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49.xml" ContentType="application/vnd.openxmlformats-officedocument.presentationml.slide+xml"/>
  <Override PartName="/ppt/embeddings/oleObject10.bin" ContentType="application/vnd.openxmlformats-officedocument.oleObject"/>
  <Default Extension="bin" ContentType="application/vnd.openxmlformats-officedocument.presentationml.printerSettings"/>
  <Override PartName="/ppt/embeddings/Microsoft_Equation5.bin" ContentType="application/vnd.openxmlformats-officedocument.oleObject"/>
  <Override PartName="/ppt/embeddings/oleObject5.bin" ContentType="application/vnd.openxmlformats-officedocument.oleObject"/>
  <Override PartName="/ppt/notesSlides/notesSlide13.xml" ContentType="application/vnd.openxmlformats-officedocument.presentationml.notesSlide+xml"/>
  <Default Extension="wmf" ContentType="image/x-wmf"/>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embeddings/oleObject9.bin" ContentType="application/vnd.openxmlformats-officedocument.oleObject"/>
  <Override PartName="/ppt/theme/theme1.xml" ContentType="application/vnd.openxmlformats-officedocument.theme+xml"/>
  <Override PartName="/ppt/embeddings/oleObject16.bin" ContentType="application/vnd.openxmlformats-officedocument.oleObject"/>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Default Extension="gif" ContentType="image/gif"/>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embeddings/Microsoft_Equation2.bin" ContentType="application/vnd.openxmlformats-officedocument.oleObject"/>
  <Override PartName="/ppt/notesSlides/notesSlide8.xml" ContentType="application/vnd.openxmlformats-officedocument.presentationml.notesSlide+xml"/>
  <Override PartName="/ppt/embeddings/oleObject2.bin" ContentType="application/vnd.openxmlformats-officedocument.oleObject"/>
  <Override PartName="/ppt/slideLayouts/slideLayout9.xml" ContentType="application/vnd.openxmlformats-officedocument.presentationml.slideLayout+xml"/>
  <Override PartName="/ppt/slides/slide34.xml" ContentType="application/vnd.openxmlformats-officedocument.presentationml.slide+xml"/>
  <Override PartName="/ppt/embeddings/oleObject11.bin" ContentType="application/vnd.openxmlformats-officedocument.oleObject"/>
  <Override PartName="/ppt/slides/slide15.xml" ContentType="application/vnd.openxmlformats-officedocument.presentationml.slide+xml"/>
  <Override PartName="/ppt/slides/slide20.xml" ContentType="application/vnd.openxmlformats-officedocument.presentationml.slide+xml"/>
  <Override PartName="/ppt/embeddings/oleObject6.bin" ContentType="application/vnd.openxmlformats-officedocument.oleObject"/>
  <Override PartName="/ppt/presProps.xml" ContentType="application/vnd.openxmlformats-officedocument.presentationml.presProps+xml"/>
  <Override PartName="/ppt/embeddings/oleObject13.bin" ContentType="application/vnd.openxmlformats-officedocument.oleObject"/>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embeddings/oleObject17.bin" ContentType="application/vnd.openxmlformats-officedocument.oleObject"/>
  <Override PartName="/ppt/slideLayouts/slideLayout11.xml" ContentType="application/vnd.openxmlformats-officedocument.presentationml.slide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Default Extension="vml" ContentType="application/vnd.openxmlformats-officedocument.vmlDrawing"/>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embeddings/Microsoft_Equation3.bin" ContentType="application/vnd.openxmlformats-officedocument.oleObject"/>
  <Override PartName="/ppt/notesSlides/notesSlide9.xml" ContentType="application/vnd.openxmlformats-officedocument.presentationml.notesSlide+xml"/>
  <Override PartName="/ppt/embeddings/oleObject3.bin" ContentType="application/vnd.openxmlformats-officedocument.oleObject"/>
  <Override PartName="/ppt/notesSlides/notesSlide11.xml" ContentType="application/vnd.openxmlformats-officedocument.presentationml.notesSlide+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embeddings/oleObject12.bin" ContentType="application/vnd.openxmlformats-officedocument.oleObject"/>
  <Override PartName="/ppt/slides/slide1.xml" ContentType="application/vnd.openxmlformats-officedocument.presentationml.slide+xml"/>
  <Override PartName="/ppt/slides/slide21.xml" ContentType="application/vnd.openxmlformats-officedocument.presentationml.slide+xml"/>
  <Override PartName="/ppt/embeddings/oleObject7.bin" ContentType="application/vnd.openxmlformats-officedocument.oleObject"/>
  <Override PartName="/ppt/slides/slide40.xml" ContentType="application/vnd.openxmlformats-officedocument.presentationml.slide+xml"/>
  <Override PartName="/ppt/embeddings/oleObject14.bin" ContentType="application/vnd.openxmlformats-officedocument.oleObject"/>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embeddings/Microsoft_Equation4.bin" ContentType="application/vnd.openxmlformats-officedocument.oleObject"/>
  <Override PartName="/ppt/slideLayouts/slideLayout7.xml" ContentType="application/vnd.openxmlformats-officedocument.presentationml.slideLayout+xml"/>
  <Override PartName="/ppt/embeddings/oleObject4.bin" ContentType="application/vnd.openxmlformats-officedocument.oleObject"/>
  <Override PartName="/ppt/viewProps.xml" ContentType="application/vnd.openxmlformats-officedocument.presentationml.viewProps+xml"/>
  <Override PartName="/ppt/slides/slide32.xml" ContentType="application/vnd.openxmlformats-officedocument.presentationml.slide+xml"/>
  <Override PartName="/ppt/slides/slide29.xml" ContentType="application/vnd.openxmlformats-officedocument.presentationml.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slides/slide22.xml" ContentType="application/vnd.openxmlformats-officedocument.presentationml.slide+xml"/>
  <Override PartName="/ppt/embeddings/oleObject8.bin" ContentType="application/vnd.openxmlformats-officedocument.oleObject"/>
  <Override PartName="/ppt/slides/slide41.xml" ContentType="application/vnd.openxmlformats-officedocument.presentationml.slide+xml"/>
  <Override PartName="/ppt/embeddings/oleObject15.bin" ContentType="application/vnd.openxmlformats-officedocument.oleObject"/>
  <Override PartName="/ppt/notesSlides/notesSlide16.xml" ContentType="application/vnd.openxmlformats-officedocument.presentationml.notesSlide+xml"/>
  <Override PartName="/ppt/notesSlides/notesSlide5.xml" ContentType="application/vnd.openxmlformats-officedocument.presentationml.notesSlide+xml"/>
  <Default Extension="pict" ContentType="image/pict"/>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embeddings/Microsoft_Equation1.bin" ContentType="application/vnd.openxmlformats-officedocument.oleObject"/>
  <Override PartName="/ppt/embeddings/oleObject1.bin" ContentType="application/vnd.openxmlformats-officedocument.oleObject"/>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53"/>
  </p:notesMasterIdLst>
  <p:sldIdLst>
    <p:sldId id="324" r:id="rId2"/>
    <p:sldId id="325" r:id="rId3"/>
    <p:sldId id="367" r:id="rId4"/>
    <p:sldId id="314" r:id="rId5"/>
    <p:sldId id="315" r:id="rId6"/>
    <p:sldId id="316" r:id="rId7"/>
    <p:sldId id="317" r:id="rId8"/>
    <p:sldId id="318" r:id="rId9"/>
    <p:sldId id="319" r:id="rId10"/>
    <p:sldId id="320" r:id="rId11"/>
    <p:sldId id="363" r:id="rId12"/>
    <p:sldId id="364" r:id="rId13"/>
    <p:sldId id="321" r:id="rId14"/>
    <p:sldId id="322" r:id="rId15"/>
    <p:sldId id="323" r:id="rId16"/>
    <p:sldId id="326" r:id="rId17"/>
    <p:sldId id="330" r:id="rId18"/>
    <p:sldId id="329" r:id="rId19"/>
    <p:sldId id="331" r:id="rId20"/>
    <p:sldId id="332" r:id="rId21"/>
    <p:sldId id="328" r:id="rId22"/>
    <p:sldId id="333" r:id="rId23"/>
    <p:sldId id="260" r:id="rId24"/>
    <p:sldId id="348" r:id="rId25"/>
    <p:sldId id="349" r:id="rId26"/>
    <p:sldId id="354" r:id="rId27"/>
    <p:sldId id="351" r:id="rId28"/>
    <p:sldId id="355" r:id="rId29"/>
    <p:sldId id="356" r:id="rId30"/>
    <p:sldId id="357" r:id="rId31"/>
    <p:sldId id="358" r:id="rId32"/>
    <p:sldId id="359" r:id="rId33"/>
    <p:sldId id="360" r:id="rId34"/>
    <p:sldId id="368" r:id="rId35"/>
    <p:sldId id="334" r:id="rId36"/>
    <p:sldId id="335" r:id="rId37"/>
    <p:sldId id="336" r:id="rId38"/>
    <p:sldId id="341" r:id="rId39"/>
    <p:sldId id="342" r:id="rId40"/>
    <p:sldId id="262" r:id="rId41"/>
    <p:sldId id="338" r:id="rId42"/>
    <p:sldId id="339" r:id="rId43"/>
    <p:sldId id="343" r:id="rId44"/>
    <p:sldId id="344" r:id="rId45"/>
    <p:sldId id="345" r:id="rId46"/>
    <p:sldId id="266" r:id="rId47"/>
    <p:sldId id="346" r:id="rId48"/>
    <p:sldId id="347" r:id="rId49"/>
    <p:sldId id="361" r:id="rId50"/>
    <p:sldId id="269" r:id="rId51"/>
    <p:sldId id="270"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84" d="100"/>
          <a:sy n="84" d="100"/>
        </p:scale>
        <p:origin x="-104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pict"/><Relationship Id="rId1" Type="http://schemas.openxmlformats.org/officeDocument/2006/relationships/image" Target="../media/image2.pict"/><Relationship Id="rId2"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 Id="rId2" Type="http://schemas.openxmlformats.org/officeDocument/2006/relationships/image" Target="../media/image10.pict"/></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pict"/><Relationship Id="rId4" Type="http://schemas.openxmlformats.org/officeDocument/2006/relationships/image" Target="../media/image15.pict"/><Relationship Id="rId1" Type="http://schemas.openxmlformats.org/officeDocument/2006/relationships/image" Target="../media/image12.pict"/><Relationship Id="rId2" Type="http://schemas.openxmlformats.org/officeDocument/2006/relationships/image" Target="../media/image13.pict"/></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pict"/><Relationship Id="rId4" Type="http://schemas.openxmlformats.org/officeDocument/2006/relationships/image" Target="../media/image19.pict"/><Relationship Id="rId5" Type="http://schemas.openxmlformats.org/officeDocument/2006/relationships/image" Target="../media/image20.pict"/><Relationship Id="rId1" Type="http://schemas.openxmlformats.org/officeDocument/2006/relationships/image" Target="../media/image16.pict"/><Relationship Id="rId2" Type="http://schemas.openxmlformats.org/officeDocument/2006/relationships/image" Target="../media/image17.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 Id="rId2"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wmf"/><Relationship Id="rId2" Type="http://schemas.openxmlformats.org/officeDocument/2006/relationships/image" Target="../media/image3.wmf"/><Relationship Id="rId3"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pict"/><Relationship Id="rId2" Type="http://schemas.openxmlformats.org/officeDocument/2006/relationships/image" Target="../media/image34.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D8217C-BFD8-BA47-B3A4-C12F5FC52995}" type="datetimeFigureOut">
              <a:rPr lang="en-US" smtClean="0"/>
              <a:pPr/>
              <a:t>2/6/11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128C2C-8566-9649-9F20-B3893D03B98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DD6B39-9223-47E3-820E-26C6ACC2B431}" type="slidenum">
              <a:rPr lang="en-US"/>
              <a:pPr/>
              <a:t>1</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BABBC58-8F8A-3042-B534-9FB7CF7182B1}" type="slidenum">
              <a:rPr lang="en-US"/>
              <a:pPr/>
              <a:t>27</a:t>
            </a:fld>
            <a:endParaRPr lang="en-US"/>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xfrm>
            <a:off x="913904" y="4343401"/>
            <a:ext cx="5030194" cy="4114800"/>
          </a:xfrm>
          <a:solidFill>
            <a:srgbClr val="FFFFFF"/>
          </a:solidFill>
          <a:ln>
            <a:solidFill>
              <a:srgbClr val="000000"/>
            </a:solidFill>
          </a:ln>
        </p:spPr>
        <p:txBody>
          <a:bodyPr/>
          <a:lstStyle/>
          <a:p>
            <a:pPr marL="227080" indent="-227080"/>
            <a:r>
              <a:rPr lang="en-US" sz="900" dirty="0"/>
              <a:t>(Once we have decided what the schemes predict we will find out what the farmer observed with this grouping.)</a:t>
            </a:r>
          </a:p>
          <a:p>
            <a:pPr marL="227080" indent="-227080">
              <a:lnSpc>
                <a:spcPct val="80000"/>
              </a:lnSpc>
            </a:pPr>
            <a:r>
              <a:rPr lang="en-US" sz="900" dirty="0"/>
              <a:t>How should we make use of the comparison between each of these predictions and the outcome the farmer actually observed?</a:t>
            </a:r>
          </a:p>
          <a:p>
            <a:pPr marL="227080" indent="-227080">
              <a:lnSpc>
                <a:spcPct val="80000"/>
              </a:lnSpc>
            </a:pPr>
            <a:r>
              <a:rPr lang="en-US" sz="900" dirty="0"/>
              <a:t>Where did these schemes we have been discussing come from? (Note: This question is not about the elements of the schemes, but the decisions as to what elements to use and how to use them.)</a:t>
            </a:r>
          </a:p>
          <a:p>
            <a:pPr marL="227080" indent="-227080">
              <a:lnSpc>
                <a:spcPct val="80000"/>
              </a:lnSpc>
            </a:pPr>
            <a:r>
              <a:rPr lang="en-US" sz="900" dirty="0"/>
              <a:t>How do we know if we have figured out all the possible schemes?</a:t>
            </a:r>
          </a:p>
          <a:p>
            <a:pPr marL="227080" indent="-227080">
              <a:lnSpc>
                <a:spcPct val="80000"/>
              </a:lnSpc>
            </a:pPr>
            <a:r>
              <a:rPr lang="en-US" sz="900" dirty="0"/>
              <a:t>If we have made many different tests of the seed groupings and have found a scheme that has worked on all of them so far, how do we know if will work on the next new test?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60D78D7-143C-44B3-AFC4-E868FB432189}" type="slidenum">
              <a:rPr lang="en-US" smtClean="0"/>
              <a:pPr/>
              <a:t>29</a:t>
            </a:fld>
            <a:endParaRPr lang="en-US" smtClean="0"/>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3DDB3BD-C460-4258-803E-1B8261DCD000}" type="slidenum">
              <a:rPr lang="en-US" smtClean="0"/>
              <a:pPr/>
              <a:t>33</a:t>
            </a:fld>
            <a:endParaRPr lang="en-US" smtClean="0"/>
          </a:p>
        </p:txBody>
      </p:sp>
      <p:sp>
        <p:nvSpPr>
          <p:cNvPr id="50179" name="Rectangle 2"/>
          <p:cNvSpPr>
            <a:spLocks noGrp="1" noRot="1" noChangeAspect="1" noChangeArrowheads="1" noTextEdit="1"/>
          </p:cNvSpPr>
          <p:nvPr>
            <p:ph type="sldImg"/>
          </p:nvPr>
        </p:nvSpPr>
        <p:spPr>
          <a:solidFill>
            <a:srgbClr val="FFFFFF"/>
          </a:solidFill>
          <a:ln/>
        </p:spPr>
      </p:sp>
      <p:sp>
        <p:nvSpPr>
          <p:cNvPr id="50180"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CD2793-9463-1948-A72C-3B581C2672F0}" type="slidenum">
              <a:rPr lang="en-US"/>
              <a:pPr/>
              <a:t>40</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r>
              <a:rPr lang="en-US"/>
              <a:t>What happens at 5V</a:t>
            </a:r>
          </a:p>
          <a:p>
            <a:r>
              <a:rPr lang="en-US"/>
              <a:t>186 responses, no breakdown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1F232C58-96AA-9D40-8D7A-529CB223749C}" type="slidenum">
              <a:rPr lang="en-US"/>
              <a:pPr/>
              <a:t>41</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BEEAD3B-BF02-2B44-B411-8293B60D6CC3}" type="slidenum">
              <a:rPr lang="en-US"/>
              <a:pPr/>
              <a:t>42</a:t>
            </a:fld>
            <a:endParaRPr lang="en-US"/>
          </a:p>
        </p:txBody>
      </p:sp>
      <p:sp>
        <p:nvSpPr>
          <p:cNvPr id="32771" name="Rectangle 2"/>
          <p:cNvSpPr>
            <a:spLocks noGrp="1" noRot="1" noChangeAspect="1" noChangeArrowheads="1" noTextEdit="1"/>
          </p:cNvSpPr>
          <p:nvPr>
            <p:ph type="sldImg"/>
          </p:nvPr>
        </p:nvSpPr>
        <p:spPr>
          <a:xfrm>
            <a:off x="1144588" y="685800"/>
            <a:ext cx="4568825" cy="3427413"/>
          </a:xfrm>
          <a:ln/>
        </p:spPr>
      </p:sp>
      <p:sp>
        <p:nvSpPr>
          <p:cNvPr id="32772" name="Rectangle 3"/>
          <p:cNvSpPr>
            <a:spLocks noGrp="1" noChangeArrowheads="1"/>
          </p:cNvSpPr>
          <p:nvPr>
            <p:ph type="body" idx="1"/>
          </p:nvPr>
        </p:nvSpPr>
        <p:spPr>
          <a:noFill/>
          <a:ln/>
        </p:spPr>
        <p:txBody>
          <a:bodyPr/>
          <a:lstStyle/>
          <a:p>
            <a:pPr eaLnBrk="1" hangingPunct="1"/>
            <a:r>
              <a:rPr lang="en-US" sz="700" dirty="0">
                <a:latin typeface="Arial" charset="0"/>
              </a:rPr>
              <a:t>For ref. not to be covered in class.</a:t>
            </a:r>
            <a:br>
              <a:rPr lang="en-US" sz="700" dirty="0">
                <a:latin typeface="Arial" charset="0"/>
              </a:rPr>
            </a:br>
            <a:endParaRPr lang="en-US" sz="700" dirty="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E719DA-3FA4-9348-8202-AB5679144410}" type="slidenum">
              <a:rPr lang="en-US"/>
              <a:pPr/>
              <a:t>46</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B4A5270-172C-B446-9CFD-831A473DFBF0}" type="slidenum">
              <a:rPr lang="en-US"/>
              <a:pPr/>
              <a:t>47</a:t>
            </a:fld>
            <a:endParaRPr lang="en-US"/>
          </a:p>
        </p:txBody>
      </p:sp>
      <p:sp>
        <p:nvSpPr>
          <p:cNvPr id="33795" name="Rectangle 2"/>
          <p:cNvSpPr>
            <a:spLocks noGrp="1" noRot="1" noChangeAspect="1" noChangeArrowheads="1" noTextEdit="1"/>
          </p:cNvSpPr>
          <p:nvPr>
            <p:ph type="sldImg"/>
          </p:nvPr>
        </p:nvSpPr>
        <p:spPr>
          <a:xfrm>
            <a:off x="1180207" y="686405"/>
            <a:ext cx="4499074" cy="3427489"/>
          </a:xfrm>
          <a:ln/>
        </p:spPr>
      </p:sp>
      <p:sp>
        <p:nvSpPr>
          <p:cNvPr id="33796" name="Rectangle 3"/>
          <p:cNvSpPr>
            <a:spLocks noGrp="1" noChangeArrowheads="1"/>
          </p:cNvSpPr>
          <p:nvPr>
            <p:ph type="body" idx="1"/>
          </p:nvPr>
        </p:nvSpPr>
        <p:spPr>
          <a:noFill/>
          <a:ln/>
        </p:spPr>
        <p:txBody>
          <a:bodyPr/>
          <a:lstStyle/>
          <a:p>
            <a:pPr eaLnBrk="1" hangingPunct="1"/>
            <a:r>
              <a:rPr lang="en-US">
                <a:latin typeface="Arial" charset="0"/>
              </a:rPr>
              <a:t>What happens at 5V</a:t>
            </a:r>
          </a:p>
          <a:p>
            <a:pPr eaLnBrk="1" hangingPunct="1"/>
            <a:r>
              <a:rPr lang="en-US">
                <a:latin typeface="Arial" charset="0"/>
              </a:rPr>
              <a:t>186 responses, no breakdown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D0BD79F-6F9E-154D-A837-D140F7FEE1B0}" type="slidenum">
              <a:rPr lang="en-US"/>
              <a:pPr/>
              <a:t>48</a:t>
            </a:fld>
            <a:endParaRPr lang="en-US"/>
          </a:p>
        </p:txBody>
      </p:sp>
      <p:sp>
        <p:nvSpPr>
          <p:cNvPr id="34819" name="Rectangle 2"/>
          <p:cNvSpPr>
            <a:spLocks noGrp="1" noRot="1" noChangeAspect="1" noChangeArrowheads="1" noTextEdit="1"/>
          </p:cNvSpPr>
          <p:nvPr>
            <p:ph type="sldImg"/>
          </p:nvPr>
        </p:nvSpPr>
        <p:spPr>
          <a:xfrm>
            <a:off x="1144588" y="685800"/>
            <a:ext cx="4568825" cy="3427413"/>
          </a:xfrm>
          <a:ln/>
        </p:spPr>
      </p:sp>
      <p:sp>
        <p:nvSpPr>
          <p:cNvPr id="34820"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3FC6EE-CEC2-1848-9F48-6B0C8F629D45}" type="slidenum">
              <a:rPr lang="en-US"/>
              <a:pPr/>
              <a:t>50</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a:t>What happens at 5V</a:t>
            </a:r>
          </a:p>
          <a:p>
            <a:r>
              <a:rPr lang="en-US"/>
              <a:t>186 responses, no breakdown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C71009-CC3E-4906-9CA7-D98B9E368CC9}" type="slidenum">
              <a:rPr lang="en-US"/>
              <a:pPr/>
              <a:t>2</a:t>
            </a:fld>
            <a:endParaRPr lang="en-US"/>
          </a:p>
        </p:txBody>
      </p:sp>
      <p:sp>
        <p:nvSpPr>
          <p:cNvPr id="64514" name="Rectangle 1026"/>
          <p:cNvSpPr>
            <a:spLocks noGrp="1" noRot="1" noChangeAspect="1" noChangeArrowheads="1" noTextEdit="1"/>
          </p:cNvSpPr>
          <p:nvPr>
            <p:ph type="sldImg"/>
          </p:nvPr>
        </p:nvSpPr>
        <p:spPr>
          <a:ln/>
        </p:spPr>
      </p:sp>
      <p:sp>
        <p:nvSpPr>
          <p:cNvPr id="64515"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ABB1F6-D296-0B49-806F-54CF21FA385C}" type="slidenum">
              <a:rPr lang="en-US"/>
              <a:pPr/>
              <a:t>51</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C71009-CC3E-4906-9CA7-D98B9E368CC9}" type="slidenum">
              <a:rPr lang="en-US"/>
              <a:pPr/>
              <a:t>3</a:t>
            </a:fld>
            <a:endParaRPr lang="en-US"/>
          </a:p>
        </p:txBody>
      </p:sp>
      <p:sp>
        <p:nvSpPr>
          <p:cNvPr id="64514" name="Rectangle 1026"/>
          <p:cNvSpPr>
            <a:spLocks noGrp="1" noRot="1" noChangeAspect="1" noChangeArrowheads="1" noTextEdit="1"/>
          </p:cNvSpPr>
          <p:nvPr>
            <p:ph type="sldImg"/>
          </p:nvPr>
        </p:nvSpPr>
        <p:spPr>
          <a:ln/>
        </p:spPr>
      </p:sp>
      <p:sp>
        <p:nvSpPr>
          <p:cNvPr id="64515"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AD4FB46-DD33-3C4F-8A4E-21BEF8E8D97E}" type="slidenum">
              <a:rPr lang="en-US"/>
              <a:pPr/>
              <a:t>18</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DC0717-1B42-48B5-876C-837382AD1710}" type="slidenum">
              <a:rPr lang="en-US"/>
              <a:pPr/>
              <a:t>19</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2FA248-C332-4D2A-906A-AB7874ECDD07}" type="slidenum">
              <a:rPr lang="en-US"/>
              <a:pPr/>
              <a:t>20</a:t>
            </a:fld>
            <a:endParaRPr lang="en-US"/>
          </a:p>
        </p:txBody>
      </p:sp>
      <p:sp>
        <p:nvSpPr>
          <p:cNvPr id="91138" name="Rectangle 1026"/>
          <p:cNvSpPr>
            <a:spLocks noGrp="1" noRot="1" noChangeAspect="1" noChangeArrowheads="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91139" name="Rectangle 1027"/>
          <p:cNvSpPr>
            <a:spLocks noGrp="1" noChangeArrowheads="1"/>
          </p:cNvSpPr>
          <p:nvPr>
            <p:ph type="body" idx="1"/>
          </p:nvPr>
        </p:nvSpPr>
        <p:spPr bwMode="auto">
          <a:xfrm>
            <a:off x="685800" y="4343520"/>
            <a:ext cx="5486400" cy="4114246"/>
          </a:xfrm>
          <a:prstGeom prst="rect">
            <a:avLst/>
          </a:prstGeom>
          <a:solidFill>
            <a:srgbClr val="FFFFFF"/>
          </a:solidFill>
          <a:ln>
            <a:solidFill>
              <a:srgbClr val="000000"/>
            </a:solidFill>
            <a:miter lim="800000"/>
            <a:headEnd/>
            <a:tailEnd/>
          </a:ln>
        </p:spPr>
        <p:txBody>
          <a:bodyPr/>
          <a:lstStyle/>
          <a:p>
            <a:r>
              <a:rPr lang="en-US"/>
              <a:t>Integral is the same…</a:t>
            </a:r>
          </a:p>
          <a:p>
            <a:r>
              <a:rPr lang="en-US"/>
              <a:t>Wave view consistent with experiment.</a:t>
            </a:r>
          </a:p>
          <a:p>
            <a:r>
              <a:rPr lang="en-US"/>
              <a:t>DO NOT KNOW ABOUT… or NEED photons yet.</a:t>
            </a: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25ECF7-6850-254D-A982-78DED661E42C}" type="slidenum">
              <a:rPr lang="en-US"/>
              <a:pPr/>
              <a:t>23</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pPr>
              <a:spcBef>
                <a:spcPct val="0"/>
              </a:spcBef>
            </a:pPr>
            <a:r>
              <a:rPr lang="en-US" sz="2400">
                <a:solidFill>
                  <a:schemeClr val="accent2"/>
                </a:solidFill>
                <a:latin typeface="Comic Sans MS" charset="0"/>
              </a:rPr>
              <a:t>Can only be explained by introducing some radical</a:t>
            </a:r>
          </a:p>
          <a:p>
            <a:pPr>
              <a:spcBef>
                <a:spcPct val="0"/>
              </a:spcBef>
            </a:pPr>
            <a:r>
              <a:rPr lang="en-US" sz="2400">
                <a:solidFill>
                  <a:schemeClr val="accent2"/>
                </a:solidFill>
                <a:latin typeface="Comic Sans MS" charset="0"/>
              </a:rPr>
              <a:t>ideas of quantum physics. (light is </a:t>
            </a:r>
            <a:r>
              <a:rPr lang="en-US" sz="2400" u="sng">
                <a:solidFill>
                  <a:schemeClr val="accent2"/>
                </a:solidFill>
                <a:latin typeface="Comic Sans MS" charset="0"/>
              </a:rPr>
              <a:t>both</a:t>
            </a:r>
            <a:r>
              <a:rPr lang="en-US" sz="2400">
                <a:solidFill>
                  <a:schemeClr val="accent2"/>
                </a:solidFill>
                <a:latin typeface="Comic Sans MS" charset="0"/>
              </a:rPr>
              <a:t> wave and particle)</a:t>
            </a:r>
          </a:p>
          <a:p>
            <a:pPr>
              <a:spcBef>
                <a:spcPct val="0"/>
              </a:spcBef>
            </a:pPr>
            <a:r>
              <a:rPr lang="en-US" sz="2400">
                <a:solidFill>
                  <a:schemeClr val="accent2"/>
                </a:solidFill>
                <a:latin typeface="Comic Sans MS" charset="0"/>
              </a:rPr>
              <a:t>Also, basic physics of all sensitive light detectors, digital</a:t>
            </a:r>
          </a:p>
          <a:p>
            <a:pPr>
              <a:spcBef>
                <a:spcPct val="0"/>
              </a:spcBef>
            </a:pPr>
            <a:r>
              <a:rPr lang="en-US" sz="2400">
                <a:solidFill>
                  <a:schemeClr val="accent2"/>
                </a:solidFill>
                <a:latin typeface="Comic Sans MS" charset="0"/>
              </a:rPr>
              <a:t>cameras, etc.</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3971079F-2972-0A42-AE8B-08975AC735F3}" type="slidenum">
              <a:rPr lang="en-US"/>
              <a:pPr/>
              <a:t>24</a:t>
            </a:fld>
            <a:endParaRPr lang="en-US"/>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xfrm>
            <a:off x="913904" y="4343401"/>
            <a:ext cx="5030194" cy="4114800"/>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B78F4A29-B2E0-E741-B70D-A7DDFEB4B596}" type="slidenum">
              <a:rPr lang="en-US"/>
              <a:pPr/>
              <a:t>25</a:t>
            </a:fld>
            <a:endParaRPr lang="en-US"/>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xfrm>
            <a:off x="913904" y="4343401"/>
            <a:ext cx="5030194" cy="4114800"/>
          </a:xfrm>
          <a:solidFill>
            <a:srgbClr val="FFFFFF"/>
          </a:solidFill>
          <a:ln>
            <a:solidFill>
              <a:srgbClr val="000000"/>
            </a:solid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D78C94-51EA-BF42-B806-60A381EC604B}" type="datetimeFigureOut">
              <a:rPr lang="en-US" smtClean="0"/>
              <a:pPr/>
              <a:t>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00084-35C2-8640-8697-3E8CEDE92A4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D78C94-51EA-BF42-B806-60A381EC604B}" type="datetimeFigureOut">
              <a:rPr lang="en-US" smtClean="0"/>
              <a:pPr/>
              <a:t>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00084-35C2-8640-8697-3E8CEDE92A4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D78C94-51EA-BF42-B806-60A381EC604B}" type="datetimeFigureOut">
              <a:rPr lang="en-US" smtClean="0"/>
              <a:pPr/>
              <a:t>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00084-35C2-8640-8697-3E8CEDE92A4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smtClean="0"/>
            </a:lvl1pPr>
          </a:lstStyle>
          <a:p>
            <a:fld id="{88014FD8-8377-5D4A-8C95-84330D16CE4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D78C94-51EA-BF42-B806-60A381EC604B}" type="datetimeFigureOut">
              <a:rPr lang="en-US" smtClean="0"/>
              <a:pPr/>
              <a:t>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00084-35C2-8640-8697-3E8CEDE92A4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D78C94-51EA-BF42-B806-60A381EC604B}" type="datetimeFigureOut">
              <a:rPr lang="en-US" smtClean="0"/>
              <a:pPr/>
              <a:t>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00084-35C2-8640-8697-3E8CEDE92A4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D78C94-51EA-BF42-B806-60A381EC604B}" type="datetimeFigureOut">
              <a:rPr lang="en-US" smtClean="0"/>
              <a:pPr/>
              <a:t>2/6/11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00084-35C2-8640-8697-3E8CEDE92A4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D78C94-51EA-BF42-B806-60A381EC604B}" type="datetimeFigureOut">
              <a:rPr lang="en-US" smtClean="0"/>
              <a:pPr/>
              <a:t>2/6/11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000084-35C2-8640-8697-3E8CEDE92A4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D78C94-51EA-BF42-B806-60A381EC604B}" type="datetimeFigureOut">
              <a:rPr lang="en-US" smtClean="0"/>
              <a:pPr/>
              <a:t>2/6/11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000084-35C2-8640-8697-3E8CEDE92A4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D78C94-51EA-BF42-B806-60A381EC604B}" type="datetimeFigureOut">
              <a:rPr lang="en-US" smtClean="0"/>
              <a:pPr/>
              <a:t>2/6/11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000084-35C2-8640-8697-3E8CEDE92A4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D78C94-51EA-BF42-B806-60A381EC604B}" type="datetimeFigureOut">
              <a:rPr lang="en-US" smtClean="0"/>
              <a:pPr/>
              <a:t>2/6/11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00084-35C2-8640-8697-3E8CEDE92A4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D78C94-51EA-BF42-B806-60A381EC604B}" type="datetimeFigureOut">
              <a:rPr lang="en-US" smtClean="0"/>
              <a:pPr/>
              <a:t>2/6/11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00084-35C2-8640-8697-3E8CEDE92A4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D78C94-51EA-BF42-B806-60A381EC604B}" type="datetimeFigureOut">
              <a:rPr lang="en-US" smtClean="0"/>
              <a:pPr/>
              <a:t>2/6/11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000084-35C2-8640-8697-3E8CEDE92A4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oleObject" Target="../embeddings/oleObject6.bin"/><Relationship Id="rId5" Type="http://schemas.openxmlformats.org/officeDocument/2006/relationships/oleObject" Target="../embeddings/oleObject7.bin"/><Relationship Id="rId6" Type="http://schemas.openxmlformats.org/officeDocument/2006/relationships/oleObject" Target="../embeddings/oleObject8.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oleObject" Target="../embeddings/oleObject10.bin"/><Relationship Id="rId5" Type="http://schemas.openxmlformats.org/officeDocument/2006/relationships/oleObject" Target="../embeddings/oleObject11.bin"/><Relationship Id="rId6" Type="http://schemas.openxmlformats.org/officeDocument/2006/relationships/oleObject" Target="../embeddings/oleObject12.bin"/><Relationship Id="rId7" Type="http://schemas.openxmlformats.org/officeDocument/2006/relationships/oleObject" Target="../embeddings/oleObject13.bin"/><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oleObject" Target="../embeddings/Microsoft_Equation3.bin"/><Relationship Id="rId5" Type="http://schemas.openxmlformats.org/officeDocument/2006/relationships/oleObject" Target="../embeddings/oleObject14.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oleObject" Target="../embeddings/Microsoft_Equation4.bin"/><Relationship Id="rId5" Type="http://schemas.openxmlformats.org/officeDocument/2006/relationships/oleObject" Target="../embeddings/Microsoft_Equation5.bin"/><Relationship Id="rId6" Type="http://schemas.openxmlformats.org/officeDocument/2006/relationships/oleObject" Target="../embeddings/oleObject15.bin"/><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 Id="rId3"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oleObject" Target="../embeddings/oleObject16.bin"/><Relationship Id="rId5" Type="http://schemas.openxmlformats.org/officeDocument/2006/relationships/oleObject" Target="../embeddings/oleObject17.bin"/><Relationship Id="rId1" Type="http://schemas.openxmlformats.org/officeDocument/2006/relationships/vmlDrawing" Target="../drawings/vmlDrawing7.v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7.png"/></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hyperlink" Target="http://phet.colorado.edu/simulations/photoelectric/photoelectric.jnlp" TargetMode="External"/><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oleObject2.bin"/><Relationship Id="rId5" Type="http://schemas.openxmlformats.org/officeDocument/2006/relationships/oleObject" Target="../embeddings/Microsoft_Equation1.bin"/><Relationship Id="rId6" Type="http://schemas.openxmlformats.org/officeDocument/2006/relationships/oleObject" Target="../embeddings/oleObject3.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Equation2.bin"/><Relationship Id="rId4" Type="http://schemas.openxmlformats.org/officeDocument/2006/relationships/oleObject" Target="../embeddings/oleObject4.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A1F6D020-A6C6-4935-9540-7BB7F9A49A30}" type="slidenum">
              <a:rPr lang="en-US"/>
              <a:pPr/>
              <a:t>1</a:t>
            </a:fld>
            <a:endParaRPr lang="en-US"/>
          </a:p>
        </p:txBody>
      </p:sp>
      <p:sp>
        <p:nvSpPr>
          <p:cNvPr id="3074" name="Text Box 2"/>
          <p:cNvSpPr txBox="1">
            <a:spLocks noChangeArrowheads="1"/>
          </p:cNvSpPr>
          <p:nvPr/>
        </p:nvSpPr>
        <p:spPr bwMode="auto">
          <a:xfrm>
            <a:off x="381000" y="1495425"/>
            <a:ext cx="184150" cy="519113"/>
          </a:xfrm>
          <a:prstGeom prst="rect">
            <a:avLst/>
          </a:prstGeom>
          <a:noFill/>
          <a:ln w="9525">
            <a:noFill/>
            <a:miter lim="800000"/>
            <a:headEnd/>
            <a:tailEnd/>
          </a:ln>
          <a:effectLst/>
        </p:spPr>
        <p:txBody>
          <a:bodyPr wrap="none">
            <a:spAutoFit/>
          </a:bodyPr>
          <a:lstStyle/>
          <a:p>
            <a:endParaRPr lang="en-US" sz="2800">
              <a:latin typeface="Times New Roman" pitchFamily="18" charset="0"/>
            </a:endParaRPr>
          </a:p>
        </p:txBody>
      </p:sp>
      <p:sp>
        <p:nvSpPr>
          <p:cNvPr id="3075" name="Text Box 3"/>
          <p:cNvSpPr txBox="1">
            <a:spLocks noChangeArrowheads="1"/>
          </p:cNvSpPr>
          <p:nvPr/>
        </p:nvSpPr>
        <p:spPr bwMode="auto">
          <a:xfrm>
            <a:off x="1971997" y="107950"/>
            <a:ext cx="4988865" cy="523220"/>
          </a:xfrm>
          <a:prstGeom prst="rect">
            <a:avLst/>
          </a:prstGeom>
          <a:noFill/>
          <a:ln w="9525">
            <a:noFill/>
            <a:miter lim="800000"/>
            <a:headEnd/>
            <a:tailEnd/>
          </a:ln>
          <a:effectLst/>
        </p:spPr>
        <p:txBody>
          <a:bodyPr wrap="none">
            <a:spAutoFit/>
          </a:bodyPr>
          <a:lstStyle/>
          <a:p>
            <a:pPr algn="ctr"/>
            <a:r>
              <a:rPr lang="en-US" sz="2800" dirty="0" smtClean="0">
                <a:latin typeface="Comic Sans MS" pitchFamily="66" charset="0"/>
              </a:rPr>
              <a:t>PH300 </a:t>
            </a:r>
            <a:r>
              <a:rPr lang="en-US" sz="2800" dirty="0">
                <a:latin typeface="Comic Sans MS" pitchFamily="66" charset="0"/>
              </a:rPr>
              <a:t>Modern </a:t>
            </a:r>
            <a:r>
              <a:rPr lang="en-US" sz="2800" dirty="0" smtClean="0">
                <a:latin typeface="Comic Sans MS" pitchFamily="66" charset="0"/>
              </a:rPr>
              <a:t>Physics SP11</a:t>
            </a:r>
            <a:endParaRPr lang="en-US" sz="2800" dirty="0">
              <a:latin typeface="Comic Sans MS" pitchFamily="66" charset="0"/>
            </a:endParaRPr>
          </a:p>
        </p:txBody>
      </p:sp>
      <p:sp>
        <p:nvSpPr>
          <p:cNvPr id="3079" name="Rectangle 7"/>
          <p:cNvSpPr>
            <a:spLocks noChangeArrowheads="1"/>
          </p:cNvSpPr>
          <p:nvPr/>
        </p:nvSpPr>
        <p:spPr bwMode="auto">
          <a:xfrm>
            <a:off x="0" y="5652796"/>
            <a:ext cx="4419600" cy="1477328"/>
          </a:xfrm>
          <a:prstGeom prst="rect">
            <a:avLst/>
          </a:prstGeom>
          <a:noFill/>
          <a:ln w="9525">
            <a:noFill/>
            <a:miter lim="800000"/>
            <a:headEnd/>
            <a:tailEnd/>
          </a:ln>
          <a:effectLst/>
        </p:spPr>
        <p:txBody>
          <a:bodyPr wrap="square">
            <a:spAutoFit/>
          </a:bodyPr>
          <a:lstStyle/>
          <a:p>
            <a:r>
              <a:rPr lang="en-US" b="1" dirty="0" smtClean="0"/>
              <a:t>2/8 Day 8: </a:t>
            </a:r>
            <a:endParaRPr lang="en-US" b="1" dirty="0"/>
          </a:p>
          <a:p>
            <a:r>
              <a:rPr lang="en-US" dirty="0" smtClean="0"/>
              <a:t>Questions?</a:t>
            </a:r>
          </a:p>
          <a:p>
            <a:r>
              <a:rPr lang="en-US" dirty="0" smtClean="0"/>
              <a:t>Review SR</a:t>
            </a:r>
          </a:p>
          <a:p>
            <a:r>
              <a:rPr lang="en-US" dirty="0" smtClean="0"/>
              <a:t>Intro to Quantum, Photoelectric Effect</a:t>
            </a:r>
          </a:p>
          <a:p>
            <a:endParaRPr lang="en-US" dirty="0" smtClean="0"/>
          </a:p>
        </p:txBody>
      </p:sp>
      <p:sp>
        <p:nvSpPr>
          <p:cNvPr id="10" name="Rectangle 7"/>
          <p:cNvSpPr>
            <a:spLocks noChangeArrowheads="1"/>
          </p:cNvSpPr>
          <p:nvPr/>
        </p:nvSpPr>
        <p:spPr bwMode="auto">
          <a:xfrm>
            <a:off x="4191000" y="5944304"/>
            <a:ext cx="4953000" cy="923330"/>
          </a:xfrm>
          <a:prstGeom prst="rect">
            <a:avLst/>
          </a:prstGeom>
          <a:noFill/>
          <a:ln w="9525">
            <a:noFill/>
            <a:miter lim="800000"/>
            <a:headEnd/>
            <a:tailEnd/>
          </a:ln>
          <a:effectLst/>
        </p:spPr>
        <p:txBody>
          <a:bodyPr wrap="square">
            <a:spAutoFit/>
          </a:bodyPr>
          <a:lstStyle/>
          <a:p>
            <a:pPr algn="r"/>
            <a:r>
              <a:rPr lang="en-US" b="1" dirty="0" smtClean="0"/>
              <a:t>Next: </a:t>
            </a:r>
          </a:p>
          <a:p>
            <a:pPr algn="r"/>
            <a:r>
              <a:rPr lang="en-US" dirty="0" smtClean="0"/>
              <a:t>Exam I (In-class)</a:t>
            </a:r>
          </a:p>
          <a:p>
            <a:pPr algn="r"/>
            <a:r>
              <a:rPr lang="en-US" dirty="0" smtClean="0"/>
              <a:t>Photoelectric Effect</a:t>
            </a:r>
          </a:p>
        </p:txBody>
      </p:sp>
      <p:pic>
        <p:nvPicPr>
          <p:cNvPr id="9" name="Picture 6" descr="1993makingof"/>
          <p:cNvPicPr>
            <a:picLocks noChangeAspect="1" noChangeArrowheads="1"/>
          </p:cNvPicPr>
          <p:nvPr/>
        </p:nvPicPr>
        <p:blipFill>
          <a:blip r:embed="rId3"/>
          <a:srcRect/>
          <a:stretch>
            <a:fillRect/>
          </a:stretch>
        </p:blipFill>
        <p:spPr bwMode="auto">
          <a:xfrm>
            <a:off x="2436996" y="631170"/>
            <a:ext cx="4106570" cy="4114800"/>
          </a:xfrm>
          <a:prstGeom prst="rect">
            <a:avLst/>
          </a:prstGeom>
          <a:noFill/>
          <a:ln w="9525">
            <a:noFill/>
            <a:miter lim="800000"/>
            <a:headEnd/>
            <a:tailEnd/>
          </a:ln>
        </p:spPr>
      </p:pic>
      <p:sp>
        <p:nvSpPr>
          <p:cNvPr id="11" name="Rectangle 6"/>
          <p:cNvSpPr>
            <a:spLocks noChangeArrowheads="1"/>
          </p:cNvSpPr>
          <p:nvPr/>
        </p:nvSpPr>
        <p:spPr bwMode="auto">
          <a:xfrm>
            <a:off x="565150" y="4865509"/>
            <a:ext cx="8458200" cy="830997"/>
          </a:xfrm>
          <a:prstGeom prst="rect">
            <a:avLst/>
          </a:prstGeom>
          <a:noFill/>
          <a:ln w="9525">
            <a:noFill/>
            <a:miter lim="800000"/>
            <a:headEnd/>
            <a:tailEnd/>
          </a:ln>
        </p:spPr>
        <p:txBody>
          <a:bodyPr>
            <a:prstTxWarp prst="textNoShape">
              <a:avLst/>
            </a:prstTxWarp>
            <a:spAutoFit/>
          </a:bodyPr>
          <a:lstStyle/>
          <a:p>
            <a:r>
              <a:rPr lang="en-US" sz="2400" dirty="0" smtClean="0"/>
              <a:t>“Quantum </a:t>
            </a:r>
            <a:r>
              <a:rPr lang="en-US" sz="2400" dirty="0"/>
              <a:t>Mechanics is the greatest intellectual accomplishment </a:t>
            </a:r>
            <a:r>
              <a:rPr lang="en-US" sz="2400" dirty="0" smtClean="0"/>
              <a:t>of the </a:t>
            </a:r>
            <a:r>
              <a:rPr lang="en-US" sz="2400" dirty="0"/>
              <a:t>human race</a:t>
            </a:r>
            <a:r>
              <a:rPr lang="en-US" sz="2400" dirty="0" smtClean="0"/>
              <a:t>.”     </a:t>
            </a:r>
            <a:r>
              <a:rPr lang="en-US" sz="2000" dirty="0" smtClean="0"/>
              <a:t>- </a:t>
            </a:r>
            <a:r>
              <a:rPr lang="en-US" sz="2000" dirty="0"/>
              <a:t>Carl </a:t>
            </a:r>
            <a:r>
              <a:rPr lang="en-US" sz="2000" dirty="0" err="1"/>
              <a:t>Wieman</a:t>
            </a:r>
            <a:r>
              <a:rPr lang="en-US" sz="2000" dirty="0"/>
              <a:t>, Nobel Laureate in Physics 2001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228600" y="685800"/>
            <a:ext cx="8686800" cy="1384995"/>
          </a:xfrm>
          <a:prstGeom prst="rect">
            <a:avLst/>
          </a:prstGeom>
          <a:noFill/>
          <a:ln w="9525">
            <a:noFill/>
            <a:miter lim="800000"/>
            <a:headEnd/>
            <a:tailEnd/>
          </a:ln>
        </p:spPr>
        <p:txBody>
          <a:bodyPr>
            <a:prstTxWarp prst="textNoShape">
              <a:avLst/>
            </a:prstTxWarp>
            <a:spAutoFit/>
          </a:bodyPr>
          <a:lstStyle/>
          <a:p>
            <a:r>
              <a:rPr lang="en-US" sz="2800" dirty="0">
                <a:solidFill>
                  <a:schemeClr val="tx2"/>
                </a:solidFill>
              </a:rPr>
              <a:t>As a consequence of Einstein's</a:t>
            </a:r>
            <a:r>
              <a:rPr lang="en-US" sz="2800" dirty="0" smtClean="0">
                <a:solidFill>
                  <a:schemeClr val="tx2"/>
                </a:solidFill>
              </a:rPr>
              <a:t> postulate </a:t>
            </a:r>
            <a:r>
              <a:rPr lang="en-US" sz="2800" dirty="0">
                <a:solidFill>
                  <a:schemeClr val="tx2"/>
                </a:solidFill>
              </a:rPr>
              <a:t>of </a:t>
            </a:r>
            <a:r>
              <a:rPr lang="en-US" sz="2800" dirty="0" smtClean="0">
                <a:solidFill>
                  <a:schemeClr val="tx2"/>
                </a:solidFill>
              </a:rPr>
              <a:t>relativity</a:t>
            </a:r>
          </a:p>
          <a:p>
            <a:r>
              <a:rPr lang="en-US" sz="2800" dirty="0" smtClean="0">
                <a:solidFill>
                  <a:schemeClr val="tx2"/>
                </a:solidFill>
              </a:rPr>
              <a:t>(</a:t>
            </a:r>
            <a:r>
              <a:rPr lang="en-US" sz="2800" dirty="0">
                <a:solidFill>
                  <a:schemeClr val="tx2"/>
                </a:solidFill>
              </a:rPr>
              <a:t>'</a:t>
            </a:r>
            <a:r>
              <a:rPr lang="en-US" sz="2800" i="1" dirty="0"/>
              <a:t>The speed of light is the same in all inertial frames of reference</a:t>
            </a:r>
            <a:r>
              <a:rPr lang="en-US" sz="2800" dirty="0"/>
              <a:t>') we came to interesting conclusions:</a:t>
            </a:r>
          </a:p>
        </p:txBody>
      </p:sp>
      <p:sp>
        <p:nvSpPr>
          <p:cNvPr id="137222" name="Text Box 6"/>
          <p:cNvSpPr txBox="1">
            <a:spLocks noChangeArrowheads="1"/>
          </p:cNvSpPr>
          <p:nvPr/>
        </p:nvSpPr>
        <p:spPr bwMode="auto">
          <a:xfrm>
            <a:off x="914400" y="2819400"/>
            <a:ext cx="4572000" cy="1373188"/>
          </a:xfrm>
          <a:prstGeom prst="rect">
            <a:avLst/>
          </a:prstGeom>
          <a:noFill/>
          <a:ln w="9525">
            <a:noFill/>
            <a:miter lim="800000"/>
            <a:headEnd/>
            <a:tailEnd/>
          </a:ln>
        </p:spPr>
        <p:txBody>
          <a:bodyPr>
            <a:prstTxWarp prst="textNoShape">
              <a:avLst/>
            </a:prstTxWarp>
            <a:spAutoFit/>
          </a:bodyPr>
          <a:lstStyle/>
          <a:p>
            <a:r>
              <a:rPr lang="en-US" sz="2800" dirty="0"/>
              <a:t>- Relativity of simultaneity</a:t>
            </a:r>
          </a:p>
          <a:p>
            <a:r>
              <a:rPr lang="en-US" sz="2800" dirty="0"/>
              <a:t>- Time dilation</a:t>
            </a:r>
          </a:p>
          <a:p>
            <a:r>
              <a:rPr lang="en-US" sz="2800" dirty="0"/>
              <a:t>- Length contraction</a:t>
            </a:r>
          </a:p>
        </p:txBody>
      </p:sp>
      <p:sp>
        <p:nvSpPr>
          <p:cNvPr id="137223" name="Text Box 7"/>
          <p:cNvSpPr txBox="1">
            <a:spLocks noChangeArrowheads="1"/>
          </p:cNvSpPr>
          <p:nvPr/>
        </p:nvSpPr>
        <p:spPr bwMode="auto">
          <a:xfrm>
            <a:off x="1066800" y="4648200"/>
            <a:ext cx="5791200" cy="1587500"/>
          </a:xfrm>
          <a:prstGeom prst="rect">
            <a:avLst/>
          </a:prstGeom>
          <a:noFill/>
          <a:ln w="9525">
            <a:noFill/>
            <a:miter lim="800000"/>
            <a:headEnd/>
            <a:tailEnd/>
          </a:ln>
        </p:spPr>
        <p:txBody>
          <a:bodyPr>
            <a:prstTxWarp prst="textNoShape">
              <a:avLst/>
            </a:prstTxWarp>
            <a:spAutoFit/>
          </a:bodyPr>
          <a:lstStyle/>
          <a:p>
            <a:pPr>
              <a:spcBef>
                <a:spcPct val="50000"/>
              </a:spcBef>
            </a:pPr>
            <a:r>
              <a:rPr lang="en-US" sz="2800"/>
              <a:t>All these effects are summarized in a set of equations:</a:t>
            </a:r>
          </a:p>
          <a:p>
            <a:pPr>
              <a:spcBef>
                <a:spcPct val="50000"/>
              </a:spcBef>
            </a:pPr>
            <a:r>
              <a:rPr lang="en-US" sz="2800"/>
              <a:t>The Lorentz transformation</a:t>
            </a:r>
          </a:p>
        </p:txBody>
      </p:sp>
      <p:sp>
        <p:nvSpPr>
          <p:cNvPr id="24582" name="Text Box 11"/>
          <p:cNvSpPr txBox="1">
            <a:spLocks noChangeArrowheads="1"/>
          </p:cNvSpPr>
          <p:nvPr/>
        </p:nvSpPr>
        <p:spPr bwMode="auto">
          <a:xfrm>
            <a:off x="0" y="44450"/>
            <a:ext cx="9144000" cy="565150"/>
          </a:xfrm>
          <a:prstGeom prst="rect">
            <a:avLst/>
          </a:prstGeom>
          <a:noFill/>
          <a:ln w="9525">
            <a:noFill/>
            <a:miter lim="800000"/>
            <a:headEnd/>
            <a:tailEnd/>
          </a:ln>
        </p:spPr>
        <p:txBody>
          <a:bodyPr>
            <a:prstTxWarp prst="textNoShape">
              <a:avLst/>
            </a:prstTxWarp>
            <a:spAutoFit/>
          </a:bodyPr>
          <a:lstStyle/>
          <a:p>
            <a:pPr algn="ctr"/>
            <a:r>
              <a:rPr lang="en-US" sz="3100" b="1"/>
              <a:t>Simultaneity, time dilation &amp; length contraction</a:t>
            </a:r>
          </a:p>
        </p:txBody>
      </p:sp>
      <p:pic>
        <p:nvPicPr>
          <p:cNvPr id="11" name="Picture 2" descr="C:\temp\Relativity_of_Simultaneity_Animation.gif"/>
          <p:cNvPicPr>
            <a:picLocks noChangeAspect="1" noChangeArrowheads="1" noCrop="1"/>
          </p:cNvPicPr>
          <p:nvPr/>
        </p:nvPicPr>
        <p:blipFill>
          <a:blip r:embed="rId2"/>
          <a:srcRect/>
          <a:stretch>
            <a:fillRect/>
          </a:stretch>
        </p:blipFill>
        <p:spPr bwMode="auto">
          <a:xfrm>
            <a:off x="5410200" y="1981200"/>
            <a:ext cx="2835275" cy="2819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22">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22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22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7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2" grpId="0" build="p"/>
      <p:bldP spid="137223"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a:xfrm>
            <a:off x="457200" y="0"/>
            <a:ext cx="8229600" cy="990600"/>
          </a:xfrm>
        </p:spPr>
        <p:txBody>
          <a:bodyPr/>
          <a:lstStyle/>
          <a:p>
            <a:pPr eaLnBrk="1" hangingPunct="1"/>
            <a:r>
              <a:rPr lang="en-US" b="1"/>
              <a:t>Definitions:</a:t>
            </a:r>
          </a:p>
        </p:txBody>
      </p:sp>
      <p:grpSp>
        <p:nvGrpSpPr>
          <p:cNvPr id="2" name="Group 18"/>
          <p:cNvGrpSpPr>
            <a:grpSpLocks/>
          </p:cNvGrpSpPr>
          <p:nvPr/>
        </p:nvGrpSpPr>
        <p:grpSpPr bwMode="auto">
          <a:xfrm>
            <a:off x="304800" y="2373314"/>
            <a:ext cx="8374063" cy="1049338"/>
            <a:chOff x="192" y="1495"/>
            <a:chExt cx="5275" cy="661"/>
          </a:xfrm>
        </p:grpSpPr>
        <p:graphicFrame>
          <p:nvGraphicFramePr>
            <p:cNvPr id="10244" name="Object 3"/>
            <p:cNvGraphicFramePr>
              <a:graphicFrameLocks noChangeAspect="1"/>
            </p:cNvGraphicFramePr>
            <p:nvPr/>
          </p:nvGraphicFramePr>
          <p:xfrm>
            <a:off x="2560" y="1495"/>
            <a:ext cx="2907" cy="661"/>
          </p:xfrm>
          <a:graphic>
            <a:graphicData uri="http://schemas.openxmlformats.org/presentationml/2006/ole">
              <p:oleObj spid="_x0000_s197636" name="Equation" r:id="rId3" imgW="1727200" imgH="393700" progId="Equation.DSMT4">
                <p:embed/>
              </p:oleObj>
            </a:graphicData>
          </a:graphic>
        </p:graphicFrame>
        <p:sp>
          <p:nvSpPr>
            <p:cNvPr id="10255" name="Text Box 4"/>
            <p:cNvSpPr txBox="1">
              <a:spLocks noChangeArrowheads="1"/>
            </p:cNvSpPr>
            <p:nvPr/>
          </p:nvSpPr>
          <p:spPr bwMode="auto">
            <a:xfrm>
              <a:off x="192" y="1671"/>
              <a:ext cx="1984" cy="291"/>
            </a:xfrm>
            <a:prstGeom prst="rect">
              <a:avLst/>
            </a:prstGeom>
            <a:noFill/>
            <a:ln w="9525">
              <a:noFill/>
              <a:miter lim="800000"/>
              <a:headEnd/>
              <a:tailEnd/>
            </a:ln>
          </p:spPr>
          <p:txBody>
            <a:bodyPr wrap="none">
              <a:prstTxWarp prst="textNoShape">
                <a:avLst/>
              </a:prstTxWarp>
              <a:spAutoFit/>
            </a:bodyPr>
            <a:lstStyle/>
            <a:p>
              <a:r>
                <a:rPr lang="en-US" sz="2400" dirty="0"/>
                <a:t>Relativistic momentum:</a:t>
              </a:r>
            </a:p>
          </p:txBody>
        </p:sp>
      </p:grpSp>
      <p:graphicFrame>
        <p:nvGraphicFramePr>
          <p:cNvPr id="154632" name="Object 8"/>
          <p:cNvGraphicFramePr>
            <a:graphicFrameLocks noChangeAspect="1"/>
          </p:cNvGraphicFramePr>
          <p:nvPr/>
        </p:nvGraphicFramePr>
        <p:xfrm>
          <a:off x="6477000" y="831850"/>
          <a:ext cx="2682875" cy="1279525"/>
        </p:xfrm>
        <a:graphic>
          <a:graphicData uri="http://schemas.openxmlformats.org/presentationml/2006/ole">
            <p:oleObj spid="_x0000_s197634" name="Equation" r:id="rId4" imgW="1066800" imgH="508000" progId="Equation.DSMT4">
              <p:embed/>
            </p:oleObj>
          </a:graphicData>
        </a:graphic>
      </p:graphicFrame>
      <p:grpSp>
        <p:nvGrpSpPr>
          <p:cNvPr id="3" name="Group 15"/>
          <p:cNvGrpSpPr>
            <a:grpSpLocks/>
          </p:cNvGrpSpPr>
          <p:nvPr/>
        </p:nvGrpSpPr>
        <p:grpSpPr bwMode="auto">
          <a:xfrm>
            <a:off x="304800" y="3676650"/>
            <a:ext cx="6905625" cy="1047750"/>
            <a:chOff x="192" y="2316"/>
            <a:chExt cx="4350" cy="660"/>
          </a:xfrm>
        </p:grpSpPr>
        <p:graphicFrame>
          <p:nvGraphicFramePr>
            <p:cNvPr id="10243" name="Object 7"/>
            <p:cNvGraphicFramePr>
              <a:graphicFrameLocks noChangeAspect="1"/>
            </p:cNvGraphicFramePr>
            <p:nvPr/>
          </p:nvGraphicFramePr>
          <p:xfrm>
            <a:off x="2354" y="2316"/>
            <a:ext cx="2188" cy="660"/>
          </p:xfrm>
          <a:graphic>
            <a:graphicData uri="http://schemas.openxmlformats.org/presentationml/2006/ole">
              <p:oleObj spid="_x0000_s197635" name="Equation" r:id="rId5" imgW="1308100" imgH="393700" progId="Equation.DSMT4">
                <p:embed/>
              </p:oleObj>
            </a:graphicData>
          </a:graphic>
        </p:graphicFrame>
        <p:sp>
          <p:nvSpPr>
            <p:cNvPr id="10254" name="Text Box 10"/>
            <p:cNvSpPr txBox="1">
              <a:spLocks noChangeArrowheads="1"/>
            </p:cNvSpPr>
            <p:nvPr/>
          </p:nvSpPr>
          <p:spPr bwMode="auto">
            <a:xfrm>
              <a:off x="192" y="2496"/>
              <a:ext cx="1454" cy="291"/>
            </a:xfrm>
            <a:prstGeom prst="rect">
              <a:avLst/>
            </a:prstGeom>
            <a:noFill/>
            <a:ln w="9525">
              <a:noFill/>
              <a:miter lim="800000"/>
              <a:headEnd/>
              <a:tailEnd/>
            </a:ln>
          </p:spPr>
          <p:txBody>
            <a:bodyPr wrap="none">
              <a:prstTxWarp prst="textNoShape">
                <a:avLst/>
              </a:prstTxWarp>
              <a:spAutoFit/>
            </a:bodyPr>
            <a:lstStyle/>
            <a:p>
              <a:r>
                <a:rPr lang="en-US" sz="2400" dirty="0"/>
                <a:t>Relativistic force:</a:t>
              </a:r>
            </a:p>
          </p:txBody>
        </p:sp>
      </p:grpSp>
      <p:grpSp>
        <p:nvGrpSpPr>
          <p:cNvPr id="4" name="Group 16"/>
          <p:cNvGrpSpPr>
            <a:grpSpLocks/>
          </p:cNvGrpSpPr>
          <p:nvPr/>
        </p:nvGrpSpPr>
        <p:grpSpPr bwMode="auto">
          <a:xfrm>
            <a:off x="304800" y="5334002"/>
            <a:ext cx="8423275" cy="1376363"/>
            <a:chOff x="192" y="3360"/>
            <a:chExt cx="5306" cy="867"/>
          </a:xfrm>
        </p:grpSpPr>
        <p:sp>
          <p:nvSpPr>
            <p:cNvPr id="10250" name="Text Box 11"/>
            <p:cNvSpPr txBox="1">
              <a:spLocks noChangeArrowheads="1"/>
            </p:cNvSpPr>
            <p:nvPr/>
          </p:nvSpPr>
          <p:spPr bwMode="auto">
            <a:xfrm>
              <a:off x="192" y="3360"/>
              <a:ext cx="1591" cy="291"/>
            </a:xfrm>
            <a:prstGeom prst="rect">
              <a:avLst/>
            </a:prstGeom>
            <a:noFill/>
            <a:ln w="9525">
              <a:noFill/>
              <a:miter lim="800000"/>
              <a:headEnd/>
              <a:tailEnd/>
            </a:ln>
          </p:spPr>
          <p:txBody>
            <a:bodyPr wrap="none">
              <a:prstTxWarp prst="textNoShape">
                <a:avLst/>
              </a:prstTxWarp>
              <a:spAutoFit/>
            </a:bodyPr>
            <a:lstStyle/>
            <a:p>
              <a:r>
                <a:rPr lang="en-US" sz="2400" dirty="0"/>
                <a:t>Relativistic Energy:</a:t>
              </a:r>
            </a:p>
          </p:txBody>
        </p:sp>
        <p:sp>
          <p:nvSpPr>
            <p:cNvPr id="10252" name="Text Box 13"/>
            <p:cNvSpPr txBox="1">
              <a:spLocks noChangeArrowheads="1"/>
            </p:cNvSpPr>
            <p:nvPr/>
          </p:nvSpPr>
          <p:spPr bwMode="auto">
            <a:xfrm>
              <a:off x="3936" y="3936"/>
              <a:ext cx="1562" cy="291"/>
            </a:xfrm>
            <a:prstGeom prst="rect">
              <a:avLst/>
            </a:prstGeom>
            <a:noFill/>
            <a:ln w="9525">
              <a:noFill/>
              <a:miter lim="800000"/>
              <a:headEnd/>
              <a:tailEnd/>
            </a:ln>
          </p:spPr>
          <p:txBody>
            <a:bodyPr wrap="none">
              <a:prstTxWarp prst="textNoShape">
                <a:avLst/>
              </a:prstTxWarp>
              <a:spAutoFit/>
            </a:bodyPr>
            <a:lstStyle/>
            <a:p>
              <a:r>
                <a:rPr lang="en-US" sz="2400" dirty="0"/>
                <a:t>(</a:t>
              </a:r>
              <a:r>
                <a:rPr lang="en-US" sz="2400" i="1" dirty="0" err="1">
                  <a:latin typeface="Times New Roman" charset="0"/>
                </a:rPr>
                <a:t>K</a:t>
              </a:r>
              <a:r>
                <a:rPr lang="en-US" sz="2400" dirty="0"/>
                <a:t>: kinetic energy)</a:t>
              </a:r>
            </a:p>
          </p:txBody>
        </p:sp>
        <p:sp>
          <p:nvSpPr>
            <p:cNvPr id="10253" name="Line 14"/>
            <p:cNvSpPr>
              <a:spLocks noChangeShapeType="1"/>
            </p:cNvSpPr>
            <p:nvPr/>
          </p:nvSpPr>
          <p:spPr bwMode="auto">
            <a:xfrm flipH="1" flipV="1">
              <a:off x="4080" y="3696"/>
              <a:ext cx="48" cy="288"/>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grpSp>
      <p:sp>
        <p:nvSpPr>
          <p:cNvPr id="10249" name="Text Box 17"/>
          <p:cNvSpPr txBox="1">
            <a:spLocks noChangeArrowheads="1"/>
          </p:cNvSpPr>
          <p:nvPr/>
        </p:nvSpPr>
        <p:spPr bwMode="auto">
          <a:xfrm>
            <a:off x="152400" y="914400"/>
            <a:ext cx="6096000" cy="1196975"/>
          </a:xfrm>
          <a:prstGeom prst="rect">
            <a:avLst/>
          </a:prstGeom>
          <a:noFill/>
          <a:ln w="9525">
            <a:solidFill>
              <a:schemeClr val="tx1"/>
            </a:solidFill>
            <a:miter lim="800000"/>
            <a:headEnd/>
            <a:tailEnd/>
          </a:ln>
        </p:spPr>
        <p:txBody>
          <a:bodyPr wrap="square">
            <a:prstTxWarp prst="textNoShape">
              <a:avLst/>
            </a:prstTxWarp>
            <a:spAutoFit/>
          </a:bodyPr>
          <a:lstStyle/>
          <a:p>
            <a:pPr>
              <a:spcBef>
                <a:spcPct val="50000"/>
              </a:spcBef>
            </a:pPr>
            <a:r>
              <a:rPr lang="en-US" sz="2400" dirty="0"/>
              <a:t>We redefined several physical quantities to maintain the conservation laws for momentum and energy in special relativity.</a:t>
            </a:r>
          </a:p>
        </p:txBody>
      </p:sp>
      <p:graphicFrame>
        <p:nvGraphicFramePr>
          <p:cNvPr id="16" name="Object 7"/>
          <p:cNvGraphicFramePr>
            <a:graphicFrameLocks noChangeAspect="1"/>
          </p:cNvGraphicFramePr>
          <p:nvPr/>
        </p:nvGraphicFramePr>
        <p:xfrm>
          <a:off x="4064000" y="5334000"/>
          <a:ext cx="3606800" cy="608013"/>
        </p:xfrm>
        <a:graphic>
          <a:graphicData uri="http://schemas.openxmlformats.org/presentationml/2006/ole">
            <p:oleObj spid="_x0000_s197637" name="Equation" r:id="rId6" imgW="1358900" imgH="2286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15463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0"/>
            <a:ext cx="8229600" cy="990600"/>
          </a:xfrm>
        </p:spPr>
        <p:txBody>
          <a:bodyPr/>
          <a:lstStyle/>
          <a:p>
            <a:pPr eaLnBrk="1" hangingPunct="1"/>
            <a:r>
              <a:rPr lang="en-US" b="1" dirty="0"/>
              <a:t>Important</a:t>
            </a:r>
            <a:r>
              <a:rPr lang="en-US" b="1" dirty="0" smtClean="0"/>
              <a:t> Relation</a:t>
            </a:r>
            <a:endParaRPr lang="en-US" b="1" dirty="0"/>
          </a:p>
        </p:txBody>
      </p:sp>
      <p:sp>
        <p:nvSpPr>
          <p:cNvPr id="33795" name="Text Box 3"/>
          <p:cNvSpPr txBox="1">
            <a:spLocks noChangeArrowheads="1"/>
          </p:cNvSpPr>
          <p:nvPr/>
        </p:nvSpPr>
        <p:spPr bwMode="auto">
          <a:xfrm>
            <a:off x="685800" y="1625600"/>
            <a:ext cx="4196882" cy="523220"/>
          </a:xfrm>
          <a:prstGeom prst="rect">
            <a:avLst/>
          </a:prstGeom>
          <a:noFill/>
          <a:ln w="9525">
            <a:noFill/>
            <a:miter lim="800000"/>
            <a:headEnd/>
            <a:tailEnd/>
          </a:ln>
        </p:spPr>
        <p:txBody>
          <a:bodyPr wrap="none">
            <a:prstTxWarp prst="textNoShape">
              <a:avLst/>
            </a:prstTxWarp>
            <a:spAutoFit/>
          </a:bodyPr>
          <a:lstStyle/>
          <a:p>
            <a:r>
              <a:rPr lang="en-US" sz="2800" dirty="0" smtClean="0"/>
              <a:t>Total </a:t>
            </a:r>
            <a:r>
              <a:rPr lang="en-US" sz="2800" dirty="0"/>
              <a:t>energy of an object:</a:t>
            </a:r>
          </a:p>
        </p:txBody>
      </p:sp>
      <p:sp>
        <p:nvSpPr>
          <p:cNvPr id="33797" name="Text Box 5"/>
          <p:cNvSpPr txBox="1">
            <a:spLocks noChangeArrowheads="1"/>
          </p:cNvSpPr>
          <p:nvPr/>
        </p:nvSpPr>
        <p:spPr bwMode="auto">
          <a:xfrm>
            <a:off x="381000" y="3455987"/>
            <a:ext cx="4857750" cy="519113"/>
          </a:xfrm>
          <a:prstGeom prst="rect">
            <a:avLst/>
          </a:prstGeom>
          <a:noFill/>
          <a:ln w="9525">
            <a:noFill/>
            <a:miter lim="800000"/>
            <a:headEnd/>
            <a:tailEnd/>
          </a:ln>
        </p:spPr>
        <p:txBody>
          <a:bodyPr wrap="none">
            <a:prstTxWarp prst="textNoShape">
              <a:avLst/>
            </a:prstTxWarp>
            <a:spAutoFit/>
          </a:bodyPr>
          <a:lstStyle/>
          <a:p>
            <a:r>
              <a:rPr lang="en-US" sz="2800" dirty="0"/>
              <a:t>Energy – momentum relation:</a:t>
            </a:r>
          </a:p>
        </p:txBody>
      </p:sp>
      <p:sp>
        <p:nvSpPr>
          <p:cNvPr id="33804" name="Text Box 12"/>
          <p:cNvSpPr txBox="1">
            <a:spLocks noChangeArrowheads="1"/>
          </p:cNvSpPr>
          <p:nvPr/>
        </p:nvSpPr>
        <p:spPr bwMode="auto">
          <a:xfrm>
            <a:off x="1722232" y="838200"/>
            <a:ext cx="5897768" cy="461665"/>
          </a:xfrm>
          <a:prstGeom prst="rect">
            <a:avLst/>
          </a:prstGeom>
          <a:noFill/>
          <a:ln w="9525">
            <a:noFill/>
            <a:miter lim="800000"/>
            <a:headEnd/>
            <a:tailEnd/>
          </a:ln>
        </p:spPr>
        <p:txBody>
          <a:bodyPr wrap="none">
            <a:prstTxWarp prst="textNoShape">
              <a:avLst/>
            </a:prstTxWarp>
            <a:spAutoFit/>
          </a:bodyPr>
          <a:lstStyle/>
          <a:p>
            <a:r>
              <a:rPr lang="en-US" dirty="0"/>
              <a:t>(</a:t>
            </a:r>
            <a:r>
              <a:rPr lang="en-US" dirty="0" smtClean="0"/>
              <a:t>This results </a:t>
            </a:r>
            <a:r>
              <a:rPr lang="en-US" dirty="0"/>
              <a:t>from the previous definitions)</a:t>
            </a:r>
          </a:p>
        </p:txBody>
      </p:sp>
      <p:grpSp>
        <p:nvGrpSpPr>
          <p:cNvPr id="5" name="Group 15"/>
          <p:cNvGrpSpPr/>
          <p:nvPr/>
        </p:nvGrpSpPr>
        <p:grpSpPr>
          <a:xfrm>
            <a:off x="685800" y="2438400"/>
            <a:ext cx="7561263" cy="642938"/>
            <a:chOff x="685800" y="2438400"/>
            <a:chExt cx="7561263" cy="642938"/>
          </a:xfrm>
        </p:grpSpPr>
        <p:graphicFrame>
          <p:nvGraphicFramePr>
            <p:cNvPr id="14" name="Object 3"/>
            <p:cNvGraphicFramePr>
              <a:graphicFrameLocks noChangeAspect="1"/>
            </p:cNvGraphicFramePr>
            <p:nvPr/>
          </p:nvGraphicFramePr>
          <p:xfrm>
            <a:off x="6515100" y="2540000"/>
            <a:ext cx="1731963" cy="541338"/>
          </p:xfrm>
          <a:graphic>
            <a:graphicData uri="http://schemas.openxmlformats.org/presentationml/2006/ole">
              <p:oleObj spid="_x0000_s198658" name="Equation" r:id="rId3" imgW="647700" imgH="203200" progId="Equation.DSMT4">
                <p:embed/>
              </p:oleObj>
            </a:graphicData>
          </a:graphic>
        </p:graphicFrame>
        <p:sp>
          <p:nvSpPr>
            <p:cNvPr id="15" name="Text Box 3"/>
            <p:cNvSpPr txBox="1">
              <a:spLocks noChangeArrowheads="1"/>
            </p:cNvSpPr>
            <p:nvPr/>
          </p:nvSpPr>
          <p:spPr bwMode="auto">
            <a:xfrm>
              <a:off x="685800" y="2438400"/>
              <a:ext cx="5852333" cy="523220"/>
            </a:xfrm>
            <a:prstGeom prst="rect">
              <a:avLst/>
            </a:prstGeom>
            <a:noFill/>
            <a:ln w="9525">
              <a:noFill/>
              <a:miter lim="800000"/>
              <a:headEnd/>
              <a:tailEnd/>
            </a:ln>
          </p:spPr>
          <p:txBody>
            <a:bodyPr wrap="none">
              <a:prstTxWarp prst="textNoShape">
                <a:avLst/>
              </a:prstTxWarp>
              <a:spAutoFit/>
            </a:bodyPr>
            <a:lstStyle/>
            <a:p>
              <a:r>
                <a:rPr lang="en-US" sz="2800" dirty="0" smtClean="0"/>
                <a:t>Relativistic momentum </a:t>
              </a:r>
              <a:r>
                <a:rPr lang="en-US" sz="2800" dirty="0"/>
                <a:t>of an object:</a:t>
              </a:r>
            </a:p>
          </p:txBody>
        </p:sp>
      </p:grpSp>
      <p:graphicFrame>
        <p:nvGraphicFramePr>
          <p:cNvPr id="198659" name="Object 7"/>
          <p:cNvGraphicFramePr>
            <a:graphicFrameLocks noChangeAspect="1"/>
          </p:cNvGraphicFramePr>
          <p:nvPr/>
        </p:nvGraphicFramePr>
        <p:xfrm>
          <a:off x="5592763" y="1616075"/>
          <a:ext cx="1819275" cy="608013"/>
        </p:xfrm>
        <a:graphic>
          <a:graphicData uri="http://schemas.openxmlformats.org/presentationml/2006/ole">
            <p:oleObj spid="_x0000_s198659" name="Equation" r:id="rId4" imgW="685800" imgH="228600" progId="Equation.DSMT4">
              <p:embed/>
            </p:oleObj>
          </a:graphicData>
        </a:graphic>
      </p:graphicFrame>
      <p:graphicFrame>
        <p:nvGraphicFramePr>
          <p:cNvPr id="198660" name="Object 7"/>
          <p:cNvGraphicFramePr>
            <a:graphicFrameLocks noChangeAspect="1"/>
          </p:cNvGraphicFramePr>
          <p:nvPr/>
        </p:nvGraphicFramePr>
        <p:xfrm>
          <a:off x="835025" y="5707062"/>
          <a:ext cx="7412038" cy="1114425"/>
        </p:xfrm>
        <a:graphic>
          <a:graphicData uri="http://schemas.openxmlformats.org/presentationml/2006/ole">
            <p:oleObj spid="_x0000_s198660" name="Equation" r:id="rId5" imgW="2794000" imgH="419100" progId="Equation.DSMT4">
              <p:embed/>
            </p:oleObj>
          </a:graphicData>
        </a:graphic>
      </p:graphicFrame>
      <p:grpSp>
        <p:nvGrpSpPr>
          <p:cNvPr id="18" name="Group 17"/>
          <p:cNvGrpSpPr/>
          <p:nvPr/>
        </p:nvGrpSpPr>
        <p:grpSpPr>
          <a:xfrm>
            <a:off x="762000" y="4191000"/>
            <a:ext cx="7543800" cy="1516062"/>
            <a:chOff x="762000" y="4191000"/>
            <a:chExt cx="7543800" cy="1516062"/>
          </a:xfrm>
        </p:grpSpPr>
        <p:grpSp>
          <p:nvGrpSpPr>
            <p:cNvPr id="3" name="Group 17"/>
            <p:cNvGrpSpPr/>
            <p:nvPr/>
          </p:nvGrpSpPr>
          <p:grpSpPr>
            <a:xfrm>
              <a:off x="762000" y="4191000"/>
              <a:ext cx="7543800" cy="1516062"/>
              <a:chOff x="762000" y="4191000"/>
              <a:chExt cx="7543800" cy="1516062"/>
            </a:xfrm>
          </p:grpSpPr>
          <p:grpSp>
            <p:nvGrpSpPr>
              <p:cNvPr id="4" name="Group 16"/>
              <p:cNvGrpSpPr/>
              <p:nvPr/>
            </p:nvGrpSpPr>
            <p:grpSpPr>
              <a:xfrm>
                <a:off x="1096962" y="4687887"/>
                <a:ext cx="5707063" cy="1019175"/>
                <a:chOff x="685800" y="4292600"/>
                <a:chExt cx="5707063" cy="1019175"/>
              </a:xfrm>
            </p:grpSpPr>
            <p:sp>
              <p:nvSpPr>
                <p:cNvPr id="33799" name="Text Box 7"/>
                <p:cNvSpPr txBox="1">
                  <a:spLocks noChangeArrowheads="1"/>
                </p:cNvSpPr>
                <p:nvPr/>
              </p:nvSpPr>
              <p:spPr bwMode="auto">
                <a:xfrm>
                  <a:off x="685800" y="4292600"/>
                  <a:ext cx="5707063" cy="519113"/>
                </a:xfrm>
                <a:prstGeom prst="rect">
                  <a:avLst/>
                </a:prstGeom>
                <a:noFill/>
                <a:ln w="9525">
                  <a:noFill/>
                  <a:miter lim="800000"/>
                  <a:headEnd/>
                  <a:tailEnd/>
                </a:ln>
              </p:spPr>
              <p:txBody>
                <a:bodyPr wrap="none">
                  <a:prstTxWarp prst="textNoShape">
                    <a:avLst/>
                  </a:prstTxWarp>
                  <a:spAutoFit/>
                </a:bodyPr>
                <a:lstStyle/>
                <a:p>
                  <a:r>
                    <a:rPr lang="en-US" sz="2800" dirty="0"/>
                    <a:t>Momentum of a </a:t>
                  </a:r>
                  <a:r>
                    <a:rPr lang="en-US" sz="2800" dirty="0" err="1" smtClean="0"/>
                    <a:t>massless</a:t>
                  </a:r>
                  <a:r>
                    <a:rPr lang="en-US" sz="2800" dirty="0" smtClean="0"/>
                    <a:t> </a:t>
                  </a:r>
                  <a:r>
                    <a:rPr lang="en-US" sz="2800" dirty="0"/>
                    <a:t>particle:</a:t>
                  </a:r>
                </a:p>
              </p:txBody>
            </p:sp>
            <p:sp>
              <p:nvSpPr>
                <p:cNvPr id="33801" name="Text Box 9"/>
                <p:cNvSpPr txBox="1">
                  <a:spLocks noChangeArrowheads="1"/>
                </p:cNvSpPr>
                <p:nvPr/>
              </p:nvSpPr>
              <p:spPr bwMode="auto">
                <a:xfrm>
                  <a:off x="685800" y="4792663"/>
                  <a:ext cx="5170488" cy="519112"/>
                </a:xfrm>
                <a:prstGeom prst="rect">
                  <a:avLst/>
                </a:prstGeom>
                <a:noFill/>
                <a:ln w="9525">
                  <a:noFill/>
                  <a:miter lim="800000"/>
                  <a:headEnd/>
                  <a:tailEnd/>
                </a:ln>
              </p:spPr>
              <p:txBody>
                <a:bodyPr wrap="none">
                  <a:prstTxWarp prst="textNoShape">
                    <a:avLst/>
                  </a:prstTxWarp>
                  <a:spAutoFit/>
                </a:bodyPr>
                <a:lstStyle/>
                <a:p>
                  <a:r>
                    <a:rPr lang="en-US" sz="2800" dirty="0"/>
                    <a:t>Velocity of a </a:t>
                  </a:r>
                  <a:r>
                    <a:rPr lang="en-US" sz="2800" dirty="0" err="1" smtClean="0"/>
                    <a:t>massless</a:t>
                  </a:r>
                  <a:r>
                    <a:rPr lang="en-US" sz="2800" dirty="0" smtClean="0"/>
                    <a:t> </a:t>
                  </a:r>
                  <a:r>
                    <a:rPr lang="en-US" sz="2800" dirty="0"/>
                    <a:t>particle:</a:t>
                  </a:r>
                </a:p>
              </p:txBody>
            </p:sp>
          </p:grpSp>
          <p:sp>
            <p:nvSpPr>
              <p:cNvPr id="33803" name="Line 11"/>
              <p:cNvSpPr>
                <a:spLocks noChangeShapeType="1"/>
              </p:cNvSpPr>
              <p:nvPr/>
            </p:nvSpPr>
            <p:spPr bwMode="auto">
              <a:xfrm>
                <a:off x="762000" y="4191000"/>
                <a:ext cx="7543800" cy="0"/>
              </a:xfrm>
              <a:prstGeom prst="line">
                <a:avLst/>
              </a:prstGeom>
              <a:noFill/>
              <a:ln w="9525">
                <a:solidFill>
                  <a:schemeClr val="tx1"/>
                </a:solidFill>
                <a:round/>
                <a:headEnd/>
                <a:tailEnd/>
              </a:ln>
            </p:spPr>
            <p:txBody>
              <a:bodyPr>
                <a:prstTxWarp prst="textNoShape">
                  <a:avLst/>
                </a:prstTxWarp>
              </a:bodyPr>
              <a:lstStyle/>
              <a:p>
                <a:endParaRPr lang="en-US"/>
              </a:p>
            </p:txBody>
          </p:sp>
        </p:grpSp>
        <p:graphicFrame>
          <p:nvGraphicFramePr>
            <p:cNvPr id="198661" name="Object 7"/>
            <p:cNvGraphicFramePr>
              <a:graphicFrameLocks noChangeAspect="1"/>
            </p:cNvGraphicFramePr>
            <p:nvPr/>
          </p:nvGraphicFramePr>
          <p:xfrm>
            <a:off x="6475412" y="4434900"/>
            <a:ext cx="1144588" cy="1047750"/>
          </p:xfrm>
          <a:graphic>
            <a:graphicData uri="http://schemas.openxmlformats.org/presentationml/2006/ole">
              <p:oleObj spid="_x0000_s198661" name="Equation" r:id="rId6" imgW="431800" imgH="393700" progId="Equation.DSMT4">
                <p:embed/>
              </p:oleObj>
            </a:graphicData>
          </a:graphic>
        </p:graphicFrame>
      </p:grpSp>
      <p:graphicFrame>
        <p:nvGraphicFramePr>
          <p:cNvPr id="198662" name="Object 7"/>
          <p:cNvGraphicFramePr>
            <a:graphicFrameLocks noChangeAspect="1"/>
          </p:cNvGraphicFramePr>
          <p:nvPr/>
        </p:nvGraphicFramePr>
        <p:xfrm>
          <a:off x="5238750" y="3267075"/>
          <a:ext cx="3638550" cy="777875"/>
        </p:xfrm>
        <a:graphic>
          <a:graphicData uri="http://schemas.openxmlformats.org/presentationml/2006/ole">
            <p:oleObj spid="_x0000_s198662" name="Equation" r:id="rId7" imgW="1371600" imgH="2921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86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990600"/>
          </a:xfrm>
        </p:spPr>
        <p:txBody>
          <a:bodyPr/>
          <a:lstStyle/>
          <a:p>
            <a:pPr eaLnBrk="1" hangingPunct="1"/>
            <a:r>
              <a:rPr lang="en-US" b="1" dirty="0"/>
              <a:t>Example from</a:t>
            </a:r>
            <a:r>
              <a:rPr lang="en-US" b="1" dirty="0" smtClean="0"/>
              <a:t> some previous </a:t>
            </a:r>
            <a:r>
              <a:rPr lang="en-US" b="1" dirty="0"/>
              <a:t>exam</a:t>
            </a:r>
          </a:p>
        </p:txBody>
      </p:sp>
      <p:sp>
        <p:nvSpPr>
          <p:cNvPr id="26627" name="Text Box 3"/>
          <p:cNvSpPr txBox="1">
            <a:spLocks noChangeArrowheads="1"/>
          </p:cNvSpPr>
          <p:nvPr/>
        </p:nvSpPr>
        <p:spPr bwMode="auto">
          <a:xfrm>
            <a:off x="457200" y="1066800"/>
            <a:ext cx="8305800" cy="1938338"/>
          </a:xfrm>
          <a:prstGeom prst="rect">
            <a:avLst/>
          </a:prstGeom>
          <a:noFill/>
          <a:ln w="9525">
            <a:noFill/>
            <a:miter lim="800000"/>
            <a:headEnd/>
            <a:tailEnd/>
          </a:ln>
        </p:spPr>
        <p:txBody>
          <a:bodyPr>
            <a:prstTxWarp prst="textNoShape">
              <a:avLst/>
            </a:prstTxWarp>
            <a:spAutoFit/>
          </a:bodyPr>
          <a:lstStyle/>
          <a:p>
            <a:pPr>
              <a:spcBef>
                <a:spcPct val="50000"/>
              </a:spcBef>
            </a:pPr>
            <a:r>
              <a:rPr lang="en-US" sz="2400" dirty="0"/>
              <a:t>A high-speed train is traveling at a velocity of </a:t>
            </a:r>
            <a:r>
              <a:rPr lang="en-US" sz="2400" dirty="0" err="1"/>
              <a:t>v</a:t>
            </a:r>
            <a:r>
              <a:rPr lang="en-US" sz="2400" dirty="0"/>
              <a:t> = 0.5c. The moment it passes over a bridge it launches a cannon ball with a velocity of 0.4c straight up (as seen by the train conductor). What is the velocity of the ball right after it was launched as seen by an observer standing on the bridge?</a:t>
            </a:r>
          </a:p>
        </p:txBody>
      </p:sp>
      <p:grpSp>
        <p:nvGrpSpPr>
          <p:cNvPr id="2" name="Group 21"/>
          <p:cNvGrpSpPr>
            <a:grpSpLocks/>
          </p:cNvGrpSpPr>
          <p:nvPr/>
        </p:nvGrpSpPr>
        <p:grpSpPr bwMode="auto">
          <a:xfrm>
            <a:off x="593725" y="3429000"/>
            <a:ext cx="7788275" cy="2667000"/>
            <a:chOff x="374" y="2160"/>
            <a:chExt cx="4906" cy="1680"/>
          </a:xfrm>
        </p:grpSpPr>
        <p:sp>
          <p:nvSpPr>
            <p:cNvPr id="26629" name="AutoShape 20"/>
            <p:cNvSpPr>
              <a:spLocks noChangeArrowheads="1"/>
            </p:cNvSpPr>
            <p:nvPr/>
          </p:nvSpPr>
          <p:spPr bwMode="auto">
            <a:xfrm rot="-4165779">
              <a:off x="2599" y="2985"/>
              <a:ext cx="336" cy="192"/>
            </a:xfrm>
            <a:prstGeom prst="irregularSeal2">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grpSp>
          <p:nvGrpSpPr>
            <p:cNvPr id="3" name="Group 19"/>
            <p:cNvGrpSpPr>
              <a:grpSpLocks/>
            </p:cNvGrpSpPr>
            <p:nvPr/>
          </p:nvGrpSpPr>
          <p:grpSpPr bwMode="auto">
            <a:xfrm>
              <a:off x="374" y="2160"/>
              <a:ext cx="4906" cy="1680"/>
              <a:chOff x="374" y="2160"/>
              <a:chExt cx="4906" cy="1680"/>
            </a:xfrm>
          </p:grpSpPr>
          <p:sp>
            <p:nvSpPr>
              <p:cNvPr id="26631" name="Rectangle 4"/>
              <p:cNvSpPr>
                <a:spLocks noChangeArrowheads="1"/>
              </p:cNvSpPr>
              <p:nvPr/>
            </p:nvSpPr>
            <p:spPr bwMode="auto">
              <a:xfrm>
                <a:off x="2208" y="3354"/>
                <a:ext cx="1104" cy="384"/>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26632" name="Rectangle 6"/>
              <p:cNvSpPr>
                <a:spLocks noChangeArrowheads="1"/>
              </p:cNvSpPr>
              <p:nvPr/>
            </p:nvSpPr>
            <p:spPr bwMode="auto">
              <a:xfrm>
                <a:off x="2688" y="3162"/>
                <a:ext cx="144" cy="432"/>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26633" name="Oval 7"/>
              <p:cNvSpPr>
                <a:spLocks noChangeArrowheads="1"/>
              </p:cNvSpPr>
              <p:nvPr/>
            </p:nvSpPr>
            <p:spPr bwMode="auto">
              <a:xfrm>
                <a:off x="2304" y="3744"/>
                <a:ext cx="96" cy="96"/>
              </a:xfrm>
              <a:prstGeom prst="ellipse">
                <a:avLst/>
              </a:prstGeom>
              <a:solidFill>
                <a:schemeClr val="bg2"/>
              </a:solidFill>
              <a:ln w="9525">
                <a:solidFill>
                  <a:schemeClr val="tx1"/>
                </a:solidFill>
                <a:round/>
                <a:headEnd/>
                <a:tailEnd/>
              </a:ln>
            </p:spPr>
            <p:txBody>
              <a:bodyPr wrap="none" anchor="ctr">
                <a:prstTxWarp prst="textNoShape">
                  <a:avLst/>
                </a:prstTxWarp>
              </a:bodyPr>
              <a:lstStyle/>
              <a:p>
                <a:endParaRPr lang="en-US"/>
              </a:p>
            </p:txBody>
          </p:sp>
          <p:sp>
            <p:nvSpPr>
              <p:cNvPr id="26634" name="Oval 8"/>
              <p:cNvSpPr>
                <a:spLocks noChangeArrowheads="1"/>
              </p:cNvSpPr>
              <p:nvPr/>
            </p:nvSpPr>
            <p:spPr bwMode="auto">
              <a:xfrm>
                <a:off x="3168" y="3738"/>
                <a:ext cx="96" cy="96"/>
              </a:xfrm>
              <a:prstGeom prst="ellipse">
                <a:avLst/>
              </a:prstGeom>
              <a:solidFill>
                <a:schemeClr val="bg2"/>
              </a:solidFill>
              <a:ln w="9525">
                <a:solidFill>
                  <a:schemeClr val="tx1"/>
                </a:solidFill>
                <a:round/>
                <a:headEnd/>
                <a:tailEnd/>
              </a:ln>
            </p:spPr>
            <p:txBody>
              <a:bodyPr wrap="none" anchor="ctr">
                <a:prstTxWarp prst="textNoShape">
                  <a:avLst/>
                </a:prstTxWarp>
              </a:bodyPr>
              <a:lstStyle/>
              <a:p>
                <a:endParaRPr lang="en-US"/>
              </a:p>
            </p:txBody>
          </p:sp>
          <p:sp>
            <p:nvSpPr>
              <p:cNvPr id="26635" name="Line 9"/>
              <p:cNvSpPr>
                <a:spLocks noChangeShapeType="1"/>
              </p:cNvSpPr>
              <p:nvPr/>
            </p:nvSpPr>
            <p:spPr bwMode="auto">
              <a:xfrm>
                <a:off x="3312" y="3594"/>
                <a:ext cx="336"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26636" name="Oval 10"/>
              <p:cNvSpPr>
                <a:spLocks noChangeArrowheads="1"/>
              </p:cNvSpPr>
              <p:nvPr/>
            </p:nvSpPr>
            <p:spPr bwMode="auto">
              <a:xfrm>
                <a:off x="2712" y="3036"/>
                <a:ext cx="96" cy="96"/>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26637" name="Text Box 11"/>
              <p:cNvSpPr txBox="1">
                <a:spLocks noChangeArrowheads="1"/>
              </p:cNvSpPr>
              <p:nvPr/>
            </p:nvSpPr>
            <p:spPr bwMode="auto">
              <a:xfrm>
                <a:off x="3360" y="3306"/>
                <a:ext cx="212" cy="288"/>
              </a:xfrm>
              <a:prstGeom prst="rect">
                <a:avLst/>
              </a:prstGeom>
              <a:noFill/>
              <a:ln w="9525">
                <a:noFill/>
                <a:miter lim="800000"/>
                <a:headEnd/>
                <a:tailEnd/>
              </a:ln>
            </p:spPr>
            <p:txBody>
              <a:bodyPr wrap="none">
                <a:prstTxWarp prst="textNoShape">
                  <a:avLst/>
                </a:prstTxWarp>
                <a:spAutoFit/>
              </a:bodyPr>
              <a:lstStyle/>
              <a:p>
                <a:r>
                  <a:rPr lang="en-US" sz="2400" dirty="0" err="1"/>
                  <a:t>v</a:t>
                </a:r>
                <a:endParaRPr lang="en-US" sz="2400" dirty="0"/>
              </a:p>
            </p:txBody>
          </p:sp>
          <p:sp>
            <p:nvSpPr>
              <p:cNvPr id="26638" name="Line 12"/>
              <p:cNvSpPr>
                <a:spLocks noChangeShapeType="1"/>
              </p:cNvSpPr>
              <p:nvPr/>
            </p:nvSpPr>
            <p:spPr bwMode="auto">
              <a:xfrm flipH="1">
                <a:off x="2832" y="2826"/>
                <a:ext cx="432" cy="24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6639" name="Text Box 13"/>
              <p:cNvSpPr txBox="1">
                <a:spLocks noChangeArrowheads="1"/>
              </p:cNvSpPr>
              <p:nvPr/>
            </p:nvSpPr>
            <p:spPr bwMode="auto">
              <a:xfrm>
                <a:off x="3264" y="2592"/>
                <a:ext cx="2016" cy="523"/>
              </a:xfrm>
              <a:prstGeom prst="rect">
                <a:avLst/>
              </a:prstGeom>
              <a:noFill/>
              <a:ln w="9525">
                <a:noFill/>
                <a:miter lim="800000"/>
                <a:headEnd/>
                <a:tailEnd/>
              </a:ln>
            </p:spPr>
            <p:txBody>
              <a:bodyPr>
                <a:prstTxWarp prst="textNoShape">
                  <a:avLst/>
                </a:prstTxWarp>
                <a:spAutoFit/>
              </a:bodyPr>
              <a:lstStyle/>
              <a:p>
                <a:r>
                  <a:rPr lang="en-US" sz="2400" dirty="0"/>
                  <a:t>Cannon ball right after firing the cannon.</a:t>
                </a:r>
              </a:p>
            </p:txBody>
          </p:sp>
          <p:sp>
            <p:nvSpPr>
              <p:cNvPr id="26640" name="Text Box 14"/>
              <p:cNvSpPr txBox="1">
                <a:spLocks noChangeArrowheads="1"/>
              </p:cNvSpPr>
              <p:nvPr/>
            </p:nvSpPr>
            <p:spPr bwMode="auto">
              <a:xfrm>
                <a:off x="432" y="2160"/>
                <a:ext cx="116" cy="288"/>
              </a:xfrm>
              <a:prstGeom prst="rect">
                <a:avLst/>
              </a:prstGeom>
              <a:noFill/>
              <a:ln w="9525">
                <a:noFill/>
                <a:miter lim="800000"/>
                <a:headEnd/>
                <a:tailEnd/>
              </a:ln>
            </p:spPr>
            <p:txBody>
              <a:bodyPr wrap="none">
                <a:prstTxWarp prst="textNoShape">
                  <a:avLst/>
                </a:prstTxWarp>
                <a:spAutoFit/>
              </a:bodyPr>
              <a:lstStyle/>
              <a:p>
                <a:endParaRPr lang="en-US"/>
              </a:p>
            </p:txBody>
          </p:sp>
          <p:sp>
            <p:nvSpPr>
              <p:cNvPr id="26641" name="Text Box 15"/>
              <p:cNvSpPr txBox="1">
                <a:spLocks noChangeArrowheads="1"/>
              </p:cNvSpPr>
              <p:nvPr/>
            </p:nvSpPr>
            <p:spPr bwMode="auto">
              <a:xfrm>
                <a:off x="374" y="2185"/>
                <a:ext cx="3671" cy="291"/>
              </a:xfrm>
              <a:prstGeom prst="rect">
                <a:avLst/>
              </a:prstGeom>
              <a:noFill/>
              <a:ln w="9525">
                <a:noFill/>
                <a:miter lim="800000"/>
                <a:headEnd/>
                <a:tailEnd/>
              </a:ln>
            </p:spPr>
            <p:txBody>
              <a:bodyPr wrap="none">
                <a:prstTxWarp prst="textNoShape">
                  <a:avLst/>
                </a:prstTxWarp>
                <a:spAutoFit/>
              </a:bodyPr>
              <a:lstStyle/>
              <a:p>
                <a:r>
                  <a:rPr lang="en-US" sz="2400" dirty="0"/>
                  <a:t>Situation seen by the onlooker on the bridge:</a:t>
                </a:r>
              </a:p>
            </p:txBody>
          </p:sp>
          <p:sp>
            <p:nvSpPr>
              <p:cNvPr id="26642" name="Line 16"/>
              <p:cNvSpPr>
                <a:spLocks noChangeShapeType="1"/>
              </p:cNvSpPr>
              <p:nvPr/>
            </p:nvSpPr>
            <p:spPr bwMode="auto">
              <a:xfrm flipH="1">
                <a:off x="1920" y="3360"/>
                <a:ext cx="288"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26643" name="Line 17"/>
              <p:cNvSpPr>
                <a:spLocks noChangeShapeType="1"/>
              </p:cNvSpPr>
              <p:nvPr/>
            </p:nvSpPr>
            <p:spPr bwMode="auto">
              <a:xfrm flipH="1">
                <a:off x="1872" y="3408"/>
                <a:ext cx="288"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26644" name="Line 18"/>
              <p:cNvSpPr>
                <a:spLocks noChangeShapeType="1"/>
              </p:cNvSpPr>
              <p:nvPr/>
            </p:nvSpPr>
            <p:spPr bwMode="auto">
              <a:xfrm flipH="1">
                <a:off x="1824" y="3456"/>
                <a:ext cx="288" cy="0"/>
              </a:xfrm>
              <a:prstGeom prst="line">
                <a:avLst/>
              </a:prstGeom>
              <a:noFill/>
              <a:ln w="9525">
                <a:solidFill>
                  <a:schemeClr val="tx1"/>
                </a:solidFill>
                <a:round/>
                <a:headEnd/>
                <a:tailEnd/>
              </a:ln>
            </p:spPr>
            <p:txBody>
              <a:bodyPr>
                <a:prstTxWarp prst="textNoShape">
                  <a:avLst/>
                </a:prstTxWarp>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457200" y="0"/>
            <a:ext cx="8229600" cy="990600"/>
          </a:xfrm>
        </p:spPr>
        <p:txBody>
          <a:bodyPr/>
          <a:lstStyle/>
          <a:p>
            <a:pPr eaLnBrk="1" hangingPunct="1"/>
            <a:r>
              <a:rPr lang="en-US" b="1"/>
              <a:t>Velocity transformation</a:t>
            </a:r>
          </a:p>
        </p:txBody>
      </p:sp>
      <p:sp>
        <p:nvSpPr>
          <p:cNvPr id="7173" name="Text Box 3"/>
          <p:cNvSpPr txBox="1">
            <a:spLocks noChangeArrowheads="1"/>
          </p:cNvSpPr>
          <p:nvPr/>
        </p:nvSpPr>
        <p:spPr bwMode="auto">
          <a:xfrm>
            <a:off x="457200" y="1066800"/>
            <a:ext cx="8305800" cy="1938992"/>
          </a:xfrm>
          <a:prstGeom prst="rect">
            <a:avLst/>
          </a:prstGeom>
          <a:noFill/>
          <a:ln w="9525">
            <a:noFill/>
            <a:miter lim="800000"/>
            <a:headEnd/>
            <a:tailEnd/>
          </a:ln>
        </p:spPr>
        <p:txBody>
          <a:bodyPr>
            <a:prstTxWarp prst="textNoShape">
              <a:avLst/>
            </a:prstTxWarp>
            <a:spAutoFit/>
          </a:bodyPr>
          <a:lstStyle/>
          <a:p>
            <a:pPr>
              <a:spcBef>
                <a:spcPct val="50000"/>
              </a:spcBef>
            </a:pPr>
            <a:r>
              <a:rPr lang="en-US" sz="2400" dirty="0"/>
              <a:t>A high-speed train is traveling at a velocity of </a:t>
            </a:r>
            <a:r>
              <a:rPr lang="en-US" sz="2400" dirty="0" err="1"/>
              <a:t>v</a:t>
            </a:r>
            <a:r>
              <a:rPr lang="en-US" sz="2400" dirty="0"/>
              <a:t> = 0.5c. The moment it passes over a bridge it launches a cannon ball straight up (as seen by the train conductor) with a velocity of 0.4c. What is the velocity of the ball right after it was launched as seen by an observer standing on the bridge?</a:t>
            </a:r>
          </a:p>
        </p:txBody>
      </p:sp>
      <p:sp>
        <p:nvSpPr>
          <p:cNvPr id="7174" name="Rectangle 5"/>
          <p:cNvSpPr>
            <a:spLocks noChangeArrowheads="1"/>
          </p:cNvSpPr>
          <p:nvPr/>
        </p:nvSpPr>
        <p:spPr bwMode="auto">
          <a:xfrm>
            <a:off x="3505200" y="5324475"/>
            <a:ext cx="1752600" cy="6096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7175" name="Rectangle 6"/>
          <p:cNvSpPr>
            <a:spLocks noChangeArrowheads="1"/>
          </p:cNvSpPr>
          <p:nvPr/>
        </p:nvSpPr>
        <p:spPr bwMode="auto">
          <a:xfrm>
            <a:off x="4267200" y="5019675"/>
            <a:ext cx="228600" cy="6858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7176" name="Oval 7"/>
          <p:cNvSpPr>
            <a:spLocks noChangeArrowheads="1"/>
          </p:cNvSpPr>
          <p:nvPr/>
        </p:nvSpPr>
        <p:spPr bwMode="auto">
          <a:xfrm>
            <a:off x="3657600" y="5943600"/>
            <a:ext cx="152400" cy="152400"/>
          </a:xfrm>
          <a:prstGeom prst="ellipse">
            <a:avLst/>
          </a:prstGeom>
          <a:solidFill>
            <a:schemeClr val="bg2"/>
          </a:solidFill>
          <a:ln w="9525">
            <a:solidFill>
              <a:schemeClr val="tx1"/>
            </a:solidFill>
            <a:round/>
            <a:headEnd/>
            <a:tailEnd/>
          </a:ln>
        </p:spPr>
        <p:txBody>
          <a:bodyPr wrap="none" anchor="ctr">
            <a:prstTxWarp prst="textNoShape">
              <a:avLst/>
            </a:prstTxWarp>
          </a:bodyPr>
          <a:lstStyle/>
          <a:p>
            <a:endParaRPr lang="en-US"/>
          </a:p>
        </p:txBody>
      </p:sp>
      <p:sp>
        <p:nvSpPr>
          <p:cNvPr id="7177" name="Oval 8"/>
          <p:cNvSpPr>
            <a:spLocks noChangeArrowheads="1"/>
          </p:cNvSpPr>
          <p:nvPr/>
        </p:nvSpPr>
        <p:spPr bwMode="auto">
          <a:xfrm>
            <a:off x="5029200" y="5934075"/>
            <a:ext cx="152400" cy="152400"/>
          </a:xfrm>
          <a:prstGeom prst="ellipse">
            <a:avLst/>
          </a:prstGeom>
          <a:solidFill>
            <a:schemeClr val="bg2"/>
          </a:solidFill>
          <a:ln w="9525">
            <a:solidFill>
              <a:schemeClr val="tx1"/>
            </a:solidFill>
            <a:round/>
            <a:headEnd/>
            <a:tailEnd/>
          </a:ln>
        </p:spPr>
        <p:txBody>
          <a:bodyPr wrap="none" anchor="ctr">
            <a:prstTxWarp prst="textNoShape">
              <a:avLst/>
            </a:prstTxWarp>
          </a:bodyPr>
          <a:lstStyle/>
          <a:p>
            <a:endParaRPr lang="en-US"/>
          </a:p>
        </p:txBody>
      </p:sp>
      <p:sp>
        <p:nvSpPr>
          <p:cNvPr id="7178" name="Oval 10"/>
          <p:cNvSpPr>
            <a:spLocks noChangeArrowheads="1"/>
          </p:cNvSpPr>
          <p:nvPr/>
        </p:nvSpPr>
        <p:spPr bwMode="auto">
          <a:xfrm>
            <a:off x="4305300" y="4819650"/>
            <a:ext cx="152400" cy="1524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7179" name="Line 19"/>
          <p:cNvSpPr>
            <a:spLocks noChangeShapeType="1"/>
          </p:cNvSpPr>
          <p:nvPr/>
        </p:nvSpPr>
        <p:spPr bwMode="auto">
          <a:xfrm>
            <a:off x="3733800" y="5791200"/>
            <a:ext cx="1752600" cy="0"/>
          </a:xfrm>
          <a:prstGeom prst="line">
            <a:avLst/>
          </a:prstGeom>
          <a:noFill/>
          <a:ln w="38100">
            <a:solidFill>
              <a:srgbClr val="FF3300"/>
            </a:solidFill>
            <a:round/>
            <a:headEnd/>
            <a:tailEnd type="triangle" w="med" len="med"/>
          </a:ln>
        </p:spPr>
        <p:txBody>
          <a:bodyPr>
            <a:prstTxWarp prst="textNoShape">
              <a:avLst/>
            </a:prstTxWarp>
          </a:bodyPr>
          <a:lstStyle/>
          <a:p>
            <a:endParaRPr lang="en-US"/>
          </a:p>
        </p:txBody>
      </p:sp>
      <p:sp>
        <p:nvSpPr>
          <p:cNvPr id="7180" name="Line 20"/>
          <p:cNvSpPr>
            <a:spLocks noChangeShapeType="1"/>
          </p:cNvSpPr>
          <p:nvPr/>
        </p:nvSpPr>
        <p:spPr bwMode="auto">
          <a:xfrm flipV="1">
            <a:off x="3733800" y="4495800"/>
            <a:ext cx="0" cy="1295400"/>
          </a:xfrm>
          <a:prstGeom prst="line">
            <a:avLst/>
          </a:prstGeom>
          <a:noFill/>
          <a:ln w="38100">
            <a:solidFill>
              <a:srgbClr val="FF3300"/>
            </a:solidFill>
            <a:round/>
            <a:headEnd/>
            <a:tailEnd type="triangle" w="med" len="med"/>
          </a:ln>
        </p:spPr>
        <p:txBody>
          <a:bodyPr>
            <a:prstTxWarp prst="textNoShape">
              <a:avLst/>
            </a:prstTxWarp>
          </a:bodyPr>
          <a:lstStyle/>
          <a:p>
            <a:endParaRPr lang="en-US"/>
          </a:p>
        </p:txBody>
      </p:sp>
      <p:sp>
        <p:nvSpPr>
          <p:cNvPr id="7181" name="Text Box 21"/>
          <p:cNvSpPr txBox="1">
            <a:spLocks noChangeArrowheads="1"/>
          </p:cNvSpPr>
          <p:nvPr/>
        </p:nvSpPr>
        <p:spPr bwMode="auto">
          <a:xfrm>
            <a:off x="3676650" y="5400675"/>
            <a:ext cx="326081" cy="461665"/>
          </a:xfrm>
          <a:prstGeom prst="rect">
            <a:avLst/>
          </a:prstGeom>
          <a:noFill/>
          <a:ln w="9525">
            <a:noFill/>
            <a:miter lim="800000"/>
            <a:headEnd/>
            <a:tailEnd/>
          </a:ln>
        </p:spPr>
        <p:txBody>
          <a:bodyPr wrap="none">
            <a:prstTxWarp prst="textNoShape">
              <a:avLst/>
            </a:prstTxWarp>
            <a:spAutoFit/>
          </a:bodyPr>
          <a:lstStyle/>
          <a:p>
            <a:r>
              <a:rPr lang="en-US" sz="2400" dirty="0" err="1">
                <a:solidFill>
                  <a:srgbClr val="FF3300"/>
                </a:solidFill>
              </a:rPr>
              <a:t>S</a:t>
            </a:r>
            <a:endParaRPr lang="en-US" sz="2400" dirty="0">
              <a:solidFill>
                <a:srgbClr val="FF3300"/>
              </a:solidFill>
            </a:endParaRPr>
          </a:p>
        </p:txBody>
      </p:sp>
      <p:sp>
        <p:nvSpPr>
          <p:cNvPr id="7182" name="Text Box 22"/>
          <p:cNvSpPr txBox="1">
            <a:spLocks noChangeArrowheads="1"/>
          </p:cNvSpPr>
          <p:nvPr/>
        </p:nvSpPr>
        <p:spPr bwMode="auto">
          <a:xfrm>
            <a:off x="5165725" y="5830888"/>
            <a:ext cx="317966" cy="461665"/>
          </a:xfrm>
          <a:prstGeom prst="rect">
            <a:avLst/>
          </a:prstGeom>
          <a:noFill/>
          <a:ln w="9525">
            <a:noFill/>
            <a:miter lim="800000"/>
            <a:headEnd/>
            <a:tailEnd/>
          </a:ln>
        </p:spPr>
        <p:txBody>
          <a:bodyPr wrap="none">
            <a:prstTxWarp prst="textNoShape">
              <a:avLst/>
            </a:prstTxWarp>
            <a:spAutoFit/>
          </a:bodyPr>
          <a:lstStyle/>
          <a:p>
            <a:r>
              <a:rPr lang="en-US" sz="2400" dirty="0" err="1">
                <a:solidFill>
                  <a:srgbClr val="FF3300"/>
                </a:solidFill>
              </a:rPr>
              <a:t>x</a:t>
            </a:r>
            <a:endParaRPr lang="en-US" sz="2400" dirty="0">
              <a:solidFill>
                <a:srgbClr val="FF3300"/>
              </a:solidFill>
            </a:endParaRPr>
          </a:p>
        </p:txBody>
      </p:sp>
      <p:sp>
        <p:nvSpPr>
          <p:cNvPr id="7183" name="Text Box 23"/>
          <p:cNvSpPr txBox="1">
            <a:spLocks noChangeArrowheads="1"/>
          </p:cNvSpPr>
          <p:nvPr/>
        </p:nvSpPr>
        <p:spPr bwMode="auto">
          <a:xfrm>
            <a:off x="3352800" y="4191000"/>
            <a:ext cx="336550" cy="457200"/>
          </a:xfrm>
          <a:prstGeom prst="rect">
            <a:avLst/>
          </a:prstGeom>
          <a:noFill/>
          <a:ln w="9525">
            <a:noFill/>
            <a:miter lim="800000"/>
            <a:headEnd/>
            <a:tailEnd/>
          </a:ln>
        </p:spPr>
        <p:txBody>
          <a:bodyPr wrap="none">
            <a:prstTxWarp prst="textNoShape">
              <a:avLst/>
            </a:prstTxWarp>
            <a:spAutoFit/>
          </a:bodyPr>
          <a:lstStyle/>
          <a:p>
            <a:r>
              <a:rPr lang="en-US" sz="2400" dirty="0" err="1">
                <a:solidFill>
                  <a:srgbClr val="FF3300"/>
                </a:solidFill>
              </a:rPr>
              <a:t>y</a:t>
            </a:r>
            <a:endParaRPr lang="en-US" sz="2400" dirty="0">
              <a:solidFill>
                <a:srgbClr val="FF3300"/>
              </a:solidFill>
            </a:endParaRPr>
          </a:p>
        </p:txBody>
      </p:sp>
      <p:sp>
        <p:nvSpPr>
          <p:cNvPr id="7184" name="Line 24"/>
          <p:cNvSpPr>
            <a:spLocks noChangeShapeType="1"/>
          </p:cNvSpPr>
          <p:nvPr/>
        </p:nvSpPr>
        <p:spPr bwMode="auto">
          <a:xfrm flipV="1">
            <a:off x="4391025" y="4476750"/>
            <a:ext cx="0" cy="381000"/>
          </a:xfrm>
          <a:prstGeom prst="line">
            <a:avLst/>
          </a:prstGeom>
          <a:noFill/>
          <a:ln w="28575">
            <a:solidFill>
              <a:srgbClr val="FF3300"/>
            </a:solidFill>
            <a:round/>
            <a:headEnd/>
            <a:tailEnd type="triangle" w="med" len="med"/>
          </a:ln>
        </p:spPr>
        <p:txBody>
          <a:bodyPr>
            <a:prstTxWarp prst="textNoShape">
              <a:avLst/>
            </a:prstTxWarp>
          </a:bodyPr>
          <a:lstStyle/>
          <a:p>
            <a:endParaRPr lang="en-US"/>
          </a:p>
        </p:txBody>
      </p:sp>
      <p:sp>
        <p:nvSpPr>
          <p:cNvPr id="7185" name="Text Box 25"/>
          <p:cNvSpPr txBox="1">
            <a:spLocks noChangeArrowheads="1"/>
          </p:cNvSpPr>
          <p:nvPr/>
        </p:nvSpPr>
        <p:spPr bwMode="auto">
          <a:xfrm>
            <a:off x="4405313" y="4038600"/>
            <a:ext cx="1251514" cy="830997"/>
          </a:xfrm>
          <a:prstGeom prst="rect">
            <a:avLst/>
          </a:prstGeom>
          <a:noFill/>
          <a:ln w="9525">
            <a:noFill/>
            <a:miter lim="800000"/>
            <a:headEnd/>
            <a:tailEnd/>
          </a:ln>
        </p:spPr>
        <p:txBody>
          <a:bodyPr wrap="none">
            <a:prstTxWarp prst="textNoShape">
              <a:avLst/>
            </a:prstTxWarp>
            <a:spAutoFit/>
          </a:bodyPr>
          <a:lstStyle/>
          <a:p>
            <a:r>
              <a:rPr lang="en-US" sz="2400" dirty="0" err="1">
                <a:solidFill>
                  <a:srgbClr val="FF3300"/>
                </a:solidFill>
              </a:rPr>
              <a:t>u</a:t>
            </a:r>
            <a:r>
              <a:rPr lang="en-US" sz="2400" baseline="-25000" dirty="0" err="1">
                <a:solidFill>
                  <a:srgbClr val="FF3300"/>
                </a:solidFill>
              </a:rPr>
              <a:t>x</a:t>
            </a:r>
            <a:r>
              <a:rPr lang="en-US" sz="2400" dirty="0">
                <a:solidFill>
                  <a:srgbClr val="FF3300"/>
                </a:solidFill>
              </a:rPr>
              <a:t> = 0</a:t>
            </a:r>
          </a:p>
          <a:p>
            <a:r>
              <a:rPr lang="en-US" sz="2400" dirty="0" err="1">
                <a:solidFill>
                  <a:srgbClr val="FF3300"/>
                </a:solidFill>
              </a:rPr>
              <a:t>u</a:t>
            </a:r>
            <a:r>
              <a:rPr lang="en-US" sz="2400" baseline="-25000" dirty="0" err="1">
                <a:solidFill>
                  <a:srgbClr val="FF3300"/>
                </a:solidFill>
              </a:rPr>
              <a:t>y</a:t>
            </a:r>
            <a:r>
              <a:rPr lang="en-US" sz="2400" dirty="0">
                <a:solidFill>
                  <a:srgbClr val="FF3300"/>
                </a:solidFill>
              </a:rPr>
              <a:t> = 0.4c</a:t>
            </a:r>
            <a:r>
              <a:rPr lang="en-US" dirty="0">
                <a:solidFill>
                  <a:srgbClr val="FF3300"/>
                </a:solidFill>
              </a:rPr>
              <a:t> </a:t>
            </a:r>
            <a:endParaRPr lang="en-US" baseline="-25000" dirty="0">
              <a:solidFill>
                <a:srgbClr val="FF3300"/>
              </a:solidFill>
            </a:endParaRPr>
          </a:p>
        </p:txBody>
      </p:sp>
      <p:sp>
        <p:nvSpPr>
          <p:cNvPr id="7186" name="Text Box 26"/>
          <p:cNvSpPr txBox="1">
            <a:spLocks noChangeArrowheads="1"/>
          </p:cNvSpPr>
          <p:nvPr/>
        </p:nvSpPr>
        <p:spPr bwMode="auto">
          <a:xfrm>
            <a:off x="254000" y="3200400"/>
            <a:ext cx="4838434" cy="461665"/>
          </a:xfrm>
          <a:prstGeom prst="rect">
            <a:avLst/>
          </a:prstGeom>
          <a:noFill/>
          <a:ln w="9525">
            <a:noFill/>
            <a:miter lim="800000"/>
            <a:headEnd/>
            <a:tailEnd/>
          </a:ln>
        </p:spPr>
        <p:txBody>
          <a:bodyPr wrap="none">
            <a:prstTxWarp prst="textNoShape">
              <a:avLst/>
            </a:prstTxWarp>
            <a:spAutoFit/>
          </a:bodyPr>
          <a:lstStyle/>
          <a:p>
            <a:r>
              <a:rPr lang="en-US" sz="2400" dirty="0"/>
              <a:t>Attach reference frame </a:t>
            </a:r>
            <a:r>
              <a:rPr lang="en-US" sz="2400" dirty="0" err="1">
                <a:solidFill>
                  <a:srgbClr val="FF3300"/>
                </a:solidFill>
              </a:rPr>
              <a:t>S</a:t>
            </a:r>
            <a:r>
              <a:rPr lang="en-US" sz="2400" dirty="0"/>
              <a:t> to the train:</a:t>
            </a:r>
          </a:p>
        </p:txBody>
      </p:sp>
      <p:sp>
        <p:nvSpPr>
          <p:cNvPr id="160795" name="Text Box 27"/>
          <p:cNvSpPr txBox="1">
            <a:spLocks noChangeArrowheads="1"/>
          </p:cNvSpPr>
          <p:nvPr/>
        </p:nvSpPr>
        <p:spPr bwMode="auto">
          <a:xfrm>
            <a:off x="228600" y="3581400"/>
            <a:ext cx="8265153" cy="461665"/>
          </a:xfrm>
          <a:prstGeom prst="rect">
            <a:avLst/>
          </a:prstGeom>
          <a:noFill/>
          <a:ln w="9525">
            <a:noFill/>
            <a:miter lim="800000"/>
            <a:headEnd/>
            <a:tailEnd/>
          </a:ln>
        </p:spPr>
        <p:txBody>
          <a:bodyPr wrap="none">
            <a:prstTxWarp prst="textNoShape">
              <a:avLst/>
            </a:prstTxWarp>
            <a:spAutoFit/>
          </a:bodyPr>
          <a:lstStyle/>
          <a:p>
            <a:r>
              <a:rPr lang="en-US" sz="2400" dirty="0"/>
              <a:t>Observer is in frame </a:t>
            </a:r>
            <a:r>
              <a:rPr lang="en-US" sz="2400" dirty="0" err="1">
                <a:solidFill>
                  <a:srgbClr val="0000FF"/>
                </a:solidFill>
              </a:rPr>
              <a:t>S</a:t>
            </a:r>
            <a:r>
              <a:rPr lang="en-US" sz="2400" dirty="0">
                <a:solidFill>
                  <a:srgbClr val="0000FF"/>
                </a:solidFill>
              </a:rPr>
              <a:t>'</a:t>
            </a:r>
            <a:r>
              <a:rPr lang="en-US" sz="2400" dirty="0"/>
              <a:t> traveling from right to left (</a:t>
            </a:r>
            <a:r>
              <a:rPr lang="en-US" sz="2400" dirty="0" err="1">
                <a:solidFill>
                  <a:srgbClr val="FF3300"/>
                </a:solidFill>
              </a:rPr>
              <a:t>v</a:t>
            </a:r>
            <a:r>
              <a:rPr lang="en-US" sz="2400" dirty="0"/>
              <a:t> is negative!!)</a:t>
            </a:r>
          </a:p>
        </p:txBody>
      </p:sp>
      <p:grpSp>
        <p:nvGrpSpPr>
          <p:cNvPr id="2" name="Group 37"/>
          <p:cNvGrpSpPr>
            <a:grpSpLocks/>
          </p:cNvGrpSpPr>
          <p:nvPr/>
        </p:nvGrpSpPr>
        <p:grpSpPr bwMode="auto">
          <a:xfrm>
            <a:off x="6172200" y="4191000"/>
            <a:ext cx="2268538" cy="2097088"/>
            <a:chOff x="3888" y="2640"/>
            <a:chExt cx="1429" cy="1321"/>
          </a:xfrm>
        </p:grpSpPr>
        <p:sp>
          <p:nvSpPr>
            <p:cNvPr id="7192" name="Line 28"/>
            <p:cNvSpPr>
              <a:spLocks noChangeShapeType="1"/>
            </p:cNvSpPr>
            <p:nvPr/>
          </p:nvSpPr>
          <p:spPr bwMode="auto">
            <a:xfrm>
              <a:off x="4166" y="3648"/>
              <a:ext cx="1104" cy="0"/>
            </a:xfrm>
            <a:prstGeom prst="line">
              <a:avLst/>
            </a:prstGeom>
            <a:noFill/>
            <a:ln w="38100">
              <a:solidFill>
                <a:srgbClr val="0000FF"/>
              </a:solidFill>
              <a:round/>
              <a:headEnd/>
              <a:tailEnd type="triangle" w="med" len="med"/>
            </a:ln>
          </p:spPr>
          <p:txBody>
            <a:bodyPr>
              <a:prstTxWarp prst="textNoShape">
                <a:avLst/>
              </a:prstTxWarp>
            </a:bodyPr>
            <a:lstStyle/>
            <a:p>
              <a:endParaRPr lang="en-US"/>
            </a:p>
          </p:txBody>
        </p:sp>
        <p:sp>
          <p:nvSpPr>
            <p:cNvPr id="7193" name="Line 29"/>
            <p:cNvSpPr>
              <a:spLocks noChangeShapeType="1"/>
            </p:cNvSpPr>
            <p:nvPr/>
          </p:nvSpPr>
          <p:spPr bwMode="auto">
            <a:xfrm flipV="1">
              <a:off x="4166" y="2832"/>
              <a:ext cx="0" cy="816"/>
            </a:xfrm>
            <a:prstGeom prst="line">
              <a:avLst/>
            </a:prstGeom>
            <a:noFill/>
            <a:ln w="38100">
              <a:solidFill>
                <a:srgbClr val="0000FF"/>
              </a:solidFill>
              <a:round/>
              <a:headEnd/>
              <a:tailEnd type="triangle" w="med" len="med"/>
            </a:ln>
          </p:spPr>
          <p:txBody>
            <a:bodyPr>
              <a:prstTxWarp prst="textNoShape">
                <a:avLst/>
              </a:prstTxWarp>
            </a:bodyPr>
            <a:lstStyle/>
            <a:p>
              <a:endParaRPr lang="en-US"/>
            </a:p>
          </p:txBody>
        </p:sp>
        <p:sp>
          <p:nvSpPr>
            <p:cNvPr id="7194" name="Text Box 30"/>
            <p:cNvSpPr txBox="1">
              <a:spLocks noChangeArrowheads="1"/>
            </p:cNvSpPr>
            <p:nvPr/>
          </p:nvSpPr>
          <p:spPr bwMode="auto">
            <a:xfrm>
              <a:off x="4130" y="3402"/>
              <a:ext cx="248" cy="291"/>
            </a:xfrm>
            <a:prstGeom prst="rect">
              <a:avLst/>
            </a:prstGeom>
            <a:noFill/>
            <a:ln w="9525">
              <a:noFill/>
              <a:miter lim="800000"/>
              <a:headEnd/>
              <a:tailEnd/>
            </a:ln>
          </p:spPr>
          <p:txBody>
            <a:bodyPr wrap="none">
              <a:prstTxWarp prst="textNoShape">
                <a:avLst/>
              </a:prstTxWarp>
              <a:spAutoFit/>
            </a:bodyPr>
            <a:lstStyle/>
            <a:p>
              <a:r>
                <a:rPr lang="en-US" sz="2400" dirty="0" err="1">
                  <a:solidFill>
                    <a:srgbClr val="0000FF"/>
                  </a:solidFill>
                </a:rPr>
                <a:t>S</a:t>
              </a:r>
              <a:r>
                <a:rPr lang="en-US" sz="2400" dirty="0">
                  <a:solidFill>
                    <a:srgbClr val="0000FF"/>
                  </a:solidFill>
                </a:rPr>
                <a:t>'</a:t>
              </a:r>
            </a:p>
          </p:txBody>
        </p:sp>
        <p:sp>
          <p:nvSpPr>
            <p:cNvPr id="7195" name="Text Box 31"/>
            <p:cNvSpPr txBox="1">
              <a:spLocks noChangeArrowheads="1"/>
            </p:cNvSpPr>
            <p:nvPr/>
          </p:nvSpPr>
          <p:spPr bwMode="auto">
            <a:xfrm>
              <a:off x="5068" y="3673"/>
              <a:ext cx="249" cy="288"/>
            </a:xfrm>
            <a:prstGeom prst="rect">
              <a:avLst/>
            </a:prstGeom>
            <a:noFill/>
            <a:ln w="9525">
              <a:noFill/>
              <a:miter lim="800000"/>
              <a:headEnd/>
              <a:tailEnd/>
            </a:ln>
          </p:spPr>
          <p:txBody>
            <a:bodyPr wrap="none">
              <a:prstTxWarp prst="textNoShape">
                <a:avLst/>
              </a:prstTxWarp>
              <a:spAutoFit/>
            </a:bodyPr>
            <a:lstStyle/>
            <a:p>
              <a:r>
                <a:rPr lang="en-US" sz="2400" dirty="0" err="1">
                  <a:solidFill>
                    <a:srgbClr val="0000FF"/>
                  </a:solidFill>
                </a:rPr>
                <a:t>x</a:t>
              </a:r>
              <a:r>
                <a:rPr lang="en-US" sz="2400" dirty="0">
                  <a:solidFill>
                    <a:srgbClr val="0000FF"/>
                  </a:solidFill>
                </a:rPr>
                <a:t>'</a:t>
              </a:r>
            </a:p>
          </p:txBody>
        </p:sp>
        <p:sp>
          <p:nvSpPr>
            <p:cNvPr id="7196" name="Text Box 32"/>
            <p:cNvSpPr txBox="1">
              <a:spLocks noChangeArrowheads="1"/>
            </p:cNvSpPr>
            <p:nvPr/>
          </p:nvSpPr>
          <p:spPr bwMode="auto">
            <a:xfrm>
              <a:off x="3926" y="2640"/>
              <a:ext cx="249" cy="288"/>
            </a:xfrm>
            <a:prstGeom prst="rect">
              <a:avLst/>
            </a:prstGeom>
            <a:noFill/>
            <a:ln w="9525">
              <a:noFill/>
              <a:miter lim="800000"/>
              <a:headEnd/>
              <a:tailEnd/>
            </a:ln>
          </p:spPr>
          <p:txBody>
            <a:bodyPr wrap="none">
              <a:prstTxWarp prst="textNoShape">
                <a:avLst/>
              </a:prstTxWarp>
              <a:spAutoFit/>
            </a:bodyPr>
            <a:lstStyle/>
            <a:p>
              <a:r>
                <a:rPr lang="en-US" sz="2400" dirty="0" err="1">
                  <a:solidFill>
                    <a:srgbClr val="0000FF"/>
                  </a:solidFill>
                </a:rPr>
                <a:t>y</a:t>
              </a:r>
              <a:r>
                <a:rPr lang="en-US" sz="2400" dirty="0">
                  <a:solidFill>
                    <a:srgbClr val="0000FF"/>
                  </a:solidFill>
                </a:rPr>
                <a:t>'</a:t>
              </a:r>
            </a:p>
          </p:txBody>
        </p:sp>
        <p:sp>
          <p:nvSpPr>
            <p:cNvPr id="7197" name="Line 33"/>
            <p:cNvSpPr>
              <a:spLocks noChangeShapeType="1"/>
            </p:cNvSpPr>
            <p:nvPr/>
          </p:nvSpPr>
          <p:spPr bwMode="auto">
            <a:xfrm flipH="1">
              <a:off x="3888" y="3648"/>
              <a:ext cx="240" cy="0"/>
            </a:xfrm>
            <a:prstGeom prst="line">
              <a:avLst/>
            </a:prstGeom>
            <a:noFill/>
            <a:ln w="28575">
              <a:solidFill>
                <a:srgbClr val="FF3300"/>
              </a:solidFill>
              <a:round/>
              <a:headEnd/>
              <a:tailEnd type="triangle" w="med" len="med"/>
            </a:ln>
          </p:spPr>
          <p:txBody>
            <a:bodyPr>
              <a:prstTxWarp prst="textNoShape">
                <a:avLst/>
              </a:prstTxWarp>
            </a:bodyPr>
            <a:lstStyle/>
            <a:p>
              <a:endParaRPr lang="en-US"/>
            </a:p>
          </p:txBody>
        </p:sp>
        <p:sp>
          <p:nvSpPr>
            <p:cNvPr id="7198" name="Text Box 34"/>
            <p:cNvSpPr txBox="1">
              <a:spLocks noChangeArrowheads="1"/>
            </p:cNvSpPr>
            <p:nvPr/>
          </p:nvSpPr>
          <p:spPr bwMode="auto">
            <a:xfrm>
              <a:off x="3913" y="3600"/>
              <a:ext cx="775" cy="291"/>
            </a:xfrm>
            <a:prstGeom prst="rect">
              <a:avLst/>
            </a:prstGeom>
            <a:noFill/>
            <a:ln w="9525">
              <a:noFill/>
              <a:miter lim="800000"/>
              <a:headEnd/>
              <a:tailEnd/>
            </a:ln>
          </p:spPr>
          <p:txBody>
            <a:bodyPr wrap="none">
              <a:prstTxWarp prst="textNoShape">
                <a:avLst/>
              </a:prstTxWarp>
              <a:spAutoFit/>
            </a:bodyPr>
            <a:lstStyle/>
            <a:p>
              <a:r>
                <a:rPr lang="en-US" sz="2400" dirty="0" err="1">
                  <a:solidFill>
                    <a:srgbClr val="FF3300"/>
                  </a:solidFill>
                </a:rPr>
                <a:t>v</a:t>
              </a:r>
              <a:r>
                <a:rPr lang="en-US" sz="2400" dirty="0">
                  <a:solidFill>
                    <a:srgbClr val="FF3300"/>
                  </a:solidFill>
                </a:rPr>
                <a:t> = -0.5c</a:t>
              </a:r>
            </a:p>
          </p:txBody>
        </p:sp>
        <p:pic>
          <p:nvPicPr>
            <p:cNvPr id="7199" name="Picture 36" descr="pict"/>
            <p:cNvPicPr>
              <a:picLocks noChangeAspect="1" noChangeArrowheads="1"/>
            </p:cNvPicPr>
            <p:nvPr/>
          </p:nvPicPr>
          <p:blipFill>
            <a:blip r:embed="rId3"/>
            <a:srcRect/>
            <a:stretch>
              <a:fillRect/>
            </a:stretch>
          </p:blipFill>
          <p:spPr bwMode="auto">
            <a:xfrm>
              <a:off x="4618" y="2916"/>
              <a:ext cx="321" cy="728"/>
            </a:xfrm>
            <a:prstGeom prst="rect">
              <a:avLst/>
            </a:prstGeom>
            <a:noFill/>
            <a:ln w="9525">
              <a:noFill/>
              <a:miter lim="800000"/>
              <a:headEnd/>
              <a:tailEnd/>
            </a:ln>
          </p:spPr>
        </p:pic>
      </p:grpSp>
      <p:grpSp>
        <p:nvGrpSpPr>
          <p:cNvPr id="3" name="Group 44"/>
          <p:cNvGrpSpPr>
            <a:grpSpLocks/>
          </p:cNvGrpSpPr>
          <p:nvPr/>
        </p:nvGrpSpPr>
        <p:grpSpPr bwMode="auto">
          <a:xfrm>
            <a:off x="304800" y="4171950"/>
            <a:ext cx="2743200" cy="2362200"/>
            <a:chOff x="192" y="2628"/>
            <a:chExt cx="1728" cy="1488"/>
          </a:xfrm>
        </p:grpSpPr>
        <p:sp>
          <p:nvSpPr>
            <p:cNvPr id="7190" name="Rectangle 41"/>
            <p:cNvSpPr>
              <a:spLocks noChangeArrowheads="1"/>
            </p:cNvSpPr>
            <p:nvPr/>
          </p:nvSpPr>
          <p:spPr bwMode="auto">
            <a:xfrm>
              <a:off x="192" y="2628"/>
              <a:ext cx="1728" cy="1488"/>
            </a:xfrm>
            <a:prstGeom prst="rect">
              <a:avLst/>
            </a:prstGeom>
            <a:solidFill>
              <a:srgbClr val="CCECFF"/>
            </a:solidFill>
            <a:ln w="9525">
              <a:solidFill>
                <a:schemeClr val="tx1"/>
              </a:solidFill>
              <a:miter lim="800000"/>
              <a:headEnd/>
              <a:tailEnd/>
            </a:ln>
          </p:spPr>
          <p:txBody>
            <a:bodyPr wrap="none" anchor="ctr">
              <a:prstTxWarp prst="textNoShape">
                <a:avLst/>
              </a:prstTxWarp>
            </a:bodyPr>
            <a:lstStyle/>
            <a:p>
              <a:endParaRPr lang="en-US"/>
            </a:p>
          </p:txBody>
        </p:sp>
        <p:graphicFrame>
          <p:nvGraphicFramePr>
            <p:cNvPr id="7170" name="Object 38"/>
            <p:cNvGraphicFramePr>
              <a:graphicFrameLocks noChangeAspect="1"/>
            </p:cNvGraphicFramePr>
            <p:nvPr/>
          </p:nvGraphicFramePr>
          <p:xfrm>
            <a:off x="443" y="3000"/>
            <a:ext cx="1230" cy="533"/>
          </p:xfrm>
          <a:graphic>
            <a:graphicData uri="http://schemas.openxmlformats.org/presentationml/2006/ole">
              <p:oleObj spid="_x0000_s141314" name="Equation" r:id="rId4" imgW="990360" imgH="431640" progId="Equation.3">
                <p:embed/>
              </p:oleObj>
            </a:graphicData>
          </a:graphic>
        </p:graphicFrame>
        <p:graphicFrame>
          <p:nvGraphicFramePr>
            <p:cNvPr id="7171" name="Object 39"/>
            <p:cNvGraphicFramePr>
              <a:graphicFrameLocks noChangeAspect="1"/>
            </p:cNvGraphicFramePr>
            <p:nvPr/>
          </p:nvGraphicFramePr>
          <p:xfrm>
            <a:off x="284" y="3516"/>
            <a:ext cx="1492" cy="564"/>
          </p:xfrm>
          <a:graphic>
            <a:graphicData uri="http://schemas.openxmlformats.org/presentationml/2006/ole">
              <p:oleObj spid="_x0000_s141315" name="Equation" r:id="rId5" imgW="1168200" imgH="444240" progId="Equation.DSMT4">
                <p:embed/>
              </p:oleObj>
            </a:graphicData>
          </a:graphic>
        </p:graphicFrame>
        <p:sp>
          <p:nvSpPr>
            <p:cNvPr id="7191" name="Text Box 40"/>
            <p:cNvSpPr txBox="1">
              <a:spLocks noChangeArrowheads="1"/>
            </p:cNvSpPr>
            <p:nvPr/>
          </p:nvSpPr>
          <p:spPr bwMode="auto">
            <a:xfrm>
              <a:off x="288" y="2640"/>
              <a:ext cx="1584" cy="442"/>
            </a:xfrm>
            <a:prstGeom prst="rect">
              <a:avLst/>
            </a:prstGeom>
            <a:solidFill>
              <a:srgbClr val="CCECFF"/>
            </a:solidFill>
            <a:ln w="9525">
              <a:noFill/>
              <a:miter lim="800000"/>
              <a:headEnd/>
              <a:tailEnd/>
            </a:ln>
          </p:spPr>
          <p:txBody>
            <a:bodyPr>
              <a:prstTxWarp prst="textNoShape">
                <a:avLst/>
              </a:prstTxWarp>
              <a:spAutoFit/>
            </a:bodyPr>
            <a:lstStyle/>
            <a:p>
              <a:pPr eaLnBrk="1" hangingPunct="1"/>
              <a:r>
                <a:rPr lang="en-US" sz="2000"/>
                <a:t>Now use the velocity transformation: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0795"/>
                                        </p:tgtEl>
                                        <p:attrNameLst>
                                          <p:attrName>style.visibility</p:attrName>
                                        </p:attrNameLst>
                                      </p:cBhvr>
                                      <p:to>
                                        <p:strVal val="visible"/>
                                      </p:to>
                                    </p:set>
                                    <p:animEffect transition="in" filter="fade">
                                      <p:cBhvr>
                                        <p:cTn id="7" dur="1000"/>
                                        <p:tgtEl>
                                          <p:spTgt spid="16079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95"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xfrm>
            <a:off x="457200" y="0"/>
            <a:ext cx="8229600" cy="990600"/>
          </a:xfrm>
        </p:spPr>
        <p:txBody>
          <a:bodyPr/>
          <a:lstStyle/>
          <a:p>
            <a:pPr eaLnBrk="1" hangingPunct="1"/>
            <a:r>
              <a:rPr lang="en-US" b="1"/>
              <a:t>Velocity transformation</a:t>
            </a:r>
          </a:p>
        </p:txBody>
      </p:sp>
      <p:sp>
        <p:nvSpPr>
          <p:cNvPr id="8198" name="Rectangle 4"/>
          <p:cNvSpPr>
            <a:spLocks noChangeArrowheads="1"/>
          </p:cNvSpPr>
          <p:nvPr/>
        </p:nvSpPr>
        <p:spPr bwMode="auto">
          <a:xfrm>
            <a:off x="3505200" y="5324475"/>
            <a:ext cx="1752600" cy="6096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8199" name="Rectangle 5"/>
          <p:cNvSpPr>
            <a:spLocks noChangeArrowheads="1"/>
          </p:cNvSpPr>
          <p:nvPr/>
        </p:nvSpPr>
        <p:spPr bwMode="auto">
          <a:xfrm>
            <a:off x="4267200" y="5019675"/>
            <a:ext cx="228600" cy="6858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8200" name="Oval 6"/>
          <p:cNvSpPr>
            <a:spLocks noChangeArrowheads="1"/>
          </p:cNvSpPr>
          <p:nvPr/>
        </p:nvSpPr>
        <p:spPr bwMode="auto">
          <a:xfrm>
            <a:off x="3657600" y="5943600"/>
            <a:ext cx="152400" cy="152400"/>
          </a:xfrm>
          <a:prstGeom prst="ellipse">
            <a:avLst/>
          </a:prstGeom>
          <a:solidFill>
            <a:schemeClr val="bg2"/>
          </a:solidFill>
          <a:ln w="9525">
            <a:solidFill>
              <a:schemeClr val="tx1"/>
            </a:solidFill>
            <a:round/>
            <a:headEnd/>
            <a:tailEnd/>
          </a:ln>
        </p:spPr>
        <p:txBody>
          <a:bodyPr wrap="none" anchor="ctr">
            <a:prstTxWarp prst="textNoShape">
              <a:avLst/>
            </a:prstTxWarp>
          </a:bodyPr>
          <a:lstStyle/>
          <a:p>
            <a:endParaRPr lang="en-US"/>
          </a:p>
        </p:txBody>
      </p:sp>
      <p:sp>
        <p:nvSpPr>
          <p:cNvPr id="8201" name="Oval 7"/>
          <p:cNvSpPr>
            <a:spLocks noChangeArrowheads="1"/>
          </p:cNvSpPr>
          <p:nvPr/>
        </p:nvSpPr>
        <p:spPr bwMode="auto">
          <a:xfrm>
            <a:off x="5029200" y="5934075"/>
            <a:ext cx="152400" cy="152400"/>
          </a:xfrm>
          <a:prstGeom prst="ellipse">
            <a:avLst/>
          </a:prstGeom>
          <a:solidFill>
            <a:schemeClr val="bg2"/>
          </a:solidFill>
          <a:ln w="9525">
            <a:solidFill>
              <a:schemeClr val="tx1"/>
            </a:solidFill>
            <a:round/>
            <a:headEnd/>
            <a:tailEnd/>
          </a:ln>
        </p:spPr>
        <p:txBody>
          <a:bodyPr wrap="none" anchor="ctr">
            <a:prstTxWarp prst="textNoShape">
              <a:avLst/>
            </a:prstTxWarp>
          </a:bodyPr>
          <a:lstStyle/>
          <a:p>
            <a:endParaRPr lang="en-US"/>
          </a:p>
        </p:txBody>
      </p:sp>
      <p:sp>
        <p:nvSpPr>
          <p:cNvPr id="8202" name="Oval 8"/>
          <p:cNvSpPr>
            <a:spLocks noChangeArrowheads="1"/>
          </p:cNvSpPr>
          <p:nvPr/>
        </p:nvSpPr>
        <p:spPr bwMode="auto">
          <a:xfrm>
            <a:off x="4305300" y="4819650"/>
            <a:ext cx="152400" cy="1524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8203" name="Line 9"/>
          <p:cNvSpPr>
            <a:spLocks noChangeShapeType="1"/>
          </p:cNvSpPr>
          <p:nvPr/>
        </p:nvSpPr>
        <p:spPr bwMode="auto">
          <a:xfrm>
            <a:off x="3733800" y="5791200"/>
            <a:ext cx="1752600" cy="0"/>
          </a:xfrm>
          <a:prstGeom prst="line">
            <a:avLst/>
          </a:prstGeom>
          <a:noFill/>
          <a:ln w="38100">
            <a:solidFill>
              <a:srgbClr val="FF3300"/>
            </a:solidFill>
            <a:round/>
            <a:headEnd/>
            <a:tailEnd type="triangle" w="med" len="med"/>
          </a:ln>
        </p:spPr>
        <p:txBody>
          <a:bodyPr>
            <a:prstTxWarp prst="textNoShape">
              <a:avLst/>
            </a:prstTxWarp>
          </a:bodyPr>
          <a:lstStyle/>
          <a:p>
            <a:endParaRPr lang="en-US"/>
          </a:p>
        </p:txBody>
      </p:sp>
      <p:sp>
        <p:nvSpPr>
          <p:cNvPr id="8204" name="Line 10"/>
          <p:cNvSpPr>
            <a:spLocks noChangeShapeType="1"/>
          </p:cNvSpPr>
          <p:nvPr/>
        </p:nvSpPr>
        <p:spPr bwMode="auto">
          <a:xfrm flipV="1">
            <a:off x="3733800" y="4495800"/>
            <a:ext cx="0" cy="1295400"/>
          </a:xfrm>
          <a:prstGeom prst="line">
            <a:avLst/>
          </a:prstGeom>
          <a:noFill/>
          <a:ln w="38100">
            <a:solidFill>
              <a:srgbClr val="FF3300"/>
            </a:solidFill>
            <a:round/>
            <a:headEnd/>
            <a:tailEnd type="triangle" w="med" len="med"/>
          </a:ln>
        </p:spPr>
        <p:txBody>
          <a:bodyPr>
            <a:prstTxWarp prst="textNoShape">
              <a:avLst/>
            </a:prstTxWarp>
          </a:bodyPr>
          <a:lstStyle/>
          <a:p>
            <a:endParaRPr lang="en-US"/>
          </a:p>
        </p:txBody>
      </p:sp>
      <p:sp>
        <p:nvSpPr>
          <p:cNvPr id="8205" name="Text Box 11"/>
          <p:cNvSpPr txBox="1">
            <a:spLocks noChangeArrowheads="1"/>
          </p:cNvSpPr>
          <p:nvPr/>
        </p:nvSpPr>
        <p:spPr bwMode="auto">
          <a:xfrm>
            <a:off x="3676650" y="5400675"/>
            <a:ext cx="326081" cy="461665"/>
          </a:xfrm>
          <a:prstGeom prst="rect">
            <a:avLst/>
          </a:prstGeom>
          <a:noFill/>
          <a:ln w="9525">
            <a:noFill/>
            <a:miter lim="800000"/>
            <a:headEnd/>
            <a:tailEnd/>
          </a:ln>
        </p:spPr>
        <p:txBody>
          <a:bodyPr wrap="none">
            <a:prstTxWarp prst="textNoShape">
              <a:avLst/>
            </a:prstTxWarp>
            <a:spAutoFit/>
          </a:bodyPr>
          <a:lstStyle/>
          <a:p>
            <a:r>
              <a:rPr lang="en-US" sz="2400" dirty="0" err="1">
                <a:solidFill>
                  <a:srgbClr val="FF3300"/>
                </a:solidFill>
              </a:rPr>
              <a:t>S</a:t>
            </a:r>
            <a:endParaRPr lang="en-US" sz="2400" dirty="0">
              <a:solidFill>
                <a:srgbClr val="FF3300"/>
              </a:solidFill>
            </a:endParaRPr>
          </a:p>
        </p:txBody>
      </p:sp>
      <p:sp>
        <p:nvSpPr>
          <p:cNvPr id="8206" name="Text Box 12"/>
          <p:cNvSpPr txBox="1">
            <a:spLocks noChangeArrowheads="1"/>
          </p:cNvSpPr>
          <p:nvPr/>
        </p:nvSpPr>
        <p:spPr bwMode="auto">
          <a:xfrm>
            <a:off x="5165725" y="5830888"/>
            <a:ext cx="317966" cy="461665"/>
          </a:xfrm>
          <a:prstGeom prst="rect">
            <a:avLst/>
          </a:prstGeom>
          <a:noFill/>
          <a:ln w="9525">
            <a:noFill/>
            <a:miter lim="800000"/>
            <a:headEnd/>
            <a:tailEnd/>
          </a:ln>
        </p:spPr>
        <p:txBody>
          <a:bodyPr wrap="none">
            <a:prstTxWarp prst="textNoShape">
              <a:avLst/>
            </a:prstTxWarp>
            <a:spAutoFit/>
          </a:bodyPr>
          <a:lstStyle/>
          <a:p>
            <a:r>
              <a:rPr lang="en-US" sz="2400" dirty="0" err="1">
                <a:solidFill>
                  <a:srgbClr val="FF3300"/>
                </a:solidFill>
              </a:rPr>
              <a:t>x</a:t>
            </a:r>
            <a:endParaRPr lang="en-US" sz="2400" dirty="0">
              <a:solidFill>
                <a:srgbClr val="FF3300"/>
              </a:solidFill>
            </a:endParaRPr>
          </a:p>
        </p:txBody>
      </p:sp>
      <p:sp>
        <p:nvSpPr>
          <p:cNvPr id="8207" name="Text Box 13"/>
          <p:cNvSpPr txBox="1">
            <a:spLocks noChangeArrowheads="1"/>
          </p:cNvSpPr>
          <p:nvPr/>
        </p:nvSpPr>
        <p:spPr bwMode="auto">
          <a:xfrm>
            <a:off x="3352800" y="4191000"/>
            <a:ext cx="336550" cy="457200"/>
          </a:xfrm>
          <a:prstGeom prst="rect">
            <a:avLst/>
          </a:prstGeom>
          <a:noFill/>
          <a:ln w="9525">
            <a:noFill/>
            <a:miter lim="800000"/>
            <a:headEnd/>
            <a:tailEnd/>
          </a:ln>
        </p:spPr>
        <p:txBody>
          <a:bodyPr wrap="none">
            <a:prstTxWarp prst="textNoShape">
              <a:avLst/>
            </a:prstTxWarp>
            <a:spAutoFit/>
          </a:bodyPr>
          <a:lstStyle/>
          <a:p>
            <a:r>
              <a:rPr lang="en-US" sz="2400" dirty="0" err="1">
                <a:solidFill>
                  <a:srgbClr val="FF3300"/>
                </a:solidFill>
              </a:rPr>
              <a:t>y</a:t>
            </a:r>
            <a:endParaRPr lang="en-US" sz="2400" dirty="0">
              <a:solidFill>
                <a:srgbClr val="FF3300"/>
              </a:solidFill>
            </a:endParaRPr>
          </a:p>
        </p:txBody>
      </p:sp>
      <p:sp>
        <p:nvSpPr>
          <p:cNvPr id="8208" name="Line 14"/>
          <p:cNvSpPr>
            <a:spLocks noChangeShapeType="1"/>
          </p:cNvSpPr>
          <p:nvPr/>
        </p:nvSpPr>
        <p:spPr bwMode="auto">
          <a:xfrm flipV="1">
            <a:off x="4391025" y="4476750"/>
            <a:ext cx="0" cy="381000"/>
          </a:xfrm>
          <a:prstGeom prst="line">
            <a:avLst/>
          </a:prstGeom>
          <a:noFill/>
          <a:ln w="28575">
            <a:solidFill>
              <a:srgbClr val="FF3300"/>
            </a:solidFill>
            <a:round/>
            <a:headEnd/>
            <a:tailEnd type="triangle" w="med" len="med"/>
          </a:ln>
        </p:spPr>
        <p:txBody>
          <a:bodyPr>
            <a:prstTxWarp prst="textNoShape">
              <a:avLst/>
            </a:prstTxWarp>
          </a:bodyPr>
          <a:lstStyle/>
          <a:p>
            <a:endParaRPr lang="en-US"/>
          </a:p>
        </p:txBody>
      </p:sp>
      <p:grpSp>
        <p:nvGrpSpPr>
          <p:cNvPr id="2" name="Group 18"/>
          <p:cNvGrpSpPr>
            <a:grpSpLocks/>
          </p:cNvGrpSpPr>
          <p:nvPr/>
        </p:nvGrpSpPr>
        <p:grpSpPr bwMode="auto">
          <a:xfrm>
            <a:off x="6172199" y="4191001"/>
            <a:ext cx="2241550" cy="2101851"/>
            <a:chOff x="3888" y="2640"/>
            <a:chExt cx="1412" cy="1324"/>
          </a:xfrm>
        </p:grpSpPr>
        <p:sp>
          <p:nvSpPr>
            <p:cNvPr id="8216" name="Line 19"/>
            <p:cNvSpPr>
              <a:spLocks noChangeShapeType="1"/>
            </p:cNvSpPr>
            <p:nvPr/>
          </p:nvSpPr>
          <p:spPr bwMode="auto">
            <a:xfrm>
              <a:off x="4166" y="3648"/>
              <a:ext cx="1104" cy="0"/>
            </a:xfrm>
            <a:prstGeom prst="line">
              <a:avLst/>
            </a:prstGeom>
            <a:noFill/>
            <a:ln w="38100">
              <a:solidFill>
                <a:srgbClr val="0000FF"/>
              </a:solidFill>
              <a:round/>
              <a:headEnd/>
              <a:tailEnd type="triangle" w="med" len="med"/>
            </a:ln>
          </p:spPr>
          <p:txBody>
            <a:bodyPr>
              <a:prstTxWarp prst="textNoShape">
                <a:avLst/>
              </a:prstTxWarp>
            </a:bodyPr>
            <a:lstStyle/>
            <a:p>
              <a:endParaRPr lang="en-US"/>
            </a:p>
          </p:txBody>
        </p:sp>
        <p:sp>
          <p:nvSpPr>
            <p:cNvPr id="8217" name="Line 20"/>
            <p:cNvSpPr>
              <a:spLocks noChangeShapeType="1"/>
            </p:cNvSpPr>
            <p:nvPr/>
          </p:nvSpPr>
          <p:spPr bwMode="auto">
            <a:xfrm flipV="1">
              <a:off x="4166" y="2832"/>
              <a:ext cx="0" cy="816"/>
            </a:xfrm>
            <a:prstGeom prst="line">
              <a:avLst/>
            </a:prstGeom>
            <a:noFill/>
            <a:ln w="38100">
              <a:solidFill>
                <a:srgbClr val="0000FF"/>
              </a:solidFill>
              <a:round/>
              <a:headEnd/>
              <a:tailEnd type="triangle" w="med" len="med"/>
            </a:ln>
          </p:spPr>
          <p:txBody>
            <a:bodyPr>
              <a:prstTxWarp prst="textNoShape">
                <a:avLst/>
              </a:prstTxWarp>
            </a:bodyPr>
            <a:lstStyle/>
            <a:p>
              <a:endParaRPr lang="en-US"/>
            </a:p>
          </p:txBody>
        </p:sp>
        <p:sp>
          <p:nvSpPr>
            <p:cNvPr id="8218" name="Text Box 21"/>
            <p:cNvSpPr txBox="1">
              <a:spLocks noChangeArrowheads="1"/>
            </p:cNvSpPr>
            <p:nvPr/>
          </p:nvSpPr>
          <p:spPr bwMode="auto">
            <a:xfrm>
              <a:off x="4130" y="3402"/>
              <a:ext cx="248" cy="291"/>
            </a:xfrm>
            <a:prstGeom prst="rect">
              <a:avLst/>
            </a:prstGeom>
            <a:noFill/>
            <a:ln w="9525">
              <a:noFill/>
              <a:miter lim="800000"/>
              <a:headEnd/>
              <a:tailEnd/>
            </a:ln>
          </p:spPr>
          <p:txBody>
            <a:bodyPr wrap="none">
              <a:prstTxWarp prst="textNoShape">
                <a:avLst/>
              </a:prstTxWarp>
              <a:spAutoFit/>
            </a:bodyPr>
            <a:lstStyle/>
            <a:p>
              <a:r>
                <a:rPr lang="en-US" sz="2400" dirty="0" err="1">
                  <a:solidFill>
                    <a:srgbClr val="0000FF"/>
                  </a:solidFill>
                </a:rPr>
                <a:t>S</a:t>
              </a:r>
              <a:r>
                <a:rPr lang="en-US" sz="2400" dirty="0">
                  <a:solidFill>
                    <a:srgbClr val="0000FF"/>
                  </a:solidFill>
                </a:rPr>
                <a:t>'</a:t>
              </a:r>
            </a:p>
          </p:txBody>
        </p:sp>
        <p:sp>
          <p:nvSpPr>
            <p:cNvPr id="8219" name="Text Box 22"/>
            <p:cNvSpPr txBox="1">
              <a:spLocks noChangeArrowheads="1"/>
            </p:cNvSpPr>
            <p:nvPr/>
          </p:nvSpPr>
          <p:spPr bwMode="auto">
            <a:xfrm>
              <a:off x="5068" y="3673"/>
              <a:ext cx="232" cy="291"/>
            </a:xfrm>
            <a:prstGeom prst="rect">
              <a:avLst/>
            </a:prstGeom>
            <a:noFill/>
            <a:ln w="9525">
              <a:noFill/>
              <a:miter lim="800000"/>
              <a:headEnd/>
              <a:tailEnd/>
            </a:ln>
          </p:spPr>
          <p:txBody>
            <a:bodyPr wrap="none">
              <a:prstTxWarp prst="textNoShape">
                <a:avLst/>
              </a:prstTxWarp>
              <a:spAutoFit/>
            </a:bodyPr>
            <a:lstStyle/>
            <a:p>
              <a:r>
                <a:rPr lang="en-US" sz="2400" dirty="0" err="1">
                  <a:solidFill>
                    <a:srgbClr val="0000FF"/>
                  </a:solidFill>
                </a:rPr>
                <a:t>x</a:t>
              </a:r>
              <a:r>
                <a:rPr lang="en-US" dirty="0">
                  <a:solidFill>
                    <a:srgbClr val="0000FF"/>
                  </a:solidFill>
                </a:rPr>
                <a:t>'</a:t>
              </a:r>
            </a:p>
          </p:txBody>
        </p:sp>
        <p:sp>
          <p:nvSpPr>
            <p:cNvPr id="8220" name="Text Box 23"/>
            <p:cNvSpPr txBox="1">
              <a:spLocks noChangeArrowheads="1"/>
            </p:cNvSpPr>
            <p:nvPr/>
          </p:nvSpPr>
          <p:spPr bwMode="auto">
            <a:xfrm>
              <a:off x="3926" y="2640"/>
              <a:ext cx="249" cy="288"/>
            </a:xfrm>
            <a:prstGeom prst="rect">
              <a:avLst/>
            </a:prstGeom>
            <a:noFill/>
            <a:ln w="9525">
              <a:noFill/>
              <a:miter lim="800000"/>
              <a:headEnd/>
              <a:tailEnd/>
            </a:ln>
          </p:spPr>
          <p:txBody>
            <a:bodyPr wrap="none">
              <a:prstTxWarp prst="textNoShape">
                <a:avLst/>
              </a:prstTxWarp>
              <a:spAutoFit/>
            </a:bodyPr>
            <a:lstStyle/>
            <a:p>
              <a:r>
                <a:rPr lang="en-US" sz="2400" dirty="0" err="1">
                  <a:solidFill>
                    <a:srgbClr val="0000FF"/>
                  </a:solidFill>
                </a:rPr>
                <a:t>y</a:t>
              </a:r>
              <a:r>
                <a:rPr lang="en-US" sz="2400" dirty="0">
                  <a:solidFill>
                    <a:srgbClr val="0000FF"/>
                  </a:solidFill>
                </a:rPr>
                <a:t>'</a:t>
              </a:r>
            </a:p>
          </p:txBody>
        </p:sp>
        <p:sp>
          <p:nvSpPr>
            <p:cNvPr id="8221" name="Line 24"/>
            <p:cNvSpPr>
              <a:spLocks noChangeShapeType="1"/>
            </p:cNvSpPr>
            <p:nvPr/>
          </p:nvSpPr>
          <p:spPr bwMode="auto">
            <a:xfrm flipH="1">
              <a:off x="3888" y="3648"/>
              <a:ext cx="240" cy="0"/>
            </a:xfrm>
            <a:prstGeom prst="line">
              <a:avLst/>
            </a:prstGeom>
            <a:noFill/>
            <a:ln w="28575">
              <a:solidFill>
                <a:srgbClr val="FF3300"/>
              </a:solidFill>
              <a:round/>
              <a:headEnd/>
              <a:tailEnd type="triangle" w="med" len="med"/>
            </a:ln>
          </p:spPr>
          <p:txBody>
            <a:bodyPr>
              <a:prstTxWarp prst="textNoShape">
                <a:avLst/>
              </a:prstTxWarp>
            </a:bodyPr>
            <a:lstStyle/>
            <a:p>
              <a:endParaRPr lang="en-US"/>
            </a:p>
          </p:txBody>
        </p:sp>
        <p:sp>
          <p:nvSpPr>
            <p:cNvPr id="8222" name="Text Box 25"/>
            <p:cNvSpPr txBox="1">
              <a:spLocks noChangeArrowheads="1"/>
            </p:cNvSpPr>
            <p:nvPr/>
          </p:nvSpPr>
          <p:spPr bwMode="auto">
            <a:xfrm>
              <a:off x="3913" y="3600"/>
              <a:ext cx="775" cy="291"/>
            </a:xfrm>
            <a:prstGeom prst="rect">
              <a:avLst/>
            </a:prstGeom>
            <a:noFill/>
            <a:ln w="9525">
              <a:noFill/>
              <a:miter lim="800000"/>
              <a:headEnd/>
              <a:tailEnd/>
            </a:ln>
          </p:spPr>
          <p:txBody>
            <a:bodyPr wrap="none">
              <a:prstTxWarp prst="textNoShape">
                <a:avLst/>
              </a:prstTxWarp>
              <a:spAutoFit/>
            </a:bodyPr>
            <a:lstStyle/>
            <a:p>
              <a:r>
                <a:rPr lang="en-US" sz="2400" dirty="0" err="1">
                  <a:solidFill>
                    <a:srgbClr val="FF3300"/>
                  </a:solidFill>
                </a:rPr>
                <a:t>v</a:t>
              </a:r>
              <a:r>
                <a:rPr lang="en-US" sz="2400" dirty="0">
                  <a:solidFill>
                    <a:srgbClr val="FF3300"/>
                  </a:solidFill>
                </a:rPr>
                <a:t> = -0.5c</a:t>
              </a:r>
            </a:p>
          </p:txBody>
        </p:sp>
        <p:pic>
          <p:nvPicPr>
            <p:cNvPr id="8223" name="Picture 26" descr="pict"/>
            <p:cNvPicPr>
              <a:picLocks noChangeAspect="1" noChangeArrowheads="1"/>
            </p:cNvPicPr>
            <p:nvPr/>
          </p:nvPicPr>
          <p:blipFill>
            <a:blip r:embed="rId3"/>
            <a:srcRect/>
            <a:stretch>
              <a:fillRect/>
            </a:stretch>
          </p:blipFill>
          <p:spPr bwMode="auto">
            <a:xfrm>
              <a:off x="4618" y="2916"/>
              <a:ext cx="321" cy="728"/>
            </a:xfrm>
            <a:prstGeom prst="rect">
              <a:avLst/>
            </a:prstGeom>
            <a:noFill/>
            <a:ln w="9525">
              <a:noFill/>
              <a:miter lim="800000"/>
              <a:headEnd/>
              <a:tailEnd/>
            </a:ln>
          </p:spPr>
        </p:pic>
      </p:grpSp>
      <p:sp>
        <p:nvSpPr>
          <p:cNvPr id="8210" name="Rectangle 28"/>
          <p:cNvSpPr>
            <a:spLocks noChangeArrowheads="1"/>
          </p:cNvSpPr>
          <p:nvPr/>
        </p:nvSpPr>
        <p:spPr bwMode="auto">
          <a:xfrm>
            <a:off x="304800" y="4171950"/>
            <a:ext cx="2743200" cy="2362200"/>
          </a:xfrm>
          <a:prstGeom prst="rect">
            <a:avLst/>
          </a:prstGeom>
          <a:solidFill>
            <a:srgbClr val="CCECFF"/>
          </a:solidFill>
          <a:ln w="9525">
            <a:solidFill>
              <a:schemeClr val="tx1"/>
            </a:solidFill>
            <a:miter lim="800000"/>
            <a:headEnd/>
            <a:tailEnd/>
          </a:ln>
        </p:spPr>
        <p:txBody>
          <a:bodyPr wrap="none" anchor="ctr">
            <a:prstTxWarp prst="textNoShape">
              <a:avLst/>
            </a:prstTxWarp>
          </a:bodyPr>
          <a:lstStyle/>
          <a:p>
            <a:endParaRPr lang="en-US"/>
          </a:p>
        </p:txBody>
      </p:sp>
      <p:graphicFrame>
        <p:nvGraphicFramePr>
          <p:cNvPr id="8194" name="Object 29"/>
          <p:cNvGraphicFramePr>
            <a:graphicFrameLocks noChangeAspect="1"/>
          </p:cNvGraphicFramePr>
          <p:nvPr/>
        </p:nvGraphicFramePr>
        <p:xfrm>
          <a:off x="685800" y="4724400"/>
          <a:ext cx="1952625" cy="846138"/>
        </p:xfrm>
        <a:graphic>
          <a:graphicData uri="http://schemas.openxmlformats.org/presentationml/2006/ole">
            <p:oleObj spid="_x0000_s142338" name="Equation" r:id="rId4" imgW="990360" imgH="431640" progId="Equation.3">
              <p:embed/>
            </p:oleObj>
          </a:graphicData>
        </a:graphic>
      </p:graphicFrame>
      <p:graphicFrame>
        <p:nvGraphicFramePr>
          <p:cNvPr id="8195" name="Object 30"/>
          <p:cNvGraphicFramePr>
            <a:graphicFrameLocks noChangeAspect="1"/>
          </p:cNvGraphicFramePr>
          <p:nvPr/>
        </p:nvGraphicFramePr>
        <p:xfrm>
          <a:off x="450850" y="5581650"/>
          <a:ext cx="2368550" cy="895350"/>
        </p:xfrm>
        <a:graphic>
          <a:graphicData uri="http://schemas.openxmlformats.org/presentationml/2006/ole">
            <p:oleObj spid="_x0000_s142339" name="Equation" r:id="rId5" imgW="1168200" imgH="444240" progId="Equation.3">
              <p:embed/>
            </p:oleObj>
          </a:graphicData>
        </a:graphic>
      </p:graphicFrame>
      <p:sp>
        <p:nvSpPr>
          <p:cNvPr id="8211" name="Text Box 31"/>
          <p:cNvSpPr txBox="1">
            <a:spLocks noChangeArrowheads="1"/>
          </p:cNvSpPr>
          <p:nvPr/>
        </p:nvSpPr>
        <p:spPr bwMode="auto">
          <a:xfrm>
            <a:off x="381000" y="4267200"/>
            <a:ext cx="2514600" cy="457200"/>
          </a:xfrm>
          <a:prstGeom prst="rect">
            <a:avLst/>
          </a:prstGeom>
          <a:solidFill>
            <a:srgbClr val="CCECFF"/>
          </a:solidFill>
          <a:ln w="9525">
            <a:noFill/>
            <a:miter lim="800000"/>
            <a:headEnd/>
            <a:tailEnd/>
          </a:ln>
        </p:spPr>
        <p:txBody>
          <a:bodyPr>
            <a:prstTxWarp prst="textNoShape">
              <a:avLst/>
            </a:prstTxWarp>
            <a:spAutoFit/>
          </a:bodyPr>
          <a:lstStyle/>
          <a:p>
            <a:pPr eaLnBrk="1" hangingPunct="1"/>
            <a:r>
              <a:rPr lang="en-US"/>
              <a:t>Velocity transf.</a:t>
            </a:r>
          </a:p>
        </p:txBody>
      </p:sp>
      <p:sp>
        <p:nvSpPr>
          <p:cNvPr id="8212" name="Text Box 32"/>
          <p:cNvSpPr txBox="1">
            <a:spLocks noChangeArrowheads="1"/>
          </p:cNvSpPr>
          <p:nvPr/>
        </p:nvSpPr>
        <p:spPr bwMode="auto">
          <a:xfrm>
            <a:off x="1361047" y="1666875"/>
            <a:ext cx="2554756" cy="830997"/>
          </a:xfrm>
          <a:prstGeom prst="rect">
            <a:avLst/>
          </a:prstGeom>
          <a:noFill/>
          <a:ln w="9525">
            <a:noFill/>
            <a:miter lim="800000"/>
            <a:headEnd/>
            <a:tailEnd/>
          </a:ln>
        </p:spPr>
        <p:txBody>
          <a:bodyPr wrap="none">
            <a:prstTxWarp prst="textNoShape">
              <a:avLst/>
            </a:prstTxWarp>
            <a:spAutoFit/>
          </a:bodyPr>
          <a:lstStyle/>
          <a:p>
            <a:r>
              <a:rPr lang="en-US" sz="2400" dirty="0"/>
              <a:t>		</a:t>
            </a:r>
            <a:r>
              <a:rPr lang="en-US" sz="2400" dirty="0" err="1"/>
              <a:t>u'</a:t>
            </a:r>
            <a:r>
              <a:rPr lang="en-US" sz="2400" baseline="-25000" dirty="0" err="1"/>
              <a:t>x</a:t>
            </a:r>
            <a:r>
              <a:rPr lang="en-US" sz="2400" dirty="0"/>
              <a:t> = 0.5c</a:t>
            </a:r>
          </a:p>
          <a:p>
            <a:r>
              <a:rPr lang="en-US" sz="2400" dirty="0"/>
              <a:t>		</a:t>
            </a:r>
            <a:r>
              <a:rPr lang="en-US" sz="2400" dirty="0" err="1"/>
              <a:t>u'</a:t>
            </a:r>
            <a:r>
              <a:rPr lang="en-US" sz="2400" baseline="-25000" dirty="0" err="1"/>
              <a:t>y</a:t>
            </a:r>
            <a:r>
              <a:rPr lang="en-US" sz="2400" dirty="0"/>
              <a:t> = 0.346c</a:t>
            </a:r>
          </a:p>
        </p:txBody>
      </p:sp>
      <p:sp>
        <p:nvSpPr>
          <p:cNvPr id="8213" name="Text Box 33"/>
          <p:cNvSpPr txBox="1">
            <a:spLocks noChangeArrowheads="1"/>
          </p:cNvSpPr>
          <p:nvPr/>
        </p:nvSpPr>
        <p:spPr bwMode="auto">
          <a:xfrm>
            <a:off x="4405313" y="4038600"/>
            <a:ext cx="1251514" cy="830997"/>
          </a:xfrm>
          <a:prstGeom prst="rect">
            <a:avLst/>
          </a:prstGeom>
          <a:noFill/>
          <a:ln w="9525">
            <a:noFill/>
            <a:miter lim="800000"/>
            <a:headEnd/>
            <a:tailEnd/>
          </a:ln>
        </p:spPr>
        <p:txBody>
          <a:bodyPr wrap="none">
            <a:prstTxWarp prst="textNoShape">
              <a:avLst/>
            </a:prstTxWarp>
            <a:spAutoFit/>
          </a:bodyPr>
          <a:lstStyle/>
          <a:p>
            <a:r>
              <a:rPr lang="en-US" sz="2400" dirty="0" err="1">
                <a:solidFill>
                  <a:srgbClr val="FF3300"/>
                </a:solidFill>
              </a:rPr>
              <a:t>u</a:t>
            </a:r>
            <a:r>
              <a:rPr lang="en-US" sz="2400" baseline="-25000" dirty="0" err="1">
                <a:solidFill>
                  <a:srgbClr val="FF3300"/>
                </a:solidFill>
              </a:rPr>
              <a:t>x</a:t>
            </a:r>
            <a:r>
              <a:rPr lang="en-US" sz="2400" dirty="0">
                <a:solidFill>
                  <a:srgbClr val="FF3300"/>
                </a:solidFill>
              </a:rPr>
              <a:t> = 0</a:t>
            </a:r>
          </a:p>
          <a:p>
            <a:r>
              <a:rPr lang="en-US" sz="2400" dirty="0" err="1">
                <a:solidFill>
                  <a:srgbClr val="FF3300"/>
                </a:solidFill>
              </a:rPr>
              <a:t>u</a:t>
            </a:r>
            <a:r>
              <a:rPr lang="en-US" sz="2400" baseline="-25000" dirty="0" err="1">
                <a:solidFill>
                  <a:srgbClr val="FF3300"/>
                </a:solidFill>
              </a:rPr>
              <a:t>y</a:t>
            </a:r>
            <a:r>
              <a:rPr lang="en-US" sz="2400" dirty="0">
                <a:solidFill>
                  <a:srgbClr val="FF3300"/>
                </a:solidFill>
              </a:rPr>
              <a:t> = 0.4c</a:t>
            </a:r>
            <a:r>
              <a:rPr lang="en-US" dirty="0">
                <a:solidFill>
                  <a:srgbClr val="FF3300"/>
                </a:solidFill>
              </a:rPr>
              <a:t> </a:t>
            </a:r>
            <a:endParaRPr lang="en-US" baseline="-25000" dirty="0">
              <a:solidFill>
                <a:srgbClr val="FF3300"/>
              </a:solidFill>
            </a:endParaRPr>
          </a:p>
        </p:txBody>
      </p:sp>
      <p:sp>
        <p:nvSpPr>
          <p:cNvPr id="162850" name="Text Box 34"/>
          <p:cNvSpPr txBox="1">
            <a:spLocks noChangeArrowheads="1"/>
          </p:cNvSpPr>
          <p:nvPr/>
        </p:nvSpPr>
        <p:spPr bwMode="auto">
          <a:xfrm>
            <a:off x="3914775" y="1401763"/>
            <a:ext cx="733425" cy="1189037"/>
          </a:xfrm>
          <a:prstGeom prst="rect">
            <a:avLst/>
          </a:prstGeom>
          <a:noFill/>
          <a:ln w="9525">
            <a:noFill/>
            <a:miter lim="800000"/>
            <a:headEnd/>
            <a:tailEnd/>
          </a:ln>
        </p:spPr>
        <p:txBody>
          <a:bodyPr wrap="none">
            <a:prstTxWarp prst="textNoShape">
              <a:avLst/>
            </a:prstTxWarp>
            <a:spAutoFit/>
          </a:bodyPr>
          <a:lstStyle/>
          <a:p>
            <a:r>
              <a:rPr lang="en-US" sz="7200">
                <a:latin typeface="Courier New" charset="0"/>
              </a:rPr>
              <a:t>}</a:t>
            </a:r>
          </a:p>
        </p:txBody>
      </p:sp>
      <p:graphicFrame>
        <p:nvGraphicFramePr>
          <p:cNvPr id="162852" name="Object 36"/>
          <p:cNvGraphicFramePr>
            <a:graphicFrameLocks noChangeAspect="1"/>
          </p:cNvGraphicFramePr>
          <p:nvPr/>
        </p:nvGraphicFramePr>
        <p:xfrm>
          <a:off x="4359275" y="1666875"/>
          <a:ext cx="4427538" cy="769938"/>
        </p:xfrm>
        <a:graphic>
          <a:graphicData uri="http://schemas.openxmlformats.org/presentationml/2006/ole">
            <p:oleObj spid="_x0000_s142340" name="Equation" r:id="rId6" imgW="1752480" imgH="304560" progId="Equation.DSMT4">
              <p:embed/>
            </p:oleObj>
          </a:graphicData>
        </a:graphic>
      </p:graphicFrame>
      <p:sp>
        <p:nvSpPr>
          <p:cNvPr id="162853" name="Freeform 37"/>
          <p:cNvSpPr>
            <a:spLocks/>
          </p:cNvSpPr>
          <p:nvPr/>
        </p:nvSpPr>
        <p:spPr bwMode="auto">
          <a:xfrm>
            <a:off x="7800975" y="2286000"/>
            <a:ext cx="962025" cy="112713"/>
          </a:xfrm>
          <a:custGeom>
            <a:avLst/>
            <a:gdLst>
              <a:gd name="T0" fmla="*/ 0 w 510"/>
              <a:gd name="T1" fmla="*/ 112713 h 71"/>
              <a:gd name="T2" fmla="*/ 265972 w 510"/>
              <a:gd name="T3" fmla="*/ 38100 h 71"/>
              <a:gd name="T4" fmla="*/ 962025 w 510"/>
              <a:gd name="T5" fmla="*/ 0 h 71"/>
              <a:gd name="T6" fmla="*/ 0 60000 65536"/>
              <a:gd name="T7" fmla="*/ 0 60000 65536"/>
              <a:gd name="T8" fmla="*/ 0 60000 65536"/>
              <a:gd name="T9" fmla="*/ 0 w 510"/>
              <a:gd name="T10" fmla="*/ 0 h 71"/>
              <a:gd name="T11" fmla="*/ 510 w 510"/>
              <a:gd name="T12" fmla="*/ 71 h 71"/>
            </a:gdLst>
            <a:ahLst/>
            <a:cxnLst>
              <a:cxn ang="T6">
                <a:pos x="T0" y="T1"/>
              </a:cxn>
              <a:cxn ang="T7">
                <a:pos x="T2" y="T3"/>
              </a:cxn>
              <a:cxn ang="T8">
                <a:pos x="T4" y="T5"/>
              </a:cxn>
            </a:cxnLst>
            <a:rect l="T9" t="T10" r="T11" b="T12"/>
            <a:pathLst>
              <a:path w="510" h="71">
                <a:moveTo>
                  <a:pt x="0" y="71"/>
                </a:moveTo>
                <a:cubicBezTo>
                  <a:pt x="24" y="64"/>
                  <a:pt x="56" y="36"/>
                  <a:pt x="141" y="24"/>
                </a:cubicBezTo>
                <a:cubicBezTo>
                  <a:pt x="226" y="12"/>
                  <a:pt x="433" y="5"/>
                  <a:pt x="510" y="0"/>
                </a:cubicBezTo>
              </a:path>
            </a:pathLst>
          </a:custGeom>
          <a:noFill/>
          <a:ln w="76200" cmpd="sng">
            <a:solidFill>
              <a:schemeClr val="tx1"/>
            </a:solidFill>
            <a:round/>
            <a:headEnd/>
            <a:tailEnd/>
          </a:ln>
        </p:spPr>
        <p:txBody>
          <a:bodyP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850"/>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62852"/>
                                        </p:tgtEl>
                                        <p:attrNameLst>
                                          <p:attrName>style.visibility</p:attrName>
                                        </p:attrNameLst>
                                      </p:cBhvr>
                                      <p:to>
                                        <p:strVal val="visible"/>
                                      </p:to>
                                    </p:set>
                                    <p:animEffect transition="in" filter="fade">
                                      <p:cBhvr>
                                        <p:cTn id="10" dur="2000"/>
                                        <p:tgtEl>
                                          <p:spTgt spid="162852"/>
                                        </p:tgtEl>
                                      </p:cBhvr>
                                    </p:animEffect>
                                  </p:childTnLst>
                                </p:cTn>
                              </p:par>
                            </p:childTnLst>
                          </p:cTn>
                        </p:par>
                        <p:par>
                          <p:cTn id="11" fill="hold">
                            <p:stCondLst>
                              <p:cond delay="2000"/>
                            </p:stCondLst>
                            <p:childTnLst>
                              <p:par>
                                <p:cTn id="12" presetID="22" presetClass="entr" presetSubtype="8" fill="hold" grpId="0" nodeType="afterEffect">
                                  <p:stCondLst>
                                    <p:cond delay="1000"/>
                                  </p:stCondLst>
                                  <p:childTnLst>
                                    <p:set>
                                      <p:cBhvr>
                                        <p:cTn id="13" dur="1" fill="hold">
                                          <p:stCondLst>
                                            <p:cond delay="0"/>
                                          </p:stCondLst>
                                        </p:cTn>
                                        <p:tgtEl>
                                          <p:spTgt spid="162853"/>
                                        </p:tgtEl>
                                        <p:attrNameLst>
                                          <p:attrName>style.visibility</p:attrName>
                                        </p:attrNameLst>
                                      </p:cBhvr>
                                      <p:to>
                                        <p:strVal val="visible"/>
                                      </p:to>
                                    </p:set>
                                    <p:animEffect transition="in" filter="wipe(left)">
                                      <p:cBhvr>
                                        <p:cTn id="14" dur="500"/>
                                        <p:tgtEl>
                                          <p:spTgt spid="162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50" grpId="0"/>
      <p:bldP spid="162853" grpId="0"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1143000"/>
          </a:xfrm>
        </p:spPr>
        <p:txBody>
          <a:bodyPr/>
          <a:lstStyle/>
          <a:p>
            <a:r>
              <a:rPr lang="en-US" b="1" dirty="0"/>
              <a:t>Part 2: </a:t>
            </a:r>
            <a:r>
              <a:rPr lang="en-US" b="1" dirty="0" smtClean="0"/>
              <a:t>Quantum </a:t>
            </a:r>
            <a:r>
              <a:rPr lang="en-US" b="1" dirty="0"/>
              <a:t>Mechanics</a:t>
            </a:r>
          </a:p>
        </p:txBody>
      </p:sp>
      <p:pic>
        <p:nvPicPr>
          <p:cNvPr id="20483" name="Picture 6" descr="1993makingof"/>
          <p:cNvPicPr>
            <a:picLocks noChangeAspect="1" noChangeArrowheads="1"/>
          </p:cNvPicPr>
          <p:nvPr/>
        </p:nvPicPr>
        <p:blipFill>
          <a:blip r:embed="rId2"/>
          <a:srcRect/>
          <a:stretch>
            <a:fillRect/>
          </a:stretch>
        </p:blipFill>
        <p:spPr bwMode="auto">
          <a:xfrm>
            <a:off x="2436996" y="1009650"/>
            <a:ext cx="4106570" cy="4114800"/>
          </a:xfrm>
          <a:prstGeom prst="rect">
            <a:avLst/>
          </a:prstGeom>
          <a:noFill/>
          <a:ln w="9525">
            <a:noFill/>
            <a:miter lim="800000"/>
            <a:headEnd/>
            <a:tailEnd/>
          </a:ln>
        </p:spPr>
      </p:pic>
      <p:sp>
        <p:nvSpPr>
          <p:cNvPr id="20485" name="TextBox 4"/>
          <p:cNvSpPr txBox="1">
            <a:spLocks noChangeArrowheads="1"/>
          </p:cNvSpPr>
          <p:nvPr/>
        </p:nvSpPr>
        <p:spPr bwMode="auto">
          <a:xfrm>
            <a:off x="2000250" y="6000750"/>
            <a:ext cx="1192213" cy="261938"/>
          </a:xfrm>
          <a:prstGeom prst="rect">
            <a:avLst/>
          </a:prstGeom>
          <a:noFill/>
          <a:ln w="9525">
            <a:noFill/>
            <a:miter lim="800000"/>
            <a:headEnd/>
            <a:tailEnd/>
          </a:ln>
        </p:spPr>
        <p:txBody>
          <a:bodyPr wrap="none">
            <a:prstTxWarp prst="textNoShape">
              <a:avLst/>
            </a:prstTxWarp>
            <a:spAutoFit/>
          </a:bodyPr>
          <a:lstStyle/>
          <a:p>
            <a:r>
              <a:rPr lang="en-US" sz="1100">
                <a:solidFill>
                  <a:schemeClr val="bg1"/>
                </a:solidFill>
              </a:rPr>
              <a:t>Courtesy of IBM</a:t>
            </a:r>
          </a:p>
        </p:txBody>
      </p:sp>
      <p:sp>
        <p:nvSpPr>
          <p:cNvPr id="6" name="Rectangle 6"/>
          <p:cNvSpPr>
            <a:spLocks noChangeArrowheads="1"/>
          </p:cNvSpPr>
          <p:nvPr/>
        </p:nvSpPr>
        <p:spPr bwMode="auto">
          <a:xfrm>
            <a:off x="457200" y="5284787"/>
            <a:ext cx="8458200" cy="1431925"/>
          </a:xfrm>
          <a:prstGeom prst="rect">
            <a:avLst/>
          </a:prstGeom>
          <a:noFill/>
          <a:ln w="9525">
            <a:noFill/>
            <a:miter lim="800000"/>
            <a:headEnd/>
            <a:tailEnd/>
          </a:ln>
        </p:spPr>
        <p:txBody>
          <a:bodyPr>
            <a:prstTxWarp prst="textNoShape">
              <a:avLst/>
            </a:prstTxWarp>
            <a:spAutoFit/>
          </a:bodyPr>
          <a:lstStyle/>
          <a:p>
            <a:r>
              <a:rPr lang="en-US" sz="3200" dirty="0"/>
              <a:t>Quantum Mechanics is the greatest intellectual accomplishment of human race.</a:t>
            </a:r>
          </a:p>
          <a:p>
            <a:r>
              <a:rPr lang="en-US" dirty="0"/>
              <a:t>                                 </a:t>
            </a:r>
            <a:r>
              <a:rPr lang="en-US" sz="2000" dirty="0"/>
              <a:t>- Carl </a:t>
            </a:r>
            <a:r>
              <a:rPr lang="en-US" sz="2000" dirty="0" err="1"/>
              <a:t>Wieman</a:t>
            </a:r>
            <a:r>
              <a:rPr lang="en-US" sz="2000" dirty="0"/>
              <a:t>, Nobel Laureate in Physics 2001</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8440"/>
            <a:ext cx="8229600" cy="1407248"/>
          </a:xfrm>
        </p:spPr>
        <p:txBody>
          <a:bodyPr>
            <a:normAutofit fontScale="90000"/>
          </a:bodyPr>
          <a:lstStyle/>
          <a:p>
            <a:r>
              <a:rPr lang="en-US" dirty="0" smtClean="0"/>
              <a:t>Is light a wave or a particle?</a:t>
            </a:r>
            <a:br>
              <a:rPr lang="en-US" dirty="0" smtClean="0"/>
            </a:br>
            <a:endParaRPr lang="en-US" dirty="0"/>
          </a:p>
        </p:txBody>
      </p:sp>
      <p:sp>
        <p:nvSpPr>
          <p:cNvPr id="4" name="Title 1"/>
          <p:cNvSpPr txBox="1">
            <a:spLocks/>
          </p:cNvSpPr>
          <p:nvPr/>
        </p:nvSpPr>
        <p:spPr>
          <a:xfrm>
            <a:off x="609600" y="2842224"/>
            <a:ext cx="8229600" cy="1237182"/>
          </a:xfrm>
          <a:prstGeom prst="rect">
            <a:avLst/>
          </a:prstGeom>
        </p:spPr>
        <p:txBody>
          <a:bodyPr vert="horz" lIns="91440" tIns="45720" rIns="91440" bIns="45720" rtlCol="0" anchor="ctr">
            <a:normAutofit fontScale="92500"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How do we know?</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Title 1"/>
          <p:cNvSpPr txBox="1">
            <a:spLocks/>
          </p:cNvSpPr>
          <p:nvPr/>
        </p:nvSpPr>
        <p:spPr>
          <a:xfrm>
            <a:off x="0" y="4326321"/>
            <a:ext cx="9144000" cy="1237182"/>
          </a:xfrm>
          <a:prstGeom prst="rect">
            <a:avLst/>
          </a:prstGeom>
        </p:spPr>
        <p:txBody>
          <a:bodyPr vert="horz" lIns="91440" tIns="45720" rIns="91440" bIns="45720" rtlCol="0" anchor="ctr">
            <a:normAutofit fontScale="92500"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The beginnings of quantum mechanics</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800" y="0"/>
            <a:ext cx="8382000" cy="609600"/>
          </a:xfrm>
        </p:spPr>
        <p:txBody>
          <a:bodyPr>
            <a:normAutofit fontScale="90000"/>
          </a:bodyPr>
          <a:lstStyle/>
          <a:p>
            <a:r>
              <a:rPr lang="en-US" sz="4000" b="1"/>
              <a:t>Light is a wave </a:t>
            </a:r>
            <a:r>
              <a:rPr lang="en-US" sz="4000" b="1">
                <a:sym typeface="Wingdings" charset="2"/>
              </a:rPr>
              <a:t> interference!</a:t>
            </a:r>
            <a:endParaRPr lang="en-US" sz="4000" b="1"/>
          </a:p>
        </p:txBody>
      </p:sp>
      <p:sp>
        <p:nvSpPr>
          <p:cNvPr id="4" name="TextBox 3"/>
          <p:cNvSpPr txBox="1">
            <a:spLocks noChangeArrowheads="1"/>
          </p:cNvSpPr>
          <p:nvPr/>
        </p:nvSpPr>
        <p:spPr bwMode="auto">
          <a:xfrm>
            <a:off x="176213" y="1600200"/>
            <a:ext cx="8967787" cy="708025"/>
          </a:xfrm>
          <a:prstGeom prst="rect">
            <a:avLst/>
          </a:prstGeom>
          <a:noFill/>
          <a:ln w="9525">
            <a:noFill/>
            <a:miter lim="800000"/>
            <a:headEnd/>
            <a:tailEnd/>
          </a:ln>
        </p:spPr>
        <p:txBody>
          <a:bodyPr wrap="none">
            <a:prstTxWarp prst="textNoShape">
              <a:avLst/>
            </a:prstTxWarp>
            <a:spAutoFit/>
          </a:bodyPr>
          <a:lstStyle/>
          <a:p>
            <a:r>
              <a:rPr lang="en-US" sz="4000"/>
              <a:t>The definite check that light </a:t>
            </a:r>
            <a:r>
              <a:rPr lang="en-US" sz="4000" b="1"/>
              <a:t>IS</a:t>
            </a:r>
            <a:r>
              <a:rPr lang="en-US" sz="4000"/>
              <a:t> a wave</a:t>
            </a:r>
          </a:p>
        </p:txBody>
      </p:sp>
      <p:sp>
        <p:nvSpPr>
          <p:cNvPr id="5" name="TextBox 4"/>
          <p:cNvSpPr txBox="1">
            <a:spLocks noChangeArrowheads="1"/>
          </p:cNvSpPr>
          <p:nvPr/>
        </p:nvSpPr>
        <p:spPr bwMode="auto">
          <a:xfrm>
            <a:off x="1905000" y="2895600"/>
            <a:ext cx="5491163" cy="708025"/>
          </a:xfrm>
          <a:prstGeom prst="rect">
            <a:avLst/>
          </a:prstGeom>
          <a:noFill/>
          <a:ln w="9525">
            <a:noFill/>
            <a:miter lim="800000"/>
            <a:headEnd/>
            <a:tailEnd/>
          </a:ln>
        </p:spPr>
        <p:txBody>
          <a:bodyPr wrap="none">
            <a:prstTxWarp prst="textNoShape">
              <a:avLst/>
            </a:prstTxWarp>
            <a:spAutoFit/>
          </a:bodyPr>
          <a:lstStyle/>
          <a:p>
            <a:r>
              <a:rPr lang="en-US" sz="4000" b="1"/>
              <a:t>Observe interference!</a:t>
            </a:r>
          </a:p>
        </p:txBody>
      </p:sp>
      <p:pic>
        <p:nvPicPr>
          <p:cNvPr id="7171" name="Picture 6"/>
          <p:cNvPicPr>
            <a:picLocks noChangeAspect="1" noChangeArrowheads="1"/>
          </p:cNvPicPr>
          <p:nvPr/>
        </p:nvPicPr>
        <p:blipFill>
          <a:blip r:embed="rId3"/>
          <a:srcRect/>
          <a:stretch>
            <a:fillRect/>
          </a:stretch>
        </p:blipFill>
        <p:spPr bwMode="auto">
          <a:xfrm>
            <a:off x="34925" y="838200"/>
            <a:ext cx="8999538" cy="5848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gtEl>
                                        <p:attrNameLst>
                                          <p:attrName>style.visibility</p:attrName>
                                        </p:attrNameLst>
                                      </p:cBhvr>
                                      <p:to>
                                        <p:strVal val="visible"/>
                                      </p:to>
                                    </p:set>
                                    <p:animEffect transition="in" filter="fade">
                                      <p:cBhvr>
                                        <p:cTn id="17" dur="500"/>
                                        <p:tgtEl>
                                          <p:spTgt spid="717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170"/>
                                        </p:tgtEl>
                                        <p:attrNameLst>
                                          <p:attrName>style.visibility</p:attrName>
                                        </p:attrNameLst>
                                      </p:cBhvr>
                                      <p:to>
                                        <p:strVal val="visible"/>
                                      </p:to>
                                    </p:set>
                                    <p:animEffect transition="in" filter="fade">
                                      <p:cBhvr>
                                        <p:cTn id="2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4" grpId="0"/>
      <p:bldP spid="5"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 name="Slide Number Placeholder 5"/>
          <p:cNvSpPr>
            <a:spLocks noGrp="1"/>
          </p:cNvSpPr>
          <p:nvPr>
            <p:ph type="sldNum" sz="quarter" idx="12"/>
          </p:nvPr>
        </p:nvSpPr>
        <p:spPr/>
        <p:txBody>
          <a:bodyPr/>
          <a:lstStyle/>
          <a:p>
            <a:fld id="{039F44BC-94E0-4DF9-8EDC-F019AE5467F4}" type="slidenum">
              <a:rPr lang="en-US"/>
              <a:pPr/>
              <a:t>19</a:t>
            </a:fld>
            <a:endParaRPr lang="en-US"/>
          </a:p>
        </p:txBody>
      </p:sp>
      <p:sp>
        <p:nvSpPr>
          <p:cNvPr id="12290" name="Rectangle 2"/>
          <p:cNvSpPr>
            <a:spLocks noGrp="1" noChangeArrowheads="1"/>
          </p:cNvSpPr>
          <p:nvPr>
            <p:ph type="title"/>
          </p:nvPr>
        </p:nvSpPr>
        <p:spPr>
          <a:xfrm>
            <a:off x="228600" y="274638"/>
            <a:ext cx="8458200" cy="563562"/>
          </a:xfrm>
        </p:spPr>
        <p:txBody>
          <a:bodyPr>
            <a:normAutofit fontScale="90000"/>
          </a:bodyPr>
          <a:lstStyle/>
          <a:p>
            <a:r>
              <a:rPr lang="en-US" sz="4000" dirty="0"/>
              <a:t>Electromagnetic waves carry energy</a:t>
            </a:r>
          </a:p>
        </p:txBody>
      </p:sp>
      <p:grpSp>
        <p:nvGrpSpPr>
          <p:cNvPr id="2" name="Group 3"/>
          <p:cNvGrpSpPr>
            <a:grpSpLocks/>
          </p:cNvGrpSpPr>
          <p:nvPr/>
        </p:nvGrpSpPr>
        <p:grpSpPr bwMode="auto">
          <a:xfrm>
            <a:off x="69850" y="1447800"/>
            <a:ext cx="5949950" cy="1524000"/>
            <a:chOff x="236" y="1440"/>
            <a:chExt cx="5184" cy="1439"/>
          </a:xfrm>
        </p:grpSpPr>
        <p:sp>
          <p:nvSpPr>
            <p:cNvPr id="12292" name="Freeform 4"/>
            <p:cNvSpPr>
              <a:spLocks/>
            </p:cNvSpPr>
            <p:nvPr/>
          </p:nvSpPr>
          <p:spPr bwMode="auto">
            <a:xfrm>
              <a:off x="244" y="1440"/>
              <a:ext cx="2629"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B2B2B2"/>
              </a:solidFill>
              <a:round/>
              <a:headEnd/>
              <a:tailEnd/>
            </a:ln>
            <a:effectLst/>
          </p:spPr>
          <p:txBody>
            <a:bodyPr/>
            <a:lstStyle/>
            <a:p>
              <a:endParaRPr lang="en-US"/>
            </a:p>
          </p:txBody>
        </p:sp>
        <p:sp>
          <p:nvSpPr>
            <p:cNvPr id="12293" name="Freeform 5"/>
            <p:cNvSpPr>
              <a:spLocks/>
            </p:cNvSpPr>
            <p:nvPr/>
          </p:nvSpPr>
          <p:spPr bwMode="auto">
            <a:xfrm>
              <a:off x="2444" y="1440"/>
              <a:ext cx="2628"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B2B2B2"/>
              </a:solidFill>
              <a:round/>
              <a:headEnd/>
              <a:tailEnd/>
            </a:ln>
            <a:effectLst/>
          </p:spPr>
          <p:txBody>
            <a:bodyPr/>
            <a:lstStyle/>
            <a:p>
              <a:endParaRPr lang="en-US"/>
            </a:p>
          </p:txBody>
        </p:sp>
        <p:sp>
          <p:nvSpPr>
            <p:cNvPr id="12294" name="Line 6"/>
            <p:cNvSpPr>
              <a:spLocks noChangeShapeType="1"/>
            </p:cNvSpPr>
            <p:nvPr/>
          </p:nvSpPr>
          <p:spPr bwMode="auto">
            <a:xfrm flipV="1">
              <a:off x="250" y="1664"/>
              <a:ext cx="0" cy="496"/>
            </a:xfrm>
            <a:prstGeom prst="line">
              <a:avLst/>
            </a:prstGeom>
            <a:noFill/>
            <a:ln w="19050">
              <a:solidFill>
                <a:schemeClr val="tx1"/>
              </a:solidFill>
              <a:round/>
              <a:headEnd/>
              <a:tailEnd type="triangle" w="med" len="med"/>
            </a:ln>
            <a:effectLst/>
          </p:spPr>
          <p:txBody>
            <a:bodyPr/>
            <a:lstStyle/>
            <a:p>
              <a:endParaRPr lang="en-US"/>
            </a:p>
          </p:txBody>
        </p:sp>
        <p:sp>
          <p:nvSpPr>
            <p:cNvPr id="12295" name="Line 7"/>
            <p:cNvSpPr>
              <a:spLocks noChangeShapeType="1"/>
            </p:cNvSpPr>
            <p:nvPr/>
          </p:nvSpPr>
          <p:spPr bwMode="auto">
            <a:xfrm flipV="1">
              <a:off x="387" y="1449"/>
              <a:ext cx="0" cy="711"/>
            </a:xfrm>
            <a:prstGeom prst="line">
              <a:avLst/>
            </a:prstGeom>
            <a:noFill/>
            <a:ln w="19050">
              <a:solidFill>
                <a:schemeClr val="tx1"/>
              </a:solidFill>
              <a:round/>
              <a:headEnd/>
              <a:tailEnd type="triangle" w="med" len="med"/>
            </a:ln>
            <a:effectLst/>
          </p:spPr>
          <p:txBody>
            <a:bodyPr/>
            <a:lstStyle/>
            <a:p>
              <a:endParaRPr lang="en-US"/>
            </a:p>
          </p:txBody>
        </p:sp>
        <p:sp>
          <p:nvSpPr>
            <p:cNvPr id="12296" name="Line 8"/>
            <p:cNvSpPr>
              <a:spLocks noChangeShapeType="1"/>
            </p:cNvSpPr>
            <p:nvPr/>
          </p:nvSpPr>
          <p:spPr bwMode="auto">
            <a:xfrm flipV="1">
              <a:off x="519" y="1664"/>
              <a:ext cx="3" cy="492"/>
            </a:xfrm>
            <a:prstGeom prst="line">
              <a:avLst/>
            </a:prstGeom>
            <a:noFill/>
            <a:ln w="19050">
              <a:solidFill>
                <a:schemeClr val="tx1"/>
              </a:solidFill>
              <a:round/>
              <a:headEnd/>
              <a:tailEnd type="triangle" w="med" len="med"/>
            </a:ln>
            <a:effectLst/>
          </p:spPr>
          <p:txBody>
            <a:bodyPr/>
            <a:lstStyle/>
            <a:p>
              <a:endParaRPr lang="en-US"/>
            </a:p>
          </p:txBody>
        </p:sp>
        <p:sp>
          <p:nvSpPr>
            <p:cNvPr id="12297" name="Line 9"/>
            <p:cNvSpPr>
              <a:spLocks noChangeShapeType="1"/>
            </p:cNvSpPr>
            <p:nvPr/>
          </p:nvSpPr>
          <p:spPr bwMode="auto">
            <a:xfrm flipV="1">
              <a:off x="1352" y="1667"/>
              <a:ext cx="0" cy="493"/>
            </a:xfrm>
            <a:prstGeom prst="line">
              <a:avLst/>
            </a:prstGeom>
            <a:noFill/>
            <a:ln w="19050">
              <a:solidFill>
                <a:schemeClr val="tx1"/>
              </a:solidFill>
              <a:round/>
              <a:headEnd/>
              <a:tailEnd type="triangle" w="med" len="med"/>
            </a:ln>
            <a:effectLst/>
          </p:spPr>
          <p:txBody>
            <a:bodyPr/>
            <a:lstStyle/>
            <a:p>
              <a:endParaRPr lang="en-US"/>
            </a:p>
          </p:txBody>
        </p:sp>
        <p:sp>
          <p:nvSpPr>
            <p:cNvPr id="12298" name="Line 10"/>
            <p:cNvSpPr>
              <a:spLocks noChangeShapeType="1"/>
            </p:cNvSpPr>
            <p:nvPr/>
          </p:nvSpPr>
          <p:spPr bwMode="auto">
            <a:xfrm flipV="1">
              <a:off x="1490" y="1452"/>
              <a:ext cx="0" cy="708"/>
            </a:xfrm>
            <a:prstGeom prst="line">
              <a:avLst/>
            </a:prstGeom>
            <a:noFill/>
            <a:ln w="19050">
              <a:solidFill>
                <a:schemeClr val="tx1"/>
              </a:solidFill>
              <a:round/>
              <a:headEnd/>
              <a:tailEnd type="triangle" w="med" len="med"/>
            </a:ln>
            <a:effectLst/>
          </p:spPr>
          <p:txBody>
            <a:bodyPr/>
            <a:lstStyle/>
            <a:p>
              <a:endParaRPr lang="en-US"/>
            </a:p>
          </p:txBody>
        </p:sp>
        <p:sp>
          <p:nvSpPr>
            <p:cNvPr id="12299" name="Line 11"/>
            <p:cNvSpPr>
              <a:spLocks noChangeShapeType="1"/>
            </p:cNvSpPr>
            <p:nvPr/>
          </p:nvSpPr>
          <p:spPr bwMode="auto">
            <a:xfrm flipV="1">
              <a:off x="1622" y="1667"/>
              <a:ext cx="3" cy="493"/>
            </a:xfrm>
            <a:prstGeom prst="line">
              <a:avLst/>
            </a:prstGeom>
            <a:noFill/>
            <a:ln w="19050">
              <a:solidFill>
                <a:schemeClr val="tx1"/>
              </a:solidFill>
              <a:round/>
              <a:headEnd/>
              <a:tailEnd type="triangle" w="med" len="med"/>
            </a:ln>
            <a:effectLst/>
          </p:spPr>
          <p:txBody>
            <a:bodyPr/>
            <a:lstStyle/>
            <a:p>
              <a:endParaRPr lang="en-US"/>
            </a:p>
          </p:txBody>
        </p:sp>
        <p:sp>
          <p:nvSpPr>
            <p:cNvPr id="12300" name="Line 12"/>
            <p:cNvSpPr>
              <a:spLocks noChangeShapeType="1"/>
            </p:cNvSpPr>
            <p:nvPr/>
          </p:nvSpPr>
          <p:spPr bwMode="auto">
            <a:xfrm flipV="1">
              <a:off x="2446" y="1671"/>
              <a:ext cx="0" cy="480"/>
            </a:xfrm>
            <a:prstGeom prst="line">
              <a:avLst/>
            </a:prstGeom>
            <a:noFill/>
            <a:ln w="19050">
              <a:solidFill>
                <a:schemeClr val="tx1"/>
              </a:solidFill>
              <a:round/>
              <a:headEnd/>
              <a:tailEnd type="triangle" w="med" len="med"/>
            </a:ln>
            <a:effectLst/>
          </p:spPr>
          <p:txBody>
            <a:bodyPr/>
            <a:lstStyle/>
            <a:p>
              <a:endParaRPr lang="en-US"/>
            </a:p>
          </p:txBody>
        </p:sp>
        <p:sp>
          <p:nvSpPr>
            <p:cNvPr id="12301" name="Line 13"/>
            <p:cNvSpPr>
              <a:spLocks noChangeShapeType="1"/>
            </p:cNvSpPr>
            <p:nvPr/>
          </p:nvSpPr>
          <p:spPr bwMode="auto">
            <a:xfrm flipV="1">
              <a:off x="2584" y="1466"/>
              <a:ext cx="3" cy="690"/>
            </a:xfrm>
            <a:prstGeom prst="line">
              <a:avLst/>
            </a:prstGeom>
            <a:noFill/>
            <a:ln w="19050">
              <a:solidFill>
                <a:schemeClr val="tx1"/>
              </a:solidFill>
              <a:round/>
              <a:headEnd/>
              <a:tailEnd type="triangle" w="med" len="med"/>
            </a:ln>
            <a:effectLst/>
          </p:spPr>
          <p:txBody>
            <a:bodyPr/>
            <a:lstStyle/>
            <a:p>
              <a:endParaRPr lang="en-US"/>
            </a:p>
          </p:txBody>
        </p:sp>
        <p:sp>
          <p:nvSpPr>
            <p:cNvPr id="12302" name="Line 14"/>
            <p:cNvSpPr>
              <a:spLocks noChangeShapeType="1"/>
            </p:cNvSpPr>
            <p:nvPr/>
          </p:nvSpPr>
          <p:spPr bwMode="auto">
            <a:xfrm flipV="1">
              <a:off x="2727" y="1680"/>
              <a:ext cx="3" cy="480"/>
            </a:xfrm>
            <a:prstGeom prst="line">
              <a:avLst/>
            </a:prstGeom>
            <a:noFill/>
            <a:ln w="19050">
              <a:solidFill>
                <a:schemeClr val="tx1"/>
              </a:solidFill>
              <a:round/>
              <a:headEnd/>
              <a:tailEnd type="triangle" w="med" len="med"/>
            </a:ln>
            <a:effectLst/>
          </p:spPr>
          <p:txBody>
            <a:bodyPr/>
            <a:lstStyle/>
            <a:p>
              <a:endParaRPr lang="en-US"/>
            </a:p>
          </p:txBody>
        </p:sp>
        <p:sp>
          <p:nvSpPr>
            <p:cNvPr id="12303" name="Line 15"/>
            <p:cNvSpPr>
              <a:spLocks noChangeShapeType="1"/>
            </p:cNvSpPr>
            <p:nvPr/>
          </p:nvSpPr>
          <p:spPr bwMode="auto">
            <a:xfrm rot="10800000" flipV="1">
              <a:off x="2173" y="2169"/>
              <a:ext cx="0" cy="479"/>
            </a:xfrm>
            <a:prstGeom prst="line">
              <a:avLst/>
            </a:prstGeom>
            <a:noFill/>
            <a:ln w="19050">
              <a:solidFill>
                <a:schemeClr val="tx1"/>
              </a:solidFill>
              <a:round/>
              <a:headEnd/>
              <a:tailEnd type="triangle" w="med" len="med"/>
            </a:ln>
            <a:effectLst/>
          </p:spPr>
          <p:txBody>
            <a:bodyPr/>
            <a:lstStyle/>
            <a:p>
              <a:endParaRPr lang="en-US"/>
            </a:p>
          </p:txBody>
        </p:sp>
        <p:sp>
          <p:nvSpPr>
            <p:cNvPr id="12304" name="Line 16"/>
            <p:cNvSpPr>
              <a:spLocks noChangeShapeType="1"/>
            </p:cNvSpPr>
            <p:nvPr/>
          </p:nvSpPr>
          <p:spPr bwMode="auto">
            <a:xfrm rot="10800000" flipV="1">
              <a:off x="2033"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12305" name="Line 17"/>
            <p:cNvSpPr>
              <a:spLocks noChangeShapeType="1"/>
            </p:cNvSpPr>
            <p:nvPr/>
          </p:nvSpPr>
          <p:spPr bwMode="auto">
            <a:xfrm rot="10800000" flipV="1">
              <a:off x="1890"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12306" name="Line 18"/>
            <p:cNvSpPr>
              <a:spLocks noChangeShapeType="1"/>
            </p:cNvSpPr>
            <p:nvPr/>
          </p:nvSpPr>
          <p:spPr bwMode="auto">
            <a:xfrm rot="10800000" flipV="1">
              <a:off x="1078" y="2169"/>
              <a:ext cx="0" cy="479"/>
            </a:xfrm>
            <a:prstGeom prst="line">
              <a:avLst/>
            </a:prstGeom>
            <a:noFill/>
            <a:ln w="19050">
              <a:solidFill>
                <a:schemeClr val="tx1"/>
              </a:solidFill>
              <a:round/>
              <a:headEnd/>
              <a:tailEnd type="triangle" w="med" len="med"/>
            </a:ln>
            <a:effectLst/>
          </p:spPr>
          <p:txBody>
            <a:bodyPr/>
            <a:lstStyle/>
            <a:p>
              <a:endParaRPr lang="en-US"/>
            </a:p>
          </p:txBody>
        </p:sp>
        <p:sp>
          <p:nvSpPr>
            <p:cNvPr id="12307" name="Line 19"/>
            <p:cNvSpPr>
              <a:spLocks noChangeShapeType="1"/>
            </p:cNvSpPr>
            <p:nvPr/>
          </p:nvSpPr>
          <p:spPr bwMode="auto">
            <a:xfrm rot="10800000" flipV="1">
              <a:off x="937"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12308" name="Line 20"/>
            <p:cNvSpPr>
              <a:spLocks noChangeShapeType="1"/>
            </p:cNvSpPr>
            <p:nvPr/>
          </p:nvSpPr>
          <p:spPr bwMode="auto">
            <a:xfrm rot="10800000" flipV="1">
              <a:off x="794"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12309" name="Line 21"/>
            <p:cNvSpPr>
              <a:spLocks noChangeShapeType="1"/>
            </p:cNvSpPr>
            <p:nvPr/>
          </p:nvSpPr>
          <p:spPr bwMode="auto">
            <a:xfrm>
              <a:off x="236" y="2160"/>
              <a:ext cx="5184" cy="0"/>
            </a:xfrm>
            <a:prstGeom prst="line">
              <a:avLst/>
            </a:prstGeom>
            <a:noFill/>
            <a:ln w="28575">
              <a:solidFill>
                <a:schemeClr val="tx1"/>
              </a:solidFill>
              <a:round/>
              <a:headEnd/>
              <a:tailEnd type="triangle" w="med" len="med"/>
            </a:ln>
            <a:effectLst/>
          </p:spPr>
          <p:txBody>
            <a:bodyPr/>
            <a:lstStyle/>
            <a:p>
              <a:endParaRPr lang="en-US"/>
            </a:p>
          </p:txBody>
        </p:sp>
        <p:sp>
          <p:nvSpPr>
            <p:cNvPr id="12310" name="Line 22"/>
            <p:cNvSpPr>
              <a:spLocks noChangeShapeType="1"/>
            </p:cNvSpPr>
            <p:nvPr/>
          </p:nvSpPr>
          <p:spPr bwMode="auto">
            <a:xfrm flipV="1">
              <a:off x="3552" y="1667"/>
              <a:ext cx="0" cy="493"/>
            </a:xfrm>
            <a:prstGeom prst="line">
              <a:avLst/>
            </a:prstGeom>
            <a:noFill/>
            <a:ln w="19050">
              <a:solidFill>
                <a:schemeClr val="tx1"/>
              </a:solidFill>
              <a:round/>
              <a:headEnd/>
              <a:tailEnd type="triangle" w="med" len="med"/>
            </a:ln>
            <a:effectLst/>
          </p:spPr>
          <p:txBody>
            <a:bodyPr/>
            <a:lstStyle/>
            <a:p>
              <a:endParaRPr lang="en-US"/>
            </a:p>
          </p:txBody>
        </p:sp>
        <p:sp>
          <p:nvSpPr>
            <p:cNvPr id="12311" name="Line 23"/>
            <p:cNvSpPr>
              <a:spLocks noChangeShapeType="1"/>
            </p:cNvSpPr>
            <p:nvPr/>
          </p:nvSpPr>
          <p:spPr bwMode="auto">
            <a:xfrm flipV="1">
              <a:off x="3689" y="1452"/>
              <a:ext cx="0" cy="708"/>
            </a:xfrm>
            <a:prstGeom prst="line">
              <a:avLst/>
            </a:prstGeom>
            <a:noFill/>
            <a:ln w="19050">
              <a:solidFill>
                <a:schemeClr val="tx1"/>
              </a:solidFill>
              <a:round/>
              <a:headEnd/>
              <a:tailEnd type="triangle" w="med" len="med"/>
            </a:ln>
            <a:effectLst/>
          </p:spPr>
          <p:txBody>
            <a:bodyPr/>
            <a:lstStyle/>
            <a:p>
              <a:endParaRPr lang="en-US"/>
            </a:p>
          </p:txBody>
        </p:sp>
        <p:sp>
          <p:nvSpPr>
            <p:cNvPr id="12312" name="Line 24"/>
            <p:cNvSpPr>
              <a:spLocks noChangeShapeType="1"/>
            </p:cNvSpPr>
            <p:nvPr/>
          </p:nvSpPr>
          <p:spPr bwMode="auto">
            <a:xfrm flipV="1">
              <a:off x="3821" y="1667"/>
              <a:ext cx="3" cy="493"/>
            </a:xfrm>
            <a:prstGeom prst="line">
              <a:avLst/>
            </a:prstGeom>
            <a:noFill/>
            <a:ln w="19050">
              <a:solidFill>
                <a:schemeClr val="tx1"/>
              </a:solidFill>
              <a:round/>
              <a:headEnd/>
              <a:tailEnd type="triangle" w="med" len="med"/>
            </a:ln>
            <a:effectLst/>
          </p:spPr>
          <p:txBody>
            <a:bodyPr/>
            <a:lstStyle/>
            <a:p>
              <a:endParaRPr lang="en-US"/>
            </a:p>
          </p:txBody>
        </p:sp>
        <p:sp>
          <p:nvSpPr>
            <p:cNvPr id="12313" name="Line 25"/>
            <p:cNvSpPr>
              <a:spLocks noChangeShapeType="1"/>
            </p:cNvSpPr>
            <p:nvPr/>
          </p:nvSpPr>
          <p:spPr bwMode="auto">
            <a:xfrm flipV="1">
              <a:off x="4646" y="1671"/>
              <a:ext cx="0" cy="480"/>
            </a:xfrm>
            <a:prstGeom prst="line">
              <a:avLst/>
            </a:prstGeom>
            <a:noFill/>
            <a:ln w="19050">
              <a:solidFill>
                <a:schemeClr val="tx1"/>
              </a:solidFill>
              <a:round/>
              <a:headEnd/>
              <a:tailEnd type="triangle" w="med" len="med"/>
            </a:ln>
            <a:effectLst/>
          </p:spPr>
          <p:txBody>
            <a:bodyPr/>
            <a:lstStyle/>
            <a:p>
              <a:endParaRPr lang="en-US"/>
            </a:p>
          </p:txBody>
        </p:sp>
        <p:sp>
          <p:nvSpPr>
            <p:cNvPr id="12314" name="Line 26"/>
            <p:cNvSpPr>
              <a:spLocks noChangeShapeType="1"/>
            </p:cNvSpPr>
            <p:nvPr/>
          </p:nvSpPr>
          <p:spPr bwMode="auto">
            <a:xfrm flipV="1">
              <a:off x="4783" y="1466"/>
              <a:ext cx="3" cy="690"/>
            </a:xfrm>
            <a:prstGeom prst="line">
              <a:avLst/>
            </a:prstGeom>
            <a:noFill/>
            <a:ln w="19050">
              <a:solidFill>
                <a:schemeClr val="tx1"/>
              </a:solidFill>
              <a:round/>
              <a:headEnd/>
              <a:tailEnd type="triangle" w="med" len="med"/>
            </a:ln>
            <a:effectLst/>
          </p:spPr>
          <p:txBody>
            <a:bodyPr/>
            <a:lstStyle/>
            <a:p>
              <a:endParaRPr lang="en-US"/>
            </a:p>
          </p:txBody>
        </p:sp>
        <p:sp>
          <p:nvSpPr>
            <p:cNvPr id="12315" name="Line 27"/>
            <p:cNvSpPr>
              <a:spLocks noChangeShapeType="1"/>
            </p:cNvSpPr>
            <p:nvPr/>
          </p:nvSpPr>
          <p:spPr bwMode="auto">
            <a:xfrm flipV="1">
              <a:off x="4926" y="1680"/>
              <a:ext cx="3" cy="480"/>
            </a:xfrm>
            <a:prstGeom prst="line">
              <a:avLst/>
            </a:prstGeom>
            <a:noFill/>
            <a:ln w="19050">
              <a:solidFill>
                <a:schemeClr val="tx1"/>
              </a:solidFill>
              <a:round/>
              <a:headEnd/>
              <a:tailEnd type="triangle" w="med" len="med"/>
            </a:ln>
            <a:effectLst/>
          </p:spPr>
          <p:txBody>
            <a:bodyPr/>
            <a:lstStyle/>
            <a:p>
              <a:endParaRPr lang="en-US"/>
            </a:p>
          </p:txBody>
        </p:sp>
        <p:sp>
          <p:nvSpPr>
            <p:cNvPr id="12316" name="Line 28"/>
            <p:cNvSpPr>
              <a:spLocks noChangeShapeType="1"/>
            </p:cNvSpPr>
            <p:nvPr/>
          </p:nvSpPr>
          <p:spPr bwMode="auto">
            <a:xfrm rot="10800000" flipV="1">
              <a:off x="4372" y="2168"/>
              <a:ext cx="0" cy="480"/>
            </a:xfrm>
            <a:prstGeom prst="line">
              <a:avLst/>
            </a:prstGeom>
            <a:noFill/>
            <a:ln w="19050">
              <a:solidFill>
                <a:schemeClr val="tx1"/>
              </a:solidFill>
              <a:round/>
              <a:headEnd/>
              <a:tailEnd type="triangle" w="med" len="med"/>
            </a:ln>
            <a:effectLst/>
          </p:spPr>
          <p:txBody>
            <a:bodyPr/>
            <a:lstStyle/>
            <a:p>
              <a:endParaRPr lang="en-US"/>
            </a:p>
          </p:txBody>
        </p:sp>
        <p:sp>
          <p:nvSpPr>
            <p:cNvPr id="12317" name="Line 29"/>
            <p:cNvSpPr>
              <a:spLocks noChangeShapeType="1"/>
            </p:cNvSpPr>
            <p:nvPr/>
          </p:nvSpPr>
          <p:spPr bwMode="auto">
            <a:xfrm rot="10800000" flipV="1">
              <a:off x="4232"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12318" name="Line 30"/>
            <p:cNvSpPr>
              <a:spLocks noChangeShapeType="1"/>
            </p:cNvSpPr>
            <p:nvPr/>
          </p:nvSpPr>
          <p:spPr bwMode="auto">
            <a:xfrm rot="10800000" flipV="1">
              <a:off x="4089"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12319" name="Line 31"/>
            <p:cNvSpPr>
              <a:spLocks noChangeShapeType="1"/>
            </p:cNvSpPr>
            <p:nvPr/>
          </p:nvSpPr>
          <p:spPr bwMode="auto">
            <a:xfrm rot="10800000" flipV="1">
              <a:off x="3277" y="2168"/>
              <a:ext cx="0" cy="480"/>
            </a:xfrm>
            <a:prstGeom prst="line">
              <a:avLst/>
            </a:prstGeom>
            <a:noFill/>
            <a:ln w="19050">
              <a:solidFill>
                <a:schemeClr val="tx1"/>
              </a:solidFill>
              <a:round/>
              <a:headEnd/>
              <a:tailEnd type="triangle" w="med" len="med"/>
            </a:ln>
            <a:effectLst/>
          </p:spPr>
          <p:txBody>
            <a:bodyPr/>
            <a:lstStyle/>
            <a:p>
              <a:endParaRPr lang="en-US"/>
            </a:p>
          </p:txBody>
        </p:sp>
        <p:sp>
          <p:nvSpPr>
            <p:cNvPr id="12320" name="Line 32"/>
            <p:cNvSpPr>
              <a:spLocks noChangeShapeType="1"/>
            </p:cNvSpPr>
            <p:nvPr/>
          </p:nvSpPr>
          <p:spPr bwMode="auto">
            <a:xfrm rot="10800000" flipV="1">
              <a:off x="3137"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12321" name="Line 33"/>
            <p:cNvSpPr>
              <a:spLocks noChangeShapeType="1"/>
            </p:cNvSpPr>
            <p:nvPr/>
          </p:nvSpPr>
          <p:spPr bwMode="auto">
            <a:xfrm rot="10800000" flipV="1">
              <a:off x="2994" y="2160"/>
              <a:ext cx="2" cy="479"/>
            </a:xfrm>
            <a:prstGeom prst="line">
              <a:avLst/>
            </a:prstGeom>
            <a:noFill/>
            <a:ln w="19050">
              <a:solidFill>
                <a:schemeClr val="tx1"/>
              </a:solidFill>
              <a:round/>
              <a:headEnd/>
              <a:tailEnd type="triangle" w="med" len="med"/>
            </a:ln>
            <a:effectLst/>
          </p:spPr>
          <p:txBody>
            <a:bodyPr/>
            <a:lstStyle/>
            <a:p>
              <a:endParaRPr lang="en-US"/>
            </a:p>
          </p:txBody>
        </p:sp>
      </p:grpSp>
      <p:sp>
        <p:nvSpPr>
          <p:cNvPr id="12322" name="Text Box 34"/>
          <p:cNvSpPr txBox="1">
            <a:spLocks noChangeArrowheads="1"/>
          </p:cNvSpPr>
          <p:nvPr/>
        </p:nvSpPr>
        <p:spPr bwMode="auto">
          <a:xfrm>
            <a:off x="295275" y="990600"/>
            <a:ext cx="3016250" cy="457200"/>
          </a:xfrm>
          <a:prstGeom prst="rect">
            <a:avLst/>
          </a:prstGeom>
          <a:noFill/>
          <a:ln w="9525">
            <a:noFill/>
            <a:miter lim="800000"/>
            <a:headEnd/>
            <a:tailEnd/>
          </a:ln>
          <a:effectLst/>
        </p:spPr>
        <p:txBody>
          <a:bodyPr wrap="none">
            <a:spAutoFit/>
          </a:bodyPr>
          <a:lstStyle/>
          <a:p>
            <a:r>
              <a:rPr lang="en-US" sz="2400"/>
              <a:t>E</a:t>
            </a:r>
            <a:r>
              <a:rPr lang="en-US" sz="2400" baseline="-25000"/>
              <a:t>max</a:t>
            </a:r>
            <a:r>
              <a:rPr lang="en-US" sz="2400"/>
              <a:t>=peak amplitude</a:t>
            </a:r>
            <a:endParaRPr lang="en-US" sz="2400" baseline="-25000"/>
          </a:p>
        </p:txBody>
      </p:sp>
      <p:sp>
        <p:nvSpPr>
          <p:cNvPr id="12323" name="Text Box 35"/>
          <p:cNvSpPr txBox="1">
            <a:spLocks noChangeArrowheads="1"/>
          </p:cNvSpPr>
          <p:nvPr/>
        </p:nvSpPr>
        <p:spPr bwMode="auto">
          <a:xfrm>
            <a:off x="5943600" y="2133600"/>
            <a:ext cx="387350" cy="457200"/>
          </a:xfrm>
          <a:prstGeom prst="rect">
            <a:avLst/>
          </a:prstGeom>
          <a:noFill/>
          <a:ln w="9525">
            <a:noFill/>
            <a:miter lim="800000"/>
            <a:headEnd/>
            <a:tailEnd/>
          </a:ln>
          <a:effectLst/>
        </p:spPr>
        <p:txBody>
          <a:bodyPr wrap="none">
            <a:spAutoFit/>
          </a:bodyPr>
          <a:lstStyle/>
          <a:p>
            <a:r>
              <a:rPr lang="en-US" sz="2400"/>
              <a:t>X</a:t>
            </a:r>
          </a:p>
        </p:txBody>
      </p:sp>
      <p:sp>
        <p:nvSpPr>
          <p:cNvPr id="12324" name="Text Box 36"/>
          <p:cNvSpPr txBox="1">
            <a:spLocks noChangeArrowheads="1"/>
          </p:cNvSpPr>
          <p:nvPr/>
        </p:nvSpPr>
        <p:spPr bwMode="auto">
          <a:xfrm>
            <a:off x="304800" y="2971800"/>
            <a:ext cx="4086225" cy="579438"/>
          </a:xfrm>
          <a:prstGeom prst="rect">
            <a:avLst/>
          </a:prstGeom>
          <a:noFill/>
          <a:ln w="9525">
            <a:noFill/>
            <a:miter lim="800000"/>
            <a:headEnd/>
            <a:tailEnd/>
          </a:ln>
          <a:effectLst/>
        </p:spPr>
        <p:txBody>
          <a:bodyPr wrap="none">
            <a:spAutoFit/>
          </a:bodyPr>
          <a:lstStyle/>
          <a:p>
            <a:r>
              <a:rPr lang="en-US" sz="3200"/>
              <a:t>E(x,t) = E</a:t>
            </a:r>
            <a:r>
              <a:rPr lang="en-US" sz="3200" baseline="-25000"/>
              <a:t>max</a:t>
            </a:r>
            <a:r>
              <a:rPr lang="en-US" sz="3200"/>
              <a:t>sin(ax-bt)</a:t>
            </a:r>
            <a:endParaRPr lang="en-US" sz="3200" baseline="-25000"/>
          </a:p>
        </p:txBody>
      </p:sp>
      <p:sp>
        <p:nvSpPr>
          <p:cNvPr id="12325" name="Line 37"/>
          <p:cNvSpPr>
            <a:spLocks noChangeShapeType="1"/>
          </p:cNvSpPr>
          <p:nvPr/>
        </p:nvSpPr>
        <p:spPr bwMode="auto">
          <a:xfrm>
            <a:off x="473075" y="1865313"/>
            <a:ext cx="609600" cy="0"/>
          </a:xfrm>
          <a:prstGeom prst="line">
            <a:avLst/>
          </a:prstGeom>
          <a:noFill/>
          <a:ln w="9525">
            <a:solidFill>
              <a:schemeClr val="tx1"/>
            </a:solidFill>
            <a:round/>
            <a:headEnd/>
            <a:tailEnd type="triangle" w="med" len="med"/>
          </a:ln>
          <a:effectLst/>
        </p:spPr>
        <p:txBody>
          <a:bodyPr/>
          <a:lstStyle/>
          <a:p>
            <a:endParaRPr lang="en-US"/>
          </a:p>
        </p:txBody>
      </p:sp>
      <p:sp>
        <p:nvSpPr>
          <p:cNvPr id="12326" name="Text Box 38"/>
          <p:cNvSpPr txBox="1">
            <a:spLocks noChangeArrowheads="1"/>
          </p:cNvSpPr>
          <p:nvPr/>
        </p:nvSpPr>
        <p:spPr bwMode="auto">
          <a:xfrm>
            <a:off x="609600" y="1447800"/>
            <a:ext cx="336550" cy="457200"/>
          </a:xfrm>
          <a:prstGeom prst="rect">
            <a:avLst/>
          </a:prstGeom>
          <a:noFill/>
          <a:ln w="9525">
            <a:noFill/>
            <a:miter lim="800000"/>
            <a:headEnd/>
            <a:tailEnd/>
          </a:ln>
          <a:effectLst/>
        </p:spPr>
        <p:txBody>
          <a:bodyPr wrap="none">
            <a:spAutoFit/>
          </a:bodyPr>
          <a:lstStyle/>
          <a:p>
            <a:r>
              <a:rPr lang="en-US" sz="2400"/>
              <a:t>c</a:t>
            </a:r>
          </a:p>
        </p:txBody>
      </p:sp>
      <p:sp>
        <p:nvSpPr>
          <p:cNvPr id="12327" name="Rectangle 39"/>
          <p:cNvSpPr>
            <a:spLocks noChangeArrowheads="1"/>
          </p:cNvSpPr>
          <p:nvPr/>
        </p:nvSpPr>
        <p:spPr bwMode="auto">
          <a:xfrm>
            <a:off x="166688" y="4141788"/>
            <a:ext cx="7029605" cy="1600438"/>
          </a:xfrm>
          <a:prstGeom prst="rect">
            <a:avLst/>
          </a:prstGeom>
          <a:noFill/>
          <a:ln w="9525">
            <a:noFill/>
            <a:miter lim="800000"/>
            <a:headEnd/>
            <a:tailEnd/>
          </a:ln>
          <a:effectLst/>
        </p:spPr>
        <p:txBody>
          <a:bodyPr wrap="none">
            <a:spAutoFit/>
          </a:bodyPr>
          <a:lstStyle/>
          <a:p>
            <a:r>
              <a:rPr lang="en-US" sz="2800" dirty="0">
                <a:solidFill>
                  <a:srgbClr val="FF0505"/>
                </a:solidFill>
                <a:latin typeface="Comic Sans MS" pitchFamily="-96" charset="0"/>
              </a:rPr>
              <a:t>Intensity = </a:t>
            </a:r>
            <a:r>
              <a:rPr lang="en-US" sz="2800" u="sng" dirty="0">
                <a:solidFill>
                  <a:srgbClr val="FF0505"/>
                </a:solidFill>
                <a:latin typeface="Comic Sans MS" pitchFamily="-96" charset="0"/>
              </a:rPr>
              <a:t>Power</a:t>
            </a:r>
            <a:r>
              <a:rPr lang="en-US" sz="2800" dirty="0">
                <a:solidFill>
                  <a:srgbClr val="FF0505"/>
                </a:solidFill>
                <a:latin typeface="Comic Sans MS" pitchFamily="-96" charset="0"/>
              </a:rPr>
              <a:t> = </a:t>
            </a:r>
            <a:r>
              <a:rPr lang="en-US" sz="2800" u="sng" dirty="0">
                <a:solidFill>
                  <a:srgbClr val="FF0505"/>
                </a:solidFill>
                <a:latin typeface="Comic Sans MS" pitchFamily="-96" charset="0"/>
              </a:rPr>
              <a:t>energy/time</a:t>
            </a:r>
            <a:r>
              <a:rPr lang="en-US" sz="2800" dirty="0" smtClean="0">
                <a:solidFill>
                  <a:srgbClr val="FF0505"/>
                </a:solidFill>
                <a:latin typeface="Comic Sans MS" pitchFamily="-96" charset="0"/>
              </a:rPr>
              <a:t> ~ </a:t>
            </a:r>
            <a:r>
              <a:rPr lang="en-US" sz="2800" dirty="0">
                <a:solidFill>
                  <a:srgbClr val="FF0505"/>
                </a:solidFill>
                <a:latin typeface="Comic Sans MS" pitchFamily="-96" charset="0"/>
              </a:rPr>
              <a:t>(E</a:t>
            </a:r>
            <a:r>
              <a:rPr lang="en-US" sz="2800" baseline="-25000" dirty="0">
                <a:solidFill>
                  <a:srgbClr val="FF0505"/>
                </a:solidFill>
                <a:latin typeface="Comic Sans MS" pitchFamily="-96" charset="0"/>
              </a:rPr>
              <a:t>avg</a:t>
            </a:r>
            <a:r>
              <a:rPr lang="en-US" sz="2800" dirty="0">
                <a:solidFill>
                  <a:srgbClr val="FF0505"/>
                </a:solidFill>
                <a:latin typeface="Comic Sans MS" pitchFamily="-96" charset="0"/>
              </a:rPr>
              <a:t>)</a:t>
            </a:r>
            <a:r>
              <a:rPr lang="en-US" sz="2800" baseline="30000" dirty="0">
                <a:solidFill>
                  <a:srgbClr val="FF0505"/>
                </a:solidFill>
                <a:latin typeface="Comic Sans MS" pitchFamily="-96" charset="0"/>
              </a:rPr>
              <a:t>2</a:t>
            </a:r>
          </a:p>
          <a:p>
            <a:r>
              <a:rPr lang="en-US" sz="2800" dirty="0">
                <a:solidFill>
                  <a:srgbClr val="FF0505"/>
                </a:solidFill>
                <a:latin typeface="Comic Sans MS" pitchFamily="-96" charset="0"/>
              </a:rPr>
              <a:t>		   area	 area         </a:t>
            </a:r>
          </a:p>
          <a:p>
            <a:r>
              <a:rPr lang="en-US" sz="1400" dirty="0">
                <a:solidFill>
                  <a:srgbClr val="FF0505"/>
                </a:solidFill>
                <a:latin typeface="Comic Sans MS" pitchFamily="-96" charset="0"/>
              </a:rPr>
              <a:t>				</a:t>
            </a:r>
          </a:p>
          <a:p>
            <a:r>
              <a:rPr lang="en-US" sz="2800" dirty="0">
                <a:solidFill>
                  <a:srgbClr val="FF0505"/>
                </a:solidFill>
                <a:latin typeface="Comic Sans MS" pitchFamily="-96" charset="0"/>
              </a:rPr>
              <a:t>		</a:t>
            </a:r>
            <a:r>
              <a:rPr lang="en-US" sz="2800" dirty="0" smtClean="0">
                <a:solidFill>
                  <a:srgbClr val="FF0505"/>
                </a:solidFill>
                <a:latin typeface="Comic Sans MS" pitchFamily="-96" charset="0"/>
              </a:rPr>
              <a:t>	~ (</a:t>
            </a:r>
            <a:r>
              <a:rPr lang="en-US" sz="2800" dirty="0">
                <a:solidFill>
                  <a:srgbClr val="FF0505"/>
                </a:solidFill>
                <a:latin typeface="Comic Sans MS" pitchFamily="-96" charset="0"/>
              </a:rPr>
              <a:t>amplitude of wave)</a:t>
            </a:r>
            <a:r>
              <a:rPr lang="en-US" sz="2800" baseline="30000" dirty="0" smtClean="0">
                <a:solidFill>
                  <a:srgbClr val="FF0505"/>
                </a:solidFill>
                <a:latin typeface="Comic Sans MS" pitchFamily="-96" charset="0"/>
              </a:rPr>
              <a:t>2</a:t>
            </a:r>
            <a:r>
              <a:rPr lang="en-US" sz="2800" dirty="0" smtClean="0">
                <a:solidFill>
                  <a:srgbClr val="FF0505"/>
                </a:solidFill>
                <a:latin typeface="Comic Sans MS" pitchFamily="-96" charset="0"/>
              </a:rPr>
              <a:t> ~ E</a:t>
            </a:r>
            <a:r>
              <a:rPr lang="en-US" sz="2800" baseline="-25000" dirty="0" smtClean="0">
                <a:solidFill>
                  <a:srgbClr val="FF0505"/>
                </a:solidFill>
                <a:latin typeface="Comic Sans MS" pitchFamily="-96" charset="0"/>
              </a:rPr>
              <a:t>max</a:t>
            </a:r>
            <a:r>
              <a:rPr lang="en-US" sz="2800" baseline="30000" dirty="0" smtClean="0">
                <a:solidFill>
                  <a:srgbClr val="FF0505"/>
                </a:solidFill>
                <a:latin typeface="Comic Sans MS" pitchFamily="-96" charset="0"/>
              </a:rPr>
              <a:t>2</a:t>
            </a:r>
            <a:endParaRPr lang="en-US" sz="2800" baseline="30000" dirty="0">
              <a:solidFill>
                <a:srgbClr val="FF0505"/>
              </a:solidFill>
              <a:latin typeface="Comic Sans MS" pitchFamily="-96" charset="0"/>
            </a:endParaRPr>
          </a:p>
        </p:txBody>
      </p:sp>
      <p:sp>
        <p:nvSpPr>
          <p:cNvPr id="12328" name="Rectangle 40"/>
          <p:cNvSpPr>
            <a:spLocks noChangeArrowheads="1"/>
          </p:cNvSpPr>
          <p:nvPr/>
        </p:nvSpPr>
        <p:spPr bwMode="auto">
          <a:xfrm>
            <a:off x="6019800" y="1752600"/>
            <a:ext cx="914400" cy="990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2329" name="Oval 41"/>
          <p:cNvSpPr>
            <a:spLocks noChangeArrowheads="1"/>
          </p:cNvSpPr>
          <p:nvPr/>
        </p:nvSpPr>
        <p:spPr bwMode="auto">
          <a:xfrm>
            <a:off x="6019800" y="1676400"/>
            <a:ext cx="914400" cy="112713"/>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2330" name="Text Box 42"/>
          <p:cNvSpPr txBox="1">
            <a:spLocks noChangeArrowheads="1"/>
          </p:cNvSpPr>
          <p:nvPr/>
        </p:nvSpPr>
        <p:spPr bwMode="auto">
          <a:xfrm>
            <a:off x="7162800" y="1182688"/>
            <a:ext cx="1981200" cy="2677656"/>
          </a:xfrm>
          <a:prstGeom prst="rect">
            <a:avLst/>
          </a:prstGeom>
          <a:noFill/>
          <a:ln w="9525">
            <a:noFill/>
            <a:miter lim="800000"/>
            <a:headEnd/>
            <a:tailEnd/>
          </a:ln>
          <a:effectLst/>
        </p:spPr>
        <p:txBody>
          <a:bodyPr>
            <a:spAutoFit/>
          </a:bodyPr>
          <a:lstStyle/>
          <a:p>
            <a:r>
              <a:rPr lang="en-US" sz="2400" dirty="0"/>
              <a:t>Light shines on</a:t>
            </a:r>
            <a:r>
              <a:rPr lang="en-US" sz="2400" dirty="0" smtClean="0"/>
              <a:t> a black </a:t>
            </a:r>
            <a:r>
              <a:rPr lang="en-US" sz="2400" dirty="0"/>
              <a:t>tank full of water.</a:t>
            </a:r>
          </a:p>
          <a:p>
            <a:r>
              <a:rPr lang="en-US" sz="2400" dirty="0"/>
              <a:t>How much </a:t>
            </a:r>
            <a:r>
              <a:rPr lang="en-US" sz="2400" dirty="0" smtClean="0"/>
              <a:t>energy is </a:t>
            </a:r>
            <a:r>
              <a:rPr lang="en-US" sz="2400" dirty="0"/>
              <a:t>absorbed?  </a:t>
            </a:r>
          </a:p>
        </p:txBody>
      </p:sp>
      <p:sp>
        <p:nvSpPr>
          <p:cNvPr id="12331" name="Oval 43"/>
          <p:cNvSpPr>
            <a:spLocks noChangeArrowheads="1"/>
          </p:cNvSpPr>
          <p:nvPr/>
        </p:nvSpPr>
        <p:spPr bwMode="auto">
          <a:xfrm>
            <a:off x="6019800" y="2667000"/>
            <a:ext cx="914400" cy="112713"/>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46" name="Text Box 44"/>
          <p:cNvSpPr txBox="1">
            <a:spLocks noChangeArrowheads="1"/>
          </p:cNvSpPr>
          <p:nvPr/>
        </p:nvSpPr>
        <p:spPr bwMode="auto">
          <a:xfrm>
            <a:off x="304800" y="5895806"/>
            <a:ext cx="8534400" cy="946150"/>
          </a:xfrm>
          <a:prstGeom prst="rect">
            <a:avLst/>
          </a:prstGeom>
          <a:noFill/>
          <a:ln w="12700" algn="ctr">
            <a:noFill/>
            <a:miter lim="800000"/>
            <a:headEnd/>
            <a:tailEnd/>
          </a:ln>
        </p:spPr>
        <p:txBody>
          <a:bodyPr>
            <a:spAutoFit/>
          </a:bodyPr>
          <a:lstStyle/>
          <a:p>
            <a:r>
              <a:rPr lang="en-US" sz="2800" b="1" dirty="0">
                <a:solidFill>
                  <a:srgbClr val="FF0000"/>
                </a:solidFill>
              </a:rPr>
              <a:t>Intensity only depends on the E-field amplitude but not on the color </a:t>
            </a:r>
            <a:r>
              <a:rPr lang="en-US" sz="2800" b="1" dirty="0" smtClean="0">
                <a:solidFill>
                  <a:srgbClr val="FF0000"/>
                </a:solidFill>
              </a:rPr>
              <a:t>(frequency</a:t>
            </a:r>
            <a:r>
              <a:rPr lang="en-US" sz="2800" b="1" dirty="0">
                <a:solidFill>
                  <a:srgbClr val="FF0000"/>
                </a:solidFill>
              </a:rPr>
              <a:t>) of the light!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7" grpId="0"/>
      <p:bldP spid="46"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F126A016-9014-42BE-9631-EF07EE9B8042}" type="slidenum">
              <a:rPr lang="en-US"/>
              <a:pPr/>
              <a:t>2</a:t>
            </a:fld>
            <a:endParaRPr lang="en-US"/>
          </a:p>
        </p:txBody>
      </p:sp>
      <p:sp>
        <p:nvSpPr>
          <p:cNvPr id="34818" name="Text Box 2"/>
          <p:cNvSpPr txBox="1">
            <a:spLocks noChangeArrowheads="1"/>
          </p:cNvSpPr>
          <p:nvPr/>
        </p:nvSpPr>
        <p:spPr bwMode="auto">
          <a:xfrm>
            <a:off x="228600" y="1659756"/>
            <a:ext cx="9144000" cy="1200328"/>
          </a:xfrm>
          <a:prstGeom prst="rect">
            <a:avLst/>
          </a:prstGeom>
          <a:noFill/>
          <a:ln w="9525">
            <a:noFill/>
            <a:miter lim="800000"/>
            <a:headEnd/>
            <a:tailEnd/>
          </a:ln>
          <a:effectLst/>
        </p:spPr>
        <p:txBody>
          <a:bodyPr>
            <a:spAutoFit/>
          </a:bodyPr>
          <a:lstStyle/>
          <a:p>
            <a:r>
              <a:rPr lang="en-US" sz="2400" dirty="0" smtClean="0"/>
              <a:t>Today:</a:t>
            </a:r>
          </a:p>
          <a:p>
            <a:pPr lvl="1">
              <a:buFont typeface="Arial"/>
              <a:buChar char="•"/>
            </a:pPr>
            <a:r>
              <a:rPr lang="en-US" sz="2400" dirty="0" smtClean="0"/>
              <a:t> Review SR</a:t>
            </a:r>
          </a:p>
          <a:p>
            <a:pPr lvl="1">
              <a:buFont typeface="Arial"/>
              <a:buChar char="•"/>
            </a:pPr>
            <a:r>
              <a:rPr lang="en-US" sz="2400" dirty="0" smtClean="0"/>
              <a:t> Intro to quantum/photoelectric effect</a:t>
            </a:r>
          </a:p>
        </p:txBody>
      </p:sp>
      <p:sp>
        <p:nvSpPr>
          <p:cNvPr id="34820" name="Text Box 4"/>
          <p:cNvSpPr txBox="1">
            <a:spLocks noChangeArrowheads="1"/>
          </p:cNvSpPr>
          <p:nvPr/>
        </p:nvSpPr>
        <p:spPr bwMode="auto">
          <a:xfrm>
            <a:off x="228600" y="3810000"/>
            <a:ext cx="9144000" cy="892552"/>
          </a:xfrm>
          <a:prstGeom prst="rect">
            <a:avLst/>
          </a:prstGeom>
          <a:noFill/>
          <a:ln w="9525">
            <a:noFill/>
            <a:miter lim="800000"/>
            <a:headEnd/>
            <a:tailEnd/>
          </a:ln>
          <a:effectLst/>
        </p:spPr>
        <p:txBody>
          <a:bodyPr>
            <a:spAutoFit/>
          </a:bodyPr>
          <a:lstStyle/>
          <a:p>
            <a:r>
              <a:rPr lang="en-US" sz="2400" dirty="0" smtClean="0"/>
              <a:t>Thursday:</a:t>
            </a:r>
            <a:endParaRPr lang="en-US" dirty="0" smtClean="0"/>
          </a:p>
          <a:p>
            <a:r>
              <a:rPr lang="en-US" sz="2800" dirty="0" smtClean="0">
                <a:solidFill>
                  <a:srgbClr val="FF0000"/>
                </a:solidFill>
              </a:rPr>
              <a:t>	Exam I (in class</a:t>
            </a:r>
            <a:r>
              <a:rPr lang="en-US" sz="2800" dirty="0" smtClean="0">
                <a:solidFill>
                  <a:srgbClr val="FF0000"/>
                </a:solidFill>
              </a:rPr>
              <a:t>); Homework </a:t>
            </a:r>
            <a:r>
              <a:rPr lang="en-US" sz="2800" smtClean="0">
                <a:solidFill>
                  <a:srgbClr val="FF0000"/>
                </a:solidFill>
              </a:rPr>
              <a:t>05 assigned(?)</a:t>
            </a:r>
            <a:endParaRPr lang="en-US" sz="2800" dirty="0" smtClean="0">
              <a:solidFill>
                <a:srgbClr val="FF0000"/>
              </a:solidFill>
            </a:endParaRPr>
          </a:p>
        </p:txBody>
      </p:sp>
      <p:sp>
        <p:nvSpPr>
          <p:cNvPr id="9" name="Text Box 2"/>
          <p:cNvSpPr txBox="1">
            <a:spLocks noChangeArrowheads="1"/>
          </p:cNvSpPr>
          <p:nvPr/>
        </p:nvSpPr>
        <p:spPr bwMode="auto">
          <a:xfrm>
            <a:off x="304800" y="457200"/>
            <a:ext cx="9144000" cy="1200328"/>
          </a:xfrm>
          <a:prstGeom prst="rect">
            <a:avLst/>
          </a:prstGeom>
          <a:noFill/>
          <a:ln w="9525">
            <a:noFill/>
            <a:miter lim="800000"/>
            <a:headEnd/>
            <a:tailEnd/>
          </a:ln>
          <a:effectLst/>
        </p:spPr>
        <p:txBody>
          <a:bodyPr>
            <a:spAutoFit/>
          </a:bodyPr>
          <a:lstStyle/>
          <a:p>
            <a:r>
              <a:rPr lang="en-US" sz="2400" dirty="0" smtClean="0"/>
              <a:t>Last time:</a:t>
            </a:r>
          </a:p>
          <a:p>
            <a:pPr marL="625475" lvl="1" indent="-168275">
              <a:buFontTx/>
              <a:buChar char="•"/>
            </a:pPr>
            <a:r>
              <a:rPr lang="en-US" sz="2400" dirty="0" smtClean="0"/>
              <a:t> Relativistic momentum and energy</a:t>
            </a:r>
          </a:p>
          <a:p>
            <a:pPr marL="625475" lvl="1" indent="-168275">
              <a:buFontTx/>
              <a:buChar char="•"/>
            </a:pPr>
            <a:r>
              <a:rPr lang="en-US" sz="2400" dirty="0" smtClean="0"/>
              <a:t> Review </a:t>
            </a:r>
            <a:r>
              <a:rPr lang="en-US" sz="2400" dirty="0" err="1" smtClean="0"/>
              <a:t>EM</a:t>
            </a:r>
            <a:r>
              <a:rPr lang="en-US" sz="2400" dirty="0" smtClean="0"/>
              <a:t> Waves</a:t>
            </a:r>
          </a:p>
        </p:txBody>
      </p:sp>
      <p:sp>
        <p:nvSpPr>
          <p:cNvPr id="6" name="Text Box 4"/>
          <p:cNvSpPr txBox="1">
            <a:spLocks noChangeArrowheads="1"/>
          </p:cNvSpPr>
          <p:nvPr/>
        </p:nvSpPr>
        <p:spPr bwMode="auto">
          <a:xfrm>
            <a:off x="304800" y="5463798"/>
            <a:ext cx="9144000" cy="892552"/>
          </a:xfrm>
          <a:prstGeom prst="rect">
            <a:avLst/>
          </a:prstGeom>
          <a:noFill/>
          <a:ln w="9525">
            <a:noFill/>
            <a:miter lim="800000"/>
            <a:headEnd/>
            <a:tailEnd/>
          </a:ln>
          <a:effectLst/>
        </p:spPr>
        <p:txBody>
          <a:bodyPr>
            <a:spAutoFit/>
          </a:bodyPr>
          <a:lstStyle/>
          <a:p>
            <a:r>
              <a:rPr lang="en-US" sz="2400" dirty="0" smtClean="0"/>
              <a:t>Next Week:</a:t>
            </a:r>
            <a:endParaRPr lang="en-US" dirty="0" smtClean="0"/>
          </a:p>
          <a:p>
            <a:r>
              <a:rPr lang="en-US" sz="2800" dirty="0" smtClean="0">
                <a:solidFill>
                  <a:srgbClr val="FF0000"/>
                </a:solidFill>
              </a:rPr>
              <a:t>	Photoelectric effect, photons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20" grpId="0"/>
      <p:bldP spid="6"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234950" y="306388"/>
            <a:ext cx="9156700" cy="461665"/>
          </a:xfrm>
          <a:prstGeom prst="rect">
            <a:avLst/>
          </a:prstGeom>
          <a:noFill/>
          <a:ln w="9525">
            <a:noFill/>
            <a:miter lim="800000"/>
            <a:headEnd/>
            <a:tailEnd/>
          </a:ln>
          <a:effectLst/>
        </p:spPr>
        <p:txBody>
          <a:bodyPr>
            <a:spAutoFit/>
          </a:bodyPr>
          <a:lstStyle/>
          <a:p>
            <a:r>
              <a:rPr lang="en-US" sz="2400" b="1" dirty="0" smtClean="0"/>
              <a:t>Classical waves:</a:t>
            </a:r>
            <a:r>
              <a:rPr lang="en-US" sz="2400" dirty="0" smtClean="0"/>
              <a:t> </a:t>
            </a:r>
            <a:r>
              <a:rPr lang="en-US" sz="2400" dirty="0"/>
              <a:t>Intensity</a:t>
            </a:r>
            <a:r>
              <a:rPr lang="en-US" sz="2400" dirty="0" smtClean="0"/>
              <a:t> </a:t>
            </a:r>
            <a:r>
              <a:rPr lang="en-US" sz="2400" dirty="0" smtClean="0">
                <a:sym typeface="Symbol" pitchFamily="-96" charset="2"/>
              </a:rPr>
              <a:t>~ </a:t>
            </a:r>
            <a:r>
              <a:rPr lang="en-US" sz="2400" dirty="0" smtClean="0"/>
              <a:t>E</a:t>
            </a:r>
            <a:r>
              <a:rPr lang="en-US" sz="2400" baseline="-25000" dirty="0" smtClean="0"/>
              <a:t>max</a:t>
            </a:r>
            <a:r>
              <a:rPr lang="en-US" sz="2400" baseline="30000" dirty="0" smtClean="0"/>
              <a:t>2</a:t>
            </a:r>
            <a:r>
              <a:rPr lang="en-US" sz="2400" dirty="0" smtClean="0"/>
              <a:t> </a:t>
            </a:r>
            <a:endParaRPr lang="en-US" sz="2400" dirty="0"/>
          </a:p>
        </p:txBody>
      </p:sp>
      <p:grpSp>
        <p:nvGrpSpPr>
          <p:cNvPr id="2" name="Group 7"/>
          <p:cNvGrpSpPr>
            <a:grpSpLocks/>
          </p:cNvGrpSpPr>
          <p:nvPr/>
        </p:nvGrpSpPr>
        <p:grpSpPr bwMode="auto">
          <a:xfrm>
            <a:off x="1143000" y="803275"/>
            <a:ext cx="5949950" cy="1524000"/>
            <a:chOff x="236" y="1440"/>
            <a:chExt cx="5184" cy="1439"/>
          </a:xfrm>
        </p:grpSpPr>
        <p:sp>
          <p:nvSpPr>
            <p:cNvPr id="90120" name="Freeform 8"/>
            <p:cNvSpPr>
              <a:spLocks/>
            </p:cNvSpPr>
            <p:nvPr/>
          </p:nvSpPr>
          <p:spPr bwMode="auto">
            <a:xfrm>
              <a:off x="244" y="1440"/>
              <a:ext cx="2629"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chemeClr val="tx1"/>
              </a:solidFill>
              <a:round/>
              <a:headEnd/>
              <a:tailEnd/>
            </a:ln>
            <a:effectLst/>
          </p:spPr>
          <p:txBody>
            <a:bodyPr/>
            <a:lstStyle/>
            <a:p>
              <a:endParaRPr lang="en-US"/>
            </a:p>
          </p:txBody>
        </p:sp>
        <p:sp>
          <p:nvSpPr>
            <p:cNvPr id="90121" name="Freeform 9"/>
            <p:cNvSpPr>
              <a:spLocks/>
            </p:cNvSpPr>
            <p:nvPr/>
          </p:nvSpPr>
          <p:spPr bwMode="auto">
            <a:xfrm>
              <a:off x="2444" y="1440"/>
              <a:ext cx="2628"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chemeClr val="tx1"/>
              </a:solidFill>
              <a:round/>
              <a:headEnd/>
              <a:tailEnd/>
            </a:ln>
            <a:effectLst/>
          </p:spPr>
          <p:txBody>
            <a:bodyPr/>
            <a:lstStyle/>
            <a:p>
              <a:endParaRPr lang="en-US"/>
            </a:p>
          </p:txBody>
        </p:sp>
        <p:sp>
          <p:nvSpPr>
            <p:cNvPr id="90122" name="Line 10"/>
            <p:cNvSpPr>
              <a:spLocks noChangeShapeType="1"/>
            </p:cNvSpPr>
            <p:nvPr/>
          </p:nvSpPr>
          <p:spPr bwMode="auto">
            <a:xfrm flipV="1">
              <a:off x="250" y="1664"/>
              <a:ext cx="0" cy="496"/>
            </a:xfrm>
            <a:prstGeom prst="line">
              <a:avLst/>
            </a:prstGeom>
            <a:noFill/>
            <a:ln w="19050">
              <a:solidFill>
                <a:schemeClr val="tx1"/>
              </a:solidFill>
              <a:round/>
              <a:headEnd/>
              <a:tailEnd type="triangle" w="med" len="med"/>
            </a:ln>
            <a:effectLst/>
          </p:spPr>
          <p:txBody>
            <a:bodyPr/>
            <a:lstStyle/>
            <a:p>
              <a:endParaRPr lang="en-US"/>
            </a:p>
          </p:txBody>
        </p:sp>
        <p:sp>
          <p:nvSpPr>
            <p:cNvPr id="90123" name="Line 11"/>
            <p:cNvSpPr>
              <a:spLocks noChangeShapeType="1"/>
            </p:cNvSpPr>
            <p:nvPr/>
          </p:nvSpPr>
          <p:spPr bwMode="auto">
            <a:xfrm flipV="1">
              <a:off x="387" y="1449"/>
              <a:ext cx="0" cy="711"/>
            </a:xfrm>
            <a:prstGeom prst="line">
              <a:avLst/>
            </a:prstGeom>
            <a:noFill/>
            <a:ln w="19050">
              <a:solidFill>
                <a:schemeClr val="tx1"/>
              </a:solidFill>
              <a:round/>
              <a:headEnd/>
              <a:tailEnd type="triangle" w="med" len="med"/>
            </a:ln>
            <a:effectLst/>
          </p:spPr>
          <p:txBody>
            <a:bodyPr/>
            <a:lstStyle/>
            <a:p>
              <a:endParaRPr lang="en-US"/>
            </a:p>
          </p:txBody>
        </p:sp>
        <p:sp>
          <p:nvSpPr>
            <p:cNvPr id="90124" name="Line 12"/>
            <p:cNvSpPr>
              <a:spLocks noChangeShapeType="1"/>
            </p:cNvSpPr>
            <p:nvPr/>
          </p:nvSpPr>
          <p:spPr bwMode="auto">
            <a:xfrm flipV="1">
              <a:off x="519" y="1664"/>
              <a:ext cx="3" cy="492"/>
            </a:xfrm>
            <a:prstGeom prst="line">
              <a:avLst/>
            </a:prstGeom>
            <a:noFill/>
            <a:ln w="19050">
              <a:solidFill>
                <a:schemeClr val="tx1"/>
              </a:solidFill>
              <a:round/>
              <a:headEnd/>
              <a:tailEnd type="triangle" w="med" len="med"/>
            </a:ln>
            <a:effectLst/>
          </p:spPr>
          <p:txBody>
            <a:bodyPr/>
            <a:lstStyle/>
            <a:p>
              <a:endParaRPr lang="en-US"/>
            </a:p>
          </p:txBody>
        </p:sp>
        <p:sp>
          <p:nvSpPr>
            <p:cNvPr id="90125" name="Line 13"/>
            <p:cNvSpPr>
              <a:spLocks noChangeShapeType="1"/>
            </p:cNvSpPr>
            <p:nvPr/>
          </p:nvSpPr>
          <p:spPr bwMode="auto">
            <a:xfrm flipV="1">
              <a:off x="1352" y="1667"/>
              <a:ext cx="0" cy="493"/>
            </a:xfrm>
            <a:prstGeom prst="line">
              <a:avLst/>
            </a:prstGeom>
            <a:noFill/>
            <a:ln w="19050">
              <a:solidFill>
                <a:schemeClr val="tx1"/>
              </a:solidFill>
              <a:round/>
              <a:headEnd/>
              <a:tailEnd type="triangle" w="med" len="med"/>
            </a:ln>
            <a:effectLst/>
          </p:spPr>
          <p:txBody>
            <a:bodyPr/>
            <a:lstStyle/>
            <a:p>
              <a:endParaRPr lang="en-US"/>
            </a:p>
          </p:txBody>
        </p:sp>
        <p:sp>
          <p:nvSpPr>
            <p:cNvPr id="90126" name="Line 14"/>
            <p:cNvSpPr>
              <a:spLocks noChangeShapeType="1"/>
            </p:cNvSpPr>
            <p:nvPr/>
          </p:nvSpPr>
          <p:spPr bwMode="auto">
            <a:xfrm flipV="1">
              <a:off x="1490" y="1452"/>
              <a:ext cx="0" cy="708"/>
            </a:xfrm>
            <a:prstGeom prst="line">
              <a:avLst/>
            </a:prstGeom>
            <a:noFill/>
            <a:ln w="19050">
              <a:solidFill>
                <a:schemeClr val="tx1"/>
              </a:solidFill>
              <a:round/>
              <a:headEnd/>
              <a:tailEnd type="triangle" w="med" len="med"/>
            </a:ln>
            <a:effectLst/>
          </p:spPr>
          <p:txBody>
            <a:bodyPr/>
            <a:lstStyle/>
            <a:p>
              <a:endParaRPr lang="en-US"/>
            </a:p>
          </p:txBody>
        </p:sp>
        <p:sp>
          <p:nvSpPr>
            <p:cNvPr id="90127" name="Line 15"/>
            <p:cNvSpPr>
              <a:spLocks noChangeShapeType="1"/>
            </p:cNvSpPr>
            <p:nvPr/>
          </p:nvSpPr>
          <p:spPr bwMode="auto">
            <a:xfrm flipV="1">
              <a:off x="1622" y="1667"/>
              <a:ext cx="3" cy="493"/>
            </a:xfrm>
            <a:prstGeom prst="line">
              <a:avLst/>
            </a:prstGeom>
            <a:noFill/>
            <a:ln w="19050">
              <a:solidFill>
                <a:schemeClr val="tx1"/>
              </a:solidFill>
              <a:round/>
              <a:headEnd/>
              <a:tailEnd type="triangle" w="med" len="med"/>
            </a:ln>
            <a:effectLst/>
          </p:spPr>
          <p:txBody>
            <a:bodyPr/>
            <a:lstStyle/>
            <a:p>
              <a:endParaRPr lang="en-US"/>
            </a:p>
          </p:txBody>
        </p:sp>
        <p:sp>
          <p:nvSpPr>
            <p:cNvPr id="90128" name="Line 16"/>
            <p:cNvSpPr>
              <a:spLocks noChangeShapeType="1"/>
            </p:cNvSpPr>
            <p:nvPr/>
          </p:nvSpPr>
          <p:spPr bwMode="auto">
            <a:xfrm flipV="1">
              <a:off x="2446" y="1671"/>
              <a:ext cx="0" cy="480"/>
            </a:xfrm>
            <a:prstGeom prst="line">
              <a:avLst/>
            </a:prstGeom>
            <a:noFill/>
            <a:ln w="19050">
              <a:solidFill>
                <a:schemeClr val="tx1"/>
              </a:solidFill>
              <a:round/>
              <a:headEnd/>
              <a:tailEnd type="triangle" w="med" len="med"/>
            </a:ln>
            <a:effectLst/>
          </p:spPr>
          <p:txBody>
            <a:bodyPr/>
            <a:lstStyle/>
            <a:p>
              <a:endParaRPr lang="en-US"/>
            </a:p>
          </p:txBody>
        </p:sp>
        <p:sp>
          <p:nvSpPr>
            <p:cNvPr id="90129" name="Line 17"/>
            <p:cNvSpPr>
              <a:spLocks noChangeShapeType="1"/>
            </p:cNvSpPr>
            <p:nvPr/>
          </p:nvSpPr>
          <p:spPr bwMode="auto">
            <a:xfrm flipV="1">
              <a:off x="2584" y="1466"/>
              <a:ext cx="3" cy="690"/>
            </a:xfrm>
            <a:prstGeom prst="line">
              <a:avLst/>
            </a:prstGeom>
            <a:noFill/>
            <a:ln w="19050">
              <a:solidFill>
                <a:schemeClr val="tx1"/>
              </a:solidFill>
              <a:round/>
              <a:headEnd/>
              <a:tailEnd type="triangle" w="med" len="med"/>
            </a:ln>
            <a:effectLst/>
          </p:spPr>
          <p:txBody>
            <a:bodyPr/>
            <a:lstStyle/>
            <a:p>
              <a:endParaRPr lang="en-US"/>
            </a:p>
          </p:txBody>
        </p:sp>
        <p:sp>
          <p:nvSpPr>
            <p:cNvPr id="90130" name="Line 18"/>
            <p:cNvSpPr>
              <a:spLocks noChangeShapeType="1"/>
            </p:cNvSpPr>
            <p:nvPr/>
          </p:nvSpPr>
          <p:spPr bwMode="auto">
            <a:xfrm flipV="1">
              <a:off x="2727" y="1680"/>
              <a:ext cx="3" cy="480"/>
            </a:xfrm>
            <a:prstGeom prst="line">
              <a:avLst/>
            </a:prstGeom>
            <a:noFill/>
            <a:ln w="19050">
              <a:solidFill>
                <a:schemeClr val="tx1"/>
              </a:solidFill>
              <a:round/>
              <a:headEnd/>
              <a:tailEnd type="triangle" w="med" len="med"/>
            </a:ln>
            <a:effectLst/>
          </p:spPr>
          <p:txBody>
            <a:bodyPr/>
            <a:lstStyle/>
            <a:p>
              <a:endParaRPr lang="en-US"/>
            </a:p>
          </p:txBody>
        </p:sp>
        <p:sp>
          <p:nvSpPr>
            <p:cNvPr id="90131" name="Line 19"/>
            <p:cNvSpPr>
              <a:spLocks noChangeShapeType="1"/>
            </p:cNvSpPr>
            <p:nvPr/>
          </p:nvSpPr>
          <p:spPr bwMode="auto">
            <a:xfrm rot="10800000" flipV="1">
              <a:off x="2173" y="2169"/>
              <a:ext cx="0" cy="479"/>
            </a:xfrm>
            <a:prstGeom prst="line">
              <a:avLst/>
            </a:prstGeom>
            <a:noFill/>
            <a:ln w="19050">
              <a:solidFill>
                <a:schemeClr val="tx1"/>
              </a:solidFill>
              <a:round/>
              <a:headEnd/>
              <a:tailEnd type="triangle" w="med" len="med"/>
            </a:ln>
            <a:effectLst/>
          </p:spPr>
          <p:txBody>
            <a:bodyPr/>
            <a:lstStyle/>
            <a:p>
              <a:endParaRPr lang="en-US"/>
            </a:p>
          </p:txBody>
        </p:sp>
        <p:sp>
          <p:nvSpPr>
            <p:cNvPr id="90132" name="Line 20"/>
            <p:cNvSpPr>
              <a:spLocks noChangeShapeType="1"/>
            </p:cNvSpPr>
            <p:nvPr/>
          </p:nvSpPr>
          <p:spPr bwMode="auto">
            <a:xfrm rot="10800000" flipV="1">
              <a:off x="2033"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133" name="Line 21"/>
            <p:cNvSpPr>
              <a:spLocks noChangeShapeType="1"/>
            </p:cNvSpPr>
            <p:nvPr/>
          </p:nvSpPr>
          <p:spPr bwMode="auto">
            <a:xfrm rot="10800000" flipV="1">
              <a:off x="1890"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90134" name="Line 22"/>
            <p:cNvSpPr>
              <a:spLocks noChangeShapeType="1"/>
            </p:cNvSpPr>
            <p:nvPr/>
          </p:nvSpPr>
          <p:spPr bwMode="auto">
            <a:xfrm rot="10800000" flipV="1">
              <a:off x="1078" y="2169"/>
              <a:ext cx="0" cy="479"/>
            </a:xfrm>
            <a:prstGeom prst="line">
              <a:avLst/>
            </a:prstGeom>
            <a:noFill/>
            <a:ln w="19050">
              <a:solidFill>
                <a:schemeClr val="tx1"/>
              </a:solidFill>
              <a:round/>
              <a:headEnd/>
              <a:tailEnd type="triangle" w="med" len="med"/>
            </a:ln>
            <a:effectLst/>
          </p:spPr>
          <p:txBody>
            <a:bodyPr/>
            <a:lstStyle/>
            <a:p>
              <a:endParaRPr lang="en-US"/>
            </a:p>
          </p:txBody>
        </p:sp>
        <p:sp>
          <p:nvSpPr>
            <p:cNvPr id="90135" name="Line 23"/>
            <p:cNvSpPr>
              <a:spLocks noChangeShapeType="1"/>
            </p:cNvSpPr>
            <p:nvPr/>
          </p:nvSpPr>
          <p:spPr bwMode="auto">
            <a:xfrm rot="10800000" flipV="1">
              <a:off x="937"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136" name="Line 24"/>
            <p:cNvSpPr>
              <a:spLocks noChangeShapeType="1"/>
            </p:cNvSpPr>
            <p:nvPr/>
          </p:nvSpPr>
          <p:spPr bwMode="auto">
            <a:xfrm rot="10800000" flipV="1">
              <a:off x="794"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90137" name="Line 25"/>
            <p:cNvSpPr>
              <a:spLocks noChangeShapeType="1"/>
            </p:cNvSpPr>
            <p:nvPr/>
          </p:nvSpPr>
          <p:spPr bwMode="auto">
            <a:xfrm>
              <a:off x="236" y="2160"/>
              <a:ext cx="5184" cy="0"/>
            </a:xfrm>
            <a:prstGeom prst="line">
              <a:avLst/>
            </a:prstGeom>
            <a:noFill/>
            <a:ln w="28575">
              <a:solidFill>
                <a:schemeClr val="tx1"/>
              </a:solidFill>
              <a:round/>
              <a:headEnd/>
              <a:tailEnd type="triangle" w="med" len="med"/>
            </a:ln>
            <a:effectLst/>
          </p:spPr>
          <p:txBody>
            <a:bodyPr/>
            <a:lstStyle/>
            <a:p>
              <a:endParaRPr lang="en-US"/>
            </a:p>
          </p:txBody>
        </p:sp>
        <p:sp>
          <p:nvSpPr>
            <p:cNvPr id="90138" name="Line 26"/>
            <p:cNvSpPr>
              <a:spLocks noChangeShapeType="1"/>
            </p:cNvSpPr>
            <p:nvPr/>
          </p:nvSpPr>
          <p:spPr bwMode="auto">
            <a:xfrm flipV="1">
              <a:off x="3552" y="1667"/>
              <a:ext cx="0" cy="493"/>
            </a:xfrm>
            <a:prstGeom prst="line">
              <a:avLst/>
            </a:prstGeom>
            <a:noFill/>
            <a:ln w="19050">
              <a:solidFill>
                <a:schemeClr val="tx1"/>
              </a:solidFill>
              <a:round/>
              <a:headEnd/>
              <a:tailEnd type="triangle" w="med" len="med"/>
            </a:ln>
            <a:effectLst/>
          </p:spPr>
          <p:txBody>
            <a:bodyPr/>
            <a:lstStyle/>
            <a:p>
              <a:endParaRPr lang="en-US"/>
            </a:p>
          </p:txBody>
        </p:sp>
        <p:sp>
          <p:nvSpPr>
            <p:cNvPr id="90139" name="Line 27"/>
            <p:cNvSpPr>
              <a:spLocks noChangeShapeType="1"/>
            </p:cNvSpPr>
            <p:nvPr/>
          </p:nvSpPr>
          <p:spPr bwMode="auto">
            <a:xfrm flipV="1">
              <a:off x="3689" y="1452"/>
              <a:ext cx="0" cy="708"/>
            </a:xfrm>
            <a:prstGeom prst="line">
              <a:avLst/>
            </a:prstGeom>
            <a:noFill/>
            <a:ln w="19050">
              <a:solidFill>
                <a:schemeClr val="tx1"/>
              </a:solidFill>
              <a:round/>
              <a:headEnd/>
              <a:tailEnd type="triangle" w="med" len="med"/>
            </a:ln>
            <a:effectLst/>
          </p:spPr>
          <p:txBody>
            <a:bodyPr/>
            <a:lstStyle/>
            <a:p>
              <a:endParaRPr lang="en-US"/>
            </a:p>
          </p:txBody>
        </p:sp>
        <p:sp>
          <p:nvSpPr>
            <p:cNvPr id="90140" name="Line 28"/>
            <p:cNvSpPr>
              <a:spLocks noChangeShapeType="1"/>
            </p:cNvSpPr>
            <p:nvPr/>
          </p:nvSpPr>
          <p:spPr bwMode="auto">
            <a:xfrm flipV="1">
              <a:off x="3821" y="1667"/>
              <a:ext cx="3" cy="493"/>
            </a:xfrm>
            <a:prstGeom prst="line">
              <a:avLst/>
            </a:prstGeom>
            <a:noFill/>
            <a:ln w="19050">
              <a:solidFill>
                <a:schemeClr val="tx1"/>
              </a:solidFill>
              <a:round/>
              <a:headEnd/>
              <a:tailEnd type="triangle" w="med" len="med"/>
            </a:ln>
            <a:effectLst/>
          </p:spPr>
          <p:txBody>
            <a:bodyPr/>
            <a:lstStyle/>
            <a:p>
              <a:endParaRPr lang="en-US"/>
            </a:p>
          </p:txBody>
        </p:sp>
        <p:sp>
          <p:nvSpPr>
            <p:cNvPr id="90141" name="Line 29"/>
            <p:cNvSpPr>
              <a:spLocks noChangeShapeType="1"/>
            </p:cNvSpPr>
            <p:nvPr/>
          </p:nvSpPr>
          <p:spPr bwMode="auto">
            <a:xfrm flipV="1">
              <a:off x="4646" y="1671"/>
              <a:ext cx="0" cy="480"/>
            </a:xfrm>
            <a:prstGeom prst="line">
              <a:avLst/>
            </a:prstGeom>
            <a:noFill/>
            <a:ln w="19050">
              <a:solidFill>
                <a:schemeClr val="tx1"/>
              </a:solidFill>
              <a:round/>
              <a:headEnd/>
              <a:tailEnd type="triangle" w="med" len="med"/>
            </a:ln>
            <a:effectLst/>
          </p:spPr>
          <p:txBody>
            <a:bodyPr/>
            <a:lstStyle/>
            <a:p>
              <a:endParaRPr lang="en-US"/>
            </a:p>
          </p:txBody>
        </p:sp>
        <p:sp>
          <p:nvSpPr>
            <p:cNvPr id="90142" name="Line 30"/>
            <p:cNvSpPr>
              <a:spLocks noChangeShapeType="1"/>
            </p:cNvSpPr>
            <p:nvPr/>
          </p:nvSpPr>
          <p:spPr bwMode="auto">
            <a:xfrm flipV="1">
              <a:off x="4783" y="1466"/>
              <a:ext cx="3" cy="690"/>
            </a:xfrm>
            <a:prstGeom prst="line">
              <a:avLst/>
            </a:prstGeom>
            <a:noFill/>
            <a:ln w="19050">
              <a:solidFill>
                <a:schemeClr val="tx1"/>
              </a:solidFill>
              <a:round/>
              <a:headEnd/>
              <a:tailEnd type="triangle" w="med" len="med"/>
            </a:ln>
            <a:effectLst/>
          </p:spPr>
          <p:txBody>
            <a:bodyPr/>
            <a:lstStyle/>
            <a:p>
              <a:endParaRPr lang="en-US"/>
            </a:p>
          </p:txBody>
        </p:sp>
        <p:sp>
          <p:nvSpPr>
            <p:cNvPr id="90143" name="Line 31"/>
            <p:cNvSpPr>
              <a:spLocks noChangeShapeType="1"/>
            </p:cNvSpPr>
            <p:nvPr/>
          </p:nvSpPr>
          <p:spPr bwMode="auto">
            <a:xfrm flipV="1">
              <a:off x="4926" y="1680"/>
              <a:ext cx="3" cy="480"/>
            </a:xfrm>
            <a:prstGeom prst="line">
              <a:avLst/>
            </a:prstGeom>
            <a:noFill/>
            <a:ln w="19050">
              <a:solidFill>
                <a:schemeClr val="tx1"/>
              </a:solidFill>
              <a:round/>
              <a:headEnd/>
              <a:tailEnd type="triangle" w="med" len="med"/>
            </a:ln>
            <a:effectLst/>
          </p:spPr>
          <p:txBody>
            <a:bodyPr/>
            <a:lstStyle/>
            <a:p>
              <a:endParaRPr lang="en-US"/>
            </a:p>
          </p:txBody>
        </p:sp>
        <p:sp>
          <p:nvSpPr>
            <p:cNvPr id="90144" name="Line 32"/>
            <p:cNvSpPr>
              <a:spLocks noChangeShapeType="1"/>
            </p:cNvSpPr>
            <p:nvPr/>
          </p:nvSpPr>
          <p:spPr bwMode="auto">
            <a:xfrm rot="10800000" flipV="1">
              <a:off x="4372" y="2168"/>
              <a:ext cx="0" cy="480"/>
            </a:xfrm>
            <a:prstGeom prst="line">
              <a:avLst/>
            </a:prstGeom>
            <a:noFill/>
            <a:ln w="19050">
              <a:solidFill>
                <a:schemeClr val="tx1"/>
              </a:solidFill>
              <a:round/>
              <a:headEnd/>
              <a:tailEnd type="triangle" w="med" len="med"/>
            </a:ln>
            <a:effectLst/>
          </p:spPr>
          <p:txBody>
            <a:bodyPr/>
            <a:lstStyle/>
            <a:p>
              <a:endParaRPr lang="en-US"/>
            </a:p>
          </p:txBody>
        </p:sp>
        <p:sp>
          <p:nvSpPr>
            <p:cNvPr id="90145" name="Line 33"/>
            <p:cNvSpPr>
              <a:spLocks noChangeShapeType="1"/>
            </p:cNvSpPr>
            <p:nvPr/>
          </p:nvSpPr>
          <p:spPr bwMode="auto">
            <a:xfrm rot="10800000" flipV="1">
              <a:off x="4232"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146" name="Line 34"/>
            <p:cNvSpPr>
              <a:spLocks noChangeShapeType="1"/>
            </p:cNvSpPr>
            <p:nvPr/>
          </p:nvSpPr>
          <p:spPr bwMode="auto">
            <a:xfrm rot="10800000" flipV="1">
              <a:off x="4089"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90147" name="Line 35"/>
            <p:cNvSpPr>
              <a:spLocks noChangeShapeType="1"/>
            </p:cNvSpPr>
            <p:nvPr/>
          </p:nvSpPr>
          <p:spPr bwMode="auto">
            <a:xfrm rot="10800000" flipV="1">
              <a:off x="3277" y="2168"/>
              <a:ext cx="0" cy="480"/>
            </a:xfrm>
            <a:prstGeom prst="line">
              <a:avLst/>
            </a:prstGeom>
            <a:noFill/>
            <a:ln w="19050">
              <a:solidFill>
                <a:schemeClr val="tx1"/>
              </a:solidFill>
              <a:round/>
              <a:headEnd/>
              <a:tailEnd type="triangle" w="med" len="med"/>
            </a:ln>
            <a:effectLst/>
          </p:spPr>
          <p:txBody>
            <a:bodyPr/>
            <a:lstStyle/>
            <a:p>
              <a:endParaRPr lang="en-US"/>
            </a:p>
          </p:txBody>
        </p:sp>
        <p:sp>
          <p:nvSpPr>
            <p:cNvPr id="90148" name="Line 36"/>
            <p:cNvSpPr>
              <a:spLocks noChangeShapeType="1"/>
            </p:cNvSpPr>
            <p:nvPr/>
          </p:nvSpPr>
          <p:spPr bwMode="auto">
            <a:xfrm rot="10800000" flipV="1">
              <a:off x="3137"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149" name="Line 37"/>
            <p:cNvSpPr>
              <a:spLocks noChangeShapeType="1"/>
            </p:cNvSpPr>
            <p:nvPr/>
          </p:nvSpPr>
          <p:spPr bwMode="auto">
            <a:xfrm rot="10800000" flipV="1">
              <a:off x="2994" y="2160"/>
              <a:ext cx="2" cy="479"/>
            </a:xfrm>
            <a:prstGeom prst="line">
              <a:avLst/>
            </a:prstGeom>
            <a:noFill/>
            <a:ln w="19050">
              <a:solidFill>
                <a:schemeClr val="tx1"/>
              </a:solidFill>
              <a:round/>
              <a:headEnd/>
              <a:tailEnd type="triangle" w="med" len="med"/>
            </a:ln>
            <a:effectLst/>
          </p:spPr>
          <p:txBody>
            <a:bodyPr/>
            <a:lstStyle/>
            <a:p>
              <a:endParaRPr lang="en-US"/>
            </a:p>
          </p:txBody>
        </p:sp>
      </p:grpSp>
      <p:sp>
        <p:nvSpPr>
          <p:cNvPr id="90150" name="Text Box 38"/>
          <p:cNvSpPr txBox="1">
            <a:spLocks noChangeArrowheads="1"/>
          </p:cNvSpPr>
          <p:nvPr/>
        </p:nvSpPr>
        <p:spPr bwMode="auto">
          <a:xfrm>
            <a:off x="7024688" y="1477963"/>
            <a:ext cx="387350" cy="457200"/>
          </a:xfrm>
          <a:prstGeom prst="rect">
            <a:avLst/>
          </a:prstGeom>
          <a:noFill/>
          <a:ln w="9525">
            <a:noFill/>
            <a:miter lim="800000"/>
            <a:headEnd/>
            <a:tailEnd/>
          </a:ln>
          <a:effectLst/>
        </p:spPr>
        <p:txBody>
          <a:bodyPr wrap="none">
            <a:spAutoFit/>
          </a:bodyPr>
          <a:lstStyle/>
          <a:p>
            <a:r>
              <a:rPr lang="en-US"/>
              <a:t>X</a:t>
            </a:r>
          </a:p>
        </p:txBody>
      </p:sp>
      <p:sp>
        <p:nvSpPr>
          <p:cNvPr id="90151" name="Rectangle 39"/>
          <p:cNvSpPr>
            <a:spLocks noChangeArrowheads="1"/>
          </p:cNvSpPr>
          <p:nvPr/>
        </p:nvSpPr>
        <p:spPr bwMode="auto">
          <a:xfrm>
            <a:off x="7100888" y="1084263"/>
            <a:ext cx="914400" cy="990600"/>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90152" name="Oval 40"/>
          <p:cNvSpPr>
            <a:spLocks noChangeArrowheads="1"/>
          </p:cNvSpPr>
          <p:nvPr/>
        </p:nvSpPr>
        <p:spPr bwMode="auto">
          <a:xfrm>
            <a:off x="7100888" y="1020763"/>
            <a:ext cx="914400" cy="112712"/>
          </a:xfrm>
          <a:prstGeom prst="ellipse">
            <a:avLst/>
          </a:prstGeom>
          <a:solidFill>
            <a:schemeClr val="accent1"/>
          </a:solidFill>
          <a:ln w="9525">
            <a:solidFill>
              <a:schemeClr val="tx1"/>
            </a:solidFill>
            <a:round/>
            <a:headEnd/>
            <a:tailEnd/>
          </a:ln>
          <a:effectLst/>
        </p:spPr>
        <p:txBody>
          <a:bodyPr wrap="none" anchor="ctr"/>
          <a:lstStyle/>
          <a:p>
            <a:endParaRPr lang="en-US"/>
          </a:p>
        </p:txBody>
      </p:sp>
      <p:grpSp>
        <p:nvGrpSpPr>
          <p:cNvPr id="3" name="Group 208"/>
          <p:cNvGrpSpPr>
            <a:grpSpLocks/>
          </p:cNvGrpSpPr>
          <p:nvPr/>
        </p:nvGrpSpPr>
        <p:grpSpPr bwMode="auto">
          <a:xfrm>
            <a:off x="1490663" y="2689225"/>
            <a:ext cx="7202487" cy="1524000"/>
            <a:chOff x="939" y="1694"/>
            <a:chExt cx="4537" cy="960"/>
          </a:xfrm>
        </p:grpSpPr>
        <p:grpSp>
          <p:nvGrpSpPr>
            <p:cNvPr id="4" name="Group 42"/>
            <p:cNvGrpSpPr>
              <a:grpSpLocks/>
            </p:cNvGrpSpPr>
            <p:nvPr/>
          </p:nvGrpSpPr>
          <p:grpSpPr bwMode="auto">
            <a:xfrm>
              <a:off x="2816" y="1694"/>
              <a:ext cx="2208" cy="960"/>
              <a:chOff x="236" y="1440"/>
              <a:chExt cx="5184" cy="1439"/>
            </a:xfrm>
          </p:grpSpPr>
          <p:sp>
            <p:nvSpPr>
              <p:cNvPr id="90155" name="Freeform 43"/>
              <p:cNvSpPr>
                <a:spLocks/>
              </p:cNvSpPr>
              <p:nvPr/>
            </p:nvSpPr>
            <p:spPr bwMode="auto">
              <a:xfrm>
                <a:off x="244" y="1440"/>
                <a:ext cx="2629"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B2B2B2"/>
                </a:solidFill>
                <a:round/>
                <a:headEnd/>
                <a:tailEnd/>
              </a:ln>
              <a:effectLst/>
            </p:spPr>
            <p:txBody>
              <a:bodyPr/>
              <a:lstStyle/>
              <a:p>
                <a:endParaRPr lang="en-US"/>
              </a:p>
            </p:txBody>
          </p:sp>
          <p:sp>
            <p:nvSpPr>
              <p:cNvPr id="90156" name="Freeform 44"/>
              <p:cNvSpPr>
                <a:spLocks/>
              </p:cNvSpPr>
              <p:nvPr/>
            </p:nvSpPr>
            <p:spPr bwMode="auto">
              <a:xfrm>
                <a:off x="2444" y="1440"/>
                <a:ext cx="2628"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B2B2B2"/>
                </a:solidFill>
                <a:round/>
                <a:headEnd/>
                <a:tailEnd/>
              </a:ln>
              <a:effectLst/>
            </p:spPr>
            <p:txBody>
              <a:bodyPr/>
              <a:lstStyle/>
              <a:p>
                <a:endParaRPr lang="en-US"/>
              </a:p>
            </p:txBody>
          </p:sp>
          <p:sp>
            <p:nvSpPr>
              <p:cNvPr id="90157" name="Line 45"/>
              <p:cNvSpPr>
                <a:spLocks noChangeShapeType="1"/>
              </p:cNvSpPr>
              <p:nvPr/>
            </p:nvSpPr>
            <p:spPr bwMode="auto">
              <a:xfrm flipV="1">
                <a:off x="250" y="1664"/>
                <a:ext cx="0" cy="496"/>
              </a:xfrm>
              <a:prstGeom prst="line">
                <a:avLst/>
              </a:prstGeom>
              <a:noFill/>
              <a:ln w="19050">
                <a:solidFill>
                  <a:schemeClr val="tx1"/>
                </a:solidFill>
                <a:round/>
                <a:headEnd/>
                <a:tailEnd type="triangle" w="med" len="med"/>
              </a:ln>
              <a:effectLst/>
            </p:spPr>
            <p:txBody>
              <a:bodyPr/>
              <a:lstStyle/>
              <a:p>
                <a:endParaRPr lang="en-US"/>
              </a:p>
            </p:txBody>
          </p:sp>
          <p:sp>
            <p:nvSpPr>
              <p:cNvPr id="90158" name="Line 46"/>
              <p:cNvSpPr>
                <a:spLocks noChangeShapeType="1"/>
              </p:cNvSpPr>
              <p:nvPr/>
            </p:nvSpPr>
            <p:spPr bwMode="auto">
              <a:xfrm flipV="1">
                <a:off x="387" y="1449"/>
                <a:ext cx="0" cy="711"/>
              </a:xfrm>
              <a:prstGeom prst="line">
                <a:avLst/>
              </a:prstGeom>
              <a:noFill/>
              <a:ln w="19050">
                <a:solidFill>
                  <a:schemeClr val="tx1"/>
                </a:solidFill>
                <a:round/>
                <a:headEnd/>
                <a:tailEnd type="triangle" w="med" len="med"/>
              </a:ln>
              <a:effectLst/>
            </p:spPr>
            <p:txBody>
              <a:bodyPr/>
              <a:lstStyle/>
              <a:p>
                <a:endParaRPr lang="en-US"/>
              </a:p>
            </p:txBody>
          </p:sp>
          <p:sp>
            <p:nvSpPr>
              <p:cNvPr id="90159" name="Line 47"/>
              <p:cNvSpPr>
                <a:spLocks noChangeShapeType="1"/>
              </p:cNvSpPr>
              <p:nvPr/>
            </p:nvSpPr>
            <p:spPr bwMode="auto">
              <a:xfrm flipV="1">
                <a:off x="519" y="1664"/>
                <a:ext cx="3" cy="492"/>
              </a:xfrm>
              <a:prstGeom prst="line">
                <a:avLst/>
              </a:prstGeom>
              <a:noFill/>
              <a:ln w="19050">
                <a:solidFill>
                  <a:schemeClr val="tx1"/>
                </a:solidFill>
                <a:round/>
                <a:headEnd/>
                <a:tailEnd type="triangle" w="med" len="med"/>
              </a:ln>
              <a:effectLst/>
            </p:spPr>
            <p:txBody>
              <a:bodyPr/>
              <a:lstStyle/>
              <a:p>
                <a:endParaRPr lang="en-US"/>
              </a:p>
            </p:txBody>
          </p:sp>
          <p:sp>
            <p:nvSpPr>
              <p:cNvPr id="90160" name="Line 48"/>
              <p:cNvSpPr>
                <a:spLocks noChangeShapeType="1"/>
              </p:cNvSpPr>
              <p:nvPr/>
            </p:nvSpPr>
            <p:spPr bwMode="auto">
              <a:xfrm flipV="1">
                <a:off x="1352" y="1667"/>
                <a:ext cx="0" cy="493"/>
              </a:xfrm>
              <a:prstGeom prst="line">
                <a:avLst/>
              </a:prstGeom>
              <a:noFill/>
              <a:ln w="19050">
                <a:solidFill>
                  <a:schemeClr val="tx1"/>
                </a:solidFill>
                <a:round/>
                <a:headEnd/>
                <a:tailEnd type="triangle" w="med" len="med"/>
              </a:ln>
              <a:effectLst/>
            </p:spPr>
            <p:txBody>
              <a:bodyPr/>
              <a:lstStyle/>
              <a:p>
                <a:endParaRPr lang="en-US"/>
              </a:p>
            </p:txBody>
          </p:sp>
          <p:sp>
            <p:nvSpPr>
              <p:cNvPr id="90161" name="Line 49"/>
              <p:cNvSpPr>
                <a:spLocks noChangeShapeType="1"/>
              </p:cNvSpPr>
              <p:nvPr/>
            </p:nvSpPr>
            <p:spPr bwMode="auto">
              <a:xfrm flipV="1">
                <a:off x="1490" y="1452"/>
                <a:ext cx="0" cy="708"/>
              </a:xfrm>
              <a:prstGeom prst="line">
                <a:avLst/>
              </a:prstGeom>
              <a:noFill/>
              <a:ln w="19050">
                <a:solidFill>
                  <a:schemeClr val="tx1"/>
                </a:solidFill>
                <a:round/>
                <a:headEnd/>
                <a:tailEnd type="triangle" w="med" len="med"/>
              </a:ln>
              <a:effectLst/>
            </p:spPr>
            <p:txBody>
              <a:bodyPr/>
              <a:lstStyle/>
              <a:p>
                <a:endParaRPr lang="en-US"/>
              </a:p>
            </p:txBody>
          </p:sp>
          <p:sp>
            <p:nvSpPr>
              <p:cNvPr id="90162" name="Line 50"/>
              <p:cNvSpPr>
                <a:spLocks noChangeShapeType="1"/>
              </p:cNvSpPr>
              <p:nvPr/>
            </p:nvSpPr>
            <p:spPr bwMode="auto">
              <a:xfrm flipV="1">
                <a:off x="1622" y="1667"/>
                <a:ext cx="3" cy="493"/>
              </a:xfrm>
              <a:prstGeom prst="line">
                <a:avLst/>
              </a:prstGeom>
              <a:noFill/>
              <a:ln w="19050">
                <a:solidFill>
                  <a:schemeClr val="tx1"/>
                </a:solidFill>
                <a:round/>
                <a:headEnd/>
                <a:tailEnd type="triangle" w="med" len="med"/>
              </a:ln>
              <a:effectLst/>
            </p:spPr>
            <p:txBody>
              <a:bodyPr/>
              <a:lstStyle/>
              <a:p>
                <a:endParaRPr lang="en-US"/>
              </a:p>
            </p:txBody>
          </p:sp>
          <p:sp>
            <p:nvSpPr>
              <p:cNvPr id="90163" name="Line 51"/>
              <p:cNvSpPr>
                <a:spLocks noChangeShapeType="1"/>
              </p:cNvSpPr>
              <p:nvPr/>
            </p:nvSpPr>
            <p:spPr bwMode="auto">
              <a:xfrm flipV="1">
                <a:off x="2446" y="1671"/>
                <a:ext cx="0" cy="480"/>
              </a:xfrm>
              <a:prstGeom prst="line">
                <a:avLst/>
              </a:prstGeom>
              <a:noFill/>
              <a:ln w="19050">
                <a:solidFill>
                  <a:schemeClr val="tx1"/>
                </a:solidFill>
                <a:round/>
                <a:headEnd/>
                <a:tailEnd type="triangle" w="med" len="med"/>
              </a:ln>
              <a:effectLst/>
            </p:spPr>
            <p:txBody>
              <a:bodyPr/>
              <a:lstStyle/>
              <a:p>
                <a:endParaRPr lang="en-US"/>
              </a:p>
            </p:txBody>
          </p:sp>
          <p:sp>
            <p:nvSpPr>
              <p:cNvPr id="90164" name="Line 52"/>
              <p:cNvSpPr>
                <a:spLocks noChangeShapeType="1"/>
              </p:cNvSpPr>
              <p:nvPr/>
            </p:nvSpPr>
            <p:spPr bwMode="auto">
              <a:xfrm flipV="1">
                <a:off x="2584" y="1466"/>
                <a:ext cx="3" cy="690"/>
              </a:xfrm>
              <a:prstGeom prst="line">
                <a:avLst/>
              </a:prstGeom>
              <a:noFill/>
              <a:ln w="19050">
                <a:solidFill>
                  <a:schemeClr val="tx1"/>
                </a:solidFill>
                <a:round/>
                <a:headEnd/>
                <a:tailEnd type="triangle" w="med" len="med"/>
              </a:ln>
              <a:effectLst/>
            </p:spPr>
            <p:txBody>
              <a:bodyPr/>
              <a:lstStyle/>
              <a:p>
                <a:endParaRPr lang="en-US"/>
              </a:p>
            </p:txBody>
          </p:sp>
          <p:sp>
            <p:nvSpPr>
              <p:cNvPr id="90165" name="Line 53"/>
              <p:cNvSpPr>
                <a:spLocks noChangeShapeType="1"/>
              </p:cNvSpPr>
              <p:nvPr/>
            </p:nvSpPr>
            <p:spPr bwMode="auto">
              <a:xfrm flipV="1">
                <a:off x="2727" y="1680"/>
                <a:ext cx="3" cy="480"/>
              </a:xfrm>
              <a:prstGeom prst="line">
                <a:avLst/>
              </a:prstGeom>
              <a:noFill/>
              <a:ln w="19050">
                <a:solidFill>
                  <a:schemeClr val="tx1"/>
                </a:solidFill>
                <a:round/>
                <a:headEnd/>
                <a:tailEnd type="triangle" w="med" len="med"/>
              </a:ln>
              <a:effectLst/>
            </p:spPr>
            <p:txBody>
              <a:bodyPr/>
              <a:lstStyle/>
              <a:p>
                <a:endParaRPr lang="en-US"/>
              </a:p>
            </p:txBody>
          </p:sp>
          <p:sp>
            <p:nvSpPr>
              <p:cNvPr id="90166" name="Line 54"/>
              <p:cNvSpPr>
                <a:spLocks noChangeShapeType="1"/>
              </p:cNvSpPr>
              <p:nvPr/>
            </p:nvSpPr>
            <p:spPr bwMode="auto">
              <a:xfrm rot="10800000" flipV="1">
                <a:off x="2173" y="2169"/>
                <a:ext cx="0" cy="479"/>
              </a:xfrm>
              <a:prstGeom prst="line">
                <a:avLst/>
              </a:prstGeom>
              <a:noFill/>
              <a:ln w="19050">
                <a:solidFill>
                  <a:schemeClr val="tx1"/>
                </a:solidFill>
                <a:round/>
                <a:headEnd/>
                <a:tailEnd type="triangle" w="med" len="med"/>
              </a:ln>
              <a:effectLst/>
            </p:spPr>
            <p:txBody>
              <a:bodyPr/>
              <a:lstStyle/>
              <a:p>
                <a:endParaRPr lang="en-US"/>
              </a:p>
            </p:txBody>
          </p:sp>
          <p:sp>
            <p:nvSpPr>
              <p:cNvPr id="90167" name="Line 55"/>
              <p:cNvSpPr>
                <a:spLocks noChangeShapeType="1"/>
              </p:cNvSpPr>
              <p:nvPr/>
            </p:nvSpPr>
            <p:spPr bwMode="auto">
              <a:xfrm rot="10800000" flipV="1">
                <a:off x="2033"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168" name="Line 56"/>
              <p:cNvSpPr>
                <a:spLocks noChangeShapeType="1"/>
              </p:cNvSpPr>
              <p:nvPr/>
            </p:nvSpPr>
            <p:spPr bwMode="auto">
              <a:xfrm rot="10800000" flipV="1">
                <a:off x="1890"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90169" name="Line 57"/>
              <p:cNvSpPr>
                <a:spLocks noChangeShapeType="1"/>
              </p:cNvSpPr>
              <p:nvPr/>
            </p:nvSpPr>
            <p:spPr bwMode="auto">
              <a:xfrm rot="10800000" flipV="1">
                <a:off x="1078" y="2169"/>
                <a:ext cx="0" cy="479"/>
              </a:xfrm>
              <a:prstGeom prst="line">
                <a:avLst/>
              </a:prstGeom>
              <a:noFill/>
              <a:ln w="19050">
                <a:solidFill>
                  <a:schemeClr val="tx1"/>
                </a:solidFill>
                <a:round/>
                <a:headEnd/>
                <a:tailEnd type="triangle" w="med" len="med"/>
              </a:ln>
              <a:effectLst/>
            </p:spPr>
            <p:txBody>
              <a:bodyPr/>
              <a:lstStyle/>
              <a:p>
                <a:endParaRPr lang="en-US"/>
              </a:p>
            </p:txBody>
          </p:sp>
          <p:sp>
            <p:nvSpPr>
              <p:cNvPr id="90170" name="Line 58"/>
              <p:cNvSpPr>
                <a:spLocks noChangeShapeType="1"/>
              </p:cNvSpPr>
              <p:nvPr/>
            </p:nvSpPr>
            <p:spPr bwMode="auto">
              <a:xfrm rot="10800000" flipV="1">
                <a:off x="937"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171" name="Line 59"/>
              <p:cNvSpPr>
                <a:spLocks noChangeShapeType="1"/>
              </p:cNvSpPr>
              <p:nvPr/>
            </p:nvSpPr>
            <p:spPr bwMode="auto">
              <a:xfrm rot="10800000" flipV="1">
                <a:off x="794"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90172" name="Line 60"/>
              <p:cNvSpPr>
                <a:spLocks noChangeShapeType="1"/>
              </p:cNvSpPr>
              <p:nvPr/>
            </p:nvSpPr>
            <p:spPr bwMode="auto">
              <a:xfrm>
                <a:off x="236" y="2160"/>
                <a:ext cx="5184" cy="0"/>
              </a:xfrm>
              <a:prstGeom prst="line">
                <a:avLst/>
              </a:prstGeom>
              <a:noFill/>
              <a:ln w="28575">
                <a:solidFill>
                  <a:schemeClr val="tx1"/>
                </a:solidFill>
                <a:round/>
                <a:headEnd/>
                <a:tailEnd type="triangle" w="med" len="med"/>
              </a:ln>
              <a:effectLst/>
            </p:spPr>
            <p:txBody>
              <a:bodyPr/>
              <a:lstStyle/>
              <a:p>
                <a:endParaRPr lang="en-US"/>
              </a:p>
            </p:txBody>
          </p:sp>
          <p:sp>
            <p:nvSpPr>
              <p:cNvPr id="90173" name="Line 61"/>
              <p:cNvSpPr>
                <a:spLocks noChangeShapeType="1"/>
              </p:cNvSpPr>
              <p:nvPr/>
            </p:nvSpPr>
            <p:spPr bwMode="auto">
              <a:xfrm flipV="1">
                <a:off x="3552" y="1667"/>
                <a:ext cx="0" cy="493"/>
              </a:xfrm>
              <a:prstGeom prst="line">
                <a:avLst/>
              </a:prstGeom>
              <a:noFill/>
              <a:ln w="19050">
                <a:solidFill>
                  <a:schemeClr val="tx1"/>
                </a:solidFill>
                <a:round/>
                <a:headEnd/>
                <a:tailEnd type="triangle" w="med" len="med"/>
              </a:ln>
              <a:effectLst/>
            </p:spPr>
            <p:txBody>
              <a:bodyPr/>
              <a:lstStyle/>
              <a:p>
                <a:endParaRPr lang="en-US"/>
              </a:p>
            </p:txBody>
          </p:sp>
          <p:sp>
            <p:nvSpPr>
              <p:cNvPr id="90174" name="Line 62"/>
              <p:cNvSpPr>
                <a:spLocks noChangeShapeType="1"/>
              </p:cNvSpPr>
              <p:nvPr/>
            </p:nvSpPr>
            <p:spPr bwMode="auto">
              <a:xfrm flipV="1">
                <a:off x="3689" y="1452"/>
                <a:ext cx="0" cy="708"/>
              </a:xfrm>
              <a:prstGeom prst="line">
                <a:avLst/>
              </a:prstGeom>
              <a:noFill/>
              <a:ln w="19050">
                <a:solidFill>
                  <a:schemeClr val="tx1"/>
                </a:solidFill>
                <a:round/>
                <a:headEnd/>
                <a:tailEnd type="triangle" w="med" len="med"/>
              </a:ln>
              <a:effectLst/>
            </p:spPr>
            <p:txBody>
              <a:bodyPr/>
              <a:lstStyle/>
              <a:p>
                <a:endParaRPr lang="en-US"/>
              </a:p>
            </p:txBody>
          </p:sp>
          <p:sp>
            <p:nvSpPr>
              <p:cNvPr id="90175" name="Line 63"/>
              <p:cNvSpPr>
                <a:spLocks noChangeShapeType="1"/>
              </p:cNvSpPr>
              <p:nvPr/>
            </p:nvSpPr>
            <p:spPr bwMode="auto">
              <a:xfrm flipV="1">
                <a:off x="3821" y="1667"/>
                <a:ext cx="3" cy="493"/>
              </a:xfrm>
              <a:prstGeom prst="line">
                <a:avLst/>
              </a:prstGeom>
              <a:noFill/>
              <a:ln w="19050">
                <a:solidFill>
                  <a:schemeClr val="tx1"/>
                </a:solidFill>
                <a:round/>
                <a:headEnd/>
                <a:tailEnd type="triangle" w="med" len="med"/>
              </a:ln>
              <a:effectLst/>
            </p:spPr>
            <p:txBody>
              <a:bodyPr/>
              <a:lstStyle/>
              <a:p>
                <a:endParaRPr lang="en-US"/>
              </a:p>
            </p:txBody>
          </p:sp>
          <p:sp>
            <p:nvSpPr>
              <p:cNvPr id="90176" name="Line 64"/>
              <p:cNvSpPr>
                <a:spLocks noChangeShapeType="1"/>
              </p:cNvSpPr>
              <p:nvPr/>
            </p:nvSpPr>
            <p:spPr bwMode="auto">
              <a:xfrm flipV="1">
                <a:off x="4646" y="1671"/>
                <a:ext cx="0" cy="480"/>
              </a:xfrm>
              <a:prstGeom prst="line">
                <a:avLst/>
              </a:prstGeom>
              <a:noFill/>
              <a:ln w="19050">
                <a:solidFill>
                  <a:schemeClr val="tx1"/>
                </a:solidFill>
                <a:round/>
                <a:headEnd/>
                <a:tailEnd type="triangle" w="med" len="med"/>
              </a:ln>
              <a:effectLst/>
            </p:spPr>
            <p:txBody>
              <a:bodyPr/>
              <a:lstStyle/>
              <a:p>
                <a:endParaRPr lang="en-US"/>
              </a:p>
            </p:txBody>
          </p:sp>
          <p:sp>
            <p:nvSpPr>
              <p:cNvPr id="90177" name="Line 65"/>
              <p:cNvSpPr>
                <a:spLocks noChangeShapeType="1"/>
              </p:cNvSpPr>
              <p:nvPr/>
            </p:nvSpPr>
            <p:spPr bwMode="auto">
              <a:xfrm flipV="1">
                <a:off x="4783" y="1466"/>
                <a:ext cx="3" cy="690"/>
              </a:xfrm>
              <a:prstGeom prst="line">
                <a:avLst/>
              </a:prstGeom>
              <a:noFill/>
              <a:ln w="19050">
                <a:solidFill>
                  <a:schemeClr val="tx1"/>
                </a:solidFill>
                <a:round/>
                <a:headEnd/>
                <a:tailEnd type="triangle" w="med" len="med"/>
              </a:ln>
              <a:effectLst/>
            </p:spPr>
            <p:txBody>
              <a:bodyPr/>
              <a:lstStyle/>
              <a:p>
                <a:endParaRPr lang="en-US"/>
              </a:p>
            </p:txBody>
          </p:sp>
          <p:sp>
            <p:nvSpPr>
              <p:cNvPr id="90178" name="Line 66"/>
              <p:cNvSpPr>
                <a:spLocks noChangeShapeType="1"/>
              </p:cNvSpPr>
              <p:nvPr/>
            </p:nvSpPr>
            <p:spPr bwMode="auto">
              <a:xfrm flipV="1">
                <a:off x="4926" y="1680"/>
                <a:ext cx="3" cy="480"/>
              </a:xfrm>
              <a:prstGeom prst="line">
                <a:avLst/>
              </a:prstGeom>
              <a:noFill/>
              <a:ln w="19050">
                <a:solidFill>
                  <a:schemeClr val="tx1"/>
                </a:solidFill>
                <a:round/>
                <a:headEnd/>
                <a:tailEnd type="triangle" w="med" len="med"/>
              </a:ln>
              <a:effectLst/>
            </p:spPr>
            <p:txBody>
              <a:bodyPr/>
              <a:lstStyle/>
              <a:p>
                <a:endParaRPr lang="en-US"/>
              </a:p>
            </p:txBody>
          </p:sp>
          <p:sp>
            <p:nvSpPr>
              <p:cNvPr id="90179" name="Line 67"/>
              <p:cNvSpPr>
                <a:spLocks noChangeShapeType="1"/>
              </p:cNvSpPr>
              <p:nvPr/>
            </p:nvSpPr>
            <p:spPr bwMode="auto">
              <a:xfrm rot="10800000" flipV="1">
                <a:off x="4372" y="2168"/>
                <a:ext cx="0" cy="480"/>
              </a:xfrm>
              <a:prstGeom prst="line">
                <a:avLst/>
              </a:prstGeom>
              <a:noFill/>
              <a:ln w="19050">
                <a:solidFill>
                  <a:schemeClr val="tx1"/>
                </a:solidFill>
                <a:round/>
                <a:headEnd/>
                <a:tailEnd type="triangle" w="med" len="med"/>
              </a:ln>
              <a:effectLst/>
            </p:spPr>
            <p:txBody>
              <a:bodyPr/>
              <a:lstStyle/>
              <a:p>
                <a:endParaRPr lang="en-US"/>
              </a:p>
            </p:txBody>
          </p:sp>
          <p:sp>
            <p:nvSpPr>
              <p:cNvPr id="90180" name="Line 68"/>
              <p:cNvSpPr>
                <a:spLocks noChangeShapeType="1"/>
              </p:cNvSpPr>
              <p:nvPr/>
            </p:nvSpPr>
            <p:spPr bwMode="auto">
              <a:xfrm rot="10800000" flipV="1">
                <a:off x="4232"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181" name="Line 69"/>
              <p:cNvSpPr>
                <a:spLocks noChangeShapeType="1"/>
              </p:cNvSpPr>
              <p:nvPr/>
            </p:nvSpPr>
            <p:spPr bwMode="auto">
              <a:xfrm rot="10800000" flipV="1">
                <a:off x="4089"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90182" name="Line 70"/>
              <p:cNvSpPr>
                <a:spLocks noChangeShapeType="1"/>
              </p:cNvSpPr>
              <p:nvPr/>
            </p:nvSpPr>
            <p:spPr bwMode="auto">
              <a:xfrm rot="10800000" flipV="1">
                <a:off x="3277" y="2168"/>
                <a:ext cx="0" cy="480"/>
              </a:xfrm>
              <a:prstGeom prst="line">
                <a:avLst/>
              </a:prstGeom>
              <a:noFill/>
              <a:ln w="19050">
                <a:solidFill>
                  <a:schemeClr val="tx1"/>
                </a:solidFill>
                <a:round/>
                <a:headEnd/>
                <a:tailEnd type="triangle" w="med" len="med"/>
              </a:ln>
              <a:effectLst/>
            </p:spPr>
            <p:txBody>
              <a:bodyPr/>
              <a:lstStyle/>
              <a:p>
                <a:endParaRPr lang="en-US"/>
              </a:p>
            </p:txBody>
          </p:sp>
          <p:sp>
            <p:nvSpPr>
              <p:cNvPr id="90183" name="Line 71"/>
              <p:cNvSpPr>
                <a:spLocks noChangeShapeType="1"/>
              </p:cNvSpPr>
              <p:nvPr/>
            </p:nvSpPr>
            <p:spPr bwMode="auto">
              <a:xfrm rot="10800000" flipV="1">
                <a:off x="3137"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184" name="Line 72"/>
              <p:cNvSpPr>
                <a:spLocks noChangeShapeType="1"/>
              </p:cNvSpPr>
              <p:nvPr/>
            </p:nvSpPr>
            <p:spPr bwMode="auto">
              <a:xfrm rot="10800000" flipV="1">
                <a:off x="2994" y="2160"/>
                <a:ext cx="2" cy="479"/>
              </a:xfrm>
              <a:prstGeom prst="line">
                <a:avLst/>
              </a:prstGeom>
              <a:noFill/>
              <a:ln w="19050">
                <a:solidFill>
                  <a:schemeClr val="tx1"/>
                </a:solidFill>
                <a:round/>
                <a:headEnd/>
                <a:tailEnd type="triangle" w="med" len="med"/>
              </a:ln>
              <a:effectLst/>
            </p:spPr>
            <p:txBody>
              <a:bodyPr/>
              <a:lstStyle/>
              <a:p>
                <a:endParaRPr lang="en-US"/>
              </a:p>
            </p:txBody>
          </p:sp>
        </p:grpSp>
        <p:sp>
          <p:nvSpPr>
            <p:cNvPr id="90185" name="Text Box 73"/>
            <p:cNvSpPr txBox="1">
              <a:spLocks noChangeArrowheads="1"/>
            </p:cNvSpPr>
            <p:nvPr/>
          </p:nvSpPr>
          <p:spPr bwMode="auto">
            <a:xfrm>
              <a:off x="4852" y="2126"/>
              <a:ext cx="244" cy="288"/>
            </a:xfrm>
            <a:prstGeom prst="rect">
              <a:avLst/>
            </a:prstGeom>
            <a:noFill/>
            <a:ln w="9525">
              <a:noFill/>
              <a:miter lim="800000"/>
              <a:headEnd/>
              <a:tailEnd/>
            </a:ln>
            <a:effectLst/>
          </p:spPr>
          <p:txBody>
            <a:bodyPr wrap="none">
              <a:spAutoFit/>
            </a:bodyPr>
            <a:lstStyle/>
            <a:p>
              <a:r>
                <a:rPr lang="en-US"/>
                <a:t>X</a:t>
              </a:r>
            </a:p>
          </p:txBody>
        </p:sp>
        <p:sp>
          <p:nvSpPr>
            <p:cNvPr id="90186" name="Rectangle 74"/>
            <p:cNvSpPr>
              <a:spLocks noChangeArrowheads="1"/>
            </p:cNvSpPr>
            <p:nvPr/>
          </p:nvSpPr>
          <p:spPr bwMode="auto">
            <a:xfrm>
              <a:off x="4900" y="1886"/>
              <a:ext cx="576" cy="624"/>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90187" name="Oval 75"/>
            <p:cNvSpPr>
              <a:spLocks noChangeArrowheads="1"/>
            </p:cNvSpPr>
            <p:nvPr/>
          </p:nvSpPr>
          <p:spPr bwMode="auto">
            <a:xfrm>
              <a:off x="4900" y="1838"/>
              <a:ext cx="576" cy="71"/>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90188" name="Oval 76"/>
            <p:cNvSpPr>
              <a:spLocks noChangeArrowheads="1"/>
            </p:cNvSpPr>
            <p:nvPr/>
          </p:nvSpPr>
          <p:spPr bwMode="auto">
            <a:xfrm>
              <a:off x="4900" y="2462"/>
              <a:ext cx="576" cy="71"/>
            </a:xfrm>
            <a:prstGeom prst="ellipse">
              <a:avLst/>
            </a:prstGeom>
            <a:solidFill>
              <a:schemeClr val="tx1"/>
            </a:solidFill>
            <a:ln w="9525">
              <a:solidFill>
                <a:schemeClr val="tx1"/>
              </a:solidFill>
              <a:round/>
              <a:headEnd/>
              <a:tailEnd/>
            </a:ln>
            <a:effectLst/>
          </p:spPr>
          <p:txBody>
            <a:bodyPr wrap="none" anchor="ctr"/>
            <a:lstStyle/>
            <a:p>
              <a:endParaRPr lang="en-US"/>
            </a:p>
          </p:txBody>
        </p:sp>
        <p:grpSp>
          <p:nvGrpSpPr>
            <p:cNvPr id="5" name="Group 77"/>
            <p:cNvGrpSpPr>
              <a:grpSpLocks/>
            </p:cNvGrpSpPr>
            <p:nvPr/>
          </p:nvGrpSpPr>
          <p:grpSpPr bwMode="auto">
            <a:xfrm>
              <a:off x="939" y="1694"/>
              <a:ext cx="2208" cy="960"/>
              <a:chOff x="236" y="1440"/>
              <a:chExt cx="5184" cy="1439"/>
            </a:xfrm>
          </p:grpSpPr>
          <p:sp>
            <p:nvSpPr>
              <p:cNvPr id="90190" name="Freeform 78"/>
              <p:cNvSpPr>
                <a:spLocks/>
              </p:cNvSpPr>
              <p:nvPr/>
            </p:nvSpPr>
            <p:spPr bwMode="auto">
              <a:xfrm>
                <a:off x="244" y="1440"/>
                <a:ext cx="2629"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B2B2B2"/>
                </a:solidFill>
                <a:round/>
                <a:headEnd/>
                <a:tailEnd/>
              </a:ln>
              <a:effectLst/>
            </p:spPr>
            <p:txBody>
              <a:bodyPr/>
              <a:lstStyle/>
              <a:p>
                <a:endParaRPr lang="en-US"/>
              </a:p>
            </p:txBody>
          </p:sp>
          <p:sp>
            <p:nvSpPr>
              <p:cNvPr id="90191" name="Freeform 79"/>
              <p:cNvSpPr>
                <a:spLocks/>
              </p:cNvSpPr>
              <p:nvPr/>
            </p:nvSpPr>
            <p:spPr bwMode="auto">
              <a:xfrm>
                <a:off x="2444" y="1440"/>
                <a:ext cx="2628"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B2B2B2"/>
                </a:solidFill>
                <a:round/>
                <a:headEnd/>
                <a:tailEnd/>
              </a:ln>
              <a:effectLst/>
            </p:spPr>
            <p:txBody>
              <a:bodyPr/>
              <a:lstStyle/>
              <a:p>
                <a:endParaRPr lang="en-US"/>
              </a:p>
            </p:txBody>
          </p:sp>
          <p:sp>
            <p:nvSpPr>
              <p:cNvPr id="90192" name="Line 80"/>
              <p:cNvSpPr>
                <a:spLocks noChangeShapeType="1"/>
              </p:cNvSpPr>
              <p:nvPr/>
            </p:nvSpPr>
            <p:spPr bwMode="auto">
              <a:xfrm flipV="1">
                <a:off x="250" y="1664"/>
                <a:ext cx="0" cy="496"/>
              </a:xfrm>
              <a:prstGeom prst="line">
                <a:avLst/>
              </a:prstGeom>
              <a:noFill/>
              <a:ln w="19050">
                <a:solidFill>
                  <a:schemeClr val="tx1"/>
                </a:solidFill>
                <a:round/>
                <a:headEnd/>
                <a:tailEnd type="triangle" w="med" len="med"/>
              </a:ln>
              <a:effectLst/>
            </p:spPr>
            <p:txBody>
              <a:bodyPr/>
              <a:lstStyle/>
              <a:p>
                <a:endParaRPr lang="en-US"/>
              </a:p>
            </p:txBody>
          </p:sp>
          <p:sp>
            <p:nvSpPr>
              <p:cNvPr id="90193" name="Line 81"/>
              <p:cNvSpPr>
                <a:spLocks noChangeShapeType="1"/>
              </p:cNvSpPr>
              <p:nvPr/>
            </p:nvSpPr>
            <p:spPr bwMode="auto">
              <a:xfrm flipV="1">
                <a:off x="387" y="1449"/>
                <a:ext cx="0" cy="711"/>
              </a:xfrm>
              <a:prstGeom prst="line">
                <a:avLst/>
              </a:prstGeom>
              <a:noFill/>
              <a:ln w="19050">
                <a:solidFill>
                  <a:schemeClr val="tx1"/>
                </a:solidFill>
                <a:round/>
                <a:headEnd/>
                <a:tailEnd type="triangle" w="med" len="med"/>
              </a:ln>
              <a:effectLst/>
            </p:spPr>
            <p:txBody>
              <a:bodyPr/>
              <a:lstStyle/>
              <a:p>
                <a:endParaRPr lang="en-US"/>
              </a:p>
            </p:txBody>
          </p:sp>
          <p:sp>
            <p:nvSpPr>
              <p:cNvPr id="90194" name="Line 82"/>
              <p:cNvSpPr>
                <a:spLocks noChangeShapeType="1"/>
              </p:cNvSpPr>
              <p:nvPr/>
            </p:nvSpPr>
            <p:spPr bwMode="auto">
              <a:xfrm flipV="1">
                <a:off x="519" y="1664"/>
                <a:ext cx="3" cy="492"/>
              </a:xfrm>
              <a:prstGeom prst="line">
                <a:avLst/>
              </a:prstGeom>
              <a:noFill/>
              <a:ln w="19050">
                <a:solidFill>
                  <a:schemeClr val="tx1"/>
                </a:solidFill>
                <a:round/>
                <a:headEnd/>
                <a:tailEnd type="triangle" w="med" len="med"/>
              </a:ln>
              <a:effectLst/>
            </p:spPr>
            <p:txBody>
              <a:bodyPr/>
              <a:lstStyle/>
              <a:p>
                <a:endParaRPr lang="en-US"/>
              </a:p>
            </p:txBody>
          </p:sp>
          <p:sp>
            <p:nvSpPr>
              <p:cNvPr id="90195" name="Line 83"/>
              <p:cNvSpPr>
                <a:spLocks noChangeShapeType="1"/>
              </p:cNvSpPr>
              <p:nvPr/>
            </p:nvSpPr>
            <p:spPr bwMode="auto">
              <a:xfrm flipV="1">
                <a:off x="1352" y="1667"/>
                <a:ext cx="0" cy="493"/>
              </a:xfrm>
              <a:prstGeom prst="line">
                <a:avLst/>
              </a:prstGeom>
              <a:noFill/>
              <a:ln w="19050">
                <a:solidFill>
                  <a:schemeClr val="tx1"/>
                </a:solidFill>
                <a:round/>
                <a:headEnd/>
                <a:tailEnd type="triangle" w="med" len="med"/>
              </a:ln>
              <a:effectLst/>
            </p:spPr>
            <p:txBody>
              <a:bodyPr/>
              <a:lstStyle/>
              <a:p>
                <a:endParaRPr lang="en-US"/>
              </a:p>
            </p:txBody>
          </p:sp>
          <p:sp>
            <p:nvSpPr>
              <p:cNvPr id="90196" name="Line 84"/>
              <p:cNvSpPr>
                <a:spLocks noChangeShapeType="1"/>
              </p:cNvSpPr>
              <p:nvPr/>
            </p:nvSpPr>
            <p:spPr bwMode="auto">
              <a:xfrm flipV="1">
                <a:off x="1490" y="1452"/>
                <a:ext cx="0" cy="708"/>
              </a:xfrm>
              <a:prstGeom prst="line">
                <a:avLst/>
              </a:prstGeom>
              <a:noFill/>
              <a:ln w="19050">
                <a:solidFill>
                  <a:schemeClr val="tx1"/>
                </a:solidFill>
                <a:round/>
                <a:headEnd/>
                <a:tailEnd type="triangle" w="med" len="med"/>
              </a:ln>
              <a:effectLst/>
            </p:spPr>
            <p:txBody>
              <a:bodyPr/>
              <a:lstStyle/>
              <a:p>
                <a:endParaRPr lang="en-US"/>
              </a:p>
            </p:txBody>
          </p:sp>
          <p:sp>
            <p:nvSpPr>
              <p:cNvPr id="90197" name="Line 85"/>
              <p:cNvSpPr>
                <a:spLocks noChangeShapeType="1"/>
              </p:cNvSpPr>
              <p:nvPr/>
            </p:nvSpPr>
            <p:spPr bwMode="auto">
              <a:xfrm flipV="1">
                <a:off x="1622" y="1667"/>
                <a:ext cx="3" cy="493"/>
              </a:xfrm>
              <a:prstGeom prst="line">
                <a:avLst/>
              </a:prstGeom>
              <a:noFill/>
              <a:ln w="19050">
                <a:solidFill>
                  <a:schemeClr val="tx1"/>
                </a:solidFill>
                <a:round/>
                <a:headEnd/>
                <a:tailEnd type="triangle" w="med" len="med"/>
              </a:ln>
              <a:effectLst/>
            </p:spPr>
            <p:txBody>
              <a:bodyPr/>
              <a:lstStyle/>
              <a:p>
                <a:endParaRPr lang="en-US"/>
              </a:p>
            </p:txBody>
          </p:sp>
          <p:sp>
            <p:nvSpPr>
              <p:cNvPr id="90198" name="Line 86"/>
              <p:cNvSpPr>
                <a:spLocks noChangeShapeType="1"/>
              </p:cNvSpPr>
              <p:nvPr/>
            </p:nvSpPr>
            <p:spPr bwMode="auto">
              <a:xfrm flipV="1">
                <a:off x="2446" y="1671"/>
                <a:ext cx="0" cy="480"/>
              </a:xfrm>
              <a:prstGeom prst="line">
                <a:avLst/>
              </a:prstGeom>
              <a:noFill/>
              <a:ln w="19050">
                <a:solidFill>
                  <a:schemeClr val="tx1"/>
                </a:solidFill>
                <a:round/>
                <a:headEnd/>
                <a:tailEnd type="triangle" w="med" len="med"/>
              </a:ln>
              <a:effectLst/>
            </p:spPr>
            <p:txBody>
              <a:bodyPr/>
              <a:lstStyle/>
              <a:p>
                <a:endParaRPr lang="en-US"/>
              </a:p>
            </p:txBody>
          </p:sp>
          <p:sp>
            <p:nvSpPr>
              <p:cNvPr id="90199" name="Line 87"/>
              <p:cNvSpPr>
                <a:spLocks noChangeShapeType="1"/>
              </p:cNvSpPr>
              <p:nvPr/>
            </p:nvSpPr>
            <p:spPr bwMode="auto">
              <a:xfrm flipV="1">
                <a:off x="2584" y="1466"/>
                <a:ext cx="3" cy="690"/>
              </a:xfrm>
              <a:prstGeom prst="line">
                <a:avLst/>
              </a:prstGeom>
              <a:noFill/>
              <a:ln w="19050">
                <a:solidFill>
                  <a:schemeClr val="tx1"/>
                </a:solidFill>
                <a:round/>
                <a:headEnd/>
                <a:tailEnd type="triangle" w="med" len="med"/>
              </a:ln>
              <a:effectLst/>
            </p:spPr>
            <p:txBody>
              <a:bodyPr/>
              <a:lstStyle/>
              <a:p>
                <a:endParaRPr lang="en-US"/>
              </a:p>
            </p:txBody>
          </p:sp>
          <p:sp>
            <p:nvSpPr>
              <p:cNvPr id="90200" name="Line 88"/>
              <p:cNvSpPr>
                <a:spLocks noChangeShapeType="1"/>
              </p:cNvSpPr>
              <p:nvPr/>
            </p:nvSpPr>
            <p:spPr bwMode="auto">
              <a:xfrm flipV="1">
                <a:off x="2727" y="1680"/>
                <a:ext cx="3" cy="480"/>
              </a:xfrm>
              <a:prstGeom prst="line">
                <a:avLst/>
              </a:prstGeom>
              <a:noFill/>
              <a:ln w="19050">
                <a:solidFill>
                  <a:schemeClr val="tx1"/>
                </a:solidFill>
                <a:round/>
                <a:headEnd/>
                <a:tailEnd type="triangle" w="med" len="med"/>
              </a:ln>
              <a:effectLst/>
            </p:spPr>
            <p:txBody>
              <a:bodyPr/>
              <a:lstStyle/>
              <a:p>
                <a:endParaRPr lang="en-US"/>
              </a:p>
            </p:txBody>
          </p:sp>
          <p:sp>
            <p:nvSpPr>
              <p:cNvPr id="90201" name="Line 89"/>
              <p:cNvSpPr>
                <a:spLocks noChangeShapeType="1"/>
              </p:cNvSpPr>
              <p:nvPr/>
            </p:nvSpPr>
            <p:spPr bwMode="auto">
              <a:xfrm rot="10800000" flipV="1">
                <a:off x="2173" y="2169"/>
                <a:ext cx="0" cy="479"/>
              </a:xfrm>
              <a:prstGeom prst="line">
                <a:avLst/>
              </a:prstGeom>
              <a:noFill/>
              <a:ln w="19050">
                <a:solidFill>
                  <a:schemeClr val="tx1"/>
                </a:solidFill>
                <a:round/>
                <a:headEnd/>
                <a:tailEnd type="triangle" w="med" len="med"/>
              </a:ln>
              <a:effectLst/>
            </p:spPr>
            <p:txBody>
              <a:bodyPr/>
              <a:lstStyle/>
              <a:p>
                <a:endParaRPr lang="en-US"/>
              </a:p>
            </p:txBody>
          </p:sp>
          <p:sp>
            <p:nvSpPr>
              <p:cNvPr id="90202" name="Line 90"/>
              <p:cNvSpPr>
                <a:spLocks noChangeShapeType="1"/>
              </p:cNvSpPr>
              <p:nvPr/>
            </p:nvSpPr>
            <p:spPr bwMode="auto">
              <a:xfrm rot="10800000" flipV="1">
                <a:off x="2033"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203" name="Line 91"/>
              <p:cNvSpPr>
                <a:spLocks noChangeShapeType="1"/>
              </p:cNvSpPr>
              <p:nvPr/>
            </p:nvSpPr>
            <p:spPr bwMode="auto">
              <a:xfrm rot="10800000" flipV="1">
                <a:off x="1890"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90204" name="Line 92"/>
              <p:cNvSpPr>
                <a:spLocks noChangeShapeType="1"/>
              </p:cNvSpPr>
              <p:nvPr/>
            </p:nvSpPr>
            <p:spPr bwMode="auto">
              <a:xfrm rot="10800000" flipV="1">
                <a:off x="1078" y="2169"/>
                <a:ext cx="0" cy="479"/>
              </a:xfrm>
              <a:prstGeom prst="line">
                <a:avLst/>
              </a:prstGeom>
              <a:noFill/>
              <a:ln w="19050">
                <a:solidFill>
                  <a:schemeClr val="tx1"/>
                </a:solidFill>
                <a:round/>
                <a:headEnd/>
                <a:tailEnd type="triangle" w="med" len="med"/>
              </a:ln>
              <a:effectLst/>
            </p:spPr>
            <p:txBody>
              <a:bodyPr/>
              <a:lstStyle/>
              <a:p>
                <a:endParaRPr lang="en-US"/>
              </a:p>
            </p:txBody>
          </p:sp>
          <p:sp>
            <p:nvSpPr>
              <p:cNvPr id="90205" name="Line 93"/>
              <p:cNvSpPr>
                <a:spLocks noChangeShapeType="1"/>
              </p:cNvSpPr>
              <p:nvPr/>
            </p:nvSpPr>
            <p:spPr bwMode="auto">
              <a:xfrm rot="10800000" flipV="1">
                <a:off x="937"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206" name="Line 94"/>
              <p:cNvSpPr>
                <a:spLocks noChangeShapeType="1"/>
              </p:cNvSpPr>
              <p:nvPr/>
            </p:nvSpPr>
            <p:spPr bwMode="auto">
              <a:xfrm rot="10800000" flipV="1">
                <a:off x="794"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90207" name="Line 95"/>
              <p:cNvSpPr>
                <a:spLocks noChangeShapeType="1"/>
              </p:cNvSpPr>
              <p:nvPr/>
            </p:nvSpPr>
            <p:spPr bwMode="auto">
              <a:xfrm>
                <a:off x="236" y="2160"/>
                <a:ext cx="5184" cy="0"/>
              </a:xfrm>
              <a:prstGeom prst="line">
                <a:avLst/>
              </a:prstGeom>
              <a:noFill/>
              <a:ln w="28575">
                <a:solidFill>
                  <a:schemeClr val="tx1"/>
                </a:solidFill>
                <a:round/>
                <a:headEnd/>
                <a:tailEnd type="triangle" w="med" len="med"/>
              </a:ln>
              <a:effectLst/>
            </p:spPr>
            <p:txBody>
              <a:bodyPr/>
              <a:lstStyle/>
              <a:p>
                <a:endParaRPr lang="en-US"/>
              </a:p>
            </p:txBody>
          </p:sp>
          <p:sp>
            <p:nvSpPr>
              <p:cNvPr id="90208" name="Line 96"/>
              <p:cNvSpPr>
                <a:spLocks noChangeShapeType="1"/>
              </p:cNvSpPr>
              <p:nvPr/>
            </p:nvSpPr>
            <p:spPr bwMode="auto">
              <a:xfrm flipV="1">
                <a:off x="3552" y="1667"/>
                <a:ext cx="0" cy="493"/>
              </a:xfrm>
              <a:prstGeom prst="line">
                <a:avLst/>
              </a:prstGeom>
              <a:noFill/>
              <a:ln w="19050">
                <a:solidFill>
                  <a:schemeClr val="tx1"/>
                </a:solidFill>
                <a:round/>
                <a:headEnd/>
                <a:tailEnd type="triangle" w="med" len="med"/>
              </a:ln>
              <a:effectLst/>
            </p:spPr>
            <p:txBody>
              <a:bodyPr/>
              <a:lstStyle/>
              <a:p>
                <a:endParaRPr lang="en-US"/>
              </a:p>
            </p:txBody>
          </p:sp>
          <p:sp>
            <p:nvSpPr>
              <p:cNvPr id="90209" name="Line 97"/>
              <p:cNvSpPr>
                <a:spLocks noChangeShapeType="1"/>
              </p:cNvSpPr>
              <p:nvPr/>
            </p:nvSpPr>
            <p:spPr bwMode="auto">
              <a:xfrm flipV="1">
                <a:off x="3689" y="1452"/>
                <a:ext cx="0" cy="708"/>
              </a:xfrm>
              <a:prstGeom prst="line">
                <a:avLst/>
              </a:prstGeom>
              <a:noFill/>
              <a:ln w="19050">
                <a:solidFill>
                  <a:schemeClr val="tx1"/>
                </a:solidFill>
                <a:round/>
                <a:headEnd/>
                <a:tailEnd type="triangle" w="med" len="med"/>
              </a:ln>
              <a:effectLst/>
            </p:spPr>
            <p:txBody>
              <a:bodyPr/>
              <a:lstStyle/>
              <a:p>
                <a:endParaRPr lang="en-US"/>
              </a:p>
            </p:txBody>
          </p:sp>
          <p:sp>
            <p:nvSpPr>
              <p:cNvPr id="90210" name="Line 98"/>
              <p:cNvSpPr>
                <a:spLocks noChangeShapeType="1"/>
              </p:cNvSpPr>
              <p:nvPr/>
            </p:nvSpPr>
            <p:spPr bwMode="auto">
              <a:xfrm flipV="1">
                <a:off x="3821" y="1667"/>
                <a:ext cx="3" cy="493"/>
              </a:xfrm>
              <a:prstGeom prst="line">
                <a:avLst/>
              </a:prstGeom>
              <a:noFill/>
              <a:ln w="19050">
                <a:solidFill>
                  <a:schemeClr val="tx1"/>
                </a:solidFill>
                <a:round/>
                <a:headEnd/>
                <a:tailEnd type="triangle" w="med" len="med"/>
              </a:ln>
              <a:effectLst/>
            </p:spPr>
            <p:txBody>
              <a:bodyPr/>
              <a:lstStyle/>
              <a:p>
                <a:endParaRPr lang="en-US"/>
              </a:p>
            </p:txBody>
          </p:sp>
          <p:sp>
            <p:nvSpPr>
              <p:cNvPr id="90211" name="Line 99"/>
              <p:cNvSpPr>
                <a:spLocks noChangeShapeType="1"/>
              </p:cNvSpPr>
              <p:nvPr/>
            </p:nvSpPr>
            <p:spPr bwMode="auto">
              <a:xfrm flipV="1">
                <a:off x="4646" y="1671"/>
                <a:ext cx="0" cy="480"/>
              </a:xfrm>
              <a:prstGeom prst="line">
                <a:avLst/>
              </a:prstGeom>
              <a:noFill/>
              <a:ln w="19050">
                <a:solidFill>
                  <a:schemeClr val="tx1"/>
                </a:solidFill>
                <a:round/>
                <a:headEnd/>
                <a:tailEnd type="triangle" w="med" len="med"/>
              </a:ln>
              <a:effectLst/>
            </p:spPr>
            <p:txBody>
              <a:bodyPr/>
              <a:lstStyle/>
              <a:p>
                <a:endParaRPr lang="en-US"/>
              </a:p>
            </p:txBody>
          </p:sp>
          <p:sp>
            <p:nvSpPr>
              <p:cNvPr id="90212" name="Line 100"/>
              <p:cNvSpPr>
                <a:spLocks noChangeShapeType="1"/>
              </p:cNvSpPr>
              <p:nvPr/>
            </p:nvSpPr>
            <p:spPr bwMode="auto">
              <a:xfrm flipV="1">
                <a:off x="4783" y="1466"/>
                <a:ext cx="3" cy="690"/>
              </a:xfrm>
              <a:prstGeom prst="line">
                <a:avLst/>
              </a:prstGeom>
              <a:noFill/>
              <a:ln w="19050">
                <a:solidFill>
                  <a:schemeClr val="tx1"/>
                </a:solidFill>
                <a:round/>
                <a:headEnd/>
                <a:tailEnd type="triangle" w="med" len="med"/>
              </a:ln>
              <a:effectLst/>
            </p:spPr>
            <p:txBody>
              <a:bodyPr/>
              <a:lstStyle/>
              <a:p>
                <a:endParaRPr lang="en-US"/>
              </a:p>
            </p:txBody>
          </p:sp>
          <p:sp>
            <p:nvSpPr>
              <p:cNvPr id="90213" name="Line 101"/>
              <p:cNvSpPr>
                <a:spLocks noChangeShapeType="1"/>
              </p:cNvSpPr>
              <p:nvPr/>
            </p:nvSpPr>
            <p:spPr bwMode="auto">
              <a:xfrm flipV="1">
                <a:off x="4926" y="1680"/>
                <a:ext cx="3" cy="480"/>
              </a:xfrm>
              <a:prstGeom prst="line">
                <a:avLst/>
              </a:prstGeom>
              <a:noFill/>
              <a:ln w="19050">
                <a:solidFill>
                  <a:schemeClr val="tx1"/>
                </a:solidFill>
                <a:round/>
                <a:headEnd/>
                <a:tailEnd type="triangle" w="med" len="med"/>
              </a:ln>
              <a:effectLst/>
            </p:spPr>
            <p:txBody>
              <a:bodyPr/>
              <a:lstStyle/>
              <a:p>
                <a:endParaRPr lang="en-US"/>
              </a:p>
            </p:txBody>
          </p:sp>
          <p:sp>
            <p:nvSpPr>
              <p:cNvPr id="90214" name="Line 102"/>
              <p:cNvSpPr>
                <a:spLocks noChangeShapeType="1"/>
              </p:cNvSpPr>
              <p:nvPr/>
            </p:nvSpPr>
            <p:spPr bwMode="auto">
              <a:xfrm rot="10800000" flipV="1">
                <a:off x="4372" y="2168"/>
                <a:ext cx="0" cy="480"/>
              </a:xfrm>
              <a:prstGeom prst="line">
                <a:avLst/>
              </a:prstGeom>
              <a:noFill/>
              <a:ln w="19050">
                <a:solidFill>
                  <a:schemeClr val="tx1"/>
                </a:solidFill>
                <a:round/>
                <a:headEnd/>
                <a:tailEnd type="triangle" w="med" len="med"/>
              </a:ln>
              <a:effectLst/>
            </p:spPr>
            <p:txBody>
              <a:bodyPr/>
              <a:lstStyle/>
              <a:p>
                <a:endParaRPr lang="en-US"/>
              </a:p>
            </p:txBody>
          </p:sp>
          <p:sp>
            <p:nvSpPr>
              <p:cNvPr id="90215" name="Line 103"/>
              <p:cNvSpPr>
                <a:spLocks noChangeShapeType="1"/>
              </p:cNvSpPr>
              <p:nvPr/>
            </p:nvSpPr>
            <p:spPr bwMode="auto">
              <a:xfrm rot="10800000" flipV="1">
                <a:off x="4232"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216" name="Line 104"/>
              <p:cNvSpPr>
                <a:spLocks noChangeShapeType="1"/>
              </p:cNvSpPr>
              <p:nvPr/>
            </p:nvSpPr>
            <p:spPr bwMode="auto">
              <a:xfrm rot="10800000" flipV="1">
                <a:off x="4089"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90217" name="Line 105"/>
              <p:cNvSpPr>
                <a:spLocks noChangeShapeType="1"/>
              </p:cNvSpPr>
              <p:nvPr/>
            </p:nvSpPr>
            <p:spPr bwMode="auto">
              <a:xfrm rot="10800000" flipV="1">
                <a:off x="3277" y="2168"/>
                <a:ext cx="0" cy="480"/>
              </a:xfrm>
              <a:prstGeom prst="line">
                <a:avLst/>
              </a:prstGeom>
              <a:noFill/>
              <a:ln w="19050">
                <a:solidFill>
                  <a:schemeClr val="tx1"/>
                </a:solidFill>
                <a:round/>
                <a:headEnd/>
                <a:tailEnd type="triangle" w="med" len="med"/>
              </a:ln>
              <a:effectLst/>
            </p:spPr>
            <p:txBody>
              <a:bodyPr/>
              <a:lstStyle/>
              <a:p>
                <a:endParaRPr lang="en-US"/>
              </a:p>
            </p:txBody>
          </p:sp>
          <p:sp>
            <p:nvSpPr>
              <p:cNvPr id="90218" name="Line 106"/>
              <p:cNvSpPr>
                <a:spLocks noChangeShapeType="1"/>
              </p:cNvSpPr>
              <p:nvPr/>
            </p:nvSpPr>
            <p:spPr bwMode="auto">
              <a:xfrm rot="10800000" flipV="1">
                <a:off x="3137"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219" name="Line 107"/>
              <p:cNvSpPr>
                <a:spLocks noChangeShapeType="1"/>
              </p:cNvSpPr>
              <p:nvPr/>
            </p:nvSpPr>
            <p:spPr bwMode="auto">
              <a:xfrm rot="10800000" flipV="1">
                <a:off x="2994" y="2160"/>
                <a:ext cx="2" cy="479"/>
              </a:xfrm>
              <a:prstGeom prst="line">
                <a:avLst/>
              </a:prstGeom>
              <a:noFill/>
              <a:ln w="19050">
                <a:solidFill>
                  <a:schemeClr val="tx1"/>
                </a:solidFill>
                <a:round/>
                <a:headEnd/>
                <a:tailEnd type="triangle" w="med" len="med"/>
              </a:ln>
              <a:effectLst/>
            </p:spPr>
            <p:txBody>
              <a:bodyPr/>
              <a:lstStyle/>
              <a:p>
                <a:endParaRPr lang="en-US"/>
              </a:p>
            </p:txBody>
          </p:sp>
        </p:grpSp>
      </p:grpSp>
      <p:sp>
        <p:nvSpPr>
          <p:cNvPr id="90220" name="Rectangle 108"/>
          <p:cNvSpPr>
            <a:spLocks noChangeArrowheads="1"/>
          </p:cNvSpPr>
          <p:nvPr/>
        </p:nvSpPr>
        <p:spPr bwMode="auto">
          <a:xfrm>
            <a:off x="8353425" y="1704975"/>
            <a:ext cx="533394" cy="461665"/>
          </a:xfrm>
          <a:prstGeom prst="rect">
            <a:avLst/>
          </a:prstGeom>
          <a:noFill/>
          <a:ln w="9525">
            <a:noFill/>
            <a:miter lim="800000"/>
            <a:headEnd/>
            <a:tailEnd/>
          </a:ln>
          <a:effectLst/>
        </p:spPr>
        <p:txBody>
          <a:bodyPr wrap="none">
            <a:spAutoFit/>
          </a:bodyPr>
          <a:lstStyle/>
          <a:p>
            <a:r>
              <a:rPr lang="en-US" sz="2400" i="1" dirty="0"/>
              <a:t>vs.</a:t>
            </a:r>
            <a:endParaRPr lang="en-US" sz="2400" dirty="0"/>
          </a:p>
        </p:txBody>
      </p:sp>
      <p:grpSp>
        <p:nvGrpSpPr>
          <p:cNvPr id="6" name="Group 110"/>
          <p:cNvGrpSpPr>
            <a:grpSpLocks/>
          </p:cNvGrpSpPr>
          <p:nvPr/>
        </p:nvGrpSpPr>
        <p:grpSpPr bwMode="auto">
          <a:xfrm>
            <a:off x="1752600" y="796925"/>
            <a:ext cx="6026150" cy="1524000"/>
            <a:chOff x="236" y="1440"/>
            <a:chExt cx="5184" cy="1439"/>
          </a:xfrm>
        </p:grpSpPr>
        <p:sp>
          <p:nvSpPr>
            <p:cNvPr id="90223" name="Freeform 111"/>
            <p:cNvSpPr>
              <a:spLocks/>
            </p:cNvSpPr>
            <p:nvPr/>
          </p:nvSpPr>
          <p:spPr bwMode="auto">
            <a:xfrm>
              <a:off x="244" y="1440"/>
              <a:ext cx="2629"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B2B2B2"/>
              </a:solidFill>
              <a:round/>
              <a:headEnd/>
              <a:tailEnd/>
            </a:ln>
            <a:effectLst/>
          </p:spPr>
          <p:txBody>
            <a:bodyPr/>
            <a:lstStyle/>
            <a:p>
              <a:endParaRPr lang="en-US"/>
            </a:p>
          </p:txBody>
        </p:sp>
        <p:sp>
          <p:nvSpPr>
            <p:cNvPr id="90224" name="Freeform 112"/>
            <p:cNvSpPr>
              <a:spLocks/>
            </p:cNvSpPr>
            <p:nvPr/>
          </p:nvSpPr>
          <p:spPr bwMode="auto">
            <a:xfrm>
              <a:off x="2444" y="1440"/>
              <a:ext cx="2628"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B2B2B2"/>
              </a:solidFill>
              <a:round/>
              <a:headEnd/>
              <a:tailEnd/>
            </a:ln>
            <a:effectLst/>
          </p:spPr>
          <p:txBody>
            <a:bodyPr/>
            <a:lstStyle/>
            <a:p>
              <a:endParaRPr lang="en-US"/>
            </a:p>
          </p:txBody>
        </p:sp>
        <p:sp>
          <p:nvSpPr>
            <p:cNvPr id="90225" name="Line 113"/>
            <p:cNvSpPr>
              <a:spLocks noChangeShapeType="1"/>
            </p:cNvSpPr>
            <p:nvPr/>
          </p:nvSpPr>
          <p:spPr bwMode="auto">
            <a:xfrm flipV="1">
              <a:off x="250" y="1664"/>
              <a:ext cx="0" cy="496"/>
            </a:xfrm>
            <a:prstGeom prst="line">
              <a:avLst/>
            </a:prstGeom>
            <a:noFill/>
            <a:ln w="19050">
              <a:solidFill>
                <a:schemeClr val="tx1"/>
              </a:solidFill>
              <a:round/>
              <a:headEnd/>
              <a:tailEnd type="triangle" w="med" len="med"/>
            </a:ln>
            <a:effectLst/>
          </p:spPr>
          <p:txBody>
            <a:bodyPr/>
            <a:lstStyle/>
            <a:p>
              <a:endParaRPr lang="en-US"/>
            </a:p>
          </p:txBody>
        </p:sp>
        <p:sp>
          <p:nvSpPr>
            <p:cNvPr id="90226" name="Line 114"/>
            <p:cNvSpPr>
              <a:spLocks noChangeShapeType="1"/>
            </p:cNvSpPr>
            <p:nvPr/>
          </p:nvSpPr>
          <p:spPr bwMode="auto">
            <a:xfrm flipV="1">
              <a:off x="387" y="1449"/>
              <a:ext cx="0" cy="711"/>
            </a:xfrm>
            <a:prstGeom prst="line">
              <a:avLst/>
            </a:prstGeom>
            <a:noFill/>
            <a:ln w="19050">
              <a:solidFill>
                <a:schemeClr val="tx1"/>
              </a:solidFill>
              <a:round/>
              <a:headEnd/>
              <a:tailEnd type="triangle" w="med" len="med"/>
            </a:ln>
            <a:effectLst/>
          </p:spPr>
          <p:txBody>
            <a:bodyPr/>
            <a:lstStyle/>
            <a:p>
              <a:endParaRPr lang="en-US"/>
            </a:p>
          </p:txBody>
        </p:sp>
        <p:sp>
          <p:nvSpPr>
            <p:cNvPr id="90227" name="Line 115"/>
            <p:cNvSpPr>
              <a:spLocks noChangeShapeType="1"/>
            </p:cNvSpPr>
            <p:nvPr/>
          </p:nvSpPr>
          <p:spPr bwMode="auto">
            <a:xfrm flipV="1">
              <a:off x="519" y="1664"/>
              <a:ext cx="3" cy="492"/>
            </a:xfrm>
            <a:prstGeom prst="line">
              <a:avLst/>
            </a:prstGeom>
            <a:noFill/>
            <a:ln w="19050">
              <a:solidFill>
                <a:schemeClr val="tx1"/>
              </a:solidFill>
              <a:round/>
              <a:headEnd/>
              <a:tailEnd type="triangle" w="med" len="med"/>
            </a:ln>
            <a:effectLst/>
          </p:spPr>
          <p:txBody>
            <a:bodyPr/>
            <a:lstStyle/>
            <a:p>
              <a:endParaRPr lang="en-US"/>
            </a:p>
          </p:txBody>
        </p:sp>
        <p:sp>
          <p:nvSpPr>
            <p:cNvPr id="90228" name="Line 116"/>
            <p:cNvSpPr>
              <a:spLocks noChangeShapeType="1"/>
            </p:cNvSpPr>
            <p:nvPr/>
          </p:nvSpPr>
          <p:spPr bwMode="auto">
            <a:xfrm flipV="1">
              <a:off x="1352" y="1667"/>
              <a:ext cx="0" cy="493"/>
            </a:xfrm>
            <a:prstGeom prst="line">
              <a:avLst/>
            </a:prstGeom>
            <a:noFill/>
            <a:ln w="19050">
              <a:solidFill>
                <a:schemeClr val="tx1"/>
              </a:solidFill>
              <a:round/>
              <a:headEnd/>
              <a:tailEnd type="triangle" w="med" len="med"/>
            </a:ln>
            <a:effectLst/>
          </p:spPr>
          <p:txBody>
            <a:bodyPr/>
            <a:lstStyle/>
            <a:p>
              <a:endParaRPr lang="en-US"/>
            </a:p>
          </p:txBody>
        </p:sp>
        <p:sp>
          <p:nvSpPr>
            <p:cNvPr id="90229" name="Line 117"/>
            <p:cNvSpPr>
              <a:spLocks noChangeShapeType="1"/>
            </p:cNvSpPr>
            <p:nvPr/>
          </p:nvSpPr>
          <p:spPr bwMode="auto">
            <a:xfrm flipV="1">
              <a:off x="1490" y="1452"/>
              <a:ext cx="0" cy="708"/>
            </a:xfrm>
            <a:prstGeom prst="line">
              <a:avLst/>
            </a:prstGeom>
            <a:noFill/>
            <a:ln w="19050">
              <a:solidFill>
                <a:schemeClr val="tx1"/>
              </a:solidFill>
              <a:round/>
              <a:headEnd/>
              <a:tailEnd type="triangle" w="med" len="med"/>
            </a:ln>
            <a:effectLst/>
          </p:spPr>
          <p:txBody>
            <a:bodyPr/>
            <a:lstStyle/>
            <a:p>
              <a:endParaRPr lang="en-US"/>
            </a:p>
          </p:txBody>
        </p:sp>
        <p:sp>
          <p:nvSpPr>
            <p:cNvPr id="90230" name="Line 118"/>
            <p:cNvSpPr>
              <a:spLocks noChangeShapeType="1"/>
            </p:cNvSpPr>
            <p:nvPr/>
          </p:nvSpPr>
          <p:spPr bwMode="auto">
            <a:xfrm flipV="1">
              <a:off x="1622" y="1667"/>
              <a:ext cx="3" cy="493"/>
            </a:xfrm>
            <a:prstGeom prst="line">
              <a:avLst/>
            </a:prstGeom>
            <a:noFill/>
            <a:ln w="19050">
              <a:solidFill>
                <a:schemeClr val="tx1"/>
              </a:solidFill>
              <a:round/>
              <a:headEnd/>
              <a:tailEnd type="triangle" w="med" len="med"/>
            </a:ln>
            <a:effectLst/>
          </p:spPr>
          <p:txBody>
            <a:bodyPr/>
            <a:lstStyle/>
            <a:p>
              <a:endParaRPr lang="en-US"/>
            </a:p>
          </p:txBody>
        </p:sp>
        <p:sp>
          <p:nvSpPr>
            <p:cNvPr id="90231" name="Line 119"/>
            <p:cNvSpPr>
              <a:spLocks noChangeShapeType="1"/>
            </p:cNvSpPr>
            <p:nvPr/>
          </p:nvSpPr>
          <p:spPr bwMode="auto">
            <a:xfrm flipV="1">
              <a:off x="2446" y="1671"/>
              <a:ext cx="0" cy="480"/>
            </a:xfrm>
            <a:prstGeom prst="line">
              <a:avLst/>
            </a:prstGeom>
            <a:noFill/>
            <a:ln w="19050">
              <a:solidFill>
                <a:schemeClr val="tx1"/>
              </a:solidFill>
              <a:round/>
              <a:headEnd/>
              <a:tailEnd type="triangle" w="med" len="med"/>
            </a:ln>
            <a:effectLst/>
          </p:spPr>
          <p:txBody>
            <a:bodyPr/>
            <a:lstStyle/>
            <a:p>
              <a:endParaRPr lang="en-US"/>
            </a:p>
          </p:txBody>
        </p:sp>
        <p:sp>
          <p:nvSpPr>
            <p:cNvPr id="90232" name="Line 120"/>
            <p:cNvSpPr>
              <a:spLocks noChangeShapeType="1"/>
            </p:cNvSpPr>
            <p:nvPr/>
          </p:nvSpPr>
          <p:spPr bwMode="auto">
            <a:xfrm flipV="1">
              <a:off x="2584" y="1466"/>
              <a:ext cx="3" cy="690"/>
            </a:xfrm>
            <a:prstGeom prst="line">
              <a:avLst/>
            </a:prstGeom>
            <a:noFill/>
            <a:ln w="19050">
              <a:solidFill>
                <a:schemeClr val="tx1"/>
              </a:solidFill>
              <a:round/>
              <a:headEnd/>
              <a:tailEnd type="triangle" w="med" len="med"/>
            </a:ln>
            <a:effectLst/>
          </p:spPr>
          <p:txBody>
            <a:bodyPr/>
            <a:lstStyle/>
            <a:p>
              <a:endParaRPr lang="en-US"/>
            </a:p>
          </p:txBody>
        </p:sp>
        <p:sp>
          <p:nvSpPr>
            <p:cNvPr id="90233" name="Line 121"/>
            <p:cNvSpPr>
              <a:spLocks noChangeShapeType="1"/>
            </p:cNvSpPr>
            <p:nvPr/>
          </p:nvSpPr>
          <p:spPr bwMode="auto">
            <a:xfrm flipV="1">
              <a:off x="2727" y="1680"/>
              <a:ext cx="3" cy="480"/>
            </a:xfrm>
            <a:prstGeom prst="line">
              <a:avLst/>
            </a:prstGeom>
            <a:noFill/>
            <a:ln w="19050">
              <a:solidFill>
                <a:schemeClr val="tx1"/>
              </a:solidFill>
              <a:round/>
              <a:headEnd/>
              <a:tailEnd type="triangle" w="med" len="med"/>
            </a:ln>
            <a:effectLst/>
          </p:spPr>
          <p:txBody>
            <a:bodyPr/>
            <a:lstStyle/>
            <a:p>
              <a:endParaRPr lang="en-US"/>
            </a:p>
          </p:txBody>
        </p:sp>
        <p:sp>
          <p:nvSpPr>
            <p:cNvPr id="90234" name="Line 122"/>
            <p:cNvSpPr>
              <a:spLocks noChangeShapeType="1"/>
            </p:cNvSpPr>
            <p:nvPr/>
          </p:nvSpPr>
          <p:spPr bwMode="auto">
            <a:xfrm rot="10800000" flipV="1">
              <a:off x="2173" y="2169"/>
              <a:ext cx="0" cy="479"/>
            </a:xfrm>
            <a:prstGeom prst="line">
              <a:avLst/>
            </a:prstGeom>
            <a:noFill/>
            <a:ln w="19050">
              <a:solidFill>
                <a:schemeClr val="tx1"/>
              </a:solidFill>
              <a:round/>
              <a:headEnd/>
              <a:tailEnd type="triangle" w="med" len="med"/>
            </a:ln>
            <a:effectLst/>
          </p:spPr>
          <p:txBody>
            <a:bodyPr/>
            <a:lstStyle/>
            <a:p>
              <a:endParaRPr lang="en-US"/>
            </a:p>
          </p:txBody>
        </p:sp>
        <p:sp>
          <p:nvSpPr>
            <p:cNvPr id="90235" name="Line 123"/>
            <p:cNvSpPr>
              <a:spLocks noChangeShapeType="1"/>
            </p:cNvSpPr>
            <p:nvPr/>
          </p:nvSpPr>
          <p:spPr bwMode="auto">
            <a:xfrm rot="10800000" flipV="1">
              <a:off x="2033"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236" name="Line 124"/>
            <p:cNvSpPr>
              <a:spLocks noChangeShapeType="1"/>
            </p:cNvSpPr>
            <p:nvPr/>
          </p:nvSpPr>
          <p:spPr bwMode="auto">
            <a:xfrm rot="10800000" flipV="1">
              <a:off x="1890"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90237" name="Line 125"/>
            <p:cNvSpPr>
              <a:spLocks noChangeShapeType="1"/>
            </p:cNvSpPr>
            <p:nvPr/>
          </p:nvSpPr>
          <p:spPr bwMode="auto">
            <a:xfrm rot="10800000" flipV="1">
              <a:off x="1078" y="2169"/>
              <a:ext cx="0" cy="479"/>
            </a:xfrm>
            <a:prstGeom prst="line">
              <a:avLst/>
            </a:prstGeom>
            <a:noFill/>
            <a:ln w="19050">
              <a:solidFill>
                <a:schemeClr val="tx1"/>
              </a:solidFill>
              <a:round/>
              <a:headEnd/>
              <a:tailEnd type="triangle" w="med" len="med"/>
            </a:ln>
            <a:effectLst/>
          </p:spPr>
          <p:txBody>
            <a:bodyPr/>
            <a:lstStyle/>
            <a:p>
              <a:endParaRPr lang="en-US"/>
            </a:p>
          </p:txBody>
        </p:sp>
        <p:sp>
          <p:nvSpPr>
            <p:cNvPr id="90238" name="Line 126"/>
            <p:cNvSpPr>
              <a:spLocks noChangeShapeType="1"/>
            </p:cNvSpPr>
            <p:nvPr/>
          </p:nvSpPr>
          <p:spPr bwMode="auto">
            <a:xfrm rot="10800000" flipV="1">
              <a:off x="937"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239" name="Line 127"/>
            <p:cNvSpPr>
              <a:spLocks noChangeShapeType="1"/>
            </p:cNvSpPr>
            <p:nvPr/>
          </p:nvSpPr>
          <p:spPr bwMode="auto">
            <a:xfrm rot="10800000" flipV="1">
              <a:off x="794"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90240" name="Line 128"/>
            <p:cNvSpPr>
              <a:spLocks noChangeShapeType="1"/>
            </p:cNvSpPr>
            <p:nvPr/>
          </p:nvSpPr>
          <p:spPr bwMode="auto">
            <a:xfrm>
              <a:off x="236" y="2160"/>
              <a:ext cx="5184" cy="0"/>
            </a:xfrm>
            <a:prstGeom prst="line">
              <a:avLst/>
            </a:prstGeom>
            <a:noFill/>
            <a:ln w="28575">
              <a:solidFill>
                <a:schemeClr val="tx1"/>
              </a:solidFill>
              <a:round/>
              <a:headEnd/>
              <a:tailEnd type="triangle" w="med" len="med"/>
            </a:ln>
            <a:effectLst/>
          </p:spPr>
          <p:txBody>
            <a:bodyPr/>
            <a:lstStyle/>
            <a:p>
              <a:endParaRPr lang="en-US"/>
            </a:p>
          </p:txBody>
        </p:sp>
        <p:sp>
          <p:nvSpPr>
            <p:cNvPr id="90241" name="Line 129"/>
            <p:cNvSpPr>
              <a:spLocks noChangeShapeType="1"/>
            </p:cNvSpPr>
            <p:nvPr/>
          </p:nvSpPr>
          <p:spPr bwMode="auto">
            <a:xfrm flipV="1">
              <a:off x="3552" y="1667"/>
              <a:ext cx="0" cy="493"/>
            </a:xfrm>
            <a:prstGeom prst="line">
              <a:avLst/>
            </a:prstGeom>
            <a:noFill/>
            <a:ln w="19050">
              <a:solidFill>
                <a:schemeClr val="tx1"/>
              </a:solidFill>
              <a:round/>
              <a:headEnd/>
              <a:tailEnd type="triangle" w="med" len="med"/>
            </a:ln>
            <a:effectLst/>
          </p:spPr>
          <p:txBody>
            <a:bodyPr/>
            <a:lstStyle/>
            <a:p>
              <a:endParaRPr lang="en-US"/>
            </a:p>
          </p:txBody>
        </p:sp>
        <p:sp>
          <p:nvSpPr>
            <p:cNvPr id="90242" name="Line 130"/>
            <p:cNvSpPr>
              <a:spLocks noChangeShapeType="1"/>
            </p:cNvSpPr>
            <p:nvPr/>
          </p:nvSpPr>
          <p:spPr bwMode="auto">
            <a:xfrm flipV="1">
              <a:off x="3689" y="1452"/>
              <a:ext cx="0" cy="708"/>
            </a:xfrm>
            <a:prstGeom prst="line">
              <a:avLst/>
            </a:prstGeom>
            <a:noFill/>
            <a:ln w="19050">
              <a:solidFill>
                <a:schemeClr val="tx1"/>
              </a:solidFill>
              <a:round/>
              <a:headEnd/>
              <a:tailEnd type="triangle" w="med" len="med"/>
            </a:ln>
            <a:effectLst/>
          </p:spPr>
          <p:txBody>
            <a:bodyPr/>
            <a:lstStyle/>
            <a:p>
              <a:endParaRPr lang="en-US"/>
            </a:p>
          </p:txBody>
        </p:sp>
        <p:sp>
          <p:nvSpPr>
            <p:cNvPr id="90243" name="Line 131"/>
            <p:cNvSpPr>
              <a:spLocks noChangeShapeType="1"/>
            </p:cNvSpPr>
            <p:nvPr/>
          </p:nvSpPr>
          <p:spPr bwMode="auto">
            <a:xfrm flipV="1">
              <a:off x="3821" y="1667"/>
              <a:ext cx="3" cy="493"/>
            </a:xfrm>
            <a:prstGeom prst="line">
              <a:avLst/>
            </a:prstGeom>
            <a:noFill/>
            <a:ln w="19050">
              <a:solidFill>
                <a:schemeClr val="tx1"/>
              </a:solidFill>
              <a:round/>
              <a:headEnd/>
              <a:tailEnd type="triangle" w="med" len="med"/>
            </a:ln>
            <a:effectLst/>
          </p:spPr>
          <p:txBody>
            <a:bodyPr/>
            <a:lstStyle/>
            <a:p>
              <a:endParaRPr lang="en-US"/>
            </a:p>
          </p:txBody>
        </p:sp>
        <p:sp>
          <p:nvSpPr>
            <p:cNvPr id="90244" name="Line 132"/>
            <p:cNvSpPr>
              <a:spLocks noChangeShapeType="1"/>
            </p:cNvSpPr>
            <p:nvPr/>
          </p:nvSpPr>
          <p:spPr bwMode="auto">
            <a:xfrm flipV="1">
              <a:off x="4646" y="1671"/>
              <a:ext cx="0" cy="480"/>
            </a:xfrm>
            <a:prstGeom prst="line">
              <a:avLst/>
            </a:prstGeom>
            <a:noFill/>
            <a:ln w="19050">
              <a:solidFill>
                <a:schemeClr val="tx1"/>
              </a:solidFill>
              <a:round/>
              <a:headEnd/>
              <a:tailEnd type="triangle" w="med" len="med"/>
            </a:ln>
            <a:effectLst/>
          </p:spPr>
          <p:txBody>
            <a:bodyPr/>
            <a:lstStyle/>
            <a:p>
              <a:endParaRPr lang="en-US"/>
            </a:p>
          </p:txBody>
        </p:sp>
        <p:sp>
          <p:nvSpPr>
            <p:cNvPr id="90245" name="Line 133"/>
            <p:cNvSpPr>
              <a:spLocks noChangeShapeType="1"/>
            </p:cNvSpPr>
            <p:nvPr/>
          </p:nvSpPr>
          <p:spPr bwMode="auto">
            <a:xfrm flipV="1">
              <a:off x="4783" y="1466"/>
              <a:ext cx="3" cy="690"/>
            </a:xfrm>
            <a:prstGeom prst="line">
              <a:avLst/>
            </a:prstGeom>
            <a:noFill/>
            <a:ln w="19050">
              <a:solidFill>
                <a:schemeClr val="tx1"/>
              </a:solidFill>
              <a:round/>
              <a:headEnd/>
              <a:tailEnd type="triangle" w="med" len="med"/>
            </a:ln>
            <a:effectLst/>
          </p:spPr>
          <p:txBody>
            <a:bodyPr/>
            <a:lstStyle/>
            <a:p>
              <a:endParaRPr lang="en-US"/>
            </a:p>
          </p:txBody>
        </p:sp>
        <p:sp>
          <p:nvSpPr>
            <p:cNvPr id="90246" name="Line 134"/>
            <p:cNvSpPr>
              <a:spLocks noChangeShapeType="1"/>
            </p:cNvSpPr>
            <p:nvPr/>
          </p:nvSpPr>
          <p:spPr bwMode="auto">
            <a:xfrm flipV="1">
              <a:off x="4926" y="1680"/>
              <a:ext cx="3" cy="480"/>
            </a:xfrm>
            <a:prstGeom prst="line">
              <a:avLst/>
            </a:prstGeom>
            <a:noFill/>
            <a:ln w="19050">
              <a:solidFill>
                <a:schemeClr val="tx1"/>
              </a:solidFill>
              <a:round/>
              <a:headEnd/>
              <a:tailEnd type="triangle" w="med" len="med"/>
            </a:ln>
            <a:effectLst/>
          </p:spPr>
          <p:txBody>
            <a:bodyPr/>
            <a:lstStyle/>
            <a:p>
              <a:endParaRPr lang="en-US"/>
            </a:p>
          </p:txBody>
        </p:sp>
        <p:sp>
          <p:nvSpPr>
            <p:cNvPr id="90247" name="Line 135"/>
            <p:cNvSpPr>
              <a:spLocks noChangeShapeType="1"/>
            </p:cNvSpPr>
            <p:nvPr/>
          </p:nvSpPr>
          <p:spPr bwMode="auto">
            <a:xfrm rot="10800000" flipV="1">
              <a:off x="4372" y="2168"/>
              <a:ext cx="0" cy="480"/>
            </a:xfrm>
            <a:prstGeom prst="line">
              <a:avLst/>
            </a:prstGeom>
            <a:noFill/>
            <a:ln w="19050">
              <a:solidFill>
                <a:schemeClr val="tx1"/>
              </a:solidFill>
              <a:round/>
              <a:headEnd/>
              <a:tailEnd type="triangle" w="med" len="med"/>
            </a:ln>
            <a:effectLst/>
          </p:spPr>
          <p:txBody>
            <a:bodyPr/>
            <a:lstStyle/>
            <a:p>
              <a:endParaRPr lang="en-US"/>
            </a:p>
          </p:txBody>
        </p:sp>
        <p:sp>
          <p:nvSpPr>
            <p:cNvPr id="90248" name="Line 136"/>
            <p:cNvSpPr>
              <a:spLocks noChangeShapeType="1"/>
            </p:cNvSpPr>
            <p:nvPr/>
          </p:nvSpPr>
          <p:spPr bwMode="auto">
            <a:xfrm rot="10800000" flipV="1">
              <a:off x="4232"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249" name="Line 137"/>
            <p:cNvSpPr>
              <a:spLocks noChangeShapeType="1"/>
            </p:cNvSpPr>
            <p:nvPr/>
          </p:nvSpPr>
          <p:spPr bwMode="auto">
            <a:xfrm rot="10800000" flipV="1">
              <a:off x="4089"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90250" name="Line 138"/>
            <p:cNvSpPr>
              <a:spLocks noChangeShapeType="1"/>
            </p:cNvSpPr>
            <p:nvPr/>
          </p:nvSpPr>
          <p:spPr bwMode="auto">
            <a:xfrm rot="10800000" flipV="1">
              <a:off x="3277" y="2168"/>
              <a:ext cx="0" cy="480"/>
            </a:xfrm>
            <a:prstGeom prst="line">
              <a:avLst/>
            </a:prstGeom>
            <a:noFill/>
            <a:ln w="19050">
              <a:solidFill>
                <a:schemeClr val="tx1"/>
              </a:solidFill>
              <a:round/>
              <a:headEnd/>
              <a:tailEnd type="triangle" w="med" len="med"/>
            </a:ln>
            <a:effectLst/>
          </p:spPr>
          <p:txBody>
            <a:bodyPr/>
            <a:lstStyle/>
            <a:p>
              <a:endParaRPr lang="en-US"/>
            </a:p>
          </p:txBody>
        </p:sp>
        <p:sp>
          <p:nvSpPr>
            <p:cNvPr id="90251" name="Line 139"/>
            <p:cNvSpPr>
              <a:spLocks noChangeShapeType="1"/>
            </p:cNvSpPr>
            <p:nvPr/>
          </p:nvSpPr>
          <p:spPr bwMode="auto">
            <a:xfrm rot="10800000" flipV="1">
              <a:off x="3137"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252" name="Line 140"/>
            <p:cNvSpPr>
              <a:spLocks noChangeShapeType="1"/>
            </p:cNvSpPr>
            <p:nvPr/>
          </p:nvSpPr>
          <p:spPr bwMode="auto">
            <a:xfrm rot="10800000" flipV="1">
              <a:off x="2994" y="2160"/>
              <a:ext cx="2" cy="479"/>
            </a:xfrm>
            <a:prstGeom prst="line">
              <a:avLst/>
            </a:prstGeom>
            <a:noFill/>
            <a:ln w="19050">
              <a:solidFill>
                <a:schemeClr val="tx1"/>
              </a:solidFill>
              <a:round/>
              <a:headEnd/>
              <a:tailEnd type="triangle" w="med" len="med"/>
            </a:ln>
            <a:effectLst/>
          </p:spPr>
          <p:txBody>
            <a:bodyPr/>
            <a:lstStyle/>
            <a:p>
              <a:endParaRPr lang="en-US"/>
            </a:p>
          </p:txBody>
        </p:sp>
      </p:grpSp>
      <p:sp>
        <p:nvSpPr>
          <p:cNvPr id="90253" name="Line 141"/>
          <p:cNvSpPr>
            <a:spLocks noChangeShapeType="1"/>
          </p:cNvSpPr>
          <p:nvPr/>
        </p:nvSpPr>
        <p:spPr bwMode="auto">
          <a:xfrm flipV="1">
            <a:off x="1219200" y="1066800"/>
            <a:ext cx="5867400" cy="11113"/>
          </a:xfrm>
          <a:prstGeom prst="line">
            <a:avLst/>
          </a:prstGeom>
          <a:noFill/>
          <a:ln w="38100">
            <a:solidFill>
              <a:schemeClr val="accent2"/>
            </a:solidFill>
            <a:round/>
            <a:headEnd/>
            <a:tailEnd/>
          </a:ln>
          <a:effectLst/>
        </p:spPr>
        <p:txBody>
          <a:bodyPr wrap="none" anchor="ctr"/>
          <a:lstStyle/>
          <a:p>
            <a:endParaRPr lang="en-US"/>
          </a:p>
        </p:txBody>
      </p:sp>
      <p:sp>
        <p:nvSpPr>
          <p:cNvPr id="90254" name="Text Box 142"/>
          <p:cNvSpPr txBox="1">
            <a:spLocks noChangeArrowheads="1"/>
          </p:cNvSpPr>
          <p:nvPr/>
        </p:nvSpPr>
        <p:spPr bwMode="auto">
          <a:xfrm>
            <a:off x="228600" y="884238"/>
            <a:ext cx="1031875" cy="457200"/>
          </a:xfrm>
          <a:prstGeom prst="rect">
            <a:avLst/>
          </a:prstGeom>
          <a:noFill/>
          <a:ln w="9525">
            <a:noFill/>
            <a:miter lim="800000"/>
            <a:headEnd/>
            <a:tailEnd/>
          </a:ln>
          <a:effectLst/>
        </p:spPr>
        <p:txBody>
          <a:bodyPr>
            <a:spAutoFit/>
          </a:bodyPr>
          <a:lstStyle/>
          <a:p>
            <a:pPr>
              <a:spcBef>
                <a:spcPct val="50000"/>
              </a:spcBef>
            </a:pPr>
            <a:r>
              <a:rPr lang="en-US" sz="2400" dirty="0">
                <a:solidFill>
                  <a:schemeClr val="accent2"/>
                </a:solidFill>
              </a:rPr>
              <a:t>|E</a:t>
            </a:r>
            <a:r>
              <a:rPr lang="en-US" sz="2400" baseline="-25000" dirty="0">
                <a:solidFill>
                  <a:schemeClr val="accent2"/>
                </a:solidFill>
              </a:rPr>
              <a:t>ave</a:t>
            </a:r>
            <a:r>
              <a:rPr lang="en-US" sz="2400" dirty="0">
                <a:solidFill>
                  <a:schemeClr val="accent2"/>
                </a:solidFill>
              </a:rPr>
              <a:t>|</a:t>
            </a:r>
            <a:r>
              <a:rPr lang="en-US" sz="2400" baseline="30000" dirty="0">
                <a:solidFill>
                  <a:schemeClr val="accent2"/>
                </a:solidFill>
              </a:rPr>
              <a:t>2</a:t>
            </a:r>
          </a:p>
        </p:txBody>
      </p:sp>
      <p:grpSp>
        <p:nvGrpSpPr>
          <p:cNvPr id="7" name="Group 205"/>
          <p:cNvGrpSpPr>
            <a:grpSpLocks/>
          </p:cNvGrpSpPr>
          <p:nvPr/>
        </p:nvGrpSpPr>
        <p:grpSpPr bwMode="auto">
          <a:xfrm>
            <a:off x="1109663" y="2676525"/>
            <a:ext cx="6854825" cy="1530350"/>
            <a:chOff x="793" y="2158"/>
            <a:chExt cx="4318" cy="964"/>
          </a:xfrm>
        </p:grpSpPr>
        <p:grpSp>
          <p:nvGrpSpPr>
            <p:cNvPr id="8" name="Group 143"/>
            <p:cNvGrpSpPr>
              <a:grpSpLocks/>
            </p:cNvGrpSpPr>
            <p:nvPr/>
          </p:nvGrpSpPr>
          <p:grpSpPr bwMode="auto">
            <a:xfrm>
              <a:off x="793" y="2162"/>
              <a:ext cx="2208" cy="960"/>
              <a:chOff x="236" y="1440"/>
              <a:chExt cx="5184" cy="1439"/>
            </a:xfrm>
          </p:grpSpPr>
          <p:sp>
            <p:nvSpPr>
              <p:cNvPr id="90256" name="Freeform 144"/>
              <p:cNvSpPr>
                <a:spLocks/>
              </p:cNvSpPr>
              <p:nvPr/>
            </p:nvSpPr>
            <p:spPr bwMode="auto">
              <a:xfrm>
                <a:off x="244" y="1440"/>
                <a:ext cx="2629"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B2B2B2"/>
                </a:solidFill>
                <a:round/>
                <a:headEnd/>
                <a:tailEnd/>
              </a:ln>
              <a:effectLst/>
            </p:spPr>
            <p:txBody>
              <a:bodyPr/>
              <a:lstStyle/>
              <a:p>
                <a:endParaRPr lang="en-US"/>
              </a:p>
            </p:txBody>
          </p:sp>
          <p:sp>
            <p:nvSpPr>
              <p:cNvPr id="90257" name="Freeform 145"/>
              <p:cNvSpPr>
                <a:spLocks/>
              </p:cNvSpPr>
              <p:nvPr/>
            </p:nvSpPr>
            <p:spPr bwMode="auto">
              <a:xfrm>
                <a:off x="2444" y="1440"/>
                <a:ext cx="2628"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B2B2B2"/>
                </a:solidFill>
                <a:round/>
                <a:headEnd/>
                <a:tailEnd/>
              </a:ln>
              <a:effectLst/>
            </p:spPr>
            <p:txBody>
              <a:bodyPr/>
              <a:lstStyle/>
              <a:p>
                <a:endParaRPr lang="en-US"/>
              </a:p>
            </p:txBody>
          </p:sp>
          <p:sp>
            <p:nvSpPr>
              <p:cNvPr id="90258" name="Line 146"/>
              <p:cNvSpPr>
                <a:spLocks noChangeShapeType="1"/>
              </p:cNvSpPr>
              <p:nvPr/>
            </p:nvSpPr>
            <p:spPr bwMode="auto">
              <a:xfrm flipV="1">
                <a:off x="250" y="1664"/>
                <a:ext cx="0" cy="496"/>
              </a:xfrm>
              <a:prstGeom prst="line">
                <a:avLst/>
              </a:prstGeom>
              <a:noFill/>
              <a:ln w="19050">
                <a:solidFill>
                  <a:schemeClr val="tx1"/>
                </a:solidFill>
                <a:round/>
                <a:headEnd/>
                <a:tailEnd type="triangle" w="med" len="med"/>
              </a:ln>
              <a:effectLst/>
            </p:spPr>
            <p:txBody>
              <a:bodyPr/>
              <a:lstStyle/>
              <a:p>
                <a:endParaRPr lang="en-US"/>
              </a:p>
            </p:txBody>
          </p:sp>
          <p:sp>
            <p:nvSpPr>
              <p:cNvPr id="90259" name="Line 147"/>
              <p:cNvSpPr>
                <a:spLocks noChangeShapeType="1"/>
              </p:cNvSpPr>
              <p:nvPr/>
            </p:nvSpPr>
            <p:spPr bwMode="auto">
              <a:xfrm flipV="1">
                <a:off x="387" y="1449"/>
                <a:ext cx="0" cy="711"/>
              </a:xfrm>
              <a:prstGeom prst="line">
                <a:avLst/>
              </a:prstGeom>
              <a:noFill/>
              <a:ln w="19050">
                <a:solidFill>
                  <a:schemeClr val="tx1"/>
                </a:solidFill>
                <a:round/>
                <a:headEnd/>
                <a:tailEnd type="triangle" w="med" len="med"/>
              </a:ln>
              <a:effectLst/>
            </p:spPr>
            <p:txBody>
              <a:bodyPr/>
              <a:lstStyle/>
              <a:p>
                <a:endParaRPr lang="en-US"/>
              </a:p>
            </p:txBody>
          </p:sp>
          <p:sp>
            <p:nvSpPr>
              <p:cNvPr id="90260" name="Line 148"/>
              <p:cNvSpPr>
                <a:spLocks noChangeShapeType="1"/>
              </p:cNvSpPr>
              <p:nvPr/>
            </p:nvSpPr>
            <p:spPr bwMode="auto">
              <a:xfrm flipV="1">
                <a:off x="519" y="1664"/>
                <a:ext cx="3" cy="492"/>
              </a:xfrm>
              <a:prstGeom prst="line">
                <a:avLst/>
              </a:prstGeom>
              <a:noFill/>
              <a:ln w="19050">
                <a:solidFill>
                  <a:schemeClr val="tx1"/>
                </a:solidFill>
                <a:round/>
                <a:headEnd/>
                <a:tailEnd type="triangle" w="med" len="med"/>
              </a:ln>
              <a:effectLst/>
            </p:spPr>
            <p:txBody>
              <a:bodyPr/>
              <a:lstStyle/>
              <a:p>
                <a:endParaRPr lang="en-US"/>
              </a:p>
            </p:txBody>
          </p:sp>
          <p:sp>
            <p:nvSpPr>
              <p:cNvPr id="90261" name="Line 149"/>
              <p:cNvSpPr>
                <a:spLocks noChangeShapeType="1"/>
              </p:cNvSpPr>
              <p:nvPr/>
            </p:nvSpPr>
            <p:spPr bwMode="auto">
              <a:xfrm flipV="1">
                <a:off x="1352" y="1667"/>
                <a:ext cx="0" cy="493"/>
              </a:xfrm>
              <a:prstGeom prst="line">
                <a:avLst/>
              </a:prstGeom>
              <a:noFill/>
              <a:ln w="19050">
                <a:solidFill>
                  <a:schemeClr val="tx1"/>
                </a:solidFill>
                <a:round/>
                <a:headEnd/>
                <a:tailEnd type="triangle" w="med" len="med"/>
              </a:ln>
              <a:effectLst/>
            </p:spPr>
            <p:txBody>
              <a:bodyPr/>
              <a:lstStyle/>
              <a:p>
                <a:endParaRPr lang="en-US"/>
              </a:p>
            </p:txBody>
          </p:sp>
          <p:sp>
            <p:nvSpPr>
              <p:cNvPr id="90262" name="Line 150"/>
              <p:cNvSpPr>
                <a:spLocks noChangeShapeType="1"/>
              </p:cNvSpPr>
              <p:nvPr/>
            </p:nvSpPr>
            <p:spPr bwMode="auto">
              <a:xfrm flipV="1">
                <a:off x="1490" y="1452"/>
                <a:ext cx="0" cy="708"/>
              </a:xfrm>
              <a:prstGeom prst="line">
                <a:avLst/>
              </a:prstGeom>
              <a:noFill/>
              <a:ln w="19050">
                <a:solidFill>
                  <a:schemeClr val="tx1"/>
                </a:solidFill>
                <a:round/>
                <a:headEnd/>
                <a:tailEnd type="triangle" w="med" len="med"/>
              </a:ln>
              <a:effectLst/>
            </p:spPr>
            <p:txBody>
              <a:bodyPr/>
              <a:lstStyle/>
              <a:p>
                <a:endParaRPr lang="en-US"/>
              </a:p>
            </p:txBody>
          </p:sp>
          <p:sp>
            <p:nvSpPr>
              <p:cNvPr id="90263" name="Line 151"/>
              <p:cNvSpPr>
                <a:spLocks noChangeShapeType="1"/>
              </p:cNvSpPr>
              <p:nvPr/>
            </p:nvSpPr>
            <p:spPr bwMode="auto">
              <a:xfrm flipV="1">
                <a:off x="1622" y="1667"/>
                <a:ext cx="3" cy="493"/>
              </a:xfrm>
              <a:prstGeom prst="line">
                <a:avLst/>
              </a:prstGeom>
              <a:noFill/>
              <a:ln w="19050">
                <a:solidFill>
                  <a:schemeClr val="tx1"/>
                </a:solidFill>
                <a:round/>
                <a:headEnd/>
                <a:tailEnd type="triangle" w="med" len="med"/>
              </a:ln>
              <a:effectLst/>
            </p:spPr>
            <p:txBody>
              <a:bodyPr/>
              <a:lstStyle/>
              <a:p>
                <a:endParaRPr lang="en-US"/>
              </a:p>
            </p:txBody>
          </p:sp>
          <p:sp>
            <p:nvSpPr>
              <p:cNvPr id="90264" name="Line 152"/>
              <p:cNvSpPr>
                <a:spLocks noChangeShapeType="1"/>
              </p:cNvSpPr>
              <p:nvPr/>
            </p:nvSpPr>
            <p:spPr bwMode="auto">
              <a:xfrm flipV="1">
                <a:off x="2446" y="1671"/>
                <a:ext cx="0" cy="480"/>
              </a:xfrm>
              <a:prstGeom prst="line">
                <a:avLst/>
              </a:prstGeom>
              <a:noFill/>
              <a:ln w="19050">
                <a:solidFill>
                  <a:schemeClr val="tx1"/>
                </a:solidFill>
                <a:round/>
                <a:headEnd/>
                <a:tailEnd type="triangle" w="med" len="med"/>
              </a:ln>
              <a:effectLst/>
            </p:spPr>
            <p:txBody>
              <a:bodyPr/>
              <a:lstStyle/>
              <a:p>
                <a:endParaRPr lang="en-US"/>
              </a:p>
            </p:txBody>
          </p:sp>
          <p:sp>
            <p:nvSpPr>
              <p:cNvPr id="90265" name="Line 153"/>
              <p:cNvSpPr>
                <a:spLocks noChangeShapeType="1"/>
              </p:cNvSpPr>
              <p:nvPr/>
            </p:nvSpPr>
            <p:spPr bwMode="auto">
              <a:xfrm flipV="1">
                <a:off x="2584" y="1466"/>
                <a:ext cx="3" cy="690"/>
              </a:xfrm>
              <a:prstGeom prst="line">
                <a:avLst/>
              </a:prstGeom>
              <a:noFill/>
              <a:ln w="19050">
                <a:solidFill>
                  <a:schemeClr val="tx1"/>
                </a:solidFill>
                <a:round/>
                <a:headEnd/>
                <a:tailEnd type="triangle" w="med" len="med"/>
              </a:ln>
              <a:effectLst/>
            </p:spPr>
            <p:txBody>
              <a:bodyPr/>
              <a:lstStyle/>
              <a:p>
                <a:endParaRPr lang="en-US"/>
              </a:p>
            </p:txBody>
          </p:sp>
          <p:sp>
            <p:nvSpPr>
              <p:cNvPr id="90266" name="Line 154"/>
              <p:cNvSpPr>
                <a:spLocks noChangeShapeType="1"/>
              </p:cNvSpPr>
              <p:nvPr/>
            </p:nvSpPr>
            <p:spPr bwMode="auto">
              <a:xfrm flipV="1">
                <a:off x="2727" y="1680"/>
                <a:ext cx="3" cy="480"/>
              </a:xfrm>
              <a:prstGeom prst="line">
                <a:avLst/>
              </a:prstGeom>
              <a:noFill/>
              <a:ln w="19050">
                <a:solidFill>
                  <a:schemeClr val="tx1"/>
                </a:solidFill>
                <a:round/>
                <a:headEnd/>
                <a:tailEnd type="triangle" w="med" len="med"/>
              </a:ln>
              <a:effectLst/>
            </p:spPr>
            <p:txBody>
              <a:bodyPr/>
              <a:lstStyle/>
              <a:p>
                <a:endParaRPr lang="en-US"/>
              </a:p>
            </p:txBody>
          </p:sp>
          <p:sp>
            <p:nvSpPr>
              <p:cNvPr id="90267" name="Line 155"/>
              <p:cNvSpPr>
                <a:spLocks noChangeShapeType="1"/>
              </p:cNvSpPr>
              <p:nvPr/>
            </p:nvSpPr>
            <p:spPr bwMode="auto">
              <a:xfrm rot="10800000" flipV="1">
                <a:off x="2173" y="2169"/>
                <a:ext cx="0" cy="479"/>
              </a:xfrm>
              <a:prstGeom prst="line">
                <a:avLst/>
              </a:prstGeom>
              <a:noFill/>
              <a:ln w="19050">
                <a:solidFill>
                  <a:schemeClr val="tx1"/>
                </a:solidFill>
                <a:round/>
                <a:headEnd/>
                <a:tailEnd type="triangle" w="med" len="med"/>
              </a:ln>
              <a:effectLst/>
            </p:spPr>
            <p:txBody>
              <a:bodyPr/>
              <a:lstStyle/>
              <a:p>
                <a:endParaRPr lang="en-US"/>
              </a:p>
            </p:txBody>
          </p:sp>
          <p:sp>
            <p:nvSpPr>
              <p:cNvPr id="90268" name="Line 156"/>
              <p:cNvSpPr>
                <a:spLocks noChangeShapeType="1"/>
              </p:cNvSpPr>
              <p:nvPr/>
            </p:nvSpPr>
            <p:spPr bwMode="auto">
              <a:xfrm rot="10800000" flipV="1">
                <a:off x="2033"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269" name="Line 157"/>
              <p:cNvSpPr>
                <a:spLocks noChangeShapeType="1"/>
              </p:cNvSpPr>
              <p:nvPr/>
            </p:nvSpPr>
            <p:spPr bwMode="auto">
              <a:xfrm rot="10800000" flipV="1">
                <a:off x="1890"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90270" name="Line 158"/>
              <p:cNvSpPr>
                <a:spLocks noChangeShapeType="1"/>
              </p:cNvSpPr>
              <p:nvPr/>
            </p:nvSpPr>
            <p:spPr bwMode="auto">
              <a:xfrm rot="10800000" flipV="1">
                <a:off x="1078" y="2169"/>
                <a:ext cx="0" cy="479"/>
              </a:xfrm>
              <a:prstGeom prst="line">
                <a:avLst/>
              </a:prstGeom>
              <a:noFill/>
              <a:ln w="19050">
                <a:solidFill>
                  <a:schemeClr val="tx1"/>
                </a:solidFill>
                <a:round/>
                <a:headEnd/>
                <a:tailEnd type="triangle" w="med" len="med"/>
              </a:ln>
              <a:effectLst/>
            </p:spPr>
            <p:txBody>
              <a:bodyPr/>
              <a:lstStyle/>
              <a:p>
                <a:endParaRPr lang="en-US"/>
              </a:p>
            </p:txBody>
          </p:sp>
          <p:sp>
            <p:nvSpPr>
              <p:cNvPr id="90271" name="Line 159"/>
              <p:cNvSpPr>
                <a:spLocks noChangeShapeType="1"/>
              </p:cNvSpPr>
              <p:nvPr/>
            </p:nvSpPr>
            <p:spPr bwMode="auto">
              <a:xfrm rot="10800000" flipV="1">
                <a:off x="937"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272" name="Line 160"/>
              <p:cNvSpPr>
                <a:spLocks noChangeShapeType="1"/>
              </p:cNvSpPr>
              <p:nvPr/>
            </p:nvSpPr>
            <p:spPr bwMode="auto">
              <a:xfrm rot="10800000" flipV="1">
                <a:off x="794"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90273" name="Line 161"/>
              <p:cNvSpPr>
                <a:spLocks noChangeShapeType="1"/>
              </p:cNvSpPr>
              <p:nvPr/>
            </p:nvSpPr>
            <p:spPr bwMode="auto">
              <a:xfrm>
                <a:off x="236" y="2160"/>
                <a:ext cx="5184" cy="0"/>
              </a:xfrm>
              <a:prstGeom prst="line">
                <a:avLst/>
              </a:prstGeom>
              <a:noFill/>
              <a:ln w="28575">
                <a:solidFill>
                  <a:schemeClr val="tx1"/>
                </a:solidFill>
                <a:round/>
                <a:headEnd/>
                <a:tailEnd type="triangle" w="med" len="med"/>
              </a:ln>
              <a:effectLst/>
            </p:spPr>
            <p:txBody>
              <a:bodyPr/>
              <a:lstStyle/>
              <a:p>
                <a:endParaRPr lang="en-US"/>
              </a:p>
            </p:txBody>
          </p:sp>
          <p:sp>
            <p:nvSpPr>
              <p:cNvPr id="90274" name="Line 162"/>
              <p:cNvSpPr>
                <a:spLocks noChangeShapeType="1"/>
              </p:cNvSpPr>
              <p:nvPr/>
            </p:nvSpPr>
            <p:spPr bwMode="auto">
              <a:xfrm flipV="1">
                <a:off x="3552" y="1667"/>
                <a:ext cx="0" cy="493"/>
              </a:xfrm>
              <a:prstGeom prst="line">
                <a:avLst/>
              </a:prstGeom>
              <a:noFill/>
              <a:ln w="19050">
                <a:solidFill>
                  <a:schemeClr val="tx1"/>
                </a:solidFill>
                <a:round/>
                <a:headEnd/>
                <a:tailEnd type="triangle" w="med" len="med"/>
              </a:ln>
              <a:effectLst/>
            </p:spPr>
            <p:txBody>
              <a:bodyPr/>
              <a:lstStyle/>
              <a:p>
                <a:endParaRPr lang="en-US"/>
              </a:p>
            </p:txBody>
          </p:sp>
          <p:sp>
            <p:nvSpPr>
              <p:cNvPr id="90275" name="Line 163"/>
              <p:cNvSpPr>
                <a:spLocks noChangeShapeType="1"/>
              </p:cNvSpPr>
              <p:nvPr/>
            </p:nvSpPr>
            <p:spPr bwMode="auto">
              <a:xfrm flipV="1">
                <a:off x="3689" y="1452"/>
                <a:ext cx="0" cy="708"/>
              </a:xfrm>
              <a:prstGeom prst="line">
                <a:avLst/>
              </a:prstGeom>
              <a:noFill/>
              <a:ln w="19050">
                <a:solidFill>
                  <a:schemeClr val="tx1"/>
                </a:solidFill>
                <a:round/>
                <a:headEnd/>
                <a:tailEnd type="triangle" w="med" len="med"/>
              </a:ln>
              <a:effectLst/>
            </p:spPr>
            <p:txBody>
              <a:bodyPr/>
              <a:lstStyle/>
              <a:p>
                <a:endParaRPr lang="en-US"/>
              </a:p>
            </p:txBody>
          </p:sp>
          <p:sp>
            <p:nvSpPr>
              <p:cNvPr id="90276" name="Line 164"/>
              <p:cNvSpPr>
                <a:spLocks noChangeShapeType="1"/>
              </p:cNvSpPr>
              <p:nvPr/>
            </p:nvSpPr>
            <p:spPr bwMode="auto">
              <a:xfrm flipV="1">
                <a:off x="3821" y="1667"/>
                <a:ext cx="3" cy="493"/>
              </a:xfrm>
              <a:prstGeom prst="line">
                <a:avLst/>
              </a:prstGeom>
              <a:noFill/>
              <a:ln w="19050">
                <a:solidFill>
                  <a:schemeClr val="tx1"/>
                </a:solidFill>
                <a:round/>
                <a:headEnd/>
                <a:tailEnd type="triangle" w="med" len="med"/>
              </a:ln>
              <a:effectLst/>
            </p:spPr>
            <p:txBody>
              <a:bodyPr/>
              <a:lstStyle/>
              <a:p>
                <a:endParaRPr lang="en-US"/>
              </a:p>
            </p:txBody>
          </p:sp>
          <p:sp>
            <p:nvSpPr>
              <p:cNvPr id="90277" name="Line 165"/>
              <p:cNvSpPr>
                <a:spLocks noChangeShapeType="1"/>
              </p:cNvSpPr>
              <p:nvPr/>
            </p:nvSpPr>
            <p:spPr bwMode="auto">
              <a:xfrm flipV="1">
                <a:off x="4646" y="1671"/>
                <a:ext cx="0" cy="480"/>
              </a:xfrm>
              <a:prstGeom prst="line">
                <a:avLst/>
              </a:prstGeom>
              <a:noFill/>
              <a:ln w="19050">
                <a:solidFill>
                  <a:schemeClr val="tx1"/>
                </a:solidFill>
                <a:round/>
                <a:headEnd/>
                <a:tailEnd type="triangle" w="med" len="med"/>
              </a:ln>
              <a:effectLst/>
            </p:spPr>
            <p:txBody>
              <a:bodyPr/>
              <a:lstStyle/>
              <a:p>
                <a:endParaRPr lang="en-US"/>
              </a:p>
            </p:txBody>
          </p:sp>
          <p:sp>
            <p:nvSpPr>
              <p:cNvPr id="90278" name="Line 166"/>
              <p:cNvSpPr>
                <a:spLocks noChangeShapeType="1"/>
              </p:cNvSpPr>
              <p:nvPr/>
            </p:nvSpPr>
            <p:spPr bwMode="auto">
              <a:xfrm flipV="1">
                <a:off x="4783" y="1466"/>
                <a:ext cx="3" cy="690"/>
              </a:xfrm>
              <a:prstGeom prst="line">
                <a:avLst/>
              </a:prstGeom>
              <a:noFill/>
              <a:ln w="19050">
                <a:solidFill>
                  <a:schemeClr val="tx1"/>
                </a:solidFill>
                <a:round/>
                <a:headEnd/>
                <a:tailEnd type="triangle" w="med" len="med"/>
              </a:ln>
              <a:effectLst/>
            </p:spPr>
            <p:txBody>
              <a:bodyPr/>
              <a:lstStyle/>
              <a:p>
                <a:endParaRPr lang="en-US"/>
              </a:p>
            </p:txBody>
          </p:sp>
          <p:sp>
            <p:nvSpPr>
              <p:cNvPr id="90279" name="Line 167"/>
              <p:cNvSpPr>
                <a:spLocks noChangeShapeType="1"/>
              </p:cNvSpPr>
              <p:nvPr/>
            </p:nvSpPr>
            <p:spPr bwMode="auto">
              <a:xfrm flipV="1">
                <a:off x="4926" y="1680"/>
                <a:ext cx="3" cy="480"/>
              </a:xfrm>
              <a:prstGeom prst="line">
                <a:avLst/>
              </a:prstGeom>
              <a:noFill/>
              <a:ln w="19050">
                <a:solidFill>
                  <a:schemeClr val="tx1"/>
                </a:solidFill>
                <a:round/>
                <a:headEnd/>
                <a:tailEnd type="triangle" w="med" len="med"/>
              </a:ln>
              <a:effectLst/>
            </p:spPr>
            <p:txBody>
              <a:bodyPr/>
              <a:lstStyle/>
              <a:p>
                <a:endParaRPr lang="en-US"/>
              </a:p>
            </p:txBody>
          </p:sp>
          <p:sp>
            <p:nvSpPr>
              <p:cNvPr id="90280" name="Line 168"/>
              <p:cNvSpPr>
                <a:spLocks noChangeShapeType="1"/>
              </p:cNvSpPr>
              <p:nvPr/>
            </p:nvSpPr>
            <p:spPr bwMode="auto">
              <a:xfrm rot="10800000" flipV="1">
                <a:off x="4372" y="2168"/>
                <a:ext cx="0" cy="480"/>
              </a:xfrm>
              <a:prstGeom prst="line">
                <a:avLst/>
              </a:prstGeom>
              <a:noFill/>
              <a:ln w="19050">
                <a:solidFill>
                  <a:schemeClr val="tx1"/>
                </a:solidFill>
                <a:round/>
                <a:headEnd/>
                <a:tailEnd type="triangle" w="med" len="med"/>
              </a:ln>
              <a:effectLst/>
            </p:spPr>
            <p:txBody>
              <a:bodyPr/>
              <a:lstStyle/>
              <a:p>
                <a:endParaRPr lang="en-US"/>
              </a:p>
            </p:txBody>
          </p:sp>
          <p:sp>
            <p:nvSpPr>
              <p:cNvPr id="90281" name="Line 169"/>
              <p:cNvSpPr>
                <a:spLocks noChangeShapeType="1"/>
              </p:cNvSpPr>
              <p:nvPr/>
            </p:nvSpPr>
            <p:spPr bwMode="auto">
              <a:xfrm rot="10800000" flipV="1">
                <a:off x="4232"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282" name="Line 170"/>
              <p:cNvSpPr>
                <a:spLocks noChangeShapeType="1"/>
              </p:cNvSpPr>
              <p:nvPr/>
            </p:nvSpPr>
            <p:spPr bwMode="auto">
              <a:xfrm rot="10800000" flipV="1">
                <a:off x="4089"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90283" name="Line 171"/>
              <p:cNvSpPr>
                <a:spLocks noChangeShapeType="1"/>
              </p:cNvSpPr>
              <p:nvPr/>
            </p:nvSpPr>
            <p:spPr bwMode="auto">
              <a:xfrm rot="10800000" flipV="1">
                <a:off x="3277" y="2168"/>
                <a:ext cx="0" cy="480"/>
              </a:xfrm>
              <a:prstGeom prst="line">
                <a:avLst/>
              </a:prstGeom>
              <a:noFill/>
              <a:ln w="19050">
                <a:solidFill>
                  <a:schemeClr val="tx1"/>
                </a:solidFill>
                <a:round/>
                <a:headEnd/>
                <a:tailEnd type="triangle" w="med" len="med"/>
              </a:ln>
              <a:effectLst/>
            </p:spPr>
            <p:txBody>
              <a:bodyPr/>
              <a:lstStyle/>
              <a:p>
                <a:endParaRPr lang="en-US"/>
              </a:p>
            </p:txBody>
          </p:sp>
          <p:sp>
            <p:nvSpPr>
              <p:cNvPr id="90284" name="Line 172"/>
              <p:cNvSpPr>
                <a:spLocks noChangeShapeType="1"/>
              </p:cNvSpPr>
              <p:nvPr/>
            </p:nvSpPr>
            <p:spPr bwMode="auto">
              <a:xfrm rot="10800000" flipV="1">
                <a:off x="3137"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285" name="Line 173"/>
              <p:cNvSpPr>
                <a:spLocks noChangeShapeType="1"/>
              </p:cNvSpPr>
              <p:nvPr/>
            </p:nvSpPr>
            <p:spPr bwMode="auto">
              <a:xfrm rot="10800000" flipV="1">
                <a:off x="2994" y="2160"/>
                <a:ext cx="2" cy="479"/>
              </a:xfrm>
              <a:prstGeom prst="line">
                <a:avLst/>
              </a:prstGeom>
              <a:noFill/>
              <a:ln w="19050">
                <a:solidFill>
                  <a:schemeClr val="tx1"/>
                </a:solidFill>
                <a:round/>
                <a:headEnd/>
                <a:tailEnd type="triangle" w="med" len="med"/>
              </a:ln>
              <a:effectLst/>
            </p:spPr>
            <p:txBody>
              <a:bodyPr/>
              <a:lstStyle/>
              <a:p>
                <a:endParaRPr lang="en-US"/>
              </a:p>
            </p:txBody>
          </p:sp>
        </p:grpSp>
        <p:grpSp>
          <p:nvGrpSpPr>
            <p:cNvPr id="9" name="Group 174"/>
            <p:cNvGrpSpPr>
              <a:grpSpLocks/>
            </p:cNvGrpSpPr>
            <p:nvPr/>
          </p:nvGrpSpPr>
          <p:grpSpPr bwMode="auto">
            <a:xfrm flipV="1">
              <a:off x="2903" y="2158"/>
              <a:ext cx="2208" cy="960"/>
              <a:chOff x="236" y="1440"/>
              <a:chExt cx="5184" cy="1439"/>
            </a:xfrm>
          </p:grpSpPr>
          <p:sp>
            <p:nvSpPr>
              <p:cNvPr id="90287" name="Freeform 175"/>
              <p:cNvSpPr>
                <a:spLocks/>
              </p:cNvSpPr>
              <p:nvPr/>
            </p:nvSpPr>
            <p:spPr bwMode="auto">
              <a:xfrm>
                <a:off x="244" y="1440"/>
                <a:ext cx="2629"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B2B2B2"/>
                </a:solidFill>
                <a:round/>
                <a:headEnd/>
                <a:tailEnd/>
              </a:ln>
              <a:effectLst/>
            </p:spPr>
            <p:txBody>
              <a:bodyPr/>
              <a:lstStyle/>
              <a:p>
                <a:endParaRPr lang="en-US"/>
              </a:p>
            </p:txBody>
          </p:sp>
          <p:sp>
            <p:nvSpPr>
              <p:cNvPr id="90288" name="Freeform 176"/>
              <p:cNvSpPr>
                <a:spLocks/>
              </p:cNvSpPr>
              <p:nvPr/>
            </p:nvSpPr>
            <p:spPr bwMode="auto">
              <a:xfrm>
                <a:off x="2444" y="1440"/>
                <a:ext cx="2628" cy="1439"/>
              </a:xfrm>
              <a:custGeom>
                <a:avLst/>
                <a:gdLst/>
                <a:ahLst/>
                <a:cxnLst>
                  <a:cxn ang="0">
                    <a:pos x="0" y="112"/>
                  </a:cxn>
                  <a:cxn ang="0">
                    <a:pos x="38" y="54"/>
                  </a:cxn>
                  <a:cxn ang="0">
                    <a:pos x="102" y="8"/>
                  </a:cxn>
                  <a:cxn ang="0">
                    <a:pos x="182" y="72"/>
                  </a:cxn>
                  <a:cxn ang="0">
                    <a:pos x="270" y="270"/>
                  </a:cxn>
                  <a:cxn ang="0">
                    <a:pos x="334" y="438"/>
                  </a:cxn>
                  <a:cxn ang="0">
                    <a:pos x="398" y="582"/>
                  </a:cxn>
                  <a:cxn ang="0">
                    <a:pos x="490" y="676"/>
                  </a:cxn>
                  <a:cxn ang="0">
                    <a:pos x="596" y="576"/>
                  </a:cxn>
                  <a:cxn ang="0">
                    <a:pos x="760" y="160"/>
                  </a:cxn>
                  <a:cxn ang="0">
                    <a:pos x="882" y="8"/>
                  </a:cxn>
                  <a:cxn ang="0">
                    <a:pos x="988" y="114"/>
                  </a:cxn>
                  <a:cxn ang="0">
                    <a:pos x="1074" y="322"/>
                  </a:cxn>
                  <a:cxn ang="0">
                    <a:pos x="1180" y="586"/>
                  </a:cxn>
                  <a:cxn ang="0">
                    <a:pos x="1294" y="674"/>
                  </a:cxn>
                  <a:cxn ang="0">
                    <a:pos x="1396" y="526"/>
                  </a:cxn>
                  <a:cxn ang="0">
                    <a:pos x="1490" y="286"/>
                  </a:cxn>
                  <a:cxn ang="0">
                    <a:pos x="1584" y="78"/>
                  </a:cxn>
                  <a:cxn ang="0">
                    <a:pos x="1670" y="12"/>
                  </a:cxn>
                  <a:cxn ang="0">
                    <a:pos x="1766" y="104"/>
                  </a:cxn>
                  <a:cxn ang="0">
                    <a:pos x="1874" y="360"/>
                  </a:cxn>
                </a:cxnLst>
                <a:rect l="0" t="0" r="r" b="b"/>
                <a:pathLst>
                  <a:path w="1874" h="684">
                    <a:moveTo>
                      <a:pt x="0" y="112"/>
                    </a:moveTo>
                    <a:cubicBezTo>
                      <a:pt x="6" y="102"/>
                      <a:pt x="21" y="71"/>
                      <a:pt x="38" y="54"/>
                    </a:cubicBezTo>
                    <a:cubicBezTo>
                      <a:pt x="55" y="37"/>
                      <a:pt x="78" y="5"/>
                      <a:pt x="102" y="8"/>
                    </a:cubicBezTo>
                    <a:cubicBezTo>
                      <a:pt x="126" y="11"/>
                      <a:pt x="154" y="28"/>
                      <a:pt x="182" y="72"/>
                    </a:cubicBezTo>
                    <a:cubicBezTo>
                      <a:pt x="210" y="116"/>
                      <a:pt x="245" y="209"/>
                      <a:pt x="270" y="270"/>
                    </a:cubicBezTo>
                    <a:cubicBezTo>
                      <a:pt x="295" y="331"/>
                      <a:pt x="313" y="386"/>
                      <a:pt x="334" y="438"/>
                    </a:cubicBezTo>
                    <a:cubicBezTo>
                      <a:pt x="355" y="490"/>
                      <a:pt x="372" y="542"/>
                      <a:pt x="398" y="582"/>
                    </a:cubicBezTo>
                    <a:cubicBezTo>
                      <a:pt x="424" y="622"/>
                      <a:pt x="457" y="677"/>
                      <a:pt x="490" y="676"/>
                    </a:cubicBezTo>
                    <a:cubicBezTo>
                      <a:pt x="523" y="675"/>
                      <a:pt x="551" y="662"/>
                      <a:pt x="596" y="576"/>
                    </a:cubicBezTo>
                    <a:cubicBezTo>
                      <a:pt x="641" y="490"/>
                      <a:pt x="712" y="255"/>
                      <a:pt x="760" y="160"/>
                    </a:cubicBezTo>
                    <a:cubicBezTo>
                      <a:pt x="808" y="65"/>
                      <a:pt x="844" y="16"/>
                      <a:pt x="882" y="8"/>
                    </a:cubicBezTo>
                    <a:cubicBezTo>
                      <a:pt x="920" y="0"/>
                      <a:pt x="956" y="62"/>
                      <a:pt x="988" y="114"/>
                    </a:cubicBezTo>
                    <a:cubicBezTo>
                      <a:pt x="1020" y="166"/>
                      <a:pt x="1042" y="243"/>
                      <a:pt x="1074" y="322"/>
                    </a:cubicBezTo>
                    <a:cubicBezTo>
                      <a:pt x="1106" y="401"/>
                      <a:pt x="1143" y="527"/>
                      <a:pt x="1180" y="586"/>
                    </a:cubicBezTo>
                    <a:cubicBezTo>
                      <a:pt x="1217" y="645"/>
                      <a:pt x="1258" y="684"/>
                      <a:pt x="1294" y="674"/>
                    </a:cubicBezTo>
                    <a:cubicBezTo>
                      <a:pt x="1330" y="664"/>
                      <a:pt x="1363" y="591"/>
                      <a:pt x="1396" y="526"/>
                    </a:cubicBezTo>
                    <a:cubicBezTo>
                      <a:pt x="1429" y="461"/>
                      <a:pt x="1459" y="361"/>
                      <a:pt x="1490" y="286"/>
                    </a:cubicBezTo>
                    <a:cubicBezTo>
                      <a:pt x="1521" y="211"/>
                      <a:pt x="1554" y="123"/>
                      <a:pt x="1584" y="78"/>
                    </a:cubicBezTo>
                    <a:cubicBezTo>
                      <a:pt x="1614" y="33"/>
                      <a:pt x="1640" y="8"/>
                      <a:pt x="1670" y="12"/>
                    </a:cubicBezTo>
                    <a:cubicBezTo>
                      <a:pt x="1700" y="16"/>
                      <a:pt x="1732" y="46"/>
                      <a:pt x="1766" y="104"/>
                    </a:cubicBezTo>
                    <a:cubicBezTo>
                      <a:pt x="1800" y="162"/>
                      <a:pt x="1852" y="307"/>
                      <a:pt x="1874" y="360"/>
                    </a:cubicBezTo>
                  </a:path>
                </a:pathLst>
              </a:custGeom>
              <a:noFill/>
              <a:ln w="19050" cmpd="sng">
                <a:solidFill>
                  <a:srgbClr val="B2B2B2"/>
                </a:solidFill>
                <a:round/>
                <a:headEnd/>
                <a:tailEnd/>
              </a:ln>
              <a:effectLst/>
            </p:spPr>
            <p:txBody>
              <a:bodyPr/>
              <a:lstStyle/>
              <a:p>
                <a:endParaRPr lang="en-US"/>
              </a:p>
            </p:txBody>
          </p:sp>
          <p:sp>
            <p:nvSpPr>
              <p:cNvPr id="90289" name="Line 177"/>
              <p:cNvSpPr>
                <a:spLocks noChangeShapeType="1"/>
              </p:cNvSpPr>
              <p:nvPr/>
            </p:nvSpPr>
            <p:spPr bwMode="auto">
              <a:xfrm flipV="1">
                <a:off x="250" y="1664"/>
                <a:ext cx="0" cy="496"/>
              </a:xfrm>
              <a:prstGeom prst="line">
                <a:avLst/>
              </a:prstGeom>
              <a:noFill/>
              <a:ln w="19050">
                <a:solidFill>
                  <a:schemeClr val="tx1"/>
                </a:solidFill>
                <a:round/>
                <a:headEnd/>
                <a:tailEnd type="triangle" w="med" len="med"/>
              </a:ln>
              <a:effectLst/>
            </p:spPr>
            <p:txBody>
              <a:bodyPr/>
              <a:lstStyle/>
              <a:p>
                <a:endParaRPr lang="en-US"/>
              </a:p>
            </p:txBody>
          </p:sp>
          <p:sp>
            <p:nvSpPr>
              <p:cNvPr id="90290" name="Line 178"/>
              <p:cNvSpPr>
                <a:spLocks noChangeShapeType="1"/>
              </p:cNvSpPr>
              <p:nvPr/>
            </p:nvSpPr>
            <p:spPr bwMode="auto">
              <a:xfrm flipV="1">
                <a:off x="387" y="1449"/>
                <a:ext cx="0" cy="711"/>
              </a:xfrm>
              <a:prstGeom prst="line">
                <a:avLst/>
              </a:prstGeom>
              <a:noFill/>
              <a:ln w="19050">
                <a:solidFill>
                  <a:schemeClr val="tx1"/>
                </a:solidFill>
                <a:round/>
                <a:headEnd/>
                <a:tailEnd type="triangle" w="med" len="med"/>
              </a:ln>
              <a:effectLst/>
            </p:spPr>
            <p:txBody>
              <a:bodyPr/>
              <a:lstStyle/>
              <a:p>
                <a:endParaRPr lang="en-US"/>
              </a:p>
            </p:txBody>
          </p:sp>
          <p:sp>
            <p:nvSpPr>
              <p:cNvPr id="90291" name="Line 179"/>
              <p:cNvSpPr>
                <a:spLocks noChangeShapeType="1"/>
              </p:cNvSpPr>
              <p:nvPr/>
            </p:nvSpPr>
            <p:spPr bwMode="auto">
              <a:xfrm flipV="1">
                <a:off x="519" y="1664"/>
                <a:ext cx="3" cy="492"/>
              </a:xfrm>
              <a:prstGeom prst="line">
                <a:avLst/>
              </a:prstGeom>
              <a:noFill/>
              <a:ln w="19050">
                <a:solidFill>
                  <a:schemeClr val="tx1"/>
                </a:solidFill>
                <a:round/>
                <a:headEnd/>
                <a:tailEnd type="triangle" w="med" len="med"/>
              </a:ln>
              <a:effectLst/>
            </p:spPr>
            <p:txBody>
              <a:bodyPr/>
              <a:lstStyle/>
              <a:p>
                <a:endParaRPr lang="en-US"/>
              </a:p>
            </p:txBody>
          </p:sp>
          <p:sp>
            <p:nvSpPr>
              <p:cNvPr id="90292" name="Line 180"/>
              <p:cNvSpPr>
                <a:spLocks noChangeShapeType="1"/>
              </p:cNvSpPr>
              <p:nvPr/>
            </p:nvSpPr>
            <p:spPr bwMode="auto">
              <a:xfrm flipV="1">
                <a:off x="1352" y="1667"/>
                <a:ext cx="0" cy="493"/>
              </a:xfrm>
              <a:prstGeom prst="line">
                <a:avLst/>
              </a:prstGeom>
              <a:noFill/>
              <a:ln w="19050">
                <a:solidFill>
                  <a:schemeClr val="tx1"/>
                </a:solidFill>
                <a:round/>
                <a:headEnd/>
                <a:tailEnd type="triangle" w="med" len="med"/>
              </a:ln>
              <a:effectLst/>
            </p:spPr>
            <p:txBody>
              <a:bodyPr/>
              <a:lstStyle/>
              <a:p>
                <a:endParaRPr lang="en-US"/>
              </a:p>
            </p:txBody>
          </p:sp>
          <p:sp>
            <p:nvSpPr>
              <p:cNvPr id="90293" name="Line 181"/>
              <p:cNvSpPr>
                <a:spLocks noChangeShapeType="1"/>
              </p:cNvSpPr>
              <p:nvPr/>
            </p:nvSpPr>
            <p:spPr bwMode="auto">
              <a:xfrm flipV="1">
                <a:off x="1490" y="1452"/>
                <a:ext cx="0" cy="708"/>
              </a:xfrm>
              <a:prstGeom prst="line">
                <a:avLst/>
              </a:prstGeom>
              <a:noFill/>
              <a:ln w="19050">
                <a:solidFill>
                  <a:schemeClr val="tx1"/>
                </a:solidFill>
                <a:round/>
                <a:headEnd/>
                <a:tailEnd type="triangle" w="med" len="med"/>
              </a:ln>
              <a:effectLst/>
            </p:spPr>
            <p:txBody>
              <a:bodyPr/>
              <a:lstStyle/>
              <a:p>
                <a:endParaRPr lang="en-US"/>
              </a:p>
            </p:txBody>
          </p:sp>
          <p:sp>
            <p:nvSpPr>
              <p:cNvPr id="90294" name="Line 182"/>
              <p:cNvSpPr>
                <a:spLocks noChangeShapeType="1"/>
              </p:cNvSpPr>
              <p:nvPr/>
            </p:nvSpPr>
            <p:spPr bwMode="auto">
              <a:xfrm flipV="1">
                <a:off x="1622" y="1667"/>
                <a:ext cx="3" cy="493"/>
              </a:xfrm>
              <a:prstGeom prst="line">
                <a:avLst/>
              </a:prstGeom>
              <a:noFill/>
              <a:ln w="19050">
                <a:solidFill>
                  <a:schemeClr val="tx1"/>
                </a:solidFill>
                <a:round/>
                <a:headEnd/>
                <a:tailEnd type="triangle" w="med" len="med"/>
              </a:ln>
              <a:effectLst/>
            </p:spPr>
            <p:txBody>
              <a:bodyPr/>
              <a:lstStyle/>
              <a:p>
                <a:endParaRPr lang="en-US"/>
              </a:p>
            </p:txBody>
          </p:sp>
          <p:sp>
            <p:nvSpPr>
              <p:cNvPr id="90295" name="Line 183"/>
              <p:cNvSpPr>
                <a:spLocks noChangeShapeType="1"/>
              </p:cNvSpPr>
              <p:nvPr/>
            </p:nvSpPr>
            <p:spPr bwMode="auto">
              <a:xfrm flipV="1">
                <a:off x="2446" y="1671"/>
                <a:ext cx="0" cy="480"/>
              </a:xfrm>
              <a:prstGeom prst="line">
                <a:avLst/>
              </a:prstGeom>
              <a:noFill/>
              <a:ln w="19050">
                <a:solidFill>
                  <a:schemeClr val="tx1"/>
                </a:solidFill>
                <a:round/>
                <a:headEnd/>
                <a:tailEnd type="triangle" w="med" len="med"/>
              </a:ln>
              <a:effectLst/>
            </p:spPr>
            <p:txBody>
              <a:bodyPr/>
              <a:lstStyle/>
              <a:p>
                <a:endParaRPr lang="en-US"/>
              </a:p>
            </p:txBody>
          </p:sp>
          <p:sp>
            <p:nvSpPr>
              <p:cNvPr id="90296" name="Line 184"/>
              <p:cNvSpPr>
                <a:spLocks noChangeShapeType="1"/>
              </p:cNvSpPr>
              <p:nvPr/>
            </p:nvSpPr>
            <p:spPr bwMode="auto">
              <a:xfrm flipV="1">
                <a:off x="2584" y="1466"/>
                <a:ext cx="3" cy="690"/>
              </a:xfrm>
              <a:prstGeom prst="line">
                <a:avLst/>
              </a:prstGeom>
              <a:noFill/>
              <a:ln w="19050">
                <a:solidFill>
                  <a:schemeClr val="tx1"/>
                </a:solidFill>
                <a:round/>
                <a:headEnd/>
                <a:tailEnd type="triangle" w="med" len="med"/>
              </a:ln>
              <a:effectLst/>
            </p:spPr>
            <p:txBody>
              <a:bodyPr/>
              <a:lstStyle/>
              <a:p>
                <a:endParaRPr lang="en-US"/>
              </a:p>
            </p:txBody>
          </p:sp>
          <p:sp>
            <p:nvSpPr>
              <p:cNvPr id="90297" name="Line 185"/>
              <p:cNvSpPr>
                <a:spLocks noChangeShapeType="1"/>
              </p:cNvSpPr>
              <p:nvPr/>
            </p:nvSpPr>
            <p:spPr bwMode="auto">
              <a:xfrm flipV="1">
                <a:off x="2727" y="1680"/>
                <a:ext cx="3" cy="480"/>
              </a:xfrm>
              <a:prstGeom prst="line">
                <a:avLst/>
              </a:prstGeom>
              <a:noFill/>
              <a:ln w="19050">
                <a:solidFill>
                  <a:schemeClr val="tx1"/>
                </a:solidFill>
                <a:round/>
                <a:headEnd/>
                <a:tailEnd type="triangle" w="med" len="med"/>
              </a:ln>
              <a:effectLst/>
            </p:spPr>
            <p:txBody>
              <a:bodyPr/>
              <a:lstStyle/>
              <a:p>
                <a:endParaRPr lang="en-US"/>
              </a:p>
            </p:txBody>
          </p:sp>
          <p:sp>
            <p:nvSpPr>
              <p:cNvPr id="90298" name="Line 186"/>
              <p:cNvSpPr>
                <a:spLocks noChangeShapeType="1"/>
              </p:cNvSpPr>
              <p:nvPr/>
            </p:nvSpPr>
            <p:spPr bwMode="auto">
              <a:xfrm rot="10800000" flipV="1">
                <a:off x="2173" y="2169"/>
                <a:ext cx="0" cy="479"/>
              </a:xfrm>
              <a:prstGeom prst="line">
                <a:avLst/>
              </a:prstGeom>
              <a:noFill/>
              <a:ln w="19050">
                <a:solidFill>
                  <a:schemeClr val="tx1"/>
                </a:solidFill>
                <a:round/>
                <a:headEnd/>
                <a:tailEnd type="triangle" w="med" len="med"/>
              </a:ln>
              <a:effectLst/>
            </p:spPr>
            <p:txBody>
              <a:bodyPr/>
              <a:lstStyle/>
              <a:p>
                <a:endParaRPr lang="en-US"/>
              </a:p>
            </p:txBody>
          </p:sp>
          <p:sp>
            <p:nvSpPr>
              <p:cNvPr id="90299" name="Line 187"/>
              <p:cNvSpPr>
                <a:spLocks noChangeShapeType="1"/>
              </p:cNvSpPr>
              <p:nvPr/>
            </p:nvSpPr>
            <p:spPr bwMode="auto">
              <a:xfrm rot="10800000" flipV="1">
                <a:off x="2033"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300" name="Line 188"/>
              <p:cNvSpPr>
                <a:spLocks noChangeShapeType="1"/>
              </p:cNvSpPr>
              <p:nvPr/>
            </p:nvSpPr>
            <p:spPr bwMode="auto">
              <a:xfrm rot="10800000" flipV="1">
                <a:off x="1890"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90301" name="Line 189"/>
              <p:cNvSpPr>
                <a:spLocks noChangeShapeType="1"/>
              </p:cNvSpPr>
              <p:nvPr/>
            </p:nvSpPr>
            <p:spPr bwMode="auto">
              <a:xfrm rot="10800000" flipV="1">
                <a:off x="1078" y="2169"/>
                <a:ext cx="0" cy="479"/>
              </a:xfrm>
              <a:prstGeom prst="line">
                <a:avLst/>
              </a:prstGeom>
              <a:noFill/>
              <a:ln w="19050">
                <a:solidFill>
                  <a:schemeClr val="tx1"/>
                </a:solidFill>
                <a:round/>
                <a:headEnd/>
                <a:tailEnd type="triangle" w="med" len="med"/>
              </a:ln>
              <a:effectLst/>
            </p:spPr>
            <p:txBody>
              <a:bodyPr/>
              <a:lstStyle/>
              <a:p>
                <a:endParaRPr lang="en-US"/>
              </a:p>
            </p:txBody>
          </p:sp>
          <p:sp>
            <p:nvSpPr>
              <p:cNvPr id="90302" name="Line 190"/>
              <p:cNvSpPr>
                <a:spLocks noChangeShapeType="1"/>
              </p:cNvSpPr>
              <p:nvPr/>
            </p:nvSpPr>
            <p:spPr bwMode="auto">
              <a:xfrm rot="10800000" flipV="1">
                <a:off x="937"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303" name="Line 191"/>
              <p:cNvSpPr>
                <a:spLocks noChangeShapeType="1"/>
              </p:cNvSpPr>
              <p:nvPr/>
            </p:nvSpPr>
            <p:spPr bwMode="auto">
              <a:xfrm rot="10800000" flipV="1">
                <a:off x="794"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90304" name="Line 192"/>
              <p:cNvSpPr>
                <a:spLocks noChangeShapeType="1"/>
              </p:cNvSpPr>
              <p:nvPr/>
            </p:nvSpPr>
            <p:spPr bwMode="auto">
              <a:xfrm>
                <a:off x="236" y="2160"/>
                <a:ext cx="5184" cy="0"/>
              </a:xfrm>
              <a:prstGeom prst="line">
                <a:avLst/>
              </a:prstGeom>
              <a:noFill/>
              <a:ln w="28575">
                <a:solidFill>
                  <a:schemeClr val="tx1"/>
                </a:solidFill>
                <a:round/>
                <a:headEnd/>
                <a:tailEnd type="triangle" w="med" len="med"/>
              </a:ln>
              <a:effectLst/>
            </p:spPr>
            <p:txBody>
              <a:bodyPr/>
              <a:lstStyle/>
              <a:p>
                <a:endParaRPr lang="en-US"/>
              </a:p>
            </p:txBody>
          </p:sp>
          <p:sp>
            <p:nvSpPr>
              <p:cNvPr id="90305" name="Line 193"/>
              <p:cNvSpPr>
                <a:spLocks noChangeShapeType="1"/>
              </p:cNvSpPr>
              <p:nvPr/>
            </p:nvSpPr>
            <p:spPr bwMode="auto">
              <a:xfrm flipV="1">
                <a:off x="3552" y="1667"/>
                <a:ext cx="0" cy="493"/>
              </a:xfrm>
              <a:prstGeom prst="line">
                <a:avLst/>
              </a:prstGeom>
              <a:noFill/>
              <a:ln w="19050">
                <a:solidFill>
                  <a:schemeClr val="tx1"/>
                </a:solidFill>
                <a:round/>
                <a:headEnd/>
                <a:tailEnd type="triangle" w="med" len="med"/>
              </a:ln>
              <a:effectLst/>
            </p:spPr>
            <p:txBody>
              <a:bodyPr/>
              <a:lstStyle/>
              <a:p>
                <a:endParaRPr lang="en-US"/>
              </a:p>
            </p:txBody>
          </p:sp>
          <p:sp>
            <p:nvSpPr>
              <p:cNvPr id="90306" name="Line 194"/>
              <p:cNvSpPr>
                <a:spLocks noChangeShapeType="1"/>
              </p:cNvSpPr>
              <p:nvPr/>
            </p:nvSpPr>
            <p:spPr bwMode="auto">
              <a:xfrm flipV="1">
                <a:off x="3689" y="1452"/>
                <a:ext cx="0" cy="708"/>
              </a:xfrm>
              <a:prstGeom prst="line">
                <a:avLst/>
              </a:prstGeom>
              <a:noFill/>
              <a:ln w="19050">
                <a:solidFill>
                  <a:schemeClr val="tx1"/>
                </a:solidFill>
                <a:round/>
                <a:headEnd/>
                <a:tailEnd type="triangle" w="med" len="med"/>
              </a:ln>
              <a:effectLst/>
            </p:spPr>
            <p:txBody>
              <a:bodyPr/>
              <a:lstStyle/>
              <a:p>
                <a:endParaRPr lang="en-US"/>
              </a:p>
            </p:txBody>
          </p:sp>
          <p:sp>
            <p:nvSpPr>
              <p:cNvPr id="90307" name="Line 195"/>
              <p:cNvSpPr>
                <a:spLocks noChangeShapeType="1"/>
              </p:cNvSpPr>
              <p:nvPr/>
            </p:nvSpPr>
            <p:spPr bwMode="auto">
              <a:xfrm flipV="1">
                <a:off x="3821" y="1667"/>
                <a:ext cx="3" cy="493"/>
              </a:xfrm>
              <a:prstGeom prst="line">
                <a:avLst/>
              </a:prstGeom>
              <a:noFill/>
              <a:ln w="19050">
                <a:solidFill>
                  <a:schemeClr val="tx1"/>
                </a:solidFill>
                <a:round/>
                <a:headEnd/>
                <a:tailEnd type="triangle" w="med" len="med"/>
              </a:ln>
              <a:effectLst/>
            </p:spPr>
            <p:txBody>
              <a:bodyPr/>
              <a:lstStyle/>
              <a:p>
                <a:endParaRPr lang="en-US"/>
              </a:p>
            </p:txBody>
          </p:sp>
          <p:sp>
            <p:nvSpPr>
              <p:cNvPr id="90308" name="Line 196"/>
              <p:cNvSpPr>
                <a:spLocks noChangeShapeType="1"/>
              </p:cNvSpPr>
              <p:nvPr/>
            </p:nvSpPr>
            <p:spPr bwMode="auto">
              <a:xfrm flipV="1">
                <a:off x="4646" y="1671"/>
                <a:ext cx="0" cy="480"/>
              </a:xfrm>
              <a:prstGeom prst="line">
                <a:avLst/>
              </a:prstGeom>
              <a:noFill/>
              <a:ln w="19050">
                <a:solidFill>
                  <a:schemeClr val="tx1"/>
                </a:solidFill>
                <a:round/>
                <a:headEnd/>
                <a:tailEnd type="triangle" w="med" len="med"/>
              </a:ln>
              <a:effectLst/>
            </p:spPr>
            <p:txBody>
              <a:bodyPr/>
              <a:lstStyle/>
              <a:p>
                <a:endParaRPr lang="en-US"/>
              </a:p>
            </p:txBody>
          </p:sp>
          <p:sp>
            <p:nvSpPr>
              <p:cNvPr id="90309" name="Line 197"/>
              <p:cNvSpPr>
                <a:spLocks noChangeShapeType="1"/>
              </p:cNvSpPr>
              <p:nvPr/>
            </p:nvSpPr>
            <p:spPr bwMode="auto">
              <a:xfrm flipV="1">
                <a:off x="4783" y="1466"/>
                <a:ext cx="3" cy="690"/>
              </a:xfrm>
              <a:prstGeom prst="line">
                <a:avLst/>
              </a:prstGeom>
              <a:noFill/>
              <a:ln w="19050">
                <a:solidFill>
                  <a:schemeClr val="tx1"/>
                </a:solidFill>
                <a:round/>
                <a:headEnd/>
                <a:tailEnd type="triangle" w="med" len="med"/>
              </a:ln>
              <a:effectLst/>
            </p:spPr>
            <p:txBody>
              <a:bodyPr/>
              <a:lstStyle/>
              <a:p>
                <a:endParaRPr lang="en-US"/>
              </a:p>
            </p:txBody>
          </p:sp>
          <p:sp>
            <p:nvSpPr>
              <p:cNvPr id="90310" name="Line 198"/>
              <p:cNvSpPr>
                <a:spLocks noChangeShapeType="1"/>
              </p:cNvSpPr>
              <p:nvPr/>
            </p:nvSpPr>
            <p:spPr bwMode="auto">
              <a:xfrm flipV="1">
                <a:off x="4926" y="1680"/>
                <a:ext cx="3" cy="480"/>
              </a:xfrm>
              <a:prstGeom prst="line">
                <a:avLst/>
              </a:prstGeom>
              <a:noFill/>
              <a:ln w="19050">
                <a:solidFill>
                  <a:schemeClr val="tx1"/>
                </a:solidFill>
                <a:round/>
                <a:headEnd/>
                <a:tailEnd type="triangle" w="med" len="med"/>
              </a:ln>
              <a:effectLst/>
            </p:spPr>
            <p:txBody>
              <a:bodyPr/>
              <a:lstStyle/>
              <a:p>
                <a:endParaRPr lang="en-US"/>
              </a:p>
            </p:txBody>
          </p:sp>
          <p:sp>
            <p:nvSpPr>
              <p:cNvPr id="90311" name="Line 199"/>
              <p:cNvSpPr>
                <a:spLocks noChangeShapeType="1"/>
              </p:cNvSpPr>
              <p:nvPr/>
            </p:nvSpPr>
            <p:spPr bwMode="auto">
              <a:xfrm rot="10800000" flipV="1">
                <a:off x="4372" y="2168"/>
                <a:ext cx="0" cy="480"/>
              </a:xfrm>
              <a:prstGeom prst="line">
                <a:avLst/>
              </a:prstGeom>
              <a:noFill/>
              <a:ln w="19050">
                <a:solidFill>
                  <a:schemeClr val="tx1"/>
                </a:solidFill>
                <a:round/>
                <a:headEnd/>
                <a:tailEnd type="triangle" w="med" len="med"/>
              </a:ln>
              <a:effectLst/>
            </p:spPr>
            <p:txBody>
              <a:bodyPr/>
              <a:lstStyle/>
              <a:p>
                <a:endParaRPr lang="en-US"/>
              </a:p>
            </p:txBody>
          </p:sp>
          <p:sp>
            <p:nvSpPr>
              <p:cNvPr id="90312" name="Line 200"/>
              <p:cNvSpPr>
                <a:spLocks noChangeShapeType="1"/>
              </p:cNvSpPr>
              <p:nvPr/>
            </p:nvSpPr>
            <p:spPr bwMode="auto">
              <a:xfrm rot="10800000" flipV="1">
                <a:off x="4232"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313" name="Line 201"/>
              <p:cNvSpPr>
                <a:spLocks noChangeShapeType="1"/>
              </p:cNvSpPr>
              <p:nvPr/>
            </p:nvSpPr>
            <p:spPr bwMode="auto">
              <a:xfrm rot="10800000" flipV="1">
                <a:off x="4089" y="2160"/>
                <a:ext cx="3" cy="479"/>
              </a:xfrm>
              <a:prstGeom prst="line">
                <a:avLst/>
              </a:prstGeom>
              <a:noFill/>
              <a:ln w="19050">
                <a:solidFill>
                  <a:schemeClr val="tx1"/>
                </a:solidFill>
                <a:round/>
                <a:headEnd/>
                <a:tailEnd type="triangle" w="med" len="med"/>
              </a:ln>
              <a:effectLst/>
            </p:spPr>
            <p:txBody>
              <a:bodyPr/>
              <a:lstStyle/>
              <a:p>
                <a:endParaRPr lang="en-US"/>
              </a:p>
            </p:txBody>
          </p:sp>
          <p:sp>
            <p:nvSpPr>
              <p:cNvPr id="90314" name="Line 202"/>
              <p:cNvSpPr>
                <a:spLocks noChangeShapeType="1"/>
              </p:cNvSpPr>
              <p:nvPr/>
            </p:nvSpPr>
            <p:spPr bwMode="auto">
              <a:xfrm rot="10800000" flipV="1">
                <a:off x="3277" y="2168"/>
                <a:ext cx="0" cy="480"/>
              </a:xfrm>
              <a:prstGeom prst="line">
                <a:avLst/>
              </a:prstGeom>
              <a:noFill/>
              <a:ln w="19050">
                <a:solidFill>
                  <a:schemeClr val="tx1"/>
                </a:solidFill>
                <a:round/>
                <a:headEnd/>
                <a:tailEnd type="triangle" w="med" len="med"/>
              </a:ln>
              <a:effectLst/>
            </p:spPr>
            <p:txBody>
              <a:bodyPr/>
              <a:lstStyle/>
              <a:p>
                <a:endParaRPr lang="en-US"/>
              </a:p>
            </p:txBody>
          </p:sp>
          <p:sp>
            <p:nvSpPr>
              <p:cNvPr id="90315" name="Line 203"/>
              <p:cNvSpPr>
                <a:spLocks noChangeShapeType="1"/>
              </p:cNvSpPr>
              <p:nvPr/>
            </p:nvSpPr>
            <p:spPr bwMode="auto">
              <a:xfrm rot="10800000" flipV="1">
                <a:off x="3137" y="2160"/>
                <a:ext cx="0" cy="693"/>
              </a:xfrm>
              <a:prstGeom prst="line">
                <a:avLst/>
              </a:prstGeom>
              <a:noFill/>
              <a:ln w="19050">
                <a:solidFill>
                  <a:schemeClr val="tx1"/>
                </a:solidFill>
                <a:round/>
                <a:headEnd/>
                <a:tailEnd type="triangle" w="med" len="med"/>
              </a:ln>
              <a:effectLst/>
            </p:spPr>
            <p:txBody>
              <a:bodyPr/>
              <a:lstStyle/>
              <a:p>
                <a:endParaRPr lang="en-US"/>
              </a:p>
            </p:txBody>
          </p:sp>
          <p:sp>
            <p:nvSpPr>
              <p:cNvPr id="90316" name="Line 204"/>
              <p:cNvSpPr>
                <a:spLocks noChangeShapeType="1"/>
              </p:cNvSpPr>
              <p:nvPr/>
            </p:nvSpPr>
            <p:spPr bwMode="auto">
              <a:xfrm rot="10800000" flipV="1">
                <a:off x="2994" y="2160"/>
                <a:ext cx="2" cy="479"/>
              </a:xfrm>
              <a:prstGeom prst="line">
                <a:avLst/>
              </a:prstGeom>
              <a:noFill/>
              <a:ln w="19050">
                <a:solidFill>
                  <a:schemeClr val="tx1"/>
                </a:solidFill>
                <a:round/>
                <a:headEnd/>
                <a:tailEnd type="triangle" w="med" len="med"/>
              </a:ln>
              <a:effectLst/>
            </p:spPr>
            <p:txBody>
              <a:bodyPr/>
              <a:lstStyle/>
              <a:p>
                <a:endParaRPr lang="en-US"/>
              </a:p>
            </p:txBody>
          </p:sp>
        </p:grpSp>
      </p:grpSp>
      <p:sp>
        <p:nvSpPr>
          <p:cNvPr id="90318" name="Line 206"/>
          <p:cNvSpPr>
            <a:spLocks noChangeShapeType="1"/>
          </p:cNvSpPr>
          <p:nvPr/>
        </p:nvSpPr>
        <p:spPr bwMode="auto">
          <a:xfrm>
            <a:off x="696913" y="2982913"/>
            <a:ext cx="7264400" cy="0"/>
          </a:xfrm>
          <a:prstGeom prst="line">
            <a:avLst/>
          </a:prstGeom>
          <a:noFill/>
          <a:ln w="38100">
            <a:solidFill>
              <a:schemeClr val="accent2"/>
            </a:solidFill>
            <a:round/>
            <a:headEnd/>
            <a:tailEnd/>
          </a:ln>
          <a:effectLst/>
        </p:spPr>
        <p:txBody>
          <a:bodyPr wrap="none" anchor="ctr"/>
          <a:lstStyle/>
          <a:p>
            <a:endParaRPr lang="en-US"/>
          </a:p>
        </p:txBody>
      </p:sp>
      <p:sp>
        <p:nvSpPr>
          <p:cNvPr id="90319" name="Text Box 207"/>
          <p:cNvSpPr txBox="1">
            <a:spLocks noChangeArrowheads="1"/>
          </p:cNvSpPr>
          <p:nvPr/>
        </p:nvSpPr>
        <p:spPr bwMode="auto">
          <a:xfrm>
            <a:off x="168275" y="2459038"/>
            <a:ext cx="1462088" cy="457200"/>
          </a:xfrm>
          <a:prstGeom prst="rect">
            <a:avLst/>
          </a:prstGeom>
          <a:noFill/>
          <a:ln w="9525">
            <a:noFill/>
            <a:miter lim="800000"/>
            <a:headEnd/>
            <a:tailEnd/>
          </a:ln>
          <a:effectLst/>
        </p:spPr>
        <p:txBody>
          <a:bodyPr>
            <a:spAutoFit/>
          </a:bodyPr>
          <a:lstStyle/>
          <a:p>
            <a:pPr>
              <a:spcBef>
                <a:spcPct val="50000"/>
              </a:spcBef>
            </a:pPr>
            <a:r>
              <a:rPr lang="en-US" sz="2400" dirty="0">
                <a:solidFill>
                  <a:schemeClr val="accent2"/>
                </a:solidFill>
              </a:rPr>
              <a:t>|E</a:t>
            </a:r>
            <a:r>
              <a:rPr lang="en-US" sz="2400" baseline="-25000" dirty="0">
                <a:solidFill>
                  <a:schemeClr val="accent2"/>
                </a:solidFill>
              </a:rPr>
              <a:t>ave</a:t>
            </a:r>
            <a:r>
              <a:rPr lang="en-US" sz="2400" dirty="0">
                <a:solidFill>
                  <a:schemeClr val="accent2"/>
                </a:solidFill>
              </a:rPr>
              <a:t>|</a:t>
            </a:r>
            <a:r>
              <a:rPr lang="en-US" sz="2400" baseline="30000" dirty="0">
                <a:solidFill>
                  <a:schemeClr val="accent2"/>
                </a:solidFill>
              </a:rPr>
              <a:t>2</a:t>
            </a:r>
            <a:endParaRPr lang="en-US" sz="2400" baseline="-25000" dirty="0">
              <a:solidFill>
                <a:schemeClr val="accent2"/>
              </a:solidFill>
            </a:endParaRPr>
          </a:p>
        </p:txBody>
      </p:sp>
      <p:sp>
        <p:nvSpPr>
          <p:cNvPr id="205" name="Rectangle 204"/>
          <p:cNvSpPr/>
          <p:nvPr/>
        </p:nvSpPr>
        <p:spPr>
          <a:xfrm>
            <a:off x="990600" y="1600200"/>
            <a:ext cx="6096000"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Rectangle 205"/>
          <p:cNvSpPr/>
          <p:nvPr/>
        </p:nvSpPr>
        <p:spPr>
          <a:xfrm>
            <a:off x="1143000" y="3429000"/>
            <a:ext cx="66294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Text Box 44"/>
          <p:cNvSpPr txBox="1">
            <a:spLocks noChangeArrowheads="1"/>
          </p:cNvSpPr>
          <p:nvPr/>
        </p:nvSpPr>
        <p:spPr bwMode="auto">
          <a:xfrm>
            <a:off x="42863" y="4597945"/>
            <a:ext cx="9144000" cy="769441"/>
          </a:xfrm>
          <a:prstGeom prst="rect">
            <a:avLst/>
          </a:prstGeom>
          <a:noFill/>
          <a:ln w="9525">
            <a:noFill/>
            <a:miter lim="800000"/>
            <a:headEnd/>
            <a:tailEnd/>
          </a:ln>
          <a:effectLst/>
        </p:spPr>
        <p:txBody>
          <a:bodyPr wrap="square">
            <a:prstTxWarp prst="textNoShape">
              <a:avLst/>
            </a:prstTxWarp>
            <a:spAutoFit/>
          </a:bodyPr>
          <a:lstStyle/>
          <a:p>
            <a:pPr algn="ctr"/>
            <a:r>
              <a:rPr lang="en-US" sz="2200" i="1" dirty="0">
                <a:solidFill>
                  <a:schemeClr val="accent2"/>
                </a:solidFill>
              </a:rPr>
              <a:t>“Why do higher frequency gamma rays … carry more energy that lower frequency radio waves, but frequency has nothing to do with </a:t>
            </a:r>
            <a:r>
              <a:rPr lang="en-US" sz="2200" i="1" dirty="0" smtClean="0">
                <a:solidFill>
                  <a:schemeClr val="accent2"/>
                </a:solidFill>
              </a:rPr>
              <a:t>intensity?”</a:t>
            </a:r>
          </a:p>
        </p:txBody>
      </p:sp>
      <p:sp>
        <p:nvSpPr>
          <p:cNvPr id="208" name="Text Box 45"/>
          <p:cNvSpPr txBox="1">
            <a:spLocks noChangeArrowheads="1"/>
          </p:cNvSpPr>
          <p:nvPr/>
        </p:nvSpPr>
        <p:spPr bwMode="auto">
          <a:xfrm>
            <a:off x="1081953" y="5752107"/>
            <a:ext cx="7102726" cy="830997"/>
          </a:xfrm>
          <a:prstGeom prst="rect">
            <a:avLst/>
          </a:prstGeom>
          <a:noFill/>
          <a:ln w="9525">
            <a:noFill/>
            <a:miter lim="800000"/>
            <a:headEnd/>
            <a:tailEnd/>
          </a:ln>
          <a:effectLst/>
        </p:spPr>
        <p:txBody>
          <a:bodyPr wrap="none">
            <a:prstTxWarp prst="textNoShape">
              <a:avLst/>
            </a:prstTxWarp>
            <a:spAutoFit/>
          </a:bodyPr>
          <a:lstStyle/>
          <a:p>
            <a:r>
              <a:rPr lang="en-US" sz="2400" dirty="0"/>
              <a:t>E</a:t>
            </a:r>
            <a:r>
              <a:rPr lang="en-US" sz="2400" dirty="0" smtClean="0"/>
              <a:t>nergy </a:t>
            </a:r>
            <a:r>
              <a:rPr lang="en-US" sz="2400" dirty="0"/>
              <a:t>carried by a </a:t>
            </a:r>
            <a:r>
              <a:rPr lang="en-US" sz="2400" u="sng" dirty="0"/>
              <a:t>beam</a:t>
            </a:r>
            <a:r>
              <a:rPr lang="en-US" sz="2400" dirty="0"/>
              <a:t> of light</a:t>
            </a:r>
          </a:p>
          <a:p>
            <a:r>
              <a:rPr lang="en-US" sz="2400" dirty="0"/>
              <a:t>                 vs.</a:t>
            </a:r>
            <a:r>
              <a:rPr lang="en-US" sz="2400" dirty="0" smtClean="0"/>
              <a:t> Energy </a:t>
            </a:r>
            <a:r>
              <a:rPr lang="en-US" sz="2400" dirty="0"/>
              <a:t>in a </a:t>
            </a:r>
            <a:r>
              <a:rPr lang="en-US" sz="2400" u="sng" dirty="0"/>
              <a:t>single quantum particle</a:t>
            </a:r>
            <a:r>
              <a:rPr lang="en-US" sz="2400" dirty="0"/>
              <a:t> of light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9025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02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7"/>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0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90319">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903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207">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208">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20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253" grpId="0" animBg="1"/>
      <p:bldP spid="90254" grpId="0" build="p" autoUpdateAnimBg="0"/>
      <p:bldP spid="90318" grpId="0" animBg="1"/>
      <p:bldP spid="90319" grpId="0" build="p" autoUpdateAnimBg="0"/>
      <p:bldP spid="205" grpId="0" animBg="1"/>
      <p:bldP spid="206" grpId="0" animBg="1"/>
      <p:bldP spid="206" grpId="1" animBg="1"/>
      <p:bldP spid="207" grpId="0" build="p" autoUpdateAnimBg="0"/>
      <p:bldP spid="208" grpId="0" build="p" autoUpdateAnimBg="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9144000" cy="1143000"/>
          </a:xfrm>
        </p:spPr>
        <p:txBody>
          <a:bodyPr/>
          <a:lstStyle/>
          <a:p>
            <a:r>
              <a:rPr lang="en-US" b="1"/>
              <a:t>The photoelectric effect (~1900)</a:t>
            </a:r>
          </a:p>
        </p:txBody>
      </p:sp>
      <p:sp>
        <p:nvSpPr>
          <p:cNvPr id="11267" name="Rectangle 3"/>
          <p:cNvSpPr>
            <a:spLocks noChangeArrowheads="1"/>
          </p:cNvSpPr>
          <p:nvPr/>
        </p:nvSpPr>
        <p:spPr bwMode="auto">
          <a:xfrm>
            <a:off x="381000" y="1600200"/>
            <a:ext cx="4800600" cy="1938992"/>
          </a:xfrm>
          <a:prstGeom prst="rect">
            <a:avLst/>
          </a:prstGeom>
          <a:noFill/>
          <a:ln w="9525">
            <a:noFill/>
            <a:miter lim="800000"/>
            <a:headEnd/>
            <a:tailEnd/>
          </a:ln>
        </p:spPr>
        <p:txBody>
          <a:bodyPr>
            <a:prstTxWarp prst="textNoShape">
              <a:avLst/>
            </a:prstTxWarp>
            <a:spAutoFit/>
          </a:bodyPr>
          <a:lstStyle/>
          <a:p>
            <a:r>
              <a:rPr lang="en-US" sz="2400" dirty="0"/>
              <a:t>The photoelectric effect is a phenomenon in which electrons are emitted from</a:t>
            </a:r>
            <a:r>
              <a:rPr lang="en-US" sz="2400" dirty="0" smtClean="0"/>
              <a:t> a metal </a:t>
            </a:r>
            <a:r>
              <a:rPr lang="en-US" sz="2400" dirty="0"/>
              <a:t>as a consequence of </a:t>
            </a:r>
            <a:r>
              <a:rPr lang="en-US" sz="2400" dirty="0" smtClean="0"/>
              <a:t>the electrons absorbing </a:t>
            </a:r>
            <a:r>
              <a:rPr lang="en-US" sz="2400" dirty="0"/>
              <a:t>energy from light.</a:t>
            </a:r>
          </a:p>
        </p:txBody>
      </p:sp>
      <p:pic>
        <p:nvPicPr>
          <p:cNvPr id="11268" name="Picture 3" descr="T:\2075545060104448238S600x600Q85.jpg"/>
          <p:cNvPicPr>
            <a:picLocks noChangeAspect="1" noChangeArrowheads="1"/>
          </p:cNvPicPr>
          <p:nvPr/>
        </p:nvPicPr>
        <p:blipFill>
          <a:blip r:embed="rId2"/>
          <a:srcRect/>
          <a:stretch>
            <a:fillRect/>
          </a:stretch>
        </p:blipFill>
        <p:spPr bwMode="auto">
          <a:xfrm>
            <a:off x="5410200" y="1295400"/>
            <a:ext cx="3657600" cy="2579688"/>
          </a:xfrm>
          <a:prstGeom prst="rect">
            <a:avLst/>
          </a:prstGeom>
          <a:noFill/>
          <a:ln w="9525">
            <a:noFill/>
            <a:miter lim="800000"/>
            <a:headEnd/>
            <a:tailEnd/>
          </a:ln>
        </p:spPr>
      </p:pic>
      <p:sp>
        <p:nvSpPr>
          <p:cNvPr id="11269" name="TextBox 6"/>
          <p:cNvSpPr txBox="1">
            <a:spLocks noChangeArrowheads="1"/>
          </p:cNvSpPr>
          <p:nvPr/>
        </p:nvSpPr>
        <p:spPr bwMode="auto">
          <a:xfrm>
            <a:off x="304800" y="4038600"/>
            <a:ext cx="8534400" cy="830263"/>
          </a:xfrm>
          <a:prstGeom prst="rect">
            <a:avLst/>
          </a:prstGeom>
          <a:noFill/>
          <a:ln w="9525">
            <a:noFill/>
            <a:miter lim="800000"/>
            <a:headEnd/>
            <a:tailEnd/>
          </a:ln>
        </p:spPr>
        <p:txBody>
          <a:bodyPr>
            <a:prstTxWarp prst="textNoShape">
              <a:avLst/>
            </a:prstTxWarp>
            <a:spAutoFit/>
          </a:bodyPr>
          <a:lstStyle/>
          <a:p>
            <a:r>
              <a:rPr lang="en-US" sz="2400" dirty="0"/>
              <a:t>The effect was only observed with UV light, but not so with red or </a:t>
            </a:r>
            <a:r>
              <a:rPr lang="en-US" sz="2400" dirty="0" err="1"/>
              <a:t>IR</a:t>
            </a:r>
            <a:r>
              <a:rPr lang="en-US" sz="2400" dirty="0"/>
              <a:t> light. </a:t>
            </a:r>
            <a:r>
              <a:rPr lang="en-US" sz="2400" dirty="0" err="1">
                <a:sym typeface="Wingdings" charset="2"/>
              </a:rPr>
              <a:t></a:t>
            </a:r>
            <a:r>
              <a:rPr lang="en-US" sz="2400" dirty="0">
                <a:sym typeface="Wingdings" charset="2"/>
              </a:rPr>
              <a:t> Effect is frequency dependent!?</a:t>
            </a:r>
            <a:endParaRPr lang="en-US" sz="2400" dirty="0"/>
          </a:p>
        </p:txBody>
      </p:sp>
      <p:sp>
        <p:nvSpPr>
          <p:cNvPr id="11270" name="TextBox 5"/>
          <p:cNvSpPr txBox="1">
            <a:spLocks noChangeArrowheads="1"/>
          </p:cNvSpPr>
          <p:nvPr/>
        </p:nvSpPr>
        <p:spPr bwMode="auto">
          <a:xfrm>
            <a:off x="381000" y="5341938"/>
            <a:ext cx="8458200" cy="830262"/>
          </a:xfrm>
          <a:prstGeom prst="rect">
            <a:avLst/>
          </a:prstGeom>
          <a:noFill/>
          <a:ln w="9525">
            <a:noFill/>
            <a:miter lim="800000"/>
            <a:headEnd/>
            <a:tailEnd/>
          </a:ln>
        </p:spPr>
        <p:txBody>
          <a:bodyPr>
            <a:prstTxWarp prst="textNoShape">
              <a:avLst/>
            </a:prstTxWarp>
            <a:spAutoFit/>
          </a:bodyPr>
          <a:lstStyle/>
          <a:p>
            <a:r>
              <a:rPr lang="en-US" sz="2400" dirty="0"/>
              <a:t>But Maxwell told us that the light intensity doesn’t depend on frequency! (Intensity only depends on |E|</a:t>
            </a:r>
            <a:r>
              <a:rPr lang="en-US" sz="2400" baseline="30000" dirty="0"/>
              <a:t>2</a:t>
            </a:r>
            <a:r>
              <a:rPr lang="en-US" sz="24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02249" name="Rectangle 9"/>
          <p:cNvSpPr>
            <a:spLocks noChangeArrowheads="1"/>
          </p:cNvSpPr>
          <p:nvPr/>
        </p:nvSpPr>
        <p:spPr bwMode="auto">
          <a:xfrm>
            <a:off x="266700" y="2997199"/>
            <a:ext cx="8686800" cy="3236913"/>
          </a:xfrm>
          <a:prstGeom prst="rect">
            <a:avLst/>
          </a:prstGeom>
          <a:solidFill>
            <a:srgbClr val="FFFFCC"/>
          </a:solidFill>
          <a:ln w="9525">
            <a:solidFill>
              <a:schemeClr val="tx1"/>
            </a:solidFill>
            <a:miter lim="800000"/>
            <a:headEnd/>
            <a:tailEnd/>
          </a:ln>
        </p:spPr>
        <p:txBody>
          <a:bodyPr wrap="none" anchor="ctr">
            <a:prstTxWarp prst="textNoShape">
              <a:avLst/>
            </a:prstTxWarp>
          </a:bodyPr>
          <a:lstStyle/>
          <a:p>
            <a:pPr algn="ctr"/>
            <a:endParaRPr lang="en-US"/>
          </a:p>
        </p:txBody>
      </p:sp>
      <p:sp>
        <p:nvSpPr>
          <p:cNvPr id="1802252" name="Text Box 12"/>
          <p:cNvSpPr txBox="1">
            <a:spLocks noChangeArrowheads="1"/>
          </p:cNvSpPr>
          <p:nvPr/>
        </p:nvSpPr>
        <p:spPr bwMode="auto">
          <a:xfrm>
            <a:off x="533399" y="3429000"/>
            <a:ext cx="8397875" cy="2677656"/>
          </a:xfrm>
          <a:prstGeom prst="rect">
            <a:avLst/>
          </a:prstGeom>
          <a:solidFill>
            <a:srgbClr val="FFFFCC"/>
          </a:solidFill>
          <a:ln w="9525">
            <a:noFill/>
            <a:miter lim="800000"/>
            <a:headEnd/>
            <a:tailEnd/>
          </a:ln>
        </p:spPr>
        <p:txBody>
          <a:bodyPr wrap="square">
            <a:prstTxWarp prst="textNoShape">
              <a:avLst/>
            </a:prstTxWarp>
            <a:spAutoFit/>
          </a:bodyPr>
          <a:lstStyle/>
          <a:p>
            <a:r>
              <a:rPr lang="en-US" sz="2400" dirty="0"/>
              <a:t>"…the energy in a beam of light is not distributed continuously through space, but consists of a finite number of energy quanta, which are localized at points, which cannot be subdivided, and which are absorbed and emitted only as whole units</a:t>
            </a:r>
            <a:r>
              <a:rPr lang="en-US" sz="2400" dirty="0" smtClean="0"/>
              <a:t>.”</a:t>
            </a:r>
          </a:p>
          <a:p>
            <a:endParaRPr lang="en-US" sz="2400" dirty="0"/>
          </a:p>
          <a:p>
            <a:r>
              <a:rPr lang="en-US" sz="2400" dirty="0" smtClean="0"/>
              <a:t>He </a:t>
            </a:r>
            <a:r>
              <a:rPr lang="en-US" sz="2400" dirty="0"/>
              <a:t>took the energy of these single units to be </a:t>
            </a:r>
            <a:r>
              <a:rPr lang="en-US" sz="2400" i="1" dirty="0" err="1">
                <a:latin typeface="Times New Roman" charset="0"/>
              </a:rPr>
              <a:t>hf</a:t>
            </a:r>
            <a:r>
              <a:rPr lang="en-US" sz="2400" dirty="0"/>
              <a:t>, as proposed earlier by Planck.</a:t>
            </a:r>
          </a:p>
        </p:txBody>
      </p:sp>
      <p:sp>
        <p:nvSpPr>
          <p:cNvPr id="12292" name="Rectangle 2"/>
          <p:cNvSpPr>
            <a:spLocks noGrp="1" noChangeArrowheads="1"/>
          </p:cNvSpPr>
          <p:nvPr>
            <p:ph type="title"/>
          </p:nvPr>
        </p:nvSpPr>
        <p:spPr>
          <a:xfrm>
            <a:off x="533400" y="0"/>
            <a:ext cx="8229600" cy="1143000"/>
          </a:xfrm>
        </p:spPr>
        <p:txBody>
          <a:bodyPr/>
          <a:lstStyle/>
          <a:p>
            <a:pPr eaLnBrk="1" hangingPunct="1"/>
            <a:r>
              <a:rPr lang="en-US" b="1"/>
              <a:t>The photoelectric effect</a:t>
            </a:r>
          </a:p>
        </p:txBody>
      </p:sp>
      <p:sp>
        <p:nvSpPr>
          <p:cNvPr id="12293" name="Text Box 4"/>
          <p:cNvSpPr txBox="1">
            <a:spLocks noChangeArrowheads="1"/>
          </p:cNvSpPr>
          <p:nvPr/>
        </p:nvSpPr>
        <p:spPr bwMode="auto">
          <a:xfrm>
            <a:off x="533400" y="976702"/>
            <a:ext cx="8397875" cy="1785104"/>
          </a:xfrm>
          <a:prstGeom prst="rect">
            <a:avLst/>
          </a:prstGeom>
          <a:noFill/>
          <a:ln w="9525">
            <a:noFill/>
            <a:miter lim="800000"/>
            <a:headEnd/>
            <a:tailEnd/>
          </a:ln>
        </p:spPr>
        <p:txBody>
          <a:bodyPr>
            <a:prstTxWarp prst="textNoShape">
              <a:avLst/>
            </a:prstTxWarp>
            <a:spAutoFit/>
          </a:bodyPr>
          <a:lstStyle/>
          <a:p>
            <a:r>
              <a:rPr lang="en-US" sz="2400" dirty="0"/>
              <a:t>The results from the photoelectric effect where inconsistent with the classical view of </a:t>
            </a:r>
            <a:r>
              <a:rPr lang="en-US" sz="2400" dirty="0" err="1"/>
              <a:t>EM</a:t>
            </a:r>
            <a:r>
              <a:rPr lang="en-US" sz="2400" dirty="0"/>
              <a:t> theory</a:t>
            </a:r>
            <a:r>
              <a:rPr lang="en-US" sz="2400" dirty="0" smtClean="0"/>
              <a:t>.</a:t>
            </a:r>
          </a:p>
          <a:p>
            <a:endParaRPr lang="en-US" sz="1400" dirty="0"/>
          </a:p>
          <a:p>
            <a:r>
              <a:rPr lang="en-US" sz="2400" dirty="0" smtClean="0"/>
              <a:t>(</a:t>
            </a:r>
            <a:r>
              <a:rPr lang="en-US" sz="2400" dirty="0"/>
              <a:t>Discovered 1887 by Hertz, Explained by Einstein (using some of Plank's ideas) 1905. Nobel prize: 1921)</a:t>
            </a:r>
          </a:p>
        </p:txBody>
      </p:sp>
      <p:sp>
        <p:nvSpPr>
          <p:cNvPr id="12294" name="Text Box 6"/>
          <p:cNvSpPr txBox="1">
            <a:spLocks noChangeArrowheads="1"/>
          </p:cNvSpPr>
          <p:nvPr/>
        </p:nvSpPr>
        <p:spPr bwMode="auto">
          <a:xfrm>
            <a:off x="1279525" y="4637088"/>
            <a:ext cx="6950075" cy="519112"/>
          </a:xfrm>
          <a:prstGeom prst="rect">
            <a:avLst/>
          </a:prstGeom>
          <a:noFill/>
          <a:ln w="9525">
            <a:noFill/>
            <a:miter lim="800000"/>
            <a:headEnd/>
            <a:tailEnd/>
          </a:ln>
        </p:spPr>
        <p:txBody>
          <a:bodyPr>
            <a:prstTxWarp prst="textNoShape">
              <a:avLst/>
            </a:prstTxWarp>
            <a:spAutoFit/>
          </a:bodyPr>
          <a:lstStyle/>
          <a:p>
            <a:endParaRPr lang="en-US"/>
          </a:p>
        </p:txBody>
      </p:sp>
      <p:sp>
        <p:nvSpPr>
          <p:cNvPr id="1802248" name="Text Box 8"/>
          <p:cNvSpPr txBox="1">
            <a:spLocks noChangeArrowheads="1"/>
          </p:cNvSpPr>
          <p:nvPr/>
        </p:nvSpPr>
        <p:spPr bwMode="auto">
          <a:xfrm>
            <a:off x="523875" y="2986088"/>
            <a:ext cx="2506966" cy="461665"/>
          </a:xfrm>
          <a:prstGeom prst="rect">
            <a:avLst/>
          </a:prstGeom>
          <a:noFill/>
          <a:ln w="9525">
            <a:noFill/>
            <a:miter lim="800000"/>
            <a:headEnd/>
            <a:tailEnd/>
          </a:ln>
        </p:spPr>
        <p:txBody>
          <a:bodyPr wrap="none">
            <a:prstTxWarp prst="textNoShape">
              <a:avLst/>
            </a:prstTxWarp>
            <a:spAutoFit/>
          </a:bodyPr>
          <a:lstStyle/>
          <a:p>
            <a:r>
              <a:rPr lang="en-US" sz="2400" dirty="0"/>
              <a:t>Einstein proposed: </a:t>
            </a:r>
          </a:p>
        </p:txBody>
      </p:sp>
      <p:cxnSp>
        <p:nvCxnSpPr>
          <p:cNvPr id="11" name="Straight Connector 10"/>
          <p:cNvCxnSpPr>
            <a:cxnSpLocks noChangeShapeType="1"/>
          </p:cNvCxnSpPr>
          <p:nvPr/>
        </p:nvCxnSpPr>
        <p:spPr bwMode="auto">
          <a:xfrm>
            <a:off x="6577210" y="4233100"/>
            <a:ext cx="2057400" cy="0"/>
          </a:xfrm>
          <a:prstGeom prst="line">
            <a:avLst/>
          </a:prstGeom>
          <a:noFill/>
          <a:ln w="28575">
            <a:solidFill>
              <a:schemeClr val="tx1"/>
            </a:solidFill>
            <a:round/>
            <a:headEnd/>
            <a:tailEnd/>
          </a:ln>
        </p:spPr>
      </p:cxnSp>
      <p:cxnSp>
        <p:nvCxnSpPr>
          <p:cNvPr id="12" name="Straight Connector 11"/>
          <p:cNvCxnSpPr>
            <a:cxnSpLocks noChangeShapeType="1"/>
          </p:cNvCxnSpPr>
          <p:nvPr/>
        </p:nvCxnSpPr>
        <p:spPr bwMode="auto">
          <a:xfrm>
            <a:off x="1923374" y="4911725"/>
            <a:ext cx="5198286" cy="1588"/>
          </a:xfrm>
          <a:prstGeom prst="line">
            <a:avLst/>
          </a:prstGeom>
          <a:noFill/>
          <a:ln w="28575">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022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02249"/>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1802252"/>
                                        </p:tgtEl>
                                        <p:attrNameLst>
                                          <p:attrName>style.visibility</p:attrName>
                                        </p:attrNameLst>
                                      </p:cBhvr>
                                      <p:to>
                                        <p:strVal val="visible"/>
                                      </p:to>
                                    </p:set>
                                    <p:animEffect transition="in" filter="fade">
                                      <p:cBhvr>
                                        <p:cTn id="11" dur="2000"/>
                                        <p:tgtEl>
                                          <p:spTgt spid="1802252"/>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49" grpId="0" animBg="1"/>
      <p:bldP spid="1802252" grpId="0" animBg="1"/>
      <p:bldP spid="1802248"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1042988"/>
            <a:ext cx="9144000" cy="2308324"/>
          </a:xfrm>
          <a:prstGeom prst="rect">
            <a:avLst/>
          </a:prstGeom>
          <a:noFill/>
          <a:ln w="9525">
            <a:noFill/>
            <a:miter lim="800000"/>
            <a:headEnd/>
            <a:tailEnd/>
          </a:ln>
          <a:effectLst/>
        </p:spPr>
        <p:txBody>
          <a:bodyPr>
            <a:prstTxWarp prst="textNoShape">
              <a:avLst/>
            </a:prstTxWarp>
            <a:spAutoFit/>
          </a:bodyPr>
          <a:lstStyle/>
          <a:p>
            <a:pPr algn="ctr"/>
            <a:r>
              <a:rPr lang="en-US" sz="2400" dirty="0"/>
              <a:t>Photoelectric </a:t>
            </a:r>
            <a:r>
              <a:rPr lang="en-US" sz="2400" dirty="0" smtClean="0"/>
              <a:t>effect demonstrates that light </a:t>
            </a:r>
            <a:r>
              <a:rPr lang="en-US" sz="2400" u="sng" dirty="0"/>
              <a:t>also</a:t>
            </a:r>
            <a:r>
              <a:rPr lang="en-US" sz="2400" dirty="0" smtClean="0"/>
              <a:t> behaves like a </a:t>
            </a:r>
            <a:r>
              <a:rPr lang="en-US" sz="2400" dirty="0"/>
              <a:t>particle</a:t>
            </a:r>
            <a:r>
              <a:rPr lang="en-US" sz="2400" dirty="0" smtClean="0"/>
              <a:t>.</a:t>
            </a:r>
          </a:p>
          <a:p>
            <a:pPr algn="ctr"/>
            <a:endParaRPr lang="en-US" sz="2400" dirty="0" smtClean="0"/>
          </a:p>
          <a:p>
            <a:pPr algn="ctr"/>
            <a:r>
              <a:rPr lang="en-US" sz="2400" dirty="0" smtClean="0"/>
              <a:t>Energy </a:t>
            </a:r>
            <a:r>
              <a:rPr lang="en-US" sz="2400" dirty="0"/>
              <a:t>comes in particle-like </a:t>
            </a:r>
            <a:r>
              <a:rPr lang="en-US" sz="2400" dirty="0" smtClean="0"/>
              <a:t>chunks, the </a:t>
            </a:r>
            <a:r>
              <a:rPr lang="en-US" sz="2400" dirty="0"/>
              <a:t>basics of quantum physics. </a:t>
            </a:r>
            <a:endParaRPr lang="en-US" sz="2400" dirty="0" smtClean="0"/>
          </a:p>
          <a:p>
            <a:pPr algn="ctr"/>
            <a:endParaRPr lang="en-US" sz="2400" dirty="0" smtClean="0">
              <a:solidFill>
                <a:srgbClr val="FF3300"/>
              </a:solidFill>
            </a:endParaRPr>
          </a:p>
          <a:p>
            <a:pPr algn="ctr"/>
            <a:r>
              <a:rPr lang="en-US" sz="2400" dirty="0" smtClean="0">
                <a:solidFill>
                  <a:srgbClr val="FF3300"/>
                </a:solidFill>
              </a:rPr>
              <a:t>(</a:t>
            </a:r>
            <a:r>
              <a:rPr lang="en-US" sz="2400" dirty="0">
                <a:solidFill>
                  <a:srgbClr val="FF3300"/>
                </a:solidFill>
              </a:rPr>
              <a:t>energy of one chunk depends on frequency,</a:t>
            </a:r>
            <a:r>
              <a:rPr lang="en-US" sz="2400" dirty="0" smtClean="0">
                <a:solidFill>
                  <a:srgbClr val="FF3300"/>
                </a:solidFill>
              </a:rPr>
              <a:t> a </a:t>
            </a:r>
            <a:r>
              <a:rPr lang="en-US" sz="2400" dirty="0">
                <a:solidFill>
                  <a:srgbClr val="FF3300"/>
                </a:solidFill>
              </a:rPr>
              <a:t>beam of light </a:t>
            </a:r>
            <a:r>
              <a:rPr lang="en-US" sz="2400" dirty="0" smtClean="0">
                <a:solidFill>
                  <a:srgbClr val="FF3300"/>
                </a:solidFill>
              </a:rPr>
              <a:t>has</a:t>
            </a:r>
          </a:p>
          <a:p>
            <a:pPr algn="ctr"/>
            <a:r>
              <a:rPr lang="en-US" sz="2400" dirty="0" smtClean="0">
                <a:solidFill>
                  <a:srgbClr val="FF3300"/>
                </a:solidFill>
              </a:rPr>
              <a:t> </a:t>
            </a:r>
            <a:r>
              <a:rPr lang="en-US" sz="2400" b="1" u="sng" dirty="0">
                <a:solidFill>
                  <a:srgbClr val="FF3300"/>
                </a:solidFill>
              </a:rPr>
              <a:t>MANY</a:t>
            </a:r>
            <a:r>
              <a:rPr lang="en-US" sz="2400" dirty="0">
                <a:solidFill>
                  <a:srgbClr val="FF3300"/>
                </a:solidFill>
              </a:rPr>
              <a:t> </a:t>
            </a:r>
            <a:r>
              <a:rPr lang="en-US" sz="2400" dirty="0" smtClean="0">
                <a:solidFill>
                  <a:srgbClr val="FF3300"/>
                </a:solidFill>
              </a:rPr>
              <a:t>chunks &amp; the </a:t>
            </a:r>
            <a:r>
              <a:rPr lang="en-US" sz="2400" dirty="0">
                <a:solidFill>
                  <a:srgbClr val="FF3300"/>
                </a:solidFill>
              </a:rPr>
              <a:t>energy </a:t>
            </a:r>
            <a:r>
              <a:rPr lang="en-US" sz="2400" dirty="0" smtClean="0">
                <a:solidFill>
                  <a:srgbClr val="FF3300"/>
                </a:solidFill>
              </a:rPr>
              <a:t>of the </a:t>
            </a:r>
            <a:r>
              <a:rPr lang="en-US" sz="2400" dirty="0">
                <a:solidFill>
                  <a:srgbClr val="FF3300"/>
                </a:solidFill>
              </a:rPr>
              <a:t>beam </a:t>
            </a:r>
            <a:r>
              <a:rPr lang="en-US" sz="2400" dirty="0" smtClean="0">
                <a:solidFill>
                  <a:srgbClr val="FF3300"/>
                </a:solidFill>
              </a:rPr>
              <a:t>is the </a:t>
            </a:r>
            <a:r>
              <a:rPr lang="en-US" sz="2400" dirty="0">
                <a:solidFill>
                  <a:srgbClr val="FF3300"/>
                </a:solidFill>
              </a:rPr>
              <a:t>sum)</a:t>
            </a:r>
          </a:p>
        </p:txBody>
      </p:sp>
      <p:sp>
        <p:nvSpPr>
          <p:cNvPr id="13315" name="Text Box 3"/>
          <p:cNvSpPr txBox="1">
            <a:spLocks noChangeArrowheads="1"/>
          </p:cNvSpPr>
          <p:nvPr/>
        </p:nvSpPr>
        <p:spPr bwMode="auto">
          <a:xfrm>
            <a:off x="101600" y="3809790"/>
            <a:ext cx="8693150" cy="2585323"/>
          </a:xfrm>
          <a:prstGeom prst="rect">
            <a:avLst/>
          </a:prstGeom>
          <a:noFill/>
          <a:ln w="9525">
            <a:noFill/>
            <a:miter lim="800000"/>
            <a:headEnd/>
            <a:tailEnd/>
          </a:ln>
          <a:effectLst/>
        </p:spPr>
        <p:txBody>
          <a:bodyPr>
            <a:prstTxWarp prst="textNoShape">
              <a:avLst/>
            </a:prstTxWarp>
            <a:spAutoFit/>
          </a:bodyPr>
          <a:lstStyle/>
          <a:p>
            <a:pPr marL="395288" indent="-395288"/>
            <a:r>
              <a:rPr lang="en-US" sz="2400" u="sng" dirty="0"/>
              <a:t>N</a:t>
            </a:r>
            <a:r>
              <a:rPr lang="en-US" sz="2400" u="sng" dirty="0" smtClean="0"/>
              <a:t>ext two </a:t>
            </a:r>
            <a:r>
              <a:rPr lang="en-US" sz="2400" u="sng" dirty="0"/>
              <a:t>classes:</a:t>
            </a:r>
          </a:p>
          <a:p>
            <a:pPr marL="395288" indent="-395288"/>
            <a:r>
              <a:rPr lang="en-US" sz="2400" dirty="0"/>
              <a:t> I. 	Understand the P.E. experiment and what results you would expect if light were a classical wave (like physicists at the time expected the experiment should give). </a:t>
            </a:r>
          </a:p>
          <a:p>
            <a:pPr marL="395288" indent="-395288"/>
            <a:r>
              <a:rPr lang="en-US" sz="2400" dirty="0"/>
              <a:t> II.  What experimental results it actually did give.</a:t>
            </a:r>
          </a:p>
          <a:p>
            <a:pPr marL="395288" indent="-395288"/>
            <a:r>
              <a:rPr lang="en-US" sz="2400" dirty="0"/>
              <a:t> III. The implications/interpretation of the results. </a:t>
            </a:r>
          </a:p>
          <a:p>
            <a:pPr marL="395288" indent="-395288"/>
            <a:endParaRPr lang="en-US" dirty="0">
              <a:solidFill>
                <a:schemeClr val="accent2"/>
              </a:solidFill>
              <a:latin typeface="Comic Sans MS" charset="0"/>
            </a:endParaRPr>
          </a:p>
        </p:txBody>
      </p:sp>
      <p:sp>
        <p:nvSpPr>
          <p:cNvPr id="13317" name="Rectangle 5"/>
          <p:cNvSpPr>
            <a:spLocks noChangeArrowheads="1"/>
          </p:cNvSpPr>
          <p:nvPr/>
        </p:nvSpPr>
        <p:spPr bwMode="auto">
          <a:xfrm>
            <a:off x="3322638" y="90488"/>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13319" name="Rectangle 7"/>
          <p:cNvSpPr>
            <a:spLocks noChangeArrowheads="1"/>
          </p:cNvSpPr>
          <p:nvPr/>
        </p:nvSpPr>
        <p:spPr bwMode="auto">
          <a:xfrm>
            <a:off x="2052638" y="161925"/>
            <a:ext cx="5037137" cy="641350"/>
          </a:xfrm>
          <a:prstGeom prst="rect">
            <a:avLst/>
          </a:prstGeom>
          <a:noFill/>
          <a:ln w="9525">
            <a:noFill/>
            <a:miter lim="800000"/>
            <a:headEnd/>
            <a:tailEnd/>
          </a:ln>
          <a:effectLst/>
        </p:spPr>
        <p:txBody>
          <a:bodyPr wrap="none">
            <a:prstTxWarp prst="textNoShape">
              <a:avLst/>
            </a:prstTxWarp>
            <a:spAutoFit/>
          </a:bodyPr>
          <a:lstStyle/>
          <a:p>
            <a:r>
              <a:rPr lang="en-US" sz="3600"/>
              <a:t>The Photoelectric Effect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704FAAA1-3A8D-944D-87A9-1D70BAA2C30A}" type="slidenum">
              <a:rPr lang="en-US"/>
              <a:pPr/>
              <a:t>24</a:t>
            </a:fld>
            <a:endParaRPr lang="en-US"/>
          </a:p>
        </p:txBody>
      </p:sp>
      <p:sp>
        <p:nvSpPr>
          <p:cNvPr id="79874" name="Rectangle 2"/>
          <p:cNvSpPr>
            <a:spLocks noGrp="1" noChangeArrowheads="1"/>
          </p:cNvSpPr>
          <p:nvPr>
            <p:ph type="body" idx="1"/>
          </p:nvPr>
        </p:nvSpPr>
        <p:spPr>
          <a:xfrm>
            <a:off x="254000" y="1600200"/>
            <a:ext cx="8890000" cy="5257800"/>
          </a:xfrm>
        </p:spPr>
        <p:txBody>
          <a:bodyPr/>
          <a:lstStyle/>
          <a:p>
            <a:pPr eaLnBrk="1" hangingPunct="1"/>
            <a:r>
              <a:rPr lang="en-US" sz="2400"/>
              <a:t>A seed is a square with some dots on it.</a:t>
            </a:r>
          </a:p>
          <a:p>
            <a:pPr eaLnBrk="1" hangingPunct="1"/>
            <a:r>
              <a:rPr lang="en-US" sz="2400"/>
              <a:t>The farmer always plants 4 seeds in a group.</a:t>
            </a:r>
          </a:p>
          <a:p>
            <a:pPr eaLnBrk="1" hangingPunct="1">
              <a:buFontTx/>
              <a:buNone/>
            </a:pPr>
            <a:r>
              <a:rPr lang="en-US" sz="2400"/>
              <a:t>	      First Group:                    Second Group:</a:t>
            </a:r>
          </a:p>
          <a:p>
            <a:pPr eaLnBrk="1" hangingPunct="1"/>
            <a:endParaRPr lang="en-US" sz="2400"/>
          </a:p>
          <a:p>
            <a:pPr eaLnBrk="1" hangingPunct="1"/>
            <a:endParaRPr lang="en-US" sz="2400"/>
          </a:p>
          <a:p>
            <a:pPr eaLnBrk="1" hangingPunct="1"/>
            <a:endParaRPr lang="en-US" sz="2400"/>
          </a:p>
          <a:p>
            <a:pPr eaLnBrk="1" hangingPunct="1"/>
            <a:endParaRPr lang="en-US" sz="2400"/>
          </a:p>
          <a:p>
            <a:pPr eaLnBrk="1" hangingPunct="1">
              <a:buFontTx/>
              <a:buNone/>
            </a:pPr>
            <a:endParaRPr lang="en-US" sz="2400"/>
          </a:p>
          <a:p>
            <a:pPr eaLnBrk="1" hangingPunct="1">
              <a:buFontTx/>
              <a:buNone/>
            </a:pPr>
            <a:endParaRPr lang="en-US" sz="2400"/>
          </a:p>
          <a:p>
            <a:pPr eaLnBrk="1" hangingPunct="1"/>
            <a:endParaRPr lang="en-US" sz="2400"/>
          </a:p>
          <a:p>
            <a:pPr eaLnBrk="1" hangingPunct="1"/>
            <a:r>
              <a:rPr lang="en-US" sz="2400"/>
              <a:t>Farmer observes # of sprouts each group produces.</a:t>
            </a:r>
          </a:p>
        </p:txBody>
      </p:sp>
      <p:sp>
        <p:nvSpPr>
          <p:cNvPr id="21508" name="Rectangle 3"/>
          <p:cNvSpPr>
            <a:spLocks noGrp="1" noChangeArrowheads="1"/>
          </p:cNvSpPr>
          <p:nvPr>
            <p:ph type="title"/>
          </p:nvPr>
        </p:nvSpPr>
        <p:spPr>
          <a:xfrm>
            <a:off x="685800" y="127000"/>
            <a:ext cx="7772400" cy="1143000"/>
          </a:xfrm>
        </p:spPr>
        <p:txBody>
          <a:bodyPr>
            <a:normAutofit fontScale="90000"/>
          </a:bodyPr>
          <a:lstStyle/>
          <a:p>
            <a:pPr eaLnBrk="1" hangingPunct="1"/>
            <a:r>
              <a:rPr lang="en-US"/>
              <a:t>The Farmer and the Seeds</a:t>
            </a:r>
            <a:br>
              <a:rPr lang="en-US"/>
            </a:br>
            <a:r>
              <a:rPr lang="en-US" sz="3200"/>
              <a:t>(a parable of scientific reasoning)</a:t>
            </a:r>
          </a:p>
        </p:txBody>
      </p:sp>
      <p:grpSp>
        <p:nvGrpSpPr>
          <p:cNvPr id="2" name="Group 4"/>
          <p:cNvGrpSpPr>
            <a:grpSpLocks/>
          </p:cNvGrpSpPr>
          <p:nvPr/>
        </p:nvGrpSpPr>
        <p:grpSpPr bwMode="auto">
          <a:xfrm>
            <a:off x="914400" y="3255963"/>
            <a:ext cx="6756400" cy="2803525"/>
            <a:chOff x="576" y="2051"/>
            <a:chExt cx="4256" cy="1766"/>
          </a:xfrm>
        </p:grpSpPr>
        <p:sp>
          <p:nvSpPr>
            <p:cNvPr id="21510" name="Rectangle 5"/>
            <p:cNvSpPr>
              <a:spLocks noChangeArrowheads="1"/>
            </p:cNvSpPr>
            <p:nvPr/>
          </p:nvSpPr>
          <p:spPr bwMode="auto">
            <a:xfrm>
              <a:off x="576" y="2094"/>
              <a:ext cx="749" cy="749"/>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21511" name="Text Box 6"/>
            <p:cNvSpPr txBox="1">
              <a:spLocks noChangeArrowheads="1"/>
            </p:cNvSpPr>
            <p:nvPr/>
          </p:nvSpPr>
          <p:spPr bwMode="auto">
            <a:xfrm>
              <a:off x="705" y="2061"/>
              <a:ext cx="96" cy="422"/>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1512" name="Text Box 7"/>
            <p:cNvSpPr txBox="1">
              <a:spLocks noChangeArrowheads="1"/>
            </p:cNvSpPr>
            <p:nvPr/>
          </p:nvSpPr>
          <p:spPr bwMode="auto">
            <a:xfrm>
              <a:off x="897" y="2253"/>
              <a:ext cx="96" cy="422"/>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1513" name="Text Box 8"/>
            <p:cNvSpPr txBox="1">
              <a:spLocks noChangeArrowheads="1"/>
            </p:cNvSpPr>
            <p:nvPr/>
          </p:nvSpPr>
          <p:spPr bwMode="auto">
            <a:xfrm>
              <a:off x="1089" y="2445"/>
              <a:ext cx="96" cy="422"/>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1514" name="Rectangle 9"/>
            <p:cNvSpPr>
              <a:spLocks noChangeArrowheads="1"/>
            </p:cNvSpPr>
            <p:nvPr/>
          </p:nvSpPr>
          <p:spPr bwMode="auto">
            <a:xfrm>
              <a:off x="576" y="3043"/>
              <a:ext cx="749" cy="749"/>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21515" name="Text Box 10"/>
            <p:cNvSpPr txBox="1">
              <a:spLocks noChangeArrowheads="1"/>
            </p:cNvSpPr>
            <p:nvPr/>
          </p:nvSpPr>
          <p:spPr bwMode="auto">
            <a:xfrm>
              <a:off x="897" y="3202"/>
              <a:ext cx="96" cy="422"/>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1516" name="Rectangle 11"/>
            <p:cNvSpPr>
              <a:spLocks noChangeArrowheads="1"/>
            </p:cNvSpPr>
            <p:nvPr/>
          </p:nvSpPr>
          <p:spPr bwMode="auto">
            <a:xfrm>
              <a:off x="1534" y="2084"/>
              <a:ext cx="749" cy="749"/>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21517" name="Text Box 12"/>
            <p:cNvSpPr txBox="1">
              <a:spLocks noChangeArrowheads="1"/>
            </p:cNvSpPr>
            <p:nvPr/>
          </p:nvSpPr>
          <p:spPr bwMode="auto">
            <a:xfrm>
              <a:off x="1663" y="2051"/>
              <a:ext cx="96" cy="422"/>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1518" name="Text Box 13"/>
            <p:cNvSpPr txBox="1">
              <a:spLocks noChangeArrowheads="1"/>
            </p:cNvSpPr>
            <p:nvPr/>
          </p:nvSpPr>
          <p:spPr bwMode="auto">
            <a:xfrm>
              <a:off x="2047" y="2435"/>
              <a:ext cx="96" cy="422"/>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1519" name="Rectangle 14"/>
            <p:cNvSpPr>
              <a:spLocks noChangeArrowheads="1"/>
            </p:cNvSpPr>
            <p:nvPr/>
          </p:nvSpPr>
          <p:spPr bwMode="auto">
            <a:xfrm>
              <a:off x="1534" y="3044"/>
              <a:ext cx="749" cy="749"/>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21520" name="Text Box 15"/>
            <p:cNvSpPr txBox="1">
              <a:spLocks noChangeArrowheads="1"/>
            </p:cNvSpPr>
            <p:nvPr/>
          </p:nvSpPr>
          <p:spPr bwMode="auto">
            <a:xfrm>
              <a:off x="1663" y="3011"/>
              <a:ext cx="96" cy="422"/>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1521" name="Text Box 16"/>
            <p:cNvSpPr txBox="1">
              <a:spLocks noChangeArrowheads="1"/>
            </p:cNvSpPr>
            <p:nvPr/>
          </p:nvSpPr>
          <p:spPr bwMode="auto">
            <a:xfrm>
              <a:off x="1855" y="3203"/>
              <a:ext cx="96" cy="422"/>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1522" name="Text Box 17"/>
            <p:cNvSpPr txBox="1">
              <a:spLocks noChangeArrowheads="1"/>
            </p:cNvSpPr>
            <p:nvPr/>
          </p:nvSpPr>
          <p:spPr bwMode="auto">
            <a:xfrm>
              <a:off x="2047" y="3395"/>
              <a:ext cx="96" cy="422"/>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1523" name="Text Box 18"/>
            <p:cNvSpPr txBox="1">
              <a:spLocks noChangeArrowheads="1"/>
            </p:cNvSpPr>
            <p:nvPr/>
          </p:nvSpPr>
          <p:spPr bwMode="auto">
            <a:xfrm>
              <a:off x="1664" y="2433"/>
              <a:ext cx="96" cy="422"/>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1524" name="Text Box 19"/>
            <p:cNvSpPr txBox="1">
              <a:spLocks noChangeArrowheads="1"/>
            </p:cNvSpPr>
            <p:nvPr/>
          </p:nvSpPr>
          <p:spPr bwMode="auto">
            <a:xfrm>
              <a:off x="2044" y="2053"/>
              <a:ext cx="96" cy="422"/>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1525" name="Rectangle 20"/>
            <p:cNvSpPr>
              <a:spLocks noChangeArrowheads="1"/>
            </p:cNvSpPr>
            <p:nvPr/>
          </p:nvSpPr>
          <p:spPr bwMode="auto">
            <a:xfrm>
              <a:off x="3125" y="2094"/>
              <a:ext cx="749" cy="749"/>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21526" name="Text Box 21"/>
            <p:cNvSpPr txBox="1">
              <a:spLocks noChangeArrowheads="1"/>
            </p:cNvSpPr>
            <p:nvPr/>
          </p:nvSpPr>
          <p:spPr bwMode="auto">
            <a:xfrm>
              <a:off x="3446" y="2253"/>
              <a:ext cx="96" cy="422"/>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1527" name="Rectangle 22"/>
            <p:cNvSpPr>
              <a:spLocks noChangeArrowheads="1"/>
            </p:cNvSpPr>
            <p:nvPr/>
          </p:nvSpPr>
          <p:spPr bwMode="auto">
            <a:xfrm>
              <a:off x="3125" y="3043"/>
              <a:ext cx="749" cy="749"/>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21528" name="Text Box 23"/>
            <p:cNvSpPr txBox="1">
              <a:spLocks noChangeArrowheads="1"/>
            </p:cNvSpPr>
            <p:nvPr/>
          </p:nvSpPr>
          <p:spPr bwMode="auto">
            <a:xfrm>
              <a:off x="3254" y="3010"/>
              <a:ext cx="96" cy="422"/>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1529" name="Text Box 24"/>
            <p:cNvSpPr txBox="1">
              <a:spLocks noChangeArrowheads="1"/>
            </p:cNvSpPr>
            <p:nvPr/>
          </p:nvSpPr>
          <p:spPr bwMode="auto">
            <a:xfrm>
              <a:off x="3638" y="3394"/>
              <a:ext cx="96" cy="422"/>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1530" name="Rectangle 25"/>
            <p:cNvSpPr>
              <a:spLocks noChangeArrowheads="1"/>
            </p:cNvSpPr>
            <p:nvPr/>
          </p:nvSpPr>
          <p:spPr bwMode="auto">
            <a:xfrm>
              <a:off x="4083" y="2084"/>
              <a:ext cx="749" cy="749"/>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21531" name="Text Box 26"/>
            <p:cNvSpPr txBox="1">
              <a:spLocks noChangeArrowheads="1"/>
            </p:cNvSpPr>
            <p:nvPr/>
          </p:nvSpPr>
          <p:spPr bwMode="auto">
            <a:xfrm>
              <a:off x="4212" y="2051"/>
              <a:ext cx="96" cy="422"/>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1532" name="Text Box 27"/>
            <p:cNvSpPr txBox="1">
              <a:spLocks noChangeArrowheads="1"/>
            </p:cNvSpPr>
            <p:nvPr/>
          </p:nvSpPr>
          <p:spPr bwMode="auto">
            <a:xfrm>
              <a:off x="4404" y="2243"/>
              <a:ext cx="96" cy="422"/>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1533" name="Text Box 28"/>
            <p:cNvSpPr txBox="1">
              <a:spLocks noChangeArrowheads="1"/>
            </p:cNvSpPr>
            <p:nvPr/>
          </p:nvSpPr>
          <p:spPr bwMode="auto">
            <a:xfrm>
              <a:off x="4596" y="2435"/>
              <a:ext cx="96" cy="422"/>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1534" name="Rectangle 29"/>
            <p:cNvSpPr>
              <a:spLocks noChangeArrowheads="1"/>
            </p:cNvSpPr>
            <p:nvPr/>
          </p:nvSpPr>
          <p:spPr bwMode="auto">
            <a:xfrm>
              <a:off x="4083" y="3044"/>
              <a:ext cx="749" cy="749"/>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21535" name="Text Box 30"/>
            <p:cNvSpPr txBox="1">
              <a:spLocks noChangeArrowheads="1"/>
            </p:cNvSpPr>
            <p:nvPr/>
          </p:nvSpPr>
          <p:spPr bwMode="auto">
            <a:xfrm>
              <a:off x="4212" y="3011"/>
              <a:ext cx="96" cy="422"/>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1536" name="Text Box 31"/>
            <p:cNvSpPr txBox="1">
              <a:spLocks noChangeArrowheads="1"/>
            </p:cNvSpPr>
            <p:nvPr/>
          </p:nvSpPr>
          <p:spPr bwMode="auto">
            <a:xfrm>
              <a:off x="4404" y="3203"/>
              <a:ext cx="96" cy="422"/>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1537" name="Text Box 32"/>
            <p:cNvSpPr txBox="1">
              <a:spLocks noChangeArrowheads="1"/>
            </p:cNvSpPr>
            <p:nvPr/>
          </p:nvSpPr>
          <p:spPr bwMode="auto">
            <a:xfrm>
              <a:off x="4596" y="3395"/>
              <a:ext cx="96" cy="422"/>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1538" name="Text Box 33"/>
            <p:cNvSpPr txBox="1">
              <a:spLocks noChangeArrowheads="1"/>
            </p:cNvSpPr>
            <p:nvPr/>
          </p:nvSpPr>
          <p:spPr bwMode="auto">
            <a:xfrm>
              <a:off x="4213" y="2433"/>
              <a:ext cx="96" cy="422"/>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1539" name="Text Box 34"/>
            <p:cNvSpPr txBox="1">
              <a:spLocks noChangeArrowheads="1"/>
            </p:cNvSpPr>
            <p:nvPr/>
          </p:nvSpPr>
          <p:spPr bwMode="auto">
            <a:xfrm>
              <a:off x="4593" y="2053"/>
              <a:ext cx="96" cy="422"/>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1540" name="Text Box 35"/>
            <p:cNvSpPr txBox="1">
              <a:spLocks noChangeArrowheads="1"/>
            </p:cNvSpPr>
            <p:nvPr/>
          </p:nvSpPr>
          <p:spPr bwMode="auto">
            <a:xfrm>
              <a:off x="3639" y="3204"/>
              <a:ext cx="96" cy="422"/>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1541" name="Text Box 36"/>
            <p:cNvSpPr txBox="1">
              <a:spLocks noChangeArrowheads="1"/>
            </p:cNvSpPr>
            <p:nvPr/>
          </p:nvSpPr>
          <p:spPr bwMode="auto">
            <a:xfrm>
              <a:off x="3253" y="3204"/>
              <a:ext cx="96" cy="422"/>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1542" name="Text Box 37"/>
            <p:cNvSpPr txBox="1">
              <a:spLocks noChangeArrowheads="1"/>
            </p:cNvSpPr>
            <p:nvPr/>
          </p:nvSpPr>
          <p:spPr bwMode="auto">
            <a:xfrm>
              <a:off x="3253" y="3394"/>
              <a:ext cx="96" cy="422"/>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1543" name="Text Box 38"/>
            <p:cNvSpPr txBox="1">
              <a:spLocks noChangeArrowheads="1"/>
            </p:cNvSpPr>
            <p:nvPr/>
          </p:nvSpPr>
          <p:spPr bwMode="auto">
            <a:xfrm>
              <a:off x="3639" y="3008"/>
              <a:ext cx="96" cy="422"/>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p>
            <a:fld id="{92A4226B-CE8B-E841-9946-EA49A7CDC4E6}" type="slidenum">
              <a:rPr lang="en-US"/>
              <a:pPr/>
              <a:t>25</a:t>
            </a:fld>
            <a:endParaRPr lang="en-US"/>
          </a:p>
        </p:txBody>
      </p:sp>
      <p:sp>
        <p:nvSpPr>
          <p:cNvPr id="22531" name="Rectangle 2"/>
          <p:cNvSpPr>
            <a:spLocks noGrp="1" noChangeArrowheads="1"/>
          </p:cNvSpPr>
          <p:nvPr>
            <p:ph type="title"/>
          </p:nvPr>
        </p:nvSpPr>
        <p:spPr>
          <a:xfrm>
            <a:off x="685800" y="38100"/>
            <a:ext cx="7772400" cy="1143000"/>
          </a:xfrm>
        </p:spPr>
        <p:txBody>
          <a:bodyPr/>
          <a:lstStyle/>
          <a:p>
            <a:pPr eaLnBrk="1" hangingPunct="1"/>
            <a:r>
              <a:rPr lang="en-US"/>
              <a:t>The Farmer and the Seeds</a:t>
            </a:r>
          </a:p>
        </p:txBody>
      </p:sp>
      <p:sp>
        <p:nvSpPr>
          <p:cNvPr id="22532" name="Rectangle 3"/>
          <p:cNvSpPr>
            <a:spLocks noGrp="1" noChangeArrowheads="1"/>
          </p:cNvSpPr>
          <p:nvPr>
            <p:ph type="body" idx="1"/>
          </p:nvPr>
        </p:nvSpPr>
        <p:spPr>
          <a:xfrm>
            <a:off x="457200" y="1400028"/>
            <a:ext cx="8229600" cy="5546725"/>
          </a:xfrm>
        </p:spPr>
        <p:txBody>
          <a:bodyPr/>
          <a:lstStyle/>
          <a:p>
            <a:pPr eaLnBrk="1" hangingPunct="1">
              <a:lnSpc>
                <a:spcPct val="90000"/>
              </a:lnSpc>
              <a:buFontTx/>
              <a:buNone/>
            </a:pPr>
            <a:r>
              <a:rPr lang="en-US" sz="2000" dirty="0"/>
              <a:t>	    </a:t>
            </a:r>
            <a:r>
              <a:rPr lang="en-US" sz="2000" dirty="0" smtClean="0"/>
              <a:t> 	  </a:t>
            </a:r>
            <a:r>
              <a:rPr lang="en-US" sz="2400" dirty="0" smtClean="0"/>
              <a:t>First </a:t>
            </a:r>
            <a:r>
              <a:rPr lang="en-US" sz="2400" dirty="0"/>
              <a:t>Group:                   </a:t>
            </a:r>
            <a:r>
              <a:rPr lang="en-US" sz="2400" dirty="0" smtClean="0"/>
              <a:t> 			Second </a:t>
            </a:r>
            <a:r>
              <a:rPr lang="en-US" sz="2400" dirty="0"/>
              <a:t>Group:</a:t>
            </a:r>
          </a:p>
          <a:p>
            <a:pPr eaLnBrk="1" hangingPunct="1">
              <a:lnSpc>
                <a:spcPct val="90000"/>
              </a:lnSpc>
            </a:pPr>
            <a:endParaRPr lang="en-US" sz="2400" dirty="0"/>
          </a:p>
          <a:p>
            <a:pPr eaLnBrk="1" hangingPunct="1">
              <a:lnSpc>
                <a:spcPct val="90000"/>
              </a:lnSpc>
            </a:pPr>
            <a:endParaRPr lang="en-US" sz="2400" dirty="0"/>
          </a:p>
          <a:p>
            <a:pPr eaLnBrk="1" hangingPunct="1">
              <a:lnSpc>
                <a:spcPct val="90000"/>
              </a:lnSpc>
            </a:pPr>
            <a:endParaRPr lang="en-US" sz="24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400" dirty="0"/>
          </a:p>
          <a:p>
            <a:pPr eaLnBrk="1" hangingPunct="1">
              <a:lnSpc>
                <a:spcPct val="90000"/>
              </a:lnSpc>
              <a:buFontTx/>
              <a:buNone/>
            </a:pPr>
            <a:endParaRPr lang="en-US" sz="2400" dirty="0"/>
          </a:p>
          <a:p>
            <a:pPr eaLnBrk="1" hangingPunct="1">
              <a:lnSpc>
                <a:spcPct val="90000"/>
              </a:lnSpc>
              <a:buFontTx/>
              <a:buNone/>
            </a:pPr>
            <a:r>
              <a:rPr lang="en-US" sz="2400" dirty="0"/>
              <a:t>      </a:t>
            </a:r>
            <a:r>
              <a:rPr lang="en-US" sz="2000" dirty="0"/>
              <a:t>  </a:t>
            </a:r>
            <a:r>
              <a:rPr lang="en-US" sz="2000" dirty="0" smtClean="0"/>
              <a:t>         </a:t>
            </a:r>
            <a:r>
              <a:rPr lang="en-US" sz="2400" b="1" dirty="0" smtClean="0">
                <a:solidFill>
                  <a:srgbClr val="FF0000"/>
                </a:solidFill>
              </a:rPr>
              <a:t>4 </a:t>
            </a:r>
            <a:r>
              <a:rPr lang="en-US" sz="2400" b="1" dirty="0">
                <a:solidFill>
                  <a:srgbClr val="FF0000"/>
                </a:solidFill>
              </a:rPr>
              <a:t>sprouts		             </a:t>
            </a:r>
            <a:r>
              <a:rPr lang="en-US" sz="2400" b="1" dirty="0" smtClean="0">
                <a:solidFill>
                  <a:srgbClr val="FF0000"/>
                </a:solidFill>
              </a:rPr>
              <a:t>  			   6 </a:t>
            </a:r>
            <a:r>
              <a:rPr lang="en-US" sz="2400" b="1" dirty="0">
                <a:solidFill>
                  <a:srgbClr val="FF0000"/>
                </a:solidFill>
              </a:rPr>
              <a:t>sprouts</a:t>
            </a:r>
          </a:p>
          <a:p>
            <a:pPr eaLnBrk="1" hangingPunct="1">
              <a:lnSpc>
                <a:spcPct val="90000"/>
              </a:lnSpc>
              <a:buFontTx/>
              <a:buNone/>
            </a:pPr>
            <a:endParaRPr lang="en-US" sz="1200" b="1" dirty="0">
              <a:solidFill>
                <a:srgbClr val="FF0000"/>
              </a:solidFill>
            </a:endParaRPr>
          </a:p>
          <a:p>
            <a:pPr eaLnBrk="1" hangingPunct="1">
              <a:lnSpc>
                <a:spcPct val="90000"/>
              </a:lnSpc>
            </a:pPr>
            <a:r>
              <a:rPr lang="en-US" sz="2400" b="1" i="1" dirty="0"/>
              <a:t>What do you think?</a:t>
            </a:r>
            <a:r>
              <a:rPr lang="en-US" sz="2400" dirty="0"/>
              <a:t> </a:t>
            </a:r>
          </a:p>
          <a:p>
            <a:pPr eaLnBrk="1" hangingPunct="1">
              <a:lnSpc>
                <a:spcPct val="90000"/>
              </a:lnSpc>
              <a:buFontTx/>
              <a:buNone/>
            </a:pPr>
            <a:r>
              <a:rPr lang="en-US" sz="2400" dirty="0"/>
              <a:t> 	What schemes can we come up with that would predict the number of sprouts </a:t>
            </a:r>
            <a:r>
              <a:rPr lang="en-US" sz="2400" b="1" i="1" dirty="0"/>
              <a:t>based on the dot pattern showing</a:t>
            </a:r>
            <a:r>
              <a:rPr lang="en-US" sz="2400" dirty="0"/>
              <a:t> when the seeds are planted?</a:t>
            </a:r>
          </a:p>
        </p:txBody>
      </p:sp>
      <p:sp>
        <p:nvSpPr>
          <p:cNvPr id="22533" name="Rectangle 4"/>
          <p:cNvSpPr>
            <a:spLocks noChangeArrowheads="1"/>
          </p:cNvSpPr>
          <p:nvPr/>
        </p:nvSpPr>
        <p:spPr bwMode="auto">
          <a:xfrm>
            <a:off x="914400" y="1804988"/>
            <a:ext cx="1189038" cy="1189037"/>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22534" name="Text Box 5"/>
          <p:cNvSpPr txBox="1">
            <a:spLocks noChangeArrowheads="1"/>
          </p:cNvSpPr>
          <p:nvPr/>
        </p:nvSpPr>
        <p:spPr bwMode="auto">
          <a:xfrm>
            <a:off x="1119188" y="1752600"/>
            <a:ext cx="152400" cy="669925"/>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2535" name="Text Box 6"/>
          <p:cNvSpPr txBox="1">
            <a:spLocks noChangeArrowheads="1"/>
          </p:cNvSpPr>
          <p:nvPr/>
        </p:nvSpPr>
        <p:spPr bwMode="auto">
          <a:xfrm>
            <a:off x="1423988" y="2057400"/>
            <a:ext cx="152400" cy="669925"/>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2536" name="Text Box 7"/>
          <p:cNvSpPr txBox="1">
            <a:spLocks noChangeArrowheads="1"/>
          </p:cNvSpPr>
          <p:nvPr/>
        </p:nvSpPr>
        <p:spPr bwMode="auto">
          <a:xfrm>
            <a:off x="1728788" y="2362200"/>
            <a:ext cx="152400" cy="669925"/>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2537" name="Rectangle 8"/>
          <p:cNvSpPr>
            <a:spLocks noChangeArrowheads="1"/>
          </p:cNvSpPr>
          <p:nvPr/>
        </p:nvSpPr>
        <p:spPr bwMode="auto">
          <a:xfrm>
            <a:off x="914400" y="3311525"/>
            <a:ext cx="1189038" cy="1189038"/>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22538" name="Text Box 9"/>
          <p:cNvSpPr txBox="1">
            <a:spLocks noChangeArrowheads="1"/>
          </p:cNvSpPr>
          <p:nvPr/>
        </p:nvSpPr>
        <p:spPr bwMode="auto">
          <a:xfrm>
            <a:off x="1423988" y="3563938"/>
            <a:ext cx="152400" cy="669925"/>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2539" name="Rectangle 10"/>
          <p:cNvSpPr>
            <a:spLocks noChangeArrowheads="1"/>
          </p:cNvSpPr>
          <p:nvPr/>
        </p:nvSpPr>
        <p:spPr bwMode="auto">
          <a:xfrm>
            <a:off x="2435225" y="1789113"/>
            <a:ext cx="1189038" cy="1189037"/>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22540" name="Text Box 11"/>
          <p:cNvSpPr txBox="1">
            <a:spLocks noChangeArrowheads="1"/>
          </p:cNvSpPr>
          <p:nvPr/>
        </p:nvSpPr>
        <p:spPr bwMode="auto">
          <a:xfrm>
            <a:off x="2640013" y="1736725"/>
            <a:ext cx="152400" cy="669925"/>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2541" name="Text Box 12"/>
          <p:cNvSpPr txBox="1">
            <a:spLocks noChangeArrowheads="1"/>
          </p:cNvSpPr>
          <p:nvPr/>
        </p:nvSpPr>
        <p:spPr bwMode="auto">
          <a:xfrm>
            <a:off x="3249613" y="2346325"/>
            <a:ext cx="152400" cy="669925"/>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2542" name="Rectangle 13"/>
          <p:cNvSpPr>
            <a:spLocks noChangeArrowheads="1"/>
          </p:cNvSpPr>
          <p:nvPr/>
        </p:nvSpPr>
        <p:spPr bwMode="auto">
          <a:xfrm>
            <a:off x="2435225" y="3313113"/>
            <a:ext cx="1189038" cy="1189037"/>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22543" name="Text Box 14"/>
          <p:cNvSpPr txBox="1">
            <a:spLocks noChangeArrowheads="1"/>
          </p:cNvSpPr>
          <p:nvPr/>
        </p:nvSpPr>
        <p:spPr bwMode="auto">
          <a:xfrm>
            <a:off x="2640013" y="3260725"/>
            <a:ext cx="152400" cy="669925"/>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2544" name="Text Box 15"/>
          <p:cNvSpPr txBox="1">
            <a:spLocks noChangeArrowheads="1"/>
          </p:cNvSpPr>
          <p:nvPr/>
        </p:nvSpPr>
        <p:spPr bwMode="auto">
          <a:xfrm>
            <a:off x="2944813" y="3565525"/>
            <a:ext cx="152400" cy="669925"/>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2545" name="Text Box 16"/>
          <p:cNvSpPr txBox="1">
            <a:spLocks noChangeArrowheads="1"/>
          </p:cNvSpPr>
          <p:nvPr/>
        </p:nvSpPr>
        <p:spPr bwMode="auto">
          <a:xfrm>
            <a:off x="3249613" y="3870325"/>
            <a:ext cx="152400" cy="669925"/>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2546" name="Text Box 17"/>
          <p:cNvSpPr txBox="1">
            <a:spLocks noChangeArrowheads="1"/>
          </p:cNvSpPr>
          <p:nvPr/>
        </p:nvSpPr>
        <p:spPr bwMode="auto">
          <a:xfrm>
            <a:off x="2641600" y="2343150"/>
            <a:ext cx="152400" cy="669925"/>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2547" name="Text Box 18"/>
          <p:cNvSpPr txBox="1">
            <a:spLocks noChangeArrowheads="1"/>
          </p:cNvSpPr>
          <p:nvPr/>
        </p:nvSpPr>
        <p:spPr bwMode="auto">
          <a:xfrm>
            <a:off x="3244850" y="1739900"/>
            <a:ext cx="152400" cy="669925"/>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2548" name="Rectangle 19"/>
          <p:cNvSpPr>
            <a:spLocks noChangeArrowheads="1"/>
          </p:cNvSpPr>
          <p:nvPr/>
        </p:nvSpPr>
        <p:spPr bwMode="auto">
          <a:xfrm>
            <a:off x="4960938" y="1804988"/>
            <a:ext cx="1189037" cy="1189037"/>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22549" name="Text Box 20"/>
          <p:cNvSpPr txBox="1">
            <a:spLocks noChangeArrowheads="1"/>
          </p:cNvSpPr>
          <p:nvPr/>
        </p:nvSpPr>
        <p:spPr bwMode="auto">
          <a:xfrm>
            <a:off x="5470525" y="2057400"/>
            <a:ext cx="152400" cy="669925"/>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2550" name="Rectangle 21"/>
          <p:cNvSpPr>
            <a:spLocks noChangeArrowheads="1"/>
          </p:cNvSpPr>
          <p:nvPr/>
        </p:nvSpPr>
        <p:spPr bwMode="auto">
          <a:xfrm>
            <a:off x="4960938" y="3311525"/>
            <a:ext cx="1189037" cy="1189038"/>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22551" name="Text Box 22"/>
          <p:cNvSpPr txBox="1">
            <a:spLocks noChangeArrowheads="1"/>
          </p:cNvSpPr>
          <p:nvPr/>
        </p:nvSpPr>
        <p:spPr bwMode="auto">
          <a:xfrm>
            <a:off x="5165725" y="3259138"/>
            <a:ext cx="152400" cy="669925"/>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2552" name="Text Box 23"/>
          <p:cNvSpPr txBox="1">
            <a:spLocks noChangeArrowheads="1"/>
          </p:cNvSpPr>
          <p:nvPr/>
        </p:nvSpPr>
        <p:spPr bwMode="auto">
          <a:xfrm>
            <a:off x="5775325" y="3868738"/>
            <a:ext cx="152400" cy="669925"/>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2553" name="Rectangle 24"/>
          <p:cNvSpPr>
            <a:spLocks noChangeArrowheads="1"/>
          </p:cNvSpPr>
          <p:nvPr/>
        </p:nvSpPr>
        <p:spPr bwMode="auto">
          <a:xfrm>
            <a:off x="6481763" y="1789113"/>
            <a:ext cx="1189037" cy="1189037"/>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22554" name="Text Box 25"/>
          <p:cNvSpPr txBox="1">
            <a:spLocks noChangeArrowheads="1"/>
          </p:cNvSpPr>
          <p:nvPr/>
        </p:nvSpPr>
        <p:spPr bwMode="auto">
          <a:xfrm>
            <a:off x="6686550" y="1736725"/>
            <a:ext cx="152400" cy="669925"/>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2555" name="Text Box 26"/>
          <p:cNvSpPr txBox="1">
            <a:spLocks noChangeArrowheads="1"/>
          </p:cNvSpPr>
          <p:nvPr/>
        </p:nvSpPr>
        <p:spPr bwMode="auto">
          <a:xfrm>
            <a:off x="6991350" y="2041525"/>
            <a:ext cx="152400" cy="669925"/>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2556" name="Text Box 27"/>
          <p:cNvSpPr txBox="1">
            <a:spLocks noChangeArrowheads="1"/>
          </p:cNvSpPr>
          <p:nvPr/>
        </p:nvSpPr>
        <p:spPr bwMode="auto">
          <a:xfrm>
            <a:off x="7296150" y="2346325"/>
            <a:ext cx="152400" cy="669925"/>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2557" name="Rectangle 28"/>
          <p:cNvSpPr>
            <a:spLocks noChangeArrowheads="1"/>
          </p:cNvSpPr>
          <p:nvPr/>
        </p:nvSpPr>
        <p:spPr bwMode="auto">
          <a:xfrm>
            <a:off x="6481763" y="3313113"/>
            <a:ext cx="1189037" cy="1189037"/>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22558" name="Text Box 29"/>
          <p:cNvSpPr txBox="1">
            <a:spLocks noChangeArrowheads="1"/>
          </p:cNvSpPr>
          <p:nvPr/>
        </p:nvSpPr>
        <p:spPr bwMode="auto">
          <a:xfrm>
            <a:off x="6686550" y="3260725"/>
            <a:ext cx="152400" cy="669925"/>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2559" name="Text Box 30"/>
          <p:cNvSpPr txBox="1">
            <a:spLocks noChangeArrowheads="1"/>
          </p:cNvSpPr>
          <p:nvPr/>
        </p:nvSpPr>
        <p:spPr bwMode="auto">
          <a:xfrm>
            <a:off x="6991350" y="3565525"/>
            <a:ext cx="152400" cy="669925"/>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2560" name="Text Box 31"/>
          <p:cNvSpPr txBox="1">
            <a:spLocks noChangeArrowheads="1"/>
          </p:cNvSpPr>
          <p:nvPr/>
        </p:nvSpPr>
        <p:spPr bwMode="auto">
          <a:xfrm>
            <a:off x="7296150" y="3870325"/>
            <a:ext cx="152400" cy="669925"/>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2561" name="Text Box 32"/>
          <p:cNvSpPr txBox="1">
            <a:spLocks noChangeArrowheads="1"/>
          </p:cNvSpPr>
          <p:nvPr/>
        </p:nvSpPr>
        <p:spPr bwMode="auto">
          <a:xfrm>
            <a:off x="6688138" y="2343150"/>
            <a:ext cx="152400" cy="669925"/>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2562" name="Text Box 33"/>
          <p:cNvSpPr txBox="1">
            <a:spLocks noChangeArrowheads="1"/>
          </p:cNvSpPr>
          <p:nvPr/>
        </p:nvSpPr>
        <p:spPr bwMode="auto">
          <a:xfrm>
            <a:off x="7291388" y="1739900"/>
            <a:ext cx="152400" cy="669925"/>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2563" name="Text Box 34"/>
          <p:cNvSpPr txBox="1">
            <a:spLocks noChangeArrowheads="1"/>
          </p:cNvSpPr>
          <p:nvPr/>
        </p:nvSpPr>
        <p:spPr bwMode="auto">
          <a:xfrm>
            <a:off x="5776913" y="3567113"/>
            <a:ext cx="152400" cy="669925"/>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2564" name="Text Box 35"/>
          <p:cNvSpPr txBox="1">
            <a:spLocks noChangeArrowheads="1"/>
          </p:cNvSpPr>
          <p:nvPr/>
        </p:nvSpPr>
        <p:spPr bwMode="auto">
          <a:xfrm>
            <a:off x="5164138" y="3567113"/>
            <a:ext cx="152400" cy="669925"/>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2565" name="Text Box 36"/>
          <p:cNvSpPr txBox="1">
            <a:spLocks noChangeArrowheads="1"/>
          </p:cNvSpPr>
          <p:nvPr/>
        </p:nvSpPr>
        <p:spPr bwMode="auto">
          <a:xfrm>
            <a:off x="5164138" y="3868738"/>
            <a:ext cx="152400" cy="669925"/>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2566" name="Text Box 37"/>
          <p:cNvSpPr txBox="1">
            <a:spLocks noChangeArrowheads="1"/>
          </p:cNvSpPr>
          <p:nvPr/>
        </p:nvSpPr>
        <p:spPr bwMode="auto">
          <a:xfrm>
            <a:off x="5776913" y="3255963"/>
            <a:ext cx="152400" cy="669925"/>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C:\Users\Zombie\Desktop\2130FA10_Sprouts.JPG"/>
          <p:cNvPicPr>
            <a:picLocks noChangeAspect="1" noChangeArrowheads="1"/>
          </p:cNvPicPr>
          <p:nvPr/>
        </p:nvPicPr>
        <p:blipFill>
          <a:blip r:embed="rId2" cstate="print"/>
          <a:srcRect/>
          <a:stretch>
            <a:fillRect/>
          </a:stretch>
        </p:blipFill>
        <p:spPr bwMode="auto">
          <a:xfrm>
            <a:off x="1600200" y="1066800"/>
            <a:ext cx="5943600" cy="2933700"/>
          </a:xfrm>
          <a:prstGeom prst="rect">
            <a:avLst/>
          </a:prstGeom>
          <a:noFill/>
        </p:spPr>
      </p:pic>
      <p:sp>
        <p:nvSpPr>
          <p:cNvPr id="3" name="TextBox 2"/>
          <p:cNvSpPr txBox="1"/>
          <p:nvPr/>
        </p:nvSpPr>
        <p:spPr>
          <a:xfrm>
            <a:off x="1447800" y="4495800"/>
            <a:ext cx="5750292" cy="2031325"/>
          </a:xfrm>
          <a:prstGeom prst="rect">
            <a:avLst/>
          </a:prstGeom>
          <a:noFill/>
        </p:spPr>
        <p:txBody>
          <a:bodyPr wrap="none" rtlCol="0">
            <a:spAutoFit/>
          </a:bodyPr>
          <a:lstStyle/>
          <a:p>
            <a:pPr marL="342900" indent="-342900"/>
            <a:r>
              <a:rPr lang="en-US" b="1" u="sng" dirty="0" smtClean="0"/>
              <a:t>Possible Schemes</a:t>
            </a:r>
          </a:p>
          <a:p>
            <a:pPr marL="342900" indent="-342900">
              <a:buAutoNum type="arabicPeriod"/>
            </a:pPr>
            <a:r>
              <a:rPr lang="en-US" dirty="0" smtClean="0"/>
              <a:t>Totally Random (Numbers aren’t related to # of sprouts)</a:t>
            </a:r>
          </a:p>
          <a:p>
            <a:pPr marL="342900" indent="-342900">
              <a:buAutoNum type="arabicPeriod"/>
            </a:pPr>
            <a:r>
              <a:rPr lang="en-US" dirty="0" smtClean="0"/>
              <a:t>(Largest Number) = (# of Sprouts)</a:t>
            </a:r>
          </a:p>
          <a:p>
            <a:pPr marL="342900" indent="-342900">
              <a:buAutoNum type="arabicPeriod"/>
            </a:pPr>
            <a:r>
              <a:rPr lang="en-US" dirty="0" smtClean="0"/>
              <a:t> </a:t>
            </a:r>
          </a:p>
          <a:p>
            <a:pPr marL="342900" indent="-342900">
              <a:buAutoNum type="arabicPeriod"/>
            </a:pPr>
            <a:r>
              <a:rPr lang="en-US" dirty="0" smtClean="0"/>
              <a:t> </a:t>
            </a:r>
          </a:p>
          <a:p>
            <a:pPr marL="342900" indent="-342900">
              <a:buAutoNum type="arabicPeriod"/>
            </a:pPr>
            <a:r>
              <a:rPr lang="en-US" dirty="0" smtClean="0"/>
              <a:t> </a:t>
            </a:r>
          </a:p>
          <a:p>
            <a:pPr marL="342900" indent="-342900">
              <a:buAutoNum type="arabicPeriod"/>
            </a:pPr>
            <a:r>
              <a:rPr lang="en-US" dirty="0" smtClean="0"/>
              <a:t> …</a:t>
            </a:r>
          </a:p>
        </p:txBody>
      </p:sp>
      <p:sp>
        <p:nvSpPr>
          <p:cNvPr id="4"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The Farmer and the Seeds</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p>
            <a:fld id="{CC5ED379-1BEA-CB4E-BE8A-152053C3912C}" type="slidenum">
              <a:rPr lang="en-US"/>
              <a:pPr/>
              <a:t>27</a:t>
            </a:fld>
            <a:endParaRPr lang="en-US"/>
          </a:p>
        </p:txBody>
      </p:sp>
      <p:sp>
        <p:nvSpPr>
          <p:cNvPr id="24579" name="Rectangle 2"/>
          <p:cNvSpPr>
            <a:spLocks noGrp="1" noChangeArrowheads="1"/>
          </p:cNvSpPr>
          <p:nvPr>
            <p:ph type="title"/>
          </p:nvPr>
        </p:nvSpPr>
        <p:spPr/>
        <p:txBody>
          <a:bodyPr/>
          <a:lstStyle/>
          <a:p>
            <a:pPr eaLnBrk="1" hangingPunct="1"/>
            <a:r>
              <a:rPr lang="en-US"/>
              <a:t>The Farmer and the Seeds</a:t>
            </a:r>
          </a:p>
        </p:txBody>
      </p:sp>
      <p:sp>
        <p:nvSpPr>
          <p:cNvPr id="24580" name="Rectangle 3"/>
          <p:cNvSpPr>
            <a:spLocks noGrp="1" noChangeArrowheads="1"/>
          </p:cNvSpPr>
          <p:nvPr>
            <p:ph type="body" idx="1"/>
          </p:nvPr>
        </p:nvSpPr>
        <p:spPr>
          <a:xfrm>
            <a:off x="457200" y="1311275"/>
            <a:ext cx="8229600" cy="5546725"/>
          </a:xfrm>
        </p:spPr>
        <p:txBody>
          <a:bodyPr/>
          <a:lstStyle/>
          <a:p>
            <a:pPr eaLnBrk="1" hangingPunct="1">
              <a:buFontTx/>
              <a:buNone/>
            </a:pPr>
            <a:r>
              <a:rPr lang="en-US" sz="2400"/>
              <a:t>Another seed grouping the farmer tried:</a:t>
            </a:r>
          </a:p>
          <a:p>
            <a:pPr eaLnBrk="1" hangingPunct="1"/>
            <a:endParaRPr lang="en-US" sz="2400"/>
          </a:p>
          <a:p>
            <a:pPr eaLnBrk="1" hangingPunct="1"/>
            <a:endParaRPr lang="en-US" sz="2400"/>
          </a:p>
          <a:p>
            <a:pPr eaLnBrk="1" hangingPunct="1"/>
            <a:endParaRPr lang="en-US" sz="2000"/>
          </a:p>
          <a:p>
            <a:pPr eaLnBrk="1" hangingPunct="1"/>
            <a:endParaRPr lang="en-US" sz="2000"/>
          </a:p>
          <a:p>
            <a:pPr eaLnBrk="1" hangingPunct="1"/>
            <a:endParaRPr lang="en-US" sz="2400"/>
          </a:p>
          <a:p>
            <a:pPr eaLnBrk="1" hangingPunct="1">
              <a:buFontTx/>
              <a:buNone/>
            </a:pPr>
            <a:endParaRPr lang="en-US" sz="1200"/>
          </a:p>
          <a:p>
            <a:pPr eaLnBrk="1" hangingPunct="1">
              <a:buFontTx/>
              <a:buNone/>
            </a:pPr>
            <a:endParaRPr lang="en-US" sz="1200"/>
          </a:p>
          <a:p>
            <a:pPr eaLnBrk="1" hangingPunct="1">
              <a:buFontTx/>
              <a:buNone/>
            </a:pPr>
            <a:endParaRPr lang="en-US" sz="1200"/>
          </a:p>
          <a:p>
            <a:pPr eaLnBrk="1" hangingPunct="1">
              <a:buFontTx/>
              <a:buNone/>
            </a:pPr>
            <a:endParaRPr lang="en-US" sz="1200"/>
          </a:p>
          <a:p>
            <a:pPr eaLnBrk="1" hangingPunct="1">
              <a:buFontTx/>
              <a:buNone/>
            </a:pPr>
            <a:endParaRPr lang="en-US" sz="2400"/>
          </a:p>
        </p:txBody>
      </p:sp>
      <p:sp>
        <p:nvSpPr>
          <p:cNvPr id="24581" name="Rectangle 4"/>
          <p:cNvSpPr>
            <a:spLocks noChangeArrowheads="1"/>
          </p:cNvSpPr>
          <p:nvPr/>
        </p:nvSpPr>
        <p:spPr bwMode="auto">
          <a:xfrm>
            <a:off x="914400" y="1804988"/>
            <a:ext cx="1189038" cy="1189037"/>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24582" name="Text Box 5"/>
          <p:cNvSpPr txBox="1">
            <a:spLocks noChangeArrowheads="1"/>
          </p:cNvSpPr>
          <p:nvPr/>
        </p:nvSpPr>
        <p:spPr bwMode="auto">
          <a:xfrm>
            <a:off x="1119188" y="1752600"/>
            <a:ext cx="152400" cy="669925"/>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4583" name="Text Box 6"/>
          <p:cNvSpPr txBox="1">
            <a:spLocks noChangeArrowheads="1"/>
          </p:cNvSpPr>
          <p:nvPr/>
        </p:nvSpPr>
        <p:spPr bwMode="auto">
          <a:xfrm>
            <a:off x="1728788" y="2362200"/>
            <a:ext cx="152400" cy="669925"/>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4584" name="Rectangle 7"/>
          <p:cNvSpPr>
            <a:spLocks noChangeArrowheads="1"/>
          </p:cNvSpPr>
          <p:nvPr/>
        </p:nvSpPr>
        <p:spPr bwMode="auto">
          <a:xfrm>
            <a:off x="914400" y="3311525"/>
            <a:ext cx="1189038" cy="1189038"/>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24585" name="Text Box 8"/>
          <p:cNvSpPr txBox="1">
            <a:spLocks noChangeArrowheads="1"/>
          </p:cNvSpPr>
          <p:nvPr/>
        </p:nvSpPr>
        <p:spPr bwMode="auto">
          <a:xfrm>
            <a:off x="1423988" y="3563938"/>
            <a:ext cx="152400" cy="669925"/>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4586" name="Rectangle 9"/>
          <p:cNvSpPr>
            <a:spLocks noChangeArrowheads="1"/>
          </p:cNvSpPr>
          <p:nvPr/>
        </p:nvSpPr>
        <p:spPr bwMode="auto">
          <a:xfrm>
            <a:off x="2435225" y="1789113"/>
            <a:ext cx="1189038" cy="1189037"/>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24587" name="Rectangle 10"/>
          <p:cNvSpPr>
            <a:spLocks noChangeArrowheads="1"/>
          </p:cNvSpPr>
          <p:nvPr/>
        </p:nvSpPr>
        <p:spPr bwMode="auto">
          <a:xfrm>
            <a:off x="2435225" y="3313113"/>
            <a:ext cx="1189038" cy="1189037"/>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24588" name="Text Box 11"/>
          <p:cNvSpPr txBox="1">
            <a:spLocks noChangeArrowheads="1"/>
          </p:cNvSpPr>
          <p:nvPr/>
        </p:nvSpPr>
        <p:spPr bwMode="auto">
          <a:xfrm>
            <a:off x="2640013" y="3260725"/>
            <a:ext cx="152400" cy="669925"/>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4589" name="Text Box 12"/>
          <p:cNvSpPr txBox="1">
            <a:spLocks noChangeArrowheads="1"/>
          </p:cNvSpPr>
          <p:nvPr/>
        </p:nvSpPr>
        <p:spPr bwMode="auto">
          <a:xfrm>
            <a:off x="2944813" y="3565525"/>
            <a:ext cx="152400" cy="669925"/>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4590" name="Text Box 13"/>
          <p:cNvSpPr txBox="1">
            <a:spLocks noChangeArrowheads="1"/>
          </p:cNvSpPr>
          <p:nvPr/>
        </p:nvSpPr>
        <p:spPr bwMode="auto">
          <a:xfrm>
            <a:off x="3249613" y="3870325"/>
            <a:ext cx="152400" cy="669925"/>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4591" name="Text Box 14"/>
          <p:cNvSpPr txBox="1">
            <a:spLocks noChangeArrowheads="1"/>
          </p:cNvSpPr>
          <p:nvPr/>
        </p:nvSpPr>
        <p:spPr bwMode="auto">
          <a:xfrm>
            <a:off x="2927350" y="2041525"/>
            <a:ext cx="152400" cy="669925"/>
          </a:xfrm>
          <a:prstGeom prst="rect">
            <a:avLst/>
          </a:prstGeom>
          <a:noFill/>
          <a:ln w="9525">
            <a:noFill/>
            <a:miter lim="800000"/>
            <a:headEnd/>
            <a:tailEnd/>
          </a:ln>
        </p:spPr>
        <p:txBody>
          <a:bodyPr lIns="0" tIns="0" rIns="0" bIns="0">
            <a:prstTxWarp prst="textNoShape">
              <a:avLst/>
            </a:prstTxWarp>
            <a:spAutoFit/>
          </a:bodyPr>
          <a:lstStyle/>
          <a:p>
            <a:pPr>
              <a:spcBef>
                <a:spcPct val="50000"/>
              </a:spcBef>
            </a:pPr>
            <a:r>
              <a:rPr lang="en-US" sz="4400">
                <a:ea typeface="Arial" charset="0"/>
                <a:cs typeface="Arial" charset="0"/>
              </a:rPr>
              <a:t>•</a:t>
            </a:r>
          </a:p>
        </p:txBody>
      </p:sp>
      <p:sp>
        <p:nvSpPr>
          <p:cNvPr id="24592" name="Rectangle 16"/>
          <p:cNvSpPr>
            <a:spLocks noChangeArrowheads="1"/>
          </p:cNvSpPr>
          <p:nvPr/>
        </p:nvSpPr>
        <p:spPr bwMode="auto">
          <a:xfrm>
            <a:off x="490538" y="4768850"/>
            <a:ext cx="8162925" cy="1554163"/>
          </a:xfrm>
          <a:prstGeom prst="rect">
            <a:avLst/>
          </a:prstGeom>
          <a:noFill/>
          <a:ln w="9525">
            <a:noFill/>
            <a:miter lim="800000"/>
            <a:headEnd/>
            <a:tailEnd/>
          </a:ln>
        </p:spPr>
        <p:txBody>
          <a:bodyPr>
            <a:prstTxWarp prst="textNoShape">
              <a:avLst/>
            </a:prstTxWarp>
            <a:spAutoFit/>
          </a:bodyPr>
          <a:lstStyle/>
          <a:p>
            <a:r>
              <a:rPr lang="en-US" sz="3200">
                <a:latin typeface="Times New Roman" charset="0"/>
              </a:rPr>
              <a:t>What is the prediction of each of the different schemes the class has come up with for this seed grouping?</a:t>
            </a:r>
            <a:r>
              <a:rPr lang="en-US">
                <a:latin typeface="Times New Roman" charset="0"/>
              </a:rPr>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3"/>
          <p:cNvSpPr txBox="1">
            <a:spLocks noChangeArrowheads="1"/>
          </p:cNvSpPr>
          <p:nvPr/>
        </p:nvSpPr>
        <p:spPr>
          <a:xfrm>
            <a:off x="381000" y="381000"/>
            <a:ext cx="5181600" cy="517525"/>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Another seed grouping the farmer tried: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886200" marR="0" lvl="8"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050" name="Picture 2" descr="C:\Users\Zombie\Desktop\2130FA10_Farmer&amp;Seeds2.jpg"/>
          <p:cNvPicPr>
            <a:picLocks noChangeAspect="1" noChangeArrowheads="1"/>
          </p:cNvPicPr>
          <p:nvPr/>
        </p:nvPicPr>
        <p:blipFill>
          <a:blip r:embed="rId2" cstate="print"/>
          <a:srcRect/>
          <a:stretch>
            <a:fillRect/>
          </a:stretch>
        </p:blipFill>
        <p:spPr bwMode="auto">
          <a:xfrm>
            <a:off x="533400" y="914400"/>
            <a:ext cx="2933700" cy="2905125"/>
          </a:xfrm>
          <a:prstGeom prst="rect">
            <a:avLst/>
          </a:prstGeom>
          <a:noFill/>
        </p:spPr>
      </p:pic>
      <p:sp>
        <p:nvSpPr>
          <p:cNvPr id="5" name="Text Box 15"/>
          <p:cNvSpPr txBox="1">
            <a:spLocks noChangeArrowheads="1"/>
          </p:cNvSpPr>
          <p:nvPr/>
        </p:nvSpPr>
        <p:spPr bwMode="auto">
          <a:xfrm>
            <a:off x="4953000" y="2286000"/>
            <a:ext cx="2455862" cy="641350"/>
          </a:xfrm>
          <a:prstGeom prst="rect">
            <a:avLst/>
          </a:prstGeom>
          <a:noFill/>
          <a:ln w="9525">
            <a:noFill/>
            <a:miter lim="800000"/>
            <a:headEnd/>
            <a:tailEnd/>
          </a:ln>
        </p:spPr>
        <p:txBody>
          <a:bodyPr>
            <a:spAutoFit/>
          </a:bodyPr>
          <a:lstStyle/>
          <a:p>
            <a:pPr>
              <a:spcBef>
                <a:spcPct val="50000"/>
              </a:spcBef>
            </a:pPr>
            <a:r>
              <a:rPr lang="en-US" sz="3600" b="1" dirty="0" smtClean="0">
                <a:solidFill>
                  <a:srgbClr val="FF0000"/>
                </a:solidFill>
              </a:rPr>
              <a:t>2 </a:t>
            </a:r>
            <a:r>
              <a:rPr lang="en-US" sz="3600" b="1" dirty="0">
                <a:solidFill>
                  <a:srgbClr val="FF0000"/>
                </a:solidFill>
              </a:rPr>
              <a:t>sprouts!</a:t>
            </a:r>
          </a:p>
        </p:txBody>
      </p:sp>
      <p:cxnSp>
        <p:nvCxnSpPr>
          <p:cNvPr id="8" name="Straight Connector 7"/>
          <p:cNvCxnSpPr/>
          <p:nvPr/>
        </p:nvCxnSpPr>
        <p:spPr>
          <a:xfrm rot="10800000">
            <a:off x="1447800" y="5261139"/>
            <a:ext cx="3723342" cy="158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47800" y="4495800"/>
            <a:ext cx="5750292" cy="2031325"/>
          </a:xfrm>
          <a:prstGeom prst="rect">
            <a:avLst/>
          </a:prstGeom>
          <a:noFill/>
        </p:spPr>
        <p:txBody>
          <a:bodyPr wrap="none" rtlCol="0">
            <a:spAutoFit/>
          </a:bodyPr>
          <a:lstStyle/>
          <a:p>
            <a:pPr marL="342900" indent="-342900"/>
            <a:r>
              <a:rPr lang="en-US" b="1" u="sng" dirty="0" smtClean="0"/>
              <a:t>Possible Schemes</a:t>
            </a:r>
          </a:p>
          <a:p>
            <a:pPr marL="342900" indent="-342900">
              <a:buAutoNum type="arabicPeriod"/>
            </a:pPr>
            <a:r>
              <a:rPr lang="en-US" dirty="0" smtClean="0"/>
              <a:t>Totally Random (Numbers aren’t related to # of sprouts)</a:t>
            </a:r>
          </a:p>
          <a:p>
            <a:pPr marL="342900" indent="-342900">
              <a:buAutoNum type="arabicPeriod"/>
            </a:pPr>
            <a:r>
              <a:rPr lang="en-US" dirty="0" smtClean="0"/>
              <a:t>(Largest Number) = (# of Sprouts)</a:t>
            </a:r>
          </a:p>
          <a:p>
            <a:pPr marL="342900" indent="-342900">
              <a:buAutoNum type="arabicPeriod"/>
            </a:pPr>
            <a:r>
              <a:rPr lang="en-US" dirty="0" smtClean="0"/>
              <a:t> </a:t>
            </a:r>
          </a:p>
          <a:p>
            <a:pPr marL="342900" indent="-342900">
              <a:buAutoNum type="arabicPeriod"/>
            </a:pPr>
            <a:r>
              <a:rPr lang="en-US" dirty="0" smtClean="0"/>
              <a:t> </a:t>
            </a:r>
          </a:p>
          <a:p>
            <a:pPr marL="342900" indent="-342900">
              <a:buAutoNum type="arabicPeriod"/>
            </a:pPr>
            <a:r>
              <a:rPr lang="en-US" dirty="0" smtClean="0"/>
              <a:t> </a:t>
            </a:r>
          </a:p>
          <a:p>
            <a:pPr marL="342900" indent="-342900">
              <a:buAutoNum type="arabicPeriod"/>
            </a:pPr>
            <a:r>
              <a:rPr 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F5B1186E-545E-4E61-8016-FCADF4D455E0}" type="slidenum">
              <a:rPr lang="en-US" smtClean="0"/>
              <a:pPr/>
              <a:t>29</a:t>
            </a:fld>
            <a:endParaRPr lang="en-US" smtClean="0"/>
          </a:p>
        </p:txBody>
      </p:sp>
      <p:sp>
        <p:nvSpPr>
          <p:cNvPr id="23555" name="Rectangle 2"/>
          <p:cNvSpPr>
            <a:spLocks noGrp="1" noChangeArrowheads="1"/>
          </p:cNvSpPr>
          <p:nvPr>
            <p:ph type="title"/>
          </p:nvPr>
        </p:nvSpPr>
        <p:spPr>
          <a:xfrm>
            <a:off x="304800" y="381000"/>
            <a:ext cx="3505200" cy="1143000"/>
          </a:xfrm>
        </p:spPr>
        <p:txBody>
          <a:bodyPr>
            <a:normAutofit fontScale="90000"/>
          </a:bodyPr>
          <a:lstStyle/>
          <a:p>
            <a:pPr eaLnBrk="1" hangingPunct="1"/>
            <a:r>
              <a:rPr lang="en-US" dirty="0" smtClean="0"/>
              <a:t>Questions from this story:</a:t>
            </a:r>
          </a:p>
        </p:txBody>
      </p:sp>
      <p:sp>
        <p:nvSpPr>
          <p:cNvPr id="88067" name="Rectangle 3"/>
          <p:cNvSpPr>
            <a:spLocks noGrp="1" noChangeArrowheads="1"/>
          </p:cNvSpPr>
          <p:nvPr>
            <p:ph type="body" idx="1"/>
          </p:nvPr>
        </p:nvSpPr>
        <p:spPr>
          <a:xfrm>
            <a:off x="228600" y="1828800"/>
            <a:ext cx="8636000" cy="4114800"/>
          </a:xfrm>
        </p:spPr>
        <p:txBody>
          <a:bodyPr>
            <a:normAutofit fontScale="92500" lnSpcReduction="20000"/>
          </a:bodyPr>
          <a:lstStyle/>
          <a:p>
            <a:pPr marL="514350" indent="-514350" eaLnBrk="1" hangingPunct="1">
              <a:lnSpc>
                <a:spcPct val="80000"/>
              </a:lnSpc>
              <a:buAutoNum type="arabicPeriod"/>
            </a:pPr>
            <a:r>
              <a:rPr lang="en-US" sz="2800" dirty="0" smtClean="0"/>
              <a:t>How could we decide if any of these three schemes is the correct one?</a:t>
            </a:r>
          </a:p>
          <a:p>
            <a:pPr marL="514350" indent="-514350" eaLnBrk="1" hangingPunct="1">
              <a:lnSpc>
                <a:spcPct val="80000"/>
              </a:lnSpc>
              <a:buAutoNum type="arabicPeriod"/>
            </a:pPr>
            <a:endParaRPr lang="en-US" sz="2800" dirty="0"/>
          </a:p>
          <a:p>
            <a:pPr marL="514350" indent="-514350" eaLnBrk="1" hangingPunct="1">
              <a:lnSpc>
                <a:spcPct val="80000"/>
              </a:lnSpc>
              <a:buAutoNum type="arabicPeriod"/>
            </a:pPr>
            <a:r>
              <a:rPr lang="en-US" sz="2800" dirty="0" smtClean="0"/>
              <a:t>If the farmer had to wait to plant more seeds, are there reasons we might in the meantime favor one scheme over another?</a:t>
            </a:r>
          </a:p>
          <a:p>
            <a:pPr marL="514350" indent="-514350" eaLnBrk="1" hangingPunct="1">
              <a:lnSpc>
                <a:spcPct val="80000"/>
              </a:lnSpc>
              <a:buAutoNum type="arabicPeriod"/>
            </a:pPr>
            <a:endParaRPr lang="en-US" sz="2800" dirty="0"/>
          </a:p>
          <a:p>
            <a:pPr marL="514350" indent="-514350" eaLnBrk="1" hangingPunct="1">
              <a:lnSpc>
                <a:spcPct val="80000"/>
              </a:lnSpc>
              <a:buAutoNum type="arabicPeriod"/>
            </a:pPr>
            <a:r>
              <a:rPr lang="en-US" sz="2800" dirty="0" smtClean="0"/>
              <a:t>How do we know if we’ve figured out all the possible schemes?</a:t>
            </a:r>
          </a:p>
          <a:p>
            <a:pPr marL="514350" indent="-514350" eaLnBrk="1" hangingPunct="1">
              <a:lnSpc>
                <a:spcPct val="80000"/>
              </a:lnSpc>
              <a:buAutoNum type="arabicPeriod"/>
            </a:pPr>
            <a:endParaRPr lang="en-US" sz="2800" dirty="0"/>
          </a:p>
          <a:p>
            <a:pPr marL="514350" indent="-514350" eaLnBrk="1" hangingPunct="1">
              <a:lnSpc>
                <a:spcPct val="80000"/>
              </a:lnSpc>
              <a:buAutoNum type="arabicPeriod"/>
            </a:pPr>
            <a:r>
              <a:rPr lang="en-US" sz="2800" dirty="0" smtClean="0"/>
              <a:t>Where did these schemes we’ve been discussing come from?</a:t>
            </a:r>
            <a:r>
              <a:rPr lang="en-US" sz="2800" dirty="0"/>
              <a:t> </a:t>
            </a:r>
            <a:r>
              <a:rPr lang="en-US" sz="2800" dirty="0" smtClean="0"/>
              <a:t> (Note: This question is not about the elements of the schemes, but the decisions as to what elements to use and how to use them.)</a:t>
            </a:r>
          </a:p>
        </p:txBody>
      </p:sp>
      <p:sp>
        <p:nvSpPr>
          <p:cNvPr id="5" name="TextBox 4"/>
          <p:cNvSpPr txBox="1"/>
          <p:nvPr/>
        </p:nvSpPr>
        <p:spPr>
          <a:xfrm>
            <a:off x="4419600" y="381000"/>
            <a:ext cx="4407297" cy="1200329"/>
          </a:xfrm>
          <a:prstGeom prst="rect">
            <a:avLst/>
          </a:prstGeom>
          <a:noFill/>
        </p:spPr>
        <p:txBody>
          <a:bodyPr wrap="none" rtlCol="0">
            <a:spAutoFit/>
          </a:bodyPr>
          <a:lstStyle/>
          <a:p>
            <a:pPr marL="342900" indent="-342900"/>
            <a:r>
              <a:rPr lang="en-US" b="1" u="sng" dirty="0" smtClean="0"/>
              <a:t>Possible Schemes</a:t>
            </a:r>
          </a:p>
          <a:p>
            <a:pPr marL="342900" indent="-342900">
              <a:buAutoNum type="arabicPeriod"/>
            </a:pPr>
            <a:r>
              <a:rPr lang="en-US" dirty="0" smtClean="0"/>
              <a:t>Totally Random (???)</a:t>
            </a:r>
          </a:p>
          <a:p>
            <a:pPr marL="342900" indent="-342900">
              <a:buAutoNum type="arabicPeriod"/>
            </a:pPr>
            <a:r>
              <a:rPr lang="en-US" dirty="0" smtClean="0"/>
              <a:t>(Number that is even) = 2 Sprouts</a:t>
            </a:r>
          </a:p>
          <a:p>
            <a:pPr marL="342900" indent="-342900">
              <a:buAutoNum type="arabicPeriod"/>
            </a:pPr>
            <a:r>
              <a:rPr lang="en-US" dirty="0" smtClean="0"/>
              <a:t>[(Sum of all Numbers) – 3] / 2 = 2 Sprouts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8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80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80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80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autoUpdateAnimBg="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F126A016-9014-42BE-9631-EF07EE9B8042}" type="slidenum">
              <a:rPr lang="en-US"/>
              <a:pPr/>
              <a:t>3</a:t>
            </a:fld>
            <a:endParaRPr lang="en-US"/>
          </a:p>
        </p:txBody>
      </p:sp>
      <p:sp>
        <p:nvSpPr>
          <p:cNvPr id="34818" name="Text Box 2"/>
          <p:cNvSpPr txBox="1">
            <a:spLocks noChangeArrowheads="1"/>
          </p:cNvSpPr>
          <p:nvPr/>
        </p:nvSpPr>
        <p:spPr bwMode="auto">
          <a:xfrm>
            <a:off x="228600" y="1659756"/>
            <a:ext cx="9144000" cy="1938992"/>
          </a:xfrm>
          <a:prstGeom prst="rect">
            <a:avLst/>
          </a:prstGeom>
          <a:noFill/>
          <a:ln w="9525">
            <a:noFill/>
            <a:miter lim="800000"/>
            <a:headEnd/>
            <a:tailEnd/>
          </a:ln>
          <a:effectLst/>
        </p:spPr>
        <p:txBody>
          <a:bodyPr>
            <a:spAutoFit/>
          </a:bodyPr>
          <a:lstStyle/>
          <a:p>
            <a:r>
              <a:rPr lang="en-US" sz="2400" dirty="0" smtClean="0"/>
              <a:t>Bring:</a:t>
            </a:r>
          </a:p>
          <a:p>
            <a:pPr lvl="1">
              <a:buFont typeface="Arial"/>
              <a:buChar char="•"/>
            </a:pPr>
            <a:r>
              <a:rPr lang="en-US" sz="2400" dirty="0" smtClean="0"/>
              <a:t> pencil and eraser</a:t>
            </a:r>
          </a:p>
          <a:p>
            <a:pPr lvl="1">
              <a:buFont typeface="Arial"/>
              <a:buChar char="•"/>
            </a:pPr>
            <a:r>
              <a:rPr lang="en-US" sz="2400" dirty="0" smtClean="0"/>
              <a:t> calculator</a:t>
            </a:r>
          </a:p>
          <a:p>
            <a:pPr lvl="1">
              <a:buFont typeface="Arial"/>
              <a:buChar char="•"/>
            </a:pPr>
            <a:r>
              <a:rPr lang="en-US" sz="2400" dirty="0" smtClean="0"/>
              <a:t> ONE 3x5 card with whatever you want to </a:t>
            </a:r>
            <a:r>
              <a:rPr lang="en-US" sz="2400" u="sng" dirty="0" smtClean="0"/>
              <a:t>write</a:t>
            </a:r>
            <a:r>
              <a:rPr lang="en-US" sz="2400" dirty="0" smtClean="0"/>
              <a:t> on both sides</a:t>
            </a:r>
          </a:p>
          <a:p>
            <a:pPr lvl="1">
              <a:buFont typeface="Arial"/>
              <a:buChar char="•"/>
            </a:pPr>
            <a:r>
              <a:rPr lang="en-US" sz="2400" dirty="0" smtClean="0"/>
              <a:t> Some constants and equations provided (see website)</a:t>
            </a:r>
          </a:p>
        </p:txBody>
      </p:sp>
      <p:sp>
        <p:nvSpPr>
          <p:cNvPr id="34820" name="Text Box 4"/>
          <p:cNvSpPr txBox="1">
            <a:spLocks noChangeArrowheads="1"/>
          </p:cNvSpPr>
          <p:nvPr/>
        </p:nvSpPr>
        <p:spPr bwMode="auto">
          <a:xfrm>
            <a:off x="228600" y="3810000"/>
            <a:ext cx="9144000" cy="892552"/>
          </a:xfrm>
          <a:prstGeom prst="rect">
            <a:avLst/>
          </a:prstGeom>
          <a:noFill/>
          <a:ln w="9525">
            <a:noFill/>
            <a:miter lim="800000"/>
            <a:headEnd/>
            <a:tailEnd/>
          </a:ln>
          <a:effectLst/>
        </p:spPr>
        <p:txBody>
          <a:bodyPr>
            <a:spAutoFit/>
          </a:bodyPr>
          <a:lstStyle/>
          <a:p>
            <a:r>
              <a:rPr lang="en-US" sz="2400" dirty="0" smtClean="0"/>
              <a:t>Review information:</a:t>
            </a:r>
            <a:endParaRPr lang="en-US" dirty="0" smtClean="0"/>
          </a:p>
          <a:p>
            <a:r>
              <a:rPr lang="en-US" sz="2800" dirty="0" smtClean="0">
                <a:solidFill>
                  <a:srgbClr val="FF0000"/>
                </a:solidFill>
              </a:rPr>
              <a:t>	http://tinyurl.com/PH300SP11</a:t>
            </a:r>
          </a:p>
        </p:txBody>
      </p:sp>
      <p:sp>
        <p:nvSpPr>
          <p:cNvPr id="9" name="Text Box 2"/>
          <p:cNvSpPr txBox="1">
            <a:spLocks noChangeArrowheads="1"/>
          </p:cNvSpPr>
          <p:nvPr/>
        </p:nvSpPr>
        <p:spPr bwMode="auto">
          <a:xfrm>
            <a:off x="304800" y="457200"/>
            <a:ext cx="9144000" cy="1200328"/>
          </a:xfrm>
          <a:prstGeom prst="rect">
            <a:avLst/>
          </a:prstGeom>
          <a:noFill/>
          <a:ln w="9525">
            <a:noFill/>
            <a:miter lim="800000"/>
            <a:headEnd/>
            <a:tailEnd/>
          </a:ln>
          <a:effectLst/>
        </p:spPr>
        <p:txBody>
          <a:bodyPr>
            <a:spAutoFit/>
          </a:bodyPr>
          <a:lstStyle/>
          <a:p>
            <a:r>
              <a:rPr lang="en-US" sz="2400" dirty="0" smtClean="0"/>
              <a:t>Format of exam:</a:t>
            </a:r>
          </a:p>
          <a:p>
            <a:pPr marL="625475" lvl="1" indent="-168275">
              <a:buFontTx/>
              <a:buChar char="•"/>
            </a:pPr>
            <a:r>
              <a:rPr lang="en-US" sz="2400" dirty="0" smtClean="0"/>
              <a:t> </a:t>
            </a:r>
            <a:r>
              <a:rPr lang="en-US" sz="2400" dirty="0" err="1" smtClean="0"/>
              <a:t>EM</a:t>
            </a:r>
            <a:r>
              <a:rPr lang="en-US" sz="2400" dirty="0" smtClean="0"/>
              <a:t> waves &amp; special relativity (Lecture 07)</a:t>
            </a:r>
          </a:p>
          <a:p>
            <a:pPr marL="625475" lvl="1" indent="-168275">
              <a:buFontTx/>
              <a:buChar char="•"/>
            </a:pPr>
            <a:r>
              <a:rPr lang="en-US" sz="2400" dirty="0" smtClean="0"/>
              <a:t> 10 </a:t>
            </a:r>
            <a:r>
              <a:rPr lang="en-US" sz="2400" dirty="0" err="1" smtClean="0"/>
              <a:t>M/C</a:t>
            </a:r>
            <a:r>
              <a:rPr lang="en-US" sz="2400" dirty="0" smtClean="0"/>
              <a:t> @ 2pts + 3 Long Answer @ 10 pts = 50 pts</a:t>
            </a:r>
          </a:p>
        </p:txBody>
      </p:sp>
      <p:sp>
        <p:nvSpPr>
          <p:cNvPr id="6" name="Text Box 4"/>
          <p:cNvSpPr txBox="1">
            <a:spLocks noChangeArrowheads="1"/>
          </p:cNvSpPr>
          <p:nvPr/>
        </p:nvSpPr>
        <p:spPr bwMode="auto">
          <a:xfrm>
            <a:off x="304800" y="5463798"/>
            <a:ext cx="9144000" cy="892552"/>
          </a:xfrm>
          <a:prstGeom prst="rect">
            <a:avLst/>
          </a:prstGeom>
          <a:noFill/>
          <a:ln w="9525">
            <a:noFill/>
            <a:miter lim="800000"/>
            <a:headEnd/>
            <a:tailEnd/>
          </a:ln>
          <a:effectLst/>
        </p:spPr>
        <p:txBody>
          <a:bodyPr>
            <a:spAutoFit/>
          </a:bodyPr>
          <a:lstStyle/>
          <a:p>
            <a:r>
              <a:rPr lang="en-US" sz="2400" dirty="0" smtClean="0"/>
              <a:t>Don’t Stress:</a:t>
            </a:r>
            <a:endParaRPr lang="en-US" dirty="0" smtClean="0"/>
          </a:p>
          <a:p>
            <a:r>
              <a:rPr lang="en-US" sz="2800" dirty="0" smtClean="0">
                <a:solidFill>
                  <a:srgbClr val="FF0000"/>
                </a:solidFill>
              </a:rPr>
              <a:t>	Can drop lowest exam score (see syllabus).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Number Placeholder 1"/>
          <p:cNvSpPr>
            <a:spLocks noGrp="1"/>
          </p:cNvSpPr>
          <p:nvPr>
            <p:ph type="sldNum" sz="quarter" idx="12"/>
          </p:nvPr>
        </p:nvSpPr>
        <p:spPr>
          <a:noFill/>
        </p:spPr>
        <p:txBody>
          <a:bodyPr/>
          <a:lstStyle/>
          <a:p>
            <a:fld id="{3AE6ABF5-D248-410B-BB50-77B89429DF34}" type="slidenum">
              <a:rPr lang="en-US" smtClean="0"/>
              <a:pPr/>
              <a:t>30</a:t>
            </a:fld>
            <a:endParaRPr lang="en-US" smtClean="0"/>
          </a:p>
        </p:txBody>
      </p:sp>
      <p:grpSp>
        <p:nvGrpSpPr>
          <p:cNvPr id="2" name="Group 8"/>
          <p:cNvGrpSpPr/>
          <p:nvPr/>
        </p:nvGrpSpPr>
        <p:grpSpPr>
          <a:xfrm>
            <a:off x="1219200" y="1447800"/>
            <a:ext cx="6233160" cy="2324100"/>
            <a:chOff x="1066800" y="1371600"/>
            <a:chExt cx="6233160" cy="2324100"/>
          </a:xfrm>
        </p:grpSpPr>
        <p:pic>
          <p:nvPicPr>
            <p:cNvPr id="3074" name="Picture 2" descr="C:\Users\Zombie\Desktop\2130FA10_Farmer&amp;Seeds.jpg"/>
            <p:cNvPicPr>
              <a:picLocks noChangeAspect="1" noChangeArrowheads="1"/>
            </p:cNvPicPr>
            <p:nvPr/>
          </p:nvPicPr>
          <p:blipFill>
            <a:blip r:embed="rId2" cstate="print"/>
            <a:srcRect/>
            <a:stretch>
              <a:fillRect/>
            </a:stretch>
          </p:blipFill>
          <p:spPr bwMode="auto">
            <a:xfrm>
              <a:off x="1066800" y="1600200"/>
              <a:ext cx="2628900" cy="1714500"/>
            </a:xfrm>
            <a:prstGeom prst="rect">
              <a:avLst/>
            </a:prstGeom>
            <a:noFill/>
          </p:spPr>
        </p:pic>
        <p:pic>
          <p:nvPicPr>
            <p:cNvPr id="5" name="Picture 2" descr="C:\Users\Zombie\Desktop\2130FA10_Farmer&amp;Seeds2.jpg"/>
            <p:cNvPicPr>
              <a:picLocks noChangeAspect="1" noChangeArrowheads="1"/>
            </p:cNvPicPr>
            <p:nvPr/>
          </p:nvPicPr>
          <p:blipFill>
            <a:blip r:embed="rId3" cstate="print"/>
            <a:srcRect/>
            <a:stretch>
              <a:fillRect/>
            </a:stretch>
          </p:blipFill>
          <p:spPr bwMode="auto">
            <a:xfrm>
              <a:off x="4953000" y="1371600"/>
              <a:ext cx="2346960" cy="2324100"/>
            </a:xfrm>
            <a:prstGeom prst="rect">
              <a:avLst/>
            </a:prstGeom>
            <a:noFill/>
          </p:spPr>
        </p:pic>
        <p:cxnSp>
          <p:nvCxnSpPr>
            <p:cNvPr id="7" name="Straight Connector 6"/>
            <p:cNvCxnSpPr/>
            <p:nvPr/>
          </p:nvCxnSpPr>
          <p:spPr>
            <a:xfrm>
              <a:off x="4114800" y="2362200"/>
              <a:ext cx="381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14800" y="2514600"/>
              <a:ext cx="381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3505200" y="533400"/>
            <a:ext cx="2550698" cy="830997"/>
          </a:xfrm>
          <a:prstGeom prst="rect">
            <a:avLst/>
          </a:prstGeom>
          <a:noFill/>
        </p:spPr>
        <p:txBody>
          <a:bodyPr wrap="none" rtlCol="0">
            <a:spAutoFit/>
          </a:bodyPr>
          <a:lstStyle/>
          <a:p>
            <a:r>
              <a:rPr lang="en-US" sz="4800" dirty="0" smtClean="0"/>
              <a:t>A MODEL</a:t>
            </a:r>
            <a:endParaRPr lang="en-US" sz="4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Oval 12"/>
          <p:cNvSpPr/>
          <p:nvPr/>
        </p:nvSpPr>
        <p:spPr>
          <a:xfrm>
            <a:off x="914400" y="1905000"/>
            <a:ext cx="8001000" cy="2438400"/>
          </a:xfrm>
          <a:prstGeom prst="ellipse">
            <a:avLst/>
          </a:prstGeom>
          <a:solidFill>
            <a:schemeClr val="accent2">
              <a:lumMod val="75000"/>
              <a:alpha val="5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540000">
            <a:off x="751071" y="2973006"/>
            <a:ext cx="8001000" cy="2438400"/>
          </a:xfrm>
          <a:prstGeom prst="ellipse">
            <a:avLst/>
          </a:prstGeom>
          <a:solidFill>
            <a:schemeClr val="accent1">
              <a:alpha val="5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Slide Number Placeholder 1"/>
          <p:cNvSpPr>
            <a:spLocks noGrp="1"/>
          </p:cNvSpPr>
          <p:nvPr>
            <p:ph type="sldNum" sz="quarter" idx="12"/>
          </p:nvPr>
        </p:nvSpPr>
        <p:spPr>
          <a:noFill/>
        </p:spPr>
        <p:txBody>
          <a:bodyPr/>
          <a:lstStyle/>
          <a:p>
            <a:fld id="{3AE6ABF5-D248-410B-BB50-77B89429DF34}" type="slidenum">
              <a:rPr lang="en-US" smtClean="0"/>
              <a:pPr/>
              <a:t>31</a:t>
            </a:fld>
            <a:endParaRPr lang="en-US" smtClean="0"/>
          </a:p>
        </p:txBody>
      </p:sp>
      <p:sp>
        <p:nvSpPr>
          <p:cNvPr id="10" name="TextBox 9"/>
          <p:cNvSpPr txBox="1"/>
          <p:nvPr/>
        </p:nvSpPr>
        <p:spPr>
          <a:xfrm>
            <a:off x="1676400" y="228600"/>
            <a:ext cx="5889561" cy="830997"/>
          </a:xfrm>
          <a:prstGeom prst="rect">
            <a:avLst/>
          </a:prstGeom>
          <a:noFill/>
        </p:spPr>
        <p:txBody>
          <a:bodyPr wrap="none" rtlCol="0">
            <a:spAutoFit/>
          </a:bodyPr>
          <a:lstStyle/>
          <a:p>
            <a:r>
              <a:rPr lang="en-US" sz="4800" dirty="0" smtClean="0">
                <a:solidFill>
                  <a:srgbClr val="FF0000"/>
                </a:solidFill>
              </a:rPr>
              <a:t>COMPETING THEORIES</a:t>
            </a:r>
            <a:endParaRPr lang="en-US" sz="4800" dirty="0">
              <a:solidFill>
                <a:srgbClr val="FF0000"/>
              </a:solidFill>
            </a:endParaRPr>
          </a:p>
        </p:txBody>
      </p:sp>
      <p:sp>
        <p:nvSpPr>
          <p:cNvPr id="9" name="Oval 8"/>
          <p:cNvSpPr/>
          <p:nvPr/>
        </p:nvSpPr>
        <p:spPr>
          <a:xfrm>
            <a:off x="762000" y="2362200"/>
            <a:ext cx="2209800" cy="2209800"/>
          </a:xfrm>
          <a:prstGeom prst="ellipse">
            <a:avLst/>
          </a:prstGeom>
          <a:noFill/>
          <a:ln w="508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53000" y="2133600"/>
            <a:ext cx="2923814" cy="923330"/>
          </a:xfrm>
          <a:prstGeom prst="rect">
            <a:avLst/>
          </a:prstGeom>
          <a:noFill/>
        </p:spPr>
        <p:txBody>
          <a:bodyPr wrap="none" rtlCol="0">
            <a:spAutoFit/>
          </a:bodyPr>
          <a:lstStyle/>
          <a:p>
            <a:r>
              <a:rPr lang="en-US" dirty="0" smtClean="0"/>
              <a:t>EVEN NUMBER THEORY</a:t>
            </a:r>
          </a:p>
          <a:p>
            <a:endParaRPr lang="en-US" dirty="0"/>
          </a:p>
          <a:p>
            <a:r>
              <a:rPr lang="en-US" dirty="0" smtClean="0"/>
              <a:t>(# OF SPROUTS) = 2 SPROUTS</a:t>
            </a:r>
            <a:endParaRPr lang="en-US" dirty="0"/>
          </a:p>
        </p:txBody>
      </p:sp>
      <p:sp>
        <p:nvSpPr>
          <p:cNvPr id="12" name="TextBox 11"/>
          <p:cNvSpPr txBox="1"/>
          <p:nvPr/>
        </p:nvSpPr>
        <p:spPr>
          <a:xfrm>
            <a:off x="3445788" y="4334470"/>
            <a:ext cx="5164812" cy="923330"/>
          </a:xfrm>
          <a:prstGeom prst="rect">
            <a:avLst/>
          </a:prstGeom>
          <a:noFill/>
        </p:spPr>
        <p:txBody>
          <a:bodyPr wrap="none" rtlCol="0">
            <a:spAutoFit/>
          </a:bodyPr>
          <a:lstStyle/>
          <a:p>
            <a:r>
              <a:rPr lang="en-US" dirty="0" smtClean="0"/>
              <a:t>COMPLEX MATHEMATICAL THEORY</a:t>
            </a:r>
          </a:p>
          <a:p>
            <a:endParaRPr lang="en-US" dirty="0"/>
          </a:p>
          <a:p>
            <a:r>
              <a:rPr lang="en-US" dirty="0" smtClean="0"/>
              <a:t>(# OF SPROUTS) = [(1 + 1 + 2 + 3) - 3] / 2 = 2 SPROUTS</a:t>
            </a:r>
            <a:endParaRPr lang="en-US" dirty="0"/>
          </a:p>
        </p:txBody>
      </p:sp>
      <p:pic>
        <p:nvPicPr>
          <p:cNvPr id="4098" name="Picture 2" descr="C:\Users\Zombie\Desktop\2130FA10_Sprouts2.JPG"/>
          <p:cNvPicPr>
            <a:picLocks noChangeAspect="1" noChangeArrowheads="1"/>
          </p:cNvPicPr>
          <p:nvPr/>
        </p:nvPicPr>
        <p:blipFill>
          <a:blip r:embed="rId2" cstate="print"/>
          <a:srcRect/>
          <a:stretch>
            <a:fillRect/>
          </a:stretch>
        </p:blipFill>
        <p:spPr bwMode="auto">
          <a:xfrm>
            <a:off x="3200400" y="2971800"/>
            <a:ext cx="1664970" cy="1248728"/>
          </a:xfrm>
          <a:prstGeom prst="rect">
            <a:avLst/>
          </a:prstGeom>
          <a:noFill/>
        </p:spPr>
      </p:pic>
      <p:sp>
        <p:nvSpPr>
          <p:cNvPr id="15" name="Text Box 15"/>
          <p:cNvSpPr txBox="1">
            <a:spLocks noChangeArrowheads="1"/>
          </p:cNvSpPr>
          <p:nvPr/>
        </p:nvSpPr>
        <p:spPr bwMode="auto">
          <a:xfrm>
            <a:off x="4876800" y="3429000"/>
            <a:ext cx="2455862" cy="641350"/>
          </a:xfrm>
          <a:prstGeom prst="rect">
            <a:avLst/>
          </a:prstGeom>
          <a:noFill/>
          <a:ln w="9525">
            <a:noFill/>
            <a:miter lim="800000"/>
            <a:headEnd/>
            <a:tailEnd/>
          </a:ln>
        </p:spPr>
        <p:txBody>
          <a:bodyPr>
            <a:spAutoFit/>
          </a:bodyPr>
          <a:lstStyle/>
          <a:p>
            <a:pPr>
              <a:spcBef>
                <a:spcPct val="50000"/>
              </a:spcBef>
            </a:pPr>
            <a:r>
              <a:rPr lang="en-US" sz="3600" b="1" dirty="0" smtClean="0">
                <a:solidFill>
                  <a:srgbClr val="FF0000"/>
                </a:solidFill>
              </a:rPr>
              <a:t>2 </a:t>
            </a:r>
            <a:r>
              <a:rPr lang="en-US" sz="3600" b="1" dirty="0">
                <a:solidFill>
                  <a:srgbClr val="FF0000"/>
                </a:solidFill>
              </a:rPr>
              <a:t>sprouts!</a:t>
            </a:r>
          </a:p>
        </p:txBody>
      </p:sp>
      <p:grpSp>
        <p:nvGrpSpPr>
          <p:cNvPr id="2" name="Group 15"/>
          <p:cNvGrpSpPr>
            <a:grpSpLocks noChangeAspect="1"/>
          </p:cNvGrpSpPr>
          <p:nvPr/>
        </p:nvGrpSpPr>
        <p:grpSpPr>
          <a:xfrm>
            <a:off x="1219200" y="3124200"/>
            <a:ext cx="1558290" cy="581025"/>
            <a:chOff x="1066800" y="1371600"/>
            <a:chExt cx="6233160" cy="2324100"/>
          </a:xfrm>
        </p:grpSpPr>
        <p:pic>
          <p:nvPicPr>
            <p:cNvPr id="17" name="Picture 2" descr="C:\Users\Zombie\Desktop\2130FA10_Farmer&amp;Seeds.jpg"/>
            <p:cNvPicPr>
              <a:picLocks noChangeAspect="1" noChangeArrowheads="1"/>
            </p:cNvPicPr>
            <p:nvPr/>
          </p:nvPicPr>
          <p:blipFill>
            <a:blip r:embed="rId3" cstate="print"/>
            <a:srcRect/>
            <a:stretch>
              <a:fillRect/>
            </a:stretch>
          </p:blipFill>
          <p:spPr bwMode="auto">
            <a:xfrm>
              <a:off x="1066800" y="1600200"/>
              <a:ext cx="2628900" cy="1714500"/>
            </a:xfrm>
            <a:prstGeom prst="rect">
              <a:avLst/>
            </a:prstGeom>
            <a:noFill/>
          </p:spPr>
        </p:pic>
        <p:pic>
          <p:nvPicPr>
            <p:cNvPr id="18" name="Picture 2" descr="C:\Users\Zombie\Desktop\2130FA10_Farmer&amp;Seeds2.jpg"/>
            <p:cNvPicPr>
              <a:picLocks noChangeAspect="1" noChangeArrowheads="1"/>
            </p:cNvPicPr>
            <p:nvPr/>
          </p:nvPicPr>
          <p:blipFill>
            <a:blip r:embed="rId4" cstate="print"/>
            <a:srcRect/>
            <a:stretch>
              <a:fillRect/>
            </a:stretch>
          </p:blipFill>
          <p:spPr bwMode="auto">
            <a:xfrm>
              <a:off x="4953000" y="1371600"/>
              <a:ext cx="2346960" cy="2324100"/>
            </a:xfrm>
            <a:prstGeom prst="rect">
              <a:avLst/>
            </a:prstGeom>
            <a:noFill/>
          </p:spPr>
        </p:pic>
        <p:cxnSp>
          <p:nvCxnSpPr>
            <p:cNvPr id="19" name="Straight Connector 18"/>
            <p:cNvCxnSpPr/>
            <p:nvPr/>
          </p:nvCxnSpPr>
          <p:spPr>
            <a:xfrm>
              <a:off x="4114800" y="2362200"/>
              <a:ext cx="381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114800" y="2514600"/>
              <a:ext cx="381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Oval 12"/>
          <p:cNvSpPr/>
          <p:nvPr/>
        </p:nvSpPr>
        <p:spPr>
          <a:xfrm>
            <a:off x="914400" y="1905000"/>
            <a:ext cx="8001000" cy="2438400"/>
          </a:xfrm>
          <a:prstGeom prst="ellipse">
            <a:avLst/>
          </a:prstGeom>
          <a:solidFill>
            <a:schemeClr val="accent2">
              <a:lumMod val="75000"/>
              <a:alpha val="5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540000">
            <a:off x="751071" y="2973006"/>
            <a:ext cx="8001000" cy="2438400"/>
          </a:xfrm>
          <a:prstGeom prst="ellipse">
            <a:avLst/>
          </a:prstGeom>
          <a:solidFill>
            <a:schemeClr val="accent1">
              <a:alpha val="50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Slide Number Placeholder 1"/>
          <p:cNvSpPr>
            <a:spLocks noGrp="1"/>
          </p:cNvSpPr>
          <p:nvPr>
            <p:ph type="sldNum" sz="quarter" idx="12"/>
          </p:nvPr>
        </p:nvSpPr>
        <p:spPr>
          <a:noFill/>
        </p:spPr>
        <p:txBody>
          <a:bodyPr/>
          <a:lstStyle/>
          <a:p>
            <a:fld id="{3AE6ABF5-D248-410B-BB50-77B89429DF34}" type="slidenum">
              <a:rPr lang="en-US" smtClean="0"/>
              <a:pPr/>
              <a:t>32</a:t>
            </a:fld>
            <a:endParaRPr lang="en-US" smtClean="0"/>
          </a:p>
        </p:txBody>
      </p:sp>
      <p:sp>
        <p:nvSpPr>
          <p:cNvPr id="9" name="Oval 8"/>
          <p:cNvSpPr/>
          <p:nvPr/>
        </p:nvSpPr>
        <p:spPr>
          <a:xfrm>
            <a:off x="762000" y="2362200"/>
            <a:ext cx="2209800" cy="2209800"/>
          </a:xfrm>
          <a:prstGeom prst="ellipse">
            <a:avLst/>
          </a:prstGeom>
          <a:noFill/>
          <a:ln w="508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53000" y="2133600"/>
            <a:ext cx="2923814" cy="923330"/>
          </a:xfrm>
          <a:prstGeom prst="rect">
            <a:avLst/>
          </a:prstGeom>
          <a:noFill/>
        </p:spPr>
        <p:txBody>
          <a:bodyPr wrap="none" rtlCol="0">
            <a:spAutoFit/>
          </a:bodyPr>
          <a:lstStyle/>
          <a:p>
            <a:r>
              <a:rPr lang="en-US" dirty="0" smtClean="0"/>
              <a:t>EVEN NUMBER THEORY</a:t>
            </a:r>
          </a:p>
          <a:p>
            <a:endParaRPr lang="en-US" dirty="0"/>
          </a:p>
          <a:p>
            <a:r>
              <a:rPr lang="en-US" dirty="0" smtClean="0"/>
              <a:t>(# OF SPROUTS) = 2 SPROUTS</a:t>
            </a:r>
            <a:endParaRPr lang="en-US" dirty="0"/>
          </a:p>
        </p:txBody>
      </p:sp>
      <p:sp>
        <p:nvSpPr>
          <p:cNvPr id="12" name="TextBox 11"/>
          <p:cNvSpPr txBox="1"/>
          <p:nvPr/>
        </p:nvSpPr>
        <p:spPr>
          <a:xfrm>
            <a:off x="3445788" y="4334470"/>
            <a:ext cx="5164812" cy="923330"/>
          </a:xfrm>
          <a:prstGeom prst="rect">
            <a:avLst/>
          </a:prstGeom>
          <a:noFill/>
        </p:spPr>
        <p:txBody>
          <a:bodyPr wrap="none" rtlCol="0">
            <a:spAutoFit/>
          </a:bodyPr>
          <a:lstStyle/>
          <a:p>
            <a:r>
              <a:rPr lang="en-US" dirty="0" smtClean="0"/>
              <a:t>COMPLEX MATHEMATICAL THEORY</a:t>
            </a:r>
          </a:p>
          <a:p>
            <a:endParaRPr lang="en-US" dirty="0"/>
          </a:p>
          <a:p>
            <a:r>
              <a:rPr lang="en-US" dirty="0" smtClean="0"/>
              <a:t>(# OF SPROUTS) = [(1 + 1 + 2 + 3) - 3] / 2 = 2 SPROUTS</a:t>
            </a:r>
            <a:endParaRPr lang="en-US" dirty="0"/>
          </a:p>
        </p:txBody>
      </p:sp>
      <p:pic>
        <p:nvPicPr>
          <p:cNvPr id="4098" name="Picture 2" descr="C:\Users\Zombie\Desktop\2130FA10_Sprouts2.JPG"/>
          <p:cNvPicPr>
            <a:picLocks noChangeAspect="1" noChangeArrowheads="1"/>
          </p:cNvPicPr>
          <p:nvPr/>
        </p:nvPicPr>
        <p:blipFill>
          <a:blip r:embed="rId2" cstate="print"/>
          <a:srcRect/>
          <a:stretch>
            <a:fillRect/>
          </a:stretch>
        </p:blipFill>
        <p:spPr bwMode="auto">
          <a:xfrm>
            <a:off x="3200400" y="2971800"/>
            <a:ext cx="1664970" cy="1248728"/>
          </a:xfrm>
          <a:prstGeom prst="rect">
            <a:avLst/>
          </a:prstGeom>
          <a:noFill/>
        </p:spPr>
      </p:pic>
      <p:sp>
        <p:nvSpPr>
          <p:cNvPr id="15" name="Text Box 15"/>
          <p:cNvSpPr txBox="1">
            <a:spLocks noChangeArrowheads="1"/>
          </p:cNvSpPr>
          <p:nvPr/>
        </p:nvSpPr>
        <p:spPr bwMode="auto">
          <a:xfrm>
            <a:off x="4876800" y="3429000"/>
            <a:ext cx="2455862" cy="641350"/>
          </a:xfrm>
          <a:prstGeom prst="rect">
            <a:avLst/>
          </a:prstGeom>
          <a:noFill/>
          <a:ln w="9525">
            <a:noFill/>
            <a:miter lim="800000"/>
            <a:headEnd/>
            <a:tailEnd/>
          </a:ln>
        </p:spPr>
        <p:txBody>
          <a:bodyPr>
            <a:spAutoFit/>
          </a:bodyPr>
          <a:lstStyle/>
          <a:p>
            <a:pPr>
              <a:spcBef>
                <a:spcPct val="50000"/>
              </a:spcBef>
            </a:pPr>
            <a:r>
              <a:rPr lang="en-US" sz="3600" b="1" dirty="0" smtClean="0">
                <a:solidFill>
                  <a:srgbClr val="FF0000"/>
                </a:solidFill>
              </a:rPr>
              <a:t>2 </a:t>
            </a:r>
            <a:r>
              <a:rPr lang="en-US" sz="3600" b="1" dirty="0">
                <a:solidFill>
                  <a:srgbClr val="FF0000"/>
                </a:solidFill>
              </a:rPr>
              <a:t>sprouts!</a:t>
            </a:r>
          </a:p>
        </p:txBody>
      </p:sp>
      <p:grpSp>
        <p:nvGrpSpPr>
          <p:cNvPr id="2" name="Group 15"/>
          <p:cNvGrpSpPr>
            <a:grpSpLocks noChangeAspect="1"/>
          </p:cNvGrpSpPr>
          <p:nvPr/>
        </p:nvGrpSpPr>
        <p:grpSpPr>
          <a:xfrm>
            <a:off x="1219200" y="3124200"/>
            <a:ext cx="1558290" cy="581025"/>
            <a:chOff x="1066800" y="1371600"/>
            <a:chExt cx="6233160" cy="2324100"/>
          </a:xfrm>
        </p:grpSpPr>
        <p:pic>
          <p:nvPicPr>
            <p:cNvPr id="17" name="Picture 2" descr="C:\Users\Zombie\Desktop\2130FA10_Farmer&amp;Seeds.jpg"/>
            <p:cNvPicPr>
              <a:picLocks noChangeAspect="1" noChangeArrowheads="1"/>
            </p:cNvPicPr>
            <p:nvPr/>
          </p:nvPicPr>
          <p:blipFill>
            <a:blip r:embed="rId3" cstate="print"/>
            <a:srcRect/>
            <a:stretch>
              <a:fillRect/>
            </a:stretch>
          </p:blipFill>
          <p:spPr bwMode="auto">
            <a:xfrm>
              <a:off x="1066800" y="1600200"/>
              <a:ext cx="2628900" cy="1714500"/>
            </a:xfrm>
            <a:prstGeom prst="rect">
              <a:avLst/>
            </a:prstGeom>
            <a:noFill/>
          </p:spPr>
        </p:pic>
        <p:pic>
          <p:nvPicPr>
            <p:cNvPr id="18" name="Picture 2" descr="C:\Users\Zombie\Desktop\2130FA10_Farmer&amp;Seeds2.jpg"/>
            <p:cNvPicPr>
              <a:picLocks noChangeAspect="1" noChangeArrowheads="1"/>
            </p:cNvPicPr>
            <p:nvPr/>
          </p:nvPicPr>
          <p:blipFill>
            <a:blip r:embed="rId4" cstate="print"/>
            <a:srcRect/>
            <a:stretch>
              <a:fillRect/>
            </a:stretch>
          </p:blipFill>
          <p:spPr bwMode="auto">
            <a:xfrm>
              <a:off x="4953000" y="1371600"/>
              <a:ext cx="2346960" cy="2324100"/>
            </a:xfrm>
            <a:prstGeom prst="rect">
              <a:avLst/>
            </a:prstGeom>
            <a:noFill/>
          </p:spPr>
        </p:pic>
        <p:cxnSp>
          <p:nvCxnSpPr>
            <p:cNvPr id="19" name="Straight Connector 18"/>
            <p:cNvCxnSpPr/>
            <p:nvPr/>
          </p:nvCxnSpPr>
          <p:spPr>
            <a:xfrm>
              <a:off x="4114800" y="2362200"/>
              <a:ext cx="381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114800" y="2514600"/>
              <a:ext cx="381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Oval 15"/>
          <p:cNvSpPr/>
          <p:nvPr/>
        </p:nvSpPr>
        <p:spPr>
          <a:xfrm>
            <a:off x="609600" y="1828800"/>
            <a:ext cx="5181600" cy="4953000"/>
          </a:xfrm>
          <a:prstGeom prst="ellipse">
            <a:avLst/>
          </a:prstGeom>
          <a:solidFill>
            <a:schemeClr val="accent4">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143000" y="5562600"/>
            <a:ext cx="4091569" cy="369332"/>
          </a:xfrm>
          <a:prstGeom prst="rect">
            <a:avLst/>
          </a:prstGeom>
          <a:noFill/>
        </p:spPr>
        <p:txBody>
          <a:bodyPr wrap="none" rtlCol="0">
            <a:spAutoFit/>
          </a:bodyPr>
          <a:lstStyle/>
          <a:p>
            <a:r>
              <a:rPr lang="en-US" dirty="0" smtClean="0"/>
              <a:t>What do those numbers really represent?</a:t>
            </a:r>
          </a:p>
        </p:txBody>
      </p:sp>
      <p:sp>
        <p:nvSpPr>
          <p:cNvPr id="22" name="TextBox 21"/>
          <p:cNvSpPr txBox="1"/>
          <p:nvPr/>
        </p:nvSpPr>
        <p:spPr>
          <a:xfrm>
            <a:off x="2286000" y="381000"/>
            <a:ext cx="4447051" cy="830997"/>
          </a:xfrm>
          <a:prstGeom prst="rect">
            <a:avLst/>
          </a:prstGeom>
          <a:noFill/>
        </p:spPr>
        <p:txBody>
          <a:bodyPr wrap="none" rtlCol="0">
            <a:spAutoFit/>
          </a:bodyPr>
          <a:lstStyle/>
          <a:p>
            <a:r>
              <a:rPr lang="en-US" sz="4800" dirty="0" smtClean="0">
                <a:solidFill>
                  <a:schemeClr val="accent4">
                    <a:lumMod val="75000"/>
                  </a:schemeClr>
                </a:solidFill>
              </a:rPr>
              <a:t>INTERPRETATION</a:t>
            </a:r>
            <a:endParaRPr lang="en-US" sz="4800"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p>
            <a:fld id="{136B3404-B87E-4530-B503-ADAA8E7C2C85}" type="slidenum">
              <a:rPr lang="en-US" smtClean="0"/>
              <a:pPr/>
              <a:t>33</a:t>
            </a:fld>
            <a:endParaRPr lang="en-US" smtClean="0"/>
          </a:p>
        </p:txBody>
      </p:sp>
      <p:sp>
        <p:nvSpPr>
          <p:cNvPr id="24579" name="Rectangle 2"/>
          <p:cNvSpPr>
            <a:spLocks noGrp="1" noChangeArrowheads="1"/>
          </p:cNvSpPr>
          <p:nvPr>
            <p:ph type="title"/>
          </p:nvPr>
        </p:nvSpPr>
        <p:spPr/>
        <p:txBody>
          <a:bodyPr/>
          <a:lstStyle/>
          <a:p>
            <a:pPr eaLnBrk="1" hangingPunct="1"/>
            <a:r>
              <a:rPr lang="en-US" smtClean="0"/>
              <a:t>Summary</a:t>
            </a:r>
          </a:p>
        </p:txBody>
      </p:sp>
      <p:sp>
        <p:nvSpPr>
          <p:cNvPr id="90115" name="Rectangle 3"/>
          <p:cNvSpPr>
            <a:spLocks noGrp="1" noChangeArrowheads="1"/>
          </p:cNvSpPr>
          <p:nvPr>
            <p:ph type="body" idx="1"/>
          </p:nvPr>
        </p:nvSpPr>
        <p:spPr>
          <a:xfrm>
            <a:off x="177800" y="1549400"/>
            <a:ext cx="8458200" cy="4114800"/>
          </a:xfrm>
        </p:spPr>
        <p:txBody>
          <a:bodyPr/>
          <a:lstStyle/>
          <a:p>
            <a:pPr eaLnBrk="1" hangingPunct="1">
              <a:lnSpc>
                <a:spcPct val="80000"/>
              </a:lnSpc>
            </a:pPr>
            <a:r>
              <a:rPr lang="en-US" sz="2800" dirty="0" smtClean="0"/>
              <a:t>Scientists “make up” theories to explain the evidence they see.</a:t>
            </a:r>
          </a:p>
          <a:p>
            <a:pPr eaLnBrk="1" hangingPunct="1">
              <a:lnSpc>
                <a:spcPct val="80000"/>
              </a:lnSpc>
            </a:pPr>
            <a:r>
              <a:rPr lang="en-US" sz="2800" dirty="0" smtClean="0"/>
              <a:t>These theories are constrained by </a:t>
            </a:r>
            <a:r>
              <a:rPr lang="en-US" sz="2800" u="sng" dirty="0" smtClean="0"/>
              <a:t>experiment</a:t>
            </a:r>
            <a:r>
              <a:rPr lang="en-US" sz="2800" dirty="0" smtClean="0"/>
              <a:t>.</a:t>
            </a:r>
          </a:p>
          <a:p>
            <a:pPr eaLnBrk="1" hangingPunct="1">
              <a:lnSpc>
                <a:spcPct val="80000"/>
              </a:lnSpc>
            </a:pPr>
            <a:r>
              <a:rPr lang="en-US" sz="2800" dirty="0" smtClean="0"/>
              <a:t>We can’t always open up the seed and look inside. Have to make inferences from indirect evidence.</a:t>
            </a:r>
          </a:p>
          <a:p>
            <a:pPr eaLnBrk="1" hangingPunct="1">
              <a:lnSpc>
                <a:spcPct val="80000"/>
              </a:lnSpc>
            </a:pPr>
            <a:r>
              <a:rPr lang="en-US" sz="2800" dirty="0" smtClean="0"/>
              <a:t>A theory with a plausible mechanism is more convincing than a rote algorithm.</a:t>
            </a:r>
          </a:p>
          <a:p>
            <a:pPr eaLnBrk="1" hangingPunct="1">
              <a:lnSpc>
                <a:spcPct val="80000"/>
              </a:lnSpc>
            </a:pPr>
            <a:r>
              <a:rPr lang="en-US" sz="2800" dirty="0" smtClean="0"/>
              <a:t>The more different cases our theory works on, the more we believe it.</a:t>
            </a:r>
          </a:p>
          <a:p>
            <a:pPr eaLnBrk="1" hangingPunct="1">
              <a:lnSpc>
                <a:spcPct val="80000"/>
              </a:lnSpc>
            </a:pPr>
            <a:r>
              <a:rPr lang="en-US" sz="2800" dirty="0" smtClean="0"/>
              <a:t>But it could always be wrong…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0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0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01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01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01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autoUpdateAnimBg="0"/>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9144000" cy="1143000"/>
          </a:xfrm>
        </p:spPr>
        <p:txBody>
          <a:bodyPr/>
          <a:lstStyle/>
          <a:p>
            <a:r>
              <a:rPr lang="en-US" b="1"/>
              <a:t>The photoelectric effect (~1900)</a:t>
            </a:r>
          </a:p>
        </p:txBody>
      </p:sp>
      <p:sp>
        <p:nvSpPr>
          <p:cNvPr id="11267" name="Rectangle 3"/>
          <p:cNvSpPr>
            <a:spLocks noChangeArrowheads="1"/>
          </p:cNvSpPr>
          <p:nvPr/>
        </p:nvSpPr>
        <p:spPr bwMode="auto">
          <a:xfrm>
            <a:off x="381000" y="1600200"/>
            <a:ext cx="4800600" cy="1938992"/>
          </a:xfrm>
          <a:prstGeom prst="rect">
            <a:avLst/>
          </a:prstGeom>
          <a:noFill/>
          <a:ln w="9525">
            <a:noFill/>
            <a:miter lim="800000"/>
            <a:headEnd/>
            <a:tailEnd/>
          </a:ln>
        </p:spPr>
        <p:txBody>
          <a:bodyPr>
            <a:prstTxWarp prst="textNoShape">
              <a:avLst/>
            </a:prstTxWarp>
            <a:spAutoFit/>
          </a:bodyPr>
          <a:lstStyle/>
          <a:p>
            <a:r>
              <a:rPr lang="en-US" sz="2400" dirty="0"/>
              <a:t>The photoelectric effect is a phenomenon in which electrons are emitted from</a:t>
            </a:r>
            <a:r>
              <a:rPr lang="en-US" sz="2400" dirty="0" smtClean="0"/>
              <a:t> a metal </a:t>
            </a:r>
            <a:r>
              <a:rPr lang="en-US" sz="2400" dirty="0"/>
              <a:t>as a consequence of </a:t>
            </a:r>
            <a:r>
              <a:rPr lang="en-US" sz="2400" dirty="0" smtClean="0"/>
              <a:t>the electrons absorbing </a:t>
            </a:r>
            <a:r>
              <a:rPr lang="en-US" sz="2400" dirty="0"/>
              <a:t>energy from light.</a:t>
            </a:r>
          </a:p>
        </p:txBody>
      </p:sp>
      <p:pic>
        <p:nvPicPr>
          <p:cNvPr id="11268" name="Picture 3" descr="T:\2075545060104448238S600x600Q85.jpg"/>
          <p:cNvPicPr>
            <a:picLocks noChangeAspect="1" noChangeArrowheads="1"/>
          </p:cNvPicPr>
          <p:nvPr/>
        </p:nvPicPr>
        <p:blipFill>
          <a:blip r:embed="rId2"/>
          <a:srcRect/>
          <a:stretch>
            <a:fillRect/>
          </a:stretch>
        </p:blipFill>
        <p:spPr bwMode="auto">
          <a:xfrm>
            <a:off x="5410200" y="1295400"/>
            <a:ext cx="3657600" cy="2579688"/>
          </a:xfrm>
          <a:prstGeom prst="rect">
            <a:avLst/>
          </a:prstGeom>
          <a:noFill/>
          <a:ln w="9525">
            <a:noFill/>
            <a:miter lim="800000"/>
            <a:headEnd/>
            <a:tailEnd/>
          </a:ln>
        </p:spPr>
      </p:pic>
      <p:sp>
        <p:nvSpPr>
          <p:cNvPr id="11269" name="TextBox 6"/>
          <p:cNvSpPr txBox="1">
            <a:spLocks noChangeArrowheads="1"/>
          </p:cNvSpPr>
          <p:nvPr/>
        </p:nvSpPr>
        <p:spPr bwMode="auto">
          <a:xfrm>
            <a:off x="304800" y="4038600"/>
            <a:ext cx="8534400" cy="830263"/>
          </a:xfrm>
          <a:prstGeom prst="rect">
            <a:avLst/>
          </a:prstGeom>
          <a:noFill/>
          <a:ln w="9525">
            <a:noFill/>
            <a:miter lim="800000"/>
            <a:headEnd/>
            <a:tailEnd/>
          </a:ln>
        </p:spPr>
        <p:txBody>
          <a:bodyPr>
            <a:prstTxWarp prst="textNoShape">
              <a:avLst/>
            </a:prstTxWarp>
            <a:spAutoFit/>
          </a:bodyPr>
          <a:lstStyle/>
          <a:p>
            <a:r>
              <a:rPr lang="en-US" sz="2400" dirty="0"/>
              <a:t>The effect was only observed with UV light, but not so with red or </a:t>
            </a:r>
            <a:r>
              <a:rPr lang="en-US" sz="2400" dirty="0" err="1"/>
              <a:t>IR</a:t>
            </a:r>
            <a:r>
              <a:rPr lang="en-US" sz="2400" dirty="0"/>
              <a:t> light. </a:t>
            </a:r>
            <a:r>
              <a:rPr lang="en-US" sz="2400" dirty="0" err="1">
                <a:sym typeface="Wingdings" charset="2"/>
              </a:rPr>
              <a:t></a:t>
            </a:r>
            <a:r>
              <a:rPr lang="en-US" sz="2400" dirty="0">
                <a:sym typeface="Wingdings" charset="2"/>
              </a:rPr>
              <a:t> Effect is frequency dependent!?</a:t>
            </a:r>
            <a:endParaRPr lang="en-US" sz="2400" dirty="0"/>
          </a:p>
        </p:txBody>
      </p:sp>
      <p:sp>
        <p:nvSpPr>
          <p:cNvPr id="11270" name="TextBox 5"/>
          <p:cNvSpPr txBox="1">
            <a:spLocks noChangeArrowheads="1"/>
          </p:cNvSpPr>
          <p:nvPr/>
        </p:nvSpPr>
        <p:spPr bwMode="auto">
          <a:xfrm>
            <a:off x="381000" y="5341938"/>
            <a:ext cx="8458200" cy="830262"/>
          </a:xfrm>
          <a:prstGeom prst="rect">
            <a:avLst/>
          </a:prstGeom>
          <a:noFill/>
          <a:ln w="9525">
            <a:noFill/>
            <a:miter lim="800000"/>
            <a:headEnd/>
            <a:tailEnd/>
          </a:ln>
        </p:spPr>
        <p:txBody>
          <a:bodyPr>
            <a:prstTxWarp prst="textNoShape">
              <a:avLst/>
            </a:prstTxWarp>
            <a:spAutoFit/>
          </a:bodyPr>
          <a:lstStyle/>
          <a:p>
            <a:r>
              <a:rPr lang="en-US" sz="2400" dirty="0"/>
              <a:t>But Maxwell told us that the light intensity doesn’t depend on frequency! (Intensity only depends on |E|</a:t>
            </a:r>
            <a:r>
              <a:rPr lang="en-US" sz="2400" baseline="30000" dirty="0"/>
              <a:t>2</a:t>
            </a:r>
            <a:r>
              <a:rPr lang="en-US" sz="24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43000"/>
          </a:xfrm>
        </p:spPr>
        <p:txBody>
          <a:bodyPr/>
          <a:lstStyle/>
          <a:p>
            <a:pPr eaLnBrk="1" hangingPunct="1"/>
            <a:r>
              <a:rPr lang="en-US" sz="4000" b="1"/>
              <a:t>Experimental apparatus: PE effect</a:t>
            </a:r>
          </a:p>
        </p:txBody>
      </p:sp>
      <p:pic>
        <p:nvPicPr>
          <p:cNvPr id="13315" name="Picture 4"/>
          <p:cNvPicPr>
            <a:picLocks noChangeAspect="1" noChangeArrowheads="1"/>
          </p:cNvPicPr>
          <p:nvPr/>
        </p:nvPicPr>
        <p:blipFill>
          <a:blip r:embed="rId2"/>
          <a:srcRect/>
          <a:stretch>
            <a:fillRect/>
          </a:stretch>
        </p:blipFill>
        <p:spPr bwMode="auto">
          <a:xfrm>
            <a:off x="1143000" y="1141413"/>
            <a:ext cx="7239000" cy="5480050"/>
          </a:xfrm>
          <a:prstGeom prst="rect">
            <a:avLst/>
          </a:prstGeom>
          <a:noFill/>
          <a:ln w="9525">
            <a:noFill/>
            <a:miter lim="800000"/>
            <a:headEnd/>
            <a:tailEnd/>
          </a:ln>
        </p:spPr>
      </p:pic>
      <p:sp>
        <p:nvSpPr>
          <p:cNvPr id="13316" name="Rectangle 5"/>
          <p:cNvSpPr>
            <a:spLocks noChangeArrowheads="1"/>
          </p:cNvSpPr>
          <p:nvPr/>
        </p:nvSpPr>
        <p:spPr bwMode="auto">
          <a:xfrm>
            <a:off x="2209800" y="990600"/>
            <a:ext cx="6553200" cy="1828800"/>
          </a:xfrm>
          <a:prstGeom prst="rect">
            <a:avLst/>
          </a:prstGeom>
          <a:solidFill>
            <a:schemeClr val="bg1"/>
          </a:solidFill>
          <a:ln w="9525">
            <a:noFill/>
            <a:miter lim="800000"/>
            <a:headEnd/>
            <a:tailEnd/>
          </a:ln>
        </p:spPr>
        <p:txBody>
          <a:bodyPr anchor="ctr">
            <a:prstTxWarp prst="textNoShape">
              <a:avLst/>
            </a:prstTxWarp>
            <a:spAutoFit/>
          </a:bodyPr>
          <a:lstStyle/>
          <a:p>
            <a:endParaRPr lang="en-US"/>
          </a:p>
        </p:txBody>
      </p:sp>
      <p:sp>
        <p:nvSpPr>
          <p:cNvPr id="13317" name="Rectangle 6"/>
          <p:cNvSpPr>
            <a:spLocks noChangeArrowheads="1"/>
          </p:cNvSpPr>
          <p:nvPr/>
        </p:nvSpPr>
        <p:spPr bwMode="auto">
          <a:xfrm>
            <a:off x="2276475" y="3200400"/>
            <a:ext cx="4352925" cy="1828800"/>
          </a:xfrm>
          <a:prstGeom prst="rect">
            <a:avLst/>
          </a:prstGeom>
          <a:solidFill>
            <a:schemeClr val="bg1"/>
          </a:solidFill>
          <a:ln w="9525">
            <a:noFill/>
            <a:miter lim="800000"/>
            <a:headEnd/>
            <a:tailEnd/>
          </a:ln>
        </p:spPr>
        <p:txBody>
          <a:bodyPr anchor="ctr">
            <a:prstTxWarp prst="textNoShape">
              <a:avLst/>
            </a:prstTxWarp>
            <a:spAutoFit/>
          </a:bodyPr>
          <a:lstStyle/>
          <a:p>
            <a:endParaRPr lang="en-US"/>
          </a:p>
        </p:txBody>
      </p:sp>
      <p:sp>
        <p:nvSpPr>
          <p:cNvPr id="13318" name="Rectangle 7"/>
          <p:cNvSpPr>
            <a:spLocks noChangeArrowheads="1"/>
          </p:cNvSpPr>
          <p:nvPr/>
        </p:nvSpPr>
        <p:spPr bwMode="auto">
          <a:xfrm>
            <a:off x="990600" y="5410200"/>
            <a:ext cx="6858000" cy="1219200"/>
          </a:xfrm>
          <a:prstGeom prst="rect">
            <a:avLst/>
          </a:prstGeom>
          <a:solidFill>
            <a:schemeClr val="bg1"/>
          </a:solidFill>
          <a:ln w="9525">
            <a:noFill/>
            <a:miter lim="800000"/>
            <a:headEnd/>
            <a:tailEnd/>
          </a:ln>
        </p:spPr>
        <p:txBody>
          <a:bodyPr anchor="ctr">
            <a:prstTxWarp prst="textNoShape">
              <a:avLst/>
            </a:prstTxWarp>
            <a:spAutoFit/>
          </a:bodyPr>
          <a:lstStyle/>
          <a:p>
            <a:endParaRPr lang="en-US"/>
          </a:p>
        </p:txBody>
      </p:sp>
      <p:sp>
        <p:nvSpPr>
          <p:cNvPr id="13319" name="Rectangle 8"/>
          <p:cNvSpPr>
            <a:spLocks noChangeArrowheads="1"/>
          </p:cNvSpPr>
          <p:nvPr/>
        </p:nvSpPr>
        <p:spPr bwMode="auto">
          <a:xfrm>
            <a:off x="1114425" y="3810000"/>
            <a:ext cx="685800" cy="1752600"/>
          </a:xfrm>
          <a:prstGeom prst="rect">
            <a:avLst/>
          </a:prstGeom>
          <a:solidFill>
            <a:schemeClr val="bg1"/>
          </a:solidFill>
          <a:ln w="9525">
            <a:noFill/>
            <a:miter lim="800000"/>
            <a:headEnd/>
            <a:tailEnd/>
          </a:ln>
        </p:spPr>
        <p:txBody>
          <a:bodyPr anchor="ctr">
            <a:prstTxWarp prst="textNoShape">
              <a:avLst/>
            </a:prstTxWarp>
            <a:spAutoFit/>
          </a:bodyPr>
          <a:lstStyle/>
          <a:p>
            <a:endParaRPr lang="en-US"/>
          </a:p>
        </p:txBody>
      </p:sp>
      <p:sp>
        <p:nvSpPr>
          <p:cNvPr id="13320" name="Rectangle 9"/>
          <p:cNvSpPr>
            <a:spLocks noChangeArrowheads="1"/>
          </p:cNvSpPr>
          <p:nvPr/>
        </p:nvSpPr>
        <p:spPr bwMode="auto">
          <a:xfrm>
            <a:off x="7077075" y="3581400"/>
            <a:ext cx="685800" cy="2057400"/>
          </a:xfrm>
          <a:prstGeom prst="rect">
            <a:avLst/>
          </a:prstGeom>
          <a:solidFill>
            <a:schemeClr val="bg1"/>
          </a:solidFill>
          <a:ln w="9525">
            <a:noFill/>
            <a:miter lim="800000"/>
            <a:headEnd/>
            <a:tailEnd/>
          </a:ln>
        </p:spPr>
        <p:txBody>
          <a:bodyPr anchor="ctr">
            <a:prstTxWarp prst="textNoShape">
              <a:avLst/>
            </a:prstTxWarp>
            <a:spAutoFit/>
          </a:bodyPr>
          <a:lstStyle/>
          <a:p>
            <a:endParaRPr lang="en-US"/>
          </a:p>
        </p:txBody>
      </p:sp>
      <p:sp>
        <p:nvSpPr>
          <p:cNvPr id="13321" name="Line 10"/>
          <p:cNvSpPr>
            <a:spLocks noChangeShapeType="1"/>
          </p:cNvSpPr>
          <p:nvPr/>
        </p:nvSpPr>
        <p:spPr bwMode="auto">
          <a:xfrm flipV="1">
            <a:off x="2286000" y="2209800"/>
            <a:ext cx="76200" cy="914400"/>
          </a:xfrm>
          <a:prstGeom prst="line">
            <a:avLst/>
          </a:prstGeom>
          <a:noFill/>
          <a:ln w="38100">
            <a:solidFill>
              <a:schemeClr val="tx1"/>
            </a:solidFill>
            <a:round/>
            <a:headEnd type="triangle" w="med" len="med"/>
            <a:tailEnd/>
          </a:ln>
        </p:spPr>
        <p:txBody>
          <a:bodyPr>
            <a:prstTxWarp prst="textNoShape">
              <a:avLst/>
            </a:prstTxWarp>
          </a:bodyPr>
          <a:lstStyle/>
          <a:p>
            <a:endParaRPr lang="en-US"/>
          </a:p>
        </p:txBody>
      </p:sp>
      <p:sp>
        <p:nvSpPr>
          <p:cNvPr id="13322" name="Text Box 11"/>
          <p:cNvSpPr txBox="1">
            <a:spLocks noChangeArrowheads="1"/>
          </p:cNvSpPr>
          <p:nvPr/>
        </p:nvSpPr>
        <p:spPr bwMode="auto">
          <a:xfrm>
            <a:off x="1371600" y="1752600"/>
            <a:ext cx="1863725" cy="427038"/>
          </a:xfrm>
          <a:prstGeom prst="rect">
            <a:avLst/>
          </a:prstGeom>
          <a:noFill/>
          <a:ln w="9525">
            <a:noFill/>
            <a:miter lim="800000"/>
            <a:headEnd/>
            <a:tailEnd/>
          </a:ln>
        </p:spPr>
        <p:txBody>
          <a:bodyPr wrap="none">
            <a:prstTxWarp prst="textNoShape">
              <a:avLst/>
            </a:prstTxWarp>
            <a:spAutoFit/>
          </a:bodyPr>
          <a:lstStyle/>
          <a:p>
            <a:r>
              <a:rPr lang="en-US" sz="2200"/>
              <a:t>Metal surface</a:t>
            </a:r>
          </a:p>
        </p:txBody>
      </p:sp>
      <p:sp>
        <p:nvSpPr>
          <p:cNvPr id="13323" name="Line 12"/>
          <p:cNvSpPr>
            <a:spLocks noChangeShapeType="1"/>
          </p:cNvSpPr>
          <p:nvPr/>
        </p:nvSpPr>
        <p:spPr bwMode="auto">
          <a:xfrm flipH="1">
            <a:off x="5334000" y="2362200"/>
            <a:ext cx="381000" cy="533400"/>
          </a:xfrm>
          <a:prstGeom prst="line">
            <a:avLst/>
          </a:prstGeom>
          <a:noFill/>
          <a:ln w="38100">
            <a:solidFill>
              <a:schemeClr val="tx1"/>
            </a:solidFill>
            <a:round/>
            <a:headEnd/>
            <a:tailEnd type="triangle" w="med" len="med"/>
          </a:ln>
        </p:spPr>
        <p:txBody>
          <a:bodyPr>
            <a:prstTxWarp prst="textNoShape">
              <a:avLst/>
            </a:prstTxWarp>
            <a:spAutoFit/>
          </a:bodyPr>
          <a:lstStyle/>
          <a:p>
            <a:endParaRPr lang="en-US"/>
          </a:p>
        </p:txBody>
      </p:sp>
      <p:sp>
        <p:nvSpPr>
          <p:cNvPr id="13324" name="Text Box 13"/>
          <p:cNvSpPr txBox="1">
            <a:spLocks noChangeArrowheads="1"/>
          </p:cNvSpPr>
          <p:nvPr/>
        </p:nvSpPr>
        <p:spPr bwMode="auto">
          <a:xfrm>
            <a:off x="3657600" y="3886200"/>
            <a:ext cx="1287463" cy="427038"/>
          </a:xfrm>
          <a:prstGeom prst="rect">
            <a:avLst/>
          </a:prstGeom>
          <a:noFill/>
          <a:ln w="9525">
            <a:noFill/>
            <a:miter lim="800000"/>
            <a:headEnd/>
            <a:tailEnd/>
          </a:ln>
        </p:spPr>
        <p:txBody>
          <a:bodyPr wrap="none">
            <a:prstTxWarp prst="textNoShape">
              <a:avLst/>
            </a:prstTxWarp>
            <a:spAutoFit/>
          </a:bodyPr>
          <a:lstStyle/>
          <a:p>
            <a:r>
              <a:rPr lang="en-US" sz="2200"/>
              <a:t>Vacuum </a:t>
            </a:r>
          </a:p>
        </p:txBody>
      </p:sp>
      <p:sp>
        <p:nvSpPr>
          <p:cNvPr id="13325" name="Text Box 14"/>
          <p:cNvSpPr txBox="1">
            <a:spLocks noChangeArrowheads="1"/>
          </p:cNvSpPr>
          <p:nvPr/>
        </p:nvSpPr>
        <p:spPr bwMode="auto">
          <a:xfrm>
            <a:off x="5181600" y="1981200"/>
            <a:ext cx="1939925" cy="427038"/>
          </a:xfrm>
          <a:prstGeom prst="rect">
            <a:avLst/>
          </a:prstGeom>
          <a:noFill/>
          <a:ln w="9525">
            <a:noFill/>
            <a:miter lim="800000"/>
            <a:headEnd/>
            <a:tailEnd/>
          </a:ln>
        </p:spPr>
        <p:txBody>
          <a:bodyPr wrap="none">
            <a:prstTxWarp prst="textNoShape">
              <a:avLst/>
            </a:prstTxWarp>
            <a:spAutoFit/>
          </a:bodyPr>
          <a:lstStyle/>
          <a:p>
            <a:r>
              <a:rPr lang="en-US" sz="2200"/>
              <a:t>Glass cylinder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143000"/>
          </a:xfrm>
        </p:spPr>
        <p:txBody>
          <a:bodyPr/>
          <a:lstStyle/>
          <a:p>
            <a:pPr eaLnBrk="1" hangingPunct="1"/>
            <a:r>
              <a:rPr lang="en-US" sz="4000" b="1"/>
              <a:t>Experimental apparatus: PE effect</a:t>
            </a:r>
          </a:p>
        </p:txBody>
      </p:sp>
      <p:pic>
        <p:nvPicPr>
          <p:cNvPr id="14339" name="Picture 3"/>
          <p:cNvPicPr>
            <a:picLocks noChangeAspect="1" noChangeArrowheads="1"/>
          </p:cNvPicPr>
          <p:nvPr/>
        </p:nvPicPr>
        <p:blipFill>
          <a:blip r:embed="rId2"/>
          <a:srcRect/>
          <a:stretch>
            <a:fillRect/>
          </a:stretch>
        </p:blipFill>
        <p:spPr bwMode="auto">
          <a:xfrm>
            <a:off x="1143000" y="1141413"/>
            <a:ext cx="7239000" cy="5480050"/>
          </a:xfrm>
          <a:prstGeom prst="rect">
            <a:avLst/>
          </a:prstGeom>
          <a:noFill/>
          <a:ln w="9525">
            <a:noFill/>
            <a:miter lim="800000"/>
            <a:headEnd/>
            <a:tailEnd/>
          </a:ln>
        </p:spPr>
      </p:pic>
      <p:sp>
        <p:nvSpPr>
          <p:cNvPr id="14340" name="Rectangle 4"/>
          <p:cNvSpPr>
            <a:spLocks noChangeArrowheads="1"/>
          </p:cNvSpPr>
          <p:nvPr/>
        </p:nvSpPr>
        <p:spPr bwMode="auto">
          <a:xfrm>
            <a:off x="2209800" y="990600"/>
            <a:ext cx="6553200" cy="1828800"/>
          </a:xfrm>
          <a:prstGeom prst="rect">
            <a:avLst/>
          </a:prstGeom>
          <a:solidFill>
            <a:schemeClr val="bg1"/>
          </a:solidFill>
          <a:ln w="9525">
            <a:noFill/>
            <a:miter lim="800000"/>
            <a:headEnd/>
            <a:tailEnd/>
          </a:ln>
        </p:spPr>
        <p:txBody>
          <a:bodyPr anchor="ctr">
            <a:prstTxWarp prst="textNoShape">
              <a:avLst/>
            </a:prstTxWarp>
            <a:spAutoFit/>
          </a:bodyPr>
          <a:lstStyle/>
          <a:p>
            <a:endParaRPr lang="en-US"/>
          </a:p>
        </p:txBody>
      </p:sp>
      <p:sp>
        <p:nvSpPr>
          <p:cNvPr id="14341" name="Rectangle 5"/>
          <p:cNvSpPr>
            <a:spLocks noChangeArrowheads="1"/>
          </p:cNvSpPr>
          <p:nvPr/>
        </p:nvSpPr>
        <p:spPr bwMode="auto">
          <a:xfrm>
            <a:off x="2276475" y="3200400"/>
            <a:ext cx="4352925" cy="1828800"/>
          </a:xfrm>
          <a:prstGeom prst="rect">
            <a:avLst/>
          </a:prstGeom>
          <a:solidFill>
            <a:schemeClr val="bg1"/>
          </a:solidFill>
          <a:ln w="9525">
            <a:noFill/>
            <a:miter lim="800000"/>
            <a:headEnd/>
            <a:tailEnd/>
          </a:ln>
        </p:spPr>
        <p:txBody>
          <a:bodyPr anchor="ctr">
            <a:prstTxWarp prst="textNoShape">
              <a:avLst/>
            </a:prstTxWarp>
            <a:spAutoFit/>
          </a:bodyPr>
          <a:lstStyle/>
          <a:p>
            <a:endParaRPr lang="en-US"/>
          </a:p>
        </p:txBody>
      </p:sp>
      <p:sp>
        <p:nvSpPr>
          <p:cNvPr id="14342" name="Line 9"/>
          <p:cNvSpPr>
            <a:spLocks noChangeShapeType="1"/>
          </p:cNvSpPr>
          <p:nvPr/>
        </p:nvSpPr>
        <p:spPr bwMode="auto">
          <a:xfrm flipV="1">
            <a:off x="2286000" y="2209800"/>
            <a:ext cx="76200" cy="914400"/>
          </a:xfrm>
          <a:prstGeom prst="line">
            <a:avLst/>
          </a:prstGeom>
          <a:noFill/>
          <a:ln w="38100">
            <a:solidFill>
              <a:schemeClr val="tx1"/>
            </a:solidFill>
            <a:round/>
            <a:headEnd type="triangle" w="med" len="med"/>
            <a:tailEnd/>
          </a:ln>
        </p:spPr>
        <p:txBody>
          <a:bodyPr>
            <a:prstTxWarp prst="textNoShape">
              <a:avLst/>
            </a:prstTxWarp>
          </a:bodyPr>
          <a:lstStyle/>
          <a:p>
            <a:endParaRPr lang="en-US"/>
          </a:p>
        </p:txBody>
      </p:sp>
      <p:sp>
        <p:nvSpPr>
          <p:cNvPr id="14343" name="Text Box 10"/>
          <p:cNvSpPr txBox="1">
            <a:spLocks noChangeArrowheads="1"/>
          </p:cNvSpPr>
          <p:nvPr/>
        </p:nvSpPr>
        <p:spPr bwMode="auto">
          <a:xfrm>
            <a:off x="1371600" y="1677988"/>
            <a:ext cx="1894269" cy="461665"/>
          </a:xfrm>
          <a:prstGeom prst="rect">
            <a:avLst/>
          </a:prstGeom>
          <a:noFill/>
          <a:ln w="9525">
            <a:noFill/>
            <a:miter lim="800000"/>
            <a:headEnd/>
            <a:tailEnd/>
          </a:ln>
        </p:spPr>
        <p:txBody>
          <a:bodyPr wrap="none">
            <a:prstTxWarp prst="textNoShape">
              <a:avLst/>
            </a:prstTxWarp>
            <a:spAutoFit/>
          </a:bodyPr>
          <a:lstStyle/>
          <a:p>
            <a:r>
              <a:rPr lang="en-US" sz="2400" dirty="0"/>
              <a:t>Metal surface</a:t>
            </a:r>
          </a:p>
        </p:txBody>
      </p:sp>
      <p:sp>
        <p:nvSpPr>
          <p:cNvPr id="14344" name="Line 11"/>
          <p:cNvSpPr>
            <a:spLocks noChangeShapeType="1"/>
          </p:cNvSpPr>
          <p:nvPr/>
        </p:nvSpPr>
        <p:spPr bwMode="auto">
          <a:xfrm flipH="1">
            <a:off x="5334000" y="2362200"/>
            <a:ext cx="381000" cy="533400"/>
          </a:xfrm>
          <a:prstGeom prst="line">
            <a:avLst/>
          </a:prstGeom>
          <a:noFill/>
          <a:ln w="38100">
            <a:solidFill>
              <a:schemeClr val="tx1"/>
            </a:solidFill>
            <a:round/>
            <a:headEnd/>
            <a:tailEnd type="triangle" w="med" len="med"/>
          </a:ln>
        </p:spPr>
        <p:txBody>
          <a:bodyPr>
            <a:prstTxWarp prst="textNoShape">
              <a:avLst/>
            </a:prstTxWarp>
            <a:spAutoFit/>
          </a:bodyPr>
          <a:lstStyle/>
          <a:p>
            <a:endParaRPr lang="en-US"/>
          </a:p>
        </p:txBody>
      </p:sp>
      <p:sp>
        <p:nvSpPr>
          <p:cNvPr id="14345" name="Text Box 12"/>
          <p:cNvSpPr txBox="1">
            <a:spLocks noChangeArrowheads="1"/>
          </p:cNvSpPr>
          <p:nvPr/>
        </p:nvSpPr>
        <p:spPr bwMode="auto">
          <a:xfrm>
            <a:off x="3657600" y="3811588"/>
            <a:ext cx="1188997" cy="461665"/>
          </a:xfrm>
          <a:prstGeom prst="rect">
            <a:avLst/>
          </a:prstGeom>
          <a:noFill/>
          <a:ln w="9525">
            <a:noFill/>
            <a:miter lim="800000"/>
            <a:headEnd/>
            <a:tailEnd/>
          </a:ln>
        </p:spPr>
        <p:txBody>
          <a:bodyPr wrap="none">
            <a:prstTxWarp prst="textNoShape">
              <a:avLst/>
            </a:prstTxWarp>
            <a:spAutoFit/>
          </a:bodyPr>
          <a:lstStyle/>
          <a:p>
            <a:r>
              <a:rPr lang="en-US" sz="2400" dirty="0"/>
              <a:t>Vacuum</a:t>
            </a:r>
            <a:r>
              <a:rPr lang="en-US" dirty="0"/>
              <a:t> </a:t>
            </a:r>
          </a:p>
        </p:txBody>
      </p:sp>
      <p:sp>
        <p:nvSpPr>
          <p:cNvPr id="14346" name="Text Box 13"/>
          <p:cNvSpPr txBox="1">
            <a:spLocks noChangeArrowheads="1"/>
          </p:cNvSpPr>
          <p:nvPr/>
        </p:nvSpPr>
        <p:spPr bwMode="auto">
          <a:xfrm>
            <a:off x="4724400" y="1828800"/>
            <a:ext cx="1903085" cy="461665"/>
          </a:xfrm>
          <a:prstGeom prst="rect">
            <a:avLst/>
          </a:prstGeom>
          <a:noFill/>
          <a:ln w="9525">
            <a:noFill/>
            <a:miter lim="800000"/>
            <a:headEnd/>
            <a:tailEnd/>
          </a:ln>
        </p:spPr>
        <p:txBody>
          <a:bodyPr wrap="none">
            <a:prstTxWarp prst="textNoShape">
              <a:avLst/>
            </a:prstTxWarp>
            <a:spAutoFit/>
          </a:bodyPr>
          <a:lstStyle/>
          <a:p>
            <a:r>
              <a:rPr lang="en-US" sz="2400" dirty="0"/>
              <a:t>Glass cylinder</a:t>
            </a:r>
          </a:p>
        </p:txBody>
      </p:sp>
      <p:sp>
        <p:nvSpPr>
          <p:cNvPr id="14347" name="Text Box 16"/>
          <p:cNvSpPr txBox="1">
            <a:spLocks noChangeArrowheads="1"/>
          </p:cNvSpPr>
          <p:nvPr/>
        </p:nvSpPr>
        <p:spPr bwMode="auto">
          <a:xfrm>
            <a:off x="3200400" y="5410200"/>
            <a:ext cx="2678113" cy="457200"/>
          </a:xfrm>
          <a:prstGeom prst="rect">
            <a:avLst/>
          </a:prstGeom>
          <a:noFill/>
          <a:ln w="38100">
            <a:noFill/>
            <a:miter lim="800000"/>
            <a:headEnd/>
            <a:tailEnd/>
          </a:ln>
        </p:spPr>
        <p:txBody>
          <a:bodyPr wrap="none">
            <a:prstTxWarp prst="textNoShape">
              <a:avLst/>
            </a:prstTxWarp>
            <a:spAutoFit/>
          </a:bodyPr>
          <a:lstStyle/>
          <a:p>
            <a:pPr algn="ctr"/>
            <a:r>
              <a:rPr lang="en-US"/>
              <a:t>Adjustable voltage</a:t>
            </a:r>
          </a:p>
        </p:txBody>
      </p:sp>
      <p:sp>
        <p:nvSpPr>
          <p:cNvPr id="14348" name="Rectangle 17"/>
          <p:cNvSpPr>
            <a:spLocks noChangeArrowheads="1"/>
          </p:cNvSpPr>
          <p:nvPr/>
        </p:nvSpPr>
        <p:spPr bwMode="auto">
          <a:xfrm>
            <a:off x="6362700" y="6143625"/>
            <a:ext cx="457200" cy="123825"/>
          </a:xfrm>
          <a:prstGeom prst="rect">
            <a:avLst/>
          </a:prstGeom>
          <a:solidFill>
            <a:schemeClr val="bg1"/>
          </a:solidFill>
          <a:ln w="38100">
            <a:solidFill>
              <a:schemeClr val="bg1"/>
            </a:solidFill>
            <a:miter lim="800000"/>
            <a:headEnd/>
            <a:tailEnd/>
          </a:ln>
        </p:spPr>
        <p:txBody>
          <a:bodyPr anchor="ctr">
            <a:prstTxWarp prst="textNoShape">
              <a:avLst/>
            </a:prstTxWarp>
            <a:spAutoFit/>
          </a:bodyPr>
          <a:lstStyle/>
          <a:p>
            <a:endParaRPr lang="en-US"/>
          </a:p>
        </p:txBody>
      </p:sp>
      <p:sp>
        <p:nvSpPr>
          <p:cNvPr id="14349" name="Text Box 20"/>
          <p:cNvSpPr txBox="1">
            <a:spLocks noChangeArrowheads="1"/>
          </p:cNvSpPr>
          <p:nvPr/>
        </p:nvSpPr>
        <p:spPr bwMode="auto">
          <a:xfrm>
            <a:off x="5486400" y="6308725"/>
            <a:ext cx="1747838" cy="396875"/>
          </a:xfrm>
          <a:prstGeom prst="rect">
            <a:avLst/>
          </a:prstGeom>
          <a:noFill/>
          <a:ln w="12700">
            <a:noFill/>
            <a:miter lim="800000"/>
            <a:headEnd/>
            <a:tailEnd/>
          </a:ln>
        </p:spPr>
        <p:txBody>
          <a:bodyPr wrap="none">
            <a:prstTxWarp prst="textNoShape">
              <a:avLst/>
            </a:prstTxWarp>
            <a:spAutoFit/>
          </a:bodyPr>
          <a:lstStyle/>
          <a:p>
            <a:pPr algn="ctr"/>
            <a:r>
              <a:rPr lang="en-US" sz="2000"/>
              <a:t>Current meter</a:t>
            </a:r>
          </a:p>
        </p:txBody>
      </p:sp>
      <p:sp>
        <p:nvSpPr>
          <p:cNvPr id="14" name="TextBox 13"/>
          <p:cNvSpPr txBox="1"/>
          <p:nvPr/>
        </p:nvSpPr>
        <p:spPr>
          <a:xfrm>
            <a:off x="-196564" y="3764435"/>
            <a:ext cx="184666"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914400"/>
          </a:xfrm>
        </p:spPr>
        <p:txBody>
          <a:bodyPr/>
          <a:lstStyle/>
          <a:p>
            <a:pPr eaLnBrk="1" hangingPunct="1"/>
            <a:r>
              <a:rPr lang="en-US" b="1"/>
              <a:t>What happens?</a:t>
            </a:r>
          </a:p>
        </p:txBody>
      </p:sp>
      <p:sp>
        <p:nvSpPr>
          <p:cNvPr id="15363" name="Text Box 3"/>
          <p:cNvSpPr txBox="1">
            <a:spLocks noChangeArrowheads="1"/>
          </p:cNvSpPr>
          <p:nvPr/>
        </p:nvSpPr>
        <p:spPr bwMode="auto">
          <a:xfrm>
            <a:off x="228600" y="3583632"/>
            <a:ext cx="8915400" cy="461665"/>
          </a:xfrm>
          <a:prstGeom prst="rect">
            <a:avLst/>
          </a:prstGeom>
          <a:noFill/>
          <a:ln w="9525">
            <a:noFill/>
            <a:miter lim="800000"/>
            <a:headEnd/>
            <a:tailEnd/>
          </a:ln>
        </p:spPr>
        <p:txBody>
          <a:bodyPr>
            <a:prstTxWarp prst="textNoShape">
              <a:avLst/>
            </a:prstTxWarp>
            <a:spAutoFit/>
          </a:bodyPr>
          <a:lstStyle/>
          <a:p>
            <a:r>
              <a:rPr lang="en-US" sz="2400" dirty="0"/>
              <a:t>Two metal plates in vacuum with a voltage between them.</a:t>
            </a:r>
          </a:p>
        </p:txBody>
      </p:sp>
      <p:sp>
        <p:nvSpPr>
          <p:cNvPr id="15364" name="Text Box 4"/>
          <p:cNvSpPr txBox="1">
            <a:spLocks noChangeArrowheads="1"/>
          </p:cNvSpPr>
          <p:nvPr/>
        </p:nvSpPr>
        <p:spPr bwMode="auto">
          <a:xfrm>
            <a:off x="914400" y="4191000"/>
            <a:ext cx="8229600" cy="2308324"/>
          </a:xfrm>
          <a:prstGeom prst="rect">
            <a:avLst/>
          </a:prstGeom>
          <a:noFill/>
          <a:ln w="9525">
            <a:noFill/>
            <a:miter lim="800000"/>
            <a:headEnd/>
            <a:tailEnd/>
          </a:ln>
        </p:spPr>
        <p:txBody>
          <a:bodyPr>
            <a:prstTxWarp prst="textNoShape">
              <a:avLst/>
            </a:prstTxWarp>
            <a:spAutoFit/>
          </a:bodyPr>
          <a:lstStyle/>
          <a:p>
            <a:r>
              <a:rPr lang="en-US" sz="2400" dirty="0"/>
              <a:t>How much current is flowing through the resistor?</a:t>
            </a:r>
          </a:p>
          <a:p>
            <a:r>
              <a:rPr lang="en-US" sz="2400" dirty="0"/>
              <a:t>A)      0 A</a:t>
            </a:r>
          </a:p>
          <a:p>
            <a:r>
              <a:rPr lang="en-US" sz="2400" dirty="0"/>
              <a:t>B)   0.2 A</a:t>
            </a:r>
          </a:p>
          <a:p>
            <a:r>
              <a:rPr lang="en-US" sz="2400" dirty="0" err="1"/>
              <a:t>C</a:t>
            </a:r>
            <a:r>
              <a:rPr lang="en-US" sz="2400" dirty="0"/>
              <a:t>)      5 A</a:t>
            </a:r>
          </a:p>
          <a:p>
            <a:r>
              <a:rPr lang="en-US" sz="2400" dirty="0" err="1"/>
              <a:t>D</a:t>
            </a:r>
            <a:r>
              <a:rPr lang="en-US" sz="2400" dirty="0"/>
              <a:t>)    10 A</a:t>
            </a:r>
          </a:p>
          <a:p>
            <a:r>
              <a:rPr lang="en-US" sz="2400" dirty="0" err="1"/>
              <a:t>E</a:t>
            </a:r>
            <a:r>
              <a:rPr lang="en-US" sz="2400" dirty="0"/>
              <a:t>)</a:t>
            </a:r>
            <a:r>
              <a:rPr lang="en-US" sz="2400" dirty="0" smtClean="0"/>
              <a:t>     infinite </a:t>
            </a:r>
            <a:r>
              <a:rPr lang="en-US" sz="2400" dirty="0"/>
              <a:t>current</a:t>
            </a:r>
          </a:p>
        </p:txBody>
      </p:sp>
      <p:grpSp>
        <p:nvGrpSpPr>
          <p:cNvPr id="2" name="Group 31"/>
          <p:cNvGrpSpPr>
            <a:grpSpLocks/>
          </p:cNvGrpSpPr>
          <p:nvPr/>
        </p:nvGrpSpPr>
        <p:grpSpPr bwMode="auto">
          <a:xfrm>
            <a:off x="2590800" y="990600"/>
            <a:ext cx="3257550" cy="2409825"/>
            <a:chOff x="1632" y="624"/>
            <a:chExt cx="2052" cy="1518"/>
          </a:xfrm>
        </p:grpSpPr>
        <p:sp>
          <p:nvSpPr>
            <p:cNvPr id="15378" name="Text Box 6"/>
            <p:cNvSpPr txBox="1">
              <a:spLocks noChangeArrowheads="1"/>
            </p:cNvSpPr>
            <p:nvPr/>
          </p:nvSpPr>
          <p:spPr bwMode="auto">
            <a:xfrm>
              <a:off x="1632" y="837"/>
              <a:ext cx="94" cy="288"/>
            </a:xfrm>
            <a:prstGeom prst="rect">
              <a:avLst/>
            </a:prstGeom>
            <a:noFill/>
            <a:ln w="9525">
              <a:noFill/>
              <a:miter lim="800000"/>
              <a:headEnd/>
              <a:tailEnd/>
            </a:ln>
          </p:spPr>
          <p:txBody>
            <a:bodyPr wrap="none">
              <a:prstTxWarp prst="textNoShape">
                <a:avLst/>
              </a:prstTxWarp>
              <a:spAutoFit/>
            </a:bodyPr>
            <a:lstStyle/>
            <a:p>
              <a:endParaRPr lang="en-US"/>
            </a:p>
          </p:txBody>
        </p:sp>
        <p:sp>
          <p:nvSpPr>
            <p:cNvPr id="15379" name="Oval 7"/>
            <p:cNvSpPr>
              <a:spLocks noChangeArrowheads="1"/>
            </p:cNvSpPr>
            <p:nvPr/>
          </p:nvSpPr>
          <p:spPr bwMode="auto">
            <a:xfrm>
              <a:off x="2385" y="1599"/>
              <a:ext cx="543" cy="543"/>
            </a:xfrm>
            <a:prstGeom prst="ellipse">
              <a:avLst/>
            </a:prstGeom>
            <a:noFill/>
            <a:ln w="19050">
              <a:solidFill>
                <a:schemeClr val="tx1"/>
              </a:solidFill>
              <a:round/>
              <a:headEnd/>
              <a:tailEnd/>
            </a:ln>
          </p:spPr>
          <p:txBody>
            <a:bodyPr wrap="none" anchor="ctr">
              <a:prstTxWarp prst="textNoShape">
                <a:avLst/>
              </a:prstTxWarp>
            </a:bodyPr>
            <a:lstStyle/>
            <a:p>
              <a:pPr algn="ctr"/>
              <a:endParaRPr lang="en-US"/>
            </a:p>
          </p:txBody>
        </p:sp>
        <p:sp>
          <p:nvSpPr>
            <p:cNvPr id="15380" name="Text Box 8"/>
            <p:cNvSpPr txBox="1">
              <a:spLocks noChangeArrowheads="1"/>
            </p:cNvSpPr>
            <p:nvPr/>
          </p:nvSpPr>
          <p:spPr bwMode="auto">
            <a:xfrm>
              <a:off x="2406" y="1713"/>
              <a:ext cx="624" cy="291"/>
            </a:xfrm>
            <a:prstGeom prst="rect">
              <a:avLst/>
            </a:prstGeom>
            <a:noFill/>
            <a:ln w="9525">
              <a:noFill/>
              <a:miter lim="800000"/>
              <a:headEnd/>
              <a:tailEnd/>
            </a:ln>
          </p:spPr>
          <p:txBody>
            <a:bodyPr>
              <a:prstTxWarp prst="textNoShape">
                <a:avLst/>
              </a:prstTxWarp>
              <a:spAutoFit/>
            </a:bodyPr>
            <a:lstStyle/>
            <a:p>
              <a:r>
                <a:rPr lang="en-US" sz="2400" dirty="0"/>
                <a:t>10 </a:t>
              </a:r>
              <a:r>
                <a:rPr lang="en-US" sz="2400" dirty="0" err="1"/>
                <a:t>V</a:t>
              </a:r>
              <a:endParaRPr lang="en-US" sz="2400" dirty="0"/>
            </a:p>
          </p:txBody>
        </p:sp>
        <p:sp>
          <p:nvSpPr>
            <p:cNvPr id="15381" name="Freeform 9"/>
            <p:cNvSpPr>
              <a:spLocks/>
            </p:cNvSpPr>
            <p:nvPr/>
          </p:nvSpPr>
          <p:spPr bwMode="auto">
            <a:xfrm>
              <a:off x="1712" y="1013"/>
              <a:ext cx="707" cy="955"/>
            </a:xfrm>
            <a:custGeom>
              <a:avLst/>
              <a:gdLst>
                <a:gd name="T0" fmla="*/ 107480662 w 376"/>
                <a:gd name="T1" fmla="*/ 11728540 h 579"/>
                <a:gd name="T2" fmla="*/ 19501814 w 376"/>
                <a:gd name="T3" fmla="*/ 11189056 h 579"/>
                <a:gd name="T4" fmla="*/ 15896341 w 376"/>
                <a:gd name="T5" fmla="*/ 1737302 h 579"/>
                <a:gd name="T6" fmla="*/ 114748800 w 376"/>
                <a:gd name="T7" fmla="*/ 790984 h 579"/>
                <a:gd name="T8" fmla="*/ 0 60000 65536"/>
                <a:gd name="T9" fmla="*/ 0 60000 65536"/>
                <a:gd name="T10" fmla="*/ 0 60000 65536"/>
                <a:gd name="T11" fmla="*/ 0 60000 65536"/>
                <a:gd name="T12" fmla="*/ 0 w 376"/>
                <a:gd name="T13" fmla="*/ 0 h 579"/>
                <a:gd name="T14" fmla="*/ 376 w 376"/>
                <a:gd name="T15" fmla="*/ 579 h 579"/>
              </a:gdLst>
              <a:ahLst/>
              <a:cxnLst>
                <a:cxn ang="T8">
                  <a:pos x="T0" y="T1"/>
                </a:cxn>
                <a:cxn ang="T9">
                  <a:pos x="T2" y="T3"/>
                </a:cxn>
                <a:cxn ang="T10">
                  <a:pos x="T4" y="T5"/>
                </a:cxn>
                <a:cxn ang="T11">
                  <a:pos x="T6" y="T7"/>
                </a:cxn>
              </a:cxnLst>
              <a:rect l="T12" t="T13" r="T14" b="T15"/>
              <a:pathLst>
                <a:path w="376" h="579">
                  <a:moveTo>
                    <a:pt x="352" y="528"/>
                  </a:moveTo>
                  <a:cubicBezTo>
                    <a:pt x="233" y="553"/>
                    <a:pt x="114" y="579"/>
                    <a:pt x="64" y="504"/>
                  </a:cubicBezTo>
                  <a:cubicBezTo>
                    <a:pt x="14" y="429"/>
                    <a:pt x="0" y="156"/>
                    <a:pt x="52" y="78"/>
                  </a:cubicBezTo>
                  <a:cubicBezTo>
                    <a:pt x="104" y="0"/>
                    <a:pt x="322" y="43"/>
                    <a:pt x="376" y="36"/>
                  </a:cubicBezTo>
                </a:path>
              </a:pathLst>
            </a:custGeom>
            <a:noFill/>
            <a:ln w="28575" cmpd="sng">
              <a:solidFill>
                <a:schemeClr val="tx1"/>
              </a:solidFill>
              <a:round/>
              <a:headEnd/>
              <a:tailEnd/>
            </a:ln>
          </p:spPr>
          <p:txBody>
            <a:bodyPr>
              <a:prstTxWarp prst="textNoShape">
                <a:avLst/>
              </a:prstTxWarp>
            </a:bodyPr>
            <a:lstStyle/>
            <a:p>
              <a:endParaRPr lang="en-US"/>
            </a:p>
          </p:txBody>
        </p:sp>
        <p:sp>
          <p:nvSpPr>
            <p:cNvPr id="15382" name="Freeform 10"/>
            <p:cNvSpPr>
              <a:spLocks/>
            </p:cNvSpPr>
            <p:nvPr/>
          </p:nvSpPr>
          <p:spPr bwMode="auto">
            <a:xfrm>
              <a:off x="2937" y="969"/>
              <a:ext cx="747" cy="912"/>
            </a:xfrm>
            <a:custGeom>
              <a:avLst/>
              <a:gdLst>
                <a:gd name="T0" fmla="*/ 0 w 397"/>
                <a:gd name="T1" fmla="*/ 11503099 h 553"/>
                <a:gd name="T2" fmla="*/ 102104399 w 397"/>
                <a:gd name="T3" fmla="*/ 11503099 h 553"/>
                <a:gd name="T4" fmla="*/ 116971960 w 397"/>
                <a:gd name="T5" fmla="*/ 6975016 h 553"/>
                <a:gd name="T6" fmla="*/ 105962215 w 397"/>
                <a:gd name="T7" fmla="*/ 990600 h 553"/>
                <a:gd name="T8" fmla="*/ 14760034 w 397"/>
                <a:gd name="T9" fmla="*/ 990600 h 553"/>
                <a:gd name="T10" fmla="*/ 0 60000 65536"/>
                <a:gd name="T11" fmla="*/ 0 60000 65536"/>
                <a:gd name="T12" fmla="*/ 0 60000 65536"/>
                <a:gd name="T13" fmla="*/ 0 60000 65536"/>
                <a:gd name="T14" fmla="*/ 0 60000 65536"/>
                <a:gd name="T15" fmla="*/ 0 w 397"/>
                <a:gd name="T16" fmla="*/ 0 h 553"/>
                <a:gd name="T17" fmla="*/ 397 w 397"/>
                <a:gd name="T18" fmla="*/ 553 h 553"/>
              </a:gdLst>
              <a:ahLst/>
              <a:cxnLst>
                <a:cxn ang="T10">
                  <a:pos x="T0" y="T1"/>
                </a:cxn>
                <a:cxn ang="T11">
                  <a:pos x="T2" y="T3"/>
                </a:cxn>
                <a:cxn ang="T12">
                  <a:pos x="T4" y="T5"/>
                </a:cxn>
                <a:cxn ang="T13">
                  <a:pos x="T6" y="T7"/>
                </a:cxn>
                <a:cxn ang="T14">
                  <a:pos x="T8" y="T9"/>
                </a:cxn>
              </a:cxnLst>
              <a:rect l="T15" t="T16" r="T17" b="T18"/>
              <a:pathLst>
                <a:path w="397" h="553">
                  <a:moveTo>
                    <a:pt x="0" y="519"/>
                  </a:moveTo>
                  <a:cubicBezTo>
                    <a:pt x="133" y="536"/>
                    <a:pt x="267" y="553"/>
                    <a:pt x="330" y="519"/>
                  </a:cubicBezTo>
                  <a:cubicBezTo>
                    <a:pt x="393" y="485"/>
                    <a:pt x="376" y="394"/>
                    <a:pt x="378" y="315"/>
                  </a:cubicBezTo>
                  <a:cubicBezTo>
                    <a:pt x="380" y="236"/>
                    <a:pt x="397" y="90"/>
                    <a:pt x="342" y="45"/>
                  </a:cubicBezTo>
                  <a:cubicBezTo>
                    <a:pt x="287" y="0"/>
                    <a:pt x="97" y="45"/>
                    <a:pt x="48" y="45"/>
                  </a:cubicBezTo>
                </a:path>
              </a:pathLst>
            </a:custGeom>
            <a:noFill/>
            <a:ln w="28575" cmpd="sng">
              <a:solidFill>
                <a:schemeClr val="tx1"/>
              </a:solidFill>
              <a:round/>
              <a:headEnd/>
              <a:tailEnd/>
            </a:ln>
          </p:spPr>
          <p:txBody>
            <a:bodyPr>
              <a:prstTxWarp prst="textNoShape">
                <a:avLst/>
              </a:prstTxWarp>
            </a:bodyPr>
            <a:lstStyle/>
            <a:p>
              <a:endParaRPr lang="en-US"/>
            </a:p>
          </p:txBody>
        </p:sp>
        <p:sp>
          <p:nvSpPr>
            <p:cNvPr id="15383" name="Text Box 11"/>
            <p:cNvSpPr txBox="1">
              <a:spLocks noChangeArrowheads="1"/>
            </p:cNvSpPr>
            <p:nvPr/>
          </p:nvSpPr>
          <p:spPr bwMode="auto">
            <a:xfrm>
              <a:off x="2160" y="624"/>
              <a:ext cx="229" cy="291"/>
            </a:xfrm>
            <a:prstGeom prst="rect">
              <a:avLst/>
            </a:prstGeom>
            <a:noFill/>
            <a:ln w="9525">
              <a:noFill/>
              <a:miter lim="800000"/>
              <a:headEnd/>
              <a:tailEnd/>
            </a:ln>
          </p:spPr>
          <p:txBody>
            <a:bodyPr wrap="none">
              <a:prstTxWarp prst="textNoShape">
                <a:avLst/>
              </a:prstTxWarp>
              <a:spAutoFit/>
            </a:bodyPr>
            <a:lstStyle/>
            <a:p>
              <a:r>
                <a:rPr lang="en-US" sz="2400" dirty="0"/>
                <a:t>A</a:t>
              </a:r>
            </a:p>
          </p:txBody>
        </p:sp>
        <p:sp>
          <p:nvSpPr>
            <p:cNvPr id="15384" name="Oval 12"/>
            <p:cNvSpPr>
              <a:spLocks noChangeArrowheads="1"/>
            </p:cNvSpPr>
            <p:nvPr/>
          </p:nvSpPr>
          <p:spPr bwMode="auto">
            <a:xfrm>
              <a:off x="2227" y="1023"/>
              <a:ext cx="105" cy="93"/>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15385" name="Text Box 13"/>
            <p:cNvSpPr txBox="1">
              <a:spLocks noChangeArrowheads="1"/>
            </p:cNvSpPr>
            <p:nvPr/>
          </p:nvSpPr>
          <p:spPr bwMode="auto">
            <a:xfrm>
              <a:off x="3012" y="624"/>
              <a:ext cx="222" cy="291"/>
            </a:xfrm>
            <a:prstGeom prst="rect">
              <a:avLst/>
            </a:prstGeom>
            <a:noFill/>
            <a:ln w="9525">
              <a:noFill/>
              <a:miter lim="800000"/>
              <a:headEnd/>
              <a:tailEnd/>
            </a:ln>
          </p:spPr>
          <p:txBody>
            <a:bodyPr wrap="none">
              <a:prstTxWarp prst="textNoShape">
                <a:avLst/>
              </a:prstTxWarp>
              <a:spAutoFit/>
            </a:bodyPr>
            <a:lstStyle/>
            <a:p>
              <a:r>
                <a:rPr lang="en-US" sz="2400" dirty="0"/>
                <a:t>B</a:t>
              </a:r>
            </a:p>
          </p:txBody>
        </p:sp>
        <p:sp>
          <p:nvSpPr>
            <p:cNvPr id="15386" name="Oval 14"/>
            <p:cNvSpPr>
              <a:spLocks noChangeArrowheads="1"/>
            </p:cNvSpPr>
            <p:nvPr/>
          </p:nvSpPr>
          <p:spPr bwMode="auto">
            <a:xfrm>
              <a:off x="3143" y="975"/>
              <a:ext cx="105" cy="93"/>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15387" name="Text Box 15"/>
            <p:cNvSpPr txBox="1">
              <a:spLocks noChangeArrowheads="1"/>
            </p:cNvSpPr>
            <p:nvPr/>
          </p:nvSpPr>
          <p:spPr bwMode="auto">
            <a:xfrm>
              <a:off x="2898" y="1380"/>
              <a:ext cx="277" cy="446"/>
            </a:xfrm>
            <a:prstGeom prst="rect">
              <a:avLst/>
            </a:prstGeom>
            <a:noFill/>
            <a:ln w="9525">
              <a:noFill/>
              <a:miter lim="800000"/>
              <a:headEnd/>
              <a:tailEnd/>
            </a:ln>
          </p:spPr>
          <p:txBody>
            <a:bodyPr wrap="none">
              <a:prstTxWarp prst="textNoShape">
                <a:avLst/>
              </a:prstTxWarp>
              <a:spAutoFit/>
            </a:bodyPr>
            <a:lstStyle/>
            <a:p>
              <a:r>
                <a:rPr lang="en-US" sz="4000" dirty="0"/>
                <a:t>+</a:t>
              </a:r>
            </a:p>
          </p:txBody>
        </p:sp>
        <p:sp>
          <p:nvSpPr>
            <p:cNvPr id="15388" name="Text Box 16"/>
            <p:cNvSpPr txBox="1">
              <a:spLocks noChangeArrowheads="1"/>
            </p:cNvSpPr>
            <p:nvPr/>
          </p:nvSpPr>
          <p:spPr bwMode="auto">
            <a:xfrm>
              <a:off x="2179" y="1403"/>
              <a:ext cx="235" cy="523"/>
            </a:xfrm>
            <a:prstGeom prst="rect">
              <a:avLst/>
            </a:prstGeom>
            <a:noFill/>
            <a:ln w="9525">
              <a:noFill/>
              <a:miter lim="800000"/>
              <a:headEnd/>
              <a:tailEnd/>
            </a:ln>
          </p:spPr>
          <p:txBody>
            <a:bodyPr wrap="none">
              <a:prstTxWarp prst="textNoShape">
                <a:avLst/>
              </a:prstTxWarp>
              <a:spAutoFit/>
            </a:bodyPr>
            <a:lstStyle/>
            <a:p>
              <a:r>
                <a:rPr lang="en-US" sz="4800" dirty="0"/>
                <a:t>-</a:t>
              </a:r>
            </a:p>
          </p:txBody>
        </p:sp>
        <p:sp>
          <p:nvSpPr>
            <p:cNvPr id="15389" name="Line 17"/>
            <p:cNvSpPr>
              <a:spLocks noChangeShapeType="1"/>
            </p:cNvSpPr>
            <p:nvPr/>
          </p:nvSpPr>
          <p:spPr bwMode="auto">
            <a:xfrm>
              <a:off x="2418" y="865"/>
              <a:ext cx="0" cy="455"/>
            </a:xfrm>
            <a:prstGeom prst="line">
              <a:avLst/>
            </a:prstGeom>
            <a:noFill/>
            <a:ln w="57150">
              <a:solidFill>
                <a:schemeClr val="tx1"/>
              </a:solidFill>
              <a:round/>
              <a:headEnd/>
              <a:tailEnd/>
            </a:ln>
          </p:spPr>
          <p:txBody>
            <a:bodyPr>
              <a:prstTxWarp prst="textNoShape">
                <a:avLst/>
              </a:prstTxWarp>
            </a:bodyPr>
            <a:lstStyle/>
            <a:p>
              <a:endParaRPr lang="en-US"/>
            </a:p>
          </p:txBody>
        </p:sp>
        <p:sp>
          <p:nvSpPr>
            <p:cNvPr id="15390" name="Line 18"/>
            <p:cNvSpPr>
              <a:spLocks noChangeShapeType="1"/>
            </p:cNvSpPr>
            <p:nvPr/>
          </p:nvSpPr>
          <p:spPr bwMode="auto">
            <a:xfrm>
              <a:off x="3030" y="866"/>
              <a:ext cx="0" cy="456"/>
            </a:xfrm>
            <a:prstGeom prst="line">
              <a:avLst/>
            </a:prstGeom>
            <a:noFill/>
            <a:ln w="57150">
              <a:solidFill>
                <a:schemeClr val="tx1"/>
              </a:solidFill>
              <a:round/>
              <a:headEnd/>
              <a:tailEnd/>
            </a:ln>
          </p:spPr>
          <p:txBody>
            <a:bodyPr>
              <a:prstTxWarp prst="textNoShape">
                <a:avLst/>
              </a:prstTxWarp>
            </a:bodyPr>
            <a:lstStyle/>
            <a:p>
              <a:endParaRPr lang="en-US"/>
            </a:p>
          </p:txBody>
        </p:sp>
      </p:grpSp>
      <p:sp>
        <p:nvSpPr>
          <p:cNvPr id="15366" name="Text Box 19"/>
          <p:cNvSpPr txBox="1">
            <a:spLocks noChangeArrowheads="1"/>
          </p:cNvSpPr>
          <p:nvPr/>
        </p:nvSpPr>
        <p:spPr bwMode="auto">
          <a:xfrm>
            <a:off x="2736850" y="5910263"/>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15367" name="Text Box 20"/>
          <p:cNvSpPr txBox="1">
            <a:spLocks noChangeArrowheads="1"/>
          </p:cNvSpPr>
          <p:nvPr/>
        </p:nvSpPr>
        <p:spPr bwMode="auto">
          <a:xfrm>
            <a:off x="5943600" y="1962150"/>
            <a:ext cx="1100482" cy="461665"/>
          </a:xfrm>
          <a:prstGeom prst="rect">
            <a:avLst/>
          </a:prstGeom>
          <a:noFill/>
          <a:ln w="9525">
            <a:noFill/>
            <a:miter lim="800000"/>
            <a:headEnd/>
            <a:tailEnd/>
          </a:ln>
        </p:spPr>
        <p:txBody>
          <a:bodyPr wrap="none">
            <a:prstTxWarp prst="textNoShape">
              <a:avLst/>
            </a:prstTxWarp>
            <a:spAutoFit/>
          </a:bodyPr>
          <a:lstStyle/>
          <a:p>
            <a:r>
              <a:rPr lang="en-US" sz="2400" dirty="0"/>
              <a:t>2 ohms</a:t>
            </a:r>
          </a:p>
        </p:txBody>
      </p:sp>
      <p:sp>
        <p:nvSpPr>
          <p:cNvPr id="15368" name="Rectangle 22"/>
          <p:cNvSpPr>
            <a:spLocks noChangeArrowheads="1"/>
          </p:cNvSpPr>
          <p:nvPr/>
        </p:nvSpPr>
        <p:spPr bwMode="auto">
          <a:xfrm>
            <a:off x="5638800" y="1905000"/>
            <a:ext cx="304800" cy="685800"/>
          </a:xfrm>
          <a:prstGeom prst="rect">
            <a:avLst/>
          </a:prstGeom>
          <a:solidFill>
            <a:srgbClr val="FFFFFF"/>
          </a:solidFill>
          <a:ln w="12700">
            <a:solidFill>
              <a:schemeClr val="bg1"/>
            </a:solidFill>
            <a:miter lim="800000"/>
            <a:headEnd/>
            <a:tailEnd/>
          </a:ln>
        </p:spPr>
        <p:txBody>
          <a:bodyPr wrap="none" anchor="ctr">
            <a:prstTxWarp prst="textNoShape">
              <a:avLst/>
            </a:prstTxWarp>
            <a:spAutoFit/>
          </a:bodyPr>
          <a:lstStyle/>
          <a:p>
            <a:endParaRPr lang="en-US"/>
          </a:p>
        </p:txBody>
      </p:sp>
      <p:grpSp>
        <p:nvGrpSpPr>
          <p:cNvPr id="3" name="Group 34"/>
          <p:cNvGrpSpPr>
            <a:grpSpLocks/>
          </p:cNvGrpSpPr>
          <p:nvPr/>
        </p:nvGrpSpPr>
        <p:grpSpPr bwMode="auto">
          <a:xfrm>
            <a:off x="5715000" y="1905000"/>
            <a:ext cx="152400" cy="685800"/>
            <a:chOff x="864" y="1104"/>
            <a:chExt cx="96" cy="576"/>
          </a:xfrm>
        </p:grpSpPr>
        <p:sp>
          <p:nvSpPr>
            <p:cNvPr id="15371" name="Line 23"/>
            <p:cNvSpPr>
              <a:spLocks noChangeShapeType="1"/>
            </p:cNvSpPr>
            <p:nvPr/>
          </p:nvSpPr>
          <p:spPr bwMode="auto">
            <a:xfrm>
              <a:off x="912" y="1104"/>
              <a:ext cx="48" cy="48"/>
            </a:xfrm>
            <a:prstGeom prst="line">
              <a:avLst/>
            </a:prstGeom>
            <a:noFill/>
            <a:ln w="28575">
              <a:solidFill>
                <a:schemeClr val="tx1"/>
              </a:solidFill>
              <a:round/>
              <a:headEnd/>
              <a:tailEnd/>
            </a:ln>
          </p:spPr>
          <p:txBody>
            <a:bodyPr anchor="ctr">
              <a:prstTxWarp prst="textNoShape">
                <a:avLst/>
              </a:prstTxWarp>
              <a:spAutoFit/>
            </a:bodyPr>
            <a:lstStyle/>
            <a:p>
              <a:endParaRPr lang="en-US"/>
            </a:p>
          </p:txBody>
        </p:sp>
        <p:sp>
          <p:nvSpPr>
            <p:cNvPr id="15372" name="Line 25"/>
            <p:cNvSpPr>
              <a:spLocks noChangeShapeType="1"/>
            </p:cNvSpPr>
            <p:nvPr/>
          </p:nvSpPr>
          <p:spPr bwMode="auto">
            <a:xfrm flipH="1">
              <a:off x="864" y="1152"/>
              <a:ext cx="96" cy="96"/>
            </a:xfrm>
            <a:prstGeom prst="line">
              <a:avLst/>
            </a:prstGeom>
            <a:noFill/>
            <a:ln w="28575">
              <a:solidFill>
                <a:schemeClr val="tx1"/>
              </a:solidFill>
              <a:round/>
              <a:headEnd/>
              <a:tailEnd/>
            </a:ln>
          </p:spPr>
          <p:txBody>
            <a:bodyPr anchor="ctr">
              <a:prstTxWarp prst="textNoShape">
                <a:avLst/>
              </a:prstTxWarp>
              <a:spAutoFit/>
            </a:bodyPr>
            <a:lstStyle/>
            <a:p>
              <a:endParaRPr lang="en-US"/>
            </a:p>
          </p:txBody>
        </p:sp>
        <p:sp>
          <p:nvSpPr>
            <p:cNvPr id="15373" name="Line 26"/>
            <p:cNvSpPr>
              <a:spLocks noChangeShapeType="1"/>
            </p:cNvSpPr>
            <p:nvPr/>
          </p:nvSpPr>
          <p:spPr bwMode="auto">
            <a:xfrm>
              <a:off x="864" y="1248"/>
              <a:ext cx="96" cy="96"/>
            </a:xfrm>
            <a:prstGeom prst="line">
              <a:avLst/>
            </a:prstGeom>
            <a:noFill/>
            <a:ln w="28575">
              <a:solidFill>
                <a:schemeClr val="tx1"/>
              </a:solidFill>
              <a:round/>
              <a:headEnd/>
              <a:tailEnd/>
            </a:ln>
          </p:spPr>
          <p:txBody>
            <a:bodyPr anchor="ctr">
              <a:prstTxWarp prst="textNoShape">
                <a:avLst/>
              </a:prstTxWarp>
              <a:spAutoFit/>
            </a:bodyPr>
            <a:lstStyle/>
            <a:p>
              <a:endParaRPr lang="en-US"/>
            </a:p>
          </p:txBody>
        </p:sp>
        <p:sp>
          <p:nvSpPr>
            <p:cNvPr id="15374" name="Line 27"/>
            <p:cNvSpPr>
              <a:spLocks noChangeShapeType="1"/>
            </p:cNvSpPr>
            <p:nvPr/>
          </p:nvSpPr>
          <p:spPr bwMode="auto">
            <a:xfrm flipH="1">
              <a:off x="864" y="1344"/>
              <a:ext cx="96" cy="96"/>
            </a:xfrm>
            <a:prstGeom prst="line">
              <a:avLst/>
            </a:prstGeom>
            <a:noFill/>
            <a:ln w="28575">
              <a:solidFill>
                <a:schemeClr val="tx1"/>
              </a:solidFill>
              <a:round/>
              <a:headEnd/>
              <a:tailEnd/>
            </a:ln>
          </p:spPr>
          <p:txBody>
            <a:bodyPr anchor="ctr">
              <a:prstTxWarp prst="textNoShape">
                <a:avLst/>
              </a:prstTxWarp>
              <a:spAutoFit/>
            </a:bodyPr>
            <a:lstStyle/>
            <a:p>
              <a:endParaRPr lang="en-US"/>
            </a:p>
          </p:txBody>
        </p:sp>
        <p:sp>
          <p:nvSpPr>
            <p:cNvPr id="15375" name="Line 28"/>
            <p:cNvSpPr>
              <a:spLocks noChangeShapeType="1"/>
            </p:cNvSpPr>
            <p:nvPr/>
          </p:nvSpPr>
          <p:spPr bwMode="auto">
            <a:xfrm>
              <a:off x="864" y="1440"/>
              <a:ext cx="96" cy="96"/>
            </a:xfrm>
            <a:prstGeom prst="line">
              <a:avLst/>
            </a:prstGeom>
            <a:noFill/>
            <a:ln w="28575">
              <a:solidFill>
                <a:schemeClr val="tx1"/>
              </a:solidFill>
              <a:round/>
              <a:headEnd/>
              <a:tailEnd/>
            </a:ln>
          </p:spPr>
          <p:txBody>
            <a:bodyPr anchor="ctr">
              <a:prstTxWarp prst="textNoShape">
                <a:avLst/>
              </a:prstTxWarp>
              <a:spAutoFit/>
            </a:bodyPr>
            <a:lstStyle/>
            <a:p>
              <a:endParaRPr lang="en-US"/>
            </a:p>
          </p:txBody>
        </p:sp>
        <p:sp>
          <p:nvSpPr>
            <p:cNvPr id="15376" name="Line 29"/>
            <p:cNvSpPr>
              <a:spLocks noChangeShapeType="1"/>
            </p:cNvSpPr>
            <p:nvPr/>
          </p:nvSpPr>
          <p:spPr bwMode="auto">
            <a:xfrm flipH="1">
              <a:off x="864" y="1536"/>
              <a:ext cx="96" cy="96"/>
            </a:xfrm>
            <a:prstGeom prst="line">
              <a:avLst/>
            </a:prstGeom>
            <a:noFill/>
            <a:ln w="28575">
              <a:solidFill>
                <a:schemeClr val="tx1"/>
              </a:solidFill>
              <a:round/>
              <a:headEnd/>
              <a:tailEnd/>
            </a:ln>
          </p:spPr>
          <p:txBody>
            <a:bodyPr anchor="ctr">
              <a:prstTxWarp prst="textNoShape">
                <a:avLst/>
              </a:prstTxWarp>
              <a:spAutoFit/>
            </a:bodyPr>
            <a:lstStyle/>
            <a:p>
              <a:endParaRPr lang="en-US"/>
            </a:p>
          </p:txBody>
        </p:sp>
        <p:sp>
          <p:nvSpPr>
            <p:cNvPr id="15377" name="Line 32"/>
            <p:cNvSpPr>
              <a:spLocks noChangeShapeType="1"/>
            </p:cNvSpPr>
            <p:nvPr/>
          </p:nvSpPr>
          <p:spPr bwMode="auto">
            <a:xfrm>
              <a:off x="864" y="1632"/>
              <a:ext cx="48" cy="48"/>
            </a:xfrm>
            <a:prstGeom prst="line">
              <a:avLst/>
            </a:prstGeom>
            <a:noFill/>
            <a:ln w="28575">
              <a:solidFill>
                <a:schemeClr val="tx1"/>
              </a:solidFill>
              <a:round/>
              <a:headEnd/>
              <a:tailEnd/>
            </a:ln>
          </p:spPr>
          <p:txBody>
            <a:bodyPr anchor="ctr">
              <a:prstTxWarp prst="textNoShape">
                <a:avLst/>
              </a:prstTxWarp>
              <a:spAutoFit/>
            </a:bodyPr>
            <a:lstStyle/>
            <a:p>
              <a:endParaRPr lang="en-US"/>
            </a:p>
          </p:txBody>
        </p:sp>
      </p:grpSp>
      <p:sp>
        <p:nvSpPr>
          <p:cNvPr id="15370" name="Text Box 36"/>
          <p:cNvSpPr txBox="1">
            <a:spLocks noChangeArrowheads="1"/>
          </p:cNvSpPr>
          <p:nvPr/>
        </p:nvSpPr>
        <p:spPr bwMode="auto">
          <a:xfrm>
            <a:off x="3786188" y="4928538"/>
            <a:ext cx="5151921" cy="1200328"/>
          </a:xfrm>
          <a:prstGeom prst="rect">
            <a:avLst/>
          </a:prstGeom>
          <a:noFill/>
          <a:ln w="9525">
            <a:noFill/>
            <a:miter lim="800000"/>
            <a:headEnd/>
            <a:tailEnd/>
          </a:ln>
        </p:spPr>
        <p:txBody>
          <a:bodyPr wrap="none">
            <a:prstTxWarp prst="textNoShape">
              <a:avLst/>
            </a:prstTxWarp>
            <a:spAutoFit/>
          </a:bodyPr>
          <a:lstStyle/>
          <a:p>
            <a:r>
              <a:rPr lang="en-US" sz="2400" dirty="0">
                <a:solidFill>
                  <a:srgbClr val="FF0000"/>
                </a:solidFill>
              </a:rPr>
              <a:t>Answer:</a:t>
            </a:r>
            <a:r>
              <a:rPr lang="en-US" sz="2400" dirty="0" smtClean="0">
                <a:solidFill>
                  <a:srgbClr val="FF0000"/>
                </a:solidFill>
              </a:rPr>
              <a:t> (A) </a:t>
            </a:r>
            <a:r>
              <a:rPr lang="en-US" sz="2400" dirty="0">
                <a:solidFill>
                  <a:srgbClr val="FF0000"/>
                </a:solidFill>
              </a:rPr>
              <a:t>0 amps.  </a:t>
            </a:r>
          </a:p>
          <a:p>
            <a:r>
              <a:rPr lang="en-US" sz="2400" dirty="0">
                <a:solidFill>
                  <a:srgbClr val="FF0000"/>
                </a:solidFill>
              </a:rPr>
              <a:t>No electrons there to move.  </a:t>
            </a:r>
          </a:p>
          <a:p>
            <a:r>
              <a:rPr lang="en-US" sz="2400" dirty="0">
                <a:solidFill>
                  <a:srgbClr val="FF0000"/>
                </a:solidFill>
              </a:rPr>
              <a:t>Note: different from resistor across gap.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does an electric field exert a force on a charge?</a:t>
            </a:r>
            <a:endParaRPr lang="en-US" dirty="0"/>
          </a:p>
        </p:txBody>
      </p:sp>
      <p:sp>
        <p:nvSpPr>
          <p:cNvPr id="3" name="Content Placeholder 2"/>
          <p:cNvSpPr>
            <a:spLocks noGrp="1"/>
          </p:cNvSpPr>
          <p:nvPr>
            <p:ph idx="1"/>
          </p:nvPr>
        </p:nvSpPr>
        <p:spPr/>
        <p:txBody>
          <a:bodyPr/>
          <a:lstStyle/>
          <a:p>
            <a:pPr marL="514350" indent="-514350">
              <a:buAutoNum type="alphaUcParenR"/>
            </a:pPr>
            <a:r>
              <a:rPr lang="en-US" dirty="0" smtClean="0"/>
              <a:t>Always</a:t>
            </a:r>
          </a:p>
          <a:p>
            <a:pPr marL="514350" indent="-514350">
              <a:buAutoNum type="alphaUcParenR"/>
            </a:pPr>
            <a:r>
              <a:rPr lang="en-US" dirty="0" smtClean="0"/>
              <a:t>Sometimes (depends on the charge)</a:t>
            </a:r>
          </a:p>
          <a:p>
            <a:pPr marL="514350" indent="-514350">
              <a:buAutoNum type="alphaUcParenR"/>
            </a:pPr>
            <a:r>
              <a:rPr lang="en-US" dirty="0" smtClean="0"/>
              <a:t>Sometimes (need an oscillating </a:t>
            </a:r>
            <a:r>
              <a:rPr lang="en-US" dirty="0" err="1" smtClean="0"/>
              <a:t>E</a:t>
            </a:r>
            <a:r>
              <a:rPr lang="en-US" dirty="0" smtClean="0"/>
              <a:t>-field)</a:t>
            </a:r>
          </a:p>
          <a:p>
            <a:pPr marL="514350" indent="-514350">
              <a:buAutoNum type="alphaUcParenR"/>
            </a:pPr>
            <a:r>
              <a:rPr lang="en-US" dirty="0" smtClean="0"/>
              <a:t>Sometimes (depends on many things)</a:t>
            </a:r>
          </a:p>
          <a:p>
            <a:pPr marL="514350" indent="-514350">
              <a:buAutoNum type="alphaUcParenR"/>
            </a:pPr>
            <a:r>
              <a:rPr lang="en-US" dirty="0" smtClean="0"/>
              <a:t>Never</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94780" y="674462"/>
            <a:ext cx="9080931" cy="584776"/>
          </a:xfrm>
          <a:prstGeom prst="rect">
            <a:avLst/>
          </a:prstGeom>
          <a:noFill/>
        </p:spPr>
        <p:txBody>
          <a:bodyPr wrap="none" rtlCol="0">
            <a:spAutoFit/>
          </a:bodyPr>
          <a:lstStyle/>
          <a:p>
            <a:r>
              <a:rPr lang="en-US" sz="3200" dirty="0" smtClean="0"/>
              <a:t>An electric field ALWAYS exerts a force on any charge!</a:t>
            </a:r>
            <a:endParaRPr lang="en-US" sz="3200" dirty="0"/>
          </a:p>
        </p:txBody>
      </p:sp>
      <p:grpSp>
        <p:nvGrpSpPr>
          <p:cNvPr id="9" name="Group 8"/>
          <p:cNvGrpSpPr/>
          <p:nvPr/>
        </p:nvGrpSpPr>
        <p:grpSpPr>
          <a:xfrm>
            <a:off x="94780" y="3449638"/>
            <a:ext cx="8701687" cy="2374900"/>
            <a:chOff x="166674" y="2262188"/>
            <a:chExt cx="8701687" cy="2374900"/>
          </a:xfrm>
        </p:grpSpPr>
        <p:pic>
          <p:nvPicPr>
            <p:cNvPr id="4" name="Picture 3" descr="EFieldForces.png"/>
            <p:cNvPicPr>
              <a:picLocks noChangeAspect="1"/>
            </p:cNvPicPr>
            <p:nvPr/>
          </p:nvPicPr>
          <p:blipFill>
            <a:blip r:embed="rId3"/>
            <a:stretch>
              <a:fillRect/>
            </a:stretch>
          </p:blipFill>
          <p:spPr>
            <a:xfrm>
              <a:off x="166674" y="2262188"/>
              <a:ext cx="3911600" cy="2374900"/>
            </a:xfrm>
            <a:prstGeom prst="rect">
              <a:avLst/>
            </a:prstGeom>
          </p:spPr>
        </p:pic>
        <p:sp>
          <p:nvSpPr>
            <p:cNvPr id="6" name="TextBox 5"/>
            <p:cNvSpPr txBox="1"/>
            <p:nvPr/>
          </p:nvSpPr>
          <p:spPr>
            <a:xfrm>
              <a:off x="4393909" y="2608688"/>
              <a:ext cx="4474452" cy="830997"/>
            </a:xfrm>
            <a:prstGeom prst="rect">
              <a:avLst/>
            </a:prstGeom>
            <a:noFill/>
          </p:spPr>
          <p:txBody>
            <a:bodyPr wrap="none" rtlCol="0">
              <a:spAutoFit/>
            </a:bodyPr>
            <a:lstStyle/>
            <a:p>
              <a:r>
                <a:rPr lang="en-US" sz="2400" dirty="0" smtClean="0"/>
                <a:t>In the absence of a magnetic field:</a:t>
              </a:r>
            </a:p>
            <a:p>
              <a:r>
                <a:rPr lang="en-US" sz="2400" dirty="0" smtClean="0"/>
                <a:t>Force = charge </a:t>
              </a:r>
              <a:r>
                <a:rPr lang="en-US" sz="2400" dirty="0" err="1" smtClean="0"/>
                <a:t>x</a:t>
              </a:r>
              <a:r>
                <a:rPr lang="en-US" sz="2400" dirty="0" smtClean="0"/>
                <a:t> electric field</a:t>
              </a:r>
              <a:endParaRPr lang="en-US" sz="2400" dirty="0"/>
            </a:p>
          </p:txBody>
        </p:sp>
        <p:graphicFrame>
          <p:nvGraphicFramePr>
            <p:cNvPr id="7" name="Object 6"/>
            <p:cNvGraphicFramePr>
              <a:graphicFrameLocks noChangeAspect="1"/>
            </p:cNvGraphicFramePr>
            <p:nvPr/>
          </p:nvGraphicFramePr>
          <p:xfrm>
            <a:off x="5878571" y="3605212"/>
            <a:ext cx="1454150" cy="581025"/>
          </p:xfrm>
          <a:graphic>
            <a:graphicData uri="http://schemas.openxmlformats.org/presentationml/2006/ole">
              <p:oleObj spid="_x0000_s168962" name="Equation" r:id="rId4" imgW="571500" imgH="228600" progId="Equation.DSMT4">
                <p:embed/>
              </p:oleObj>
            </a:graphicData>
          </a:graphic>
        </p:graphicFrame>
      </p:grpSp>
      <p:graphicFrame>
        <p:nvGraphicFramePr>
          <p:cNvPr id="8" name="Object 7"/>
          <p:cNvGraphicFramePr>
            <a:graphicFrameLocks noChangeAspect="1"/>
          </p:cNvGraphicFramePr>
          <p:nvPr/>
        </p:nvGraphicFramePr>
        <p:xfrm>
          <a:off x="3028552" y="2041416"/>
          <a:ext cx="2778125" cy="687388"/>
        </p:xfrm>
        <a:graphic>
          <a:graphicData uri="http://schemas.openxmlformats.org/presentationml/2006/ole">
            <p:oleObj spid="_x0000_s168963" name="Equation" r:id="rId5" imgW="1130300" imgH="2794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457200"/>
            <a:ext cx="9144000" cy="762000"/>
          </a:xfrm>
        </p:spPr>
        <p:txBody>
          <a:bodyPr/>
          <a:lstStyle/>
          <a:p>
            <a:pPr eaLnBrk="1" hangingPunct="1"/>
            <a:r>
              <a:rPr lang="en-US" sz="2700" b="1" dirty="0">
                <a:solidFill>
                  <a:schemeClr val="tx1"/>
                </a:solidFill>
              </a:rPr>
              <a:t>What exactly did we do during the</a:t>
            </a:r>
            <a:r>
              <a:rPr lang="en-US" sz="2700" b="1" dirty="0" smtClean="0">
                <a:solidFill>
                  <a:schemeClr val="tx1"/>
                </a:solidFill>
              </a:rPr>
              <a:t> last couple </a:t>
            </a:r>
            <a:r>
              <a:rPr lang="en-US" sz="2700" b="1" dirty="0">
                <a:solidFill>
                  <a:schemeClr val="tx1"/>
                </a:solidFill>
              </a:rPr>
              <a:t>weeks?</a:t>
            </a:r>
          </a:p>
        </p:txBody>
      </p:sp>
      <p:sp>
        <p:nvSpPr>
          <p:cNvPr id="134147" name="Text Box 3"/>
          <p:cNvSpPr txBox="1">
            <a:spLocks noChangeArrowheads="1"/>
          </p:cNvSpPr>
          <p:nvPr/>
        </p:nvSpPr>
        <p:spPr bwMode="auto">
          <a:xfrm>
            <a:off x="381000" y="1501676"/>
            <a:ext cx="8458200" cy="2308324"/>
          </a:xfrm>
          <a:prstGeom prst="rect">
            <a:avLst/>
          </a:prstGeom>
          <a:noFill/>
          <a:ln w="9525">
            <a:noFill/>
            <a:miter lim="800000"/>
            <a:headEnd/>
            <a:tailEnd/>
          </a:ln>
        </p:spPr>
        <p:txBody>
          <a:bodyPr>
            <a:prstTxWarp prst="textNoShape">
              <a:avLst/>
            </a:prstTxWarp>
            <a:spAutoFit/>
          </a:bodyPr>
          <a:lstStyle/>
          <a:p>
            <a:pPr marL="233363" indent="-233363">
              <a:buFontTx/>
              <a:buChar char="•"/>
            </a:pPr>
            <a:r>
              <a:rPr lang="en-US" sz="2400" dirty="0"/>
              <a:t>Galileo transformation: Classical relativity</a:t>
            </a:r>
          </a:p>
          <a:p>
            <a:pPr marL="233363" indent="-233363">
              <a:buFontTx/>
              <a:buChar char="•"/>
            </a:pPr>
            <a:r>
              <a:rPr lang="en-US" sz="2400" dirty="0"/>
              <a:t>Michelson-Morley </a:t>
            </a:r>
            <a:r>
              <a:rPr lang="en-US" sz="2400" dirty="0" err="1">
                <a:sym typeface="Wingdings" charset="2"/>
              </a:rPr>
              <a:t></a:t>
            </a:r>
            <a:r>
              <a:rPr lang="en-US" sz="2400" dirty="0">
                <a:sym typeface="Wingdings" charset="2"/>
              </a:rPr>
              <a:t> '</a:t>
            </a:r>
            <a:r>
              <a:rPr lang="en-US" sz="2400" dirty="0" err="1">
                <a:sym typeface="Wingdings" charset="2"/>
              </a:rPr>
              <a:t>c</a:t>
            </a:r>
            <a:r>
              <a:rPr lang="en-US" sz="2400" dirty="0">
                <a:sym typeface="Wingdings" charset="2"/>
              </a:rPr>
              <a:t>' is same in all inertial frames</a:t>
            </a:r>
          </a:p>
          <a:p>
            <a:pPr marL="233363" indent="-233363">
              <a:buFontTx/>
              <a:buChar char="•"/>
            </a:pPr>
            <a:r>
              <a:rPr lang="en-US" sz="2400" dirty="0">
                <a:sym typeface="Wingdings" charset="2"/>
              </a:rPr>
              <a:t>Einstein's </a:t>
            </a:r>
            <a:r>
              <a:rPr lang="en-US" sz="2400" dirty="0" smtClean="0">
                <a:sym typeface="Wingdings" charset="2"/>
              </a:rPr>
              <a:t>postulate: </a:t>
            </a:r>
            <a:r>
              <a:rPr lang="en-US" sz="2400" dirty="0">
                <a:sym typeface="Wingdings" charset="2"/>
              </a:rPr>
              <a:t>Incompatible with </a:t>
            </a:r>
            <a:r>
              <a:rPr lang="en-US" sz="2400" dirty="0" smtClean="0">
                <a:sym typeface="Wingdings" charset="2"/>
              </a:rPr>
              <a:t>Galilean relativity!</a:t>
            </a:r>
            <a:endParaRPr lang="en-US" sz="2400" dirty="0">
              <a:sym typeface="Wingdings" charset="2"/>
            </a:endParaRPr>
          </a:p>
          <a:p>
            <a:pPr marL="233363" indent="-233363">
              <a:buFontTx/>
              <a:buChar char="•"/>
            </a:pPr>
            <a:r>
              <a:rPr lang="en-US" sz="2400" dirty="0">
                <a:sym typeface="Wingdings" charset="2"/>
              </a:rPr>
              <a:t>Consequences were 'time dilation' and 'length contraction'</a:t>
            </a:r>
          </a:p>
          <a:p>
            <a:pPr marL="233363" indent="-233363"/>
            <a:r>
              <a:rPr lang="en-US" sz="2400" dirty="0">
                <a:sym typeface="Wingdings" charset="2"/>
              </a:rPr>
              <a:t>   </a:t>
            </a:r>
            <a:r>
              <a:rPr lang="en-US" sz="2400" dirty="0" err="1">
                <a:sym typeface="Wingdings" charset="2"/>
              </a:rPr>
              <a:t></a:t>
            </a:r>
            <a:r>
              <a:rPr lang="en-US" sz="2400" dirty="0">
                <a:sym typeface="Wingdings" charset="2"/>
              </a:rPr>
              <a:t> </a:t>
            </a:r>
            <a:r>
              <a:rPr lang="en-US" sz="2400" dirty="0"/>
              <a:t>Lorentz transformation </a:t>
            </a:r>
            <a:r>
              <a:rPr lang="en-US" sz="2400" dirty="0" err="1">
                <a:sym typeface="Wingdings" charset="2"/>
              </a:rPr>
              <a:t></a:t>
            </a:r>
            <a:r>
              <a:rPr lang="en-US" sz="2400" dirty="0">
                <a:sym typeface="Wingdings" charset="2"/>
              </a:rPr>
              <a:t> Velocity transformation</a:t>
            </a:r>
            <a:endParaRPr lang="en-US" sz="2400" dirty="0"/>
          </a:p>
          <a:p>
            <a:pPr marL="233363" indent="-233363">
              <a:buFontTx/>
              <a:buChar char="•"/>
            </a:pPr>
            <a:r>
              <a:rPr lang="en-US" sz="2400" dirty="0"/>
              <a:t>Spacetime interval: Invariant under Lorentz transformation</a:t>
            </a:r>
          </a:p>
        </p:txBody>
      </p:sp>
      <p:sp>
        <p:nvSpPr>
          <p:cNvPr id="134149" name="Text Box 5"/>
          <p:cNvSpPr txBox="1">
            <a:spLocks noChangeArrowheads="1"/>
          </p:cNvSpPr>
          <p:nvPr/>
        </p:nvSpPr>
        <p:spPr bwMode="auto">
          <a:xfrm>
            <a:off x="304800" y="1066800"/>
            <a:ext cx="1516461" cy="461665"/>
          </a:xfrm>
          <a:prstGeom prst="rect">
            <a:avLst/>
          </a:prstGeom>
          <a:noFill/>
          <a:ln w="9525">
            <a:noFill/>
            <a:miter lim="800000"/>
            <a:headEnd/>
            <a:tailEnd/>
          </a:ln>
        </p:spPr>
        <p:txBody>
          <a:bodyPr wrap="none">
            <a:prstTxWarp prst="textNoShape">
              <a:avLst/>
            </a:prstTxWarp>
            <a:spAutoFit/>
          </a:bodyPr>
          <a:lstStyle/>
          <a:p>
            <a:r>
              <a:rPr lang="en-US" sz="2400" b="1" dirty="0" smtClean="0"/>
              <a:t>Spacetime</a:t>
            </a:r>
            <a:r>
              <a:rPr lang="en-US" b="1" dirty="0" smtClean="0"/>
              <a:t> </a:t>
            </a:r>
            <a:endParaRPr lang="en-US" b="1" dirty="0"/>
          </a:p>
        </p:txBody>
      </p:sp>
      <p:sp>
        <p:nvSpPr>
          <p:cNvPr id="134150" name="Text Box 6"/>
          <p:cNvSpPr txBox="1">
            <a:spLocks noChangeArrowheads="1"/>
          </p:cNvSpPr>
          <p:nvPr/>
        </p:nvSpPr>
        <p:spPr bwMode="auto">
          <a:xfrm>
            <a:off x="381000" y="4149725"/>
            <a:ext cx="8458200" cy="2677656"/>
          </a:xfrm>
          <a:prstGeom prst="rect">
            <a:avLst/>
          </a:prstGeom>
          <a:noFill/>
          <a:ln w="9525">
            <a:noFill/>
            <a:miter lim="800000"/>
            <a:headEnd/>
            <a:tailEnd/>
          </a:ln>
        </p:spPr>
        <p:txBody>
          <a:bodyPr>
            <a:prstTxWarp prst="textNoShape">
              <a:avLst/>
            </a:prstTxWarp>
            <a:spAutoFit/>
          </a:bodyPr>
          <a:lstStyle/>
          <a:p>
            <a:pPr marL="233363" indent="-233363"/>
            <a:r>
              <a:rPr lang="en-US" sz="2400" dirty="0"/>
              <a:t>Re-definition of important physical quantities to preserve conservation laws under </a:t>
            </a:r>
            <a:r>
              <a:rPr lang="en-US" sz="2400" dirty="0" smtClean="0"/>
              <a:t>Lorentz transformations:</a:t>
            </a:r>
            <a:endParaRPr lang="en-US" sz="2400" dirty="0"/>
          </a:p>
          <a:p>
            <a:pPr marL="233363" indent="-233363"/>
            <a:r>
              <a:rPr lang="en-US" sz="2400" dirty="0"/>
              <a:t>   - Momentum</a:t>
            </a:r>
          </a:p>
          <a:p>
            <a:pPr marL="233363" indent="-233363"/>
            <a:r>
              <a:rPr lang="en-US" sz="2400" dirty="0"/>
              <a:t>   - Force</a:t>
            </a:r>
          </a:p>
          <a:p>
            <a:pPr marL="233363" indent="-233363"/>
            <a:r>
              <a:rPr lang="en-US" sz="2400" dirty="0"/>
              <a:t>   - Kinetic Energy</a:t>
            </a:r>
          </a:p>
          <a:p>
            <a:pPr marL="233363" indent="-233363"/>
            <a:r>
              <a:rPr lang="en-US" sz="2400" dirty="0"/>
              <a:t>   - Rest Energy</a:t>
            </a:r>
          </a:p>
          <a:p>
            <a:pPr marL="233363" indent="-233363"/>
            <a:r>
              <a:rPr lang="en-US" sz="2400" dirty="0"/>
              <a:t>   - Total Energy</a:t>
            </a:r>
          </a:p>
        </p:txBody>
      </p:sp>
      <p:sp>
        <p:nvSpPr>
          <p:cNvPr id="134151" name="Text Box 7"/>
          <p:cNvSpPr txBox="1">
            <a:spLocks noChangeArrowheads="1"/>
          </p:cNvSpPr>
          <p:nvPr/>
        </p:nvSpPr>
        <p:spPr bwMode="auto">
          <a:xfrm>
            <a:off x="304800" y="3733800"/>
            <a:ext cx="3000791" cy="461665"/>
          </a:xfrm>
          <a:prstGeom prst="rect">
            <a:avLst/>
          </a:prstGeom>
          <a:noFill/>
          <a:ln w="9525">
            <a:noFill/>
            <a:miter lim="800000"/>
            <a:headEnd/>
            <a:tailEnd/>
          </a:ln>
        </p:spPr>
        <p:txBody>
          <a:bodyPr wrap="none">
            <a:prstTxWarp prst="textNoShape">
              <a:avLst/>
            </a:prstTxWarp>
            <a:spAutoFit/>
          </a:bodyPr>
          <a:lstStyle/>
          <a:p>
            <a:r>
              <a:rPr lang="en-US" sz="2400" b="1" dirty="0" smtClean="0"/>
              <a:t>Relativistic </a:t>
            </a:r>
            <a:r>
              <a:rPr lang="en-US" sz="2400" b="1" dirty="0"/>
              <a:t>Mechanics</a:t>
            </a:r>
          </a:p>
        </p:txBody>
      </p:sp>
      <p:sp>
        <p:nvSpPr>
          <p:cNvPr id="7" name="Rectangle 2"/>
          <p:cNvSpPr txBox="1">
            <a:spLocks noChangeArrowheads="1"/>
          </p:cNvSpPr>
          <p:nvPr/>
        </p:nvSpPr>
        <p:spPr bwMode="auto">
          <a:xfrm>
            <a:off x="228600" y="46038"/>
            <a:ext cx="84582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00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chemeClr val="tx2"/>
                </a:solidFill>
                <a:effectLst/>
                <a:uLnTx/>
                <a:uFillTx/>
                <a:latin typeface="+mj-lt"/>
                <a:ea typeface="+mj-ea"/>
                <a:cs typeface="+mj-cs"/>
              </a:rPr>
              <a:t>Special Relativity</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14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34147">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4147">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4147">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4147">
                                            <p:txEl>
                                              <p:pRg st="3" end="3"/>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3414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4147">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4151"/>
                                        </p:tgtEl>
                                        <p:attrNameLst>
                                          <p:attrName>style.visibility</p:attrName>
                                        </p:attrNameLst>
                                      </p:cBhvr>
                                      <p:to>
                                        <p:strVal val="visible"/>
                                      </p:to>
                                    </p:set>
                                  </p:childTnLst>
                                </p:cTn>
                              </p:par>
                            </p:childTnLst>
                          </p:cTn>
                        </p:par>
                        <p:par>
                          <p:cTn id="33" fill="hold">
                            <p:stCondLst>
                              <p:cond delay="0"/>
                            </p:stCondLst>
                            <p:childTnLst>
                              <p:par>
                                <p:cTn id="34" presetID="10" presetClass="entr" presetSubtype="0" fill="hold" grpId="0" nodeType="afterEffect">
                                  <p:stCondLst>
                                    <p:cond delay="0"/>
                                  </p:stCondLst>
                                  <p:childTnLst>
                                    <p:set>
                                      <p:cBhvr>
                                        <p:cTn id="35" dur="1" fill="hold">
                                          <p:stCondLst>
                                            <p:cond delay="0"/>
                                          </p:stCondLst>
                                        </p:cTn>
                                        <p:tgtEl>
                                          <p:spTgt spid="134150"/>
                                        </p:tgtEl>
                                        <p:attrNameLst>
                                          <p:attrName>style.visibility</p:attrName>
                                        </p:attrNameLst>
                                      </p:cBhvr>
                                      <p:to>
                                        <p:strVal val="visible"/>
                                      </p:to>
                                    </p:set>
                                    <p:animEffect transition="in" filter="fade">
                                      <p:cBhvr>
                                        <p:cTn id="36" dur="2000"/>
                                        <p:tgtEl>
                                          <p:spTgt spid="134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build="p"/>
      <p:bldP spid="134149" grpId="0"/>
      <p:bldP spid="134150" grpId="0"/>
      <p:bldP spid="134151" grpId="0"/>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79" name="Rectangle 15"/>
          <p:cNvSpPr>
            <a:spLocks noChangeArrowheads="1"/>
          </p:cNvSpPr>
          <p:nvPr/>
        </p:nvSpPr>
        <p:spPr bwMode="auto">
          <a:xfrm>
            <a:off x="354013" y="215900"/>
            <a:ext cx="7886700" cy="579438"/>
          </a:xfrm>
          <a:prstGeom prst="rect">
            <a:avLst/>
          </a:prstGeom>
          <a:noFill/>
          <a:ln w="9525">
            <a:noFill/>
            <a:miter lim="800000"/>
            <a:headEnd/>
            <a:tailEnd/>
          </a:ln>
          <a:effectLst/>
        </p:spPr>
        <p:txBody>
          <a:bodyPr wrap="none">
            <a:prstTxWarp prst="textNoShape">
              <a:avLst/>
            </a:prstTxWarp>
            <a:spAutoFit/>
          </a:bodyPr>
          <a:lstStyle/>
          <a:p>
            <a:r>
              <a:rPr lang="en-US" sz="3200" dirty="0" err="1"/>
              <a:t>Photolelectric</a:t>
            </a:r>
            <a:r>
              <a:rPr lang="en-US" sz="3200" dirty="0"/>
              <a:t> effect experiment apparatus.</a:t>
            </a:r>
          </a:p>
        </p:txBody>
      </p:sp>
      <p:sp>
        <p:nvSpPr>
          <p:cNvPr id="11280" name="Text Box 16"/>
          <p:cNvSpPr txBox="1">
            <a:spLocks noChangeArrowheads="1"/>
          </p:cNvSpPr>
          <p:nvPr/>
        </p:nvSpPr>
        <p:spPr bwMode="auto">
          <a:xfrm>
            <a:off x="717550" y="5081588"/>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11288" name="Oval 24"/>
          <p:cNvSpPr>
            <a:spLocks noChangeArrowheads="1"/>
          </p:cNvSpPr>
          <p:nvPr/>
        </p:nvSpPr>
        <p:spPr bwMode="auto">
          <a:xfrm>
            <a:off x="1352550" y="5832475"/>
            <a:ext cx="495300" cy="476250"/>
          </a:xfrm>
          <a:prstGeom prst="ellipse">
            <a:avLst/>
          </a:prstGeom>
          <a:noFill/>
          <a:ln w="9525">
            <a:solidFill>
              <a:schemeClr val="tx1"/>
            </a:solidFill>
            <a:round/>
            <a:headEnd/>
            <a:tailEnd/>
          </a:ln>
          <a:effectLst/>
        </p:spPr>
        <p:txBody>
          <a:bodyPr wrap="none" anchor="ctr">
            <a:prstTxWarp prst="textNoShape">
              <a:avLst/>
            </a:prstTxWarp>
          </a:bodyPr>
          <a:lstStyle/>
          <a:p>
            <a:pPr algn="ctr"/>
            <a:endParaRPr lang="en-US"/>
          </a:p>
        </p:txBody>
      </p:sp>
      <p:sp>
        <p:nvSpPr>
          <p:cNvPr id="11289" name="Text Box 25"/>
          <p:cNvSpPr txBox="1">
            <a:spLocks noChangeArrowheads="1"/>
          </p:cNvSpPr>
          <p:nvPr/>
        </p:nvSpPr>
        <p:spPr bwMode="auto">
          <a:xfrm>
            <a:off x="1270000" y="5897563"/>
            <a:ext cx="654050" cy="366712"/>
          </a:xfrm>
          <a:prstGeom prst="rect">
            <a:avLst/>
          </a:prstGeom>
          <a:noFill/>
          <a:ln w="9525">
            <a:noFill/>
            <a:miter lim="800000"/>
            <a:headEnd/>
            <a:tailEnd/>
          </a:ln>
          <a:effectLst/>
        </p:spPr>
        <p:txBody>
          <a:bodyPr wrap="none">
            <a:prstTxWarp prst="textNoShape">
              <a:avLst/>
            </a:prstTxWarp>
            <a:spAutoFit/>
          </a:bodyPr>
          <a:lstStyle/>
          <a:p>
            <a:r>
              <a:rPr lang="en-US" sz="1800"/>
              <a:t>10 V</a:t>
            </a:r>
          </a:p>
        </p:txBody>
      </p:sp>
      <p:sp>
        <p:nvSpPr>
          <p:cNvPr id="11290" name="Freeform 26"/>
          <p:cNvSpPr>
            <a:spLocks/>
          </p:cNvSpPr>
          <p:nvPr/>
        </p:nvSpPr>
        <p:spPr bwMode="auto">
          <a:xfrm>
            <a:off x="774700" y="5251450"/>
            <a:ext cx="596900" cy="919163"/>
          </a:xfrm>
          <a:custGeom>
            <a:avLst/>
            <a:gdLst/>
            <a:ahLst/>
            <a:cxnLst>
              <a:cxn ang="0">
                <a:pos x="352" y="528"/>
              </a:cxn>
              <a:cxn ang="0">
                <a:pos x="64" y="504"/>
              </a:cxn>
              <a:cxn ang="0">
                <a:pos x="52" y="78"/>
              </a:cxn>
              <a:cxn ang="0">
                <a:pos x="376" y="36"/>
              </a:cxn>
            </a:cxnLst>
            <a:rect l="0" t="0" r="r" b="b"/>
            <a:pathLst>
              <a:path w="376" h="579">
                <a:moveTo>
                  <a:pt x="352" y="528"/>
                </a:moveTo>
                <a:cubicBezTo>
                  <a:pt x="233" y="553"/>
                  <a:pt x="114" y="579"/>
                  <a:pt x="64" y="504"/>
                </a:cubicBezTo>
                <a:cubicBezTo>
                  <a:pt x="14" y="429"/>
                  <a:pt x="0" y="156"/>
                  <a:pt x="52" y="78"/>
                </a:cubicBezTo>
                <a:cubicBezTo>
                  <a:pt x="104" y="0"/>
                  <a:pt x="322" y="43"/>
                  <a:pt x="376" y="36"/>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11291" name="Freeform 27"/>
          <p:cNvSpPr>
            <a:spLocks/>
          </p:cNvSpPr>
          <p:nvPr/>
        </p:nvSpPr>
        <p:spPr bwMode="auto">
          <a:xfrm>
            <a:off x="1828800" y="5208588"/>
            <a:ext cx="630238" cy="877887"/>
          </a:xfrm>
          <a:custGeom>
            <a:avLst/>
            <a:gdLst/>
            <a:ahLst/>
            <a:cxnLst>
              <a:cxn ang="0">
                <a:pos x="0" y="519"/>
              </a:cxn>
              <a:cxn ang="0">
                <a:pos x="330" y="519"/>
              </a:cxn>
              <a:cxn ang="0">
                <a:pos x="378" y="315"/>
              </a:cxn>
              <a:cxn ang="0">
                <a:pos x="342" y="45"/>
              </a:cxn>
              <a:cxn ang="0">
                <a:pos x="48" y="45"/>
              </a:cxn>
            </a:cxnLst>
            <a:rect l="0" t="0" r="r" b="b"/>
            <a:pathLst>
              <a:path w="397" h="553">
                <a:moveTo>
                  <a:pt x="0" y="519"/>
                </a:moveTo>
                <a:cubicBezTo>
                  <a:pt x="133" y="536"/>
                  <a:pt x="267" y="553"/>
                  <a:pt x="330" y="519"/>
                </a:cubicBezTo>
                <a:cubicBezTo>
                  <a:pt x="393" y="485"/>
                  <a:pt x="376" y="394"/>
                  <a:pt x="378" y="315"/>
                </a:cubicBezTo>
                <a:cubicBezTo>
                  <a:pt x="380" y="236"/>
                  <a:pt x="397" y="90"/>
                  <a:pt x="342" y="45"/>
                </a:cubicBezTo>
                <a:cubicBezTo>
                  <a:pt x="287" y="0"/>
                  <a:pt x="97" y="45"/>
                  <a:pt x="48" y="45"/>
                </a:cubicBezTo>
              </a:path>
            </a:pathLst>
          </a:custGeom>
          <a:noFill/>
          <a:ln w="9525">
            <a:solidFill>
              <a:schemeClr val="tx1"/>
            </a:solidFill>
            <a:round/>
            <a:headEnd/>
            <a:tailEnd/>
          </a:ln>
          <a:effectLst/>
        </p:spPr>
        <p:txBody>
          <a:bodyPr>
            <a:prstTxWarp prst="textNoShape">
              <a:avLst/>
            </a:prstTxWarp>
          </a:bodyPr>
          <a:lstStyle/>
          <a:p>
            <a:endParaRPr lang="en-US"/>
          </a:p>
        </p:txBody>
      </p:sp>
      <p:sp>
        <p:nvSpPr>
          <p:cNvPr id="11292" name="Text Box 28"/>
          <p:cNvSpPr txBox="1">
            <a:spLocks noChangeArrowheads="1"/>
          </p:cNvSpPr>
          <p:nvPr/>
        </p:nvSpPr>
        <p:spPr bwMode="auto">
          <a:xfrm>
            <a:off x="1050925" y="4881563"/>
            <a:ext cx="387350" cy="457200"/>
          </a:xfrm>
          <a:prstGeom prst="rect">
            <a:avLst/>
          </a:prstGeom>
          <a:noFill/>
          <a:ln w="9525">
            <a:noFill/>
            <a:miter lim="800000"/>
            <a:headEnd/>
            <a:tailEnd/>
          </a:ln>
          <a:effectLst/>
        </p:spPr>
        <p:txBody>
          <a:bodyPr wrap="none">
            <a:prstTxWarp prst="textNoShape">
              <a:avLst/>
            </a:prstTxWarp>
            <a:spAutoFit/>
          </a:bodyPr>
          <a:lstStyle/>
          <a:p>
            <a:r>
              <a:rPr lang="en-US"/>
              <a:t>A</a:t>
            </a:r>
          </a:p>
        </p:txBody>
      </p:sp>
      <p:sp>
        <p:nvSpPr>
          <p:cNvPr id="11293" name="Oval 29"/>
          <p:cNvSpPr>
            <a:spLocks noChangeArrowheads="1"/>
          </p:cNvSpPr>
          <p:nvPr/>
        </p:nvSpPr>
        <p:spPr bwMode="auto">
          <a:xfrm>
            <a:off x="1219200" y="5260975"/>
            <a:ext cx="88900" cy="889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11294" name="Text Box 30"/>
          <p:cNvSpPr txBox="1">
            <a:spLocks noChangeArrowheads="1"/>
          </p:cNvSpPr>
          <p:nvPr/>
        </p:nvSpPr>
        <p:spPr bwMode="auto">
          <a:xfrm>
            <a:off x="1824038" y="4835525"/>
            <a:ext cx="387350" cy="457200"/>
          </a:xfrm>
          <a:prstGeom prst="rect">
            <a:avLst/>
          </a:prstGeom>
          <a:noFill/>
          <a:ln w="9525">
            <a:noFill/>
            <a:miter lim="800000"/>
            <a:headEnd/>
            <a:tailEnd/>
          </a:ln>
          <a:effectLst/>
        </p:spPr>
        <p:txBody>
          <a:bodyPr wrap="none">
            <a:prstTxWarp prst="textNoShape">
              <a:avLst/>
            </a:prstTxWarp>
            <a:spAutoFit/>
          </a:bodyPr>
          <a:lstStyle/>
          <a:p>
            <a:r>
              <a:rPr lang="en-US"/>
              <a:t>B</a:t>
            </a:r>
          </a:p>
        </p:txBody>
      </p:sp>
      <p:sp>
        <p:nvSpPr>
          <p:cNvPr id="11295" name="Oval 31"/>
          <p:cNvSpPr>
            <a:spLocks noChangeArrowheads="1"/>
          </p:cNvSpPr>
          <p:nvPr/>
        </p:nvSpPr>
        <p:spPr bwMode="auto">
          <a:xfrm>
            <a:off x="1992313" y="5214938"/>
            <a:ext cx="88900" cy="88900"/>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11296" name="Text Box 32"/>
          <p:cNvSpPr txBox="1">
            <a:spLocks noChangeArrowheads="1"/>
          </p:cNvSpPr>
          <p:nvPr/>
        </p:nvSpPr>
        <p:spPr bwMode="auto">
          <a:xfrm>
            <a:off x="2651125" y="5349875"/>
            <a:ext cx="6140450" cy="1200328"/>
          </a:xfrm>
          <a:prstGeom prst="rect">
            <a:avLst/>
          </a:prstGeom>
          <a:noFill/>
          <a:ln w="9525">
            <a:noFill/>
            <a:miter lim="800000"/>
            <a:headEnd/>
            <a:tailEnd/>
          </a:ln>
          <a:effectLst/>
        </p:spPr>
        <p:txBody>
          <a:bodyPr>
            <a:prstTxWarp prst="textNoShape">
              <a:avLst/>
            </a:prstTxWarp>
            <a:spAutoFit/>
          </a:bodyPr>
          <a:lstStyle/>
          <a:p>
            <a:r>
              <a:rPr lang="en-US" sz="2400" dirty="0"/>
              <a:t>Potential difference between A and B = </a:t>
            </a:r>
            <a:endParaRPr lang="en-US" sz="2400" dirty="0" smtClean="0"/>
          </a:p>
          <a:p>
            <a:endParaRPr lang="en-US" sz="2400" dirty="0" smtClean="0"/>
          </a:p>
          <a:p>
            <a:r>
              <a:rPr lang="en-US" sz="2400" dirty="0" smtClean="0"/>
              <a:t>a</a:t>
            </a:r>
            <a:r>
              <a:rPr lang="en-US" sz="2400" dirty="0"/>
              <a:t>. 0 </a:t>
            </a:r>
            <a:r>
              <a:rPr lang="en-US" sz="2400" dirty="0" err="1"/>
              <a:t>V</a:t>
            </a:r>
            <a:r>
              <a:rPr lang="en-US" sz="2400" dirty="0"/>
              <a:t>,    </a:t>
            </a:r>
            <a:r>
              <a:rPr lang="en-US" sz="2400" dirty="0" err="1"/>
              <a:t>b</a:t>
            </a:r>
            <a:r>
              <a:rPr lang="en-US" sz="2400" dirty="0"/>
              <a:t>.</a:t>
            </a:r>
            <a:r>
              <a:rPr lang="en-US" sz="2400" dirty="0" smtClean="0"/>
              <a:t> </a:t>
            </a:r>
            <a:r>
              <a:rPr lang="en-US" sz="2400" dirty="0"/>
              <a:t>5</a:t>
            </a:r>
            <a:r>
              <a:rPr lang="en-US" sz="2400" dirty="0" smtClean="0"/>
              <a:t> </a:t>
            </a:r>
            <a:r>
              <a:rPr lang="en-US" sz="2400" dirty="0" err="1"/>
              <a:t>V</a:t>
            </a:r>
            <a:r>
              <a:rPr lang="en-US" sz="2400" dirty="0"/>
              <a:t>,   </a:t>
            </a:r>
            <a:r>
              <a:rPr lang="en-US" sz="2400" dirty="0" err="1"/>
              <a:t>c</a:t>
            </a:r>
            <a:r>
              <a:rPr lang="en-US" sz="2400" dirty="0"/>
              <a:t>.</a:t>
            </a:r>
            <a:r>
              <a:rPr lang="en-US" sz="2400" dirty="0" smtClean="0"/>
              <a:t> 10 </a:t>
            </a:r>
            <a:r>
              <a:rPr lang="en-US" sz="2400" dirty="0" err="1" smtClean="0"/>
              <a:t>V</a:t>
            </a:r>
            <a:r>
              <a:rPr lang="en-US" sz="2400" dirty="0" smtClean="0"/>
              <a:t>  </a:t>
            </a:r>
            <a:r>
              <a:rPr lang="en-US" sz="2400" dirty="0" err="1"/>
              <a:t>d</a:t>
            </a:r>
            <a:r>
              <a:rPr lang="en-US" sz="2400" dirty="0"/>
              <a:t>. infinite volts</a:t>
            </a:r>
          </a:p>
        </p:txBody>
      </p:sp>
      <p:sp>
        <p:nvSpPr>
          <p:cNvPr id="11297" name="Text Box 33"/>
          <p:cNvSpPr txBox="1">
            <a:spLocks noChangeArrowheads="1"/>
          </p:cNvSpPr>
          <p:nvPr/>
        </p:nvSpPr>
        <p:spPr bwMode="auto">
          <a:xfrm>
            <a:off x="1765300" y="5691188"/>
            <a:ext cx="361950" cy="457200"/>
          </a:xfrm>
          <a:prstGeom prst="rect">
            <a:avLst/>
          </a:prstGeom>
          <a:noFill/>
          <a:ln w="9525">
            <a:noFill/>
            <a:miter lim="800000"/>
            <a:headEnd/>
            <a:tailEnd/>
          </a:ln>
          <a:effectLst/>
        </p:spPr>
        <p:txBody>
          <a:bodyPr wrap="none">
            <a:prstTxWarp prst="textNoShape">
              <a:avLst/>
            </a:prstTxWarp>
            <a:spAutoFit/>
          </a:bodyPr>
          <a:lstStyle/>
          <a:p>
            <a:r>
              <a:rPr lang="en-US"/>
              <a:t>+</a:t>
            </a:r>
          </a:p>
        </p:txBody>
      </p:sp>
      <p:sp>
        <p:nvSpPr>
          <p:cNvPr id="11298" name="Text Box 34"/>
          <p:cNvSpPr txBox="1">
            <a:spLocks noChangeArrowheads="1"/>
          </p:cNvSpPr>
          <p:nvPr/>
        </p:nvSpPr>
        <p:spPr bwMode="auto">
          <a:xfrm>
            <a:off x="1117600" y="5719763"/>
            <a:ext cx="285750" cy="457200"/>
          </a:xfrm>
          <a:prstGeom prst="rect">
            <a:avLst/>
          </a:prstGeom>
          <a:noFill/>
          <a:ln w="9525">
            <a:noFill/>
            <a:miter lim="800000"/>
            <a:headEnd/>
            <a:tailEnd/>
          </a:ln>
          <a:effectLst/>
        </p:spPr>
        <p:txBody>
          <a:bodyPr wrap="none">
            <a:prstTxWarp prst="textNoShape">
              <a:avLst/>
            </a:prstTxWarp>
            <a:spAutoFit/>
          </a:bodyPr>
          <a:lstStyle/>
          <a:p>
            <a:r>
              <a:rPr lang="en-US"/>
              <a:t>-</a:t>
            </a:r>
          </a:p>
        </p:txBody>
      </p:sp>
      <p:sp>
        <p:nvSpPr>
          <p:cNvPr id="11299" name="Line 35"/>
          <p:cNvSpPr>
            <a:spLocks noChangeShapeType="1"/>
          </p:cNvSpPr>
          <p:nvPr/>
        </p:nvSpPr>
        <p:spPr bwMode="auto">
          <a:xfrm>
            <a:off x="1381125" y="5108575"/>
            <a:ext cx="0" cy="438150"/>
          </a:xfrm>
          <a:prstGeom prst="line">
            <a:avLst/>
          </a:prstGeom>
          <a:noFill/>
          <a:ln w="57150">
            <a:solidFill>
              <a:schemeClr val="tx1"/>
            </a:solidFill>
            <a:round/>
            <a:headEnd/>
            <a:tailEnd/>
          </a:ln>
          <a:effectLst/>
        </p:spPr>
        <p:txBody>
          <a:bodyPr>
            <a:prstTxWarp prst="textNoShape">
              <a:avLst/>
            </a:prstTxWarp>
          </a:bodyPr>
          <a:lstStyle/>
          <a:p>
            <a:endParaRPr lang="en-US"/>
          </a:p>
        </p:txBody>
      </p:sp>
      <p:sp>
        <p:nvSpPr>
          <p:cNvPr id="11300" name="Line 36"/>
          <p:cNvSpPr>
            <a:spLocks noChangeShapeType="1"/>
          </p:cNvSpPr>
          <p:nvPr/>
        </p:nvSpPr>
        <p:spPr bwMode="auto">
          <a:xfrm>
            <a:off x="1897063" y="5110163"/>
            <a:ext cx="0" cy="438150"/>
          </a:xfrm>
          <a:prstGeom prst="line">
            <a:avLst/>
          </a:prstGeom>
          <a:noFill/>
          <a:ln w="57150">
            <a:solidFill>
              <a:schemeClr val="tx1"/>
            </a:solidFill>
            <a:round/>
            <a:headEnd/>
            <a:tailEnd/>
          </a:ln>
          <a:effectLst/>
        </p:spPr>
        <p:txBody>
          <a:bodyPr>
            <a:prstTxWarp prst="textNoShape">
              <a:avLst/>
            </a:prstTxWarp>
          </a:bodyPr>
          <a:lstStyle/>
          <a:p>
            <a:endParaRPr lang="en-US"/>
          </a:p>
        </p:txBody>
      </p:sp>
      <p:sp>
        <p:nvSpPr>
          <p:cNvPr id="11301" name="Text Box 37"/>
          <p:cNvSpPr txBox="1">
            <a:spLocks noChangeArrowheads="1"/>
          </p:cNvSpPr>
          <p:nvPr/>
        </p:nvSpPr>
        <p:spPr bwMode="auto">
          <a:xfrm>
            <a:off x="2736850" y="5437188"/>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pic>
        <p:nvPicPr>
          <p:cNvPr id="11305" name="Picture 41"/>
          <p:cNvPicPr>
            <a:picLocks noChangeAspect="1" noChangeArrowheads="1"/>
          </p:cNvPicPr>
          <p:nvPr/>
        </p:nvPicPr>
        <p:blipFill>
          <a:blip r:embed="rId3"/>
          <a:srcRect l="9579" t="16583" r="9947" b="19348"/>
          <a:stretch>
            <a:fillRect/>
          </a:stretch>
        </p:blipFill>
        <p:spPr bwMode="auto">
          <a:xfrm>
            <a:off x="2921000" y="1641475"/>
            <a:ext cx="5446713" cy="3468688"/>
          </a:xfrm>
          <a:prstGeom prst="rect">
            <a:avLst/>
          </a:prstGeom>
          <a:noFill/>
          <a:ln w="9525">
            <a:noFill/>
            <a:miter lim="800000"/>
            <a:headEnd/>
            <a:tailEnd/>
          </a:ln>
          <a:effectLst/>
        </p:spPr>
      </p:pic>
      <p:sp>
        <p:nvSpPr>
          <p:cNvPr id="19" name="Text Box 21"/>
          <p:cNvSpPr txBox="1">
            <a:spLocks noChangeArrowheads="1"/>
          </p:cNvSpPr>
          <p:nvPr/>
        </p:nvSpPr>
        <p:spPr bwMode="auto">
          <a:xfrm>
            <a:off x="354013" y="795338"/>
            <a:ext cx="7554860" cy="769441"/>
          </a:xfrm>
          <a:prstGeom prst="rect">
            <a:avLst/>
          </a:prstGeom>
          <a:noFill/>
          <a:ln w="9525">
            <a:noFill/>
            <a:miter lim="800000"/>
            <a:headEnd/>
            <a:tailEnd/>
          </a:ln>
          <a:effectLst/>
        </p:spPr>
        <p:txBody>
          <a:bodyPr wrap="none">
            <a:prstTxWarp prst="textNoShape">
              <a:avLst/>
            </a:prstTxWarp>
            <a:spAutoFit/>
          </a:bodyPr>
          <a:lstStyle/>
          <a:p>
            <a:r>
              <a:rPr lang="en-US" sz="2200" dirty="0"/>
              <a:t>Two metal plates in vacuum, adjustable voltage between </a:t>
            </a:r>
          </a:p>
          <a:p>
            <a:r>
              <a:rPr lang="en-US" sz="2200" dirty="0"/>
              <a:t>them, shine light on one plate. Measure current between plates.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a:srcRect l="15491" t="25414" r="31961" b="24490"/>
          <a:stretch>
            <a:fillRect/>
          </a:stretch>
        </p:blipFill>
        <p:spPr bwMode="auto">
          <a:xfrm>
            <a:off x="2743200" y="1905000"/>
            <a:ext cx="5105400" cy="3894138"/>
          </a:xfrm>
          <a:prstGeom prst="rect">
            <a:avLst/>
          </a:prstGeom>
          <a:noFill/>
          <a:ln w="9525">
            <a:noFill/>
            <a:miter lim="800000"/>
            <a:headEnd/>
            <a:tailEnd/>
          </a:ln>
        </p:spPr>
      </p:pic>
      <p:sp>
        <p:nvSpPr>
          <p:cNvPr id="17411" name="Rectangle 4"/>
          <p:cNvSpPr>
            <a:spLocks noChangeArrowheads="1"/>
          </p:cNvSpPr>
          <p:nvPr/>
        </p:nvSpPr>
        <p:spPr bwMode="auto">
          <a:xfrm>
            <a:off x="3581400" y="3124200"/>
            <a:ext cx="3200400" cy="15240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17412" name="Text Box 5"/>
          <p:cNvSpPr txBox="1">
            <a:spLocks noChangeArrowheads="1"/>
          </p:cNvSpPr>
          <p:nvPr/>
        </p:nvSpPr>
        <p:spPr bwMode="auto">
          <a:xfrm>
            <a:off x="3794125" y="4532313"/>
            <a:ext cx="184150" cy="366712"/>
          </a:xfrm>
          <a:prstGeom prst="rect">
            <a:avLst/>
          </a:prstGeom>
          <a:noFill/>
          <a:ln w="9525">
            <a:noFill/>
            <a:miter lim="800000"/>
            <a:headEnd/>
            <a:tailEnd/>
          </a:ln>
        </p:spPr>
        <p:txBody>
          <a:bodyPr wrap="none">
            <a:prstTxWarp prst="textNoShape">
              <a:avLst/>
            </a:prstTxWarp>
            <a:spAutoFit/>
          </a:bodyPr>
          <a:lstStyle/>
          <a:p>
            <a:endParaRPr lang="en-US" sz="1800"/>
          </a:p>
        </p:txBody>
      </p:sp>
      <p:sp>
        <p:nvSpPr>
          <p:cNvPr id="17413" name="Rectangle 6"/>
          <p:cNvSpPr>
            <a:spLocks noChangeArrowheads="1"/>
          </p:cNvSpPr>
          <p:nvPr/>
        </p:nvSpPr>
        <p:spPr bwMode="auto">
          <a:xfrm>
            <a:off x="5791200" y="5562600"/>
            <a:ext cx="1074207" cy="400110"/>
          </a:xfrm>
          <a:prstGeom prst="rect">
            <a:avLst/>
          </a:prstGeom>
          <a:noFill/>
          <a:ln w="9525">
            <a:noFill/>
            <a:miter lim="800000"/>
            <a:headEnd/>
            <a:tailEnd/>
          </a:ln>
        </p:spPr>
        <p:txBody>
          <a:bodyPr wrap="none">
            <a:prstTxWarp prst="textNoShape">
              <a:avLst/>
            </a:prstTxWarp>
            <a:spAutoFit/>
          </a:bodyPr>
          <a:lstStyle/>
          <a:p>
            <a:r>
              <a:rPr lang="en-US" sz="2000" dirty="0">
                <a:latin typeface="Comic Sans MS" charset="0"/>
                <a:ea typeface="Times New Roman" charset="0"/>
                <a:cs typeface="Times New Roman" charset="0"/>
              </a:rPr>
              <a:t>10Volts</a:t>
            </a:r>
          </a:p>
        </p:txBody>
      </p:sp>
      <p:sp>
        <p:nvSpPr>
          <p:cNvPr id="17414" name="Rectangle 7"/>
          <p:cNvSpPr>
            <a:spLocks noChangeArrowheads="1"/>
          </p:cNvSpPr>
          <p:nvPr/>
        </p:nvSpPr>
        <p:spPr bwMode="auto">
          <a:xfrm>
            <a:off x="3911704" y="5562600"/>
            <a:ext cx="507896" cy="400110"/>
          </a:xfrm>
          <a:prstGeom prst="rect">
            <a:avLst/>
          </a:prstGeom>
          <a:noFill/>
          <a:ln w="9525">
            <a:noFill/>
            <a:miter lim="800000"/>
            <a:headEnd/>
            <a:tailEnd/>
          </a:ln>
        </p:spPr>
        <p:txBody>
          <a:bodyPr wrap="none">
            <a:prstTxWarp prst="textNoShape">
              <a:avLst/>
            </a:prstTxWarp>
            <a:spAutoFit/>
          </a:bodyPr>
          <a:lstStyle/>
          <a:p>
            <a:r>
              <a:rPr lang="en-US" sz="2000" dirty="0">
                <a:latin typeface="Comic Sans MS" charset="0"/>
                <a:ea typeface="Times New Roman" charset="0"/>
                <a:cs typeface="Times New Roman" charset="0"/>
              </a:rPr>
              <a:t>0V</a:t>
            </a:r>
          </a:p>
        </p:txBody>
      </p:sp>
      <p:sp>
        <p:nvSpPr>
          <p:cNvPr id="17415" name="Rectangle 8"/>
          <p:cNvSpPr>
            <a:spLocks noChangeArrowheads="1"/>
          </p:cNvSpPr>
          <p:nvPr/>
        </p:nvSpPr>
        <p:spPr bwMode="auto">
          <a:xfrm>
            <a:off x="6975475" y="3048000"/>
            <a:ext cx="623363" cy="400110"/>
          </a:xfrm>
          <a:prstGeom prst="rect">
            <a:avLst/>
          </a:prstGeom>
          <a:noFill/>
          <a:ln w="9525">
            <a:noFill/>
            <a:miter lim="800000"/>
            <a:headEnd/>
            <a:tailEnd/>
          </a:ln>
        </p:spPr>
        <p:txBody>
          <a:bodyPr wrap="none">
            <a:prstTxWarp prst="textNoShape">
              <a:avLst/>
            </a:prstTxWarp>
            <a:spAutoFit/>
          </a:bodyPr>
          <a:lstStyle/>
          <a:p>
            <a:r>
              <a:rPr lang="en-US" sz="2000" dirty="0">
                <a:latin typeface="Comic Sans MS" charset="0"/>
                <a:ea typeface="Times New Roman" charset="0"/>
                <a:cs typeface="Times New Roman" charset="0"/>
              </a:rPr>
              <a:t>10V</a:t>
            </a:r>
          </a:p>
        </p:txBody>
      </p:sp>
      <p:sp>
        <p:nvSpPr>
          <p:cNvPr id="516125" name="Line 29"/>
          <p:cNvSpPr>
            <a:spLocks noChangeShapeType="1"/>
          </p:cNvSpPr>
          <p:nvPr/>
        </p:nvSpPr>
        <p:spPr bwMode="auto">
          <a:xfrm>
            <a:off x="5029200" y="3603625"/>
            <a:ext cx="533400" cy="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
        <p:nvSpPr>
          <p:cNvPr id="516126" name="Line 30"/>
          <p:cNvSpPr>
            <a:spLocks noChangeShapeType="1"/>
          </p:cNvSpPr>
          <p:nvPr/>
        </p:nvSpPr>
        <p:spPr bwMode="auto">
          <a:xfrm>
            <a:off x="5638800" y="3603625"/>
            <a:ext cx="533400" cy="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
        <p:nvSpPr>
          <p:cNvPr id="516127" name="Line 31"/>
          <p:cNvSpPr>
            <a:spLocks noChangeShapeType="1"/>
          </p:cNvSpPr>
          <p:nvPr/>
        </p:nvSpPr>
        <p:spPr bwMode="auto">
          <a:xfrm>
            <a:off x="4419600" y="3594100"/>
            <a:ext cx="533400" cy="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
        <p:nvSpPr>
          <p:cNvPr id="516128" name="Line 32"/>
          <p:cNvSpPr>
            <a:spLocks noChangeShapeType="1"/>
          </p:cNvSpPr>
          <p:nvPr/>
        </p:nvSpPr>
        <p:spPr bwMode="auto">
          <a:xfrm>
            <a:off x="3810000" y="3581400"/>
            <a:ext cx="533400" cy="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
        <p:nvSpPr>
          <p:cNvPr id="516129" name="Line 33"/>
          <p:cNvSpPr>
            <a:spLocks noChangeShapeType="1"/>
          </p:cNvSpPr>
          <p:nvPr/>
        </p:nvSpPr>
        <p:spPr bwMode="auto">
          <a:xfrm>
            <a:off x="6248400" y="3602038"/>
            <a:ext cx="533400" cy="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grpSp>
        <p:nvGrpSpPr>
          <p:cNvPr id="2" name="Group 34"/>
          <p:cNvGrpSpPr>
            <a:grpSpLocks/>
          </p:cNvGrpSpPr>
          <p:nvPr/>
        </p:nvGrpSpPr>
        <p:grpSpPr bwMode="auto">
          <a:xfrm>
            <a:off x="3657600" y="3505200"/>
            <a:ext cx="152400" cy="152400"/>
            <a:chOff x="1440" y="2256"/>
            <a:chExt cx="96" cy="96"/>
          </a:xfrm>
        </p:grpSpPr>
        <p:sp>
          <p:nvSpPr>
            <p:cNvPr id="17461" name="Oval 35"/>
            <p:cNvSpPr>
              <a:spLocks noChangeArrowheads="1"/>
            </p:cNvSpPr>
            <p:nvPr/>
          </p:nvSpPr>
          <p:spPr bwMode="auto">
            <a:xfrm>
              <a:off x="1440" y="2256"/>
              <a:ext cx="96" cy="96"/>
            </a:xfrm>
            <a:prstGeom prst="ellipse">
              <a:avLst/>
            </a:prstGeom>
            <a:solidFill>
              <a:schemeClr val="accent2"/>
            </a:solidFill>
            <a:ln w="9525">
              <a:solidFill>
                <a:srgbClr val="333399"/>
              </a:solidFill>
              <a:round/>
              <a:headEnd/>
              <a:tailEnd/>
            </a:ln>
          </p:spPr>
          <p:txBody>
            <a:bodyPr wrap="none" anchor="ctr">
              <a:prstTxWarp prst="textNoShape">
                <a:avLst/>
              </a:prstTxWarp>
            </a:bodyPr>
            <a:lstStyle/>
            <a:p>
              <a:pPr algn="ctr"/>
              <a:endParaRPr lang="en-US" sz="1800">
                <a:latin typeface="Symbol" charset="2"/>
              </a:endParaRPr>
            </a:p>
          </p:txBody>
        </p:sp>
        <p:sp>
          <p:nvSpPr>
            <p:cNvPr id="17462" name="Line 36"/>
            <p:cNvSpPr>
              <a:spLocks noChangeShapeType="1"/>
            </p:cNvSpPr>
            <p:nvPr/>
          </p:nvSpPr>
          <p:spPr bwMode="auto">
            <a:xfrm>
              <a:off x="1461" y="2304"/>
              <a:ext cx="48" cy="0"/>
            </a:xfrm>
            <a:prstGeom prst="line">
              <a:avLst/>
            </a:prstGeom>
            <a:noFill/>
            <a:ln w="28575">
              <a:solidFill>
                <a:schemeClr val="bg1"/>
              </a:solidFill>
              <a:round/>
              <a:headEnd/>
              <a:tailEnd/>
            </a:ln>
          </p:spPr>
          <p:txBody>
            <a:bodyPr>
              <a:prstTxWarp prst="textNoShape">
                <a:avLst/>
              </a:prstTxWarp>
            </a:bodyPr>
            <a:lstStyle/>
            <a:p>
              <a:endParaRPr lang="en-US"/>
            </a:p>
          </p:txBody>
        </p:sp>
      </p:grpSp>
      <p:sp>
        <p:nvSpPr>
          <p:cNvPr id="516133" name="Text Box 37"/>
          <p:cNvSpPr txBox="1">
            <a:spLocks noChangeArrowheads="1"/>
          </p:cNvSpPr>
          <p:nvPr/>
        </p:nvSpPr>
        <p:spPr bwMode="auto">
          <a:xfrm>
            <a:off x="596900" y="3886200"/>
            <a:ext cx="1981200" cy="1569660"/>
          </a:xfrm>
          <a:prstGeom prst="rect">
            <a:avLst/>
          </a:prstGeom>
          <a:noFill/>
          <a:ln w="9525">
            <a:noFill/>
            <a:miter lim="800000"/>
            <a:headEnd/>
            <a:tailEnd/>
          </a:ln>
        </p:spPr>
        <p:txBody>
          <a:bodyPr>
            <a:prstTxWarp prst="textNoShape">
              <a:avLst/>
            </a:prstTxWarp>
            <a:spAutoFit/>
          </a:bodyPr>
          <a:lstStyle/>
          <a:p>
            <a:r>
              <a:rPr lang="en-US" sz="2400" dirty="0">
                <a:solidFill>
                  <a:srgbClr val="FF0000"/>
                </a:solidFill>
              </a:rPr>
              <a:t>Constant force on electron </a:t>
            </a:r>
            <a:r>
              <a:rPr lang="en-US" sz="2400" dirty="0" err="1">
                <a:solidFill>
                  <a:srgbClr val="FF0000"/>
                </a:solidFill>
                <a:sym typeface="Wingdings" charset="2"/>
              </a:rPr>
              <a:t>constant</a:t>
            </a:r>
            <a:r>
              <a:rPr lang="en-US" sz="2400" dirty="0">
                <a:solidFill>
                  <a:srgbClr val="FF0000"/>
                </a:solidFill>
                <a:sym typeface="Wingdings" charset="2"/>
              </a:rPr>
              <a:t> acceleration</a:t>
            </a:r>
          </a:p>
        </p:txBody>
      </p:sp>
      <p:sp>
        <p:nvSpPr>
          <p:cNvPr id="516134" name="Text Box 38"/>
          <p:cNvSpPr txBox="1">
            <a:spLocks noChangeArrowheads="1"/>
          </p:cNvSpPr>
          <p:nvPr/>
        </p:nvSpPr>
        <p:spPr bwMode="auto">
          <a:xfrm>
            <a:off x="5029200" y="2743200"/>
            <a:ext cx="396875" cy="466725"/>
          </a:xfrm>
          <a:prstGeom prst="rect">
            <a:avLst/>
          </a:prstGeom>
          <a:solidFill>
            <a:schemeClr val="bg1"/>
          </a:solidFill>
          <a:ln w="9525">
            <a:solidFill>
              <a:schemeClr val="bg1"/>
            </a:solidFill>
            <a:miter lim="800000"/>
            <a:headEnd/>
            <a:tailEnd/>
          </a:ln>
        </p:spPr>
        <p:txBody>
          <a:bodyPr>
            <a:prstTxWarp prst="textNoShape">
              <a:avLst/>
            </a:prstTxWarp>
            <a:spAutoFit/>
          </a:bodyPr>
          <a:lstStyle/>
          <a:p>
            <a:r>
              <a:rPr lang="en-US" sz="2400" b="1" dirty="0" err="1">
                <a:solidFill>
                  <a:srgbClr val="067413"/>
                </a:solidFill>
              </a:rPr>
              <a:t>E</a:t>
            </a:r>
            <a:endParaRPr lang="en-US" sz="2400" b="1" dirty="0">
              <a:solidFill>
                <a:srgbClr val="067413"/>
              </a:solidFill>
            </a:endParaRPr>
          </a:p>
        </p:txBody>
      </p:sp>
      <p:sp>
        <p:nvSpPr>
          <p:cNvPr id="17424" name="Text Box 40"/>
          <p:cNvSpPr txBox="1">
            <a:spLocks noChangeArrowheads="1"/>
          </p:cNvSpPr>
          <p:nvPr/>
        </p:nvSpPr>
        <p:spPr bwMode="auto">
          <a:xfrm>
            <a:off x="6705600" y="3106738"/>
            <a:ext cx="323850" cy="1687512"/>
          </a:xfrm>
          <a:prstGeom prst="rect">
            <a:avLst/>
          </a:prstGeom>
          <a:noFill/>
          <a:ln w="9525">
            <a:noFill/>
            <a:miter lim="800000"/>
            <a:headEnd/>
            <a:tailEnd/>
          </a:ln>
        </p:spPr>
        <p:txBody>
          <a:bodyPr wrap="none">
            <a:prstTxWarp prst="textNoShape">
              <a:avLst/>
            </a:prstTxWarp>
            <a:spAutoFit/>
          </a:bodyPr>
          <a:lstStyle/>
          <a:p>
            <a:r>
              <a:rPr lang="en-US" sz="1800" b="1">
                <a:solidFill>
                  <a:schemeClr val="bg1"/>
                </a:solidFill>
                <a:latin typeface="Comic Sans MS" charset="0"/>
              </a:rPr>
              <a:t>+</a:t>
            </a:r>
          </a:p>
          <a:p>
            <a:r>
              <a:rPr lang="en-US" sz="1800" b="1">
                <a:solidFill>
                  <a:schemeClr val="bg1"/>
                </a:solidFill>
                <a:latin typeface="Comic Sans MS" charset="0"/>
              </a:rPr>
              <a:t>+</a:t>
            </a:r>
          </a:p>
          <a:p>
            <a:r>
              <a:rPr lang="en-US" sz="1800" b="1">
                <a:solidFill>
                  <a:schemeClr val="bg1"/>
                </a:solidFill>
                <a:latin typeface="Comic Sans MS" charset="0"/>
              </a:rPr>
              <a:t>+</a:t>
            </a:r>
          </a:p>
          <a:p>
            <a:r>
              <a:rPr lang="en-US" sz="1800" b="1">
                <a:solidFill>
                  <a:schemeClr val="bg1"/>
                </a:solidFill>
                <a:latin typeface="Comic Sans MS" charset="0"/>
              </a:rPr>
              <a:t>+</a:t>
            </a:r>
          </a:p>
          <a:p>
            <a:r>
              <a:rPr lang="en-US" sz="1800" b="1">
                <a:solidFill>
                  <a:schemeClr val="bg1"/>
                </a:solidFill>
                <a:latin typeface="Comic Sans MS" charset="0"/>
              </a:rPr>
              <a:t>+</a:t>
            </a:r>
          </a:p>
        </p:txBody>
      </p:sp>
      <p:sp>
        <p:nvSpPr>
          <p:cNvPr id="17425" name="Rectangle 42"/>
          <p:cNvSpPr>
            <a:spLocks noChangeArrowheads="1"/>
          </p:cNvSpPr>
          <p:nvPr/>
        </p:nvSpPr>
        <p:spPr bwMode="auto">
          <a:xfrm>
            <a:off x="6054725" y="5332413"/>
            <a:ext cx="887413" cy="117475"/>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a:r>
              <a:rPr lang="en-US" sz="1000"/>
              <a:t>Current = 0 A</a:t>
            </a:r>
          </a:p>
        </p:txBody>
      </p:sp>
      <p:sp>
        <p:nvSpPr>
          <p:cNvPr id="17426" name="AutoShape 43"/>
          <p:cNvSpPr>
            <a:spLocks noChangeArrowheads="1"/>
          </p:cNvSpPr>
          <p:nvPr/>
        </p:nvSpPr>
        <p:spPr bwMode="auto">
          <a:xfrm>
            <a:off x="3765550" y="1366838"/>
            <a:ext cx="1757363" cy="1620837"/>
          </a:xfrm>
          <a:prstGeom prst="parallelogram">
            <a:avLst>
              <a:gd name="adj" fmla="val 27106"/>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17427" name="Rectangle 44"/>
          <p:cNvSpPr>
            <a:spLocks noChangeArrowheads="1"/>
          </p:cNvSpPr>
          <p:nvPr/>
        </p:nvSpPr>
        <p:spPr bwMode="auto">
          <a:xfrm>
            <a:off x="3667125" y="3032125"/>
            <a:ext cx="1049338" cy="117475"/>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17428" name="Text Box 45"/>
          <p:cNvSpPr txBox="1">
            <a:spLocks noChangeArrowheads="1"/>
          </p:cNvSpPr>
          <p:nvPr/>
        </p:nvSpPr>
        <p:spPr bwMode="auto">
          <a:xfrm>
            <a:off x="177800" y="0"/>
            <a:ext cx="8918575" cy="830997"/>
          </a:xfrm>
          <a:prstGeom prst="rect">
            <a:avLst/>
          </a:prstGeom>
          <a:noFill/>
          <a:ln w="9525">
            <a:noFill/>
            <a:miter lim="800000"/>
            <a:headEnd/>
            <a:tailEnd/>
          </a:ln>
        </p:spPr>
        <p:txBody>
          <a:bodyPr>
            <a:prstTxWarp prst="textNoShape">
              <a:avLst/>
            </a:prstTxWarp>
            <a:spAutoFit/>
          </a:bodyPr>
          <a:lstStyle/>
          <a:p>
            <a:r>
              <a:rPr lang="en-US" sz="2400" dirty="0"/>
              <a:t>Potential difference between A and B is 10 </a:t>
            </a:r>
            <a:r>
              <a:rPr lang="en-US" sz="2400" dirty="0" err="1"/>
              <a:t>V</a:t>
            </a:r>
            <a:endParaRPr lang="en-US" sz="2400" dirty="0"/>
          </a:p>
          <a:p>
            <a:r>
              <a:rPr lang="en-US" sz="2400" dirty="0"/>
              <a:t>Without light, no electrons can get across gap.</a:t>
            </a:r>
          </a:p>
        </p:txBody>
      </p:sp>
      <p:sp>
        <p:nvSpPr>
          <p:cNvPr id="516142" name="Text Box 46"/>
          <p:cNvSpPr txBox="1">
            <a:spLocks noChangeArrowheads="1"/>
          </p:cNvSpPr>
          <p:nvPr/>
        </p:nvSpPr>
        <p:spPr bwMode="auto">
          <a:xfrm>
            <a:off x="203200" y="411163"/>
            <a:ext cx="8883650" cy="1200328"/>
          </a:xfrm>
          <a:prstGeom prst="rect">
            <a:avLst/>
          </a:prstGeom>
          <a:noFill/>
          <a:ln w="9525">
            <a:noFill/>
            <a:miter lim="800000"/>
            <a:headEnd/>
            <a:tailEnd/>
          </a:ln>
        </p:spPr>
        <p:txBody>
          <a:bodyPr>
            <a:prstTxWarp prst="textNoShape">
              <a:avLst/>
            </a:prstTxWarp>
            <a:spAutoFit/>
          </a:bodyPr>
          <a:lstStyle/>
          <a:p>
            <a:endParaRPr lang="en-US" sz="2400" dirty="0"/>
          </a:p>
          <a:p>
            <a:r>
              <a:rPr lang="en-US" sz="2400" dirty="0"/>
              <a:t>But if we put an electron</a:t>
            </a:r>
            <a:r>
              <a:rPr lang="en-US" sz="2400" dirty="0" smtClean="0"/>
              <a:t> near </a:t>
            </a:r>
            <a:r>
              <a:rPr lang="en-US" sz="2400" dirty="0"/>
              <a:t>the surface of plate A it 'feels' the electric field between the two plates.</a:t>
            </a:r>
          </a:p>
        </p:txBody>
      </p:sp>
      <p:sp>
        <p:nvSpPr>
          <p:cNvPr id="516143" name="Rectangle 47"/>
          <p:cNvSpPr>
            <a:spLocks noChangeArrowheads="1"/>
          </p:cNvSpPr>
          <p:nvPr/>
        </p:nvSpPr>
        <p:spPr bwMode="auto">
          <a:xfrm>
            <a:off x="203200" y="1643490"/>
            <a:ext cx="8305800" cy="830997"/>
          </a:xfrm>
          <a:prstGeom prst="rect">
            <a:avLst/>
          </a:prstGeom>
          <a:noFill/>
          <a:ln w="9525">
            <a:noFill/>
            <a:miter lim="800000"/>
            <a:headEnd/>
            <a:tailEnd/>
          </a:ln>
        </p:spPr>
        <p:txBody>
          <a:bodyPr anchor="ctr">
            <a:prstTxWarp prst="textNoShape">
              <a:avLst/>
            </a:prstTxWarp>
            <a:spAutoFit/>
          </a:bodyPr>
          <a:lstStyle/>
          <a:p>
            <a:pPr marL="3175" indent="-3175"/>
            <a:r>
              <a:rPr lang="en-US" sz="2400" dirty="0"/>
              <a:t>The electron accelerates towards the positive plate (B) and picks up the energy</a:t>
            </a:r>
            <a:r>
              <a:rPr lang="en-US" sz="2400" dirty="0" smtClean="0"/>
              <a:t> </a:t>
            </a:r>
            <a:r>
              <a:rPr lang="en-US" sz="2400" dirty="0" err="1" smtClean="0"/>
              <a:t>ΔE</a:t>
            </a:r>
            <a:r>
              <a:rPr lang="en-US" sz="2400" dirty="0" smtClean="0"/>
              <a:t>=</a:t>
            </a:r>
            <a:r>
              <a:rPr lang="en-US" sz="2400" dirty="0" err="1" smtClean="0"/>
              <a:t>qΔV</a:t>
            </a:r>
            <a:r>
              <a:rPr lang="en-US" sz="2400" dirty="0" smtClean="0"/>
              <a:t>= </a:t>
            </a:r>
            <a:r>
              <a:rPr lang="en-US" sz="2400" dirty="0"/>
              <a:t>q(10V) = 1 electron charge </a:t>
            </a:r>
            <a:r>
              <a:rPr lang="en-US" sz="2400" dirty="0" err="1"/>
              <a:t>x</a:t>
            </a:r>
            <a:r>
              <a:rPr lang="en-US" sz="2400" dirty="0"/>
              <a:t> 10 </a:t>
            </a:r>
            <a:r>
              <a:rPr lang="en-US" sz="2400" dirty="0" err="1"/>
              <a:t>V</a:t>
            </a:r>
            <a:r>
              <a:rPr lang="en-US" sz="2400" dirty="0"/>
              <a:t> = 10 </a:t>
            </a:r>
            <a:r>
              <a:rPr lang="en-US" sz="2400" dirty="0" err="1"/>
              <a:t>eV</a:t>
            </a:r>
            <a:r>
              <a:rPr lang="en-US" sz="2200" dirty="0"/>
              <a:t> </a:t>
            </a:r>
          </a:p>
        </p:txBody>
      </p:sp>
      <p:sp>
        <p:nvSpPr>
          <p:cNvPr id="17431" name="Text Box 49"/>
          <p:cNvSpPr txBox="1">
            <a:spLocks noChangeArrowheads="1"/>
          </p:cNvSpPr>
          <p:nvPr/>
        </p:nvSpPr>
        <p:spPr bwMode="auto">
          <a:xfrm>
            <a:off x="7250113" y="3487738"/>
            <a:ext cx="352080" cy="461665"/>
          </a:xfrm>
          <a:prstGeom prst="rect">
            <a:avLst/>
          </a:prstGeom>
          <a:noFill/>
          <a:ln w="9525">
            <a:noFill/>
            <a:miter lim="800000"/>
            <a:headEnd/>
            <a:tailEnd/>
          </a:ln>
        </p:spPr>
        <p:txBody>
          <a:bodyPr wrap="none">
            <a:prstTxWarp prst="textNoShape">
              <a:avLst/>
            </a:prstTxWarp>
            <a:spAutoFit/>
          </a:bodyPr>
          <a:lstStyle/>
          <a:p>
            <a:r>
              <a:rPr lang="en-US" sz="2400" dirty="0"/>
              <a:t>B</a:t>
            </a:r>
          </a:p>
        </p:txBody>
      </p:sp>
      <p:sp>
        <p:nvSpPr>
          <p:cNvPr id="17432" name="Text Box 50"/>
          <p:cNvSpPr txBox="1">
            <a:spLocks noChangeArrowheads="1"/>
          </p:cNvSpPr>
          <p:nvPr/>
        </p:nvSpPr>
        <p:spPr bwMode="auto">
          <a:xfrm>
            <a:off x="4619625" y="5194300"/>
            <a:ext cx="1077913" cy="396875"/>
          </a:xfrm>
          <a:prstGeom prst="rect">
            <a:avLst/>
          </a:prstGeom>
          <a:noFill/>
          <a:ln w="9525">
            <a:noFill/>
            <a:miter lim="800000"/>
            <a:headEnd/>
            <a:tailEnd/>
          </a:ln>
        </p:spPr>
        <p:txBody>
          <a:bodyPr wrap="none">
            <a:prstTxWarp prst="textNoShape">
              <a:avLst/>
            </a:prstTxWarp>
            <a:spAutoFit/>
          </a:bodyPr>
          <a:lstStyle/>
          <a:p>
            <a:r>
              <a:rPr lang="en-US" sz="2000"/>
              <a:t>- 10V  +</a:t>
            </a:r>
          </a:p>
        </p:txBody>
      </p:sp>
      <p:sp>
        <p:nvSpPr>
          <p:cNvPr id="516098" name="Text Box 2"/>
          <p:cNvSpPr txBox="1">
            <a:spLocks noChangeArrowheads="1"/>
          </p:cNvSpPr>
          <p:nvPr/>
        </p:nvSpPr>
        <p:spPr bwMode="auto">
          <a:xfrm>
            <a:off x="596900" y="2835275"/>
            <a:ext cx="2438400" cy="830997"/>
          </a:xfrm>
          <a:prstGeom prst="rect">
            <a:avLst/>
          </a:prstGeom>
          <a:solidFill>
            <a:schemeClr val="bg1"/>
          </a:solidFill>
          <a:ln w="9525">
            <a:noFill/>
            <a:miter lim="800000"/>
            <a:headEnd/>
            <a:tailEnd/>
          </a:ln>
        </p:spPr>
        <p:txBody>
          <a:bodyPr>
            <a:prstTxWarp prst="textNoShape">
              <a:avLst/>
            </a:prstTxWarp>
            <a:spAutoFit/>
          </a:bodyPr>
          <a:lstStyle/>
          <a:p>
            <a:r>
              <a:rPr lang="en-US" sz="2400" dirty="0">
                <a:solidFill>
                  <a:srgbClr val="067413"/>
                </a:solidFill>
              </a:rPr>
              <a:t>Uniform </a:t>
            </a:r>
            <a:r>
              <a:rPr lang="en-US" sz="2400" dirty="0" err="1">
                <a:solidFill>
                  <a:srgbClr val="067413"/>
                </a:solidFill>
              </a:rPr>
              <a:t>E</a:t>
            </a:r>
            <a:r>
              <a:rPr lang="en-US" sz="2400" dirty="0">
                <a:solidFill>
                  <a:srgbClr val="067413"/>
                </a:solidFill>
              </a:rPr>
              <a:t>-field between plates</a:t>
            </a:r>
          </a:p>
        </p:txBody>
      </p:sp>
      <p:sp>
        <p:nvSpPr>
          <p:cNvPr id="17434" name="Rectangle 9"/>
          <p:cNvSpPr>
            <a:spLocks noChangeArrowheads="1"/>
          </p:cNvSpPr>
          <p:nvPr/>
        </p:nvSpPr>
        <p:spPr bwMode="auto">
          <a:xfrm>
            <a:off x="2743200" y="3276600"/>
            <a:ext cx="507896" cy="400110"/>
          </a:xfrm>
          <a:prstGeom prst="rect">
            <a:avLst/>
          </a:prstGeom>
          <a:noFill/>
          <a:ln w="9525">
            <a:noFill/>
            <a:miter lim="800000"/>
            <a:headEnd/>
            <a:tailEnd/>
          </a:ln>
        </p:spPr>
        <p:txBody>
          <a:bodyPr wrap="none">
            <a:prstTxWarp prst="textNoShape">
              <a:avLst/>
            </a:prstTxWarp>
            <a:spAutoFit/>
          </a:bodyPr>
          <a:lstStyle/>
          <a:p>
            <a:r>
              <a:rPr lang="en-US" sz="2000" dirty="0">
                <a:latin typeface="Comic Sans MS" charset="0"/>
                <a:ea typeface="Times New Roman" charset="0"/>
                <a:cs typeface="Times New Roman" charset="0"/>
              </a:rPr>
              <a:t>0V</a:t>
            </a:r>
          </a:p>
        </p:txBody>
      </p:sp>
      <p:sp>
        <p:nvSpPr>
          <p:cNvPr id="17435" name="Text Box 48"/>
          <p:cNvSpPr txBox="1">
            <a:spLocks noChangeArrowheads="1"/>
          </p:cNvSpPr>
          <p:nvPr/>
        </p:nvSpPr>
        <p:spPr bwMode="auto">
          <a:xfrm>
            <a:off x="2533650" y="3533775"/>
            <a:ext cx="364202" cy="461665"/>
          </a:xfrm>
          <a:prstGeom prst="rect">
            <a:avLst/>
          </a:prstGeom>
          <a:noFill/>
          <a:ln w="9525">
            <a:noFill/>
            <a:miter lim="800000"/>
            <a:headEnd/>
            <a:tailEnd/>
          </a:ln>
        </p:spPr>
        <p:txBody>
          <a:bodyPr wrap="none">
            <a:prstTxWarp prst="textNoShape">
              <a:avLst/>
            </a:prstTxWarp>
            <a:spAutoFit/>
          </a:bodyPr>
          <a:lstStyle/>
          <a:p>
            <a:r>
              <a:rPr lang="en-US" sz="2400" dirty="0"/>
              <a:t>A</a:t>
            </a:r>
          </a:p>
        </p:txBody>
      </p:sp>
      <p:sp>
        <p:nvSpPr>
          <p:cNvPr id="516148" name="Rectangle 52"/>
          <p:cNvSpPr>
            <a:spLocks noChangeArrowheads="1"/>
          </p:cNvSpPr>
          <p:nvPr/>
        </p:nvSpPr>
        <p:spPr bwMode="auto">
          <a:xfrm>
            <a:off x="6048375" y="5334000"/>
            <a:ext cx="887413" cy="117475"/>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a:r>
              <a:rPr lang="en-US" sz="1000"/>
              <a:t>Current = 0.1 A</a:t>
            </a:r>
          </a:p>
        </p:txBody>
      </p:sp>
      <p:cxnSp>
        <p:nvCxnSpPr>
          <p:cNvPr id="17437" name="Straight Connector 51"/>
          <p:cNvCxnSpPr>
            <a:cxnSpLocks noChangeShapeType="1"/>
          </p:cNvCxnSpPr>
          <p:nvPr/>
        </p:nvCxnSpPr>
        <p:spPr bwMode="auto">
          <a:xfrm rot="5400000">
            <a:off x="3429000" y="5562600"/>
            <a:ext cx="304800" cy="0"/>
          </a:xfrm>
          <a:prstGeom prst="line">
            <a:avLst/>
          </a:prstGeom>
          <a:noFill/>
          <a:ln w="9525">
            <a:solidFill>
              <a:schemeClr val="tx1"/>
            </a:solidFill>
            <a:round/>
            <a:headEnd/>
            <a:tailEnd/>
          </a:ln>
        </p:spPr>
      </p:cxnSp>
      <p:cxnSp>
        <p:nvCxnSpPr>
          <p:cNvPr id="17438" name="Straight Connector 53"/>
          <p:cNvCxnSpPr>
            <a:cxnSpLocks noChangeShapeType="1"/>
          </p:cNvCxnSpPr>
          <p:nvPr/>
        </p:nvCxnSpPr>
        <p:spPr bwMode="auto">
          <a:xfrm>
            <a:off x="3352800" y="5715000"/>
            <a:ext cx="457200" cy="0"/>
          </a:xfrm>
          <a:prstGeom prst="line">
            <a:avLst/>
          </a:prstGeom>
          <a:noFill/>
          <a:ln w="9525">
            <a:solidFill>
              <a:schemeClr val="tx1"/>
            </a:solidFill>
            <a:round/>
            <a:headEnd/>
            <a:tailEnd/>
          </a:ln>
        </p:spPr>
      </p:cxnSp>
      <p:cxnSp>
        <p:nvCxnSpPr>
          <p:cNvPr id="17439" name="Straight Connector 54"/>
          <p:cNvCxnSpPr>
            <a:cxnSpLocks noChangeShapeType="1"/>
          </p:cNvCxnSpPr>
          <p:nvPr/>
        </p:nvCxnSpPr>
        <p:spPr bwMode="auto">
          <a:xfrm>
            <a:off x="3475038" y="5791200"/>
            <a:ext cx="228600" cy="0"/>
          </a:xfrm>
          <a:prstGeom prst="line">
            <a:avLst/>
          </a:prstGeom>
          <a:noFill/>
          <a:ln w="9525">
            <a:solidFill>
              <a:schemeClr val="tx1"/>
            </a:solidFill>
            <a:round/>
            <a:headEnd/>
            <a:tailEnd/>
          </a:ln>
        </p:spPr>
      </p:cxnSp>
      <p:cxnSp>
        <p:nvCxnSpPr>
          <p:cNvPr id="17440" name="Straight Connector 57"/>
          <p:cNvCxnSpPr>
            <a:cxnSpLocks noChangeShapeType="1"/>
          </p:cNvCxnSpPr>
          <p:nvPr/>
        </p:nvCxnSpPr>
        <p:spPr bwMode="auto">
          <a:xfrm>
            <a:off x="3509963" y="5872163"/>
            <a:ext cx="152400" cy="0"/>
          </a:xfrm>
          <a:prstGeom prst="line">
            <a:avLst/>
          </a:prstGeom>
          <a:noFill/>
          <a:ln w="9525">
            <a:solidFill>
              <a:schemeClr val="tx1"/>
            </a:solidFill>
            <a:round/>
            <a:headEnd/>
            <a:tailEnd/>
          </a:ln>
        </p:spPr>
      </p:cxnSp>
      <p:grpSp>
        <p:nvGrpSpPr>
          <p:cNvPr id="3" name="Group 10"/>
          <p:cNvGrpSpPr>
            <a:grpSpLocks/>
          </p:cNvGrpSpPr>
          <p:nvPr/>
        </p:nvGrpSpPr>
        <p:grpSpPr bwMode="auto">
          <a:xfrm>
            <a:off x="3810000" y="3276600"/>
            <a:ext cx="2819400" cy="1143000"/>
            <a:chOff x="1536" y="2112"/>
            <a:chExt cx="1776" cy="720"/>
          </a:xfrm>
        </p:grpSpPr>
        <p:sp>
          <p:nvSpPr>
            <p:cNvPr id="17443" name="Line 11"/>
            <p:cNvSpPr>
              <a:spLocks noChangeShapeType="1"/>
            </p:cNvSpPr>
            <p:nvPr/>
          </p:nvSpPr>
          <p:spPr bwMode="auto">
            <a:xfrm flipH="1">
              <a:off x="2160" y="2400"/>
              <a:ext cx="528" cy="0"/>
            </a:xfrm>
            <a:prstGeom prst="line">
              <a:avLst/>
            </a:prstGeom>
            <a:noFill/>
            <a:ln w="38100">
              <a:solidFill>
                <a:srgbClr val="067413"/>
              </a:solidFill>
              <a:round/>
              <a:headEnd/>
              <a:tailEnd type="triangle" w="med" len="med"/>
            </a:ln>
          </p:spPr>
          <p:txBody>
            <a:bodyPr>
              <a:prstTxWarp prst="textNoShape">
                <a:avLst/>
              </a:prstTxWarp>
            </a:bodyPr>
            <a:lstStyle/>
            <a:p>
              <a:endParaRPr lang="en-US"/>
            </a:p>
          </p:txBody>
        </p:sp>
        <p:sp>
          <p:nvSpPr>
            <p:cNvPr id="17444" name="Line 12"/>
            <p:cNvSpPr>
              <a:spLocks noChangeShapeType="1"/>
            </p:cNvSpPr>
            <p:nvPr/>
          </p:nvSpPr>
          <p:spPr bwMode="auto">
            <a:xfrm flipH="1">
              <a:off x="2160" y="2544"/>
              <a:ext cx="528" cy="0"/>
            </a:xfrm>
            <a:prstGeom prst="line">
              <a:avLst/>
            </a:prstGeom>
            <a:noFill/>
            <a:ln w="38100">
              <a:solidFill>
                <a:srgbClr val="067413"/>
              </a:solidFill>
              <a:round/>
              <a:headEnd/>
              <a:tailEnd type="triangle" w="med" len="med"/>
            </a:ln>
          </p:spPr>
          <p:txBody>
            <a:bodyPr>
              <a:prstTxWarp prst="textNoShape">
                <a:avLst/>
              </a:prstTxWarp>
            </a:bodyPr>
            <a:lstStyle/>
            <a:p>
              <a:endParaRPr lang="en-US"/>
            </a:p>
          </p:txBody>
        </p:sp>
        <p:sp>
          <p:nvSpPr>
            <p:cNvPr id="17445" name="Line 13"/>
            <p:cNvSpPr>
              <a:spLocks noChangeShapeType="1"/>
            </p:cNvSpPr>
            <p:nvPr/>
          </p:nvSpPr>
          <p:spPr bwMode="auto">
            <a:xfrm flipH="1">
              <a:off x="2160" y="2688"/>
              <a:ext cx="528" cy="0"/>
            </a:xfrm>
            <a:prstGeom prst="line">
              <a:avLst/>
            </a:prstGeom>
            <a:noFill/>
            <a:ln w="38100">
              <a:solidFill>
                <a:srgbClr val="067413"/>
              </a:solidFill>
              <a:round/>
              <a:headEnd/>
              <a:tailEnd type="triangle" w="med" len="med"/>
            </a:ln>
          </p:spPr>
          <p:txBody>
            <a:bodyPr>
              <a:prstTxWarp prst="textNoShape">
                <a:avLst/>
              </a:prstTxWarp>
            </a:bodyPr>
            <a:lstStyle/>
            <a:p>
              <a:endParaRPr lang="en-US"/>
            </a:p>
          </p:txBody>
        </p:sp>
        <p:sp>
          <p:nvSpPr>
            <p:cNvPr id="17446" name="Line 14"/>
            <p:cNvSpPr>
              <a:spLocks noChangeShapeType="1"/>
            </p:cNvSpPr>
            <p:nvPr/>
          </p:nvSpPr>
          <p:spPr bwMode="auto">
            <a:xfrm flipH="1">
              <a:off x="2160" y="2832"/>
              <a:ext cx="528" cy="0"/>
            </a:xfrm>
            <a:prstGeom prst="line">
              <a:avLst/>
            </a:prstGeom>
            <a:noFill/>
            <a:ln w="38100">
              <a:solidFill>
                <a:srgbClr val="067413"/>
              </a:solidFill>
              <a:round/>
              <a:headEnd/>
              <a:tailEnd type="triangle" w="med" len="med"/>
            </a:ln>
          </p:spPr>
          <p:txBody>
            <a:bodyPr>
              <a:prstTxWarp prst="textNoShape">
                <a:avLst/>
              </a:prstTxWarp>
            </a:bodyPr>
            <a:lstStyle/>
            <a:p>
              <a:endParaRPr lang="en-US"/>
            </a:p>
          </p:txBody>
        </p:sp>
        <p:sp>
          <p:nvSpPr>
            <p:cNvPr id="17447" name="Line 15"/>
            <p:cNvSpPr>
              <a:spLocks noChangeShapeType="1"/>
            </p:cNvSpPr>
            <p:nvPr/>
          </p:nvSpPr>
          <p:spPr bwMode="auto">
            <a:xfrm flipH="1">
              <a:off x="2160" y="2256"/>
              <a:ext cx="528" cy="0"/>
            </a:xfrm>
            <a:prstGeom prst="line">
              <a:avLst/>
            </a:prstGeom>
            <a:noFill/>
            <a:ln w="38100">
              <a:solidFill>
                <a:srgbClr val="067413"/>
              </a:solidFill>
              <a:round/>
              <a:headEnd/>
              <a:tailEnd type="triangle" w="med" len="med"/>
            </a:ln>
          </p:spPr>
          <p:txBody>
            <a:bodyPr>
              <a:prstTxWarp prst="textNoShape">
                <a:avLst/>
              </a:prstTxWarp>
            </a:bodyPr>
            <a:lstStyle/>
            <a:p>
              <a:endParaRPr lang="en-US"/>
            </a:p>
          </p:txBody>
        </p:sp>
        <p:sp>
          <p:nvSpPr>
            <p:cNvPr id="17448" name="Line 16"/>
            <p:cNvSpPr>
              <a:spLocks noChangeShapeType="1"/>
            </p:cNvSpPr>
            <p:nvPr/>
          </p:nvSpPr>
          <p:spPr bwMode="auto">
            <a:xfrm flipH="1">
              <a:off x="2160" y="2112"/>
              <a:ext cx="528" cy="0"/>
            </a:xfrm>
            <a:prstGeom prst="line">
              <a:avLst/>
            </a:prstGeom>
            <a:noFill/>
            <a:ln w="38100">
              <a:solidFill>
                <a:srgbClr val="067413"/>
              </a:solidFill>
              <a:round/>
              <a:headEnd/>
              <a:tailEnd type="triangle" w="med" len="med"/>
            </a:ln>
          </p:spPr>
          <p:txBody>
            <a:bodyPr>
              <a:prstTxWarp prst="textNoShape">
                <a:avLst/>
              </a:prstTxWarp>
            </a:bodyPr>
            <a:lstStyle/>
            <a:p>
              <a:endParaRPr lang="en-US"/>
            </a:p>
          </p:txBody>
        </p:sp>
        <p:sp>
          <p:nvSpPr>
            <p:cNvPr id="17449" name="Line 17"/>
            <p:cNvSpPr>
              <a:spLocks noChangeShapeType="1"/>
            </p:cNvSpPr>
            <p:nvPr/>
          </p:nvSpPr>
          <p:spPr bwMode="auto">
            <a:xfrm flipH="1">
              <a:off x="2784" y="2400"/>
              <a:ext cx="528" cy="0"/>
            </a:xfrm>
            <a:prstGeom prst="line">
              <a:avLst/>
            </a:prstGeom>
            <a:noFill/>
            <a:ln w="38100">
              <a:solidFill>
                <a:srgbClr val="067413"/>
              </a:solidFill>
              <a:round/>
              <a:headEnd/>
              <a:tailEnd type="triangle" w="med" len="med"/>
            </a:ln>
          </p:spPr>
          <p:txBody>
            <a:bodyPr>
              <a:prstTxWarp prst="textNoShape">
                <a:avLst/>
              </a:prstTxWarp>
            </a:bodyPr>
            <a:lstStyle/>
            <a:p>
              <a:endParaRPr lang="en-US"/>
            </a:p>
          </p:txBody>
        </p:sp>
        <p:sp>
          <p:nvSpPr>
            <p:cNvPr id="17450" name="Line 18"/>
            <p:cNvSpPr>
              <a:spLocks noChangeShapeType="1"/>
            </p:cNvSpPr>
            <p:nvPr/>
          </p:nvSpPr>
          <p:spPr bwMode="auto">
            <a:xfrm flipH="1">
              <a:off x="2784" y="2544"/>
              <a:ext cx="528" cy="0"/>
            </a:xfrm>
            <a:prstGeom prst="line">
              <a:avLst/>
            </a:prstGeom>
            <a:noFill/>
            <a:ln w="38100">
              <a:solidFill>
                <a:srgbClr val="067413"/>
              </a:solidFill>
              <a:round/>
              <a:headEnd/>
              <a:tailEnd type="triangle" w="med" len="med"/>
            </a:ln>
          </p:spPr>
          <p:txBody>
            <a:bodyPr>
              <a:prstTxWarp prst="textNoShape">
                <a:avLst/>
              </a:prstTxWarp>
            </a:bodyPr>
            <a:lstStyle/>
            <a:p>
              <a:endParaRPr lang="en-US"/>
            </a:p>
          </p:txBody>
        </p:sp>
        <p:sp>
          <p:nvSpPr>
            <p:cNvPr id="17451" name="Line 19"/>
            <p:cNvSpPr>
              <a:spLocks noChangeShapeType="1"/>
            </p:cNvSpPr>
            <p:nvPr/>
          </p:nvSpPr>
          <p:spPr bwMode="auto">
            <a:xfrm flipH="1">
              <a:off x="2784" y="2688"/>
              <a:ext cx="528" cy="0"/>
            </a:xfrm>
            <a:prstGeom prst="line">
              <a:avLst/>
            </a:prstGeom>
            <a:noFill/>
            <a:ln w="38100">
              <a:solidFill>
                <a:srgbClr val="067413"/>
              </a:solidFill>
              <a:round/>
              <a:headEnd/>
              <a:tailEnd type="triangle" w="med" len="med"/>
            </a:ln>
          </p:spPr>
          <p:txBody>
            <a:bodyPr>
              <a:prstTxWarp prst="textNoShape">
                <a:avLst/>
              </a:prstTxWarp>
            </a:bodyPr>
            <a:lstStyle/>
            <a:p>
              <a:endParaRPr lang="en-US"/>
            </a:p>
          </p:txBody>
        </p:sp>
        <p:sp>
          <p:nvSpPr>
            <p:cNvPr id="17452" name="Line 20"/>
            <p:cNvSpPr>
              <a:spLocks noChangeShapeType="1"/>
            </p:cNvSpPr>
            <p:nvPr/>
          </p:nvSpPr>
          <p:spPr bwMode="auto">
            <a:xfrm flipH="1">
              <a:off x="2784" y="2832"/>
              <a:ext cx="528" cy="0"/>
            </a:xfrm>
            <a:prstGeom prst="line">
              <a:avLst/>
            </a:prstGeom>
            <a:noFill/>
            <a:ln w="38100">
              <a:solidFill>
                <a:srgbClr val="067413"/>
              </a:solidFill>
              <a:round/>
              <a:headEnd/>
              <a:tailEnd type="triangle" w="med" len="med"/>
            </a:ln>
          </p:spPr>
          <p:txBody>
            <a:bodyPr>
              <a:prstTxWarp prst="textNoShape">
                <a:avLst/>
              </a:prstTxWarp>
            </a:bodyPr>
            <a:lstStyle/>
            <a:p>
              <a:endParaRPr lang="en-US"/>
            </a:p>
          </p:txBody>
        </p:sp>
        <p:sp>
          <p:nvSpPr>
            <p:cNvPr id="17453" name="Line 21"/>
            <p:cNvSpPr>
              <a:spLocks noChangeShapeType="1"/>
            </p:cNvSpPr>
            <p:nvPr/>
          </p:nvSpPr>
          <p:spPr bwMode="auto">
            <a:xfrm flipH="1">
              <a:off x="2784" y="2256"/>
              <a:ext cx="528" cy="0"/>
            </a:xfrm>
            <a:prstGeom prst="line">
              <a:avLst/>
            </a:prstGeom>
            <a:noFill/>
            <a:ln w="38100">
              <a:solidFill>
                <a:srgbClr val="067413"/>
              </a:solidFill>
              <a:round/>
              <a:headEnd/>
              <a:tailEnd type="triangle" w="med" len="med"/>
            </a:ln>
          </p:spPr>
          <p:txBody>
            <a:bodyPr>
              <a:prstTxWarp prst="textNoShape">
                <a:avLst/>
              </a:prstTxWarp>
            </a:bodyPr>
            <a:lstStyle/>
            <a:p>
              <a:endParaRPr lang="en-US"/>
            </a:p>
          </p:txBody>
        </p:sp>
        <p:sp>
          <p:nvSpPr>
            <p:cNvPr id="17454" name="Line 22"/>
            <p:cNvSpPr>
              <a:spLocks noChangeShapeType="1"/>
            </p:cNvSpPr>
            <p:nvPr/>
          </p:nvSpPr>
          <p:spPr bwMode="auto">
            <a:xfrm flipH="1">
              <a:off x="2784" y="2112"/>
              <a:ext cx="528" cy="0"/>
            </a:xfrm>
            <a:prstGeom prst="line">
              <a:avLst/>
            </a:prstGeom>
            <a:noFill/>
            <a:ln w="38100">
              <a:solidFill>
                <a:srgbClr val="067413"/>
              </a:solidFill>
              <a:round/>
              <a:headEnd/>
              <a:tailEnd type="triangle" w="med" len="med"/>
            </a:ln>
          </p:spPr>
          <p:txBody>
            <a:bodyPr>
              <a:prstTxWarp prst="textNoShape">
                <a:avLst/>
              </a:prstTxWarp>
            </a:bodyPr>
            <a:lstStyle/>
            <a:p>
              <a:endParaRPr lang="en-US"/>
            </a:p>
          </p:txBody>
        </p:sp>
        <p:sp>
          <p:nvSpPr>
            <p:cNvPr id="17455" name="Line 23"/>
            <p:cNvSpPr>
              <a:spLocks noChangeShapeType="1"/>
            </p:cNvSpPr>
            <p:nvPr/>
          </p:nvSpPr>
          <p:spPr bwMode="auto">
            <a:xfrm flipH="1">
              <a:off x="1536" y="2400"/>
              <a:ext cx="528" cy="0"/>
            </a:xfrm>
            <a:prstGeom prst="line">
              <a:avLst/>
            </a:prstGeom>
            <a:noFill/>
            <a:ln w="38100">
              <a:solidFill>
                <a:srgbClr val="067413"/>
              </a:solidFill>
              <a:round/>
              <a:headEnd/>
              <a:tailEnd type="triangle" w="med" len="med"/>
            </a:ln>
          </p:spPr>
          <p:txBody>
            <a:bodyPr>
              <a:prstTxWarp prst="textNoShape">
                <a:avLst/>
              </a:prstTxWarp>
            </a:bodyPr>
            <a:lstStyle/>
            <a:p>
              <a:endParaRPr lang="en-US"/>
            </a:p>
          </p:txBody>
        </p:sp>
        <p:sp>
          <p:nvSpPr>
            <p:cNvPr id="17456" name="Line 24"/>
            <p:cNvSpPr>
              <a:spLocks noChangeShapeType="1"/>
            </p:cNvSpPr>
            <p:nvPr/>
          </p:nvSpPr>
          <p:spPr bwMode="auto">
            <a:xfrm flipH="1">
              <a:off x="1536" y="2544"/>
              <a:ext cx="528" cy="0"/>
            </a:xfrm>
            <a:prstGeom prst="line">
              <a:avLst/>
            </a:prstGeom>
            <a:noFill/>
            <a:ln w="38100">
              <a:solidFill>
                <a:srgbClr val="067413"/>
              </a:solidFill>
              <a:round/>
              <a:headEnd/>
              <a:tailEnd type="triangle" w="med" len="med"/>
            </a:ln>
          </p:spPr>
          <p:txBody>
            <a:bodyPr>
              <a:prstTxWarp prst="textNoShape">
                <a:avLst/>
              </a:prstTxWarp>
            </a:bodyPr>
            <a:lstStyle/>
            <a:p>
              <a:endParaRPr lang="en-US"/>
            </a:p>
          </p:txBody>
        </p:sp>
        <p:sp>
          <p:nvSpPr>
            <p:cNvPr id="17457" name="Line 25"/>
            <p:cNvSpPr>
              <a:spLocks noChangeShapeType="1"/>
            </p:cNvSpPr>
            <p:nvPr/>
          </p:nvSpPr>
          <p:spPr bwMode="auto">
            <a:xfrm flipH="1">
              <a:off x="1536" y="2688"/>
              <a:ext cx="528" cy="0"/>
            </a:xfrm>
            <a:prstGeom prst="line">
              <a:avLst/>
            </a:prstGeom>
            <a:noFill/>
            <a:ln w="38100">
              <a:solidFill>
                <a:srgbClr val="067413"/>
              </a:solidFill>
              <a:round/>
              <a:headEnd/>
              <a:tailEnd type="triangle" w="med" len="med"/>
            </a:ln>
          </p:spPr>
          <p:txBody>
            <a:bodyPr>
              <a:prstTxWarp prst="textNoShape">
                <a:avLst/>
              </a:prstTxWarp>
            </a:bodyPr>
            <a:lstStyle/>
            <a:p>
              <a:endParaRPr lang="en-US"/>
            </a:p>
          </p:txBody>
        </p:sp>
        <p:sp>
          <p:nvSpPr>
            <p:cNvPr id="17458" name="Line 26"/>
            <p:cNvSpPr>
              <a:spLocks noChangeShapeType="1"/>
            </p:cNvSpPr>
            <p:nvPr/>
          </p:nvSpPr>
          <p:spPr bwMode="auto">
            <a:xfrm flipH="1">
              <a:off x="1536" y="2832"/>
              <a:ext cx="528" cy="0"/>
            </a:xfrm>
            <a:prstGeom prst="line">
              <a:avLst/>
            </a:prstGeom>
            <a:noFill/>
            <a:ln w="38100">
              <a:solidFill>
                <a:srgbClr val="067413"/>
              </a:solidFill>
              <a:round/>
              <a:headEnd/>
              <a:tailEnd type="triangle" w="med" len="med"/>
            </a:ln>
          </p:spPr>
          <p:txBody>
            <a:bodyPr>
              <a:prstTxWarp prst="textNoShape">
                <a:avLst/>
              </a:prstTxWarp>
            </a:bodyPr>
            <a:lstStyle/>
            <a:p>
              <a:endParaRPr lang="en-US"/>
            </a:p>
          </p:txBody>
        </p:sp>
        <p:sp>
          <p:nvSpPr>
            <p:cNvPr id="17459" name="Line 27"/>
            <p:cNvSpPr>
              <a:spLocks noChangeShapeType="1"/>
            </p:cNvSpPr>
            <p:nvPr/>
          </p:nvSpPr>
          <p:spPr bwMode="auto">
            <a:xfrm flipH="1">
              <a:off x="1536" y="2256"/>
              <a:ext cx="528" cy="0"/>
            </a:xfrm>
            <a:prstGeom prst="line">
              <a:avLst/>
            </a:prstGeom>
            <a:noFill/>
            <a:ln w="38100">
              <a:solidFill>
                <a:srgbClr val="067413"/>
              </a:solidFill>
              <a:round/>
              <a:headEnd/>
              <a:tailEnd type="triangle" w="med" len="med"/>
            </a:ln>
          </p:spPr>
          <p:txBody>
            <a:bodyPr>
              <a:prstTxWarp prst="textNoShape">
                <a:avLst/>
              </a:prstTxWarp>
            </a:bodyPr>
            <a:lstStyle/>
            <a:p>
              <a:endParaRPr lang="en-US"/>
            </a:p>
          </p:txBody>
        </p:sp>
        <p:sp>
          <p:nvSpPr>
            <p:cNvPr id="17460" name="Line 28"/>
            <p:cNvSpPr>
              <a:spLocks noChangeShapeType="1"/>
            </p:cNvSpPr>
            <p:nvPr/>
          </p:nvSpPr>
          <p:spPr bwMode="auto">
            <a:xfrm flipH="1">
              <a:off x="1536" y="2112"/>
              <a:ext cx="528" cy="0"/>
            </a:xfrm>
            <a:prstGeom prst="line">
              <a:avLst/>
            </a:prstGeom>
            <a:noFill/>
            <a:ln w="38100">
              <a:solidFill>
                <a:srgbClr val="067413"/>
              </a:solidFill>
              <a:round/>
              <a:headEnd/>
              <a:tailEnd type="triangle" w="med" len="med"/>
            </a:ln>
          </p:spPr>
          <p:txBody>
            <a:bodyPr>
              <a:prstTxWarp prst="textNoShape">
                <a:avLst/>
              </a:prstTxWarp>
            </a:bodyPr>
            <a:lstStyle/>
            <a:p>
              <a:endParaRPr lang="en-US"/>
            </a:p>
          </p:txBody>
        </p:sp>
      </p:grpSp>
      <p:sp>
        <p:nvSpPr>
          <p:cNvPr id="61" name="Text Box 39"/>
          <p:cNvSpPr txBox="1">
            <a:spLocks noChangeArrowheads="1"/>
          </p:cNvSpPr>
          <p:nvPr/>
        </p:nvSpPr>
        <p:spPr bwMode="auto">
          <a:xfrm>
            <a:off x="3756025" y="2986088"/>
            <a:ext cx="1006475" cy="461962"/>
          </a:xfrm>
          <a:prstGeom prst="rect">
            <a:avLst/>
          </a:prstGeom>
          <a:solidFill>
            <a:schemeClr val="bg1"/>
          </a:solidFill>
          <a:ln w="9525">
            <a:noFill/>
            <a:miter lim="800000"/>
            <a:headEnd/>
            <a:tailEnd/>
          </a:ln>
        </p:spPr>
        <p:txBody>
          <a:bodyPr>
            <a:prstTxWarp prst="textNoShape">
              <a:avLst/>
            </a:prstTxWarp>
            <a:spAutoFit/>
          </a:bodyPr>
          <a:lstStyle/>
          <a:p>
            <a:r>
              <a:rPr lang="en-US" sz="2400" b="1" dirty="0" err="1">
                <a:solidFill>
                  <a:srgbClr val="FF0000"/>
                </a:solidFill>
              </a:rPr>
              <a:t>F</a:t>
            </a:r>
            <a:r>
              <a:rPr lang="en-US" sz="2400" b="1" dirty="0">
                <a:solidFill>
                  <a:srgbClr val="FF0000"/>
                </a:solidFill>
              </a:rPr>
              <a:t>=</a:t>
            </a:r>
            <a:r>
              <a:rPr lang="en-US" sz="2400" b="1" dirty="0" err="1">
                <a:solidFill>
                  <a:srgbClr val="FF0000"/>
                </a:solidFill>
              </a:rPr>
              <a:t>qE</a:t>
            </a:r>
            <a:endParaRPr 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614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516098"/>
                                        </p:tgtEl>
                                        <p:attrNameLst>
                                          <p:attrName>style.visibility</p:attrName>
                                        </p:attrNameLst>
                                      </p:cBhvr>
                                      <p:to>
                                        <p:strVal val="visible"/>
                                      </p:to>
                                    </p:set>
                                    <p:animEffect transition="in" filter="fade">
                                      <p:cBhvr>
                                        <p:cTn id="17" dur="2000"/>
                                        <p:tgtEl>
                                          <p:spTgt spid="516098"/>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516134"/>
                                        </p:tgtEl>
                                        <p:attrNameLst>
                                          <p:attrName>style.visibility</p:attrName>
                                        </p:attrNameLst>
                                      </p:cBhvr>
                                      <p:to>
                                        <p:strVal val="visible"/>
                                      </p:to>
                                    </p:set>
                                  </p:childTnLst>
                                </p:cTn>
                              </p:par>
                              <p:par>
                                <p:cTn id="20" presetID="10" presetClass="entr" presetSubtype="0" fill="hold" grpId="0" nodeType="withEffect">
                                  <p:stCondLst>
                                    <p:cond delay="0"/>
                                  </p:stCondLst>
                                  <p:childTnLst>
                                    <p:set>
                                      <p:cBhvr>
                                        <p:cTn id="21" dur="1" fill="hold">
                                          <p:stCondLst>
                                            <p:cond delay="0"/>
                                          </p:stCondLst>
                                        </p:cTn>
                                        <p:tgtEl>
                                          <p:spTgt spid="516128"/>
                                        </p:tgtEl>
                                        <p:attrNameLst>
                                          <p:attrName>style.visibility</p:attrName>
                                        </p:attrNameLst>
                                      </p:cBhvr>
                                      <p:to>
                                        <p:strVal val="visible"/>
                                      </p:to>
                                    </p:set>
                                    <p:animEffect transition="in" filter="fade">
                                      <p:cBhvr>
                                        <p:cTn id="22" dur="2000"/>
                                        <p:tgtEl>
                                          <p:spTgt spid="51612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61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61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161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61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16133"/>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61"/>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499"/>
                                          </p:stCondLst>
                                        </p:cTn>
                                        <p:tgtEl>
                                          <p:spTgt spid="516143">
                                            <p:txEl>
                                              <p:pRg st="0" end="0"/>
                                            </p:txEl>
                                          </p:spTgt>
                                        </p:tgtEl>
                                        <p:attrNameLst>
                                          <p:attrName>style.visibility</p:attrName>
                                        </p:attrNameLst>
                                      </p:cBhvr>
                                      <p:to>
                                        <p:strVal val="visible"/>
                                      </p:to>
                                    </p:set>
                                  </p:childTnLst>
                                </p:cTn>
                              </p:par>
                              <p:par>
                                <p:cTn id="40" presetID="0" presetClass="path" presetSubtype="0" accel="50000" fill="hold" nodeType="withEffect">
                                  <p:stCondLst>
                                    <p:cond delay="2000"/>
                                  </p:stCondLst>
                                  <p:childTnLst>
                                    <p:animMotion origin="layout" path="M -3.33333E-6 -2.22222E-6 C 0.05677 -2.22222E-6 0.2257 -0.00741 0.2823 -0.00416 C 0.33941 -0.0037 0.33247 -0.00648 0.34271 0.00278 C 0.35295 0.01204 0.33855 0.04398 0.34375 0.05139 C 0.34723 0.0544 0.3698 0.04699 0.37396 0.04722 C 0.38785 0.04838 0.38924 0.04352 0.40313 0.04445 C 0.41077 0.05347 0.40868 0.0794 0.41042 0.10278 C 0.41216 0.12616 0.41389 0.15764 0.41355 0.18472 C 0.41372 0.19259 0.42032 0.25463 0.40834 0.26528 C 0.40469 0.26852 0.39896 0.26806 0.3948 0.26945 C 0.33542 0.26875 0.29462 0.27662 0.24375 0.25972 C 0.22414 0.26134 0.23091 0.26042 0.2198 0.26528 C 0.21285 0.26366 0.21285 0.26297 0.21146 0.2625 " pathEditMode="relative" rAng="0" ptsTypes="faafffaffffff">
                                      <p:cBhvr>
                                        <p:cTn id="41" dur="3000" fill="hold"/>
                                        <p:tgtEl>
                                          <p:spTgt spid="2"/>
                                        </p:tgtEl>
                                        <p:attrNameLst>
                                          <p:attrName>ppt_x</p:attrName>
                                          <p:attrName>ppt_y</p:attrName>
                                        </p:attrNameLst>
                                      </p:cBhvr>
                                      <p:rCtr x="210" y="134"/>
                                    </p:animMotion>
                                  </p:childTnLst>
                                </p:cTn>
                              </p:par>
                              <p:par>
                                <p:cTn id="42" presetID="10" presetClass="entr" presetSubtype="0" fill="hold" grpId="0" nodeType="withEffect">
                                  <p:stCondLst>
                                    <p:cond delay="2000"/>
                                  </p:stCondLst>
                                  <p:childTnLst>
                                    <p:set>
                                      <p:cBhvr>
                                        <p:cTn id="43" dur="1" fill="hold">
                                          <p:stCondLst>
                                            <p:cond delay="0"/>
                                          </p:stCondLst>
                                        </p:cTn>
                                        <p:tgtEl>
                                          <p:spTgt spid="516148"/>
                                        </p:tgtEl>
                                        <p:attrNameLst>
                                          <p:attrName>style.visibility</p:attrName>
                                        </p:attrNameLst>
                                      </p:cBhvr>
                                      <p:to>
                                        <p:strVal val="visible"/>
                                      </p:to>
                                    </p:set>
                                    <p:animEffect transition="in" filter="fade">
                                      <p:cBhvr>
                                        <p:cTn id="44" dur="2000"/>
                                        <p:tgtEl>
                                          <p:spTgt spid="51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125" grpId="0" animBg="1"/>
      <p:bldP spid="516126" grpId="0" animBg="1"/>
      <p:bldP spid="516127" grpId="0" animBg="1"/>
      <p:bldP spid="516128" grpId="0" animBg="1"/>
      <p:bldP spid="516129" grpId="0" animBg="1"/>
      <p:bldP spid="516133" grpId="0"/>
      <p:bldP spid="516134" grpId="0" animBg="1"/>
      <p:bldP spid="516142" grpId="0"/>
      <p:bldP spid="516143" grpId="0" build="p" autoUpdateAnimBg="0"/>
      <p:bldP spid="516098" grpId="0" animBg="1"/>
      <p:bldP spid="516148" grpId="0" animBg="1"/>
      <p:bldP spid="61" grpId="0" animBg="1"/>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37"/>
          <p:cNvGrpSpPr>
            <a:grpSpLocks/>
          </p:cNvGrpSpPr>
          <p:nvPr/>
        </p:nvGrpSpPr>
        <p:grpSpPr bwMode="auto">
          <a:xfrm>
            <a:off x="2889250" y="5926138"/>
            <a:ext cx="3368675" cy="773112"/>
            <a:chOff x="2889250" y="5926138"/>
            <a:chExt cx="3369310" cy="773172"/>
          </a:xfrm>
        </p:grpSpPr>
        <p:cxnSp>
          <p:nvCxnSpPr>
            <p:cNvPr id="18455" name="Straight Connector 30"/>
            <p:cNvCxnSpPr>
              <a:cxnSpLocks noChangeShapeType="1"/>
            </p:cNvCxnSpPr>
            <p:nvPr/>
          </p:nvCxnSpPr>
          <p:spPr bwMode="auto">
            <a:xfrm rot="5400000">
              <a:off x="6139180" y="6068060"/>
              <a:ext cx="228600" cy="0"/>
            </a:xfrm>
            <a:prstGeom prst="line">
              <a:avLst/>
            </a:prstGeom>
            <a:noFill/>
            <a:ln w="9525">
              <a:solidFill>
                <a:schemeClr val="tx1"/>
              </a:solidFill>
              <a:round/>
              <a:headEnd/>
              <a:tailEnd/>
            </a:ln>
          </p:spPr>
        </p:cxnSp>
        <p:cxnSp>
          <p:nvCxnSpPr>
            <p:cNvPr id="18456" name="Straight Connector 22"/>
            <p:cNvCxnSpPr>
              <a:cxnSpLocks noChangeShapeType="1"/>
              <a:stCxn id="18446" idx="1"/>
            </p:cNvCxnSpPr>
            <p:nvPr/>
          </p:nvCxnSpPr>
          <p:spPr bwMode="auto">
            <a:xfrm rot="16200000" flipH="1">
              <a:off x="2769394" y="6045994"/>
              <a:ext cx="246062" cy="6350"/>
            </a:xfrm>
            <a:prstGeom prst="line">
              <a:avLst/>
            </a:prstGeom>
            <a:noFill/>
            <a:ln w="9525">
              <a:solidFill>
                <a:schemeClr val="tx1"/>
              </a:solidFill>
              <a:round/>
              <a:headEnd/>
              <a:tailEnd/>
            </a:ln>
          </p:spPr>
        </p:cxnSp>
        <p:cxnSp>
          <p:nvCxnSpPr>
            <p:cNvPr id="18457" name="Straight Connector 24"/>
            <p:cNvCxnSpPr>
              <a:cxnSpLocks noChangeShapeType="1"/>
            </p:cNvCxnSpPr>
            <p:nvPr/>
          </p:nvCxnSpPr>
          <p:spPr bwMode="auto">
            <a:xfrm>
              <a:off x="2895600" y="6172200"/>
              <a:ext cx="1295400" cy="0"/>
            </a:xfrm>
            <a:prstGeom prst="line">
              <a:avLst/>
            </a:prstGeom>
            <a:noFill/>
            <a:ln w="9525">
              <a:solidFill>
                <a:schemeClr val="tx1"/>
              </a:solidFill>
              <a:round/>
              <a:headEnd/>
              <a:tailEnd/>
            </a:ln>
          </p:spPr>
        </p:cxnSp>
        <p:cxnSp>
          <p:nvCxnSpPr>
            <p:cNvPr id="18458" name="Straight Connector 26"/>
            <p:cNvCxnSpPr>
              <a:cxnSpLocks noChangeShapeType="1"/>
            </p:cNvCxnSpPr>
            <p:nvPr/>
          </p:nvCxnSpPr>
          <p:spPr bwMode="auto">
            <a:xfrm rot="5400000">
              <a:off x="4038600" y="6172200"/>
              <a:ext cx="304800" cy="0"/>
            </a:xfrm>
            <a:prstGeom prst="line">
              <a:avLst/>
            </a:prstGeom>
            <a:noFill/>
            <a:ln w="9525">
              <a:solidFill>
                <a:schemeClr val="tx1"/>
              </a:solidFill>
              <a:round/>
              <a:headEnd/>
              <a:tailEnd/>
            </a:ln>
          </p:spPr>
        </p:cxnSp>
        <p:cxnSp>
          <p:nvCxnSpPr>
            <p:cNvPr id="18459" name="Straight Connector 27"/>
            <p:cNvCxnSpPr>
              <a:cxnSpLocks noChangeShapeType="1"/>
            </p:cNvCxnSpPr>
            <p:nvPr/>
          </p:nvCxnSpPr>
          <p:spPr bwMode="auto">
            <a:xfrm rot="5400000">
              <a:off x="4183380" y="6179820"/>
              <a:ext cx="167640" cy="0"/>
            </a:xfrm>
            <a:prstGeom prst="line">
              <a:avLst/>
            </a:prstGeom>
            <a:noFill/>
            <a:ln w="9525">
              <a:solidFill>
                <a:schemeClr val="tx1"/>
              </a:solidFill>
              <a:round/>
              <a:headEnd/>
              <a:tailEnd/>
            </a:ln>
          </p:spPr>
        </p:cxnSp>
        <p:cxnSp>
          <p:nvCxnSpPr>
            <p:cNvPr id="18460" name="Straight Connector 31"/>
            <p:cNvCxnSpPr>
              <a:cxnSpLocks noChangeShapeType="1"/>
            </p:cNvCxnSpPr>
            <p:nvPr/>
          </p:nvCxnSpPr>
          <p:spPr bwMode="auto">
            <a:xfrm>
              <a:off x="4277360" y="6177280"/>
              <a:ext cx="1981200" cy="0"/>
            </a:xfrm>
            <a:prstGeom prst="line">
              <a:avLst/>
            </a:prstGeom>
            <a:noFill/>
            <a:ln w="9525">
              <a:solidFill>
                <a:schemeClr val="tx1"/>
              </a:solidFill>
              <a:round/>
              <a:headEnd/>
              <a:tailEnd/>
            </a:ln>
          </p:spPr>
        </p:cxnSp>
        <p:sp>
          <p:nvSpPr>
            <p:cNvPr id="18461" name="TextBox 35"/>
            <p:cNvSpPr txBox="1">
              <a:spLocks noChangeArrowheads="1"/>
            </p:cNvSpPr>
            <p:nvPr/>
          </p:nvSpPr>
          <p:spPr bwMode="auto">
            <a:xfrm>
              <a:off x="3977640" y="6299200"/>
              <a:ext cx="498855" cy="400110"/>
            </a:xfrm>
            <a:prstGeom prst="rect">
              <a:avLst/>
            </a:prstGeom>
            <a:noFill/>
            <a:ln w="9525">
              <a:noFill/>
              <a:miter lim="800000"/>
              <a:headEnd/>
              <a:tailEnd/>
            </a:ln>
          </p:spPr>
          <p:txBody>
            <a:bodyPr wrap="none">
              <a:prstTxWarp prst="textNoShape">
                <a:avLst/>
              </a:prstTxWarp>
              <a:spAutoFit/>
            </a:bodyPr>
            <a:lstStyle/>
            <a:p>
              <a:r>
                <a:rPr lang="en-US" sz="2000"/>
                <a:t>1V</a:t>
              </a:r>
            </a:p>
          </p:txBody>
        </p:sp>
        <p:sp>
          <p:nvSpPr>
            <p:cNvPr id="18462" name="TextBox 36"/>
            <p:cNvSpPr txBox="1">
              <a:spLocks noChangeArrowheads="1"/>
            </p:cNvSpPr>
            <p:nvPr/>
          </p:nvSpPr>
          <p:spPr bwMode="auto">
            <a:xfrm>
              <a:off x="4201160" y="6082268"/>
              <a:ext cx="319318" cy="369332"/>
            </a:xfrm>
            <a:prstGeom prst="rect">
              <a:avLst/>
            </a:prstGeom>
            <a:noFill/>
            <a:ln w="9525">
              <a:noFill/>
              <a:miter lim="800000"/>
              <a:headEnd/>
              <a:tailEnd/>
            </a:ln>
          </p:spPr>
          <p:txBody>
            <a:bodyPr wrap="none">
              <a:prstTxWarp prst="textNoShape">
                <a:avLst/>
              </a:prstTxWarp>
              <a:spAutoFit/>
            </a:bodyPr>
            <a:lstStyle/>
            <a:p>
              <a:r>
                <a:rPr lang="en-US" sz="1800"/>
                <a:t>+</a:t>
              </a:r>
            </a:p>
          </p:txBody>
        </p:sp>
      </p:grpSp>
      <p:sp>
        <p:nvSpPr>
          <p:cNvPr id="18435" name="Rectangle 2"/>
          <p:cNvSpPr>
            <a:spLocks noGrp="1" noChangeArrowheads="1"/>
          </p:cNvSpPr>
          <p:nvPr>
            <p:ph type="title"/>
          </p:nvPr>
        </p:nvSpPr>
        <p:spPr>
          <a:xfrm>
            <a:off x="446088" y="177800"/>
            <a:ext cx="8229600" cy="563563"/>
          </a:xfrm>
        </p:spPr>
        <p:txBody>
          <a:bodyPr>
            <a:normAutofit fontScale="90000"/>
          </a:bodyPr>
          <a:lstStyle/>
          <a:p>
            <a:pPr eaLnBrk="1" hangingPunct="1"/>
            <a:r>
              <a:rPr lang="en-US" b="1"/>
              <a:t>A note about units of energy</a:t>
            </a:r>
          </a:p>
        </p:txBody>
      </p:sp>
      <p:sp>
        <p:nvSpPr>
          <p:cNvPr id="18436" name="Rectangle 3"/>
          <p:cNvSpPr>
            <a:spLocks noGrp="1" noChangeArrowheads="1"/>
          </p:cNvSpPr>
          <p:nvPr>
            <p:ph type="body" idx="1"/>
          </p:nvPr>
        </p:nvSpPr>
        <p:spPr>
          <a:xfrm>
            <a:off x="228600" y="873125"/>
            <a:ext cx="8915400" cy="1447800"/>
          </a:xfrm>
        </p:spPr>
        <p:txBody>
          <a:bodyPr/>
          <a:lstStyle/>
          <a:p>
            <a:pPr eaLnBrk="1" hangingPunct="1">
              <a:lnSpc>
                <a:spcPct val="90000"/>
              </a:lnSpc>
              <a:buFontTx/>
              <a:buNone/>
            </a:pPr>
            <a:r>
              <a:rPr lang="en-US" sz="2800" b="1"/>
              <a:t>Joules</a:t>
            </a:r>
            <a:r>
              <a:rPr lang="en-US" sz="2800"/>
              <a:t> are good for macroscopic energy conversions.</a:t>
            </a:r>
          </a:p>
          <a:p>
            <a:pPr eaLnBrk="1" hangingPunct="1">
              <a:lnSpc>
                <a:spcPct val="90000"/>
              </a:lnSpc>
              <a:buFontTx/>
              <a:buNone/>
            </a:pPr>
            <a:r>
              <a:rPr lang="en-US" sz="2800"/>
              <a:t>    But when talking about energy of single electrons, Joules are inconvenient… (way too big!)</a:t>
            </a:r>
          </a:p>
        </p:txBody>
      </p:sp>
      <p:grpSp>
        <p:nvGrpSpPr>
          <p:cNvPr id="3" name="Group 22"/>
          <p:cNvGrpSpPr>
            <a:grpSpLocks/>
          </p:cNvGrpSpPr>
          <p:nvPr/>
        </p:nvGrpSpPr>
        <p:grpSpPr bwMode="auto">
          <a:xfrm>
            <a:off x="2660650" y="4630738"/>
            <a:ext cx="3816350" cy="1465262"/>
            <a:chOff x="1676" y="2917"/>
            <a:chExt cx="2404" cy="923"/>
          </a:xfrm>
        </p:grpSpPr>
        <p:grpSp>
          <p:nvGrpSpPr>
            <p:cNvPr id="4" name="Group 21"/>
            <p:cNvGrpSpPr>
              <a:grpSpLocks/>
            </p:cNvGrpSpPr>
            <p:nvPr/>
          </p:nvGrpSpPr>
          <p:grpSpPr bwMode="auto">
            <a:xfrm>
              <a:off x="1676" y="3013"/>
              <a:ext cx="2404" cy="768"/>
              <a:chOff x="1676" y="3013"/>
              <a:chExt cx="2404" cy="768"/>
            </a:xfrm>
          </p:grpSpPr>
          <p:sp>
            <p:nvSpPr>
              <p:cNvPr id="18442" name="Line 4"/>
              <p:cNvSpPr>
                <a:spLocks noChangeShapeType="1"/>
              </p:cNvSpPr>
              <p:nvPr/>
            </p:nvSpPr>
            <p:spPr bwMode="auto">
              <a:xfrm>
                <a:off x="2060" y="3493"/>
                <a:ext cx="336" cy="0"/>
              </a:xfrm>
              <a:prstGeom prst="line">
                <a:avLst/>
              </a:prstGeom>
              <a:noFill/>
              <a:ln w="38100">
                <a:solidFill>
                  <a:srgbClr val="008000"/>
                </a:solidFill>
                <a:round/>
                <a:headEnd type="triangle" w="med" len="med"/>
                <a:tailEnd/>
              </a:ln>
            </p:spPr>
            <p:txBody>
              <a:bodyPr>
                <a:prstTxWarp prst="textNoShape">
                  <a:avLst/>
                </a:prstTxWarp>
              </a:bodyPr>
              <a:lstStyle/>
              <a:p>
                <a:endParaRPr lang="en-US"/>
              </a:p>
            </p:txBody>
          </p:sp>
          <p:sp>
            <p:nvSpPr>
              <p:cNvPr id="18443" name="Line 5"/>
              <p:cNvSpPr>
                <a:spLocks noChangeShapeType="1"/>
              </p:cNvSpPr>
              <p:nvPr/>
            </p:nvSpPr>
            <p:spPr bwMode="auto">
              <a:xfrm flipH="1">
                <a:off x="2396" y="3397"/>
                <a:ext cx="240" cy="0"/>
              </a:xfrm>
              <a:prstGeom prst="line">
                <a:avLst/>
              </a:prstGeom>
              <a:noFill/>
              <a:ln w="38100">
                <a:solidFill>
                  <a:srgbClr val="FF0000"/>
                </a:solidFill>
                <a:round/>
                <a:headEnd type="triangle" w="med" len="med"/>
                <a:tailEnd/>
              </a:ln>
            </p:spPr>
            <p:txBody>
              <a:bodyPr>
                <a:prstTxWarp prst="textNoShape">
                  <a:avLst/>
                </a:prstTxWarp>
              </a:bodyPr>
              <a:lstStyle/>
              <a:p>
                <a:endParaRPr lang="en-US"/>
              </a:p>
            </p:txBody>
          </p:sp>
          <p:sp>
            <p:nvSpPr>
              <p:cNvPr id="18444" name="Text Box 6"/>
              <p:cNvSpPr txBox="1">
                <a:spLocks noChangeArrowheads="1"/>
              </p:cNvSpPr>
              <p:nvPr/>
            </p:nvSpPr>
            <p:spPr bwMode="auto">
              <a:xfrm>
                <a:off x="2108" y="3445"/>
                <a:ext cx="250" cy="288"/>
              </a:xfrm>
              <a:prstGeom prst="rect">
                <a:avLst/>
              </a:prstGeom>
              <a:noFill/>
              <a:ln w="9525">
                <a:noFill/>
                <a:miter lim="800000"/>
                <a:headEnd/>
                <a:tailEnd/>
              </a:ln>
            </p:spPr>
            <p:txBody>
              <a:bodyPr>
                <a:prstTxWarp prst="textNoShape">
                  <a:avLst/>
                </a:prstTxWarp>
                <a:spAutoFit/>
              </a:bodyPr>
              <a:lstStyle/>
              <a:p>
                <a:r>
                  <a:rPr lang="en-US" b="1">
                    <a:solidFill>
                      <a:srgbClr val="008000"/>
                    </a:solidFill>
                  </a:rPr>
                  <a:t>E</a:t>
                </a:r>
              </a:p>
            </p:txBody>
          </p:sp>
          <p:sp>
            <p:nvSpPr>
              <p:cNvPr id="18445" name="Text Box 7"/>
              <p:cNvSpPr txBox="1">
                <a:spLocks noChangeArrowheads="1"/>
              </p:cNvSpPr>
              <p:nvPr/>
            </p:nvSpPr>
            <p:spPr bwMode="auto">
              <a:xfrm>
                <a:off x="2386" y="3157"/>
                <a:ext cx="250" cy="288"/>
              </a:xfrm>
              <a:prstGeom prst="rect">
                <a:avLst/>
              </a:prstGeom>
              <a:noFill/>
              <a:ln w="9525">
                <a:noFill/>
                <a:miter lim="800000"/>
                <a:headEnd/>
                <a:tailEnd/>
              </a:ln>
            </p:spPr>
            <p:txBody>
              <a:bodyPr>
                <a:prstTxWarp prst="textNoShape">
                  <a:avLst/>
                </a:prstTxWarp>
                <a:spAutoFit/>
              </a:bodyPr>
              <a:lstStyle/>
              <a:p>
                <a:r>
                  <a:rPr lang="en-US" b="1">
                    <a:solidFill>
                      <a:srgbClr val="FF0000"/>
                    </a:solidFill>
                  </a:rPr>
                  <a:t>F</a:t>
                </a:r>
              </a:p>
            </p:txBody>
          </p:sp>
          <p:sp>
            <p:nvSpPr>
              <p:cNvPr id="18446" name="Line 8"/>
              <p:cNvSpPr>
                <a:spLocks noChangeShapeType="1"/>
              </p:cNvSpPr>
              <p:nvPr/>
            </p:nvSpPr>
            <p:spPr bwMode="auto">
              <a:xfrm>
                <a:off x="1820" y="3205"/>
                <a:ext cx="0" cy="528"/>
              </a:xfrm>
              <a:prstGeom prst="line">
                <a:avLst/>
              </a:prstGeom>
              <a:noFill/>
              <a:ln w="76200">
                <a:solidFill>
                  <a:srgbClr val="CC9900"/>
                </a:solidFill>
                <a:round/>
                <a:headEnd/>
                <a:tailEnd/>
              </a:ln>
            </p:spPr>
            <p:txBody>
              <a:bodyPr>
                <a:prstTxWarp prst="textNoShape">
                  <a:avLst/>
                </a:prstTxWarp>
              </a:bodyPr>
              <a:lstStyle/>
              <a:p>
                <a:endParaRPr lang="en-US"/>
              </a:p>
            </p:txBody>
          </p:sp>
          <p:sp>
            <p:nvSpPr>
              <p:cNvPr id="18447" name="Line 9"/>
              <p:cNvSpPr>
                <a:spLocks noChangeShapeType="1"/>
              </p:cNvSpPr>
              <p:nvPr/>
            </p:nvSpPr>
            <p:spPr bwMode="auto">
              <a:xfrm>
                <a:off x="3932" y="3205"/>
                <a:ext cx="0" cy="576"/>
              </a:xfrm>
              <a:prstGeom prst="line">
                <a:avLst/>
              </a:prstGeom>
              <a:noFill/>
              <a:ln w="76200">
                <a:solidFill>
                  <a:srgbClr val="CC9900"/>
                </a:solidFill>
                <a:round/>
                <a:headEnd/>
                <a:tailEnd/>
              </a:ln>
            </p:spPr>
            <p:txBody>
              <a:bodyPr>
                <a:prstTxWarp prst="textNoShape">
                  <a:avLst/>
                </a:prstTxWarp>
              </a:bodyPr>
              <a:lstStyle/>
              <a:p>
                <a:endParaRPr lang="en-US"/>
              </a:p>
            </p:txBody>
          </p:sp>
          <p:sp>
            <p:nvSpPr>
              <p:cNvPr id="18448" name="Text Box 10"/>
              <p:cNvSpPr txBox="1">
                <a:spLocks noChangeArrowheads="1"/>
              </p:cNvSpPr>
              <p:nvPr/>
            </p:nvSpPr>
            <p:spPr bwMode="auto">
              <a:xfrm>
                <a:off x="1676" y="3022"/>
                <a:ext cx="292" cy="231"/>
              </a:xfrm>
              <a:prstGeom prst="rect">
                <a:avLst/>
              </a:prstGeom>
              <a:noFill/>
              <a:ln w="9525">
                <a:noFill/>
                <a:miter lim="800000"/>
                <a:headEnd/>
                <a:tailEnd/>
              </a:ln>
            </p:spPr>
            <p:txBody>
              <a:bodyPr wrap="none">
                <a:prstTxWarp prst="textNoShape">
                  <a:avLst/>
                </a:prstTxWarp>
                <a:spAutoFit/>
              </a:bodyPr>
              <a:lstStyle/>
              <a:p>
                <a:r>
                  <a:rPr lang="en-US" sz="1800"/>
                  <a:t>0V</a:t>
                </a:r>
              </a:p>
            </p:txBody>
          </p:sp>
          <p:sp>
            <p:nvSpPr>
              <p:cNvPr id="18449" name="Text Box 11"/>
              <p:cNvSpPr txBox="1">
                <a:spLocks noChangeArrowheads="1"/>
              </p:cNvSpPr>
              <p:nvPr/>
            </p:nvSpPr>
            <p:spPr bwMode="auto">
              <a:xfrm>
                <a:off x="3788" y="3013"/>
                <a:ext cx="292" cy="231"/>
              </a:xfrm>
              <a:prstGeom prst="rect">
                <a:avLst/>
              </a:prstGeom>
              <a:noFill/>
              <a:ln w="9525">
                <a:noFill/>
                <a:miter lim="800000"/>
                <a:headEnd/>
                <a:tailEnd/>
              </a:ln>
            </p:spPr>
            <p:txBody>
              <a:bodyPr wrap="none">
                <a:prstTxWarp prst="textNoShape">
                  <a:avLst/>
                </a:prstTxWarp>
                <a:spAutoFit/>
              </a:bodyPr>
              <a:lstStyle/>
              <a:p>
                <a:r>
                  <a:rPr lang="en-US" sz="1800"/>
                  <a:t>1V</a:t>
                </a:r>
              </a:p>
            </p:txBody>
          </p:sp>
          <p:sp>
            <p:nvSpPr>
              <p:cNvPr id="18450" name="Line 12"/>
              <p:cNvSpPr>
                <a:spLocks noChangeShapeType="1"/>
              </p:cNvSpPr>
              <p:nvPr/>
            </p:nvSpPr>
            <p:spPr bwMode="auto">
              <a:xfrm>
                <a:off x="1868" y="3445"/>
                <a:ext cx="2016"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grpSp>
            <p:nvGrpSpPr>
              <p:cNvPr id="5" name="Group 13"/>
              <p:cNvGrpSpPr>
                <a:grpSpLocks/>
              </p:cNvGrpSpPr>
              <p:nvPr/>
            </p:nvGrpSpPr>
            <p:grpSpPr bwMode="auto">
              <a:xfrm>
                <a:off x="2348" y="3397"/>
                <a:ext cx="96" cy="96"/>
                <a:chOff x="1440" y="2256"/>
                <a:chExt cx="96" cy="96"/>
              </a:xfrm>
            </p:grpSpPr>
            <p:sp>
              <p:nvSpPr>
                <p:cNvPr id="18453" name="Oval 14"/>
                <p:cNvSpPr>
                  <a:spLocks noChangeArrowheads="1"/>
                </p:cNvSpPr>
                <p:nvPr/>
              </p:nvSpPr>
              <p:spPr bwMode="auto">
                <a:xfrm>
                  <a:off x="1440" y="2256"/>
                  <a:ext cx="96" cy="96"/>
                </a:xfrm>
                <a:prstGeom prst="ellipse">
                  <a:avLst/>
                </a:prstGeom>
                <a:solidFill>
                  <a:schemeClr val="accent2"/>
                </a:solidFill>
                <a:ln w="9525">
                  <a:solidFill>
                    <a:srgbClr val="333399"/>
                  </a:solidFill>
                  <a:round/>
                  <a:headEnd/>
                  <a:tailEnd/>
                </a:ln>
              </p:spPr>
              <p:txBody>
                <a:bodyPr wrap="none" anchor="ctr">
                  <a:prstTxWarp prst="textNoShape">
                    <a:avLst/>
                  </a:prstTxWarp>
                </a:bodyPr>
                <a:lstStyle/>
                <a:p>
                  <a:pPr algn="ctr"/>
                  <a:endParaRPr lang="en-US" sz="1800">
                    <a:latin typeface="Symbol" charset="2"/>
                  </a:endParaRPr>
                </a:p>
              </p:txBody>
            </p:sp>
            <p:sp>
              <p:nvSpPr>
                <p:cNvPr id="18454" name="Line 15"/>
                <p:cNvSpPr>
                  <a:spLocks noChangeShapeType="1"/>
                </p:cNvSpPr>
                <p:nvPr/>
              </p:nvSpPr>
              <p:spPr bwMode="auto">
                <a:xfrm>
                  <a:off x="1461" y="2304"/>
                  <a:ext cx="48" cy="0"/>
                </a:xfrm>
                <a:prstGeom prst="line">
                  <a:avLst/>
                </a:prstGeom>
                <a:noFill/>
                <a:ln w="28575">
                  <a:solidFill>
                    <a:schemeClr val="bg1"/>
                  </a:solidFill>
                  <a:round/>
                  <a:headEnd/>
                  <a:tailEnd/>
                </a:ln>
              </p:spPr>
              <p:txBody>
                <a:bodyPr>
                  <a:prstTxWarp prst="textNoShape">
                    <a:avLst/>
                  </a:prstTxWarp>
                </a:bodyPr>
                <a:lstStyle/>
                <a:p>
                  <a:endParaRPr lang="en-US"/>
                </a:p>
              </p:txBody>
            </p:sp>
          </p:grpSp>
          <p:sp>
            <p:nvSpPr>
              <p:cNvPr id="18452" name="Text Box 16"/>
              <p:cNvSpPr txBox="1">
                <a:spLocks noChangeArrowheads="1"/>
              </p:cNvSpPr>
              <p:nvPr/>
            </p:nvSpPr>
            <p:spPr bwMode="auto">
              <a:xfrm>
                <a:off x="2530" y="3445"/>
                <a:ext cx="490" cy="288"/>
              </a:xfrm>
              <a:prstGeom prst="rect">
                <a:avLst/>
              </a:prstGeom>
              <a:noFill/>
              <a:ln w="9525">
                <a:noFill/>
                <a:miter lim="800000"/>
                <a:headEnd/>
                <a:tailEnd/>
              </a:ln>
            </p:spPr>
            <p:txBody>
              <a:bodyPr wrap="none">
                <a:prstTxWarp prst="textNoShape">
                  <a:avLst/>
                </a:prstTxWarp>
                <a:spAutoFit/>
              </a:bodyPr>
              <a:lstStyle/>
              <a:p>
                <a:r>
                  <a:rPr lang="en-US"/>
                  <a:t>path</a:t>
                </a:r>
              </a:p>
            </p:txBody>
          </p:sp>
        </p:grpSp>
        <p:sp>
          <p:nvSpPr>
            <p:cNvPr id="18441" name="Text Box 18"/>
            <p:cNvSpPr txBox="1">
              <a:spLocks noChangeArrowheads="1"/>
            </p:cNvSpPr>
            <p:nvPr/>
          </p:nvSpPr>
          <p:spPr bwMode="auto">
            <a:xfrm>
              <a:off x="3824" y="2917"/>
              <a:ext cx="204" cy="923"/>
            </a:xfrm>
            <a:prstGeom prst="rect">
              <a:avLst/>
            </a:prstGeom>
            <a:noFill/>
            <a:ln w="9525">
              <a:noFill/>
              <a:miter lim="800000"/>
              <a:headEnd/>
              <a:tailEnd/>
            </a:ln>
          </p:spPr>
          <p:txBody>
            <a:bodyPr wrap="none">
              <a:prstTxWarp prst="textNoShape">
                <a:avLst/>
              </a:prstTxWarp>
              <a:spAutoFit/>
            </a:bodyPr>
            <a:lstStyle/>
            <a:p>
              <a:endParaRPr lang="en-US" sz="1800" b="1">
                <a:latin typeface="Comic Sans MS" charset="0"/>
              </a:endParaRPr>
            </a:p>
            <a:p>
              <a:r>
                <a:rPr lang="en-US" sz="1800" b="1">
                  <a:latin typeface="Comic Sans MS" charset="0"/>
                </a:rPr>
                <a:t>+</a:t>
              </a:r>
            </a:p>
            <a:p>
              <a:r>
                <a:rPr lang="en-US" sz="1800" b="1">
                  <a:latin typeface="Comic Sans MS" charset="0"/>
                </a:rPr>
                <a:t>+</a:t>
              </a:r>
            </a:p>
            <a:p>
              <a:r>
                <a:rPr lang="en-US" sz="1800" b="1">
                  <a:latin typeface="Comic Sans MS" charset="0"/>
                </a:rPr>
                <a:t>+</a:t>
              </a:r>
            </a:p>
            <a:p>
              <a:r>
                <a:rPr lang="en-US" sz="1800" b="1">
                  <a:latin typeface="Comic Sans MS" charset="0"/>
                </a:rPr>
                <a:t>+</a:t>
              </a:r>
            </a:p>
          </p:txBody>
        </p:sp>
      </p:grpSp>
      <p:sp>
        <p:nvSpPr>
          <p:cNvPr id="534547" name="Text Box 19"/>
          <p:cNvSpPr txBox="1">
            <a:spLocks noChangeArrowheads="1"/>
          </p:cNvSpPr>
          <p:nvPr/>
        </p:nvSpPr>
        <p:spPr bwMode="auto">
          <a:xfrm>
            <a:off x="3454843" y="3963988"/>
            <a:ext cx="2178752" cy="461665"/>
          </a:xfrm>
          <a:prstGeom prst="rect">
            <a:avLst/>
          </a:prstGeom>
          <a:solidFill>
            <a:srgbClr val="FFFFCC"/>
          </a:solidFill>
          <a:ln w="12700">
            <a:solidFill>
              <a:schemeClr val="tx1"/>
            </a:solidFill>
            <a:miter lim="800000"/>
            <a:headEnd/>
            <a:tailEnd/>
          </a:ln>
        </p:spPr>
        <p:txBody>
          <a:bodyPr wrap="none">
            <a:prstTxWarp prst="textNoShape">
              <a:avLst/>
            </a:prstTxWarp>
            <a:spAutoFit/>
          </a:bodyPr>
          <a:lstStyle/>
          <a:p>
            <a:pPr algn="ctr"/>
            <a:r>
              <a:rPr lang="en-US" sz="2400" dirty="0"/>
              <a:t>1eV </a:t>
            </a:r>
            <a:r>
              <a:rPr lang="en-US" sz="2400" dirty="0">
                <a:ea typeface="Arial" charset="0"/>
                <a:cs typeface="Arial" charset="0"/>
              </a:rPr>
              <a:t>≈ 1.6·10</a:t>
            </a:r>
            <a:r>
              <a:rPr lang="en-US" sz="2400" baseline="30000" dirty="0">
                <a:ea typeface="Arial" charset="0"/>
                <a:cs typeface="Arial" charset="0"/>
              </a:rPr>
              <a:t>-19</a:t>
            </a:r>
            <a:r>
              <a:rPr lang="en-US" sz="2400" dirty="0">
                <a:ea typeface="Arial" charset="0"/>
                <a:cs typeface="Arial" charset="0"/>
              </a:rPr>
              <a:t> </a:t>
            </a:r>
            <a:r>
              <a:rPr lang="en-US" sz="2400" dirty="0" err="1">
                <a:ea typeface="Arial" charset="0"/>
                <a:cs typeface="Arial" charset="0"/>
              </a:rPr>
              <a:t>J</a:t>
            </a:r>
            <a:endParaRPr lang="en-US" sz="2400" dirty="0">
              <a:ea typeface="Arial" charset="0"/>
              <a:cs typeface="Arial" charset="0"/>
            </a:endParaRPr>
          </a:p>
        </p:txBody>
      </p:sp>
      <p:sp>
        <p:nvSpPr>
          <p:cNvPr id="534548" name="Rectangle 20"/>
          <p:cNvSpPr>
            <a:spLocks noChangeArrowheads="1"/>
          </p:cNvSpPr>
          <p:nvPr/>
        </p:nvSpPr>
        <p:spPr bwMode="auto">
          <a:xfrm>
            <a:off x="228600" y="2244725"/>
            <a:ext cx="8915400" cy="14478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sz="2400" b="1" dirty="0"/>
              <a:t>Define</a:t>
            </a:r>
            <a:r>
              <a:rPr lang="en-US" sz="2400" dirty="0"/>
              <a:t> new energy unit: The </a:t>
            </a:r>
            <a:r>
              <a:rPr lang="en-US" sz="2400" b="1" dirty="0"/>
              <a:t>electron-volt</a:t>
            </a:r>
            <a:r>
              <a:rPr lang="en-US" sz="2400" dirty="0"/>
              <a:t> (</a:t>
            </a:r>
            <a:r>
              <a:rPr lang="en-US" sz="2400" dirty="0" err="1"/>
              <a:t>eV</a:t>
            </a:r>
            <a:r>
              <a:rPr lang="en-US" sz="2400" dirty="0"/>
              <a:t>)</a:t>
            </a:r>
          </a:p>
          <a:p>
            <a:pPr marL="342900" indent="-342900">
              <a:spcBef>
                <a:spcPct val="20000"/>
              </a:spcBef>
            </a:pPr>
            <a:r>
              <a:rPr lang="en-US" sz="2400" dirty="0"/>
              <a:t>  1eV = kinetic energy gained by an electron when</a:t>
            </a:r>
          </a:p>
          <a:p>
            <a:pPr marL="342900" indent="-342900"/>
            <a:r>
              <a:rPr lang="en-US" sz="2400" dirty="0"/>
              <a:t>             accelerated through 1 volt of potential difference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4548"/>
                                        </p:tgtEl>
                                        <p:attrNameLst>
                                          <p:attrName>style.visibility</p:attrName>
                                        </p:attrNameLst>
                                      </p:cBhvr>
                                      <p:to>
                                        <p:strVal val="visible"/>
                                      </p:to>
                                    </p:set>
                                    <p:animEffect transition="in" filter="fade">
                                      <p:cBhvr>
                                        <p:cTn id="7" dur="2000"/>
                                        <p:tgtEl>
                                          <p:spTgt spid="53454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534547"/>
                                        </p:tgtEl>
                                        <p:attrNameLst>
                                          <p:attrName>style.visibility</p:attrName>
                                        </p:attrNameLst>
                                      </p:cBhvr>
                                      <p:to>
                                        <p:strVal val="visible"/>
                                      </p:to>
                                    </p:set>
                                    <p:animEffect transition="in" filter="fade">
                                      <p:cBhvr>
                                        <p:cTn id="19" dur="2000"/>
                                        <p:tgtEl>
                                          <p:spTgt spid="534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47" grpId="0" animBg="1"/>
      <p:bldP spid="534548" grpId="0"/>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1143000"/>
          </a:xfrm>
        </p:spPr>
        <p:txBody>
          <a:bodyPr/>
          <a:lstStyle/>
          <a:p>
            <a:pPr eaLnBrk="1" hangingPunct="1"/>
            <a:r>
              <a:rPr lang="en-US" sz="4000" b="1" dirty="0"/>
              <a:t>How to</a:t>
            </a:r>
            <a:r>
              <a:rPr lang="en-US" sz="4000" b="1" dirty="0" smtClean="0"/>
              <a:t> get </a:t>
            </a:r>
            <a:r>
              <a:rPr lang="en-US" sz="4000" b="1" dirty="0"/>
              <a:t>the </a:t>
            </a:r>
            <a:r>
              <a:rPr lang="en-US" sz="4000" b="1" dirty="0" err="1"/>
              <a:t>e</a:t>
            </a:r>
            <a:r>
              <a:rPr lang="en-US" b="1" baseline="30000" dirty="0"/>
              <a:t>-</a:t>
            </a:r>
            <a:r>
              <a:rPr lang="en-US" sz="4000" b="1" baseline="30000" dirty="0" smtClean="0"/>
              <a:t> </a:t>
            </a:r>
            <a:r>
              <a:rPr lang="en-US" sz="4000" b="1" dirty="0" smtClean="0"/>
              <a:t>out of </a:t>
            </a:r>
            <a:r>
              <a:rPr lang="en-US" sz="4000" b="1" dirty="0"/>
              <a:t>plate A?</a:t>
            </a:r>
          </a:p>
        </p:txBody>
      </p:sp>
      <p:pic>
        <p:nvPicPr>
          <p:cNvPr id="19459" name="Picture 3"/>
          <p:cNvPicPr>
            <a:picLocks noChangeAspect="1" noChangeArrowheads="1"/>
          </p:cNvPicPr>
          <p:nvPr/>
        </p:nvPicPr>
        <p:blipFill>
          <a:blip r:embed="rId2"/>
          <a:srcRect/>
          <a:stretch>
            <a:fillRect/>
          </a:stretch>
        </p:blipFill>
        <p:spPr bwMode="auto">
          <a:xfrm>
            <a:off x="1143000" y="1141413"/>
            <a:ext cx="7239000" cy="5480050"/>
          </a:xfrm>
          <a:prstGeom prst="rect">
            <a:avLst/>
          </a:prstGeom>
          <a:noFill/>
          <a:ln w="9525">
            <a:noFill/>
            <a:miter lim="800000"/>
            <a:headEnd/>
            <a:tailEnd/>
          </a:ln>
        </p:spPr>
      </p:pic>
      <p:sp>
        <p:nvSpPr>
          <p:cNvPr id="1816580" name="Rectangle 4"/>
          <p:cNvSpPr>
            <a:spLocks noChangeArrowheads="1"/>
          </p:cNvSpPr>
          <p:nvPr/>
        </p:nvSpPr>
        <p:spPr bwMode="auto">
          <a:xfrm>
            <a:off x="2209800" y="990600"/>
            <a:ext cx="6553200" cy="1828800"/>
          </a:xfrm>
          <a:prstGeom prst="rect">
            <a:avLst/>
          </a:prstGeom>
          <a:solidFill>
            <a:schemeClr val="bg1"/>
          </a:solidFill>
          <a:ln w="9525">
            <a:noFill/>
            <a:miter lim="800000"/>
            <a:headEnd/>
            <a:tailEnd/>
          </a:ln>
        </p:spPr>
        <p:txBody>
          <a:bodyPr anchor="ctr">
            <a:prstTxWarp prst="textNoShape">
              <a:avLst/>
            </a:prstTxWarp>
            <a:spAutoFit/>
          </a:bodyPr>
          <a:lstStyle/>
          <a:p>
            <a:endParaRPr lang="en-US"/>
          </a:p>
        </p:txBody>
      </p:sp>
      <p:sp>
        <p:nvSpPr>
          <p:cNvPr id="19461" name="Rectangle 5"/>
          <p:cNvSpPr>
            <a:spLocks noChangeArrowheads="1"/>
          </p:cNvSpPr>
          <p:nvPr/>
        </p:nvSpPr>
        <p:spPr bwMode="auto">
          <a:xfrm>
            <a:off x="2276475" y="3200400"/>
            <a:ext cx="4352925" cy="1828800"/>
          </a:xfrm>
          <a:prstGeom prst="rect">
            <a:avLst/>
          </a:prstGeom>
          <a:solidFill>
            <a:schemeClr val="bg1"/>
          </a:solidFill>
          <a:ln w="9525">
            <a:noFill/>
            <a:miter lim="800000"/>
            <a:headEnd/>
            <a:tailEnd/>
          </a:ln>
        </p:spPr>
        <p:txBody>
          <a:bodyPr anchor="ctr">
            <a:prstTxWarp prst="textNoShape">
              <a:avLst/>
            </a:prstTxWarp>
            <a:spAutoFit/>
          </a:bodyPr>
          <a:lstStyle/>
          <a:p>
            <a:pPr algn="ctr"/>
            <a:endParaRPr lang="en-US"/>
          </a:p>
        </p:txBody>
      </p:sp>
      <p:sp>
        <p:nvSpPr>
          <p:cNvPr id="19462" name="Line 6"/>
          <p:cNvSpPr>
            <a:spLocks noChangeShapeType="1"/>
          </p:cNvSpPr>
          <p:nvPr/>
        </p:nvSpPr>
        <p:spPr bwMode="auto">
          <a:xfrm flipV="1">
            <a:off x="2286000" y="2209800"/>
            <a:ext cx="76200" cy="914400"/>
          </a:xfrm>
          <a:prstGeom prst="line">
            <a:avLst/>
          </a:prstGeom>
          <a:noFill/>
          <a:ln w="38100">
            <a:solidFill>
              <a:schemeClr val="tx1"/>
            </a:solidFill>
            <a:round/>
            <a:headEnd type="triangle" w="med" len="med"/>
            <a:tailEnd/>
          </a:ln>
        </p:spPr>
        <p:txBody>
          <a:bodyPr>
            <a:prstTxWarp prst="textNoShape">
              <a:avLst/>
            </a:prstTxWarp>
          </a:bodyPr>
          <a:lstStyle/>
          <a:p>
            <a:endParaRPr lang="en-US"/>
          </a:p>
        </p:txBody>
      </p:sp>
      <p:sp>
        <p:nvSpPr>
          <p:cNvPr id="19463" name="Text Box 7"/>
          <p:cNvSpPr txBox="1">
            <a:spLocks noChangeArrowheads="1"/>
          </p:cNvSpPr>
          <p:nvPr/>
        </p:nvSpPr>
        <p:spPr bwMode="auto">
          <a:xfrm>
            <a:off x="914400" y="1677988"/>
            <a:ext cx="1894269" cy="461665"/>
          </a:xfrm>
          <a:prstGeom prst="rect">
            <a:avLst/>
          </a:prstGeom>
          <a:noFill/>
          <a:ln w="9525">
            <a:noFill/>
            <a:miter lim="800000"/>
            <a:headEnd/>
            <a:tailEnd/>
          </a:ln>
        </p:spPr>
        <p:txBody>
          <a:bodyPr wrap="none">
            <a:prstTxWarp prst="textNoShape">
              <a:avLst/>
            </a:prstTxWarp>
            <a:spAutoFit/>
          </a:bodyPr>
          <a:lstStyle/>
          <a:p>
            <a:r>
              <a:rPr lang="en-US" sz="2400" dirty="0"/>
              <a:t>Metal surface</a:t>
            </a:r>
          </a:p>
        </p:txBody>
      </p:sp>
      <p:sp>
        <p:nvSpPr>
          <p:cNvPr id="19464" name="Text Box 9"/>
          <p:cNvSpPr txBox="1">
            <a:spLocks noChangeArrowheads="1"/>
          </p:cNvSpPr>
          <p:nvPr/>
        </p:nvSpPr>
        <p:spPr bwMode="auto">
          <a:xfrm>
            <a:off x="3657600" y="3811588"/>
            <a:ext cx="1589088" cy="519112"/>
          </a:xfrm>
          <a:prstGeom prst="rect">
            <a:avLst/>
          </a:prstGeom>
          <a:noFill/>
          <a:ln w="9525">
            <a:noFill/>
            <a:miter lim="800000"/>
            <a:headEnd/>
            <a:tailEnd/>
          </a:ln>
        </p:spPr>
        <p:txBody>
          <a:bodyPr wrap="none">
            <a:prstTxWarp prst="textNoShape">
              <a:avLst/>
            </a:prstTxWarp>
            <a:spAutoFit/>
          </a:bodyPr>
          <a:lstStyle/>
          <a:p>
            <a:r>
              <a:rPr lang="en-US"/>
              <a:t>Vacuum </a:t>
            </a:r>
          </a:p>
        </p:txBody>
      </p:sp>
      <p:grpSp>
        <p:nvGrpSpPr>
          <p:cNvPr id="2" name="Group 16"/>
          <p:cNvGrpSpPr>
            <a:grpSpLocks/>
          </p:cNvGrpSpPr>
          <p:nvPr/>
        </p:nvGrpSpPr>
        <p:grpSpPr bwMode="auto">
          <a:xfrm>
            <a:off x="4724400" y="1828800"/>
            <a:ext cx="1903413" cy="1066800"/>
            <a:chOff x="2976" y="1152"/>
            <a:chExt cx="1199" cy="672"/>
          </a:xfrm>
        </p:grpSpPr>
        <p:sp>
          <p:nvSpPr>
            <p:cNvPr id="19495" name="Line 8"/>
            <p:cNvSpPr>
              <a:spLocks noChangeShapeType="1"/>
            </p:cNvSpPr>
            <p:nvPr/>
          </p:nvSpPr>
          <p:spPr bwMode="auto">
            <a:xfrm flipH="1">
              <a:off x="3360" y="1488"/>
              <a:ext cx="240" cy="336"/>
            </a:xfrm>
            <a:prstGeom prst="line">
              <a:avLst/>
            </a:prstGeom>
            <a:noFill/>
            <a:ln w="38100">
              <a:solidFill>
                <a:schemeClr val="tx1"/>
              </a:solidFill>
              <a:round/>
              <a:headEnd/>
              <a:tailEnd type="triangle" w="med" len="med"/>
            </a:ln>
          </p:spPr>
          <p:txBody>
            <a:bodyPr>
              <a:prstTxWarp prst="textNoShape">
                <a:avLst/>
              </a:prstTxWarp>
              <a:spAutoFit/>
            </a:bodyPr>
            <a:lstStyle/>
            <a:p>
              <a:endParaRPr lang="en-US"/>
            </a:p>
          </p:txBody>
        </p:sp>
        <p:sp>
          <p:nvSpPr>
            <p:cNvPr id="19496" name="Text Box 10"/>
            <p:cNvSpPr txBox="1">
              <a:spLocks noChangeArrowheads="1"/>
            </p:cNvSpPr>
            <p:nvPr/>
          </p:nvSpPr>
          <p:spPr bwMode="auto">
            <a:xfrm>
              <a:off x="2976" y="1152"/>
              <a:ext cx="1199" cy="291"/>
            </a:xfrm>
            <a:prstGeom prst="rect">
              <a:avLst/>
            </a:prstGeom>
            <a:noFill/>
            <a:ln w="9525">
              <a:noFill/>
              <a:miter lim="800000"/>
              <a:headEnd/>
              <a:tailEnd/>
            </a:ln>
          </p:spPr>
          <p:txBody>
            <a:bodyPr wrap="none">
              <a:prstTxWarp prst="textNoShape">
                <a:avLst/>
              </a:prstTxWarp>
              <a:spAutoFit/>
            </a:bodyPr>
            <a:lstStyle/>
            <a:p>
              <a:r>
                <a:rPr lang="en-US" sz="2400" dirty="0"/>
                <a:t>Glass cylinder</a:t>
              </a:r>
            </a:p>
          </p:txBody>
        </p:sp>
      </p:grpSp>
      <p:sp>
        <p:nvSpPr>
          <p:cNvPr id="19466" name="Text Box 11"/>
          <p:cNvSpPr txBox="1">
            <a:spLocks noChangeArrowheads="1"/>
          </p:cNvSpPr>
          <p:nvPr/>
        </p:nvSpPr>
        <p:spPr bwMode="auto">
          <a:xfrm>
            <a:off x="3200400" y="5410200"/>
            <a:ext cx="2678113" cy="457200"/>
          </a:xfrm>
          <a:prstGeom prst="rect">
            <a:avLst/>
          </a:prstGeom>
          <a:noFill/>
          <a:ln w="38100">
            <a:noFill/>
            <a:miter lim="800000"/>
            <a:headEnd/>
            <a:tailEnd/>
          </a:ln>
        </p:spPr>
        <p:txBody>
          <a:bodyPr wrap="none">
            <a:prstTxWarp prst="textNoShape">
              <a:avLst/>
            </a:prstTxWarp>
            <a:spAutoFit/>
          </a:bodyPr>
          <a:lstStyle/>
          <a:p>
            <a:pPr algn="ctr"/>
            <a:r>
              <a:rPr lang="en-US" dirty="0"/>
              <a:t>Adjustable voltage</a:t>
            </a:r>
          </a:p>
        </p:txBody>
      </p:sp>
      <p:sp>
        <p:nvSpPr>
          <p:cNvPr id="19467" name="Rectangle 12"/>
          <p:cNvSpPr>
            <a:spLocks noChangeArrowheads="1"/>
          </p:cNvSpPr>
          <p:nvPr/>
        </p:nvSpPr>
        <p:spPr bwMode="auto">
          <a:xfrm>
            <a:off x="6362700" y="6143625"/>
            <a:ext cx="457200" cy="123825"/>
          </a:xfrm>
          <a:prstGeom prst="rect">
            <a:avLst/>
          </a:prstGeom>
          <a:solidFill>
            <a:schemeClr val="bg1"/>
          </a:solidFill>
          <a:ln w="38100">
            <a:solidFill>
              <a:schemeClr val="bg1"/>
            </a:solidFill>
            <a:miter lim="800000"/>
            <a:headEnd/>
            <a:tailEnd/>
          </a:ln>
        </p:spPr>
        <p:txBody>
          <a:bodyPr anchor="ctr">
            <a:prstTxWarp prst="textNoShape">
              <a:avLst/>
            </a:prstTxWarp>
            <a:spAutoFit/>
          </a:bodyPr>
          <a:lstStyle/>
          <a:p>
            <a:endParaRPr lang="en-US"/>
          </a:p>
        </p:txBody>
      </p:sp>
      <p:sp>
        <p:nvSpPr>
          <p:cNvPr id="19468" name="Text Box 13"/>
          <p:cNvSpPr txBox="1">
            <a:spLocks noChangeArrowheads="1"/>
          </p:cNvSpPr>
          <p:nvPr/>
        </p:nvSpPr>
        <p:spPr bwMode="auto">
          <a:xfrm>
            <a:off x="5486400" y="6308725"/>
            <a:ext cx="1747838" cy="396875"/>
          </a:xfrm>
          <a:prstGeom prst="rect">
            <a:avLst/>
          </a:prstGeom>
          <a:noFill/>
          <a:ln w="12700">
            <a:noFill/>
            <a:miter lim="800000"/>
            <a:headEnd/>
            <a:tailEnd/>
          </a:ln>
        </p:spPr>
        <p:txBody>
          <a:bodyPr wrap="none">
            <a:prstTxWarp prst="textNoShape">
              <a:avLst/>
            </a:prstTxWarp>
            <a:spAutoFit/>
          </a:bodyPr>
          <a:lstStyle/>
          <a:p>
            <a:pPr algn="ctr"/>
            <a:r>
              <a:rPr lang="en-US" sz="2000"/>
              <a:t>Current meter</a:t>
            </a:r>
          </a:p>
        </p:txBody>
      </p:sp>
      <p:sp>
        <p:nvSpPr>
          <p:cNvPr id="19469" name="Text Box 14"/>
          <p:cNvSpPr txBox="1">
            <a:spLocks noChangeArrowheads="1"/>
          </p:cNvSpPr>
          <p:nvPr/>
        </p:nvSpPr>
        <p:spPr bwMode="auto">
          <a:xfrm>
            <a:off x="1318024" y="3276600"/>
            <a:ext cx="377026" cy="461665"/>
          </a:xfrm>
          <a:prstGeom prst="rect">
            <a:avLst/>
          </a:prstGeom>
          <a:noFill/>
          <a:ln w="12700">
            <a:noFill/>
            <a:miter lim="800000"/>
            <a:headEnd/>
            <a:tailEnd/>
          </a:ln>
        </p:spPr>
        <p:txBody>
          <a:bodyPr wrap="none">
            <a:prstTxWarp prst="textNoShape">
              <a:avLst/>
            </a:prstTxWarp>
            <a:spAutoFit/>
          </a:bodyPr>
          <a:lstStyle/>
          <a:p>
            <a:pPr algn="ctr"/>
            <a:r>
              <a:rPr lang="en-US" sz="2400" b="1" dirty="0"/>
              <a:t>A</a:t>
            </a:r>
          </a:p>
        </p:txBody>
      </p:sp>
      <p:sp>
        <p:nvSpPr>
          <p:cNvPr id="19470" name="Text Box 15"/>
          <p:cNvSpPr txBox="1">
            <a:spLocks noChangeArrowheads="1"/>
          </p:cNvSpPr>
          <p:nvPr/>
        </p:nvSpPr>
        <p:spPr bwMode="auto">
          <a:xfrm>
            <a:off x="7068343" y="3276600"/>
            <a:ext cx="357189" cy="461665"/>
          </a:xfrm>
          <a:prstGeom prst="rect">
            <a:avLst/>
          </a:prstGeom>
          <a:noFill/>
          <a:ln w="12700">
            <a:noFill/>
            <a:miter lim="800000"/>
            <a:headEnd/>
            <a:tailEnd/>
          </a:ln>
        </p:spPr>
        <p:txBody>
          <a:bodyPr wrap="none">
            <a:prstTxWarp prst="textNoShape">
              <a:avLst/>
            </a:prstTxWarp>
            <a:spAutoFit/>
          </a:bodyPr>
          <a:lstStyle/>
          <a:p>
            <a:pPr algn="ctr"/>
            <a:r>
              <a:rPr lang="en-US" sz="2400" b="1" dirty="0"/>
              <a:t>B</a:t>
            </a:r>
          </a:p>
        </p:txBody>
      </p:sp>
      <p:sp>
        <p:nvSpPr>
          <p:cNvPr id="1816593" name="Text Box 17"/>
          <p:cNvSpPr txBox="1">
            <a:spLocks noChangeArrowheads="1"/>
          </p:cNvSpPr>
          <p:nvPr/>
        </p:nvSpPr>
        <p:spPr bwMode="auto">
          <a:xfrm>
            <a:off x="580560" y="866775"/>
            <a:ext cx="3341029" cy="461665"/>
          </a:xfrm>
          <a:prstGeom prst="rect">
            <a:avLst/>
          </a:prstGeom>
          <a:noFill/>
          <a:ln w="12700">
            <a:noFill/>
            <a:miter lim="800000"/>
            <a:headEnd/>
            <a:tailEnd/>
          </a:ln>
        </p:spPr>
        <p:txBody>
          <a:bodyPr wrap="none">
            <a:prstTxWarp prst="textNoShape">
              <a:avLst/>
            </a:prstTxWarp>
            <a:spAutoFit/>
          </a:bodyPr>
          <a:lstStyle/>
          <a:p>
            <a:pPr algn="ctr"/>
            <a:r>
              <a:rPr lang="en-US" sz="2400" b="1" dirty="0"/>
              <a:t>Shine light on the plate!!</a:t>
            </a:r>
          </a:p>
        </p:txBody>
      </p:sp>
      <p:pic>
        <p:nvPicPr>
          <p:cNvPr id="1816601" name="Picture 25"/>
          <p:cNvPicPr>
            <a:picLocks noChangeAspect="1" noChangeArrowheads="1"/>
          </p:cNvPicPr>
          <p:nvPr/>
        </p:nvPicPr>
        <p:blipFill>
          <a:blip r:embed="rId3"/>
          <a:srcRect/>
          <a:stretch>
            <a:fillRect/>
          </a:stretch>
        </p:blipFill>
        <p:spPr bwMode="auto">
          <a:xfrm>
            <a:off x="2314575" y="3733800"/>
            <a:ext cx="144463" cy="122238"/>
          </a:xfrm>
          <a:prstGeom prst="rect">
            <a:avLst/>
          </a:prstGeom>
          <a:noFill/>
          <a:ln w="12700">
            <a:noFill/>
            <a:miter lim="800000"/>
            <a:headEnd/>
            <a:tailEnd/>
          </a:ln>
        </p:spPr>
      </p:pic>
      <p:pic>
        <p:nvPicPr>
          <p:cNvPr id="1816602" name="Picture 26"/>
          <p:cNvPicPr>
            <a:picLocks noChangeAspect="1" noChangeArrowheads="1"/>
          </p:cNvPicPr>
          <p:nvPr/>
        </p:nvPicPr>
        <p:blipFill>
          <a:blip r:embed="rId3"/>
          <a:srcRect/>
          <a:stretch>
            <a:fillRect/>
          </a:stretch>
        </p:blipFill>
        <p:spPr bwMode="auto">
          <a:xfrm>
            <a:off x="2276475" y="3562350"/>
            <a:ext cx="144463" cy="122238"/>
          </a:xfrm>
          <a:prstGeom prst="rect">
            <a:avLst/>
          </a:prstGeom>
          <a:noFill/>
          <a:ln w="12700">
            <a:noFill/>
            <a:miter lim="800000"/>
            <a:headEnd/>
            <a:tailEnd/>
          </a:ln>
        </p:spPr>
      </p:pic>
      <p:pic>
        <p:nvPicPr>
          <p:cNvPr id="1816603" name="Picture 27"/>
          <p:cNvPicPr>
            <a:picLocks noChangeAspect="1" noChangeArrowheads="1"/>
          </p:cNvPicPr>
          <p:nvPr/>
        </p:nvPicPr>
        <p:blipFill>
          <a:blip r:embed="rId4"/>
          <a:srcRect/>
          <a:stretch>
            <a:fillRect/>
          </a:stretch>
        </p:blipFill>
        <p:spPr bwMode="auto">
          <a:xfrm>
            <a:off x="2276475" y="3867150"/>
            <a:ext cx="144463" cy="122238"/>
          </a:xfrm>
          <a:prstGeom prst="rect">
            <a:avLst/>
          </a:prstGeom>
          <a:noFill/>
          <a:ln w="12700">
            <a:noFill/>
            <a:miter lim="800000"/>
            <a:headEnd/>
            <a:tailEnd/>
          </a:ln>
        </p:spPr>
      </p:pic>
      <p:pic>
        <p:nvPicPr>
          <p:cNvPr id="1816604" name="Picture 28"/>
          <p:cNvPicPr>
            <a:picLocks noChangeAspect="1" noChangeArrowheads="1"/>
          </p:cNvPicPr>
          <p:nvPr/>
        </p:nvPicPr>
        <p:blipFill>
          <a:blip r:embed="rId4"/>
          <a:srcRect/>
          <a:stretch>
            <a:fillRect/>
          </a:stretch>
        </p:blipFill>
        <p:spPr bwMode="auto">
          <a:xfrm>
            <a:off x="2286000" y="4191000"/>
            <a:ext cx="144463" cy="122238"/>
          </a:xfrm>
          <a:prstGeom prst="rect">
            <a:avLst/>
          </a:prstGeom>
          <a:noFill/>
          <a:ln w="12700">
            <a:noFill/>
            <a:miter lim="800000"/>
            <a:headEnd/>
            <a:tailEnd/>
          </a:ln>
        </p:spPr>
      </p:pic>
      <p:pic>
        <p:nvPicPr>
          <p:cNvPr id="1816605" name="Picture 29"/>
          <p:cNvPicPr>
            <a:picLocks noChangeAspect="1" noChangeArrowheads="1"/>
          </p:cNvPicPr>
          <p:nvPr/>
        </p:nvPicPr>
        <p:blipFill>
          <a:blip r:embed="rId4"/>
          <a:srcRect/>
          <a:stretch>
            <a:fillRect/>
          </a:stretch>
        </p:blipFill>
        <p:spPr bwMode="auto">
          <a:xfrm>
            <a:off x="2362200" y="3459163"/>
            <a:ext cx="144463" cy="122237"/>
          </a:xfrm>
          <a:prstGeom prst="rect">
            <a:avLst/>
          </a:prstGeom>
          <a:noFill/>
          <a:ln w="12700">
            <a:noFill/>
            <a:miter lim="800000"/>
            <a:headEnd/>
            <a:tailEnd/>
          </a:ln>
        </p:spPr>
      </p:pic>
      <p:pic>
        <p:nvPicPr>
          <p:cNvPr id="1816606" name="Picture 30"/>
          <p:cNvPicPr>
            <a:picLocks noChangeAspect="1" noChangeArrowheads="1"/>
          </p:cNvPicPr>
          <p:nvPr/>
        </p:nvPicPr>
        <p:blipFill>
          <a:blip r:embed="rId4"/>
          <a:srcRect/>
          <a:stretch>
            <a:fillRect/>
          </a:stretch>
        </p:blipFill>
        <p:spPr bwMode="auto">
          <a:xfrm>
            <a:off x="2362200" y="4038600"/>
            <a:ext cx="144463" cy="122238"/>
          </a:xfrm>
          <a:prstGeom prst="rect">
            <a:avLst/>
          </a:prstGeom>
          <a:noFill/>
          <a:ln w="12700">
            <a:noFill/>
            <a:miter lim="800000"/>
            <a:headEnd/>
            <a:tailEnd/>
          </a:ln>
        </p:spPr>
      </p:pic>
      <p:grpSp>
        <p:nvGrpSpPr>
          <p:cNvPr id="3" name="Group 40"/>
          <p:cNvGrpSpPr>
            <a:grpSpLocks/>
          </p:cNvGrpSpPr>
          <p:nvPr/>
        </p:nvGrpSpPr>
        <p:grpSpPr bwMode="auto">
          <a:xfrm>
            <a:off x="2438400" y="3524250"/>
            <a:ext cx="647700" cy="742950"/>
            <a:chOff x="1536" y="2220"/>
            <a:chExt cx="408" cy="468"/>
          </a:xfrm>
        </p:grpSpPr>
        <p:sp>
          <p:nvSpPr>
            <p:cNvPr id="19489" name="Line 31"/>
            <p:cNvSpPr>
              <a:spLocks noChangeShapeType="1"/>
            </p:cNvSpPr>
            <p:nvPr/>
          </p:nvSpPr>
          <p:spPr bwMode="auto">
            <a:xfrm>
              <a:off x="1584" y="2586"/>
              <a:ext cx="336" cy="0"/>
            </a:xfrm>
            <a:prstGeom prst="line">
              <a:avLst/>
            </a:prstGeom>
            <a:noFill/>
            <a:ln w="28575">
              <a:solidFill>
                <a:srgbClr val="FF0000"/>
              </a:solidFill>
              <a:round/>
              <a:headEnd/>
              <a:tailEnd type="triangle" w="med" len="med"/>
            </a:ln>
          </p:spPr>
          <p:txBody>
            <a:bodyPr wrap="none" anchor="ctr">
              <a:prstTxWarp prst="textNoShape">
                <a:avLst/>
              </a:prstTxWarp>
              <a:spAutoFit/>
            </a:bodyPr>
            <a:lstStyle/>
            <a:p>
              <a:endParaRPr lang="en-US"/>
            </a:p>
          </p:txBody>
        </p:sp>
        <p:sp>
          <p:nvSpPr>
            <p:cNvPr id="19490" name="Line 32"/>
            <p:cNvSpPr>
              <a:spLocks noChangeShapeType="1"/>
            </p:cNvSpPr>
            <p:nvPr/>
          </p:nvSpPr>
          <p:spPr bwMode="auto">
            <a:xfrm>
              <a:off x="1548" y="2484"/>
              <a:ext cx="336" cy="0"/>
            </a:xfrm>
            <a:prstGeom prst="line">
              <a:avLst/>
            </a:prstGeom>
            <a:noFill/>
            <a:ln w="28575">
              <a:solidFill>
                <a:srgbClr val="FF0000"/>
              </a:solidFill>
              <a:round/>
              <a:headEnd/>
              <a:tailEnd type="triangle" w="med" len="med"/>
            </a:ln>
          </p:spPr>
          <p:txBody>
            <a:bodyPr wrap="none" anchor="ctr">
              <a:prstTxWarp prst="textNoShape">
                <a:avLst/>
              </a:prstTxWarp>
              <a:spAutoFit/>
            </a:bodyPr>
            <a:lstStyle/>
            <a:p>
              <a:endParaRPr lang="en-US"/>
            </a:p>
          </p:txBody>
        </p:sp>
        <p:sp>
          <p:nvSpPr>
            <p:cNvPr id="19491" name="Line 33"/>
            <p:cNvSpPr>
              <a:spLocks noChangeShapeType="1"/>
            </p:cNvSpPr>
            <p:nvPr/>
          </p:nvSpPr>
          <p:spPr bwMode="auto">
            <a:xfrm>
              <a:off x="1560" y="2394"/>
              <a:ext cx="336" cy="0"/>
            </a:xfrm>
            <a:prstGeom prst="line">
              <a:avLst/>
            </a:prstGeom>
            <a:noFill/>
            <a:ln w="28575">
              <a:solidFill>
                <a:srgbClr val="FF0000"/>
              </a:solidFill>
              <a:round/>
              <a:headEnd/>
              <a:tailEnd type="triangle" w="med" len="med"/>
            </a:ln>
          </p:spPr>
          <p:txBody>
            <a:bodyPr wrap="none" anchor="ctr">
              <a:prstTxWarp prst="textNoShape">
                <a:avLst/>
              </a:prstTxWarp>
              <a:spAutoFit/>
            </a:bodyPr>
            <a:lstStyle/>
            <a:p>
              <a:endParaRPr lang="en-US"/>
            </a:p>
          </p:txBody>
        </p:sp>
        <p:sp>
          <p:nvSpPr>
            <p:cNvPr id="19492" name="Line 34"/>
            <p:cNvSpPr>
              <a:spLocks noChangeShapeType="1"/>
            </p:cNvSpPr>
            <p:nvPr/>
          </p:nvSpPr>
          <p:spPr bwMode="auto">
            <a:xfrm>
              <a:off x="1572" y="2688"/>
              <a:ext cx="336" cy="0"/>
            </a:xfrm>
            <a:prstGeom prst="line">
              <a:avLst/>
            </a:prstGeom>
            <a:noFill/>
            <a:ln w="28575">
              <a:solidFill>
                <a:srgbClr val="FF0000"/>
              </a:solidFill>
              <a:round/>
              <a:headEnd/>
              <a:tailEnd type="triangle" w="med" len="med"/>
            </a:ln>
          </p:spPr>
          <p:txBody>
            <a:bodyPr wrap="none" anchor="ctr">
              <a:prstTxWarp prst="textNoShape">
                <a:avLst/>
              </a:prstTxWarp>
              <a:spAutoFit/>
            </a:bodyPr>
            <a:lstStyle/>
            <a:p>
              <a:endParaRPr lang="en-US"/>
            </a:p>
          </p:txBody>
        </p:sp>
        <p:sp>
          <p:nvSpPr>
            <p:cNvPr id="19493" name="Line 35"/>
            <p:cNvSpPr>
              <a:spLocks noChangeShapeType="1"/>
            </p:cNvSpPr>
            <p:nvPr/>
          </p:nvSpPr>
          <p:spPr bwMode="auto">
            <a:xfrm>
              <a:off x="1608" y="2220"/>
              <a:ext cx="336" cy="0"/>
            </a:xfrm>
            <a:prstGeom prst="line">
              <a:avLst/>
            </a:prstGeom>
            <a:noFill/>
            <a:ln w="28575">
              <a:solidFill>
                <a:srgbClr val="FF0000"/>
              </a:solidFill>
              <a:round/>
              <a:headEnd/>
              <a:tailEnd type="triangle" w="med" len="med"/>
            </a:ln>
          </p:spPr>
          <p:txBody>
            <a:bodyPr wrap="none" anchor="ctr">
              <a:prstTxWarp prst="textNoShape">
                <a:avLst/>
              </a:prstTxWarp>
              <a:spAutoFit/>
            </a:bodyPr>
            <a:lstStyle/>
            <a:p>
              <a:endParaRPr lang="en-US"/>
            </a:p>
          </p:txBody>
        </p:sp>
        <p:sp>
          <p:nvSpPr>
            <p:cNvPr id="19494" name="Line 36"/>
            <p:cNvSpPr>
              <a:spLocks noChangeShapeType="1"/>
            </p:cNvSpPr>
            <p:nvPr/>
          </p:nvSpPr>
          <p:spPr bwMode="auto">
            <a:xfrm>
              <a:off x="1536" y="2286"/>
              <a:ext cx="336" cy="0"/>
            </a:xfrm>
            <a:prstGeom prst="line">
              <a:avLst/>
            </a:prstGeom>
            <a:noFill/>
            <a:ln w="28575">
              <a:solidFill>
                <a:srgbClr val="FF0000"/>
              </a:solidFill>
              <a:round/>
              <a:headEnd/>
              <a:tailEnd type="triangle" w="med" len="med"/>
            </a:ln>
          </p:spPr>
          <p:txBody>
            <a:bodyPr wrap="none" anchor="ctr">
              <a:prstTxWarp prst="textNoShape">
                <a:avLst/>
              </a:prstTxWarp>
              <a:spAutoFit/>
            </a:bodyPr>
            <a:lstStyle/>
            <a:p>
              <a:endParaRPr lang="en-US"/>
            </a:p>
          </p:txBody>
        </p:sp>
      </p:grpSp>
      <p:grpSp>
        <p:nvGrpSpPr>
          <p:cNvPr id="4" name="Group 18"/>
          <p:cNvGrpSpPr>
            <a:grpSpLocks/>
          </p:cNvGrpSpPr>
          <p:nvPr/>
        </p:nvGrpSpPr>
        <p:grpSpPr bwMode="auto">
          <a:xfrm>
            <a:off x="2514600" y="1828800"/>
            <a:ext cx="1295400" cy="2057400"/>
            <a:chOff x="1195" y="912"/>
            <a:chExt cx="725" cy="1223"/>
          </a:xfrm>
        </p:grpSpPr>
        <p:sp>
          <p:nvSpPr>
            <p:cNvPr id="19483" name="Freeform 19"/>
            <p:cNvSpPr>
              <a:spLocks/>
            </p:cNvSpPr>
            <p:nvPr/>
          </p:nvSpPr>
          <p:spPr bwMode="auto">
            <a:xfrm rot="7958026">
              <a:off x="1336" y="1144"/>
              <a:ext cx="624" cy="160"/>
            </a:xfrm>
            <a:custGeom>
              <a:avLst/>
              <a:gdLst>
                <a:gd name="T0" fmla="*/ 0 w 1295"/>
                <a:gd name="T1" fmla="*/ 0 h 344"/>
                <a:gd name="T2" fmla="*/ 0 w 1295"/>
                <a:gd name="T3" fmla="*/ 0 h 344"/>
                <a:gd name="T4" fmla="*/ 0 w 1295"/>
                <a:gd name="T5" fmla="*/ 0 h 344"/>
                <a:gd name="T6" fmla="*/ 0 w 1295"/>
                <a:gd name="T7" fmla="*/ 0 h 344"/>
                <a:gd name="T8" fmla="*/ 0 w 1295"/>
                <a:gd name="T9" fmla="*/ 0 h 344"/>
                <a:gd name="T10" fmla="*/ 0 w 1295"/>
                <a:gd name="T11" fmla="*/ 0 h 344"/>
                <a:gd name="T12" fmla="*/ 0 w 1295"/>
                <a:gd name="T13" fmla="*/ 0 h 344"/>
                <a:gd name="T14" fmla="*/ 0 w 1295"/>
                <a:gd name="T15" fmla="*/ 0 h 344"/>
                <a:gd name="T16" fmla="*/ 0 w 1295"/>
                <a:gd name="T17" fmla="*/ 0 h 344"/>
                <a:gd name="T18" fmla="*/ 0 w 1295"/>
                <a:gd name="T19" fmla="*/ 0 h 344"/>
                <a:gd name="T20" fmla="*/ 0 w 1295"/>
                <a:gd name="T21" fmla="*/ 0 h 344"/>
                <a:gd name="T22" fmla="*/ 0 w 1295"/>
                <a:gd name="T23" fmla="*/ 0 h 344"/>
                <a:gd name="T24" fmla="*/ 0 w 1295"/>
                <a:gd name="T25" fmla="*/ 0 h 344"/>
                <a:gd name="T26" fmla="*/ 0 w 1295"/>
                <a:gd name="T27" fmla="*/ 0 h 344"/>
                <a:gd name="T28" fmla="*/ 0 w 1295"/>
                <a:gd name="T29" fmla="*/ 0 h 344"/>
                <a:gd name="T30" fmla="*/ 0 w 1295"/>
                <a:gd name="T31" fmla="*/ 0 h 344"/>
                <a:gd name="T32" fmla="*/ 0 w 1295"/>
                <a:gd name="T33" fmla="*/ 0 h 344"/>
                <a:gd name="T34" fmla="*/ 0 w 1295"/>
                <a:gd name="T35" fmla="*/ 0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390058"/>
              </a:solidFill>
              <a:round/>
              <a:headEnd/>
              <a:tailEnd/>
            </a:ln>
          </p:spPr>
          <p:txBody>
            <a:bodyPr>
              <a:prstTxWarp prst="textNoShape">
                <a:avLst/>
              </a:prstTxWarp>
            </a:bodyPr>
            <a:lstStyle/>
            <a:p>
              <a:endParaRPr lang="en-US"/>
            </a:p>
          </p:txBody>
        </p:sp>
        <p:sp>
          <p:nvSpPr>
            <p:cNvPr id="19484" name="Freeform 20"/>
            <p:cNvSpPr>
              <a:spLocks/>
            </p:cNvSpPr>
            <p:nvPr/>
          </p:nvSpPr>
          <p:spPr bwMode="auto">
            <a:xfrm rot="7958026">
              <a:off x="963" y="1551"/>
              <a:ext cx="624" cy="160"/>
            </a:xfrm>
            <a:custGeom>
              <a:avLst/>
              <a:gdLst>
                <a:gd name="T0" fmla="*/ 0 w 1295"/>
                <a:gd name="T1" fmla="*/ 0 h 344"/>
                <a:gd name="T2" fmla="*/ 0 w 1295"/>
                <a:gd name="T3" fmla="*/ 0 h 344"/>
                <a:gd name="T4" fmla="*/ 0 w 1295"/>
                <a:gd name="T5" fmla="*/ 0 h 344"/>
                <a:gd name="T6" fmla="*/ 0 w 1295"/>
                <a:gd name="T7" fmla="*/ 0 h 344"/>
                <a:gd name="T8" fmla="*/ 0 w 1295"/>
                <a:gd name="T9" fmla="*/ 0 h 344"/>
                <a:gd name="T10" fmla="*/ 0 w 1295"/>
                <a:gd name="T11" fmla="*/ 0 h 344"/>
                <a:gd name="T12" fmla="*/ 0 w 1295"/>
                <a:gd name="T13" fmla="*/ 0 h 344"/>
                <a:gd name="T14" fmla="*/ 0 w 1295"/>
                <a:gd name="T15" fmla="*/ 0 h 344"/>
                <a:gd name="T16" fmla="*/ 0 w 1295"/>
                <a:gd name="T17" fmla="*/ 0 h 344"/>
                <a:gd name="T18" fmla="*/ 0 w 1295"/>
                <a:gd name="T19" fmla="*/ 0 h 344"/>
                <a:gd name="T20" fmla="*/ 0 w 1295"/>
                <a:gd name="T21" fmla="*/ 0 h 344"/>
                <a:gd name="T22" fmla="*/ 0 w 1295"/>
                <a:gd name="T23" fmla="*/ 0 h 344"/>
                <a:gd name="T24" fmla="*/ 0 w 1295"/>
                <a:gd name="T25" fmla="*/ 0 h 344"/>
                <a:gd name="T26" fmla="*/ 0 w 1295"/>
                <a:gd name="T27" fmla="*/ 0 h 344"/>
                <a:gd name="T28" fmla="*/ 0 w 1295"/>
                <a:gd name="T29" fmla="*/ 0 h 344"/>
                <a:gd name="T30" fmla="*/ 0 w 1295"/>
                <a:gd name="T31" fmla="*/ 0 h 344"/>
                <a:gd name="T32" fmla="*/ 0 w 1295"/>
                <a:gd name="T33" fmla="*/ 0 h 344"/>
                <a:gd name="T34" fmla="*/ 0 w 1295"/>
                <a:gd name="T35" fmla="*/ 0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390058"/>
              </a:solidFill>
              <a:round/>
              <a:headEnd type="none" w="med" len="med"/>
              <a:tailEnd type="triangle" w="med" len="med"/>
            </a:ln>
          </p:spPr>
          <p:txBody>
            <a:bodyPr>
              <a:prstTxWarp prst="textNoShape">
                <a:avLst/>
              </a:prstTxWarp>
            </a:bodyPr>
            <a:lstStyle/>
            <a:p>
              <a:endParaRPr lang="en-US"/>
            </a:p>
          </p:txBody>
        </p:sp>
        <p:sp>
          <p:nvSpPr>
            <p:cNvPr id="19485" name="Freeform 21"/>
            <p:cNvSpPr>
              <a:spLocks/>
            </p:cNvSpPr>
            <p:nvPr/>
          </p:nvSpPr>
          <p:spPr bwMode="auto">
            <a:xfrm rot="7958026">
              <a:off x="1432" y="1240"/>
              <a:ext cx="624" cy="160"/>
            </a:xfrm>
            <a:custGeom>
              <a:avLst/>
              <a:gdLst>
                <a:gd name="T0" fmla="*/ 0 w 1295"/>
                <a:gd name="T1" fmla="*/ 0 h 344"/>
                <a:gd name="T2" fmla="*/ 0 w 1295"/>
                <a:gd name="T3" fmla="*/ 0 h 344"/>
                <a:gd name="T4" fmla="*/ 0 w 1295"/>
                <a:gd name="T5" fmla="*/ 0 h 344"/>
                <a:gd name="T6" fmla="*/ 0 w 1295"/>
                <a:gd name="T7" fmla="*/ 0 h 344"/>
                <a:gd name="T8" fmla="*/ 0 w 1295"/>
                <a:gd name="T9" fmla="*/ 0 h 344"/>
                <a:gd name="T10" fmla="*/ 0 w 1295"/>
                <a:gd name="T11" fmla="*/ 0 h 344"/>
                <a:gd name="T12" fmla="*/ 0 w 1295"/>
                <a:gd name="T13" fmla="*/ 0 h 344"/>
                <a:gd name="T14" fmla="*/ 0 w 1295"/>
                <a:gd name="T15" fmla="*/ 0 h 344"/>
                <a:gd name="T16" fmla="*/ 0 w 1295"/>
                <a:gd name="T17" fmla="*/ 0 h 344"/>
                <a:gd name="T18" fmla="*/ 0 w 1295"/>
                <a:gd name="T19" fmla="*/ 0 h 344"/>
                <a:gd name="T20" fmla="*/ 0 w 1295"/>
                <a:gd name="T21" fmla="*/ 0 h 344"/>
                <a:gd name="T22" fmla="*/ 0 w 1295"/>
                <a:gd name="T23" fmla="*/ 0 h 344"/>
                <a:gd name="T24" fmla="*/ 0 w 1295"/>
                <a:gd name="T25" fmla="*/ 0 h 344"/>
                <a:gd name="T26" fmla="*/ 0 w 1295"/>
                <a:gd name="T27" fmla="*/ 0 h 344"/>
                <a:gd name="T28" fmla="*/ 0 w 1295"/>
                <a:gd name="T29" fmla="*/ 0 h 344"/>
                <a:gd name="T30" fmla="*/ 0 w 1295"/>
                <a:gd name="T31" fmla="*/ 0 h 344"/>
                <a:gd name="T32" fmla="*/ 0 w 1295"/>
                <a:gd name="T33" fmla="*/ 0 h 344"/>
                <a:gd name="T34" fmla="*/ 0 w 1295"/>
                <a:gd name="T35" fmla="*/ 0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390058"/>
              </a:solidFill>
              <a:round/>
              <a:headEnd/>
              <a:tailEnd/>
            </a:ln>
          </p:spPr>
          <p:txBody>
            <a:bodyPr>
              <a:prstTxWarp prst="textNoShape">
                <a:avLst/>
              </a:prstTxWarp>
            </a:bodyPr>
            <a:lstStyle/>
            <a:p>
              <a:endParaRPr lang="en-US"/>
            </a:p>
          </p:txBody>
        </p:sp>
        <p:sp>
          <p:nvSpPr>
            <p:cNvPr id="19486" name="Freeform 22"/>
            <p:cNvSpPr>
              <a:spLocks/>
            </p:cNvSpPr>
            <p:nvPr/>
          </p:nvSpPr>
          <p:spPr bwMode="auto">
            <a:xfrm rot="7958026">
              <a:off x="1059" y="1647"/>
              <a:ext cx="624" cy="160"/>
            </a:xfrm>
            <a:custGeom>
              <a:avLst/>
              <a:gdLst>
                <a:gd name="T0" fmla="*/ 0 w 1295"/>
                <a:gd name="T1" fmla="*/ 0 h 344"/>
                <a:gd name="T2" fmla="*/ 0 w 1295"/>
                <a:gd name="T3" fmla="*/ 0 h 344"/>
                <a:gd name="T4" fmla="*/ 0 w 1295"/>
                <a:gd name="T5" fmla="*/ 0 h 344"/>
                <a:gd name="T6" fmla="*/ 0 w 1295"/>
                <a:gd name="T7" fmla="*/ 0 h 344"/>
                <a:gd name="T8" fmla="*/ 0 w 1295"/>
                <a:gd name="T9" fmla="*/ 0 h 344"/>
                <a:gd name="T10" fmla="*/ 0 w 1295"/>
                <a:gd name="T11" fmla="*/ 0 h 344"/>
                <a:gd name="T12" fmla="*/ 0 w 1295"/>
                <a:gd name="T13" fmla="*/ 0 h 344"/>
                <a:gd name="T14" fmla="*/ 0 w 1295"/>
                <a:gd name="T15" fmla="*/ 0 h 344"/>
                <a:gd name="T16" fmla="*/ 0 w 1295"/>
                <a:gd name="T17" fmla="*/ 0 h 344"/>
                <a:gd name="T18" fmla="*/ 0 w 1295"/>
                <a:gd name="T19" fmla="*/ 0 h 344"/>
                <a:gd name="T20" fmla="*/ 0 w 1295"/>
                <a:gd name="T21" fmla="*/ 0 h 344"/>
                <a:gd name="T22" fmla="*/ 0 w 1295"/>
                <a:gd name="T23" fmla="*/ 0 h 344"/>
                <a:gd name="T24" fmla="*/ 0 w 1295"/>
                <a:gd name="T25" fmla="*/ 0 h 344"/>
                <a:gd name="T26" fmla="*/ 0 w 1295"/>
                <a:gd name="T27" fmla="*/ 0 h 344"/>
                <a:gd name="T28" fmla="*/ 0 w 1295"/>
                <a:gd name="T29" fmla="*/ 0 h 344"/>
                <a:gd name="T30" fmla="*/ 0 w 1295"/>
                <a:gd name="T31" fmla="*/ 0 h 344"/>
                <a:gd name="T32" fmla="*/ 0 w 1295"/>
                <a:gd name="T33" fmla="*/ 0 h 344"/>
                <a:gd name="T34" fmla="*/ 0 w 1295"/>
                <a:gd name="T35" fmla="*/ 0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390058"/>
              </a:solidFill>
              <a:round/>
              <a:headEnd type="none" w="med" len="med"/>
              <a:tailEnd type="triangle" w="med" len="med"/>
            </a:ln>
          </p:spPr>
          <p:txBody>
            <a:bodyPr>
              <a:prstTxWarp prst="textNoShape">
                <a:avLst/>
              </a:prstTxWarp>
            </a:bodyPr>
            <a:lstStyle/>
            <a:p>
              <a:endParaRPr lang="en-US"/>
            </a:p>
          </p:txBody>
        </p:sp>
        <p:sp>
          <p:nvSpPr>
            <p:cNvPr id="19487" name="Freeform 23"/>
            <p:cNvSpPr>
              <a:spLocks/>
            </p:cNvSpPr>
            <p:nvPr/>
          </p:nvSpPr>
          <p:spPr bwMode="auto">
            <a:xfrm rot="7958026">
              <a:off x="1528" y="1336"/>
              <a:ext cx="624" cy="160"/>
            </a:xfrm>
            <a:custGeom>
              <a:avLst/>
              <a:gdLst>
                <a:gd name="T0" fmla="*/ 0 w 1295"/>
                <a:gd name="T1" fmla="*/ 0 h 344"/>
                <a:gd name="T2" fmla="*/ 0 w 1295"/>
                <a:gd name="T3" fmla="*/ 0 h 344"/>
                <a:gd name="T4" fmla="*/ 0 w 1295"/>
                <a:gd name="T5" fmla="*/ 0 h 344"/>
                <a:gd name="T6" fmla="*/ 0 w 1295"/>
                <a:gd name="T7" fmla="*/ 0 h 344"/>
                <a:gd name="T8" fmla="*/ 0 w 1295"/>
                <a:gd name="T9" fmla="*/ 0 h 344"/>
                <a:gd name="T10" fmla="*/ 0 w 1295"/>
                <a:gd name="T11" fmla="*/ 0 h 344"/>
                <a:gd name="T12" fmla="*/ 0 w 1295"/>
                <a:gd name="T13" fmla="*/ 0 h 344"/>
                <a:gd name="T14" fmla="*/ 0 w 1295"/>
                <a:gd name="T15" fmla="*/ 0 h 344"/>
                <a:gd name="T16" fmla="*/ 0 w 1295"/>
                <a:gd name="T17" fmla="*/ 0 h 344"/>
                <a:gd name="T18" fmla="*/ 0 w 1295"/>
                <a:gd name="T19" fmla="*/ 0 h 344"/>
                <a:gd name="T20" fmla="*/ 0 w 1295"/>
                <a:gd name="T21" fmla="*/ 0 h 344"/>
                <a:gd name="T22" fmla="*/ 0 w 1295"/>
                <a:gd name="T23" fmla="*/ 0 h 344"/>
                <a:gd name="T24" fmla="*/ 0 w 1295"/>
                <a:gd name="T25" fmla="*/ 0 h 344"/>
                <a:gd name="T26" fmla="*/ 0 w 1295"/>
                <a:gd name="T27" fmla="*/ 0 h 344"/>
                <a:gd name="T28" fmla="*/ 0 w 1295"/>
                <a:gd name="T29" fmla="*/ 0 h 344"/>
                <a:gd name="T30" fmla="*/ 0 w 1295"/>
                <a:gd name="T31" fmla="*/ 0 h 344"/>
                <a:gd name="T32" fmla="*/ 0 w 1295"/>
                <a:gd name="T33" fmla="*/ 0 h 344"/>
                <a:gd name="T34" fmla="*/ 0 w 1295"/>
                <a:gd name="T35" fmla="*/ 0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390058"/>
              </a:solidFill>
              <a:round/>
              <a:headEnd/>
              <a:tailEnd/>
            </a:ln>
          </p:spPr>
          <p:txBody>
            <a:bodyPr>
              <a:prstTxWarp prst="textNoShape">
                <a:avLst/>
              </a:prstTxWarp>
            </a:bodyPr>
            <a:lstStyle/>
            <a:p>
              <a:endParaRPr lang="en-US"/>
            </a:p>
          </p:txBody>
        </p:sp>
        <p:sp>
          <p:nvSpPr>
            <p:cNvPr id="19488" name="Freeform 24"/>
            <p:cNvSpPr>
              <a:spLocks/>
            </p:cNvSpPr>
            <p:nvPr/>
          </p:nvSpPr>
          <p:spPr bwMode="auto">
            <a:xfrm rot="7958026">
              <a:off x="1155" y="1743"/>
              <a:ext cx="624" cy="160"/>
            </a:xfrm>
            <a:custGeom>
              <a:avLst/>
              <a:gdLst>
                <a:gd name="T0" fmla="*/ 0 w 1295"/>
                <a:gd name="T1" fmla="*/ 0 h 344"/>
                <a:gd name="T2" fmla="*/ 0 w 1295"/>
                <a:gd name="T3" fmla="*/ 0 h 344"/>
                <a:gd name="T4" fmla="*/ 0 w 1295"/>
                <a:gd name="T5" fmla="*/ 0 h 344"/>
                <a:gd name="T6" fmla="*/ 0 w 1295"/>
                <a:gd name="T7" fmla="*/ 0 h 344"/>
                <a:gd name="T8" fmla="*/ 0 w 1295"/>
                <a:gd name="T9" fmla="*/ 0 h 344"/>
                <a:gd name="T10" fmla="*/ 0 w 1295"/>
                <a:gd name="T11" fmla="*/ 0 h 344"/>
                <a:gd name="T12" fmla="*/ 0 w 1295"/>
                <a:gd name="T13" fmla="*/ 0 h 344"/>
                <a:gd name="T14" fmla="*/ 0 w 1295"/>
                <a:gd name="T15" fmla="*/ 0 h 344"/>
                <a:gd name="T16" fmla="*/ 0 w 1295"/>
                <a:gd name="T17" fmla="*/ 0 h 344"/>
                <a:gd name="T18" fmla="*/ 0 w 1295"/>
                <a:gd name="T19" fmla="*/ 0 h 344"/>
                <a:gd name="T20" fmla="*/ 0 w 1295"/>
                <a:gd name="T21" fmla="*/ 0 h 344"/>
                <a:gd name="T22" fmla="*/ 0 w 1295"/>
                <a:gd name="T23" fmla="*/ 0 h 344"/>
                <a:gd name="T24" fmla="*/ 0 w 1295"/>
                <a:gd name="T25" fmla="*/ 0 h 344"/>
                <a:gd name="T26" fmla="*/ 0 w 1295"/>
                <a:gd name="T27" fmla="*/ 0 h 344"/>
                <a:gd name="T28" fmla="*/ 0 w 1295"/>
                <a:gd name="T29" fmla="*/ 0 h 344"/>
                <a:gd name="T30" fmla="*/ 0 w 1295"/>
                <a:gd name="T31" fmla="*/ 0 h 344"/>
                <a:gd name="T32" fmla="*/ 0 w 1295"/>
                <a:gd name="T33" fmla="*/ 0 h 344"/>
                <a:gd name="T34" fmla="*/ 0 w 1295"/>
                <a:gd name="T35" fmla="*/ 0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390058"/>
              </a:solidFill>
              <a:round/>
              <a:headEnd type="none" w="med" len="med"/>
              <a:tailEnd type="triangle" w="med" len="med"/>
            </a:ln>
          </p:spPr>
          <p:txBody>
            <a:bodyPr>
              <a:prstTxWarp prst="textNoShape">
                <a:avLst/>
              </a:prstTxWarp>
            </a:bodyPr>
            <a:lstStyle/>
            <a:p>
              <a:endParaRPr lang="en-US"/>
            </a:p>
          </p:txBody>
        </p:sp>
      </p:grpSp>
      <p:sp>
        <p:nvSpPr>
          <p:cNvPr id="1816615" name="Text Box 39"/>
          <p:cNvSpPr txBox="1">
            <a:spLocks noChangeArrowheads="1"/>
          </p:cNvSpPr>
          <p:nvPr/>
        </p:nvSpPr>
        <p:spPr bwMode="auto">
          <a:xfrm>
            <a:off x="3409950" y="3384550"/>
            <a:ext cx="3143250" cy="1200328"/>
          </a:xfrm>
          <a:prstGeom prst="rect">
            <a:avLst/>
          </a:prstGeom>
          <a:solidFill>
            <a:schemeClr val="bg1"/>
          </a:solidFill>
          <a:ln w="12700">
            <a:noFill/>
            <a:miter lim="800000"/>
            <a:headEnd/>
            <a:tailEnd/>
          </a:ln>
        </p:spPr>
        <p:txBody>
          <a:bodyPr>
            <a:prstTxWarp prst="textNoShape">
              <a:avLst/>
            </a:prstTxWarp>
            <a:spAutoFit/>
          </a:bodyPr>
          <a:lstStyle/>
          <a:p>
            <a:pPr algn="ctr"/>
            <a:r>
              <a:rPr lang="en-US" sz="2400" dirty="0"/>
              <a:t>Electrons get pulled towards plate B by the electric field</a:t>
            </a:r>
          </a:p>
        </p:txBody>
      </p:sp>
      <p:sp>
        <p:nvSpPr>
          <p:cNvPr id="1816614" name="Text Box 38"/>
          <p:cNvSpPr txBox="1">
            <a:spLocks noChangeArrowheads="1"/>
          </p:cNvSpPr>
          <p:nvPr/>
        </p:nvSpPr>
        <p:spPr bwMode="auto">
          <a:xfrm>
            <a:off x="2597966" y="4267200"/>
            <a:ext cx="1173118" cy="461665"/>
          </a:xfrm>
          <a:prstGeom prst="rect">
            <a:avLst/>
          </a:prstGeom>
          <a:noFill/>
          <a:ln w="12700">
            <a:noFill/>
            <a:miter lim="800000"/>
            <a:headEnd/>
            <a:tailEnd/>
          </a:ln>
        </p:spPr>
        <p:txBody>
          <a:bodyPr wrap="none">
            <a:prstTxWarp prst="textNoShape">
              <a:avLst/>
            </a:prstTxWarp>
            <a:spAutoFit/>
          </a:bodyPr>
          <a:lstStyle/>
          <a:p>
            <a:pPr algn="ctr"/>
            <a:r>
              <a:rPr lang="en-US" sz="2400" dirty="0" err="1">
                <a:solidFill>
                  <a:srgbClr val="FF0000"/>
                </a:solidFill>
              </a:rPr>
              <a:t>F</a:t>
            </a:r>
            <a:r>
              <a:rPr lang="en-US" sz="2400" dirty="0">
                <a:solidFill>
                  <a:srgbClr val="FF0000"/>
                </a:solidFill>
              </a:rPr>
              <a:t> = </a:t>
            </a:r>
            <a:r>
              <a:rPr lang="en-US" sz="2400" dirty="0" err="1">
                <a:solidFill>
                  <a:srgbClr val="FF0000"/>
                </a:solidFill>
              </a:rPr>
              <a:t>E</a:t>
            </a:r>
            <a:r>
              <a:rPr lang="en-US" sz="2400" dirty="0" err="1">
                <a:solidFill>
                  <a:srgbClr val="FF0000"/>
                </a:solidFill>
                <a:ea typeface="Arial" charset="0"/>
                <a:cs typeface="Arial" charset="0"/>
              </a:rPr>
              <a:t>·</a:t>
            </a:r>
            <a:r>
              <a:rPr lang="en-US" sz="2400" dirty="0" err="1">
                <a:solidFill>
                  <a:srgbClr val="FF0000"/>
                </a:solidFill>
              </a:rPr>
              <a:t>q</a:t>
            </a:r>
            <a:r>
              <a:rPr lang="en-US" sz="2400" baseline="-25000" dirty="0" err="1">
                <a:solidFill>
                  <a:srgbClr val="FF0000"/>
                </a:solidFill>
              </a:rPr>
              <a:t>e</a:t>
            </a:r>
            <a:r>
              <a:rPr lang="en-US" sz="2400" baseline="-25000" dirty="0">
                <a:solidFill>
                  <a:srgbClr val="FF0000"/>
                </a:solidFill>
              </a:rPr>
              <a:t>-</a:t>
            </a:r>
          </a:p>
        </p:txBody>
      </p:sp>
      <p:sp>
        <p:nvSpPr>
          <p:cNvPr id="19482" name="TextBox 39"/>
          <p:cNvSpPr txBox="1">
            <a:spLocks noChangeArrowheads="1"/>
          </p:cNvSpPr>
          <p:nvPr/>
        </p:nvSpPr>
        <p:spPr bwMode="auto">
          <a:xfrm>
            <a:off x="6597650" y="3121025"/>
            <a:ext cx="304800" cy="1938338"/>
          </a:xfrm>
          <a:prstGeom prst="rect">
            <a:avLst/>
          </a:prstGeom>
          <a:noFill/>
          <a:ln w="9525">
            <a:noFill/>
            <a:miter lim="800000"/>
            <a:headEnd/>
            <a:tailEnd/>
          </a:ln>
        </p:spPr>
        <p:txBody>
          <a:bodyPr>
            <a:prstTxWarp prst="textNoShape">
              <a:avLst/>
            </a:prstTxWarp>
            <a:spAutoFit/>
          </a:bodyPr>
          <a:lstStyle/>
          <a:p>
            <a:r>
              <a:rPr lang="en-US">
                <a:solidFill>
                  <a:schemeClr val="bg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1816580"/>
                                        </p:tgtEl>
                                      </p:cBhvr>
                                    </p:animEffect>
                                    <p:set>
                                      <p:cBhvr>
                                        <p:cTn id="10" dur="1" fill="hold">
                                          <p:stCondLst>
                                            <p:cond delay="1999"/>
                                          </p:stCondLst>
                                        </p:cTn>
                                        <p:tgtEl>
                                          <p:spTgt spid="1816580"/>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816593"/>
                                        </p:tgtEl>
                                        <p:attrNameLst>
                                          <p:attrName>style.visibility</p:attrName>
                                        </p:attrNameLst>
                                      </p:cBhvr>
                                      <p:to>
                                        <p:strVal val="visible"/>
                                      </p:to>
                                    </p:set>
                                    <p:animEffect transition="in" filter="fade">
                                      <p:cBhvr>
                                        <p:cTn id="13" dur="2000"/>
                                        <p:tgtEl>
                                          <p:spTgt spid="1816593"/>
                                        </p:tgtEl>
                                      </p:cBhvr>
                                    </p:animEffect>
                                  </p:childTnLst>
                                </p:cTn>
                              </p:par>
                            </p:childTnLst>
                          </p:cTn>
                        </p:par>
                        <p:par>
                          <p:cTn id="14" fill="hold">
                            <p:stCondLst>
                              <p:cond delay="2000"/>
                            </p:stCondLst>
                            <p:childTnLst>
                              <p:par>
                                <p:cTn id="15" presetID="10" presetClass="entr" presetSubtype="0" fill="hold" nodeType="afterEffect">
                                  <p:stCondLst>
                                    <p:cond delay="10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par>
                          <p:cTn id="18" fill="hold">
                            <p:stCondLst>
                              <p:cond delay="5000"/>
                            </p:stCondLst>
                            <p:childTnLst>
                              <p:par>
                                <p:cTn id="19" presetID="1" presetClass="entr" presetSubtype="0" fill="hold" nodeType="afterEffect">
                                  <p:stCondLst>
                                    <p:cond delay="2000"/>
                                  </p:stCondLst>
                                  <p:childTnLst>
                                    <p:set>
                                      <p:cBhvr>
                                        <p:cTn id="20" dur="1" fill="hold">
                                          <p:stCondLst>
                                            <p:cond delay="0"/>
                                          </p:stCondLst>
                                        </p:cTn>
                                        <p:tgtEl>
                                          <p:spTgt spid="1816602"/>
                                        </p:tgtEl>
                                        <p:attrNameLst>
                                          <p:attrName>style.visibility</p:attrName>
                                        </p:attrNameLst>
                                      </p:cBhvr>
                                      <p:to>
                                        <p:strVal val="visible"/>
                                      </p:to>
                                    </p:set>
                                  </p:childTnLst>
                                </p:cTn>
                              </p:par>
                            </p:childTnLst>
                          </p:cTn>
                        </p:par>
                        <p:par>
                          <p:cTn id="21" fill="hold">
                            <p:stCondLst>
                              <p:cond delay="7000"/>
                            </p:stCondLst>
                            <p:childTnLst>
                              <p:par>
                                <p:cTn id="22" presetID="1" presetClass="entr" presetSubtype="0" fill="hold" nodeType="afterEffect">
                                  <p:stCondLst>
                                    <p:cond delay="1000"/>
                                  </p:stCondLst>
                                  <p:childTnLst>
                                    <p:set>
                                      <p:cBhvr>
                                        <p:cTn id="23" dur="1" fill="hold">
                                          <p:stCondLst>
                                            <p:cond delay="0"/>
                                          </p:stCondLst>
                                        </p:cTn>
                                        <p:tgtEl>
                                          <p:spTgt spid="1816601"/>
                                        </p:tgtEl>
                                        <p:attrNameLst>
                                          <p:attrName>style.visibility</p:attrName>
                                        </p:attrNameLst>
                                      </p:cBhvr>
                                      <p:to>
                                        <p:strVal val="visible"/>
                                      </p:to>
                                    </p:set>
                                  </p:childTnLst>
                                </p:cTn>
                              </p:par>
                            </p:childTnLst>
                          </p:cTn>
                        </p:par>
                        <p:par>
                          <p:cTn id="24" fill="hold">
                            <p:stCondLst>
                              <p:cond delay="8000"/>
                            </p:stCondLst>
                            <p:childTnLst>
                              <p:par>
                                <p:cTn id="25" presetID="1" presetClass="entr" presetSubtype="0" fill="hold" nodeType="afterEffect">
                                  <p:stCondLst>
                                    <p:cond delay="1500"/>
                                  </p:stCondLst>
                                  <p:childTnLst>
                                    <p:set>
                                      <p:cBhvr>
                                        <p:cTn id="26" dur="1" fill="hold">
                                          <p:stCondLst>
                                            <p:cond delay="0"/>
                                          </p:stCondLst>
                                        </p:cTn>
                                        <p:tgtEl>
                                          <p:spTgt spid="1816603"/>
                                        </p:tgtEl>
                                        <p:attrNameLst>
                                          <p:attrName>style.visibility</p:attrName>
                                        </p:attrNameLst>
                                      </p:cBhvr>
                                      <p:to>
                                        <p:strVal val="visible"/>
                                      </p:to>
                                    </p:set>
                                  </p:childTnLst>
                                </p:cTn>
                              </p:par>
                            </p:childTnLst>
                          </p:cTn>
                        </p:par>
                        <p:par>
                          <p:cTn id="27" fill="hold">
                            <p:stCondLst>
                              <p:cond delay="11500"/>
                            </p:stCondLst>
                            <p:childTnLst>
                              <p:par>
                                <p:cTn id="28" presetID="1" presetClass="entr" presetSubtype="0" fill="hold" nodeType="afterEffect">
                                  <p:stCondLst>
                                    <p:cond delay="1000"/>
                                  </p:stCondLst>
                                  <p:childTnLst>
                                    <p:set>
                                      <p:cBhvr>
                                        <p:cTn id="29" dur="1" fill="hold">
                                          <p:stCondLst>
                                            <p:cond delay="0"/>
                                          </p:stCondLst>
                                        </p:cTn>
                                        <p:tgtEl>
                                          <p:spTgt spid="1816604"/>
                                        </p:tgtEl>
                                        <p:attrNameLst>
                                          <p:attrName>style.visibility</p:attrName>
                                        </p:attrNameLst>
                                      </p:cBhvr>
                                      <p:to>
                                        <p:strVal val="visible"/>
                                      </p:to>
                                    </p:set>
                                  </p:childTnLst>
                                </p:cTn>
                              </p:par>
                            </p:childTnLst>
                          </p:cTn>
                        </p:par>
                        <p:par>
                          <p:cTn id="30" fill="hold">
                            <p:stCondLst>
                              <p:cond delay="12500"/>
                            </p:stCondLst>
                            <p:childTnLst>
                              <p:par>
                                <p:cTn id="31" presetID="1" presetClass="entr" presetSubtype="0" fill="hold" nodeType="afterEffect">
                                  <p:stCondLst>
                                    <p:cond delay="0"/>
                                  </p:stCondLst>
                                  <p:childTnLst>
                                    <p:set>
                                      <p:cBhvr>
                                        <p:cTn id="32" dur="1" fill="hold">
                                          <p:stCondLst>
                                            <p:cond delay="0"/>
                                          </p:stCondLst>
                                        </p:cTn>
                                        <p:tgtEl>
                                          <p:spTgt spid="1816605"/>
                                        </p:tgtEl>
                                        <p:attrNameLst>
                                          <p:attrName>style.visibility</p:attrName>
                                        </p:attrNameLst>
                                      </p:cBhvr>
                                      <p:to>
                                        <p:strVal val="visible"/>
                                      </p:to>
                                    </p:set>
                                  </p:childTnLst>
                                </p:cTn>
                              </p:par>
                            </p:childTnLst>
                          </p:cTn>
                        </p:par>
                        <p:par>
                          <p:cTn id="33" fill="hold">
                            <p:stCondLst>
                              <p:cond delay="12500"/>
                            </p:stCondLst>
                            <p:childTnLst>
                              <p:par>
                                <p:cTn id="34" presetID="1" presetClass="entr" presetSubtype="0" fill="hold" nodeType="afterEffect">
                                  <p:stCondLst>
                                    <p:cond delay="1500"/>
                                  </p:stCondLst>
                                  <p:childTnLst>
                                    <p:set>
                                      <p:cBhvr>
                                        <p:cTn id="35" dur="1" fill="hold">
                                          <p:stCondLst>
                                            <p:cond delay="0"/>
                                          </p:stCondLst>
                                        </p:cTn>
                                        <p:tgtEl>
                                          <p:spTgt spid="181660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2000"/>
                                        <p:tgtEl>
                                          <p:spTgt spid="3"/>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1816614"/>
                                        </p:tgtEl>
                                        <p:attrNameLst>
                                          <p:attrName>style.visibility</p:attrName>
                                        </p:attrNameLst>
                                      </p:cBhvr>
                                      <p:to>
                                        <p:strVal val="visible"/>
                                      </p:to>
                                    </p:set>
                                    <p:animEffect transition="in" filter="fade">
                                      <p:cBhvr>
                                        <p:cTn id="44" dur="2000"/>
                                        <p:tgtEl>
                                          <p:spTgt spid="1816614"/>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1816615"/>
                                        </p:tgtEl>
                                        <p:attrNameLst>
                                          <p:attrName>style.visibility</p:attrName>
                                        </p:attrNameLst>
                                      </p:cBhvr>
                                      <p:to>
                                        <p:strVal val="visible"/>
                                      </p:to>
                                    </p:set>
                                    <p:animEffect transition="in" filter="fade">
                                      <p:cBhvr>
                                        <p:cTn id="48" dur="2000"/>
                                        <p:tgtEl>
                                          <p:spTgt spid="1816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6580" grpId="0" animBg="1"/>
      <p:bldP spid="1816593" grpId="0"/>
      <p:bldP spid="1816615" grpId="0" animBg="1"/>
      <p:bldP spid="1816614" grpId="0"/>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1143000"/>
          </a:xfrm>
        </p:spPr>
        <p:txBody>
          <a:bodyPr/>
          <a:lstStyle/>
          <a:p>
            <a:pPr eaLnBrk="1" hangingPunct="1"/>
            <a:r>
              <a:rPr lang="en-US" sz="4000" b="1"/>
              <a:t>Experimental apparatus: PE effect</a:t>
            </a:r>
          </a:p>
        </p:txBody>
      </p:sp>
      <p:pic>
        <p:nvPicPr>
          <p:cNvPr id="20483" name="Picture 3"/>
          <p:cNvPicPr>
            <a:picLocks noChangeAspect="1" noChangeArrowheads="1"/>
          </p:cNvPicPr>
          <p:nvPr/>
        </p:nvPicPr>
        <p:blipFill>
          <a:blip r:embed="rId2"/>
          <a:srcRect/>
          <a:stretch>
            <a:fillRect/>
          </a:stretch>
        </p:blipFill>
        <p:spPr bwMode="auto">
          <a:xfrm>
            <a:off x="1143000" y="1141413"/>
            <a:ext cx="7239000" cy="5480050"/>
          </a:xfrm>
          <a:prstGeom prst="rect">
            <a:avLst/>
          </a:prstGeom>
          <a:noFill/>
          <a:ln w="9525">
            <a:noFill/>
            <a:miter lim="800000"/>
            <a:headEnd/>
            <a:tailEnd/>
          </a:ln>
        </p:spPr>
      </p:pic>
      <p:grpSp>
        <p:nvGrpSpPr>
          <p:cNvPr id="2" name="Group 4"/>
          <p:cNvGrpSpPr>
            <a:grpSpLocks/>
          </p:cNvGrpSpPr>
          <p:nvPr/>
        </p:nvGrpSpPr>
        <p:grpSpPr bwMode="auto">
          <a:xfrm>
            <a:off x="2514600" y="1828800"/>
            <a:ext cx="1295400" cy="2057400"/>
            <a:chOff x="1195" y="912"/>
            <a:chExt cx="725" cy="1223"/>
          </a:xfrm>
        </p:grpSpPr>
        <p:sp>
          <p:nvSpPr>
            <p:cNvPr id="20487" name="Freeform 5"/>
            <p:cNvSpPr>
              <a:spLocks/>
            </p:cNvSpPr>
            <p:nvPr/>
          </p:nvSpPr>
          <p:spPr bwMode="auto">
            <a:xfrm rot="7958026">
              <a:off x="1336" y="1144"/>
              <a:ext cx="624" cy="160"/>
            </a:xfrm>
            <a:custGeom>
              <a:avLst/>
              <a:gdLst>
                <a:gd name="T0" fmla="*/ 0 w 1295"/>
                <a:gd name="T1" fmla="*/ 0 h 344"/>
                <a:gd name="T2" fmla="*/ 0 w 1295"/>
                <a:gd name="T3" fmla="*/ 0 h 344"/>
                <a:gd name="T4" fmla="*/ 0 w 1295"/>
                <a:gd name="T5" fmla="*/ 0 h 344"/>
                <a:gd name="T6" fmla="*/ 0 w 1295"/>
                <a:gd name="T7" fmla="*/ 0 h 344"/>
                <a:gd name="T8" fmla="*/ 0 w 1295"/>
                <a:gd name="T9" fmla="*/ 0 h 344"/>
                <a:gd name="T10" fmla="*/ 0 w 1295"/>
                <a:gd name="T11" fmla="*/ 0 h 344"/>
                <a:gd name="T12" fmla="*/ 0 w 1295"/>
                <a:gd name="T13" fmla="*/ 0 h 344"/>
                <a:gd name="T14" fmla="*/ 0 w 1295"/>
                <a:gd name="T15" fmla="*/ 0 h 344"/>
                <a:gd name="T16" fmla="*/ 0 w 1295"/>
                <a:gd name="T17" fmla="*/ 0 h 344"/>
                <a:gd name="T18" fmla="*/ 0 w 1295"/>
                <a:gd name="T19" fmla="*/ 0 h 344"/>
                <a:gd name="T20" fmla="*/ 0 w 1295"/>
                <a:gd name="T21" fmla="*/ 0 h 344"/>
                <a:gd name="T22" fmla="*/ 0 w 1295"/>
                <a:gd name="T23" fmla="*/ 0 h 344"/>
                <a:gd name="T24" fmla="*/ 0 w 1295"/>
                <a:gd name="T25" fmla="*/ 0 h 344"/>
                <a:gd name="T26" fmla="*/ 0 w 1295"/>
                <a:gd name="T27" fmla="*/ 0 h 344"/>
                <a:gd name="T28" fmla="*/ 0 w 1295"/>
                <a:gd name="T29" fmla="*/ 0 h 344"/>
                <a:gd name="T30" fmla="*/ 0 w 1295"/>
                <a:gd name="T31" fmla="*/ 0 h 344"/>
                <a:gd name="T32" fmla="*/ 0 w 1295"/>
                <a:gd name="T33" fmla="*/ 0 h 344"/>
                <a:gd name="T34" fmla="*/ 0 w 1295"/>
                <a:gd name="T35" fmla="*/ 0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390058"/>
              </a:solidFill>
              <a:round/>
              <a:headEnd/>
              <a:tailEnd/>
            </a:ln>
          </p:spPr>
          <p:txBody>
            <a:bodyPr>
              <a:prstTxWarp prst="textNoShape">
                <a:avLst/>
              </a:prstTxWarp>
            </a:bodyPr>
            <a:lstStyle/>
            <a:p>
              <a:endParaRPr lang="en-US"/>
            </a:p>
          </p:txBody>
        </p:sp>
        <p:sp>
          <p:nvSpPr>
            <p:cNvPr id="20488" name="Freeform 6"/>
            <p:cNvSpPr>
              <a:spLocks/>
            </p:cNvSpPr>
            <p:nvPr/>
          </p:nvSpPr>
          <p:spPr bwMode="auto">
            <a:xfrm rot="7958026">
              <a:off x="963" y="1551"/>
              <a:ext cx="624" cy="160"/>
            </a:xfrm>
            <a:custGeom>
              <a:avLst/>
              <a:gdLst>
                <a:gd name="T0" fmla="*/ 0 w 1295"/>
                <a:gd name="T1" fmla="*/ 0 h 344"/>
                <a:gd name="T2" fmla="*/ 0 w 1295"/>
                <a:gd name="T3" fmla="*/ 0 h 344"/>
                <a:gd name="T4" fmla="*/ 0 w 1295"/>
                <a:gd name="T5" fmla="*/ 0 h 344"/>
                <a:gd name="T6" fmla="*/ 0 w 1295"/>
                <a:gd name="T7" fmla="*/ 0 h 344"/>
                <a:gd name="T8" fmla="*/ 0 w 1295"/>
                <a:gd name="T9" fmla="*/ 0 h 344"/>
                <a:gd name="T10" fmla="*/ 0 w 1295"/>
                <a:gd name="T11" fmla="*/ 0 h 344"/>
                <a:gd name="T12" fmla="*/ 0 w 1295"/>
                <a:gd name="T13" fmla="*/ 0 h 344"/>
                <a:gd name="T14" fmla="*/ 0 w 1295"/>
                <a:gd name="T15" fmla="*/ 0 h 344"/>
                <a:gd name="T16" fmla="*/ 0 w 1295"/>
                <a:gd name="T17" fmla="*/ 0 h 344"/>
                <a:gd name="T18" fmla="*/ 0 w 1295"/>
                <a:gd name="T19" fmla="*/ 0 h 344"/>
                <a:gd name="T20" fmla="*/ 0 w 1295"/>
                <a:gd name="T21" fmla="*/ 0 h 344"/>
                <a:gd name="T22" fmla="*/ 0 w 1295"/>
                <a:gd name="T23" fmla="*/ 0 h 344"/>
                <a:gd name="T24" fmla="*/ 0 w 1295"/>
                <a:gd name="T25" fmla="*/ 0 h 344"/>
                <a:gd name="T26" fmla="*/ 0 w 1295"/>
                <a:gd name="T27" fmla="*/ 0 h 344"/>
                <a:gd name="T28" fmla="*/ 0 w 1295"/>
                <a:gd name="T29" fmla="*/ 0 h 344"/>
                <a:gd name="T30" fmla="*/ 0 w 1295"/>
                <a:gd name="T31" fmla="*/ 0 h 344"/>
                <a:gd name="T32" fmla="*/ 0 w 1295"/>
                <a:gd name="T33" fmla="*/ 0 h 344"/>
                <a:gd name="T34" fmla="*/ 0 w 1295"/>
                <a:gd name="T35" fmla="*/ 0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390058"/>
              </a:solidFill>
              <a:round/>
              <a:headEnd type="none" w="med" len="med"/>
              <a:tailEnd type="triangle" w="med" len="med"/>
            </a:ln>
          </p:spPr>
          <p:txBody>
            <a:bodyPr>
              <a:prstTxWarp prst="textNoShape">
                <a:avLst/>
              </a:prstTxWarp>
            </a:bodyPr>
            <a:lstStyle/>
            <a:p>
              <a:endParaRPr lang="en-US"/>
            </a:p>
          </p:txBody>
        </p:sp>
        <p:sp>
          <p:nvSpPr>
            <p:cNvPr id="20489" name="Freeform 7"/>
            <p:cNvSpPr>
              <a:spLocks/>
            </p:cNvSpPr>
            <p:nvPr/>
          </p:nvSpPr>
          <p:spPr bwMode="auto">
            <a:xfrm rot="7958026">
              <a:off x="1432" y="1240"/>
              <a:ext cx="624" cy="160"/>
            </a:xfrm>
            <a:custGeom>
              <a:avLst/>
              <a:gdLst>
                <a:gd name="T0" fmla="*/ 0 w 1295"/>
                <a:gd name="T1" fmla="*/ 0 h 344"/>
                <a:gd name="T2" fmla="*/ 0 w 1295"/>
                <a:gd name="T3" fmla="*/ 0 h 344"/>
                <a:gd name="T4" fmla="*/ 0 w 1295"/>
                <a:gd name="T5" fmla="*/ 0 h 344"/>
                <a:gd name="T6" fmla="*/ 0 w 1295"/>
                <a:gd name="T7" fmla="*/ 0 h 344"/>
                <a:gd name="T8" fmla="*/ 0 w 1295"/>
                <a:gd name="T9" fmla="*/ 0 h 344"/>
                <a:gd name="T10" fmla="*/ 0 w 1295"/>
                <a:gd name="T11" fmla="*/ 0 h 344"/>
                <a:gd name="T12" fmla="*/ 0 w 1295"/>
                <a:gd name="T13" fmla="*/ 0 h 344"/>
                <a:gd name="T14" fmla="*/ 0 w 1295"/>
                <a:gd name="T15" fmla="*/ 0 h 344"/>
                <a:gd name="T16" fmla="*/ 0 w 1295"/>
                <a:gd name="T17" fmla="*/ 0 h 344"/>
                <a:gd name="T18" fmla="*/ 0 w 1295"/>
                <a:gd name="T19" fmla="*/ 0 h 344"/>
                <a:gd name="T20" fmla="*/ 0 w 1295"/>
                <a:gd name="T21" fmla="*/ 0 h 344"/>
                <a:gd name="T22" fmla="*/ 0 w 1295"/>
                <a:gd name="T23" fmla="*/ 0 h 344"/>
                <a:gd name="T24" fmla="*/ 0 w 1295"/>
                <a:gd name="T25" fmla="*/ 0 h 344"/>
                <a:gd name="T26" fmla="*/ 0 w 1295"/>
                <a:gd name="T27" fmla="*/ 0 h 344"/>
                <a:gd name="T28" fmla="*/ 0 w 1295"/>
                <a:gd name="T29" fmla="*/ 0 h 344"/>
                <a:gd name="T30" fmla="*/ 0 w 1295"/>
                <a:gd name="T31" fmla="*/ 0 h 344"/>
                <a:gd name="T32" fmla="*/ 0 w 1295"/>
                <a:gd name="T33" fmla="*/ 0 h 344"/>
                <a:gd name="T34" fmla="*/ 0 w 1295"/>
                <a:gd name="T35" fmla="*/ 0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390058"/>
              </a:solidFill>
              <a:round/>
              <a:headEnd/>
              <a:tailEnd/>
            </a:ln>
          </p:spPr>
          <p:txBody>
            <a:bodyPr>
              <a:prstTxWarp prst="textNoShape">
                <a:avLst/>
              </a:prstTxWarp>
            </a:bodyPr>
            <a:lstStyle/>
            <a:p>
              <a:endParaRPr lang="en-US"/>
            </a:p>
          </p:txBody>
        </p:sp>
        <p:sp>
          <p:nvSpPr>
            <p:cNvPr id="20490" name="Freeform 8"/>
            <p:cNvSpPr>
              <a:spLocks/>
            </p:cNvSpPr>
            <p:nvPr/>
          </p:nvSpPr>
          <p:spPr bwMode="auto">
            <a:xfrm rot="7958026">
              <a:off x="1059" y="1647"/>
              <a:ext cx="624" cy="160"/>
            </a:xfrm>
            <a:custGeom>
              <a:avLst/>
              <a:gdLst>
                <a:gd name="T0" fmla="*/ 0 w 1295"/>
                <a:gd name="T1" fmla="*/ 0 h 344"/>
                <a:gd name="T2" fmla="*/ 0 w 1295"/>
                <a:gd name="T3" fmla="*/ 0 h 344"/>
                <a:gd name="T4" fmla="*/ 0 w 1295"/>
                <a:gd name="T5" fmla="*/ 0 h 344"/>
                <a:gd name="T6" fmla="*/ 0 w 1295"/>
                <a:gd name="T7" fmla="*/ 0 h 344"/>
                <a:gd name="T8" fmla="*/ 0 w 1295"/>
                <a:gd name="T9" fmla="*/ 0 h 344"/>
                <a:gd name="T10" fmla="*/ 0 w 1295"/>
                <a:gd name="T11" fmla="*/ 0 h 344"/>
                <a:gd name="T12" fmla="*/ 0 w 1295"/>
                <a:gd name="T13" fmla="*/ 0 h 344"/>
                <a:gd name="T14" fmla="*/ 0 w 1295"/>
                <a:gd name="T15" fmla="*/ 0 h 344"/>
                <a:gd name="T16" fmla="*/ 0 w 1295"/>
                <a:gd name="T17" fmla="*/ 0 h 344"/>
                <a:gd name="T18" fmla="*/ 0 w 1295"/>
                <a:gd name="T19" fmla="*/ 0 h 344"/>
                <a:gd name="T20" fmla="*/ 0 w 1295"/>
                <a:gd name="T21" fmla="*/ 0 h 344"/>
                <a:gd name="T22" fmla="*/ 0 w 1295"/>
                <a:gd name="T23" fmla="*/ 0 h 344"/>
                <a:gd name="T24" fmla="*/ 0 w 1295"/>
                <a:gd name="T25" fmla="*/ 0 h 344"/>
                <a:gd name="T26" fmla="*/ 0 w 1295"/>
                <a:gd name="T27" fmla="*/ 0 h 344"/>
                <a:gd name="T28" fmla="*/ 0 w 1295"/>
                <a:gd name="T29" fmla="*/ 0 h 344"/>
                <a:gd name="T30" fmla="*/ 0 w 1295"/>
                <a:gd name="T31" fmla="*/ 0 h 344"/>
                <a:gd name="T32" fmla="*/ 0 w 1295"/>
                <a:gd name="T33" fmla="*/ 0 h 344"/>
                <a:gd name="T34" fmla="*/ 0 w 1295"/>
                <a:gd name="T35" fmla="*/ 0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390058"/>
              </a:solidFill>
              <a:round/>
              <a:headEnd type="none" w="med" len="med"/>
              <a:tailEnd type="triangle" w="med" len="med"/>
            </a:ln>
          </p:spPr>
          <p:txBody>
            <a:bodyPr>
              <a:prstTxWarp prst="textNoShape">
                <a:avLst/>
              </a:prstTxWarp>
            </a:bodyPr>
            <a:lstStyle/>
            <a:p>
              <a:endParaRPr lang="en-US"/>
            </a:p>
          </p:txBody>
        </p:sp>
        <p:sp>
          <p:nvSpPr>
            <p:cNvPr id="20491" name="Freeform 9"/>
            <p:cNvSpPr>
              <a:spLocks/>
            </p:cNvSpPr>
            <p:nvPr/>
          </p:nvSpPr>
          <p:spPr bwMode="auto">
            <a:xfrm rot="7958026">
              <a:off x="1528" y="1336"/>
              <a:ext cx="624" cy="160"/>
            </a:xfrm>
            <a:custGeom>
              <a:avLst/>
              <a:gdLst>
                <a:gd name="T0" fmla="*/ 0 w 1295"/>
                <a:gd name="T1" fmla="*/ 0 h 344"/>
                <a:gd name="T2" fmla="*/ 0 w 1295"/>
                <a:gd name="T3" fmla="*/ 0 h 344"/>
                <a:gd name="T4" fmla="*/ 0 w 1295"/>
                <a:gd name="T5" fmla="*/ 0 h 344"/>
                <a:gd name="T6" fmla="*/ 0 w 1295"/>
                <a:gd name="T7" fmla="*/ 0 h 344"/>
                <a:gd name="T8" fmla="*/ 0 w 1295"/>
                <a:gd name="T9" fmla="*/ 0 h 344"/>
                <a:gd name="T10" fmla="*/ 0 w 1295"/>
                <a:gd name="T11" fmla="*/ 0 h 344"/>
                <a:gd name="T12" fmla="*/ 0 w 1295"/>
                <a:gd name="T13" fmla="*/ 0 h 344"/>
                <a:gd name="T14" fmla="*/ 0 w 1295"/>
                <a:gd name="T15" fmla="*/ 0 h 344"/>
                <a:gd name="T16" fmla="*/ 0 w 1295"/>
                <a:gd name="T17" fmla="*/ 0 h 344"/>
                <a:gd name="T18" fmla="*/ 0 w 1295"/>
                <a:gd name="T19" fmla="*/ 0 h 344"/>
                <a:gd name="T20" fmla="*/ 0 w 1295"/>
                <a:gd name="T21" fmla="*/ 0 h 344"/>
                <a:gd name="T22" fmla="*/ 0 w 1295"/>
                <a:gd name="T23" fmla="*/ 0 h 344"/>
                <a:gd name="T24" fmla="*/ 0 w 1295"/>
                <a:gd name="T25" fmla="*/ 0 h 344"/>
                <a:gd name="T26" fmla="*/ 0 w 1295"/>
                <a:gd name="T27" fmla="*/ 0 h 344"/>
                <a:gd name="T28" fmla="*/ 0 w 1295"/>
                <a:gd name="T29" fmla="*/ 0 h 344"/>
                <a:gd name="T30" fmla="*/ 0 w 1295"/>
                <a:gd name="T31" fmla="*/ 0 h 344"/>
                <a:gd name="T32" fmla="*/ 0 w 1295"/>
                <a:gd name="T33" fmla="*/ 0 h 344"/>
                <a:gd name="T34" fmla="*/ 0 w 1295"/>
                <a:gd name="T35" fmla="*/ 0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390058"/>
              </a:solidFill>
              <a:round/>
              <a:headEnd/>
              <a:tailEnd/>
            </a:ln>
          </p:spPr>
          <p:txBody>
            <a:bodyPr>
              <a:prstTxWarp prst="textNoShape">
                <a:avLst/>
              </a:prstTxWarp>
            </a:bodyPr>
            <a:lstStyle/>
            <a:p>
              <a:endParaRPr lang="en-US"/>
            </a:p>
          </p:txBody>
        </p:sp>
        <p:sp>
          <p:nvSpPr>
            <p:cNvPr id="20492" name="Freeform 10"/>
            <p:cNvSpPr>
              <a:spLocks/>
            </p:cNvSpPr>
            <p:nvPr/>
          </p:nvSpPr>
          <p:spPr bwMode="auto">
            <a:xfrm rot="7958026">
              <a:off x="1155" y="1743"/>
              <a:ext cx="624" cy="160"/>
            </a:xfrm>
            <a:custGeom>
              <a:avLst/>
              <a:gdLst>
                <a:gd name="T0" fmla="*/ 0 w 1295"/>
                <a:gd name="T1" fmla="*/ 0 h 344"/>
                <a:gd name="T2" fmla="*/ 0 w 1295"/>
                <a:gd name="T3" fmla="*/ 0 h 344"/>
                <a:gd name="T4" fmla="*/ 0 w 1295"/>
                <a:gd name="T5" fmla="*/ 0 h 344"/>
                <a:gd name="T6" fmla="*/ 0 w 1295"/>
                <a:gd name="T7" fmla="*/ 0 h 344"/>
                <a:gd name="T8" fmla="*/ 0 w 1295"/>
                <a:gd name="T9" fmla="*/ 0 h 344"/>
                <a:gd name="T10" fmla="*/ 0 w 1295"/>
                <a:gd name="T11" fmla="*/ 0 h 344"/>
                <a:gd name="T12" fmla="*/ 0 w 1295"/>
                <a:gd name="T13" fmla="*/ 0 h 344"/>
                <a:gd name="T14" fmla="*/ 0 w 1295"/>
                <a:gd name="T15" fmla="*/ 0 h 344"/>
                <a:gd name="T16" fmla="*/ 0 w 1295"/>
                <a:gd name="T17" fmla="*/ 0 h 344"/>
                <a:gd name="T18" fmla="*/ 0 w 1295"/>
                <a:gd name="T19" fmla="*/ 0 h 344"/>
                <a:gd name="T20" fmla="*/ 0 w 1295"/>
                <a:gd name="T21" fmla="*/ 0 h 344"/>
                <a:gd name="T22" fmla="*/ 0 w 1295"/>
                <a:gd name="T23" fmla="*/ 0 h 344"/>
                <a:gd name="T24" fmla="*/ 0 w 1295"/>
                <a:gd name="T25" fmla="*/ 0 h 344"/>
                <a:gd name="T26" fmla="*/ 0 w 1295"/>
                <a:gd name="T27" fmla="*/ 0 h 344"/>
                <a:gd name="T28" fmla="*/ 0 w 1295"/>
                <a:gd name="T29" fmla="*/ 0 h 344"/>
                <a:gd name="T30" fmla="*/ 0 w 1295"/>
                <a:gd name="T31" fmla="*/ 0 h 344"/>
                <a:gd name="T32" fmla="*/ 0 w 1295"/>
                <a:gd name="T33" fmla="*/ 0 h 344"/>
                <a:gd name="T34" fmla="*/ 0 w 1295"/>
                <a:gd name="T35" fmla="*/ 0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390058"/>
              </a:solidFill>
              <a:round/>
              <a:headEnd type="none" w="med" len="med"/>
              <a:tailEnd type="triangle" w="med" len="med"/>
            </a:ln>
          </p:spPr>
          <p:txBody>
            <a:bodyPr>
              <a:prstTxWarp prst="textNoShape">
                <a:avLst/>
              </a:prstTxWarp>
            </a:bodyPr>
            <a:lstStyle/>
            <a:p>
              <a:endParaRPr lang="en-US"/>
            </a:p>
          </p:txBody>
        </p:sp>
      </p:grpSp>
      <p:sp>
        <p:nvSpPr>
          <p:cNvPr id="20485" name="Text Box 11"/>
          <p:cNvSpPr txBox="1">
            <a:spLocks noChangeArrowheads="1"/>
          </p:cNvSpPr>
          <p:nvPr/>
        </p:nvSpPr>
        <p:spPr bwMode="auto">
          <a:xfrm>
            <a:off x="5257800" y="6361113"/>
            <a:ext cx="2522538" cy="396875"/>
          </a:xfrm>
          <a:prstGeom prst="rect">
            <a:avLst/>
          </a:prstGeom>
          <a:noFill/>
          <a:ln w="12700">
            <a:noFill/>
            <a:miter lim="800000"/>
            <a:headEnd/>
            <a:tailEnd/>
          </a:ln>
        </p:spPr>
        <p:txBody>
          <a:bodyPr wrap="none">
            <a:prstTxWarp prst="textNoShape">
              <a:avLst/>
            </a:prstTxWarp>
            <a:spAutoFit/>
          </a:bodyPr>
          <a:lstStyle/>
          <a:p>
            <a:pPr algn="ctr"/>
            <a:r>
              <a:rPr lang="en-US" sz="2000"/>
              <a:t>Measure the current!</a:t>
            </a:r>
          </a:p>
        </p:txBody>
      </p:sp>
      <p:sp>
        <p:nvSpPr>
          <p:cNvPr id="20486" name="Text Box 12"/>
          <p:cNvSpPr txBox="1">
            <a:spLocks noChangeArrowheads="1"/>
          </p:cNvSpPr>
          <p:nvPr/>
        </p:nvSpPr>
        <p:spPr bwMode="auto">
          <a:xfrm>
            <a:off x="-19128" y="989013"/>
            <a:ext cx="3803787" cy="830997"/>
          </a:xfrm>
          <a:prstGeom prst="rect">
            <a:avLst/>
          </a:prstGeom>
          <a:noFill/>
          <a:ln w="12700">
            <a:noFill/>
            <a:miter lim="800000"/>
            <a:headEnd/>
            <a:tailEnd/>
          </a:ln>
        </p:spPr>
        <p:txBody>
          <a:bodyPr wrap="square">
            <a:prstTxWarp prst="textNoShape">
              <a:avLst/>
            </a:prstTxWarp>
            <a:spAutoFit/>
          </a:bodyPr>
          <a:lstStyle/>
          <a:p>
            <a:r>
              <a:rPr lang="en-US" sz="2400" dirty="0"/>
              <a:t>Play with color and intensity. Measure current </a:t>
            </a:r>
            <a:r>
              <a:rPr lang="en-US" sz="2400" i="1" dirty="0">
                <a:latin typeface="Times New Roman" charset="0"/>
              </a:rPr>
              <a:t>I.</a:t>
            </a:r>
            <a:r>
              <a:rPr lang="en-US" sz="2400" dirty="0"/>
              <a:t> (</a:t>
            </a:r>
            <a:r>
              <a:rPr lang="en-US" sz="2400" i="1" dirty="0">
                <a:latin typeface="Times New Roman" charset="0"/>
              </a:rPr>
              <a:t>I</a:t>
            </a:r>
            <a:r>
              <a:rPr lang="en-US" sz="2400" dirty="0"/>
              <a:t> </a:t>
            </a:r>
            <a:r>
              <a:rPr lang="en-US" sz="2400" dirty="0">
                <a:ea typeface="Arial" charset="0"/>
                <a:cs typeface="Arial" charset="0"/>
              </a:rPr>
              <a:t>~ </a:t>
            </a:r>
            <a:r>
              <a:rPr lang="en-US" sz="2400" baseline="30000" dirty="0">
                <a:ea typeface="Arial" charset="0"/>
                <a:cs typeface="Arial" charset="0"/>
              </a:rPr>
              <a:t>#</a:t>
            </a:r>
            <a:r>
              <a:rPr lang="en-US" sz="2400" baseline="30000" dirty="0" err="1">
                <a:ea typeface="Arial" charset="0"/>
                <a:cs typeface="Arial" charset="0"/>
              </a:rPr>
              <a:t>e-</a:t>
            </a:r>
            <a:r>
              <a:rPr lang="en-US" sz="2400" dirty="0" err="1">
                <a:ea typeface="Arial" charset="0"/>
                <a:cs typeface="Arial" charset="0"/>
              </a:rPr>
              <a:t>/</a:t>
            </a:r>
            <a:r>
              <a:rPr lang="en-US" sz="2400" baseline="-25000" dirty="0" err="1">
                <a:ea typeface="Arial" charset="0"/>
                <a:cs typeface="Arial" charset="0"/>
              </a:rPr>
              <a:t>s</a:t>
            </a:r>
            <a:r>
              <a:rPr lang="en-US" sz="2400" dirty="0">
                <a:ea typeface="Arial" charset="0"/>
                <a:cs typeface="Arial" charset="0"/>
              </a:rPr>
              <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1295400"/>
          </a:xfrm>
        </p:spPr>
        <p:txBody>
          <a:bodyPr/>
          <a:lstStyle/>
          <a:p>
            <a:pPr eaLnBrk="1" hangingPunct="1"/>
            <a:r>
              <a:rPr lang="en-US" sz="3600" b="1"/>
              <a:t>First we could argue that the light heats up the plate </a:t>
            </a:r>
            <a:r>
              <a:rPr lang="en-US" sz="3600" b="1">
                <a:sym typeface="Wingdings" charset="2"/>
              </a:rPr>
              <a:t> electrons pop-out</a:t>
            </a:r>
            <a:endParaRPr lang="en-US" sz="3600" b="1"/>
          </a:p>
        </p:txBody>
      </p:sp>
      <p:pic>
        <p:nvPicPr>
          <p:cNvPr id="21507" name="Picture 3"/>
          <p:cNvPicPr>
            <a:picLocks noChangeAspect="1" noChangeArrowheads="1"/>
          </p:cNvPicPr>
          <p:nvPr/>
        </p:nvPicPr>
        <p:blipFill>
          <a:blip r:embed="rId2"/>
          <a:srcRect/>
          <a:stretch>
            <a:fillRect/>
          </a:stretch>
        </p:blipFill>
        <p:spPr bwMode="auto">
          <a:xfrm>
            <a:off x="1143000" y="1141413"/>
            <a:ext cx="7239000" cy="5480050"/>
          </a:xfrm>
          <a:prstGeom prst="rect">
            <a:avLst/>
          </a:prstGeom>
          <a:noFill/>
          <a:ln w="9525">
            <a:noFill/>
            <a:miter lim="800000"/>
            <a:headEnd/>
            <a:tailEnd/>
          </a:ln>
        </p:spPr>
      </p:pic>
      <p:grpSp>
        <p:nvGrpSpPr>
          <p:cNvPr id="2" name="Group 4"/>
          <p:cNvGrpSpPr>
            <a:grpSpLocks/>
          </p:cNvGrpSpPr>
          <p:nvPr/>
        </p:nvGrpSpPr>
        <p:grpSpPr bwMode="auto">
          <a:xfrm>
            <a:off x="2514600" y="1828800"/>
            <a:ext cx="1295400" cy="2057400"/>
            <a:chOff x="1195" y="912"/>
            <a:chExt cx="725" cy="1223"/>
          </a:xfrm>
        </p:grpSpPr>
        <p:sp>
          <p:nvSpPr>
            <p:cNvPr id="21523" name="Freeform 5"/>
            <p:cNvSpPr>
              <a:spLocks/>
            </p:cNvSpPr>
            <p:nvPr/>
          </p:nvSpPr>
          <p:spPr bwMode="auto">
            <a:xfrm rot="7958026">
              <a:off x="1336" y="1144"/>
              <a:ext cx="624" cy="160"/>
            </a:xfrm>
            <a:custGeom>
              <a:avLst/>
              <a:gdLst>
                <a:gd name="T0" fmla="*/ 0 w 1295"/>
                <a:gd name="T1" fmla="*/ 0 h 344"/>
                <a:gd name="T2" fmla="*/ 0 w 1295"/>
                <a:gd name="T3" fmla="*/ 0 h 344"/>
                <a:gd name="T4" fmla="*/ 0 w 1295"/>
                <a:gd name="T5" fmla="*/ 0 h 344"/>
                <a:gd name="T6" fmla="*/ 0 w 1295"/>
                <a:gd name="T7" fmla="*/ 0 h 344"/>
                <a:gd name="T8" fmla="*/ 0 w 1295"/>
                <a:gd name="T9" fmla="*/ 0 h 344"/>
                <a:gd name="T10" fmla="*/ 0 w 1295"/>
                <a:gd name="T11" fmla="*/ 0 h 344"/>
                <a:gd name="T12" fmla="*/ 0 w 1295"/>
                <a:gd name="T13" fmla="*/ 0 h 344"/>
                <a:gd name="T14" fmla="*/ 0 w 1295"/>
                <a:gd name="T15" fmla="*/ 0 h 344"/>
                <a:gd name="T16" fmla="*/ 0 w 1295"/>
                <a:gd name="T17" fmla="*/ 0 h 344"/>
                <a:gd name="T18" fmla="*/ 0 w 1295"/>
                <a:gd name="T19" fmla="*/ 0 h 344"/>
                <a:gd name="T20" fmla="*/ 0 w 1295"/>
                <a:gd name="T21" fmla="*/ 0 h 344"/>
                <a:gd name="T22" fmla="*/ 0 w 1295"/>
                <a:gd name="T23" fmla="*/ 0 h 344"/>
                <a:gd name="T24" fmla="*/ 0 w 1295"/>
                <a:gd name="T25" fmla="*/ 0 h 344"/>
                <a:gd name="T26" fmla="*/ 0 w 1295"/>
                <a:gd name="T27" fmla="*/ 0 h 344"/>
                <a:gd name="T28" fmla="*/ 0 w 1295"/>
                <a:gd name="T29" fmla="*/ 0 h 344"/>
                <a:gd name="T30" fmla="*/ 0 w 1295"/>
                <a:gd name="T31" fmla="*/ 0 h 344"/>
                <a:gd name="T32" fmla="*/ 0 w 1295"/>
                <a:gd name="T33" fmla="*/ 0 h 344"/>
                <a:gd name="T34" fmla="*/ 0 w 1295"/>
                <a:gd name="T35" fmla="*/ 0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390058"/>
              </a:solidFill>
              <a:round/>
              <a:headEnd/>
              <a:tailEnd/>
            </a:ln>
          </p:spPr>
          <p:txBody>
            <a:bodyPr>
              <a:prstTxWarp prst="textNoShape">
                <a:avLst/>
              </a:prstTxWarp>
            </a:bodyPr>
            <a:lstStyle/>
            <a:p>
              <a:endParaRPr lang="en-US"/>
            </a:p>
          </p:txBody>
        </p:sp>
        <p:sp>
          <p:nvSpPr>
            <p:cNvPr id="21524" name="Freeform 6"/>
            <p:cNvSpPr>
              <a:spLocks/>
            </p:cNvSpPr>
            <p:nvPr/>
          </p:nvSpPr>
          <p:spPr bwMode="auto">
            <a:xfrm rot="7958026">
              <a:off x="963" y="1551"/>
              <a:ext cx="624" cy="160"/>
            </a:xfrm>
            <a:custGeom>
              <a:avLst/>
              <a:gdLst>
                <a:gd name="T0" fmla="*/ 0 w 1295"/>
                <a:gd name="T1" fmla="*/ 0 h 344"/>
                <a:gd name="T2" fmla="*/ 0 w 1295"/>
                <a:gd name="T3" fmla="*/ 0 h 344"/>
                <a:gd name="T4" fmla="*/ 0 w 1295"/>
                <a:gd name="T5" fmla="*/ 0 h 344"/>
                <a:gd name="T6" fmla="*/ 0 w 1295"/>
                <a:gd name="T7" fmla="*/ 0 h 344"/>
                <a:gd name="T8" fmla="*/ 0 w 1295"/>
                <a:gd name="T9" fmla="*/ 0 h 344"/>
                <a:gd name="T10" fmla="*/ 0 w 1295"/>
                <a:gd name="T11" fmla="*/ 0 h 344"/>
                <a:gd name="T12" fmla="*/ 0 w 1295"/>
                <a:gd name="T13" fmla="*/ 0 h 344"/>
                <a:gd name="T14" fmla="*/ 0 w 1295"/>
                <a:gd name="T15" fmla="*/ 0 h 344"/>
                <a:gd name="T16" fmla="*/ 0 w 1295"/>
                <a:gd name="T17" fmla="*/ 0 h 344"/>
                <a:gd name="T18" fmla="*/ 0 w 1295"/>
                <a:gd name="T19" fmla="*/ 0 h 344"/>
                <a:gd name="T20" fmla="*/ 0 w 1295"/>
                <a:gd name="T21" fmla="*/ 0 h 344"/>
                <a:gd name="T22" fmla="*/ 0 w 1295"/>
                <a:gd name="T23" fmla="*/ 0 h 344"/>
                <a:gd name="T24" fmla="*/ 0 w 1295"/>
                <a:gd name="T25" fmla="*/ 0 h 344"/>
                <a:gd name="T26" fmla="*/ 0 w 1295"/>
                <a:gd name="T27" fmla="*/ 0 h 344"/>
                <a:gd name="T28" fmla="*/ 0 w 1295"/>
                <a:gd name="T29" fmla="*/ 0 h 344"/>
                <a:gd name="T30" fmla="*/ 0 w 1295"/>
                <a:gd name="T31" fmla="*/ 0 h 344"/>
                <a:gd name="T32" fmla="*/ 0 w 1295"/>
                <a:gd name="T33" fmla="*/ 0 h 344"/>
                <a:gd name="T34" fmla="*/ 0 w 1295"/>
                <a:gd name="T35" fmla="*/ 0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390058"/>
              </a:solidFill>
              <a:round/>
              <a:headEnd type="none" w="med" len="med"/>
              <a:tailEnd type="triangle" w="med" len="med"/>
            </a:ln>
          </p:spPr>
          <p:txBody>
            <a:bodyPr>
              <a:prstTxWarp prst="textNoShape">
                <a:avLst/>
              </a:prstTxWarp>
            </a:bodyPr>
            <a:lstStyle/>
            <a:p>
              <a:endParaRPr lang="en-US"/>
            </a:p>
          </p:txBody>
        </p:sp>
        <p:sp>
          <p:nvSpPr>
            <p:cNvPr id="21525" name="Freeform 7"/>
            <p:cNvSpPr>
              <a:spLocks/>
            </p:cNvSpPr>
            <p:nvPr/>
          </p:nvSpPr>
          <p:spPr bwMode="auto">
            <a:xfrm rot="7958026">
              <a:off x="1432" y="1240"/>
              <a:ext cx="624" cy="160"/>
            </a:xfrm>
            <a:custGeom>
              <a:avLst/>
              <a:gdLst>
                <a:gd name="T0" fmla="*/ 0 w 1295"/>
                <a:gd name="T1" fmla="*/ 0 h 344"/>
                <a:gd name="T2" fmla="*/ 0 w 1295"/>
                <a:gd name="T3" fmla="*/ 0 h 344"/>
                <a:gd name="T4" fmla="*/ 0 w 1295"/>
                <a:gd name="T5" fmla="*/ 0 h 344"/>
                <a:gd name="T6" fmla="*/ 0 w 1295"/>
                <a:gd name="T7" fmla="*/ 0 h 344"/>
                <a:gd name="T8" fmla="*/ 0 w 1295"/>
                <a:gd name="T9" fmla="*/ 0 h 344"/>
                <a:gd name="T10" fmla="*/ 0 w 1295"/>
                <a:gd name="T11" fmla="*/ 0 h 344"/>
                <a:gd name="T12" fmla="*/ 0 w 1295"/>
                <a:gd name="T13" fmla="*/ 0 h 344"/>
                <a:gd name="T14" fmla="*/ 0 w 1295"/>
                <a:gd name="T15" fmla="*/ 0 h 344"/>
                <a:gd name="T16" fmla="*/ 0 w 1295"/>
                <a:gd name="T17" fmla="*/ 0 h 344"/>
                <a:gd name="T18" fmla="*/ 0 w 1295"/>
                <a:gd name="T19" fmla="*/ 0 h 344"/>
                <a:gd name="T20" fmla="*/ 0 w 1295"/>
                <a:gd name="T21" fmla="*/ 0 h 344"/>
                <a:gd name="T22" fmla="*/ 0 w 1295"/>
                <a:gd name="T23" fmla="*/ 0 h 344"/>
                <a:gd name="T24" fmla="*/ 0 w 1295"/>
                <a:gd name="T25" fmla="*/ 0 h 344"/>
                <a:gd name="T26" fmla="*/ 0 w 1295"/>
                <a:gd name="T27" fmla="*/ 0 h 344"/>
                <a:gd name="T28" fmla="*/ 0 w 1295"/>
                <a:gd name="T29" fmla="*/ 0 h 344"/>
                <a:gd name="T30" fmla="*/ 0 w 1295"/>
                <a:gd name="T31" fmla="*/ 0 h 344"/>
                <a:gd name="T32" fmla="*/ 0 w 1295"/>
                <a:gd name="T33" fmla="*/ 0 h 344"/>
                <a:gd name="T34" fmla="*/ 0 w 1295"/>
                <a:gd name="T35" fmla="*/ 0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390058"/>
              </a:solidFill>
              <a:round/>
              <a:headEnd/>
              <a:tailEnd/>
            </a:ln>
          </p:spPr>
          <p:txBody>
            <a:bodyPr>
              <a:prstTxWarp prst="textNoShape">
                <a:avLst/>
              </a:prstTxWarp>
            </a:bodyPr>
            <a:lstStyle/>
            <a:p>
              <a:endParaRPr lang="en-US"/>
            </a:p>
          </p:txBody>
        </p:sp>
        <p:sp>
          <p:nvSpPr>
            <p:cNvPr id="21526" name="Freeform 8"/>
            <p:cNvSpPr>
              <a:spLocks/>
            </p:cNvSpPr>
            <p:nvPr/>
          </p:nvSpPr>
          <p:spPr bwMode="auto">
            <a:xfrm rot="7958026">
              <a:off x="1059" y="1647"/>
              <a:ext cx="624" cy="160"/>
            </a:xfrm>
            <a:custGeom>
              <a:avLst/>
              <a:gdLst>
                <a:gd name="T0" fmla="*/ 0 w 1295"/>
                <a:gd name="T1" fmla="*/ 0 h 344"/>
                <a:gd name="T2" fmla="*/ 0 w 1295"/>
                <a:gd name="T3" fmla="*/ 0 h 344"/>
                <a:gd name="T4" fmla="*/ 0 w 1295"/>
                <a:gd name="T5" fmla="*/ 0 h 344"/>
                <a:gd name="T6" fmla="*/ 0 w 1295"/>
                <a:gd name="T7" fmla="*/ 0 h 344"/>
                <a:gd name="T8" fmla="*/ 0 w 1295"/>
                <a:gd name="T9" fmla="*/ 0 h 344"/>
                <a:gd name="T10" fmla="*/ 0 w 1295"/>
                <a:gd name="T11" fmla="*/ 0 h 344"/>
                <a:gd name="T12" fmla="*/ 0 w 1295"/>
                <a:gd name="T13" fmla="*/ 0 h 344"/>
                <a:gd name="T14" fmla="*/ 0 w 1295"/>
                <a:gd name="T15" fmla="*/ 0 h 344"/>
                <a:gd name="T16" fmla="*/ 0 w 1295"/>
                <a:gd name="T17" fmla="*/ 0 h 344"/>
                <a:gd name="T18" fmla="*/ 0 w 1295"/>
                <a:gd name="T19" fmla="*/ 0 h 344"/>
                <a:gd name="T20" fmla="*/ 0 w 1295"/>
                <a:gd name="T21" fmla="*/ 0 h 344"/>
                <a:gd name="T22" fmla="*/ 0 w 1295"/>
                <a:gd name="T23" fmla="*/ 0 h 344"/>
                <a:gd name="T24" fmla="*/ 0 w 1295"/>
                <a:gd name="T25" fmla="*/ 0 h 344"/>
                <a:gd name="T26" fmla="*/ 0 w 1295"/>
                <a:gd name="T27" fmla="*/ 0 h 344"/>
                <a:gd name="T28" fmla="*/ 0 w 1295"/>
                <a:gd name="T29" fmla="*/ 0 h 344"/>
                <a:gd name="T30" fmla="*/ 0 w 1295"/>
                <a:gd name="T31" fmla="*/ 0 h 344"/>
                <a:gd name="T32" fmla="*/ 0 w 1295"/>
                <a:gd name="T33" fmla="*/ 0 h 344"/>
                <a:gd name="T34" fmla="*/ 0 w 1295"/>
                <a:gd name="T35" fmla="*/ 0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390058"/>
              </a:solidFill>
              <a:round/>
              <a:headEnd type="none" w="med" len="med"/>
              <a:tailEnd type="triangle" w="med" len="med"/>
            </a:ln>
          </p:spPr>
          <p:txBody>
            <a:bodyPr>
              <a:prstTxWarp prst="textNoShape">
                <a:avLst/>
              </a:prstTxWarp>
            </a:bodyPr>
            <a:lstStyle/>
            <a:p>
              <a:endParaRPr lang="en-US"/>
            </a:p>
          </p:txBody>
        </p:sp>
        <p:sp>
          <p:nvSpPr>
            <p:cNvPr id="21527" name="Freeform 9"/>
            <p:cNvSpPr>
              <a:spLocks/>
            </p:cNvSpPr>
            <p:nvPr/>
          </p:nvSpPr>
          <p:spPr bwMode="auto">
            <a:xfrm rot="7958026">
              <a:off x="1528" y="1336"/>
              <a:ext cx="624" cy="160"/>
            </a:xfrm>
            <a:custGeom>
              <a:avLst/>
              <a:gdLst>
                <a:gd name="T0" fmla="*/ 0 w 1295"/>
                <a:gd name="T1" fmla="*/ 0 h 344"/>
                <a:gd name="T2" fmla="*/ 0 w 1295"/>
                <a:gd name="T3" fmla="*/ 0 h 344"/>
                <a:gd name="T4" fmla="*/ 0 w 1295"/>
                <a:gd name="T5" fmla="*/ 0 h 344"/>
                <a:gd name="T6" fmla="*/ 0 w 1295"/>
                <a:gd name="T7" fmla="*/ 0 h 344"/>
                <a:gd name="T8" fmla="*/ 0 w 1295"/>
                <a:gd name="T9" fmla="*/ 0 h 344"/>
                <a:gd name="T10" fmla="*/ 0 w 1295"/>
                <a:gd name="T11" fmla="*/ 0 h 344"/>
                <a:gd name="T12" fmla="*/ 0 w 1295"/>
                <a:gd name="T13" fmla="*/ 0 h 344"/>
                <a:gd name="T14" fmla="*/ 0 w 1295"/>
                <a:gd name="T15" fmla="*/ 0 h 344"/>
                <a:gd name="T16" fmla="*/ 0 w 1295"/>
                <a:gd name="T17" fmla="*/ 0 h 344"/>
                <a:gd name="T18" fmla="*/ 0 w 1295"/>
                <a:gd name="T19" fmla="*/ 0 h 344"/>
                <a:gd name="T20" fmla="*/ 0 w 1295"/>
                <a:gd name="T21" fmla="*/ 0 h 344"/>
                <a:gd name="T22" fmla="*/ 0 w 1295"/>
                <a:gd name="T23" fmla="*/ 0 h 344"/>
                <a:gd name="T24" fmla="*/ 0 w 1295"/>
                <a:gd name="T25" fmla="*/ 0 h 344"/>
                <a:gd name="T26" fmla="*/ 0 w 1295"/>
                <a:gd name="T27" fmla="*/ 0 h 344"/>
                <a:gd name="T28" fmla="*/ 0 w 1295"/>
                <a:gd name="T29" fmla="*/ 0 h 344"/>
                <a:gd name="T30" fmla="*/ 0 w 1295"/>
                <a:gd name="T31" fmla="*/ 0 h 344"/>
                <a:gd name="T32" fmla="*/ 0 w 1295"/>
                <a:gd name="T33" fmla="*/ 0 h 344"/>
                <a:gd name="T34" fmla="*/ 0 w 1295"/>
                <a:gd name="T35" fmla="*/ 0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390058"/>
              </a:solidFill>
              <a:round/>
              <a:headEnd/>
              <a:tailEnd/>
            </a:ln>
          </p:spPr>
          <p:txBody>
            <a:bodyPr>
              <a:prstTxWarp prst="textNoShape">
                <a:avLst/>
              </a:prstTxWarp>
            </a:bodyPr>
            <a:lstStyle/>
            <a:p>
              <a:endParaRPr lang="en-US"/>
            </a:p>
          </p:txBody>
        </p:sp>
        <p:sp>
          <p:nvSpPr>
            <p:cNvPr id="21528" name="Freeform 10"/>
            <p:cNvSpPr>
              <a:spLocks/>
            </p:cNvSpPr>
            <p:nvPr/>
          </p:nvSpPr>
          <p:spPr bwMode="auto">
            <a:xfrm rot="7958026">
              <a:off x="1155" y="1743"/>
              <a:ext cx="624" cy="160"/>
            </a:xfrm>
            <a:custGeom>
              <a:avLst/>
              <a:gdLst>
                <a:gd name="T0" fmla="*/ 0 w 1295"/>
                <a:gd name="T1" fmla="*/ 0 h 344"/>
                <a:gd name="T2" fmla="*/ 0 w 1295"/>
                <a:gd name="T3" fmla="*/ 0 h 344"/>
                <a:gd name="T4" fmla="*/ 0 w 1295"/>
                <a:gd name="T5" fmla="*/ 0 h 344"/>
                <a:gd name="T6" fmla="*/ 0 w 1295"/>
                <a:gd name="T7" fmla="*/ 0 h 344"/>
                <a:gd name="T8" fmla="*/ 0 w 1295"/>
                <a:gd name="T9" fmla="*/ 0 h 344"/>
                <a:gd name="T10" fmla="*/ 0 w 1295"/>
                <a:gd name="T11" fmla="*/ 0 h 344"/>
                <a:gd name="T12" fmla="*/ 0 w 1295"/>
                <a:gd name="T13" fmla="*/ 0 h 344"/>
                <a:gd name="T14" fmla="*/ 0 w 1295"/>
                <a:gd name="T15" fmla="*/ 0 h 344"/>
                <a:gd name="T16" fmla="*/ 0 w 1295"/>
                <a:gd name="T17" fmla="*/ 0 h 344"/>
                <a:gd name="T18" fmla="*/ 0 w 1295"/>
                <a:gd name="T19" fmla="*/ 0 h 344"/>
                <a:gd name="T20" fmla="*/ 0 w 1295"/>
                <a:gd name="T21" fmla="*/ 0 h 344"/>
                <a:gd name="T22" fmla="*/ 0 w 1295"/>
                <a:gd name="T23" fmla="*/ 0 h 344"/>
                <a:gd name="T24" fmla="*/ 0 w 1295"/>
                <a:gd name="T25" fmla="*/ 0 h 344"/>
                <a:gd name="T26" fmla="*/ 0 w 1295"/>
                <a:gd name="T27" fmla="*/ 0 h 344"/>
                <a:gd name="T28" fmla="*/ 0 w 1295"/>
                <a:gd name="T29" fmla="*/ 0 h 344"/>
                <a:gd name="T30" fmla="*/ 0 w 1295"/>
                <a:gd name="T31" fmla="*/ 0 h 344"/>
                <a:gd name="T32" fmla="*/ 0 w 1295"/>
                <a:gd name="T33" fmla="*/ 0 h 344"/>
                <a:gd name="T34" fmla="*/ 0 w 1295"/>
                <a:gd name="T35" fmla="*/ 0 h 3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5"/>
                <a:gd name="T55" fmla="*/ 0 h 344"/>
                <a:gd name="T56" fmla="*/ 1295 w 1295"/>
                <a:gd name="T57" fmla="*/ 344 h 3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390058"/>
              </a:solidFill>
              <a:round/>
              <a:headEnd type="none" w="med" len="med"/>
              <a:tailEnd type="triangle" w="med" len="med"/>
            </a:ln>
          </p:spPr>
          <p:txBody>
            <a:bodyPr>
              <a:prstTxWarp prst="textNoShape">
                <a:avLst/>
              </a:prstTxWarp>
            </a:bodyPr>
            <a:lstStyle/>
            <a:p>
              <a:endParaRPr lang="en-US"/>
            </a:p>
          </p:txBody>
        </p:sp>
      </p:grpSp>
      <p:sp>
        <p:nvSpPr>
          <p:cNvPr id="21509" name="Text Box 11"/>
          <p:cNvSpPr txBox="1">
            <a:spLocks noChangeArrowheads="1"/>
          </p:cNvSpPr>
          <p:nvPr/>
        </p:nvSpPr>
        <p:spPr bwMode="auto">
          <a:xfrm>
            <a:off x="5257800" y="6361113"/>
            <a:ext cx="2522538" cy="396875"/>
          </a:xfrm>
          <a:prstGeom prst="rect">
            <a:avLst/>
          </a:prstGeom>
          <a:noFill/>
          <a:ln w="12700">
            <a:noFill/>
            <a:miter lim="800000"/>
            <a:headEnd/>
            <a:tailEnd/>
          </a:ln>
        </p:spPr>
        <p:txBody>
          <a:bodyPr wrap="none">
            <a:prstTxWarp prst="textNoShape">
              <a:avLst/>
            </a:prstTxWarp>
            <a:spAutoFit/>
          </a:bodyPr>
          <a:lstStyle/>
          <a:p>
            <a:pPr algn="ctr"/>
            <a:r>
              <a:rPr lang="en-US" sz="2000"/>
              <a:t>Measure the current!</a:t>
            </a:r>
          </a:p>
        </p:txBody>
      </p:sp>
      <p:sp>
        <p:nvSpPr>
          <p:cNvPr id="21510" name="Rectangle 18"/>
          <p:cNvSpPr>
            <a:spLocks noChangeArrowheads="1"/>
          </p:cNvSpPr>
          <p:nvPr/>
        </p:nvSpPr>
        <p:spPr bwMode="auto">
          <a:xfrm>
            <a:off x="2886075" y="3505200"/>
            <a:ext cx="3733800" cy="1524000"/>
          </a:xfrm>
          <a:prstGeom prst="rect">
            <a:avLst/>
          </a:prstGeom>
          <a:solidFill>
            <a:schemeClr val="bg1"/>
          </a:solidFill>
          <a:ln w="9525">
            <a:solidFill>
              <a:schemeClr val="bg1"/>
            </a:solidFill>
            <a:round/>
            <a:headEnd/>
            <a:tailEnd/>
          </a:ln>
        </p:spPr>
        <p:txBody>
          <a:bodyPr wrap="none">
            <a:prstTxWarp prst="textNoShape">
              <a:avLst/>
            </a:prstTxWarp>
          </a:bodyPr>
          <a:lstStyle/>
          <a:p>
            <a:r>
              <a:rPr lang="en-US"/>
              <a:t> </a:t>
            </a:r>
          </a:p>
        </p:txBody>
      </p:sp>
      <p:sp>
        <p:nvSpPr>
          <p:cNvPr id="21511" name="Rectangle 23"/>
          <p:cNvSpPr>
            <a:spLocks noChangeArrowheads="1"/>
          </p:cNvSpPr>
          <p:nvPr/>
        </p:nvSpPr>
        <p:spPr bwMode="auto">
          <a:xfrm>
            <a:off x="2438400" y="4114800"/>
            <a:ext cx="3733800" cy="914400"/>
          </a:xfrm>
          <a:prstGeom prst="rect">
            <a:avLst/>
          </a:prstGeom>
          <a:solidFill>
            <a:schemeClr val="bg1"/>
          </a:solidFill>
          <a:ln w="9525">
            <a:solidFill>
              <a:schemeClr val="bg1"/>
            </a:solidFill>
            <a:round/>
            <a:headEnd/>
            <a:tailEnd/>
          </a:ln>
        </p:spPr>
        <p:txBody>
          <a:bodyPr wrap="none">
            <a:prstTxWarp prst="textNoShape">
              <a:avLst/>
            </a:prstTxWarp>
          </a:bodyPr>
          <a:lstStyle/>
          <a:p>
            <a:r>
              <a:rPr lang="en-US"/>
              <a:t> </a:t>
            </a:r>
          </a:p>
        </p:txBody>
      </p:sp>
      <p:sp>
        <p:nvSpPr>
          <p:cNvPr id="21512" name="Rectangle 13"/>
          <p:cNvSpPr>
            <a:spLocks noChangeArrowheads="1"/>
          </p:cNvSpPr>
          <p:nvPr/>
        </p:nvSpPr>
        <p:spPr bwMode="auto">
          <a:xfrm>
            <a:off x="2190750" y="3105150"/>
            <a:ext cx="152400" cy="2057400"/>
          </a:xfrm>
          <a:prstGeom prst="rect">
            <a:avLst/>
          </a:prstGeom>
          <a:solidFill>
            <a:srgbClr val="FF3300"/>
          </a:solidFill>
          <a:ln w="9525">
            <a:solidFill>
              <a:schemeClr val="tx1"/>
            </a:solidFill>
            <a:miter lim="800000"/>
            <a:headEnd/>
            <a:tailEnd/>
          </a:ln>
        </p:spPr>
        <p:txBody>
          <a:bodyPr wrap="none" anchor="ctr">
            <a:prstTxWarp prst="textNoShape">
              <a:avLst/>
            </a:prstTxWarp>
          </a:bodyPr>
          <a:lstStyle/>
          <a:p>
            <a:endParaRPr lang="en-US"/>
          </a:p>
        </p:txBody>
      </p:sp>
      <p:pic>
        <p:nvPicPr>
          <p:cNvPr id="1914895" name="Picture 15"/>
          <p:cNvPicPr>
            <a:picLocks noChangeAspect="1" noChangeArrowheads="1"/>
          </p:cNvPicPr>
          <p:nvPr/>
        </p:nvPicPr>
        <p:blipFill>
          <a:blip r:embed="rId3"/>
          <a:srcRect/>
          <a:stretch>
            <a:fillRect/>
          </a:stretch>
        </p:blipFill>
        <p:spPr bwMode="auto">
          <a:xfrm>
            <a:off x="2400300" y="3733800"/>
            <a:ext cx="144463" cy="122238"/>
          </a:xfrm>
          <a:prstGeom prst="rect">
            <a:avLst/>
          </a:prstGeom>
          <a:noFill/>
          <a:ln w="12700">
            <a:noFill/>
            <a:miter lim="800000"/>
            <a:headEnd/>
            <a:tailEnd/>
          </a:ln>
        </p:spPr>
      </p:pic>
      <p:pic>
        <p:nvPicPr>
          <p:cNvPr id="1914896" name="Picture 16"/>
          <p:cNvPicPr>
            <a:picLocks noChangeAspect="1" noChangeArrowheads="1"/>
          </p:cNvPicPr>
          <p:nvPr/>
        </p:nvPicPr>
        <p:blipFill>
          <a:blip r:embed="rId3"/>
          <a:srcRect/>
          <a:stretch>
            <a:fillRect/>
          </a:stretch>
        </p:blipFill>
        <p:spPr bwMode="auto">
          <a:xfrm>
            <a:off x="2362200" y="3562350"/>
            <a:ext cx="144463" cy="122238"/>
          </a:xfrm>
          <a:prstGeom prst="rect">
            <a:avLst/>
          </a:prstGeom>
          <a:noFill/>
          <a:ln w="12700">
            <a:noFill/>
            <a:miter lim="800000"/>
            <a:headEnd/>
            <a:tailEnd/>
          </a:ln>
        </p:spPr>
      </p:pic>
      <p:pic>
        <p:nvPicPr>
          <p:cNvPr id="1914897" name="Picture 17"/>
          <p:cNvPicPr>
            <a:picLocks noChangeAspect="1" noChangeArrowheads="1"/>
          </p:cNvPicPr>
          <p:nvPr/>
        </p:nvPicPr>
        <p:blipFill>
          <a:blip r:embed="rId3"/>
          <a:srcRect/>
          <a:stretch>
            <a:fillRect/>
          </a:stretch>
        </p:blipFill>
        <p:spPr bwMode="auto">
          <a:xfrm>
            <a:off x="2362200" y="3867150"/>
            <a:ext cx="144463" cy="122238"/>
          </a:xfrm>
          <a:prstGeom prst="rect">
            <a:avLst/>
          </a:prstGeom>
          <a:noFill/>
          <a:ln w="12700">
            <a:noFill/>
            <a:miter lim="800000"/>
            <a:headEnd/>
            <a:tailEnd/>
          </a:ln>
        </p:spPr>
      </p:pic>
      <p:pic>
        <p:nvPicPr>
          <p:cNvPr id="1914898" name="Picture 18"/>
          <p:cNvPicPr>
            <a:picLocks noChangeAspect="1" noChangeArrowheads="1"/>
          </p:cNvPicPr>
          <p:nvPr/>
        </p:nvPicPr>
        <p:blipFill>
          <a:blip r:embed="rId3"/>
          <a:srcRect/>
          <a:stretch>
            <a:fillRect/>
          </a:stretch>
        </p:blipFill>
        <p:spPr bwMode="auto">
          <a:xfrm>
            <a:off x="2371725" y="4191000"/>
            <a:ext cx="144463" cy="122238"/>
          </a:xfrm>
          <a:prstGeom prst="rect">
            <a:avLst/>
          </a:prstGeom>
          <a:noFill/>
          <a:ln w="12700">
            <a:noFill/>
            <a:miter lim="800000"/>
            <a:headEnd/>
            <a:tailEnd/>
          </a:ln>
        </p:spPr>
      </p:pic>
      <p:pic>
        <p:nvPicPr>
          <p:cNvPr id="1914899" name="Picture 19"/>
          <p:cNvPicPr>
            <a:picLocks noChangeAspect="1" noChangeArrowheads="1"/>
          </p:cNvPicPr>
          <p:nvPr/>
        </p:nvPicPr>
        <p:blipFill>
          <a:blip r:embed="rId3"/>
          <a:srcRect/>
          <a:stretch>
            <a:fillRect/>
          </a:stretch>
        </p:blipFill>
        <p:spPr bwMode="auto">
          <a:xfrm>
            <a:off x="2438400" y="4038600"/>
            <a:ext cx="144463" cy="122238"/>
          </a:xfrm>
          <a:prstGeom prst="rect">
            <a:avLst/>
          </a:prstGeom>
          <a:noFill/>
          <a:ln w="12700">
            <a:noFill/>
            <a:miter lim="800000"/>
            <a:headEnd/>
            <a:tailEnd/>
          </a:ln>
        </p:spPr>
      </p:pic>
      <p:pic>
        <p:nvPicPr>
          <p:cNvPr id="1914900" name="Picture 20"/>
          <p:cNvPicPr>
            <a:picLocks noChangeAspect="1" noChangeArrowheads="1"/>
          </p:cNvPicPr>
          <p:nvPr/>
        </p:nvPicPr>
        <p:blipFill>
          <a:blip r:embed="rId4"/>
          <a:srcRect/>
          <a:stretch>
            <a:fillRect/>
          </a:stretch>
        </p:blipFill>
        <p:spPr bwMode="auto">
          <a:xfrm>
            <a:off x="2362200" y="4329113"/>
            <a:ext cx="152400" cy="128587"/>
          </a:xfrm>
          <a:prstGeom prst="rect">
            <a:avLst/>
          </a:prstGeom>
          <a:noFill/>
          <a:ln w="12700">
            <a:noFill/>
            <a:miter lim="800000"/>
            <a:headEnd/>
            <a:tailEnd/>
          </a:ln>
        </p:spPr>
      </p:pic>
      <p:pic>
        <p:nvPicPr>
          <p:cNvPr id="20" name="Picture 15"/>
          <p:cNvPicPr>
            <a:picLocks noChangeAspect="1" noChangeArrowheads="1"/>
          </p:cNvPicPr>
          <p:nvPr/>
        </p:nvPicPr>
        <p:blipFill>
          <a:blip r:embed="rId3"/>
          <a:srcRect/>
          <a:stretch>
            <a:fillRect/>
          </a:stretch>
        </p:blipFill>
        <p:spPr bwMode="auto">
          <a:xfrm>
            <a:off x="2400300" y="4456113"/>
            <a:ext cx="144463" cy="122237"/>
          </a:xfrm>
          <a:prstGeom prst="rect">
            <a:avLst/>
          </a:prstGeom>
          <a:noFill/>
          <a:ln w="12700">
            <a:noFill/>
            <a:miter lim="800000"/>
            <a:headEnd/>
            <a:tailEnd/>
          </a:ln>
        </p:spPr>
      </p:pic>
      <p:pic>
        <p:nvPicPr>
          <p:cNvPr id="21" name="Picture 17"/>
          <p:cNvPicPr>
            <a:picLocks noChangeAspect="1" noChangeArrowheads="1"/>
          </p:cNvPicPr>
          <p:nvPr/>
        </p:nvPicPr>
        <p:blipFill>
          <a:blip r:embed="rId3"/>
          <a:srcRect/>
          <a:stretch>
            <a:fillRect/>
          </a:stretch>
        </p:blipFill>
        <p:spPr bwMode="auto">
          <a:xfrm>
            <a:off x="2514600" y="3810000"/>
            <a:ext cx="144463" cy="122238"/>
          </a:xfrm>
          <a:prstGeom prst="rect">
            <a:avLst/>
          </a:prstGeom>
          <a:noFill/>
          <a:ln w="12700">
            <a:noFill/>
            <a:miter lim="800000"/>
            <a:headEnd/>
            <a:tailEnd/>
          </a:ln>
        </p:spPr>
      </p:pic>
      <p:pic>
        <p:nvPicPr>
          <p:cNvPr id="22" name="Picture 18"/>
          <p:cNvPicPr>
            <a:picLocks noChangeAspect="1" noChangeArrowheads="1"/>
          </p:cNvPicPr>
          <p:nvPr/>
        </p:nvPicPr>
        <p:blipFill>
          <a:blip r:embed="rId3"/>
          <a:srcRect/>
          <a:stretch>
            <a:fillRect/>
          </a:stretch>
        </p:blipFill>
        <p:spPr bwMode="auto">
          <a:xfrm>
            <a:off x="2371725" y="4913313"/>
            <a:ext cx="144463" cy="122237"/>
          </a:xfrm>
          <a:prstGeom prst="rect">
            <a:avLst/>
          </a:prstGeom>
          <a:noFill/>
          <a:ln w="12700">
            <a:noFill/>
            <a:miter lim="800000"/>
            <a:headEnd/>
            <a:tailEnd/>
          </a:ln>
        </p:spPr>
      </p:pic>
      <p:pic>
        <p:nvPicPr>
          <p:cNvPr id="23" name="Picture 20"/>
          <p:cNvPicPr>
            <a:picLocks noChangeAspect="1" noChangeArrowheads="1"/>
          </p:cNvPicPr>
          <p:nvPr/>
        </p:nvPicPr>
        <p:blipFill>
          <a:blip r:embed="rId3"/>
          <a:srcRect/>
          <a:stretch>
            <a:fillRect/>
          </a:stretch>
        </p:blipFill>
        <p:spPr bwMode="auto">
          <a:xfrm>
            <a:off x="2447925" y="4760913"/>
            <a:ext cx="144463" cy="122237"/>
          </a:xfrm>
          <a:prstGeom prst="rect">
            <a:avLst/>
          </a:prstGeom>
          <a:noFill/>
          <a:ln w="127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489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191489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1914897"/>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1914898"/>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0"/>
                                          </p:stCondLst>
                                        </p:cTn>
                                        <p:tgtEl>
                                          <p:spTgt spid="1914899"/>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1914900"/>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20"/>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3000"/>
                            </p:stCondLst>
                            <p:childTnLst>
                              <p:par>
                                <p:cTn id="29" presetID="1" presetClass="entr" presetSubtype="0" fill="hold" nodeType="afterEffect">
                                  <p:stCondLst>
                                    <p:cond delay="500"/>
                                  </p:stCondLst>
                                  <p:childTnLst>
                                    <p:set>
                                      <p:cBhvr>
                                        <p:cTn id="30" dur="1" fill="hold">
                                          <p:stCondLst>
                                            <p:cond delay="0"/>
                                          </p:stCondLst>
                                        </p:cTn>
                                        <p:tgtEl>
                                          <p:spTgt spid="22"/>
                                        </p:tgtEl>
                                        <p:attrNameLst>
                                          <p:attrName>style.visibility</p:attrName>
                                        </p:attrNameLst>
                                      </p:cBhvr>
                                      <p:to>
                                        <p:strVal val="visible"/>
                                      </p:to>
                                    </p:set>
                                  </p:childTnLst>
                                </p:cTn>
                              </p:par>
                            </p:childTnLst>
                          </p:cTn>
                        </p:par>
                        <p:par>
                          <p:cTn id="31" fill="hold">
                            <p:stCondLst>
                              <p:cond delay="3500"/>
                            </p:stCondLst>
                            <p:childTnLst>
                              <p:par>
                                <p:cTn id="32" presetID="1" presetClass="entr" presetSubtype="0" fill="hold" nodeType="afterEffect">
                                  <p:stCondLst>
                                    <p:cond delay="500"/>
                                  </p:stCondLst>
                                  <p:childTnLst>
                                    <p:set>
                                      <p:cBhvr>
                                        <p:cTn id="3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1452563" y="1987550"/>
            <a:ext cx="3482975" cy="1204913"/>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9461" name="Rectangle 5"/>
          <p:cNvSpPr>
            <a:spLocks noChangeArrowheads="1"/>
          </p:cNvSpPr>
          <p:nvPr/>
        </p:nvSpPr>
        <p:spPr bwMode="auto">
          <a:xfrm>
            <a:off x="2540000" y="4048125"/>
            <a:ext cx="1146175" cy="7874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9462" name="Text Box 6"/>
          <p:cNvSpPr txBox="1">
            <a:spLocks noChangeArrowheads="1"/>
          </p:cNvSpPr>
          <p:nvPr/>
        </p:nvSpPr>
        <p:spPr bwMode="auto">
          <a:xfrm>
            <a:off x="2678113" y="3568700"/>
            <a:ext cx="946150" cy="457200"/>
          </a:xfrm>
          <a:prstGeom prst="rect">
            <a:avLst/>
          </a:prstGeom>
          <a:noFill/>
          <a:ln w="9525">
            <a:noFill/>
            <a:miter lim="800000"/>
            <a:headEnd/>
            <a:tailEnd/>
          </a:ln>
          <a:effectLst/>
        </p:spPr>
        <p:txBody>
          <a:bodyPr wrap="none">
            <a:prstTxWarp prst="textNoShape">
              <a:avLst/>
            </a:prstTxWarp>
            <a:spAutoFit/>
          </a:bodyPr>
          <a:lstStyle/>
          <a:p>
            <a:r>
              <a:rPr lang="en-US" sz="2400" dirty="0"/>
              <a:t>pump</a:t>
            </a:r>
          </a:p>
        </p:txBody>
      </p:sp>
      <p:sp>
        <p:nvSpPr>
          <p:cNvPr id="19463" name="Text Box 7"/>
          <p:cNvSpPr txBox="1">
            <a:spLocks noChangeArrowheads="1"/>
          </p:cNvSpPr>
          <p:nvPr/>
        </p:nvSpPr>
        <p:spPr bwMode="auto">
          <a:xfrm>
            <a:off x="96838" y="-96838"/>
            <a:ext cx="9047162" cy="1692771"/>
          </a:xfrm>
          <a:prstGeom prst="rect">
            <a:avLst/>
          </a:prstGeom>
          <a:noFill/>
          <a:ln w="9525">
            <a:noFill/>
            <a:miter lim="800000"/>
            <a:headEnd/>
            <a:tailEnd/>
          </a:ln>
          <a:effectLst/>
        </p:spPr>
        <p:txBody>
          <a:bodyPr>
            <a:prstTxWarp prst="textNoShape">
              <a:avLst/>
            </a:prstTxWarp>
            <a:spAutoFit/>
          </a:bodyPr>
          <a:lstStyle/>
          <a:p>
            <a:r>
              <a:rPr lang="en-US" sz="3200" dirty="0"/>
              <a:t>Swimming Pool Analogy</a:t>
            </a:r>
            <a:r>
              <a:rPr lang="en-US" dirty="0"/>
              <a:t> </a:t>
            </a:r>
          </a:p>
          <a:p>
            <a:r>
              <a:rPr lang="en-US" sz="2400" dirty="0"/>
              <a:t>If no water slops over side of pool, no flow.  Little pump or big pump, still no water current. Similar to:</a:t>
            </a:r>
          </a:p>
          <a:p>
            <a:r>
              <a:rPr lang="en-US" sz="2400" dirty="0"/>
              <a:t>If electrons stuck inside metal plate, no current for little or big </a:t>
            </a:r>
            <a:r>
              <a:rPr lang="en-US" sz="2400" dirty="0" err="1"/>
              <a:t>V</a:t>
            </a:r>
            <a:r>
              <a:rPr lang="en-US" sz="2400" dirty="0"/>
              <a:t>. </a:t>
            </a:r>
          </a:p>
        </p:txBody>
      </p:sp>
      <p:sp>
        <p:nvSpPr>
          <p:cNvPr id="19464" name="Text Box 8"/>
          <p:cNvSpPr txBox="1">
            <a:spLocks noChangeArrowheads="1"/>
          </p:cNvSpPr>
          <p:nvPr/>
        </p:nvSpPr>
        <p:spPr bwMode="auto">
          <a:xfrm>
            <a:off x="284163" y="5305425"/>
            <a:ext cx="8853487" cy="1569660"/>
          </a:xfrm>
          <a:prstGeom prst="rect">
            <a:avLst/>
          </a:prstGeom>
          <a:noFill/>
          <a:ln w="9525">
            <a:noFill/>
            <a:miter lim="800000"/>
            <a:headEnd/>
            <a:tailEnd/>
          </a:ln>
          <a:effectLst/>
        </p:spPr>
        <p:txBody>
          <a:bodyPr>
            <a:prstTxWarp prst="textNoShape">
              <a:avLst/>
            </a:prstTxWarp>
            <a:spAutoFit/>
          </a:bodyPr>
          <a:lstStyle/>
          <a:p>
            <a:r>
              <a:rPr lang="en-US" sz="2400" dirty="0"/>
              <a:t>Pool party: put bunch of energy into water, splash some out,</a:t>
            </a:r>
          </a:p>
          <a:p>
            <a:r>
              <a:rPr lang="en-US" sz="2400" dirty="0"/>
              <a:t>get flow through pump.</a:t>
            </a:r>
          </a:p>
          <a:p>
            <a:r>
              <a:rPr lang="en-US" sz="2400" dirty="0"/>
              <a:t>Put energy into metal by heating </a:t>
            </a:r>
            <a:r>
              <a:rPr lang="en-US" sz="2400" dirty="0" smtClean="0"/>
              <a:t>it,</a:t>
            </a:r>
            <a:endParaRPr lang="en-US" sz="2400" dirty="0"/>
          </a:p>
          <a:p>
            <a:r>
              <a:rPr lang="en-US" sz="2400" dirty="0"/>
              <a:t>gives electrons energy, some “splash” </a:t>
            </a:r>
            <a:r>
              <a:rPr lang="en-US" sz="2400" dirty="0" smtClean="0"/>
              <a:t>out </a:t>
            </a:r>
            <a:r>
              <a:rPr lang="en-US" sz="2400" dirty="0" err="1" smtClean="0">
                <a:latin typeface="Wingdings"/>
                <a:ea typeface="Wingdings"/>
                <a:cs typeface="Wingdings"/>
              </a:rPr>
              <a:t></a:t>
            </a:r>
            <a:r>
              <a:rPr lang="en-US" sz="2400" dirty="0" smtClean="0"/>
              <a:t> </a:t>
            </a:r>
            <a:r>
              <a:rPr lang="en-US" sz="2400" dirty="0"/>
              <a:t>current.   </a:t>
            </a:r>
          </a:p>
        </p:txBody>
      </p:sp>
      <p:sp>
        <p:nvSpPr>
          <p:cNvPr id="19465" name="Line 9"/>
          <p:cNvSpPr>
            <a:spLocks noChangeShapeType="1"/>
          </p:cNvSpPr>
          <p:nvPr/>
        </p:nvSpPr>
        <p:spPr bwMode="auto">
          <a:xfrm>
            <a:off x="4935538" y="1641475"/>
            <a:ext cx="11112" cy="1597025"/>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9466" name="Line 10"/>
          <p:cNvSpPr>
            <a:spLocks noChangeShapeType="1"/>
          </p:cNvSpPr>
          <p:nvPr/>
        </p:nvSpPr>
        <p:spPr bwMode="auto">
          <a:xfrm>
            <a:off x="1431925" y="1654175"/>
            <a:ext cx="11113" cy="157480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9467" name="Line 11"/>
          <p:cNvSpPr>
            <a:spLocks noChangeShapeType="1"/>
          </p:cNvSpPr>
          <p:nvPr/>
        </p:nvSpPr>
        <p:spPr bwMode="auto">
          <a:xfrm>
            <a:off x="1439863" y="3203575"/>
            <a:ext cx="3519487"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9468" name="Line 12"/>
          <p:cNvSpPr>
            <a:spLocks noChangeShapeType="1"/>
          </p:cNvSpPr>
          <p:nvPr/>
        </p:nvSpPr>
        <p:spPr bwMode="auto">
          <a:xfrm>
            <a:off x="4970463" y="1906588"/>
            <a:ext cx="822325"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9469" name="Line 13"/>
          <p:cNvSpPr>
            <a:spLocks noChangeShapeType="1"/>
          </p:cNvSpPr>
          <p:nvPr/>
        </p:nvSpPr>
        <p:spPr bwMode="auto">
          <a:xfrm>
            <a:off x="674688" y="1930400"/>
            <a:ext cx="719137"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9470" name="Freeform 14"/>
          <p:cNvSpPr>
            <a:spLocks/>
          </p:cNvSpPr>
          <p:nvPr/>
        </p:nvSpPr>
        <p:spPr bwMode="auto">
          <a:xfrm>
            <a:off x="3611563" y="2090738"/>
            <a:ext cx="2127250" cy="2501900"/>
          </a:xfrm>
          <a:custGeom>
            <a:avLst/>
            <a:gdLst/>
            <a:ahLst/>
            <a:cxnLst>
              <a:cxn ang="0">
                <a:pos x="1092" y="0"/>
              </a:cxn>
              <a:cxn ang="0">
                <a:pos x="1158" y="1386"/>
              </a:cxn>
              <a:cxn ang="0">
                <a:pos x="0" y="1572"/>
              </a:cxn>
            </a:cxnLst>
            <a:rect l="0" t="0" r="r" b="b"/>
            <a:pathLst>
              <a:path w="1340" h="1648">
                <a:moveTo>
                  <a:pt x="1092" y="0"/>
                </a:moveTo>
                <a:cubicBezTo>
                  <a:pt x="1216" y="562"/>
                  <a:pt x="1340" y="1124"/>
                  <a:pt x="1158" y="1386"/>
                </a:cubicBezTo>
                <a:cubicBezTo>
                  <a:pt x="976" y="1648"/>
                  <a:pt x="193" y="1543"/>
                  <a:pt x="0" y="1572"/>
                </a:cubicBezTo>
              </a:path>
            </a:pathLst>
          </a:custGeom>
          <a:noFill/>
          <a:ln w="76200" cmpd="sng">
            <a:solidFill>
              <a:schemeClr val="accent1">
                <a:lumMod val="60000"/>
                <a:lumOff val="40000"/>
              </a:schemeClr>
            </a:solidFill>
            <a:round/>
            <a:headEnd/>
            <a:tailEnd/>
          </a:ln>
          <a:effectLst/>
        </p:spPr>
        <p:txBody>
          <a:bodyPr>
            <a:prstTxWarp prst="textNoShape">
              <a:avLst/>
            </a:prstTxWarp>
          </a:bodyPr>
          <a:lstStyle/>
          <a:p>
            <a:endParaRPr lang="en-US"/>
          </a:p>
        </p:txBody>
      </p:sp>
      <p:sp>
        <p:nvSpPr>
          <p:cNvPr id="19471" name="Line 15"/>
          <p:cNvSpPr>
            <a:spLocks noChangeShapeType="1"/>
          </p:cNvSpPr>
          <p:nvPr/>
        </p:nvSpPr>
        <p:spPr bwMode="auto">
          <a:xfrm>
            <a:off x="5192713" y="1919288"/>
            <a:ext cx="152400" cy="21907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9472" name="Line 16"/>
          <p:cNvSpPr>
            <a:spLocks noChangeShapeType="1"/>
          </p:cNvSpPr>
          <p:nvPr/>
        </p:nvSpPr>
        <p:spPr bwMode="auto">
          <a:xfrm flipH="1">
            <a:off x="5383213" y="1919288"/>
            <a:ext cx="114300" cy="18097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9473" name="Freeform 17"/>
          <p:cNvSpPr>
            <a:spLocks/>
          </p:cNvSpPr>
          <p:nvPr/>
        </p:nvSpPr>
        <p:spPr bwMode="auto">
          <a:xfrm>
            <a:off x="763588" y="4427538"/>
            <a:ext cx="1781175" cy="215900"/>
          </a:xfrm>
          <a:custGeom>
            <a:avLst/>
            <a:gdLst/>
            <a:ahLst/>
            <a:cxnLst>
              <a:cxn ang="0">
                <a:pos x="1122" y="4"/>
              </a:cxn>
              <a:cxn ang="0">
                <a:pos x="312" y="22"/>
              </a:cxn>
              <a:cxn ang="0">
                <a:pos x="0" y="136"/>
              </a:cxn>
            </a:cxnLst>
            <a:rect l="0" t="0" r="r" b="b"/>
            <a:pathLst>
              <a:path w="1122" h="136">
                <a:moveTo>
                  <a:pt x="1122" y="4"/>
                </a:moveTo>
                <a:cubicBezTo>
                  <a:pt x="810" y="2"/>
                  <a:pt x="499" y="0"/>
                  <a:pt x="312" y="22"/>
                </a:cubicBezTo>
                <a:cubicBezTo>
                  <a:pt x="125" y="44"/>
                  <a:pt x="54" y="118"/>
                  <a:pt x="0" y="136"/>
                </a:cubicBezTo>
              </a:path>
            </a:pathLst>
          </a:custGeom>
          <a:noFill/>
          <a:ln w="76200" cmpd="sng">
            <a:solidFill>
              <a:schemeClr val="accent1">
                <a:lumMod val="60000"/>
                <a:lumOff val="40000"/>
              </a:schemeClr>
            </a:solidFill>
            <a:round/>
            <a:headEnd/>
            <a:tailEnd/>
          </a:ln>
          <a:effectLst/>
        </p:spPr>
        <p:txBody>
          <a:bodyPr>
            <a:prstTxWarp prst="textNoShape">
              <a:avLst/>
            </a:prstTxWarp>
          </a:bodyPr>
          <a:lstStyle/>
          <a:p>
            <a:endParaRPr lang="en-US"/>
          </a:p>
        </p:txBody>
      </p:sp>
      <p:sp>
        <p:nvSpPr>
          <p:cNvPr id="19474" name="Line 18"/>
          <p:cNvSpPr>
            <a:spLocks noChangeShapeType="1"/>
          </p:cNvSpPr>
          <p:nvPr/>
        </p:nvSpPr>
        <p:spPr bwMode="auto">
          <a:xfrm flipH="1">
            <a:off x="430213" y="4652963"/>
            <a:ext cx="295275" cy="104775"/>
          </a:xfrm>
          <a:prstGeom prst="line">
            <a:avLst/>
          </a:prstGeom>
          <a:noFill/>
          <a:ln w="9525">
            <a:solidFill>
              <a:srgbClr val="3399FF"/>
            </a:solidFill>
            <a:prstDash val="sysDot"/>
            <a:round/>
            <a:headEnd/>
            <a:tailEnd type="triangle" w="med" len="med"/>
          </a:ln>
          <a:effectLst/>
        </p:spPr>
        <p:txBody>
          <a:bodyPr>
            <a:prstTxWarp prst="textNoShape">
              <a:avLst/>
            </a:prstTxWarp>
          </a:bodyPr>
          <a:lstStyle/>
          <a:p>
            <a:endParaRPr lang="en-US"/>
          </a:p>
        </p:txBody>
      </p:sp>
      <p:sp>
        <p:nvSpPr>
          <p:cNvPr id="19475" name="Line 19"/>
          <p:cNvSpPr>
            <a:spLocks noChangeShapeType="1"/>
          </p:cNvSpPr>
          <p:nvPr/>
        </p:nvSpPr>
        <p:spPr bwMode="auto">
          <a:xfrm flipH="1">
            <a:off x="525463" y="4672013"/>
            <a:ext cx="209550" cy="123825"/>
          </a:xfrm>
          <a:prstGeom prst="line">
            <a:avLst/>
          </a:prstGeom>
          <a:noFill/>
          <a:ln w="9525">
            <a:solidFill>
              <a:srgbClr val="3399FF"/>
            </a:solidFill>
            <a:prstDash val="sysDot"/>
            <a:round/>
            <a:headEnd/>
            <a:tailEnd type="triangle" w="med" len="med"/>
          </a:ln>
          <a:effectLst/>
        </p:spPr>
        <p:txBody>
          <a:bodyPr>
            <a:prstTxWarp prst="textNoShape">
              <a:avLst/>
            </a:prstTxWarp>
          </a:bodyPr>
          <a:lstStyle/>
          <a:p>
            <a:endParaRPr lang="en-US"/>
          </a:p>
        </p:txBody>
      </p:sp>
      <p:sp>
        <p:nvSpPr>
          <p:cNvPr id="19476" name="Line 20"/>
          <p:cNvSpPr>
            <a:spLocks noChangeShapeType="1"/>
          </p:cNvSpPr>
          <p:nvPr/>
        </p:nvSpPr>
        <p:spPr bwMode="auto">
          <a:xfrm flipH="1">
            <a:off x="554038" y="4681538"/>
            <a:ext cx="200025" cy="171450"/>
          </a:xfrm>
          <a:prstGeom prst="line">
            <a:avLst/>
          </a:prstGeom>
          <a:noFill/>
          <a:ln w="9525">
            <a:solidFill>
              <a:srgbClr val="3399FF"/>
            </a:solidFill>
            <a:prstDash val="sysDot"/>
            <a:round/>
            <a:headEnd/>
            <a:tailEnd type="triangle" w="med" len="med"/>
          </a:ln>
          <a:effectLst/>
        </p:spPr>
        <p:txBody>
          <a:bodyPr>
            <a:prstTxWarp prst="textNoShape">
              <a:avLst/>
            </a:prstTxWarp>
          </a:bodyPr>
          <a:lstStyle/>
          <a:p>
            <a:endParaRPr lang="en-US"/>
          </a:p>
        </p:txBody>
      </p:sp>
      <p:sp>
        <p:nvSpPr>
          <p:cNvPr id="19477" name="Text Box 21"/>
          <p:cNvSpPr txBox="1">
            <a:spLocks noChangeArrowheads="1"/>
          </p:cNvSpPr>
          <p:nvPr/>
        </p:nvSpPr>
        <p:spPr bwMode="auto">
          <a:xfrm>
            <a:off x="242888" y="4578350"/>
            <a:ext cx="354012" cy="457200"/>
          </a:xfrm>
          <a:prstGeom prst="rect">
            <a:avLst/>
          </a:prstGeom>
          <a:noFill/>
          <a:ln w="9525">
            <a:noFill/>
            <a:miter lim="800000"/>
            <a:headEnd/>
            <a:tailEnd/>
          </a:ln>
          <a:effectLst/>
        </p:spPr>
        <p:txBody>
          <a:bodyPr wrap="none">
            <a:prstTxWarp prst="textNoShape">
              <a:avLst/>
            </a:prstTxWarp>
            <a:spAutoFit/>
          </a:bodyPr>
          <a:lstStyle/>
          <a:p>
            <a:r>
              <a:rPr lang="en-US"/>
              <a:t>?</a:t>
            </a:r>
          </a:p>
        </p:txBody>
      </p:sp>
      <p:sp>
        <p:nvSpPr>
          <p:cNvPr id="19478" name="Freeform 22"/>
          <p:cNvSpPr>
            <a:spLocks/>
          </p:cNvSpPr>
          <p:nvPr/>
        </p:nvSpPr>
        <p:spPr bwMode="auto">
          <a:xfrm>
            <a:off x="1309688" y="1479161"/>
            <a:ext cx="3867150" cy="1377950"/>
          </a:xfrm>
          <a:custGeom>
            <a:avLst/>
            <a:gdLst/>
            <a:ahLst/>
            <a:cxnLst>
              <a:cxn ang="0">
                <a:pos x="118" y="406"/>
              </a:cxn>
              <a:cxn ang="0">
                <a:pos x="190" y="70"/>
              </a:cxn>
              <a:cxn ang="0">
                <a:pos x="598" y="658"/>
              </a:cxn>
              <a:cxn ang="0">
                <a:pos x="1042" y="106"/>
              </a:cxn>
              <a:cxn ang="0">
                <a:pos x="1516" y="610"/>
              </a:cxn>
              <a:cxn ang="0">
                <a:pos x="1864" y="16"/>
              </a:cxn>
              <a:cxn ang="0">
                <a:pos x="2104" y="514"/>
              </a:cxn>
              <a:cxn ang="0">
                <a:pos x="2230" y="64"/>
              </a:cxn>
              <a:cxn ang="0">
                <a:pos x="2254" y="676"/>
              </a:cxn>
              <a:cxn ang="0">
                <a:pos x="2116" y="718"/>
              </a:cxn>
              <a:cxn ang="0">
                <a:pos x="334" y="808"/>
              </a:cxn>
              <a:cxn ang="0">
                <a:pos x="112" y="358"/>
              </a:cxn>
            </a:cxnLst>
            <a:rect l="0" t="0" r="r" b="b"/>
            <a:pathLst>
              <a:path w="2436" h="868">
                <a:moveTo>
                  <a:pt x="118" y="406"/>
                </a:moveTo>
                <a:cubicBezTo>
                  <a:pt x="114" y="217"/>
                  <a:pt x="110" y="28"/>
                  <a:pt x="190" y="70"/>
                </a:cubicBezTo>
                <a:cubicBezTo>
                  <a:pt x="270" y="112"/>
                  <a:pt x="456" y="652"/>
                  <a:pt x="598" y="658"/>
                </a:cubicBezTo>
                <a:cubicBezTo>
                  <a:pt x="740" y="664"/>
                  <a:pt x="889" y="114"/>
                  <a:pt x="1042" y="106"/>
                </a:cubicBezTo>
                <a:cubicBezTo>
                  <a:pt x="1195" y="98"/>
                  <a:pt x="1379" y="625"/>
                  <a:pt x="1516" y="610"/>
                </a:cubicBezTo>
                <a:cubicBezTo>
                  <a:pt x="1653" y="595"/>
                  <a:pt x="1766" y="32"/>
                  <a:pt x="1864" y="16"/>
                </a:cubicBezTo>
                <a:cubicBezTo>
                  <a:pt x="1962" y="0"/>
                  <a:pt x="2043" y="506"/>
                  <a:pt x="2104" y="514"/>
                </a:cubicBezTo>
                <a:cubicBezTo>
                  <a:pt x="2165" y="522"/>
                  <a:pt x="2205" y="37"/>
                  <a:pt x="2230" y="64"/>
                </a:cubicBezTo>
                <a:cubicBezTo>
                  <a:pt x="2255" y="91"/>
                  <a:pt x="2273" y="567"/>
                  <a:pt x="2254" y="676"/>
                </a:cubicBezTo>
                <a:cubicBezTo>
                  <a:pt x="2235" y="785"/>
                  <a:pt x="2436" y="696"/>
                  <a:pt x="2116" y="718"/>
                </a:cubicBezTo>
                <a:cubicBezTo>
                  <a:pt x="1796" y="740"/>
                  <a:pt x="668" y="868"/>
                  <a:pt x="334" y="808"/>
                </a:cubicBezTo>
                <a:cubicBezTo>
                  <a:pt x="0" y="748"/>
                  <a:pt x="158" y="452"/>
                  <a:pt x="112" y="358"/>
                </a:cubicBezTo>
              </a:path>
            </a:pathLst>
          </a:custGeom>
          <a:solidFill>
            <a:schemeClr val="accent1"/>
          </a:solidFill>
          <a:ln w="9525">
            <a:noFill/>
            <a:round/>
            <a:headEnd/>
            <a:tailEnd/>
          </a:ln>
          <a:effectLst/>
        </p:spPr>
        <p:txBody>
          <a:bodyPr>
            <a:prstTxWarp prst="textNoShape">
              <a:avLst/>
            </a:prstTxWarp>
          </a:bodyPr>
          <a:lstStyle/>
          <a:p>
            <a:endParaRPr lang="en-US"/>
          </a:p>
        </p:txBody>
      </p:sp>
      <p:sp>
        <p:nvSpPr>
          <p:cNvPr id="19479" name="Freeform 23"/>
          <p:cNvSpPr>
            <a:spLocks/>
          </p:cNvSpPr>
          <p:nvPr/>
        </p:nvSpPr>
        <p:spPr bwMode="auto">
          <a:xfrm>
            <a:off x="5068888" y="1709738"/>
            <a:ext cx="917575" cy="290512"/>
          </a:xfrm>
          <a:custGeom>
            <a:avLst/>
            <a:gdLst/>
            <a:ahLst/>
            <a:cxnLst>
              <a:cxn ang="0">
                <a:pos x="62" y="22"/>
              </a:cxn>
              <a:cxn ang="0">
                <a:pos x="142" y="183"/>
              </a:cxn>
              <a:cxn ang="0">
                <a:pos x="441" y="22"/>
              </a:cxn>
              <a:cxn ang="0">
                <a:pos x="514" y="51"/>
              </a:cxn>
              <a:cxn ang="0">
                <a:pos x="62" y="22"/>
              </a:cxn>
            </a:cxnLst>
            <a:rect l="0" t="0" r="r" b="b"/>
            <a:pathLst>
              <a:path w="578" h="183">
                <a:moveTo>
                  <a:pt x="62" y="22"/>
                </a:moveTo>
                <a:cubicBezTo>
                  <a:pt x="0" y="44"/>
                  <a:pt x="79" y="183"/>
                  <a:pt x="142" y="183"/>
                </a:cubicBezTo>
                <a:cubicBezTo>
                  <a:pt x="205" y="183"/>
                  <a:pt x="379" y="44"/>
                  <a:pt x="441" y="22"/>
                </a:cubicBezTo>
                <a:cubicBezTo>
                  <a:pt x="503" y="0"/>
                  <a:pt x="578" y="51"/>
                  <a:pt x="514" y="51"/>
                </a:cubicBezTo>
                <a:cubicBezTo>
                  <a:pt x="450" y="51"/>
                  <a:pt x="124" y="0"/>
                  <a:pt x="62" y="22"/>
                </a:cubicBezTo>
                <a:close/>
              </a:path>
            </a:pathLst>
          </a:custGeom>
          <a:solidFill>
            <a:schemeClr val="accent1"/>
          </a:solidFill>
          <a:ln w="9525">
            <a:noFill/>
            <a:round/>
            <a:headEnd/>
            <a:tailEnd/>
          </a:ln>
          <a:effectLst/>
        </p:spPr>
        <p:txBody>
          <a:bodyPr>
            <a:prstTxWarp prst="textNoShape">
              <a:avLst/>
            </a:prstTxWarp>
          </a:bodyPr>
          <a:lstStyle/>
          <a:p>
            <a:endParaRPr lang="en-US"/>
          </a:p>
        </p:txBody>
      </p:sp>
      <p:grpSp>
        <p:nvGrpSpPr>
          <p:cNvPr id="2" name="Group 26"/>
          <p:cNvGrpSpPr>
            <a:grpSpLocks/>
          </p:cNvGrpSpPr>
          <p:nvPr/>
        </p:nvGrpSpPr>
        <p:grpSpPr bwMode="auto">
          <a:xfrm>
            <a:off x="6013450" y="1595438"/>
            <a:ext cx="3130550" cy="1993900"/>
            <a:chOff x="3637" y="1265"/>
            <a:chExt cx="2218" cy="1413"/>
          </a:xfrm>
        </p:grpSpPr>
        <p:pic>
          <p:nvPicPr>
            <p:cNvPr id="19480" name="Picture 24"/>
            <p:cNvPicPr>
              <a:picLocks noChangeAspect="1" noChangeArrowheads="1"/>
            </p:cNvPicPr>
            <p:nvPr/>
          </p:nvPicPr>
          <p:blipFill>
            <a:blip r:embed="rId3"/>
            <a:srcRect l="9579" t="16583" r="9947" b="19348"/>
            <a:stretch>
              <a:fillRect/>
            </a:stretch>
          </p:blipFill>
          <p:spPr bwMode="auto">
            <a:xfrm>
              <a:off x="3637" y="1265"/>
              <a:ext cx="2218" cy="1413"/>
            </a:xfrm>
            <a:prstGeom prst="rect">
              <a:avLst/>
            </a:prstGeom>
            <a:noFill/>
            <a:ln w="9525">
              <a:noFill/>
              <a:miter lim="800000"/>
              <a:headEnd/>
              <a:tailEnd/>
            </a:ln>
            <a:effectLst/>
          </p:spPr>
        </p:pic>
        <p:sp>
          <p:nvSpPr>
            <p:cNvPr id="19481" name="Rectangle 25"/>
            <p:cNvSpPr>
              <a:spLocks noChangeArrowheads="1"/>
            </p:cNvSpPr>
            <p:nvPr/>
          </p:nvSpPr>
          <p:spPr bwMode="auto">
            <a:xfrm>
              <a:off x="4169" y="1419"/>
              <a:ext cx="1175" cy="359"/>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7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6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6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8" grpId="0" animBg="1"/>
      <p:bldP spid="19479" grpId="0" animBg="1"/>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srcRect l="9579" t="16583" r="9947" b="19348"/>
          <a:stretch>
            <a:fillRect/>
          </a:stretch>
        </p:blipFill>
        <p:spPr bwMode="auto">
          <a:xfrm>
            <a:off x="3368675" y="0"/>
            <a:ext cx="5446713" cy="3468688"/>
          </a:xfrm>
          <a:prstGeom prst="rect">
            <a:avLst/>
          </a:prstGeom>
          <a:noFill/>
          <a:ln w="9525">
            <a:noFill/>
            <a:miter lim="800000"/>
            <a:headEnd/>
            <a:tailEnd/>
          </a:ln>
        </p:spPr>
      </p:pic>
      <p:sp>
        <p:nvSpPr>
          <p:cNvPr id="22531" name="Rectangle 3"/>
          <p:cNvSpPr>
            <a:spLocks noChangeArrowheads="1"/>
          </p:cNvSpPr>
          <p:nvPr/>
        </p:nvSpPr>
        <p:spPr bwMode="auto">
          <a:xfrm>
            <a:off x="4049713" y="1354138"/>
            <a:ext cx="150812" cy="1035050"/>
          </a:xfrm>
          <a:prstGeom prst="rect">
            <a:avLst/>
          </a:prstGeom>
          <a:solidFill>
            <a:srgbClr val="FF3300"/>
          </a:solidFill>
          <a:ln w="9525">
            <a:solidFill>
              <a:schemeClr val="tx1"/>
            </a:solidFill>
            <a:miter lim="800000"/>
            <a:headEnd/>
            <a:tailEnd/>
          </a:ln>
        </p:spPr>
        <p:txBody>
          <a:bodyPr wrap="none" anchor="ctr">
            <a:prstTxWarp prst="textNoShape">
              <a:avLst/>
            </a:prstTxWarp>
          </a:bodyPr>
          <a:lstStyle/>
          <a:p>
            <a:endParaRPr lang="en-US"/>
          </a:p>
        </p:txBody>
      </p:sp>
      <p:sp>
        <p:nvSpPr>
          <p:cNvPr id="22532" name="Oval 4"/>
          <p:cNvSpPr>
            <a:spLocks noChangeArrowheads="1"/>
          </p:cNvSpPr>
          <p:nvPr/>
        </p:nvSpPr>
        <p:spPr bwMode="auto">
          <a:xfrm>
            <a:off x="4230688" y="1527175"/>
            <a:ext cx="88900" cy="101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22533" name="Oval 5"/>
          <p:cNvSpPr>
            <a:spLocks noChangeArrowheads="1"/>
          </p:cNvSpPr>
          <p:nvPr/>
        </p:nvSpPr>
        <p:spPr bwMode="auto">
          <a:xfrm>
            <a:off x="4216400" y="1714500"/>
            <a:ext cx="88900" cy="101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22534" name="Oval 6"/>
          <p:cNvSpPr>
            <a:spLocks noChangeArrowheads="1"/>
          </p:cNvSpPr>
          <p:nvPr/>
        </p:nvSpPr>
        <p:spPr bwMode="auto">
          <a:xfrm>
            <a:off x="4237038" y="1879600"/>
            <a:ext cx="88900" cy="101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22535" name="Oval 7"/>
          <p:cNvSpPr>
            <a:spLocks noChangeArrowheads="1"/>
          </p:cNvSpPr>
          <p:nvPr/>
        </p:nvSpPr>
        <p:spPr bwMode="auto">
          <a:xfrm>
            <a:off x="4202113" y="2011363"/>
            <a:ext cx="88900" cy="101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22536" name="Oval 8"/>
          <p:cNvSpPr>
            <a:spLocks noChangeArrowheads="1"/>
          </p:cNvSpPr>
          <p:nvPr/>
        </p:nvSpPr>
        <p:spPr bwMode="auto">
          <a:xfrm>
            <a:off x="4110038" y="1306513"/>
            <a:ext cx="88900" cy="101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22537" name="Oval 9"/>
          <p:cNvSpPr>
            <a:spLocks noChangeArrowheads="1"/>
          </p:cNvSpPr>
          <p:nvPr/>
        </p:nvSpPr>
        <p:spPr bwMode="auto">
          <a:xfrm>
            <a:off x="4152900" y="2263775"/>
            <a:ext cx="88900" cy="101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22538" name="Text Box 10"/>
          <p:cNvSpPr txBox="1">
            <a:spLocks noChangeArrowheads="1"/>
          </p:cNvSpPr>
          <p:nvPr/>
        </p:nvSpPr>
        <p:spPr bwMode="auto">
          <a:xfrm>
            <a:off x="198438" y="639763"/>
            <a:ext cx="3287712" cy="1552575"/>
          </a:xfrm>
          <a:prstGeom prst="rect">
            <a:avLst/>
          </a:prstGeom>
          <a:noFill/>
          <a:ln w="9525">
            <a:noFill/>
            <a:miter lim="800000"/>
            <a:headEnd/>
            <a:tailEnd/>
          </a:ln>
        </p:spPr>
        <p:txBody>
          <a:bodyPr>
            <a:prstTxWarp prst="textNoShape">
              <a:avLst/>
            </a:prstTxWarp>
            <a:spAutoFit/>
          </a:bodyPr>
          <a:lstStyle/>
          <a:p>
            <a:r>
              <a:rPr lang="en-US"/>
              <a:t> </a:t>
            </a:r>
            <a:r>
              <a:rPr lang="en-US" b="1">
                <a:solidFill>
                  <a:srgbClr val="FF3300"/>
                </a:solidFill>
              </a:rPr>
              <a:t>Hot plate.</a:t>
            </a:r>
          </a:p>
          <a:p>
            <a:r>
              <a:rPr lang="en-US"/>
              <a:t>A few electrons get enough energy to just barely “splash” out.</a:t>
            </a:r>
          </a:p>
        </p:txBody>
      </p:sp>
      <p:sp>
        <p:nvSpPr>
          <p:cNvPr id="22539" name="Line 11"/>
          <p:cNvSpPr>
            <a:spLocks noChangeShapeType="1"/>
          </p:cNvSpPr>
          <p:nvPr/>
        </p:nvSpPr>
        <p:spPr bwMode="auto">
          <a:xfrm>
            <a:off x="1895475" y="947738"/>
            <a:ext cx="2041525" cy="50165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grpSp>
        <p:nvGrpSpPr>
          <p:cNvPr id="2" name="Group 12"/>
          <p:cNvGrpSpPr>
            <a:grpSpLocks/>
          </p:cNvGrpSpPr>
          <p:nvPr/>
        </p:nvGrpSpPr>
        <p:grpSpPr bwMode="auto">
          <a:xfrm>
            <a:off x="228600" y="2438400"/>
            <a:ext cx="8636000" cy="4419600"/>
            <a:chOff x="144" y="1536"/>
            <a:chExt cx="5440" cy="2784"/>
          </a:xfrm>
        </p:grpSpPr>
        <p:sp>
          <p:nvSpPr>
            <p:cNvPr id="22543" name="Text Box 13"/>
            <p:cNvSpPr txBox="1">
              <a:spLocks noChangeArrowheads="1"/>
            </p:cNvSpPr>
            <p:nvPr/>
          </p:nvSpPr>
          <p:spPr bwMode="auto">
            <a:xfrm>
              <a:off x="144" y="1536"/>
              <a:ext cx="1882" cy="524"/>
            </a:xfrm>
            <a:prstGeom prst="rect">
              <a:avLst/>
            </a:prstGeom>
            <a:noFill/>
            <a:ln w="9525">
              <a:solidFill>
                <a:schemeClr val="tx1"/>
              </a:solidFill>
              <a:miter lim="800000"/>
              <a:headEnd/>
              <a:tailEnd/>
            </a:ln>
          </p:spPr>
          <p:txBody>
            <a:bodyPr>
              <a:prstTxWarp prst="textNoShape">
                <a:avLst/>
              </a:prstTxWarp>
              <a:spAutoFit/>
            </a:bodyPr>
            <a:lstStyle/>
            <a:p>
              <a:r>
                <a:rPr lang="en-US"/>
                <a:t>What is the current vs. battery voltage?</a:t>
              </a:r>
            </a:p>
          </p:txBody>
        </p:sp>
        <p:sp>
          <p:nvSpPr>
            <p:cNvPr id="22544" name="Line 14"/>
            <p:cNvSpPr>
              <a:spLocks noChangeShapeType="1"/>
            </p:cNvSpPr>
            <p:nvPr/>
          </p:nvSpPr>
          <p:spPr bwMode="auto">
            <a:xfrm>
              <a:off x="1392" y="3193"/>
              <a:ext cx="0" cy="1127"/>
            </a:xfrm>
            <a:prstGeom prst="line">
              <a:avLst/>
            </a:prstGeom>
            <a:noFill/>
            <a:ln w="38100">
              <a:solidFill>
                <a:schemeClr val="tx1"/>
              </a:solidFill>
              <a:round/>
              <a:headEnd type="triangle" w="med" len="med"/>
              <a:tailEnd/>
            </a:ln>
          </p:spPr>
          <p:txBody>
            <a:bodyPr>
              <a:prstTxWarp prst="textNoShape">
                <a:avLst/>
              </a:prstTxWarp>
            </a:bodyPr>
            <a:lstStyle/>
            <a:p>
              <a:endParaRPr lang="en-US"/>
            </a:p>
          </p:txBody>
        </p:sp>
        <p:sp>
          <p:nvSpPr>
            <p:cNvPr id="22545" name="Line 15"/>
            <p:cNvSpPr>
              <a:spLocks noChangeShapeType="1"/>
            </p:cNvSpPr>
            <p:nvPr/>
          </p:nvSpPr>
          <p:spPr bwMode="auto">
            <a:xfrm flipH="1">
              <a:off x="797" y="3942"/>
              <a:ext cx="1710" cy="0"/>
            </a:xfrm>
            <a:prstGeom prst="line">
              <a:avLst/>
            </a:prstGeom>
            <a:noFill/>
            <a:ln w="38100">
              <a:solidFill>
                <a:schemeClr val="tx1"/>
              </a:solidFill>
              <a:round/>
              <a:headEnd type="triangle" w="med" len="med"/>
              <a:tailEnd/>
            </a:ln>
          </p:spPr>
          <p:txBody>
            <a:bodyPr>
              <a:prstTxWarp prst="textNoShape">
                <a:avLst/>
              </a:prstTxWarp>
            </a:bodyPr>
            <a:lstStyle/>
            <a:p>
              <a:endParaRPr lang="en-US"/>
            </a:p>
          </p:txBody>
        </p:sp>
        <p:sp>
          <p:nvSpPr>
            <p:cNvPr id="22546" name="Rectangle 16"/>
            <p:cNvSpPr>
              <a:spLocks noChangeArrowheads="1"/>
            </p:cNvSpPr>
            <p:nvPr/>
          </p:nvSpPr>
          <p:spPr bwMode="auto">
            <a:xfrm>
              <a:off x="1243" y="3943"/>
              <a:ext cx="871" cy="281"/>
            </a:xfrm>
            <a:prstGeom prst="rect">
              <a:avLst/>
            </a:prstGeom>
            <a:noFill/>
            <a:ln w="9525">
              <a:noFill/>
              <a:miter lim="800000"/>
              <a:headEnd/>
              <a:tailEnd/>
            </a:ln>
          </p:spPr>
          <p:txBody>
            <a:bodyPr wrap="none">
              <a:prstTxWarp prst="textNoShape">
                <a:avLst/>
              </a:prstTxWarp>
              <a:spAutoFit/>
            </a:bodyPr>
            <a:lstStyle/>
            <a:p>
              <a:r>
                <a:rPr lang="en-US" sz="2000">
                  <a:latin typeface="Comic Sans MS" charset="0"/>
                  <a:ea typeface="Times New Roman" charset="0"/>
                  <a:cs typeface="Times New Roman" charset="0"/>
                </a:rPr>
                <a:t>0  Voltage</a:t>
              </a:r>
            </a:p>
          </p:txBody>
        </p:sp>
        <p:sp>
          <p:nvSpPr>
            <p:cNvPr id="22547" name="Rectangle 17"/>
            <p:cNvSpPr>
              <a:spLocks noChangeArrowheads="1"/>
            </p:cNvSpPr>
            <p:nvPr/>
          </p:nvSpPr>
          <p:spPr bwMode="auto">
            <a:xfrm rot="-5400000">
              <a:off x="941" y="3342"/>
              <a:ext cx="696" cy="281"/>
            </a:xfrm>
            <a:prstGeom prst="rect">
              <a:avLst/>
            </a:prstGeom>
            <a:noFill/>
            <a:ln w="9525">
              <a:noFill/>
              <a:miter lim="800000"/>
              <a:headEnd/>
              <a:tailEnd/>
            </a:ln>
          </p:spPr>
          <p:txBody>
            <a:bodyPr wrap="none">
              <a:prstTxWarp prst="textNoShape">
                <a:avLst/>
              </a:prstTxWarp>
              <a:spAutoFit/>
            </a:bodyPr>
            <a:lstStyle/>
            <a:p>
              <a:r>
                <a:rPr lang="en-US" sz="2000">
                  <a:latin typeface="Comic Sans MS" charset="0"/>
                  <a:ea typeface="Times New Roman" charset="0"/>
                  <a:cs typeface="Times New Roman" charset="0"/>
                </a:rPr>
                <a:t>Current</a:t>
              </a:r>
            </a:p>
          </p:txBody>
        </p:sp>
        <p:sp>
          <p:nvSpPr>
            <p:cNvPr id="22548" name="Line 18"/>
            <p:cNvSpPr>
              <a:spLocks noChangeShapeType="1"/>
            </p:cNvSpPr>
            <p:nvPr/>
          </p:nvSpPr>
          <p:spPr bwMode="auto">
            <a:xfrm flipH="1">
              <a:off x="1377" y="3543"/>
              <a:ext cx="1148" cy="0"/>
            </a:xfrm>
            <a:prstGeom prst="line">
              <a:avLst/>
            </a:prstGeom>
            <a:noFill/>
            <a:ln w="38100">
              <a:solidFill>
                <a:srgbClr val="FF0000"/>
              </a:solidFill>
              <a:round/>
              <a:headEnd/>
              <a:tailEnd/>
            </a:ln>
          </p:spPr>
          <p:txBody>
            <a:bodyPr>
              <a:prstTxWarp prst="textNoShape">
                <a:avLst/>
              </a:prstTxWarp>
            </a:bodyPr>
            <a:lstStyle/>
            <a:p>
              <a:endParaRPr lang="en-US"/>
            </a:p>
          </p:txBody>
        </p:sp>
        <p:sp>
          <p:nvSpPr>
            <p:cNvPr id="22549" name="Line 19"/>
            <p:cNvSpPr>
              <a:spLocks noChangeShapeType="1"/>
            </p:cNvSpPr>
            <p:nvPr/>
          </p:nvSpPr>
          <p:spPr bwMode="auto">
            <a:xfrm flipH="1">
              <a:off x="706" y="3939"/>
              <a:ext cx="632" cy="0"/>
            </a:xfrm>
            <a:prstGeom prst="line">
              <a:avLst/>
            </a:prstGeom>
            <a:noFill/>
            <a:ln w="38100">
              <a:solidFill>
                <a:srgbClr val="FF0000"/>
              </a:solidFill>
              <a:round/>
              <a:headEnd/>
              <a:tailEnd/>
            </a:ln>
          </p:spPr>
          <p:txBody>
            <a:bodyPr>
              <a:prstTxWarp prst="textNoShape">
                <a:avLst/>
              </a:prstTxWarp>
            </a:bodyPr>
            <a:lstStyle/>
            <a:p>
              <a:endParaRPr lang="en-US"/>
            </a:p>
          </p:txBody>
        </p:sp>
        <p:sp>
          <p:nvSpPr>
            <p:cNvPr id="22550" name="Line 20"/>
            <p:cNvSpPr>
              <a:spLocks noChangeShapeType="1"/>
            </p:cNvSpPr>
            <p:nvPr/>
          </p:nvSpPr>
          <p:spPr bwMode="auto">
            <a:xfrm flipH="1">
              <a:off x="1331" y="3531"/>
              <a:ext cx="56" cy="414"/>
            </a:xfrm>
            <a:prstGeom prst="line">
              <a:avLst/>
            </a:prstGeom>
            <a:noFill/>
            <a:ln w="38100">
              <a:solidFill>
                <a:srgbClr val="FF0000"/>
              </a:solidFill>
              <a:round/>
              <a:headEnd/>
              <a:tailEnd/>
            </a:ln>
          </p:spPr>
          <p:txBody>
            <a:bodyPr>
              <a:prstTxWarp prst="textNoShape">
                <a:avLst/>
              </a:prstTxWarp>
            </a:bodyPr>
            <a:lstStyle/>
            <a:p>
              <a:endParaRPr lang="en-US"/>
            </a:p>
          </p:txBody>
        </p:sp>
        <p:sp>
          <p:nvSpPr>
            <p:cNvPr id="22551" name="Text Box 21"/>
            <p:cNvSpPr txBox="1">
              <a:spLocks noChangeArrowheads="1"/>
            </p:cNvSpPr>
            <p:nvPr/>
          </p:nvSpPr>
          <p:spPr bwMode="auto">
            <a:xfrm>
              <a:off x="861" y="3373"/>
              <a:ext cx="232" cy="326"/>
            </a:xfrm>
            <a:prstGeom prst="rect">
              <a:avLst/>
            </a:prstGeom>
            <a:noFill/>
            <a:ln w="9525">
              <a:noFill/>
              <a:miter lim="800000"/>
              <a:headEnd/>
              <a:tailEnd/>
            </a:ln>
          </p:spPr>
          <p:txBody>
            <a:bodyPr wrap="none">
              <a:prstTxWarp prst="textNoShape">
                <a:avLst/>
              </a:prstTxWarp>
              <a:spAutoFit/>
            </a:bodyPr>
            <a:lstStyle/>
            <a:p>
              <a:r>
                <a:rPr lang="en-US">
                  <a:latin typeface="Comic Sans MS" charset="0"/>
                </a:rPr>
                <a:t>C</a:t>
              </a:r>
            </a:p>
          </p:txBody>
        </p:sp>
        <p:grpSp>
          <p:nvGrpSpPr>
            <p:cNvPr id="3" name="Group 22"/>
            <p:cNvGrpSpPr>
              <a:grpSpLocks/>
            </p:cNvGrpSpPr>
            <p:nvPr/>
          </p:nvGrpSpPr>
          <p:grpSpPr bwMode="auto">
            <a:xfrm>
              <a:off x="180" y="2047"/>
              <a:ext cx="1819" cy="1260"/>
              <a:chOff x="278" y="-238"/>
              <a:chExt cx="2220" cy="2399"/>
            </a:xfrm>
          </p:grpSpPr>
          <p:sp>
            <p:nvSpPr>
              <p:cNvPr id="22567" name="Line 23"/>
              <p:cNvSpPr>
                <a:spLocks noChangeShapeType="1"/>
              </p:cNvSpPr>
              <p:nvPr/>
            </p:nvSpPr>
            <p:spPr bwMode="auto">
              <a:xfrm>
                <a:off x="1058" y="193"/>
                <a:ext cx="0" cy="1968"/>
              </a:xfrm>
              <a:prstGeom prst="line">
                <a:avLst/>
              </a:prstGeom>
              <a:noFill/>
              <a:ln w="38100">
                <a:solidFill>
                  <a:schemeClr val="tx1"/>
                </a:solidFill>
                <a:round/>
                <a:headEnd type="triangle" w="med" len="med"/>
                <a:tailEnd/>
              </a:ln>
            </p:spPr>
            <p:txBody>
              <a:bodyPr>
                <a:prstTxWarp prst="textNoShape">
                  <a:avLst/>
                </a:prstTxWarp>
              </a:bodyPr>
              <a:lstStyle/>
              <a:p>
                <a:endParaRPr lang="en-US"/>
              </a:p>
            </p:txBody>
          </p:sp>
          <p:sp>
            <p:nvSpPr>
              <p:cNvPr id="22568" name="Line 24"/>
              <p:cNvSpPr>
                <a:spLocks noChangeShapeType="1"/>
              </p:cNvSpPr>
              <p:nvPr/>
            </p:nvSpPr>
            <p:spPr bwMode="auto">
              <a:xfrm flipH="1">
                <a:off x="290" y="1249"/>
                <a:ext cx="2208" cy="0"/>
              </a:xfrm>
              <a:prstGeom prst="line">
                <a:avLst/>
              </a:prstGeom>
              <a:noFill/>
              <a:ln w="38100">
                <a:solidFill>
                  <a:schemeClr val="tx1"/>
                </a:solidFill>
                <a:round/>
                <a:headEnd type="triangle" w="med" len="med"/>
                <a:tailEnd/>
              </a:ln>
            </p:spPr>
            <p:txBody>
              <a:bodyPr>
                <a:prstTxWarp prst="textNoShape">
                  <a:avLst/>
                </a:prstTxWarp>
              </a:bodyPr>
              <a:lstStyle/>
              <a:p>
                <a:endParaRPr lang="en-US"/>
              </a:p>
            </p:txBody>
          </p:sp>
          <p:sp>
            <p:nvSpPr>
              <p:cNvPr id="22569" name="Rectangle 25"/>
              <p:cNvSpPr>
                <a:spLocks noChangeArrowheads="1"/>
              </p:cNvSpPr>
              <p:nvPr/>
            </p:nvSpPr>
            <p:spPr bwMode="auto">
              <a:xfrm>
                <a:off x="866" y="1205"/>
                <a:ext cx="1079" cy="535"/>
              </a:xfrm>
              <a:prstGeom prst="rect">
                <a:avLst/>
              </a:prstGeom>
              <a:noFill/>
              <a:ln w="9525">
                <a:noFill/>
                <a:miter lim="800000"/>
                <a:headEnd/>
                <a:tailEnd/>
              </a:ln>
            </p:spPr>
            <p:txBody>
              <a:bodyPr>
                <a:prstTxWarp prst="textNoShape">
                  <a:avLst/>
                </a:prstTxWarp>
                <a:spAutoFit/>
              </a:bodyPr>
              <a:lstStyle/>
              <a:p>
                <a:r>
                  <a:rPr lang="en-US" sz="2000">
                    <a:latin typeface="Comic Sans MS" charset="0"/>
                    <a:ea typeface="Times New Roman" charset="0"/>
                    <a:cs typeface="Times New Roman" charset="0"/>
                  </a:rPr>
                  <a:t>0  Voltage</a:t>
                </a:r>
              </a:p>
            </p:txBody>
          </p:sp>
          <p:sp>
            <p:nvSpPr>
              <p:cNvPr id="22570" name="Rectangle 26"/>
              <p:cNvSpPr>
                <a:spLocks noChangeArrowheads="1"/>
              </p:cNvSpPr>
              <p:nvPr/>
            </p:nvSpPr>
            <p:spPr bwMode="auto">
              <a:xfrm rot="-5400000">
                <a:off x="181" y="335"/>
                <a:ext cx="1544" cy="398"/>
              </a:xfrm>
              <a:prstGeom prst="rect">
                <a:avLst/>
              </a:prstGeom>
              <a:noFill/>
              <a:ln w="9525">
                <a:noFill/>
                <a:miter lim="800000"/>
                <a:headEnd/>
                <a:tailEnd/>
              </a:ln>
            </p:spPr>
            <p:txBody>
              <a:bodyPr wrap="none">
                <a:prstTxWarp prst="textNoShape">
                  <a:avLst/>
                </a:prstTxWarp>
                <a:spAutoFit/>
              </a:bodyPr>
              <a:lstStyle/>
              <a:p>
                <a:r>
                  <a:rPr lang="en-US">
                    <a:latin typeface="Comic Sans MS" charset="0"/>
                    <a:ea typeface="Times New Roman" charset="0"/>
                    <a:cs typeface="Times New Roman" charset="0"/>
                  </a:rPr>
                  <a:t>  </a:t>
                </a:r>
                <a:r>
                  <a:rPr lang="en-US" sz="2000">
                    <a:latin typeface="Comic Sans MS" charset="0"/>
                    <a:ea typeface="Times New Roman" charset="0"/>
                    <a:cs typeface="Times New Roman" charset="0"/>
                  </a:rPr>
                  <a:t>Current</a:t>
                </a:r>
              </a:p>
            </p:txBody>
          </p:sp>
          <p:sp>
            <p:nvSpPr>
              <p:cNvPr id="22571" name="Line 27"/>
              <p:cNvSpPr>
                <a:spLocks noChangeShapeType="1"/>
              </p:cNvSpPr>
              <p:nvPr/>
            </p:nvSpPr>
            <p:spPr bwMode="auto">
              <a:xfrm flipH="1">
                <a:off x="338" y="288"/>
                <a:ext cx="1872" cy="1536"/>
              </a:xfrm>
              <a:prstGeom prst="line">
                <a:avLst/>
              </a:prstGeom>
              <a:noFill/>
              <a:ln w="38100">
                <a:solidFill>
                  <a:srgbClr val="FF0000"/>
                </a:solidFill>
                <a:round/>
                <a:headEnd/>
                <a:tailEnd/>
              </a:ln>
            </p:spPr>
            <p:txBody>
              <a:bodyPr>
                <a:prstTxWarp prst="textNoShape">
                  <a:avLst/>
                </a:prstTxWarp>
              </a:bodyPr>
              <a:lstStyle/>
              <a:p>
                <a:endParaRPr lang="en-US"/>
              </a:p>
            </p:txBody>
          </p:sp>
          <p:sp>
            <p:nvSpPr>
              <p:cNvPr id="22572" name="Text Box 28"/>
              <p:cNvSpPr txBox="1">
                <a:spLocks noChangeArrowheads="1"/>
              </p:cNvSpPr>
              <p:nvPr/>
            </p:nvSpPr>
            <p:spPr bwMode="auto">
              <a:xfrm>
                <a:off x="278" y="411"/>
                <a:ext cx="312" cy="621"/>
              </a:xfrm>
              <a:prstGeom prst="rect">
                <a:avLst/>
              </a:prstGeom>
              <a:noFill/>
              <a:ln w="9525">
                <a:noFill/>
                <a:miter lim="800000"/>
                <a:headEnd/>
                <a:tailEnd/>
              </a:ln>
            </p:spPr>
            <p:txBody>
              <a:bodyPr wrap="none">
                <a:prstTxWarp prst="textNoShape">
                  <a:avLst/>
                </a:prstTxWarp>
                <a:spAutoFit/>
              </a:bodyPr>
              <a:lstStyle/>
              <a:p>
                <a:r>
                  <a:rPr lang="en-US">
                    <a:latin typeface="Comic Sans MS" charset="0"/>
                  </a:rPr>
                  <a:t>A</a:t>
                </a:r>
              </a:p>
            </p:txBody>
          </p:sp>
        </p:grpSp>
        <p:grpSp>
          <p:nvGrpSpPr>
            <p:cNvPr id="4" name="Group 29"/>
            <p:cNvGrpSpPr>
              <a:grpSpLocks/>
            </p:cNvGrpSpPr>
            <p:nvPr/>
          </p:nvGrpSpPr>
          <p:grpSpPr bwMode="auto">
            <a:xfrm>
              <a:off x="2745" y="2219"/>
              <a:ext cx="1638" cy="1046"/>
              <a:chOff x="3314" y="69"/>
              <a:chExt cx="2256" cy="1597"/>
            </a:xfrm>
          </p:grpSpPr>
          <p:sp>
            <p:nvSpPr>
              <p:cNvPr id="22560" name="Line 30"/>
              <p:cNvSpPr>
                <a:spLocks noChangeShapeType="1"/>
              </p:cNvSpPr>
              <p:nvPr/>
            </p:nvSpPr>
            <p:spPr bwMode="auto">
              <a:xfrm>
                <a:off x="4130" y="192"/>
                <a:ext cx="7" cy="1406"/>
              </a:xfrm>
              <a:prstGeom prst="line">
                <a:avLst/>
              </a:prstGeom>
              <a:noFill/>
              <a:ln w="38100">
                <a:solidFill>
                  <a:schemeClr val="tx1"/>
                </a:solidFill>
                <a:round/>
                <a:headEnd type="triangle" w="med" len="med"/>
                <a:tailEnd/>
              </a:ln>
            </p:spPr>
            <p:txBody>
              <a:bodyPr>
                <a:prstTxWarp prst="textNoShape">
                  <a:avLst/>
                </a:prstTxWarp>
              </a:bodyPr>
              <a:lstStyle/>
              <a:p>
                <a:endParaRPr lang="en-US"/>
              </a:p>
            </p:txBody>
          </p:sp>
          <p:sp>
            <p:nvSpPr>
              <p:cNvPr id="22561" name="Line 31"/>
              <p:cNvSpPr>
                <a:spLocks noChangeShapeType="1"/>
              </p:cNvSpPr>
              <p:nvPr/>
            </p:nvSpPr>
            <p:spPr bwMode="auto">
              <a:xfrm flipH="1">
                <a:off x="3362" y="1248"/>
                <a:ext cx="2208" cy="0"/>
              </a:xfrm>
              <a:prstGeom prst="line">
                <a:avLst/>
              </a:prstGeom>
              <a:noFill/>
              <a:ln w="38100">
                <a:solidFill>
                  <a:schemeClr val="tx1"/>
                </a:solidFill>
                <a:round/>
                <a:headEnd type="triangle" w="med" len="med"/>
                <a:tailEnd/>
              </a:ln>
            </p:spPr>
            <p:txBody>
              <a:bodyPr>
                <a:prstTxWarp prst="textNoShape">
                  <a:avLst/>
                </a:prstTxWarp>
              </a:bodyPr>
              <a:lstStyle/>
              <a:p>
                <a:endParaRPr lang="en-US"/>
              </a:p>
            </p:txBody>
          </p:sp>
          <p:sp>
            <p:nvSpPr>
              <p:cNvPr id="22562" name="Rectangle 32"/>
              <p:cNvSpPr>
                <a:spLocks noChangeArrowheads="1"/>
              </p:cNvSpPr>
              <p:nvPr/>
            </p:nvSpPr>
            <p:spPr bwMode="auto">
              <a:xfrm>
                <a:off x="3938" y="1237"/>
                <a:ext cx="1266" cy="429"/>
              </a:xfrm>
              <a:prstGeom prst="rect">
                <a:avLst/>
              </a:prstGeom>
              <a:noFill/>
              <a:ln w="9525">
                <a:noFill/>
                <a:miter lim="800000"/>
                <a:headEnd/>
                <a:tailEnd/>
              </a:ln>
            </p:spPr>
            <p:txBody>
              <a:bodyPr wrap="none">
                <a:prstTxWarp prst="textNoShape">
                  <a:avLst/>
                </a:prstTxWarp>
                <a:spAutoFit/>
              </a:bodyPr>
              <a:lstStyle/>
              <a:p>
                <a:r>
                  <a:rPr lang="en-US" sz="2000">
                    <a:latin typeface="Comic Sans MS" charset="0"/>
                    <a:ea typeface="Times New Roman" charset="0"/>
                    <a:cs typeface="Times New Roman" charset="0"/>
                  </a:rPr>
                  <a:t>0   Voltage</a:t>
                </a:r>
              </a:p>
            </p:txBody>
          </p:sp>
          <p:sp>
            <p:nvSpPr>
              <p:cNvPr id="22563" name="Rectangle 33"/>
              <p:cNvSpPr>
                <a:spLocks noChangeArrowheads="1"/>
              </p:cNvSpPr>
              <p:nvPr/>
            </p:nvSpPr>
            <p:spPr bwMode="auto">
              <a:xfrm rot="-5400000">
                <a:off x="3513" y="407"/>
                <a:ext cx="1063" cy="387"/>
              </a:xfrm>
              <a:prstGeom prst="rect">
                <a:avLst/>
              </a:prstGeom>
              <a:noFill/>
              <a:ln w="9525">
                <a:noFill/>
                <a:miter lim="800000"/>
                <a:headEnd/>
                <a:tailEnd/>
              </a:ln>
            </p:spPr>
            <p:txBody>
              <a:bodyPr wrap="none">
                <a:prstTxWarp prst="textNoShape">
                  <a:avLst/>
                </a:prstTxWarp>
                <a:spAutoFit/>
              </a:bodyPr>
              <a:lstStyle/>
              <a:p>
                <a:r>
                  <a:rPr lang="en-US" sz="2000">
                    <a:latin typeface="Comic Sans MS" charset="0"/>
                    <a:ea typeface="Times New Roman" charset="0"/>
                    <a:cs typeface="Times New Roman" charset="0"/>
                  </a:rPr>
                  <a:t>Current</a:t>
                </a:r>
              </a:p>
            </p:txBody>
          </p:sp>
          <p:sp>
            <p:nvSpPr>
              <p:cNvPr id="22564" name="Line 34"/>
              <p:cNvSpPr>
                <a:spLocks noChangeShapeType="1"/>
              </p:cNvSpPr>
              <p:nvPr/>
            </p:nvSpPr>
            <p:spPr bwMode="auto">
              <a:xfrm flipH="1">
                <a:off x="3314" y="1248"/>
                <a:ext cx="816" cy="0"/>
              </a:xfrm>
              <a:prstGeom prst="line">
                <a:avLst/>
              </a:prstGeom>
              <a:noFill/>
              <a:ln w="38100">
                <a:solidFill>
                  <a:srgbClr val="FF0000"/>
                </a:solidFill>
                <a:round/>
                <a:headEnd/>
                <a:tailEnd/>
              </a:ln>
            </p:spPr>
            <p:txBody>
              <a:bodyPr>
                <a:prstTxWarp prst="textNoShape">
                  <a:avLst/>
                </a:prstTxWarp>
              </a:bodyPr>
              <a:lstStyle/>
              <a:p>
                <a:endParaRPr lang="en-US"/>
              </a:p>
            </p:txBody>
          </p:sp>
          <p:sp>
            <p:nvSpPr>
              <p:cNvPr id="22565" name="Line 35"/>
              <p:cNvSpPr>
                <a:spLocks noChangeShapeType="1"/>
              </p:cNvSpPr>
              <p:nvPr/>
            </p:nvSpPr>
            <p:spPr bwMode="auto">
              <a:xfrm flipH="1">
                <a:off x="4130" y="288"/>
                <a:ext cx="1152" cy="960"/>
              </a:xfrm>
              <a:prstGeom prst="line">
                <a:avLst/>
              </a:prstGeom>
              <a:noFill/>
              <a:ln w="38100">
                <a:solidFill>
                  <a:srgbClr val="FF0000"/>
                </a:solidFill>
                <a:round/>
                <a:headEnd/>
                <a:tailEnd/>
              </a:ln>
            </p:spPr>
            <p:txBody>
              <a:bodyPr>
                <a:prstTxWarp prst="textNoShape">
                  <a:avLst/>
                </a:prstTxWarp>
              </a:bodyPr>
              <a:lstStyle/>
              <a:p>
                <a:endParaRPr lang="en-US"/>
              </a:p>
            </p:txBody>
          </p:sp>
          <p:sp>
            <p:nvSpPr>
              <p:cNvPr id="22566" name="Text Box 36"/>
              <p:cNvSpPr txBox="1">
                <a:spLocks noChangeArrowheads="1"/>
              </p:cNvSpPr>
              <p:nvPr/>
            </p:nvSpPr>
            <p:spPr bwMode="auto">
              <a:xfrm>
                <a:off x="3552" y="384"/>
                <a:ext cx="327" cy="497"/>
              </a:xfrm>
              <a:prstGeom prst="rect">
                <a:avLst/>
              </a:prstGeom>
              <a:noFill/>
              <a:ln w="9525">
                <a:noFill/>
                <a:miter lim="800000"/>
                <a:headEnd/>
                <a:tailEnd/>
              </a:ln>
            </p:spPr>
            <p:txBody>
              <a:bodyPr wrap="none">
                <a:prstTxWarp prst="textNoShape">
                  <a:avLst/>
                </a:prstTxWarp>
                <a:spAutoFit/>
              </a:bodyPr>
              <a:lstStyle/>
              <a:p>
                <a:r>
                  <a:rPr lang="en-US">
                    <a:latin typeface="Comic Sans MS" charset="0"/>
                  </a:rPr>
                  <a:t>B</a:t>
                </a:r>
              </a:p>
            </p:txBody>
          </p:sp>
        </p:grpSp>
        <p:sp>
          <p:nvSpPr>
            <p:cNvPr id="22554" name="Line 37"/>
            <p:cNvSpPr>
              <a:spLocks noChangeShapeType="1"/>
            </p:cNvSpPr>
            <p:nvPr/>
          </p:nvSpPr>
          <p:spPr bwMode="auto">
            <a:xfrm>
              <a:off x="4464" y="3115"/>
              <a:ext cx="0" cy="1127"/>
            </a:xfrm>
            <a:prstGeom prst="line">
              <a:avLst/>
            </a:prstGeom>
            <a:noFill/>
            <a:ln w="38100">
              <a:solidFill>
                <a:schemeClr val="tx1"/>
              </a:solidFill>
              <a:round/>
              <a:headEnd type="triangle" w="med" len="med"/>
              <a:tailEnd/>
            </a:ln>
          </p:spPr>
          <p:txBody>
            <a:bodyPr>
              <a:prstTxWarp prst="textNoShape">
                <a:avLst/>
              </a:prstTxWarp>
            </a:bodyPr>
            <a:lstStyle/>
            <a:p>
              <a:endParaRPr lang="en-US"/>
            </a:p>
          </p:txBody>
        </p:sp>
        <p:sp>
          <p:nvSpPr>
            <p:cNvPr id="22555" name="Line 38"/>
            <p:cNvSpPr>
              <a:spLocks noChangeShapeType="1"/>
            </p:cNvSpPr>
            <p:nvPr/>
          </p:nvSpPr>
          <p:spPr bwMode="auto">
            <a:xfrm flipH="1">
              <a:off x="3869" y="3864"/>
              <a:ext cx="1710" cy="0"/>
            </a:xfrm>
            <a:prstGeom prst="line">
              <a:avLst/>
            </a:prstGeom>
            <a:noFill/>
            <a:ln w="38100">
              <a:solidFill>
                <a:schemeClr val="tx1"/>
              </a:solidFill>
              <a:round/>
              <a:headEnd type="triangle" w="med" len="med"/>
              <a:tailEnd/>
            </a:ln>
          </p:spPr>
          <p:txBody>
            <a:bodyPr>
              <a:prstTxWarp prst="textNoShape">
                <a:avLst/>
              </a:prstTxWarp>
            </a:bodyPr>
            <a:lstStyle/>
            <a:p>
              <a:endParaRPr lang="en-US"/>
            </a:p>
          </p:txBody>
        </p:sp>
        <p:sp>
          <p:nvSpPr>
            <p:cNvPr id="22556" name="Rectangle 39"/>
            <p:cNvSpPr>
              <a:spLocks noChangeArrowheads="1"/>
            </p:cNvSpPr>
            <p:nvPr/>
          </p:nvSpPr>
          <p:spPr bwMode="auto">
            <a:xfrm>
              <a:off x="4315" y="3865"/>
              <a:ext cx="871" cy="281"/>
            </a:xfrm>
            <a:prstGeom prst="rect">
              <a:avLst/>
            </a:prstGeom>
            <a:noFill/>
            <a:ln w="9525">
              <a:noFill/>
              <a:miter lim="800000"/>
              <a:headEnd/>
              <a:tailEnd/>
            </a:ln>
          </p:spPr>
          <p:txBody>
            <a:bodyPr wrap="none">
              <a:prstTxWarp prst="textNoShape">
                <a:avLst/>
              </a:prstTxWarp>
              <a:spAutoFit/>
            </a:bodyPr>
            <a:lstStyle/>
            <a:p>
              <a:r>
                <a:rPr lang="en-US" sz="2000">
                  <a:latin typeface="Comic Sans MS" charset="0"/>
                  <a:ea typeface="Times New Roman" charset="0"/>
                  <a:cs typeface="Times New Roman" charset="0"/>
                </a:rPr>
                <a:t>0  Voltage</a:t>
              </a:r>
            </a:p>
          </p:txBody>
        </p:sp>
        <p:sp>
          <p:nvSpPr>
            <p:cNvPr id="22557" name="Rectangle 40"/>
            <p:cNvSpPr>
              <a:spLocks noChangeArrowheads="1"/>
            </p:cNvSpPr>
            <p:nvPr/>
          </p:nvSpPr>
          <p:spPr bwMode="auto">
            <a:xfrm rot="-5400000">
              <a:off x="4013" y="3264"/>
              <a:ext cx="696" cy="281"/>
            </a:xfrm>
            <a:prstGeom prst="rect">
              <a:avLst/>
            </a:prstGeom>
            <a:noFill/>
            <a:ln w="9525">
              <a:noFill/>
              <a:miter lim="800000"/>
              <a:headEnd/>
              <a:tailEnd/>
            </a:ln>
          </p:spPr>
          <p:txBody>
            <a:bodyPr wrap="none">
              <a:prstTxWarp prst="textNoShape">
                <a:avLst/>
              </a:prstTxWarp>
              <a:spAutoFit/>
            </a:bodyPr>
            <a:lstStyle/>
            <a:p>
              <a:r>
                <a:rPr lang="en-US" sz="2000">
                  <a:latin typeface="Comic Sans MS" charset="0"/>
                  <a:ea typeface="Times New Roman" charset="0"/>
                  <a:cs typeface="Times New Roman" charset="0"/>
                </a:rPr>
                <a:t>Current</a:t>
              </a:r>
            </a:p>
          </p:txBody>
        </p:sp>
        <p:sp>
          <p:nvSpPr>
            <p:cNvPr id="22558" name="Line 41"/>
            <p:cNvSpPr>
              <a:spLocks noChangeShapeType="1"/>
            </p:cNvSpPr>
            <p:nvPr/>
          </p:nvSpPr>
          <p:spPr bwMode="auto">
            <a:xfrm flipH="1">
              <a:off x="3762" y="3465"/>
              <a:ext cx="1822" cy="0"/>
            </a:xfrm>
            <a:prstGeom prst="line">
              <a:avLst/>
            </a:prstGeom>
            <a:noFill/>
            <a:ln w="38100">
              <a:solidFill>
                <a:srgbClr val="FF0000"/>
              </a:solidFill>
              <a:round/>
              <a:headEnd/>
              <a:tailEnd/>
            </a:ln>
          </p:spPr>
          <p:txBody>
            <a:bodyPr>
              <a:prstTxWarp prst="textNoShape">
                <a:avLst/>
              </a:prstTxWarp>
            </a:bodyPr>
            <a:lstStyle/>
            <a:p>
              <a:endParaRPr lang="en-US"/>
            </a:p>
          </p:txBody>
        </p:sp>
        <p:sp>
          <p:nvSpPr>
            <p:cNvPr id="22559" name="Text Box 42"/>
            <p:cNvSpPr txBox="1">
              <a:spLocks noChangeArrowheads="1"/>
            </p:cNvSpPr>
            <p:nvPr/>
          </p:nvSpPr>
          <p:spPr bwMode="auto">
            <a:xfrm>
              <a:off x="3595" y="3758"/>
              <a:ext cx="255" cy="326"/>
            </a:xfrm>
            <a:prstGeom prst="rect">
              <a:avLst/>
            </a:prstGeom>
            <a:noFill/>
            <a:ln w="9525">
              <a:noFill/>
              <a:miter lim="800000"/>
              <a:headEnd/>
              <a:tailEnd/>
            </a:ln>
          </p:spPr>
          <p:txBody>
            <a:bodyPr wrap="none">
              <a:prstTxWarp prst="textNoShape">
                <a:avLst/>
              </a:prstTxWarp>
              <a:spAutoFit/>
            </a:bodyPr>
            <a:lstStyle/>
            <a:p>
              <a:r>
                <a:rPr lang="en-US">
                  <a:latin typeface="Comic Sans MS" charset="0"/>
                </a:rPr>
                <a:t>D</a:t>
              </a:r>
            </a:p>
          </p:txBody>
        </p:sp>
      </p:grpSp>
      <p:sp>
        <p:nvSpPr>
          <p:cNvPr id="22541" name="Rectangle 43"/>
          <p:cNvSpPr>
            <a:spLocks noChangeArrowheads="1"/>
          </p:cNvSpPr>
          <p:nvPr/>
        </p:nvSpPr>
        <p:spPr bwMode="auto">
          <a:xfrm>
            <a:off x="4787900" y="331788"/>
            <a:ext cx="2679700" cy="887412"/>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22542" name="Text Box 44"/>
          <p:cNvSpPr txBox="1">
            <a:spLocks noChangeArrowheads="1"/>
          </p:cNvSpPr>
          <p:nvPr/>
        </p:nvSpPr>
        <p:spPr bwMode="auto">
          <a:xfrm>
            <a:off x="-1287463" y="6084888"/>
            <a:ext cx="441325" cy="519112"/>
          </a:xfrm>
          <a:prstGeom prst="rect">
            <a:avLst/>
          </a:prstGeom>
          <a:noFill/>
          <a:ln w="12700">
            <a:noFill/>
            <a:miter lim="800000"/>
            <a:headEnd/>
            <a:tailEnd/>
          </a:ln>
        </p:spPr>
        <p:txBody>
          <a:bodyPr wrap="none">
            <a:prstTxWarp prst="textNoShape">
              <a:avLst/>
            </a:prstTxWarp>
            <a:spAutoFit/>
          </a:bodyPr>
          <a:lstStyle/>
          <a:p>
            <a:pPr algn="ctr"/>
            <a:r>
              <a:rPr lang="en-US"/>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Line 2"/>
          <p:cNvSpPr>
            <a:spLocks noChangeShapeType="1"/>
          </p:cNvSpPr>
          <p:nvPr/>
        </p:nvSpPr>
        <p:spPr bwMode="auto">
          <a:xfrm>
            <a:off x="1955800" y="3302000"/>
            <a:ext cx="1588" cy="3124200"/>
          </a:xfrm>
          <a:prstGeom prst="line">
            <a:avLst/>
          </a:prstGeom>
          <a:noFill/>
          <a:ln w="38100">
            <a:solidFill>
              <a:schemeClr val="tx1"/>
            </a:solidFill>
            <a:round/>
            <a:headEnd type="triangle" w="med" len="med"/>
            <a:tailEnd/>
          </a:ln>
        </p:spPr>
        <p:txBody>
          <a:bodyPr>
            <a:prstTxWarp prst="textNoShape">
              <a:avLst/>
            </a:prstTxWarp>
          </a:bodyPr>
          <a:lstStyle/>
          <a:p>
            <a:endParaRPr lang="en-US"/>
          </a:p>
        </p:txBody>
      </p:sp>
      <p:sp>
        <p:nvSpPr>
          <p:cNvPr id="23555" name="Line 3"/>
          <p:cNvSpPr>
            <a:spLocks noChangeShapeType="1"/>
          </p:cNvSpPr>
          <p:nvPr/>
        </p:nvSpPr>
        <p:spPr bwMode="auto">
          <a:xfrm flipH="1">
            <a:off x="-228600" y="4826000"/>
            <a:ext cx="5334000" cy="1588"/>
          </a:xfrm>
          <a:prstGeom prst="line">
            <a:avLst/>
          </a:prstGeom>
          <a:noFill/>
          <a:ln w="38100">
            <a:solidFill>
              <a:schemeClr val="tx1"/>
            </a:solidFill>
            <a:round/>
            <a:headEnd type="triangle" w="med" len="med"/>
            <a:tailEnd/>
          </a:ln>
        </p:spPr>
        <p:txBody>
          <a:bodyPr>
            <a:prstTxWarp prst="textNoShape">
              <a:avLst/>
            </a:prstTxWarp>
          </a:bodyPr>
          <a:lstStyle/>
          <a:p>
            <a:endParaRPr lang="en-US"/>
          </a:p>
        </p:txBody>
      </p:sp>
      <p:sp>
        <p:nvSpPr>
          <p:cNvPr id="23556" name="Rectangle 4"/>
          <p:cNvSpPr>
            <a:spLocks noChangeArrowheads="1"/>
          </p:cNvSpPr>
          <p:nvPr/>
        </p:nvSpPr>
        <p:spPr bwMode="auto">
          <a:xfrm>
            <a:off x="1574800" y="4800600"/>
            <a:ext cx="4005263" cy="517525"/>
          </a:xfrm>
          <a:prstGeom prst="rect">
            <a:avLst/>
          </a:prstGeom>
          <a:noFill/>
          <a:ln w="9525">
            <a:noFill/>
            <a:miter lim="800000"/>
            <a:headEnd/>
            <a:tailEnd/>
          </a:ln>
        </p:spPr>
        <p:txBody>
          <a:bodyPr wrap="none">
            <a:prstTxWarp prst="textNoShape">
              <a:avLst/>
            </a:prstTxWarp>
            <a:spAutoFit/>
          </a:bodyPr>
          <a:lstStyle/>
          <a:p>
            <a:r>
              <a:rPr lang="en-US">
                <a:latin typeface="Comic Sans MS" charset="0"/>
                <a:ea typeface="Times New Roman" charset="0"/>
                <a:cs typeface="Times New Roman" charset="0"/>
              </a:rPr>
              <a:t>0               Battery Voltage</a:t>
            </a:r>
          </a:p>
        </p:txBody>
      </p:sp>
      <p:sp>
        <p:nvSpPr>
          <p:cNvPr id="23557" name="Rectangle 5"/>
          <p:cNvSpPr>
            <a:spLocks noChangeArrowheads="1"/>
          </p:cNvSpPr>
          <p:nvPr/>
        </p:nvSpPr>
        <p:spPr bwMode="auto">
          <a:xfrm rot="-5400000">
            <a:off x="1045369" y="3445669"/>
            <a:ext cx="1471613" cy="517525"/>
          </a:xfrm>
          <a:prstGeom prst="rect">
            <a:avLst/>
          </a:prstGeom>
          <a:noFill/>
          <a:ln w="9525">
            <a:noFill/>
            <a:miter lim="800000"/>
            <a:headEnd/>
            <a:tailEnd/>
          </a:ln>
        </p:spPr>
        <p:txBody>
          <a:bodyPr wrap="none">
            <a:prstTxWarp prst="textNoShape">
              <a:avLst/>
            </a:prstTxWarp>
            <a:spAutoFit/>
          </a:bodyPr>
          <a:lstStyle/>
          <a:p>
            <a:r>
              <a:rPr lang="en-US">
                <a:latin typeface="Comic Sans MS" charset="0"/>
                <a:ea typeface="Times New Roman" charset="0"/>
                <a:cs typeface="Times New Roman" charset="0"/>
              </a:rPr>
              <a:t>  Current</a:t>
            </a:r>
          </a:p>
        </p:txBody>
      </p:sp>
      <p:pic>
        <p:nvPicPr>
          <p:cNvPr id="23558" name="Picture 6" descr="battery-D-cell"/>
          <p:cNvPicPr>
            <a:picLocks noChangeAspect="1" noChangeArrowheads="1"/>
          </p:cNvPicPr>
          <p:nvPr/>
        </p:nvPicPr>
        <p:blipFill>
          <a:blip r:embed="rId3"/>
          <a:srcRect/>
          <a:stretch>
            <a:fillRect/>
          </a:stretch>
        </p:blipFill>
        <p:spPr bwMode="auto">
          <a:xfrm>
            <a:off x="1997869" y="4826000"/>
            <a:ext cx="750887" cy="393700"/>
          </a:xfrm>
          <a:prstGeom prst="rect">
            <a:avLst/>
          </a:prstGeom>
          <a:noFill/>
          <a:ln w="9525">
            <a:noFill/>
            <a:miter lim="800000"/>
            <a:headEnd/>
            <a:tailEnd/>
          </a:ln>
        </p:spPr>
      </p:pic>
      <p:pic>
        <p:nvPicPr>
          <p:cNvPr id="23559" name="Picture 7" descr="battery-D-cell"/>
          <p:cNvPicPr>
            <a:picLocks noChangeAspect="1" noChangeArrowheads="1"/>
          </p:cNvPicPr>
          <p:nvPr/>
        </p:nvPicPr>
        <p:blipFill>
          <a:blip r:embed="rId4"/>
          <a:srcRect/>
          <a:stretch>
            <a:fillRect/>
          </a:stretch>
        </p:blipFill>
        <p:spPr bwMode="auto">
          <a:xfrm>
            <a:off x="604838" y="4875213"/>
            <a:ext cx="708025" cy="369888"/>
          </a:xfrm>
          <a:prstGeom prst="rect">
            <a:avLst/>
          </a:prstGeom>
          <a:noFill/>
          <a:ln w="9525">
            <a:noFill/>
            <a:miter lim="800000"/>
            <a:headEnd/>
            <a:tailEnd/>
          </a:ln>
        </p:spPr>
      </p:pic>
      <p:sp>
        <p:nvSpPr>
          <p:cNvPr id="23560" name="Line 9"/>
          <p:cNvSpPr>
            <a:spLocks noChangeShapeType="1"/>
          </p:cNvSpPr>
          <p:nvPr/>
        </p:nvSpPr>
        <p:spPr bwMode="auto">
          <a:xfrm flipH="1">
            <a:off x="1973263" y="3581400"/>
            <a:ext cx="2971800" cy="1588"/>
          </a:xfrm>
          <a:prstGeom prst="line">
            <a:avLst/>
          </a:prstGeom>
          <a:noFill/>
          <a:ln w="38100">
            <a:solidFill>
              <a:srgbClr val="FF0000"/>
            </a:solidFill>
            <a:round/>
            <a:headEnd/>
            <a:tailEnd/>
          </a:ln>
        </p:spPr>
        <p:txBody>
          <a:bodyPr>
            <a:prstTxWarp prst="textNoShape">
              <a:avLst/>
            </a:prstTxWarp>
          </a:bodyPr>
          <a:lstStyle/>
          <a:p>
            <a:endParaRPr lang="en-US"/>
          </a:p>
        </p:txBody>
      </p:sp>
      <p:sp>
        <p:nvSpPr>
          <p:cNvPr id="23561" name="Line 10"/>
          <p:cNvSpPr>
            <a:spLocks noChangeShapeType="1"/>
          </p:cNvSpPr>
          <p:nvPr/>
        </p:nvSpPr>
        <p:spPr bwMode="auto">
          <a:xfrm flipH="1">
            <a:off x="1854200" y="3560763"/>
            <a:ext cx="107950" cy="1276350"/>
          </a:xfrm>
          <a:prstGeom prst="line">
            <a:avLst/>
          </a:prstGeom>
          <a:noFill/>
          <a:ln w="38100">
            <a:solidFill>
              <a:srgbClr val="FF0000"/>
            </a:solidFill>
            <a:round/>
            <a:headEnd/>
            <a:tailEnd/>
          </a:ln>
        </p:spPr>
        <p:txBody>
          <a:bodyPr>
            <a:prstTxWarp prst="textNoShape">
              <a:avLst/>
            </a:prstTxWarp>
          </a:bodyPr>
          <a:lstStyle/>
          <a:p>
            <a:endParaRPr lang="en-US"/>
          </a:p>
        </p:txBody>
      </p:sp>
      <p:sp>
        <p:nvSpPr>
          <p:cNvPr id="23562" name="Line 11"/>
          <p:cNvSpPr>
            <a:spLocks noChangeShapeType="1"/>
          </p:cNvSpPr>
          <p:nvPr/>
        </p:nvSpPr>
        <p:spPr bwMode="auto">
          <a:xfrm>
            <a:off x="563563" y="4827588"/>
            <a:ext cx="1295400" cy="1587"/>
          </a:xfrm>
          <a:prstGeom prst="line">
            <a:avLst/>
          </a:prstGeom>
          <a:noFill/>
          <a:ln w="38100">
            <a:solidFill>
              <a:srgbClr val="FF0000"/>
            </a:solidFill>
            <a:round/>
            <a:headEnd/>
            <a:tailEnd/>
          </a:ln>
        </p:spPr>
        <p:txBody>
          <a:bodyPr>
            <a:prstTxWarp prst="textNoShape">
              <a:avLst/>
            </a:prstTxWarp>
          </a:bodyPr>
          <a:lstStyle/>
          <a:p>
            <a:endParaRPr lang="en-US"/>
          </a:p>
        </p:txBody>
      </p:sp>
      <p:sp>
        <p:nvSpPr>
          <p:cNvPr id="23563" name="Text Box 12"/>
          <p:cNvSpPr txBox="1">
            <a:spLocks noChangeArrowheads="1"/>
          </p:cNvSpPr>
          <p:nvPr/>
        </p:nvSpPr>
        <p:spPr bwMode="auto">
          <a:xfrm>
            <a:off x="5561013" y="5897563"/>
            <a:ext cx="184150" cy="366712"/>
          </a:xfrm>
          <a:prstGeom prst="rect">
            <a:avLst/>
          </a:prstGeom>
          <a:noFill/>
          <a:ln w="9525">
            <a:noFill/>
            <a:miter lim="800000"/>
            <a:headEnd/>
            <a:tailEnd/>
          </a:ln>
        </p:spPr>
        <p:txBody>
          <a:bodyPr wrap="none">
            <a:prstTxWarp prst="textNoShape">
              <a:avLst/>
            </a:prstTxWarp>
            <a:spAutoFit/>
          </a:bodyPr>
          <a:lstStyle/>
          <a:p>
            <a:endParaRPr lang="en-US" sz="1800"/>
          </a:p>
        </p:txBody>
      </p:sp>
      <p:sp>
        <p:nvSpPr>
          <p:cNvPr id="22540" name="Freeform 13"/>
          <p:cNvSpPr>
            <a:spLocks/>
          </p:cNvSpPr>
          <p:nvPr/>
        </p:nvSpPr>
        <p:spPr bwMode="auto">
          <a:xfrm>
            <a:off x="604838" y="304800"/>
            <a:ext cx="3268662" cy="3200400"/>
          </a:xfrm>
          <a:custGeom>
            <a:avLst/>
            <a:gdLst>
              <a:gd name="T0" fmla="*/ 2147483647 w 2059"/>
              <a:gd name="T1" fmla="*/ 2147483647 h 1812"/>
              <a:gd name="T2" fmla="*/ 2147483647 w 2059"/>
              <a:gd name="T3" fmla="*/ 2147483647 h 1812"/>
              <a:gd name="T4" fmla="*/ 2147483647 w 2059"/>
              <a:gd name="T5" fmla="*/ 2147483647 h 1812"/>
              <a:gd name="T6" fmla="*/ 2147483647 w 2059"/>
              <a:gd name="T7" fmla="*/ 2147483647 h 1812"/>
              <a:gd name="T8" fmla="*/ 2147483647 w 2059"/>
              <a:gd name="T9" fmla="*/ 2147483647 h 1812"/>
              <a:gd name="T10" fmla="*/ 2147483647 w 2059"/>
              <a:gd name="T11" fmla="*/ 0 h 1812"/>
              <a:gd name="T12" fmla="*/ 0 60000 65536"/>
              <a:gd name="T13" fmla="*/ 0 60000 65536"/>
              <a:gd name="T14" fmla="*/ 0 60000 65536"/>
              <a:gd name="T15" fmla="*/ 0 60000 65536"/>
              <a:gd name="T16" fmla="*/ 0 60000 65536"/>
              <a:gd name="T17" fmla="*/ 0 60000 65536"/>
              <a:gd name="T18" fmla="*/ 0 w 2059"/>
              <a:gd name="T19" fmla="*/ 0 h 1812"/>
              <a:gd name="T20" fmla="*/ 2059 w 2059"/>
              <a:gd name="T21" fmla="*/ 1812 h 1812"/>
            </a:gdLst>
            <a:ahLst/>
            <a:cxnLst>
              <a:cxn ang="T12">
                <a:pos x="T0" y="T1"/>
              </a:cxn>
              <a:cxn ang="T13">
                <a:pos x="T2" y="T3"/>
              </a:cxn>
              <a:cxn ang="T14">
                <a:pos x="T4" y="T5"/>
              </a:cxn>
              <a:cxn ang="T15">
                <a:pos x="T6" y="T7"/>
              </a:cxn>
              <a:cxn ang="T16">
                <a:pos x="T8" y="T9"/>
              </a:cxn>
              <a:cxn ang="T17">
                <a:pos x="T10" y="T11"/>
              </a:cxn>
            </a:cxnLst>
            <a:rect l="T18" t="T19" r="T20" b="T21"/>
            <a:pathLst>
              <a:path w="2059" h="1812">
                <a:moveTo>
                  <a:pt x="2019" y="1812"/>
                </a:moveTo>
                <a:cubicBezTo>
                  <a:pt x="1982" y="1784"/>
                  <a:pt x="2059" y="1697"/>
                  <a:pt x="1795" y="1639"/>
                </a:cubicBezTo>
                <a:cubicBezTo>
                  <a:pt x="1531" y="1581"/>
                  <a:pt x="710" y="1534"/>
                  <a:pt x="437" y="1461"/>
                </a:cubicBezTo>
                <a:cubicBezTo>
                  <a:pt x="164" y="1389"/>
                  <a:pt x="218" y="1334"/>
                  <a:pt x="157" y="1207"/>
                </a:cubicBezTo>
                <a:cubicBezTo>
                  <a:pt x="96" y="1080"/>
                  <a:pt x="0" y="897"/>
                  <a:pt x="73" y="696"/>
                </a:cubicBezTo>
                <a:cubicBezTo>
                  <a:pt x="146" y="495"/>
                  <a:pt x="488" y="145"/>
                  <a:pt x="597" y="0"/>
                </a:cubicBezTo>
              </a:path>
            </a:pathLst>
          </a:custGeom>
          <a:noFill/>
          <a:ln w="38100" cmpd="sng">
            <a:solidFill>
              <a:schemeClr val="tx1"/>
            </a:solidFill>
            <a:round/>
            <a:headEnd type="triangle" w="med" len="med"/>
            <a:tailEnd type="none" w="med" len="med"/>
          </a:ln>
        </p:spPr>
        <p:txBody>
          <a:bodyPr>
            <a:prstTxWarp prst="textNoShape">
              <a:avLst/>
            </a:prstTxWarp>
          </a:bodyPr>
          <a:lstStyle/>
          <a:p>
            <a:endParaRPr lang="en-US"/>
          </a:p>
        </p:txBody>
      </p:sp>
      <p:sp>
        <p:nvSpPr>
          <p:cNvPr id="1910798" name="Text Box 14"/>
          <p:cNvSpPr txBox="1">
            <a:spLocks noChangeArrowheads="1"/>
          </p:cNvSpPr>
          <p:nvPr/>
        </p:nvSpPr>
        <p:spPr bwMode="auto">
          <a:xfrm>
            <a:off x="1524000" y="452438"/>
            <a:ext cx="6858000" cy="1431925"/>
          </a:xfrm>
          <a:prstGeom prst="rect">
            <a:avLst/>
          </a:prstGeom>
          <a:noFill/>
          <a:ln w="9525">
            <a:noFill/>
            <a:miter lim="800000"/>
            <a:headEnd/>
            <a:tailEnd/>
          </a:ln>
        </p:spPr>
        <p:txBody>
          <a:bodyPr>
            <a:prstTxWarp prst="textNoShape">
              <a:avLst/>
            </a:prstTxWarp>
            <a:spAutoFit/>
          </a:bodyPr>
          <a:lstStyle/>
          <a:p>
            <a:r>
              <a:rPr lang="en-US" sz="2400" dirty="0"/>
              <a:t>Each electron that pops out is accelerated and hits  the plate on the right side. </a:t>
            </a:r>
          </a:p>
          <a:p>
            <a:pPr>
              <a:spcBef>
                <a:spcPts val="1800"/>
              </a:spcBef>
            </a:pPr>
            <a:r>
              <a:rPr lang="en-US" sz="2400" dirty="0">
                <a:solidFill>
                  <a:srgbClr val="008000"/>
                </a:solidFill>
              </a:rPr>
              <a:t>BUT:   # of electrons  = constant</a:t>
            </a:r>
            <a:r>
              <a:rPr lang="en-US" sz="2400" dirty="0"/>
              <a:t> </a:t>
            </a:r>
          </a:p>
        </p:txBody>
      </p:sp>
      <p:sp>
        <p:nvSpPr>
          <p:cNvPr id="1910799" name="Rectangle 15"/>
          <p:cNvSpPr>
            <a:spLocks noChangeArrowheads="1"/>
          </p:cNvSpPr>
          <p:nvPr/>
        </p:nvSpPr>
        <p:spPr bwMode="auto">
          <a:xfrm>
            <a:off x="2998788" y="1676400"/>
            <a:ext cx="588322" cy="461665"/>
          </a:xfrm>
          <a:prstGeom prst="rect">
            <a:avLst/>
          </a:prstGeom>
          <a:noFill/>
          <a:ln w="9525">
            <a:noFill/>
            <a:miter lim="800000"/>
            <a:headEnd/>
            <a:tailEnd/>
          </a:ln>
        </p:spPr>
        <p:txBody>
          <a:bodyPr wrap="none">
            <a:prstTxWarp prst="textNoShape">
              <a:avLst/>
            </a:prstTxWarp>
            <a:spAutoFit/>
          </a:bodyPr>
          <a:lstStyle/>
          <a:p>
            <a:r>
              <a:rPr lang="en-US" sz="2400" dirty="0">
                <a:solidFill>
                  <a:srgbClr val="008000"/>
                </a:solidFill>
              </a:rPr>
              <a:t>sec</a:t>
            </a:r>
          </a:p>
        </p:txBody>
      </p:sp>
      <p:sp>
        <p:nvSpPr>
          <p:cNvPr id="1910800" name="Text Box 16"/>
          <p:cNvSpPr txBox="1">
            <a:spLocks noChangeArrowheads="1"/>
          </p:cNvSpPr>
          <p:nvPr/>
        </p:nvSpPr>
        <p:spPr bwMode="auto">
          <a:xfrm>
            <a:off x="1524000" y="2057400"/>
            <a:ext cx="3818022" cy="461665"/>
          </a:xfrm>
          <a:prstGeom prst="rect">
            <a:avLst/>
          </a:prstGeom>
          <a:noFill/>
          <a:ln w="9525">
            <a:noFill/>
            <a:miter lim="800000"/>
            <a:headEnd/>
            <a:tailEnd/>
          </a:ln>
        </p:spPr>
        <p:txBody>
          <a:bodyPr wrap="none">
            <a:prstTxWarp prst="textNoShape">
              <a:avLst/>
            </a:prstTxWarp>
            <a:spAutoFit/>
          </a:bodyPr>
          <a:lstStyle/>
          <a:p>
            <a:r>
              <a:rPr lang="en-US" sz="2400" dirty="0">
                <a:solidFill>
                  <a:srgbClr val="008000"/>
                </a:solidFill>
              </a:rPr>
              <a:t>            </a:t>
            </a:r>
            <a:r>
              <a:rPr lang="en-US" sz="2400" dirty="0">
                <a:solidFill>
                  <a:schemeClr val="accent2"/>
                </a:solidFill>
              </a:rPr>
              <a:t>So current is constant!</a:t>
            </a:r>
            <a:endParaRPr lang="en-US" sz="2400" dirty="0">
              <a:solidFill>
                <a:srgbClr val="008000"/>
              </a:solidFill>
            </a:endParaRPr>
          </a:p>
        </p:txBody>
      </p:sp>
      <p:sp>
        <p:nvSpPr>
          <p:cNvPr id="1910801" name="Rectangle 17"/>
          <p:cNvSpPr>
            <a:spLocks noChangeArrowheads="1"/>
          </p:cNvSpPr>
          <p:nvPr/>
        </p:nvSpPr>
        <p:spPr bwMode="auto">
          <a:xfrm>
            <a:off x="2362200" y="1447800"/>
            <a:ext cx="3657600" cy="1143000"/>
          </a:xfrm>
          <a:prstGeom prst="rect">
            <a:avLst/>
          </a:prstGeom>
          <a:noFill/>
          <a:ln w="28575">
            <a:solidFill>
              <a:schemeClr val="accent2"/>
            </a:solidFill>
            <a:miter lim="800000"/>
            <a:headEnd/>
            <a:tailEnd/>
          </a:ln>
        </p:spPr>
        <p:txBody>
          <a:bodyPr wrap="none" anchor="ctr">
            <a:prstTxWarp prst="textNoShape">
              <a:avLst/>
            </a:prstTxWarp>
          </a:bodyPr>
          <a:lstStyle/>
          <a:p>
            <a:endParaRPr lang="en-US"/>
          </a:p>
        </p:txBody>
      </p:sp>
      <p:sp>
        <p:nvSpPr>
          <p:cNvPr id="23569" name="Rectangle 18"/>
          <p:cNvSpPr>
            <a:spLocks noChangeArrowheads="1"/>
          </p:cNvSpPr>
          <p:nvPr/>
        </p:nvSpPr>
        <p:spPr bwMode="auto">
          <a:xfrm>
            <a:off x="1600200" y="0"/>
            <a:ext cx="3234479" cy="461665"/>
          </a:xfrm>
          <a:prstGeom prst="rect">
            <a:avLst/>
          </a:prstGeom>
          <a:noFill/>
          <a:ln w="9525">
            <a:noFill/>
            <a:miter lim="800000"/>
            <a:headEnd/>
            <a:tailEnd/>
          </a:ln>
        </p:spPr>
        <p:txBody>
          <a:bodyPr wrap="none">
            <a:prstTxWarp prst="textNoShape">
              <a:avLst/>
            </a:prstTxWarp>
            <a:spAutoFit/>
          </a:bodyPr>
          <a:lstStyle/>
          <a:p>
            <a:r>
              <a:rPr lang="en-US" sz="2400" dirty="0"/>
              <a:t>What’s happening here?</a:t>
            </a:r>
          </a:p>
        </p:txBody>
      </p:sp>
      <p:sp>
        <p:nvSpPr>
          <p:cNvPr id="23570" name="Text Box 19"/>
          <p:cNvSpPr txBox="1">
            <a:spLocks noChangeArrowheads="1"/>
          </p:cNvSpPr>
          <p:nvPr/>
        </p:nvSpPr>
        <p:spPr bwMode="auto">
          <a:xfrm>
            <a:off x="63500" y="5334000"/>
            <a:ext cx="1735120" cy="1200328"/>
          </a:xfrm>
          <a:prstGeom prst="rect">
            <a:avLst/>
          </a:prstGeom>
          <a:noFill/>
          <a:ln w="9525">
            <a:noFill/>
            <a:miter lim="800000"/>
            <a:headEnd/>
            <a:tailEnd/>
          </a:ln>
        </p:spPr>
        <p:txBody>
          <a:bodyPr wrap="none">
            <a:prstTxWarp prst="textNoShape">
              <a:avLst/>
            </a:prstTxWarp>
            <a:spAutoFit/>
          </a:bodyPr>
          <a:lstStyle/>
          <a:p>
            <a:r>
              <a:rPr lang="en-US" sz="2400" dirty="0"/>
              <a:t>reverse </a:t>
            </a:r>
            <a:r>
              <a:rPr lang="en-US" sz="2400" dirty="0" err="1"/>
              <a:t>V</a:t>
            </a:r>
            <a:r>
              <a:rPr lang="en-US" sz="2400" dirty="0"/>
              <a:t>,</a:t>
            </a:r>
          </a:p>
          <a:p>
            <a:r>
              <a:rPr lang="en-US" sz="2400" dirty="0"/>
              <a:t>no electrons</a:t>
            </a:r>
          </a:p>
          <a:p>
            <a:r>
              <a:rPr lang="en-US" sz="2400" dirty="0"/>
              <a:t>flow.</a:t>
            </a:r>
          </a:p>
        </p:txBody>
      </p:sp>
      <p:sp>
        <p:nvSpPr>
          <p:cNvPr id="1910804" name="Text Box 20"/>
          <p:cNvSpPr txBox="1">
            <a:spLocks noChangeArrowheads="1"/>
          </p:cNvSpPr>
          <p:nvPr/>
        </p:nvSpPr>
        <p:spPr bwMode="auto">
          <a:xfrm>
            <a:off x="4381500" y="5454650"/>
            <a:ext cx="3652713" cy="830997"/>
          </a:xfrm>
          <a:prstGeom prst="rect">
            <a:avLst/>
          </a:prstGeom>
          <a:noFill/>
          <a:ln w="9525">
            <a:solidFill>
              <a:schemeClr val="tx1"/>
            </a:solidFill>
            <a:miter lim="800000"/>
            <a:headEnd/>
            <a:tailEnd/>
          </a:ln>
        </p:spPr>
        <p:txBody>
          <a:bodyPr wrap="none">
            <a:prstTxWarp prst="textNoShape">
              <a:avLst/>
            </a:prstTxWarp>
            <a:spAutoFit/>
          </a:bodyPr>
          <a:lstStyle/>
          <a:p>
            <a:r>
              <a:rPr lang="en-US" sz="2400" dirty="0"/>
              <a:t>Vacuum tube diode. Works!</a:t>
            </a:r>
          </a:p>
          <a:p>
            <a:r>
              <a:rPr lang="en-US" sz="2400" dirty="0"/>
              <a:t>- early electronic device.</a:t>
            </a:r>
          </a:p>
        </p:txBody>
      </p:sp>
      <p:sp>
        <p:nvSpPr>
          <p:cNvPr id="1910805" name="Text Box 21"/>
          <p:cNvSpPr txBox="1">
            <a:spLocks noChangeArrowheads="1"/>
          </p:cNvSpPr>
          <p:nvPr/>
        </p:nvSpPr>
        <p:spPr bwMode="auto">
          <a:xfrm>
            <a:off x="2286000" y="3886200"/>
            <a:ext cx="2735263" cy="579438"/>
          </a:xfrm>
          <a:prstGeom prst="rect">
            <a:avLst/>
          </a:prstGeom>
          <a:noFill/>
          <a:ln w="9525">
            <a:noFill/>
            <a:miter lim="800000"/>
            <a:headEnd/>
            <a:tailEnd/>
          </a:ln>
        </p:spPr>
        <p:txBody>
          <a:bodyPr wrap="none">
            <a:prstTxWarp prst="textNoShape">
              <a:avLst/>
            </a:prstTxWarp>
            <a:spAutoFit/>
          </a:bodyPr>
          <a:lstStyle/>
          <a:p>
            <a:r>
              <a:rPr lang="en-US" sz="3200">
                <a:solidFill>
                  <a:srgbClr val="FF3300"/>
                </a:solidFill>
              </a:rPr>
              <a:t>not  </a:t>
            </a:r>
            <a:r>
              <a:rPr lang="en-US" sz="3200" i="1">
                <a:solidFill>
                  <a:srgbClr val="FF3300"/>
                </a:solidFill>
                <a:latin typeface="Times New Roman" charset="0"/>
              </a:rPr>
              <a:t>I = V </a:t>
            </a:r>
            <a:r>
              <a:rPr lang="en-US" sz="3200" b="1" i="1">
                <a:solidFill>
                  <a:srgbClr val="FF3300"/>
                </a:solidFill>
                <a:latin typeface="Times New Roman" charset="0"/>
              </a:rPr>
              <a:t>/ </a:t>
            </a:r>
            <a:r>
              <a:rPr lang="en-US" sz="3200" i="1">
                <a:solidFill>
                  <a:srgbClr val="FF3300"/>
                </a:solidFill>
                <a:latin typeface="Times New Roman" charset="0"/>
              </a:rPr>
              <a:t>R</a:t>
            </a:r>
            <a:r>
              <a:rPr lang="en-US" sz="3200">
                <a:solidFill>
                  <a:srgbClr val="FF3300"/>
                </a:solidFill>
              </a:rPr>
              <a:t> !!</a:t>
            </a:r>
          </a:p>
        </p:txBody>
      </p:sp>
      <p:sp>
        <p:nvSpPr>
          <p:cNvPr id="1910806" name="Line 22"/>
          <p:cNvSpPr>
            <a:spLocks noChangeShapeType="1"/>
          </p:cNvSpPr>
          <p:nvPr/>
        </p:nvSpPr>
        <p:spPr bwMode="auto">
          <a:xfrm flipV="1">
            <a:off x="2438400" y="1808163"/>
            <a:ext cx="1905000" cy="0"/>
          </a:xfrm>
          <a:prstGeom prst="line">
            <a:avLst/>
          </a:prstGeom>
          <a:noFill/>
          <a:ln w="28575">
            <a:solidFill>
              <a:srgbClr val="008000"/>
            </a:solidFill>
            <a:round/>
            <a:headEnd/>
            <a:tailEnd/>
          </a:ln>
        </p:spPr>
        <p:txBody>
          <a:bodyPr wrap="none" anchor="ctr">
            <a:prstTxWarp prst="textNoShape">
              <a:avLst/>
            </a:prstTxWarp>
          </a:bodyPr>
          <a:lstStyle/>
          <a:p>
            <a:endParaRPr lang="en-US"/>
          </a:p>
        </p:txBody>
      </p:sp>
      <p:grpSp>
        <p:nvGrpSpPr>
          <p:cNvPr id="2" name="Group 23"/>
          <p:cNvGrpSpPr>
            <a:grpSpLocks/>
          </p:cNvGrpSpPr>
          <p:nvPr/>
        </p:nvGrpSpPr>
        <p:grpSpPr bwMode="auto">
          <a:xfrm>
            <a:off x="5919788" y="2981325"/>
            <a:ext cx="2973387" cy="1893888"/>
            <a:chOff x="2122" y="0"/>
            <a:chExt cx="3431" cy="2185"/>
          </a:xfrm>
        </p:grpSpPr>
        <p:pic>
          <p:nvPicPr>
            <p:cNvPr id="23579" name="Picture 24"/>
            <p:cNvPicPr>
              <a:picLocks noChangeAspect="1" noChangeArrowheads="1"/>
            </p:cNvPicPr>
            <p:nvPr/>
          </p:nvPicPr>
          <p:blipFill>
            <a:blip r:embed="rId5"/>
            <a:srcRect l="9579" t="16583" r="9947" b="19348"/>
            <a:stretch>
              <a:fillRect/>
            </a:stretch>
          </p:blipFill>
          <p:spPr bwMode="auto">
            <a:xfrm>
              <a:off x="2122" y="0"/>
              <a:ext cx="3431" cy="2185"/>
            </a:xfrm>
            <a:prstGeom prst="rect">
              <a:avLst/>
            </a:prstGeom>
            <a:noFill/>
            <a:ln w="9525">
              <a:noFill/>
              <a:miter lim="800000"/>
              <a:headEnd/>
              <a:tailEnd/>
            </a:ln>
          </p:spPr>
        </p:pic>
        <p:sp>
          <p:nvSpPr>
            <p:cNvPr id="23580" name="Rectangle 25"/>
            <p:cNvSpPr>
              <a:spLocks noChangeArrowheads="1"/>
            </p:cNvSpPr>
            <p:nvPr/>
          </p:nvSpPr>
          <p:spPr bwMode="auto">
            <a:xfrm>
              <a:off x="2545" y="853"/>
              <a:ext cx="95" cy="652"/>
            </a:xfrm>
            <a:prstGeom prst="rect">
              <a:avLst/>
            </a:prstGeom>
            <a:solidFill>
              <a:srgbClr val="FF3300"/>
            </a:solidFill>
            <a:ln w="9525">
              <a:solidFill>
                <a:schemeClr val="tx1"/>
              </a:solidFill>
              <a:miter lim="800000"/>
              <a:headEnd/>
              <a:tailEnd/>
            </a:ln>
          </p:spPr>
          <p:txBody>
            <a:bodyPr wrap="none" anchor="ctr">
              <a:prstTxWarp prst="textNoShape">
                <a:avLst/>
              </a:prstTxWarp>
            </a:bodyPr>
            <a:lstStyle/>
            <a:p>
              <a:endParaRPr lang="en-US"/>
            </a:p>
          </p:txBody>
        </p:sp>
        <p:sp>
          <p:nvSpPr>
            <p:cNvPr id="23581" name="Oval 26"/>
            <p:cNvSpPr>
              <a:spLocks noChangeArrowheads="1"/>
            </p:cNvSpPr>
            <p:nvPr/>
          </p:nvSpPr>
          <p:spPr bwMode="auto">
            <a:xfrm>
              <a:off x="2665" y="962"/>
              <a:ext cx="56" cy="64"/>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23582" name="Oval 27"/>
            <p:cNvSpPr>
              <a:spLocks noChangeArrowheads="1"/>
            </p:cNvSpPr>
            <p:nvPr/>
          </p:nvSpPr>
          <p:spPr bwMode="auto">
            <a:xfrm>
              <a:off x="2656" y="1080"/>
              <a:ext cx="56" cy="64"/>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23583" name="Oval 28"/>
            <p:cNvSpPr>
              <a:spLocks noChangeArrowheads="1"/>
            </p:cNvSpPr>
            <p:nvPr/>
          </p:nvSpPr>
          <p:spPr bwMode="auto">
            <a:xfrm>
              <a:off x="2669" y="1184"/>
              <a:ext cx="56" cy="64"/>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23584" name="Oval 29"/>
            <p:cNvSpPr>
              <a:spLocks noChangeArrowheads="1"/>
            </p:cNvSpPr>
            <p:nvPr/>
          </p:nvSpPr>
          <p:spPr bwMode="auto">
            <a:xfrm>
              <a:off x="2647" y="1267"/>
              <a:ext cx="56" cy="64"/>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23585" name="Oval 30"/>
            <p:cNvSpPr>
              <a:spLocks noChangeArrowheads="1"/>
            </p:cNvSpPr>
            <p:nvPr/>
          </p:nvSpPr>
          <p:spPr bwMode="auto">
            <a:xfrm>
              <a:off x="2589" y="823"/>
              <a:ext cx="56" cy="64"/>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23586" name="Oval 31"/>
            <p:cNvSpPr>
              <a:spLocks noChangeArrowheads="1"/>
            </p:cNvSpPr>
            <p:nvPr/>
          </p:nvSpPr>
          <p:spPr bwMode="auto">
            <a:xfrm>
              <a:off x="2616" y="1426"/>
              <a:ext cx="56" cy="64"/>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23587" name="Rectangle 32"/>
            <p:cNvSpPr>
              <a:spLocks noChangeArrowheads="1"/>
            </p:cNvSpPr>
            <p:nvPr/>
          </p:nvSpPr>
          <p:spPr bwMode="auto">
            <a:xfrm>
              <a:off x="3016" y="209"/>
              <a:ext cx="1688" cy="559"/>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grpSp>
        <p:nvGrpSpPr>
          <p:cNvPr id="3" name="Group 36"/>
          <p:cNvGrpSpPr>
            <a:grpSpLocks/>
          </p:cNvGrpSpPr>
          <p:nvPr/>
        </p:nvGrpSpPr>
        <p:grpSpPr bwMode="auto">
          <a:xfrm>
            <a:off x="152400" y="1524000"/>
            <a:ext cx="1447800" cy="3276600"/>
            <a:chOff x="152400" y="1524000"/>
            <a:chExt cx="1447800" cy="3276600"/>
          </a:xfrm>
        </p:grpSpPr>
        <p:cxnSp>
          <p:nvCxnSpPr>
            <p:cNvPr id="23577" name="Straight Arrow Connector 32"/>
            <p:cNvCxnSpPr>
              <a:cxnSpLocks noChangeShapeType="1"/>
              <a:stCxn id="23578" idx="2"/>
            </p:cNvCxnSpPr>
            <p:nvPr/>
          </p:nvCxnSpPr>
          <p:spPr bwMode="auto">
            <a:xfrm rot="16200000" flipH="1">
              <a:off x="487412" y="4221212"/>
              <a:ext cx="968276" cy="190500"/>
            </a:xfrm>
            <a:prstGeom prst="straightConnector1">
              <a:avLst/>
            </a:prstGeom>
            <a:noFill/>
            <a:ln w="28575">
              <a:solidFill>
                <a:schemeClr val="tx1"/>
              </a:solidFill>
              <a:round/>
              <a:headEnd/>
              <a:tailEnd type="triangle" w="med" len="med"/>
            </a:ln>
          </p:spPr>
        </p:cxnSp>
        <p:sp>
          <p:nvSpPr>
            <p:cNvPr id="23578" name="TextBox 34"/>
            <p:cNvSpPr txBox="1">
              <a:spLocks noChangeArrowheads="1"/>
            </p:cNvSpPr>
            <p:nvPr/>
          </p:nvSpPr>
          <p:spPr bwMode="auto">
            <a:xfrm>
              <a:off x="152400" y="1524000"/>
              <a:ext cx="1447800" cy="2308324"/>
            </a:xfrm>
            <a:prstGeom prst="rect">
              <a:avLst/>
            </a:prstGeom>
            <a:noFill/>
            <a:ln w="9525">
              <a:solidFill>
                <a:schemeClr val="tx1"/>
              </a:solidFill>
              <a:miter lim="800000"/>
              <a:headEnd/>
              <a:tailEnd/>
            </a:ln>
          </p:spPr>
          <p:txBody>
            <a:bodyPr>
              <a:prstTxWarp prst="textNoShape">
                <a:avLst/>
              </a:prstTxWarp>
              <a:spAutoFit/>
            </a:bodyPr>
            <a:lstStyle/>
            <a:p>
              <a:r>
                <a:rPr lang="en-US" sz="2400" dirty="0"/>
                <a:t>Here, electrons are repelled by neg. electrode</a:t>
              </a:r>
            </a:p>
          </p:txBody>
        </p:sp>
      </p:grpSp>
      <p:cxnSp>
        <p:nvCxnSpPr>
          <p:cNvPr id="39" name="Straight Arrow Connector 38"/>
          <p:cNvCxnSpPr>
            <a:cxnSpLocks noChangeShapeType="1"/>
            <a:stCxn id="1910801" idx="2"/>
          </p:cNvCxnSpPr>
          <p:nvPr/>
        </p:nvCxnSpPr>
        <p:spPr bwMode="auto">
          <a:xfrm rot="5400000">
            <a:off x="3657600" y="3048000"/>
            <a:ext cx="990600" cy="76200"/>
          </a:xfrm>
          <a:prstGeom prst="straightConnector1">
            <a:avLst/>
          </a:prstGeom>
          <a:noFill/>
          <a:ln w="28575">
            <a:solidFill>
              <a:schemeClr val="tx1"/>
            </a:solidFill>
            <a:round/>
            <a:headEn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108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10798">
                                            <p:txEl>
                                              <p:pRg st="0" end="0"/>
                                            </p:txEl>
                                          </p:spTgt>
                                        </p:tgtEl>
                                        <p:attrNameLst>
                                          <p:attrName>style.visibility</p:attrName>
                                        </p:attrNameLst>
                                      </p:cBhvr>
                                      <p:to>
                                        <p:strVal val="visible"/>
                                      </p:to>
                                    </p:set>
                                  </p:childTnLst>
                                </p:cTn>
                              </p:par>
                              <p:par>
                                <p:cTn id="11" presetID="10" presetClass="exit" presetSubtype="0" fill="hold" grpId="0" nodeType="withEffect">
                                  <p:stCondLst>
                                    <p:cond delay="0"/>
                                  </p:stCondLst>
                                  <p:childTnLst>
                                    <p:animEffect transition="out" filter="fade">
                                      <p:cBhvr>
                                        <p:cTn id="12" dur="2000"/>
                                        <p:tgtEl>
                                          <p:spTgt spid="22540"/>
                                        </p:tgtEl>
                                      </p:cBhvr>
                                    </p:animEffect>
                                    <p:set>
                                      <p:cBhvr>
                                        <p:cTn id="13" dur="1" fill="hold">
                                          <p:stCondLst>
                                            <p:cond delay="1999"/>
                                          </p:stCondLst>
                                        </p:cTn>
                                        <p:tgtEl>
                                          <p:spTgt spid="2254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1910798">
                                            <p:txEl>
                                              <p:pRg st="1" end="1"/>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499"/>
                                          </p:stCondLst>
                                        </p:cTn>
                                        <p:tgtEl>
                                          <p:spTgt spid="191080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499"/>
                                          </p:stCondLst>
                                        </p:cTn>
                                        <p:tgtEl>
                                          <p:spTgt spid="1910799">
                                            <p:txEl>
                                              <p:pRg st="0" end="0"/>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499"/>
                                          </p:stCondLst>
                                        </p:cTn>
                                        <p:tgtEl>
                                          <p:spTgt spid="1910800">
                                            <p:txEl>
                                              <p:pRg st="0" end="0"/>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499"/>
                                          </p:stCondLst>
                                        </p:cTn>
                                        <p:tgtEl>
                                          <p:spTgt spid="1910801"/>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20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1910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0" grpId="0" animBg="1"/>
      <p:bldP spid="1910798" grpId="0" build="p" autoUpdateAnimBg="0"/>
      <p:bldP spid="1910799" grpId="0" build="p" autoUpdateAnimBg="0"/>
      <p:bldP spid="1910800" grpId="0" build="p" autoUpdateAnimBg="0"/>
      <p:bldP spid="1910801" grpId="0" animBg="1"/>
      <p:bldP spid="1910804" grpId="0" animBg="1" autoUpdateAnimBg="0"/>
      <p:bldP spid="1910805" grpId="0"/>
      <p:bldP spid="1910806" grpId="0" animBg="1"/>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a:xfrm>
            <a:off x="609600" y="-228600"/>
            <a:ext cx="7848600" cy="1066800"/>
          </a:xfrm>
        </p:spPr>
        <p:txBody>
          <a:bodyPr/>
          <a:lstStyle/>
          <a:p>
            <a:r>
              <a:rPr lang="en-US"/>
              <a:t>Vacuum tube diode</a:t>
            </a:r>
          </a:p>
        </p:txBody>
      </p:sp>
      <p:pic>
        <p:nvPicPr>
          <p:cNvPr id="24579" name="Picture 2" descr="T:\Diode_vacuum_tube.png"/>
          <p:cNvPicPr>
            <a:picLocks noChangeAspect="1" noChangeArrowheads="1"/>
          </p:cNvPicPr>
          <p:nvPr/>
        </p:nvPicPr>
        <p:blipFill>
          <a:blip r:embed="rId2"/>
          <a:srcRect/>
          <a:stretch>
            <a:fillRect/>
          </a:stretch>
        </p:blipFill>
        <p:spPr bwMode="auto">
          <a:xfrm>
            <a:off x="152400" y="838200"/>
            <a:ext cx="5105400" cy="5292725"/>
          </a:xfrm>
          <a:prstGeom prst="rect">
            <a:avLst/>
          </a:prstGeom>
          <a:noFill/>
          <a:ln w="9525">
            <a:noFill/>
            <a:miter lim="800000"/>
            <a:headEnd/>
            <a:tailEnd/>
          </a:ln>
        </p:spPr>
      </p:pic>
      <p:sp>
        <p:nvSpPr>
          <p:cNvPr id="24580" name="Line 2"/>
          <p:cNvSpPr>
            <a:spLocks noChangeShapeType="1"/>
          </p:cNvSpPr>
          <p:nvPr/>
        </p:nvSpPr>
        <p:spPr bwMode="auto">
          <a:xfrm>
            <a:off x="5842000" y="3257550"/>
            <a:ext cx="1588" cy="3124200"/>
          </a:xfrm>
          <a:prstGeom prst="line">
            <a:avLst/>
          </a:prstGeom>
          <a:noFill/>
          <a:ln w="38100">
            <a:solidFill>
              <a:schemeClr val="tx1"/>
            </a:solidFill>
            <a:round/>
            <a:headEnd type="triangle" w="med" len="med"/>
            <a:tailEnd/>
          </a:ln>
        </p:spPr>
        <p:txBody>
          <a:bodyPr>
            <a:prstTxWarp prst="textNoShape">
              <a:avLst/>
            </a:prstTxWarp>
          </a:bodyPr>
          <a:lstStyle/>
          <a:p>
            <a:endParaRPr lang="en-US"/>
          </a:p>
        </p:txBody>
      </p:sp>
      <p:sp>
        <p:nvSpPr>
          <p:cNvPr id="24581" name="Line 3"/>
          <p:cNvSpPr>
            <a:spLocks noChangeShapeType="1"/>
          </p:cNvSpPr>
          <p:nvPr/>
        </p:nvSpPr>
        <p:spPr bwMode="auto">
          <a:xfrm flipH="1">
            <a:off x="3657600" y="4781550"/>
            <a:ext cx="5334000" cy="1588"/>
          </a:xfrm>
          <a:prstGeom prst="line">
            <a:avLst/>
          </a:prstGeom>
          <a:noFill/>
          <a:ln w="38100">
            <a:solidFill>
              <a:schemeClr val="tx1"/>
            </a:solidFill>
            <a:round/>
            <a:headEnd type="triangle" w="med" len="med"/>
            <a:tailEnd/>
          </a:ln>
        </p:spPr>
        <p:txBody>
          <a:bodyPr>
            <a:prstTxWarp prst="textNoShape">
              <a:avLst/>
            </a:prstTxWarp>
          </a:bodyPr>
          <a:lstStyle/>
          <a:p>
            <a:endParaRPr lang="en-US"/>
          </a:p>
        </p:txBody>
      </p:sp>
      <p:sp>
        <p:nvSpPr>
          <p:cNvPr id="24582" name="Rectangle 5"/>
          <p:cNvSpPr>
            <a:spLocks noChangeArrowheads="1"/>
          </p:cNvSpPr>
          <p:nvPr/>
        </p:nvSpPr>
        <p:spPr bwMode="auto">
          <a:xfrm rot="-5400000">
            <a:off x="4931569" y="3401219"/>
            <a:ext cx="1471613" cy="517525"/>
          </a:xfrm>
          <a:prstGeom prst="rect">
            <a:avLst/>
          </a:prstGeom>
          <a:noFill/>
          <a:ln w="9525">
            <a:noFill/>
            <a:miter lim="800000"/>
            <a:headEnd/>
            <a:tailEnd/>
          </a:ln>
        </p:spPr>
        <p:txBody>
          <a:bodyPr wrap="none">
            <a:prstTxWarp prst="textNoShape">
              <a:avLst/>
            </a:prstTxWarp>
            <a:spAutoFit/>
          </a:bodyPr>
          <a:lstStyle/>
          <a:p>
            <a:r>
              <a:rPr lang="en-US">
                <a:latin typeface="Comic Sans MS" charset="0"/>
                <a:ea typeface="Times New Roman" charset="0"/>
                <a:cs typeface="Times New Roman" charset="0"/>
              </a:rPr>
              <a:t>  Current</a:t>
            </a:r>
          </a:p>
        </p:txBody>
      </p:sp>
      <p:pic>
        <p:nvPicPr>
          <p:cNvPr id="24583" name="Picture 6" descr="battery-D-cell"/>
          <p:cNvPicPr>
            <a:picLocks noChangeAspect="1" noChangeArrowheads="1"/>
          </p:cNvPicPr>
          <p:nvPr/>
        </p:nvPicPr>
        <p:blipFill>
          <a:blip r:embed="rId3"/>
          <a:srcRect/>
          <a:stretch>
            <a:fillRect/>
          </a:stretch>
        </p:blipFill>
        <p:spPr bwMode="auto">
          <a:xfrm>
            <a:off x="6259513" y="4819650"/>
            <a:ext cx="750887" cy="393700"/>
          </a:xfrm>
          <a:prstGeom prst="rect">
            <a:avLst/>
          </a:prstGeom>
          <a:noFill/>
          <a:ln w="9525">
            <a:noFill/>
            <a:miter lim="800000"/>
            <a:headEnd/>
            <a:tailEnd/>
          </a:ln>
        </p:spPr>
      </p:pic>
      <p:pic>
        <p:nvPicPr>
          <p:cNvPr id="24584" name="Picture 7" descr="battery-D-cell"/>
          <p:cNvPicPr>
            <a:picLocks noChangeAspect="1" noChangeArrowheads="1"/>
          </p:cNvPicPr>
          <p:nvPr/>
        </p:nvPicPr>
        <p:blipFill>
          <a:blip r:embed="rId4"/>
          <a:srcRect/>
          <a:stretch>
            <a:fillRect/>
          </a:stretch>
        </p:blipFill>
        <p:spPr bwMode="auto">
          <a:xfrm>
            <a:off x="3860800" y="4933950"/>
            <a:ext cx="708025" cy="369888"/>
          </a:xfrm>
          <a:prstGeom prst="rect">
            <a:avLst/>
          </a:prstGeom>
          <a:noFill/>
          <a:ln w="9525">
            <a:noFill/>
            <a:miter lim="800000"/>
            <a:headEnd/>
            <a:tailEnd/>
          </a:ln>
        </p:spPr>
      </p:pic>
      <p:sp>
        <p:nvSpPr>
          <p:cNvPr id="24585" name="Line 9"/>
          <p:cNvSpPr>
            <a:spLocks noChangeShapeType="1"/>
          </p:cNvSpPr>
          <p:nvPr/>
        </p:nvSpPr>
        <p:spPr bwMode="auto">
          <a:xfrm flipH="1">
            <a:off x="5859463" y="3536950"/>
            <a:ext cx="2971800" cy="1588"/>
          </a:xfrm>
          <a:prstGeom prst="line">
            <a:avLst/>
          </a:prstGeom>
          <a:noFill/>
          <a:ln w="38100">
            <a:solidFill>
              <a:srgbClr val="FF0000"/>
            </a:solidFill>
            <a:round/>
            <a:headEnd/>
            <a:tailEnd/>
          </a:ln>
        </p:spPr>
        <p:txBody>
          <a:bodyPr>
            <a:prstTxWarp prst="textNoShape">
              <a:avLst/>
            </a:prstTxWarp>
          </a:bodyPr>
          <a:lstStyle/>
          <a:p>
            <a:endParaRPr lang="en-US"/>
          </a:p>
        </p:txBody>
      </p:sp>
      <p:sp>
        <p:nvSpPr>
          <p:cNvPr id="24586" name="Line 10"/>
          <p:cNvSpPr>
            <a:spLocks noChangeShapeType="1"/>
          </p:cNvSpPr>
          <p:nvPr/>
        </p:nvSpPr>
        <p:spPr bwMode="auto">
          <a:xfrm flipH="1">
            <a:off x="5740400" y="3516313"/>
            <a:ext cx="107950" cy="1276350"/>
          </a:xfrm>
          <a:prstGeom prst="line">
            <a:avLst/>
          </a:prstGeom>
          <a:noFill/>
          <a:ln w="38100">
            <a:solidFill>
              <a:srgbClr val="FF0000"/>
            </a:solidFill>
            <a:round/>
            <a:headEnd/>
            <a:tailEnd/>
          </a:ln>
        </p:spPr>
        <p:txBody>
          <a:bodyPr>
            <a:prstTxWarp prst="textNoShape">
              <a:avLst/>
            </a:prstTxWarp>
          </a:bodyPr>
          <a:lstStyle/>
          <a:p>
            <a:endParaRPr lang="en-US"/>
          </a:p>
        </p:txBody>
      </p:sp>
      <p:sp>
        <p:nvSpPr>
          <p:cNvPr id="24587" name="Line 11"/>
          <p:cNvSpPr>
            <a:spLocks noChangeShapeType="1"/>
          </p:cNvSpPr>
          <p:nvPr/>
        </p:nvSpPr>
        <p:spPr bwMode="auto">
          <a:xfrm>
            <a:off x="4449763" y="4783138"/>
            <a:ext cx="1295400" cy="1587"/>
          </a:xfrm>
          <a:prstGeom prst="line">
            <a:avLst/>
          </a:prstGeom>
          <a:noFill/>
          <a:ln w="38100">
            <a:solidFill>
              <a:srgbClr val="FF0000"/>
            </a:solidFill>
            <a:round/>
            <a:headEnd/>
            <a:tailEnd/>
          </a:ln>
        </p:spPr>
        <p:txBody>
          <a:bodyPr>
            <a:prstTxWarp prst="textNoShape">
              <a:avLst/>
            </a:prstTxWarp>
          </a:bodyPr>
          <a:lstStyle/>
          <a:p>
            <a:endParaRPr lang="en-US"/>
          </a:p>
        </p:txBody>
      </p:sp>
      <p:sp>
        <p:nvSpPr>
          <p:cNvPr id="24588" name="Text Box 19"/>
          <p:cNvSpPr txBox="1">
            <a:spLocks noChangeArrowheads="1"/>
          </p:cNvSpPr>
          <p:nvPr/>
        </p:nvSpPr>
        <p:spPr bwMode="auto">
          <a:xfrm>
            <a:off x="3949700" y="5289550"/>
            <a:ext cx="1735120" cy="1200328"/>
          </a:xfrm>
          <a:prstGeom prst="rect">
            <a:avLst/>
          </a:prstGeom>
          <a:noFill/>
          <a:ln w="9525">
            <a:noFill/>
            <a:miter lim="800000"/>
            <a:headEnd/>
            <a:tailEnd/>
          </a:ln>
        </p:spPr>
        <p:txBody>
          <a:bodyPr wrap="none">
            <a:prstTxWarp prst="textNoShape">
              <a:avLst/>
            </a:prstTxWarp>
            <a:spAutoFit/>
          </a:bodyPr>
          <a:lstStyle/>
          <a:p>
            <a:r>
              <a:rPr lang="en-US" sz="2400" dirty="0"/>
              <a:t>reverse </a:t>
            </a:r>
            <a:r>
              <a:rPr lang="en-US" sz="2400" dirty="0" err="1"/>
              <a:t>V</a:t>
            </a:r>
            <a:r>
              <a:rPr lang="en-US" sz="2400" dirty="0"/>
              <a:t>,</a:t>
            </a:r>
          </a:p>
          <a:p>
            <a:r>
              <a:rPr lang="en-US" sz="2400" dirty="0"/>
              <a:t>no electrons</a:t>
            </a:r>
          </a:p>
          <a:p>
            <a:r>
              <a:rPr lang="en-US" sz="2400" dirty="0"/>
              <a:t>flow.</a:t>
            </a:r>
          </a:p>
        </p:txBody>
      </p:sp>
      <p:sp>
        <p:nvSpPr>
          <p:cNvPr id="24589" name="TextBox 29"/>
          <p:cNvSpPr txBox="1">
            <a:spLocks noChangeArrowheads="1"/>
          </p:cNvSpPr>
          <p:nvPr/>
        </p:nvSpPr>
        <p:spPr bwMode="auto">
          <a:xfrm flipH="1">
            <a:off x="7970838" y="4800600"/>
            <a:ext cx="1249362" cy="461963"/>
          </a:xfrm>
          <a:prstGeom prst="rect">
            <a:avLst/>
          </a:prstGeom>
          <a:noFill/>
          <a:ln w="9525">
            <a:noFill/>
            <a:miter lim="800000"/>
            <a:headEnd/>
            <a:tailEnd/>
          </a:ln>
        </p:spPr>
        <p:txBody>
          <a:bodyPr>
            <a:prstTxWarp prst="textNoShape">
              <a:avLst/>
            </a:prstTxWarp>
            <a:spAutoFit/>
          </a:bodyPr>
          <a:lstStyle/>
          <a:p>
            <a:r>
              <a:rPr lang="en-US"/>
              <a:t>voltage</a:t>
            </a:r>
          </a:p>
        </p:txBody>
      </p:sp>
      <p:pic>
        <p:nvPicPr>
          <p:cNvPr id="24590" name="Picture 14"/>
          <p:cNvPicPr>
            <a:picLocks noChangeAspect="1" noChangeArrowheads="1"/>
          </p:cNvPicPr>
          <p:nvPr/>
        </p:nvPicPr>
        <p:blipFill>
          <a:blip r:embed="rId5"/>
          <a:srcRect/>
          <a:stretch>
            <a:fillRect/>
          </a:stretch>
        </p:blipFill>
        <p:spPr bwMode="auto">
          <a:xfrm>
            <a:off x="6553200" y="533400"/>
            <a:ext cx="2466975" cy="2933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274638"/>
            <a:ext cx="9144000" cy="1630362"/>
          </a:xfrm>
        </p:spPr>
        <p:txBody>
          <a:bodyPr/>
          <a:lstStyle/>
          <a:p>
            <a:pPr eaLnBrk="1" hangingPunct="1"/>
            <a:r>
              <a:rPr lang="en-US" b="1" dirty="0"/>
              <a:t>Einstein’s </a:t>
            </a:r>
            <a:br>
              <a:rPr lang="en-US" b="1" dirty="0"/>
            </a:br>
            <a:r>
              <a:rPr lang="en-US" b="1" dirty="0" smtClean="0"/>
              <a:t>Postulate </a:t>
            </a:r>
            <a:r>
              <a:rPr lang="en-US" b="1" dirty="0"/>
              <a:t>of Relativity</a:t>
            </a:r>
          </a:p>
        </p:txBody>
      </p:sp>
      <p:sp>
        <p:nvSpPr>
          <p:cNvPr id="20483" name="Text Box 3"/>
          <p:cNvSpPr txBox="1">
            <a:spLocks noChangeArrowheads="1"/>
          </p:cNvSpPr>
          <p:nvPr/>
        </p:nvSpPr>
        <p:spPr bwMode="auto">
          <a:xfrm>
            <a:off x="381000" y="2286000"/>
            <a:ext cx="8458200" cy="1815882"/>
          </a:xfrm>
          <a:prstGeom prst="rect">
            <a:avLst/>
          </a:prstGeom>
          <a:solidFill>
            <a:srgbClr val="FFFFCC"/>
          </a:solidFill>
          <a:ln w="9525">
            <a:solidFill>
              <a:schemeClr val="tx1"/>
            </a:solidFill>
            <a:miter lim="800000"/>
            <a:headEnd/>
            <a:tailEnd/>
          </a:ln>
        </p:spPr>
        <p:txBody>
          <a:bodyPr>
            <a:prstTxWarp prst="textNoShape">
              <a:avLst/>
            </a:prstTxWarp>
            <a:spAutoFit/>
          </a:bodyPr>
          <a:lstStyle/>
          <a:p>
            <a:pPr marL="746125" indent="-625475"/>
            <a:endParaRPr lang="en-US" sz="2800" b="1" dirty="0" smtClean="0"/>
          </a:p>
          <a:p>
            <a:pPr marL="746125" indent="-625475" algn="ctr"/>
            <a:r>
              <a:rPr lang="en-US" sz="2800" b="1" dirty="0" smtClean="0"/>
              <a:t>The </a:t>
            </a:r>
            <a:r>
              <a:rPr lang="en-US" sz="2800" b="1" dirty="0"/>
              <a:t>speed of light in vacuum is the same </a:t>
            </a:r>
            <a:r>
              <a:rPr lang="en-US" sz="2800" b="1" dirty="0" smtClean="0"/>
              <a:t>in</a:t>
            </a:r>
          </a:p>
          <a:p>
            <a:pPr marL="746125" indent="-625475" algn="ctr"/>
            <a:r>
              <a:rPr lang="en-US" sz="2800" b="1" dirty="0" smtClean="0"/>
              <a:t>all inertial </a:t>
            </a:r>
            <a:r>
              <a:rPr lang="en-US" sz="2800" b="1" dirty="0"/>
              <a:t>frames of reference.</a:t>
            </a:r>
          </a:p>
          <a:p>
            <a:pPr marL="746125" indent="-625475"/>
            <a:endParaRPr lang="en-US" sz="2800" b="1" dirty="0"/>
          </a:p>
        </p:txBody>
      </p:sp>
      <p:sp>
        <p:nvSpPr>
          <p:cNvPr id="20484" name="Text Box 4"/>
          <p:cNvSpPr txBox="1">
            <a:spLocks noChangeArrowheads="1"/>
          </p:cNvSpPr>
          <p:nvPr/>
        </p:nvSpPr>
        <p:spPr bwMode="auto">
          <a:xfrm>
            <a:off x="492125" y="4876800"/>
            <a:ext cx="8651875" cy="457200"/>
          </a:xfrm>
          <a:prstGeom prst="rect">
            <a:avLst/>
          </a:prstGeom>
          <a:noFill/>
          <a:ln w="9525">
            <a:noFill/>
            <a:miter lim="800000"/>
            <a:headEnd/>
            <a:tailEnd/>
          </a:ln>
        </p:spPr>
        <p:txBody>
          <a:bodyPr wrap="none">
            <a:prstTxWarp prst="textNoShape">
              <a:avLst/>
            </a:prstTxWarp>
            <a:spAutoFit/>
          </a:bodyPr>
          <a:lstStyle/>
          <a:p>
            <a:r>
              <a:rPr lang="en-US" b="1" baseline="30000" dirty="0" smtClean="0"/>
              <a:t>*</a:t>
            </a:r>
            <a:r>
              <a:rPr lang="en-US" dirty="0" smtClean="0"/>
              <a:t> </a:t>
            </a:r>
            <a:r>
              <a:rPr lang="en-US" dirty="0"/>
              <a:t>An inertial frame is a reference frame that is not accelerating.</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srcRect l="10001" t="21492" r="10001" b="24490"/>
          <a:stretch>
            <a:fillRect/>
          </a:stretch>
        </p:blipFill>
        <p:spPr bwMode="auto">
          <a:xfrm>
            <a:off x="1223963" y="427038"/>
            <a:ext cx="6696075" cy="3616325"/>
          </a:xfrm>
          <a:prstGeom prst="rect">
            <a:avLst/>
          </a:prstGeom>
          <a:noFill/>
          <a:ln w="9525">
            <a:noFill/>
            <a:miter lim="800000"/>
            <a:headEnd/>
            <a:tailEnd/>
          </a:ln>
          <a:effectLst/>
        </p:spPr>
      </p:pic>
      <p:grpSp>
        <p:nvGrpSpPr>
          <p:cNvPr id="2" name="Group 3"/>
          <p:cNvGrpSpPr>
            <a:grpSpLocks/>
          </p:cNvGrpSpPr>
          <p:nvPr/>
        </p:nvGrpSpPr>
        <p:grpSpPr bwMode="auto">
          <a:xfrm>
            <a:off x="2443163" y="808038"/>
            <a:ext cx="838200" cy="1484312"/>
            <a:chOff x="1195" y="912"/>
            <a:chExt cx="725" cy="1223"/>
          </a:xfrm>
        </p:grpSpPr>
        <p:sp>
          <p:nvSpPr>
            <p:cNvPr id="25604" name="Freeform 4"/>
            <p:cNvSpPr>
              <a:spLocks/>
            </p:cNvSpPr>
            <p:nvPr/>
          </p:nvSpPr>
          <p:spPr bwMode="auto">
            <a:xfrm rot="7958026">
              <a:off x="1336" y="1144"/>
              <a:ext cx="624" cy="160"/>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390058"/>
              </a:solidFill>
              <a:round/>
              <a:headEnd/>
              <a:tailEnd/>
            </a:ln>
            <a:effectLst/>
          </p:spPr>
          <p:txBody>
            <a:bodyPr>
              <a:prstTxWarp prst="textNoShape">
                <a:avLst/>
              </a:prstTxWarp>
            </a:bodyPr>
            <a:lstStyle/>
            <a:p>
              <a:endParaRPr lang="en-US"/>
            </a:p>
          </p:txBody>
        </p:sp>
        <p:sp>
          <p:nvSpPr>
            <p:cNvPr id="25605" name="Freeform 5"/>
            <p:cNvSpPr>
              <a:spLocks/>
            </p:cNvSpPr>
            <p:nvPr/>
          </p:nvSpPr>
          <p:spPr bwMode="auto">
            <a:xfrm rot="7958026">
              <a:off x="963" y="1551"/>
              <a:ext cx="624" cy="160"/>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390058"/>
              </a:solidFill>
              <a:round/>
              <a:headEnd type="none" w="med" len="med"/>
              <a:tailEnd type="triangle" w="med" len="med"/>
            </a:ln>
            <a:effectLst/>
          </p:spPr>
          <p:txBody>
            <a:bodyPr>
              <a:prstTxWarp prst="textNoShape">
                <a:avLst/>
              </a:prstTxWarp>
            </a:bodyPr>
            <a:lstStyle/>
            <a:p>
              <a:endParaRPr lang="en-US"/>
            </a:p>
          </p:txBody>
        </p:sp>
        <p:sp>
          <p:nvSpPr>
            <p:cNvPr id="25606" name="Freeform 6"/>
            <p:cNvSpPr>
              <a:spLocks/>
            </p:cNvSpPr>
            <p:nvPr/>
          </p:nvSpPr>
          <p:spPr bwMode="auto">
            <a:xfrm rot="7958026">
              <a:off x="1432" y="1240"/>
              <a:ext cx="624" cy="160"/>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390058"/>
              </a:solidFill>
              <a:round/>
              <a:headEnd/>
              <a:tailEnd/>
            </a:ln>
            <a:effectLst/>
          </p:spPr>
          <p:txBody>
            <a:bodyPr>
              <a:prstTxWarp prst="textNoShape">
                <a:avLst/>
              </a:prstTxWarp>
            </a:bodyPr>
            <a:lstStyle/>
            <a:p>
              <a:endParaRPr lang="en-US"/>
            </a:p>
          </p:txBody>
        </p:sp>
        <p:sp>
          <p:nvSpPr>
            <p:cNvPr id="25607" name="Freeform 7"/>
            <p:cNvSpPr>
              <a:spLocks/>
            </p:cNvSpPr>
            <p:nvPr/>
          </p:nvSpPr>
          <p:spPr bwMode="auto">
            <a:xfrm rot="7958026">
              <a:off x="1059" y="1647"/>
              <a:ext cx="624" cy="160"/>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390058"/>
              </a:solidFill>
              <a:round/>
              <a:headEnd type="none" w="med" len="med"/>
              <a:tailEnd type="triangle" w="med" len="med"/>
            </a:ln>
            <a:effectLst/>
          </p:spPr>
          <p:txBody>
            <a:bodyPr>
              <a:prstTxWarp prst="textNoShape">
                <a:avLst/>
              </a:prstTxWarp>
            </a:bodyPr>
            <a:lstStyle/>
            <a:p>
              <a:endParaRPr lang="en-US"/>
            </a:p>
          </p:txBody>
        </p:sp>
        <p:sp>
          <p:nvSpPr>
            <p:cNvPr id="25608" name="Freeform 8"/>
            <p:cNvSpPr>
              <a:spLocks/>
            </p:cNvSpPr>
            <p:nvPr/>
          </p:nvSpPr>
          <p:spPr bwMode="auto">
            <a:xfrm rot="7958026">
              <a:off x="1528" y="1336"/>
              <a:ext cx="624" cy="160"/>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390058"/>
              </a:solidFill>
              <a:round/>
              <a:headEnd/>
              <a:tailEnd/>
            </a:ln>
            <a:effectLst/>
          </p:spPr>
          <p:txBody>
            <a:bodyPr>
              <a:prstTxWarp prst="textNoShape">
                <a:avLst/>
              </a:prstTxWarp>
            </a:bodyPr>
            <a:lstStyle/>
            <a:p>
              <a:endParaRPr lang="en-US"/>
            </a:p>
          </p:txBody>
        </p:sp>
        <p:sp>
          <p:nvSpPr>
            <p:cNvPr id="25609" name="Freeform 9"/>
            <p:cNvSpPr>
              <a:spLocks/>
            </p:cNvSpPr>
            <p:nvPr/>
          </p:nvSpPr>
          <p:spPr bwMode="auto">
            <a:xfrm rot="7958026">
              <a:off x="1155" y="1743"/>
              <a:ext cx="624" cy="160"/>
            </a:xfrm>
            <a:custGeom>
              <a:avLst/>
              <a:gdLst/>
              <a:ahLst/>
              <a:cxnLst>
                <a:cxn ang="0">
                  <a:pos x="0" y="7"/>
                </a:cxn>
                <a:cxn ang="0">
                  <a:pos x="64" y="51"/>
                </a:cxn>
                <a:cxn ang="0">
                  <a:pos x="117" y="129"/>
                </a:cxn>
                <a:cxn ang="0">
                  <a:pos x="162" y="210"/>
                </a:cxn>
                <a:cxn ang="0">
                  <a:pos x="219" y="294"/>
                </a:cxn>
                <a:cxn ang="0">
                  <a:pos x="282" y="336"/>
                </a:cxn>
                <a:cxn ang="0">
                  <a:pos x="354" y="276"/>
                </a:cxn>
                <a:cxn ang="0">
                  <a:pos x="468" y="78"/>
                </a:cxn>
                <a:cxn ang="0">
                  <a:pos x="561" y="9"/>
                </a:cxn>
                <a:cxn ang="0">
                  <a:pos x="648" y="66"/>
                </a:cxn>
                <a:cxn ang="0">
                  <a:pos x="705" y="162"/>
                </a:cxn>
                <a:cxn ang="0">
                  <a:pos x="786" y="297"/>
                </a:cxn>
                <a:cxn ang="0">
                  <a:pos x="858" y="336"/>
                </a:cxn>
                <a:cxn ang="0">
                  <a:pos x="942" y="246"/>
                </a:cxn>
                <a:cxn ang="0">
                  <a:pos x="1029" y="87"/>
                </a:cxn>
                <a:cxn ang="0">
                  <a:pos x="1116" y="6"/>
                </a:cxn>
                <a:cxn ang="0">
                  <a:pos x="1206" y="48"/>
                </a:cxn>
                <a:cxn ang="0">
                  <a:pos x="1295" y="194"/>
                </a:cxn>
              </a:cxnLst>
              <a:rect l="0" t="0" r="r" b="b"/>
              <a:pathLst>
                <a:path w="1295" h="344">
                  <a:moveTo>
                    <a:pt x="0" y="7"/>
                  </a:moveTo>
                  <a:cubicBezTo>
                    <a:pt x="11" y="14"/>
                    <a:pt x="44" y="31"/>
                    <a:pt x="64" y="51"/>
                  </a:cubicBezTo>
                  <a:cubicBezTo>
                    <a:pt x="84" y="71"/>
                    <a:pt x="101" y="103"/>
                    <a:pt x="117" y="129"/>
                  </a:cubicBezTo>
                  <a:cubicBezTo>
                    <a:pt x="133" y="155"/>
                    <a:pt x="145" y="183"/>
                    <a:pt x="162" y="210"/>
                  </a:cubicBezTo>
                  <a:cubicBezTo>
                    <a:pt x="179" y="237"/>
                    <a:pt x="199" y="273"/>
                    <a:pt x="219" y="294"/>
                  </a:cubicBezTo>
                  <a:cubicBezTo>
                    <a:pt x="239" y="315"/>
                    <a:pt x="260" y="339"/>
                    <a:pt x="282" y="336"/>
                  </a:cubicBezTo>
                  <a:cubicBezTo>
                    <a:pt x="304" y="333"/>
                    <a:pt x="323" y="319"/>
                    <a:pt x="354" y="276"/>
                  </a:cubicBezTo>
                  <a:cubicBezTo>
                    <a:pt x="385" y="233"/>
                    <a:pt x="433" y="123"/>
                    <a:pt x="468" y="78"/>
                  </a:cubicBezTo>
                  <a:cubicBezTo>
                    <a:pt x="503" y="33"/>
                    <a:pt x="531" y="11"/>
                    <a:pt x="561" y="9"/>
                  </a:cubicBezTo>
                  <a:cubicBezTo>
                    <a:pt x="591" y="7"/>
                    <a:pt x="624" y="40"/>
                    <a:pt x="648" y="66"/>
                  </a:cubicBezTo>
                  <a:cubicBezTo>
                    <a:pt x="672" y="92"/>
                    <a:pt x="682" y="124"/>
                    <a:pt x="705" y="162"/>
                  </a:cubicBezTo>
                  <a:cubicBezTo>
                    <a:pt x="728" y="200"/>
                    <a:pt x="761" y="268"/>
                    <a:pt x="786" y="297"/>
                  </a:cubicBezTo>
                  <a:cubicBezTo>
                    <a:pt x="811" y="326"/>
                    <a:pt x="832" y="344"/>
                    <a:pt x="858" y="336"/>
                  </a:cubicBezTo>
                  <a:cubicBezTo>
                    <a:pt x="884" y="328"/>
                    <a:pt x="913" y="288"/>
                    <a:pt x="942" y="246"/>
                  </a:cubicBezTo>
                  <a:cubicBezTo>
                    <a:pt x="971" y="204"/>
                    <a:pt x="1000" y="127"/>
                    <a:pt x="1029" y="87"/>
                  </a:cubicBezTo>
                  <a:cubicBezTo>
                    <a:pt x="1058" y="47"/>
                    <a:pt x="1087" y="12"/>
                    <a:pt x="1116" y="6"/>
                  </a:cubicBezTo>
                  <a:cubicBezTo>
                    <a:pt x="1145" y="0"/>
                    <a:pt x="1176" y="17"/>
                    <a:pt x="1206" y="48"/>
                  </a:cubicBezTo>
                  <a:cubicBezTo>
                    <a:pt x="1236" y="79"/>
                    <a:pt x="1277" y="164"/>
                    <a:pt x="1295" y="194"/>
                  </a:cubicBezTo>
                </a:path>
              </a:pathLst>
            </a:custGeom>
            <a:noFill/>
            <a:ln w="38100" cmpd="sng">
              <a:solidFill>
                <a:srgbClr val="390058"/>
              </a:solidFill>
              <a:round/>
              <a:headEnd type="none" w="med" len="med"/>
              <a:tailEnd type="triangle" w="med" len="med"/>
            </a:ln>
            <a:effectLst/>
          </p:spPr>
          <p:txBody>
            <a:bodyPr>
              <a:prstTxWarp prst="textNoShape">
                <a:avLst/>
              </a:prstTxWarp>
            </a:bodyPr>
            <a:lstStyle/>
            <a:p>
              <a:endParaRPr lang="en-US"/>
            </a:p>
          </p:txBody>
        </p:sp>
      </p:grpSp>
      <p:sp>
        <p:nvSpPr>
          <p:cNvPr id="25610" name="Line 10"/>
          <p:cNvSpPr>
            <a:spLocks noChangeShapeType="1"/>
          </p:cNvSpPr>
          <p:nvPr/>
        </p:nvSpPr>
        <p:spPr bwMode="auto">
          <a:xfrm flipV="1">
            <a:off x="4081463" y="1265238"/>
            <a:ext cx="533400" cy="685800"/>
          </a:xfrm>
          <a:prstGeom prst="line">
            <a:avLst/>
          </a:prstGeom>
          <a:noFill/>
          <a:ln w="38100">
            <a:solidFill>
              <a:schemeClr val="tx1"/>
            </a:solidFill>
            <a:round/>
            <a:headEnd type="triangle" w="med" len="med"/>
            <a:tailEnd/>
          </a:ln>
          <a:effectLst/>
        </p:spPr>
        <p:txBody>
          <a:bodyPr>
            <a:prstTxWarp prst="textNoShape">
              <a:avLst/>
            </a:prstTxWarp>
          </a:bodyPr>
          <a:lstStyle/>
          <a:p>
            <a:endParaRPr lang="en-US"/>
          </a:p>
        </p:txBody>
      </p:sp>
      <p:sp>
        <p:nvSpPr>
          <p:cNvPr id="25611" name="Text Box 11"/>
          <p:cNvSpPr txBox="1">
            <a:spLocks noChangeArrowheads="1"/>
          </p:cNvSpPr>
          <p:nvPr/>
        </p:nvSpPr>
        <p:spPr bwMode="auto">
          <a:xfrm>
            <a:off x="4310063" y="827088"/>
            <a:ext cx="1349375" cy="427037"/>
          </a:xfrm>
          <a:prstGeom prst="rect">
            <a:avLst/>
          </a:prstGeom>
          <a:noFill/>
          <a:ln w="9525">
            <a:noFill/>
            <a:miter lim="800000"/>
            <a:headEnd/>
            <a:tailEnd/>
          </a:ln>
          <a:effectLst/>
        </p:spPr>
        <p:txBody>
          <a:bodyPr wrap="none">
            <a:prstTxWarp prst="textNoShape">
              <a:avLst/>
            </a:prstTxWarp>
            <a:spAutoFit/>
          </a:bodyPr>
          <a:lstStyle/>
          <a:p>
            <a:r>
              <a:rPr lang="en-US" sz="2200"/>
              <a:t>Electrons</a:t>
            </a:r>
          </a:p>
        </p:txBody>
      </p:sp>
      <p:sp>
        <p:nvSpPr>
          <p:cNvPr id="25612" name="Line 12"/>
          <p:cNvSpPr>
            <a:spLocks noChangeShapeType="1"/>
          </p:cNvSpPr>
          <p:nvPr/>
        </p:nvSpPr>
        <p:spPr bwMode="auto">
          <a:xfrm flipH="1" flipV="1">
            <a:off x="2138363" y="1265238"/>
            <a:ext cx="152400" cy="457200"/>
          </a:xfrm>
          <a:prstGeom prst="line">
            <a:avLst/>
          </a:prstGeom>
          <a:noFill/>
          <a:ln w="38100">
            <a:solidFill>
              <a:schemeClr val="tx1"/>
            </a:solidFill>
            <a:round/>
            <a:headEnd type="triangle" w="med" len="med"/>
            <a:tailEnd/>
          </a:ln>
          <a:effectLst/>
        </p:spPr>
        <p:txBody>
          <a:bodyPr>
            <a:prstTxWarp prst="textNoShape">
              <a:avLst/>
            </a:prstTxWarp>
          </a:bodyPr>
          <a:lstStyle/>
          <a:p>
            <a:endParaRPr lang="en-US"/>
          </a:p>
        </p:txBody>
      </p:sp>
      <p:sp>
        <p:nvSpPr>
          <p:cNvPr id="25613" name="Text Box 13"/>
          <p:cNvSpPr txBox="1">
            <a:spLocks noChangeArrowheads="1"/>
          </p:cNvSpPr>
          <p:nvPr/>
        </p:nvSpPr>
        <p:spPr bwMode="auto">
          <a:xfrm>
            <a:off x="1300163" y="884238"/>
            <a:ext cx="1489075" cy="427037"/>
          </a:xfrm>
          <a:prstGeom prst="rect">
            <a:avLst/>
          </a:prstGeom>
          <a:noFill/>
          <a:ln w="9525">
            <a:noFill/>
            <a:miter lim="800000"/>
            <a:headEnd/>
            <a:tailEnd/>
          </a:ln>
          <a:effectLst/>
        </p:spPr>
        <p:txBody>
          <a:bodyPr wrap="none">
            <a:prstTxWarp prst="textNoShape">
              <a:avLst/>
            </a:prstTxWarp>
            <a:spAutoFit/>
          </a:bodyPr>
          <a:lstStyle/>
          <a:p>
            <a:r>
              <a:rPr lang="en-US" sz="2200"/>
              <a:t>Test metal</a:t>
            </a:r>
          </a:p>
        </p:txBody>
      </p:sp>
      <p:sp>
        <p:nvSpPr>
          <p:cNvPr id="25615" name="Rectangle 15"/>
          <p:cNvSpPr>
            <a:spLocks noChangeArrowheads="1"/>
          </p:cNvSpPr>
          <p:nvPr/>
        </p:nvSpPr>
        <p:spPr bwMode="auto">
          <a:xfrm>
            <a:off x="0" y="-50800"/>
            <a:ext cx="7886700" cy="579438"/>
          </a:xfrm>
          <a:prstGeom prst="rect">
            <a:avLst/>
          </a:prstGeom>
          <a:noFill/>
          <a:ln w="9525">
            <a:noFill/>
            <a:miter lim="800000"/>
            <a:headEnd/>
            <a:tailEnd/>
          </a:ln>
          <a:effectLst/>
        </p:spPr>
        <p:txBody>
          <a:bodyPr wrap="none">
            <a:prstTxWarp prst="textNoShape">
              <a:avLst/>
            </a:prstTxWarp>
            <a:spAutoFit/>
          </a:bodyPr>
          <a:lstStyle/>
          <a:p>
            <a:r>
              <a:rPr lang="en-US" sz="3200"/>
              <a:t>Photolelectric effect experiment apparatus.</a:t>
            </a:r>
          </a:p>
        </p:txBody>
      </p:sp>
      <p:sp>
        <p:nvSpPr>
          <p:cNvPr id="25636" name="Text Box 36"/>
          <p:cNvSpPr txBox="1">
            <a:spLocks noChangeArrowheads="1"/>
          </p:cNvSpPr>
          <p:nvPr/>
        </p:nvSpPr>
        <p:spPr bwMode="auto">
          <a:xfrm>
            <a:off x="600075" y="4083050"/>
            <a:ext cx="7967663" cy="830997"/>
          </a:xfrm>
          <a:prstGeom prst="rect">
            <a:avLst/>
          </a:prstGeom>
          <a:noFill/>
          <a:ln w="9525">
            <a:noFill/>
            <a:miter lim="800000"/>
            <a:headEnd/>
            <a:tailEnd/>
          </a:ln>
          <a:effectLst/>
        </p:spPr>
        <p:txBody>
          <a:bodyPr>
            <a:prstTxWarp prst="textNoShape">
              <a:avLst/>
            </a:prstTxWarp>
            <a:spAutoFit/>
          </a:bodyPr>
          <a:lstStyle/>
          <a:p>
            <a:r>
              <a:rPr lang="en-US" sz="2400" dirty="0"/>
              <a:t>So if light is classical wave, predict that just puts energy into plate, heats up, get diode current voltage curve.</a:t>
            </a:r>
          </a:p>
        </p:txBody>
      </p:sp>
      <p:grpSp>
        <p:nvGrpSpPr>
          <p:cNvPr id="3" name="Group 37"/>
          <p:cNvGrpSpPr>
            <a:grpSpLocks/>
          </p:cNvGrpSpPr>
          <p:nvPr/>
        </p:nvGrpSpPr>
        <p:grpSpPr bwMode="auto">
          <a:xfrm>
            <a:off x="5426075" y="4743450"/>
            <a:ext cx="2867025" cy="1881188"/>
            <a:chOff x="481" y="3177"/>
            <a:chExt cx="1806" cy="1185"/>
          </a:xfrm>
        </p:grpSpPr>
        <p:sp>
          <p:nvSpPr>
            <p:cNvPr id="25638" name="Line 38"/>
            <p:cNvSpPr>
              <a:spLocks noChangeShapeType="1"/>
            </p:cNvSpPr>
            <p:nvPr/>
          </p:nvSpPr>
          <p:spPr bwMode="auto">
            <a:xfrm>
              <a:off x="1167" y="3235"/>
              <a:ext cx="0" cy="1127"/>
            </a:xfrm>
            <a:prstGeom prst="line">
              <a:avLst/>
            </a:prstGeom>
            <a:noFill/>
            <a:ln w="38100">
              <a:solidFill>
                <a:schemeClr val="tx1"/>
              </a:solidFill>
              <a:round/>
              <a:headEnd type="triangle" w="med" len="med"/>
              <a:tailEnd/>
            </a:ln>
            <a:effectLst/>
          </p:spPr>
          <p:txBody>
            <a:bodyPr>
              <a:prstTxWarp prst="textNoShape">
                <a:avLst/>
              </a:prstTxWarp>
            </a:bodyPr>
            <a:lstStyle/>
            <a:p>
              <a:endParaRPr lang="en-US"/>
            </a:p>
          </p:txBody>
        </p:sp>
        <p:sp>
          <p:nvSpPr>
            <p:cNvPr id="25639" name="Line 39"/>
            <p:cNvSpPr>
              <a:spLocks noChangeShapeType="1"/>
            </p:cNvSpPr>
            <p:nvPr/>
          </p:nvSpPr>
          <p:spPr bwMode="auto">
            <a:xfrm flipH="1">
              <a:off x="572" y="3984"/>
              <a:ext cx="1710" cy="0"/>
            </a:xfrm>
            <a:prstGeom prst="line">
              <a:avLst/>
            </a:prstGeom>
            <a:noFill/>
            <a:ln w="38100">
              <a:solidFill>
                <a:schemeClr val="tx1"/>
              </a:solidFill>
              <a:round/>
              <a:headEnd type="triangle" w="med" len="med"/>
              <a:tailEnd/>
            </a:ln>
            <a:effectLst/>
          </p:spPr>
          <p:txBody>
            <a:bodyPr>
              <a:prstTxWarp prst="textNoShape">
                <a:avLst/>
              </a:prstTxWarp>
            </a:bodyPr>
            <a:lstStyle/>
            <a:p>
              <a:endParaRPr lang="en-US"/>
            </a:p>
          </p:txBody>
        </p:sp>
        <p:sp>
          <p:nvSpPr>
            <p:cNvPr id="25640" name="Rectangle 40"/>
            <p:cNvSpPr>
              <a:spLocks noChangeArrowheads="1"/>
            </p:cNvSpPr>
            <p:nvPr/>
          </p:nvSpPr>
          <p:spPr bwMode="auto">
            <a:xfrm>
              <a:off x="1018" y="3985"/>
              <a:ext cx="871" cy="281"/>
            </a:xfrm>
            <a:prstGeom prst="rect">
              <a:avLst/>
            </a:prstGeom>
            <a:noFill/>
            <a:ln w="9525">
              <a:noFill/>
              <a:miter lim="800000"/>
              <a:headEnd/>
              <a:tailEnd/>
            </a:ln>
            <a:effectLst/>
          </p:spPr>
          <p:txBody>
            <a:bodyPr wrap="none">
              <a:prstTxWarp prst="textNoShape">
                <a:avLst/>
              </a:prstTxWarp>
              <a:spAutoFit/>
            </a:bodyPr>
            <a:lstStyle/>
            <a:p>
              <a:r>
                <a:rPr lang="en-US" sz="2000">
                  <a:latin typeface="Comic Sans MS" charset="0"/>
                  <a:ea typeface="Times New Roman" charset="0"/>
                  <a:cs typeface="Times New Roman" charset="0"/>
                </a:rPr>
                <a:t>0  Voltage</a:t>
              </a:r>
            </a:p>
          </p:txBody>
        </p:sp>
        <p:sp>
          <p:nvSpPr>
            <p:cNvPr id="25641" name="Rectangle 41"/>
            <p:cNvSpPr>
              <a:spLocks noChangeArrowheads="1"/>
            </p:cNvSpPr>
            <p:nvPr/>
          </p:nvSpPr>
          <p:spPr bwMode="auto">
            <a:xfrm rot="16200000">
              <a:off x="716" y="3384"/>
              <a:ext cx="696" cy="281"/>
            </a:xfrm>
            <a:prstGeom prst="rect">
              <a:avLst/>
            </a:prstGeom>
            <a:noFill/>
            <a:ln w="9525">
              <a:noFill/>
              <a:miter lim="800000"/>
              <a:headEnd/>
              <a:tailEnd/>
            </a:ln>
            <a:effectLst/>
          </p:spPr>
          <p:txBody>
            <a:bodyPr wrap="none">
              <a:prstTxWarp prst="textNoShape">
                <a:avLst/>
              </a:prstTxWarp>
              <a:spAutoFit/>
            </a:bodyPr>
            <a:lstStyle/>
            <a:p>
              <a:r>
                <a:rPr lang="en-US" sz="2000">
                  <a:latin typeface="Comic Sans MS" charset="0"/>
                  <a:ea typeface="Times New Roman" charset="0"/>
                  <a:cs typeface="Times New Roman" charset="0"/>
                </a:rPr>
                <a:t>Current</a:t>
              </a:r>
            </a:p>
          </p:txBody>
        </p:sp>
        <p:sp>
          <p:nvSpPr>
            <p:cNvPr id="25642" name="Line 42"/>
            <p:cNvSpPr>
              <a:spLocks noChangeShapeType="1"/>
            </p:cNvSpPr>
            <p:nvPr/>
          </p:nvSpPr>
          <p:spPr bwMode="auto">
            <a:xfrm flipH="1">
              <a:off x="1139" y="3585"/>
              <a:ext cx="1148" cy="0"/>
            </a:xfrm>
            <a:prstGeom prst="line">
              <a:avLst/>
            </a:prstGeom>
            <a:noFill/>
            <a:ln w="38100">
              <a:solidFill>
                <a:srgbClr val="FF0000"/>
              </a:solidFill>
              <a:round/>
              <a:headEnd/>
              <a:tailEnd/>
            </a:ln>
            <a:effectLst/>
          </p:spPr>
          <p:txBody>
            <a:bodyPr>
              <a:prstTxWarp prst="textNoShape">
                <a:avLst/>
              </a:prstTxWarp>
            </a:bodyPr>
            <a:lstStyle/>
            <a:p>
              <a:endParaRPr lang="en-US"/>
            </a:p>
          </p:txBody>
        </p:sp>
        <p:sp>
          <p:nvSpPr>
            <p:cNvPr id="25643" name="Line 43"/>
            <p:cNvSpPr>
              <a:spLocks noChangeShapeType="1"/>
            </p:cNvSpPr>
            <p:nvPr/>
          </p:nvSpPr>
          <p:spPr bwMode="auto">
            <a:xfrm flipH="1">
              <a:off x="481" y="3994"/>
              <a:ext cx="632" cy="0"/>
            </a:xfrm>
            <a:prstGeom prst="line">
              <a:avLst/>
            </a:prstGeom>
            <a:noFill/>
            <a:ln w="38100">
              <a:solidFill>
                <a:srgbClr val="FF0000"/>
              </a:solidFill>
              <a:round/>
              <a:headEnd/>
              <a:tailEnd/>
            </a:ln>
            <a:effectLst/>
          </p:spPr>
          <p:txBody>
            <a:bodyPr>
              <a:prstTxWarp prst="textNoShape">
                <a:avLst/>
              </a:prstTxWarp>
            </a:bodyPr>
            <a:lstStyle/>
            <a:p>
              <a:endParaRPr lang="en-US"/>
            </a:p>
          </p:txBody>
        </p:sp>
        <p:sp>
          <p:nvSpPr>
            <p:cNvPr id="25644" name="Line 44"/>
            <p:cNvSpPr>
              <a:spLocks noChangeShapeType="1"/>
            </p:cNvSpPr>
            <p:nvPr/>
          </p:nvSpPr>
          <p:spPr bwMode="auto">
            <a:xfrm>
              <a:off x="1140" y="3590"/>
              <a:ext cx="0" cy="409"/>
            </a:xfrm>
            <a:prstGeom prst="line">
              <a:avLst/>
            </a:prstGeom>
            <a:noFill/>
            <a:ln w="38100">
              <a:solidFill>
                <a:srgbClr val="FF0000"/>
              </a:solidFill>
              <a:round/>
              <a:headEnd/>
              <a:tailEnd/>
            </a:ln>
            <a:effectLst/>
          </p:spPr>
          <p:txBody>
            <a:bodyPr>
              <a:prstTxWarp prst="textNoShape">
                <a:avLst/>
              </a:prstTxWarp>
            </a:bodyPr>
            <a:lstStyle/>
            <a:p>
              <a:endParaRPr lang="en-US"/>
            </a:p>
          </p:txBody>
        </p:sp>
        <p:sp>
          <p:nvSpPr>
            <p:cNvPr id="25645" name="Text Box 45"/>
            <p:cNvSpPr txBox="1">
              <a:spLocks noChangeArrowheads="1"/>
            </p:cNvSpPr>
            <p:nvPr/>
          </p:nvSpPr>
          <p:spPr bwMode="auto">
            <a:xfrm>
              <a:off x="636" y="3415"/>
              <a:ext cx="232" cy="326"/>
            </a:xfrm>
            <a:prstGeom prst="rect">
              <a:avLst/>
            </a:prstGeom>
            <a:noFill/>
            <a:ln w="9525">
              <a:noFill/>
              <a:miter lim="800000"/>
              <a:headEnd/>
              <a:tailEnd/>
            </a:ln>
            <a:effectLst/>
          </p:spPr>
          <p:txBody>
            <a:bodyPr wrap="none">
              <a:prstTxWarp prst="textNoShape">
                <a:avLst/>
              </a:prstTxWarp>
              <a:spAutoFit/>
            </a:bodyPr>
            <a:lstStyle/>
            <a:p>
              <a:r>
                <a:rPr lang="en-US">
                  <a:latin typeface="Comic Sans MS" charset="0"/>
                </a:rPr>
                <a:t>C</a:t>
              </a:r>
            </a:p>
          </p:txBody>
        </p:sp>
      </p:grpSp>
      <p:sp>
        <p:nvSpPr>
          <p:cNvPr id="25646" name="Text Box 46"/>
          <p:cNvSpPr txBox="1">
            <a:spLocks noChangeArrowheads="1"/>
          </p:cNvSpPr>
          <p:nvPr/>
        </p:nvSpPr>
        <p:spPr bwMode="auto">
          <a:xfrm>
            <a:off x="0" y="4918318"/>
            <a:ext cx="6034088" cy="1938992"/>
          </a:xfrm>
          <a:prstGeom prst="rect">
            <a:avLst/>
          </a:prstGeom>
          <a:noFill/>
          <a:ln w="9525">
            <a:noFill/>
            <a:miter lim="800000"/>
            <a:headEnd/>
            <a:tailEnd/>
          </a:ln>
          <a:effectLst/>
        </p:spPr>
        <p:txBody>
          <a:bodyPr>
            <a:prstTxWarp prst="textNoShape">
              <a:avLst/>
            </a:prstTxWarp>
            <a:spAutoFit/>
          </a:bodyPr>
          <a:lstStyle/>
          <a:p>
            <a:r>
              <a:rPr lang="en-US" sz="2400" dirty="0"/>
              <a:t>Also takes time to heat up.</a:t>
            </a:r>
          </a:p>
          <a:p>
            <a:pPr>
              <a:buFontTx/>
              <a:buChar char="•"/>
            </a:pPr>
            <a:r>
              <a:rPr lang="en-US" sz="2400" dirty="0"/>
              <a:t>Light on longer, heat more, </a:t>
            </a:r>
            <a:r>
              <a:rPr lang="en-US" sz="2400" dirty="0" err="1"/>
              <a:t>e’s</a:t>
            </a:r>
            <a:r>
              <a:rPr lang="en-US" sz="2400" dirty="0"/>
              <a:t>  </a:t>
            </a:r>
          </a:p>
          <a:p>
            <a:r>
              <a:rPr lang="en-US" sz="2400" dirty="0"/>
              <a:t>   out faster = more current.</a:t>
            </a:r>
          </a:p>
          <a:p>
            <a:pPr>
              <a:buFontTx/>
              <a:buChar char="•"/>
            </a:pPr>
            <a:r>
              <a:rPr lang="en-US" sz="2400" dirty="0" smtClean="0"/>
              <a:t>Color (frequency) of light </a:t>
            </a:r>
            <a:r>
              <a:rPr lang="en-US" sz="2400" dirty="0"/>
              <a:t>does not matter, only intensity.</a:t>
            </a:r>
          </a:p>
        </p:txBody>
      </p:sp>
      <p:sp>
        <p:nvSpPr>
          <p:cNvPr id="25649" name="Rectangle 49"/>
          <p:cNvSpPr>
            <a:spLocks noChangeArrowheads="1"/>
          </p:cNvSpPr>
          <p:nvPr/>
        </p:nvSpPr>
        <p:spPr bwMode="auto">
          <a:xfrm>
            <a:off x="6461125" y="5251450"/>
            <a:ext cx="2009775" cy="690563"/>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25647" name="Line 47"/>
          <p:cNvSpPr>
            <a:spLocks noChangeShapeType="1"/>
          </p:cNvSpPr>
          <p:nvPr/>
        </p:nvSpPr>
        <p:spPr bwMode="auto">
          <a:xfrm>
            <a:off x="6545263" y="5976938"/>
            <a:ext cx="1751012" cy="0"/>
          </a:xfrm>
          <a:prstGeom prst="line">
            <a:avLst/>
          </a:prstGeom>
          <a:noFill/>
          <a:ln w="28575">
            <a:solidFill>
              <a:srgbClr val="FF3300"/>
            </a:solidFill>
            <a:round/>
            <a:headEnd/>
            <a:tailEnd/>
          </a:ln>
          <a:effectLst/>
        </p:spPr>
        <p:txBody>
          <a:bodyP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46">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46">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64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564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64" presetClass="path" presetSubtype="0" accel="50000" decel="50000" fill="hold" grpId="1" nodeType="clickEffect">
                                  <p:stCondLst>
                                    <p:cond delay="0"/>
                                  </p:stCondLst>
                                  <p:childTnLst>
                                    <p:animMotion origin="layout" path="M 1.66667E-6 2.22222E-6 L 0.00121 -0.08935 " pathEditMode="relative" rAng="0" ptsTypes="AA">
                                      <p:cBhvr>
                                        <p:cTn id="28" dur="3000" fill="hold"/>
                                        <p:tgtEl>
                                          <p:spTgt spid="25647"/>
                                        </p:tgtEl>
                                        <p:attrNameLst>
                                          <p:attrName>ppt_x</p:attrName>
                                          <p:attrName>ppt_y</p:attrName>
                                        </p:attrNameLst>
                                      </p:cBhvr>
                                      <p:rCtr x="1" y="-45"/>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6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36" grpId="0" build="p" autoUpdateAnimBg="0"/>
      <p:bldP spid="25646" grpId="0" build="p"/>
      <p:bldP spid="25649" grpId="0" animBg="1"/>
      <p:bldP spid="25647" grpId="0" animBg="1"/>
      <p:bldP spid="25647" grpId="1" animBg="1"/>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9" name="Text Box 9"/>
          <p:cNvSpPr txBox="1">
            <a:spLocks noChangeArrowheads="1"/>
          </p:cNvSpPr>
          <p:nvPr/>
        </p:nvSpPr>
        <p:spPr bwMode="auto">
          <a:xfrm>
            <a:off x="0" y="188913"/>
            <a:ext cx="9329224" cy="4278094"/>
          </a:xfrm>
          <a:prstGeom prst="rect">
            <a:avLst/>
          </a:prstGeom>
          <a:noFill/>
          <a:ln w="9525">
            <a:noFill/>
            <a:miter lim="800000"/>
            <a:headEnd/>
            <a:tailEnd/>
          </a:ln>
          <a:effectLst/>
        </p:spPr>
        <p:txBody>
          <a:bodyPr wrap="square">
            <a:prstTxWarp prst="textNoShape">
              <a:avLst/>
            </a:prstTxWarp>
            <a:spAutoFit/>
          </a:bodyPr>
          <a:lstStyle/>
          <a:p>
            <a:pPr marL="395288" indent="-395288"/>
            <a:r>
              <a:rPr lang="en-US" sz="3200" u="sng" dirty="0"/>
              <a:t>Recap for today.  We know:</a:t>
            </a:r>
          </a:p>
          <a:p>
            <a:pPr marL="395288" indent="-395288"/>
            <a:r>
              <a:rPr lang="en-US" sz="2400" dirty="0"/>
              <a:t>I. How apparatus works.</a:t>
            </a:r>
          </a:p>
          <a:p>
            <a:pPr marL="395288" indent="-395288"/>
            <a:endParaRPr lang="en-US" sz="2400" dirty="0"/>
          </a:p>
          <a:p>
            <a:pPr marL="395288" indent="-395288"/>
            <a:endParaRPr lang="en-US" sz="2400" dirty="0"/>
          </a:p>
          <a:p>
            <a:pPr marL="395288" indent="-395288"/>
            <a:r>
              <a:rPr lang="en-US" sz="2400" dirty="0"/>
              <a:t>II. What would expect to see from classical wave view:</a:t>
            </a:r>
          </a:p>
          <a:p>
            <a:pPr marL="395288" indent="-395288"/>
            <a:r>
              <a:rPr lang="en-US" sz="2400" dirty="0"/>
              <a:t>    previous experiments like double slit interference, heating barrels, etc.</a:t>
            </a:r>
          </a:p>
          <a:p>
            <a:pPr marL="395288" indent="-395288">
              <a:buFontTx/>
              <a:buChar char="•"/>
            </a:pPr>
            <a:r>
              <a:rPr lang="en-US" sz="2400" dirty="0"/>
              <a:t>Current </a:t>
            </a:r>
            <a:r>
              <a:rPr lang="en-US" sz="2400" dirty="0" err="1"/>
              <a:t>vs</a:t>
            </a:r>
            <a:r>
              <a:rPr lang="en-US" sz="2400" dirty="0"/>
              <a:t> voltage step at zero then flat.</a:t>
            </a:r>
          </a:p>
          <a:p>
            <a:pPr marL="395288" indent="-395288">
              <a:buFontTx/>
              <a:buChar char="•"/>
            </a:pPr>
            <a:r>
              <a:rPr lang="en-US" sz="2400" dirty="0"/>
              <a:t>Color light does not matter, only intensity</a:t>
            </a:r>
            <a:r>
              <a:rPr lang="en-US" sz="2400" dirty="0" smtClean="0"/>
              <a:t>.</a:t>
            </a:r>
            <a:endParaRPr lang="en-US" sz="2400" smtClean="0"/>
          </a:p>
          <a:p>
            <a:pPr marL="395288" indent="-395288"/>
            <a:endParaRPr lang="en-US" sz="2400" smtClean="0"/>
          </a:p>
          <a:p>
            <a:pPr marL="395288" indent="-395288">
              <a:buFontTx/>
              <a:buChar char="•"/>
            </a:pPr>
            <a:r>
              <a:rPr lang="en-US" sz="2400" dirty="0"/>
              <a:t>Takes time to heat up </a:t>
            </a:r>
            <a:r>
              <a:rPr lang="en-US" sz="2400" dirty="0">
                <a:latin typeface="Arial Unicode MS" charset="0"/>
                <a:ea typeface="Arial Unicode MS" charset="0"/>
                <a:cs typeface="Arial Unicode MS" charset="0"/>
              </a:rPr>
              <a:t>⇒</a:t>
            </a:r>
            <a:r>
              <a:rPr lang="en-US" sz="2400" dirty="0"/>
              <a:t> current low and increases with time.</a:t>
            </a:r>
          </a:p>
          <a:p>
            <a:pPr marL="395288" indent="-395288">
              <a:buFontTx/>
              <a:buChar char="•"/>
            </a:pPr>
            <a:r>
              <a:rPr lang="en-US" sz="2400" dirty="0"/>
              <a:t>Increase intensity, increase current.</a:t>
            </a:r>
          </a:p>
        </p:txBody>
      </p:sp>
      <p:sp>
        <p:nvSpPr>
          <p:cNvPr id="20490" name="Text Box 10"/>
          <p:cNvSpPr txBox="1">
            <a:spLocks noChangeArrowheads="1"/>
          </p:cNvSpPr>
          <p:nvPr/>
        </p:nvSpPr>
        <p:spPr bwMode="auto">
          <a:xfrm>
            <a:off x="173038" y="4727575"/>
            <a:ext cx="1568909" cy="461665"/>
          </a:xfrm>
          <a:prstGeom prst="rect">
            <a:avLst/>
          </a:prstGeom>
          <a:noFill/>
          <a:ln w="9525">
            <a:noFill/>
            <a:miter lim="800000"/>
            <a:headEnd/>
            <a:tailEnd/>
          </a:ln>
          <a:effectLst/>
        </p:spPr>
        <p:txBody>
          <a:bodyPr wrap="none">
            <a:prstTxWarp prst="textNoShape">
              <a:avLst/>
            </a:prstTxWarp>
            <a:spAutoFit/>
          </a:bodyPr>
          <a:lstStyle/>
          <a:p>
            <a:r>
              <a:rPr lang="en-US" sz="2400" b="1" dirty="0"/>
              <a:t>questions?</a:t>
            </a:r>
          </a:p>
        </p:txBody>
      </p:sp>
      <p:sp>
        <p:nvSpPr>
          <p:cNvPr id="20491" name="Text Box 11"/>
          <p:cNvSpPr txBox="1">
            <a:spLocks noChangeArrowheads="1"/>
          </p:cNvSpPr>
          <p:nvPr/>
        </p:nvSpPr>
        <p:spPr bwMode="auto">
          <a:xfrm>
            <a:off x="0" y="5334000"/>
            <a:ext cx="8890000" cy="1200328"/>
          </a:xfrm>
          <a:prstGeom prst="rect">
            <a:avLst/>
          </a:prstGeom>
          <a:noFill/>
          <a:ln w="9525">
            <a:noFill/>
            <a:miter lim="800000"/>
            <a:headEnd/>
            <a:tailEnd/>
          </a:ln>
          <a:effectLst/>
        </p:spPr>
        <p:txBody>
          <a:bodyPr>
            <a:prstTxWarp prst="textNoShape">
              <a:avLst/>
            </a:prstTxWarp>
            <a:spAutoFit/>
          </a:bodyPr>
          <a:lstStyle/>
          <a:p>
            <a:r>
              <a:rPr lang="en-US" sz="2400" dirty="0"/>
              <a:t>III.  Do actual experiment, see if agrees with prediction. </a:t>
            </a:r>
          </a:p>
          <a:p>
            <a:pPr lvl="1"/>
            <a:r>
              <a:rPr lang="en-US" sz="2400" dirty="0"/>
              <a:t> I </a:t>
            </a:r>
            <a:r>
              <a:rPr lang="en-US" sz="2400" dirty="0" err="1"/>
              <a:t>vs</a:t>
            </a:r>
            <a:r>
              <a:rPr lang="en-US" sz="2400" dirty="0"/>
              <a:t> </a:t>
            </a:r>
            <a:r>
              <a:rPr lang="en-US" sz="2400" dirty="0" err="1"/>
              <a:t>V</a:t>
            </a:r>
            <a:r>
              <a:rPr lang="en-US" sz="2400" dirty="0"/>
              <a:t> (current vs. voltage)</a:t>
            </a:r>
          </a:p>
          <a:p>
            <a:pPr lvl="1"/>
            <a:r>
              <a:rPr lang="en-US" sz="2400" dirty="0"/>
              <a:t> How does this depends on intensity and color of light?</a:t>
            </a:r>
          </a:p>
        </p:txBody>
      </p:sp>
      <p:grpSp>
        <p:nvGrpSpPr>
          <p:cNvPr id="2" name="Group 12"/>
          <p:cNvGrpSpPr>
            <a:grpSpLocks/>
          </p:cNvGrpSpPr>
          <p:nvPr/>
        </p:nvGrpSpPr>
        <p:grpSpPr bwMode="auto">
          <a:xfrm>
            <a:off x="6519863" y="2582863"/>
            <a:ext cx="1584325" cy="1119187"/>
            <a:chOff x="481" y="3235"/>
            <a:chExt cx="1806" cy="1249"/>
          </a:xfrm>
        </p:grpSpPr>
        <p:sp>
          <p:nvSpPr>
            <p:cNvPr id="20493" name="Line 13"/>
            <p:cNvSpPr>
              <a:spLocks noChangeShapeType="1"/>
            </p:cNvSpPr>
            <p:nvPr/>
          </p:nvSpPr>
          <p:spPr bwMode="auto">
            <a:xfrm>
              <a:off x="1167" y="3235"/>
              <a:ext cx="0" cy="1127"/>
            </a:xfrm>
            <a:prstGeom prst="line">
              <a:avLst/>
            </a:prstGeom>
            <a:noFill/>
            <a:ln w="38100">
              <a:solidFill>
                <a:schemeClr val="tx1"/>
              </a:solidFill>
              <a:round/>
              <a:headEnd type="triangle" w="med" len="med"/>
              <a:tailEnd/>
            </a:ln>
            <a:effectLst/>
          </p:spPr>
          <p:txBody>
            <a:bodyPr>
              <a:prstTxWarp prst="textNoShape">
                <a:avLst/>
              </a:prstTxWarp>
            </a:bodyPr>
            <a:lstStyle/>
            <a:p>
              <a:endParaRPr lang="en-US"/>
            </a:p>
          </p:txBody>
        </p:sp>
        <p:sp>
          <p:nvSpPr>
            <p:cNvPr id="20494" name="Line 14"/>
            <p:cNvSpPr>
              <a:spLocks noChangeShapeType="1"/>
            </p:cNvSpPr>
            <p:nvPr/>
          </p:nvSpPr>
          <p:spPr bwMode="auto">
            <a:xfrm flipH="1">
              <a:off x="572" y="3984"/>
              <a:ext cx="1710" cy="0"/>
            </a:xfrm>
            <a:prstGeom prst="line">
              <a:avLst/>
            </a:prstGeom>
            <a:noFill/>
            <a:ln w="38100">
              <a:solidFill>
                <a:schemeClr val="tx1"/>
              </a:solidFill>
              <a:round/>
              <a:headEnd type="triangle" w="med" len="med"/>
              <a:tailEnd/>
            </a:ln>
            <a:effectLst/>
          </p:spPr>
          <p:txBody>
            <a:bodyPr>
              <a:prstTxWarp prst="textNoShape">
                <a:avLst/>
              </a:prstTxWarp>
            </a:bodyPr>
            <a:lstStyle/>
            <a:p>
              <a:endParaRPr lang="en-US"/>
            </a:p>
          </p:txBody>
        </p:sp>
        <p:sp>
          <p:nvSpPr>
            <p:cNvPr id="20495" name="Rectangle 15"/>
            <p:cNvSpPr>
              <a:spLocks noChangeArrowheads="1"/>
            </p:cNvSpPr>
            <p:nvPr/>
          </p:nvSpPr>
          <p:spPr bwMode="auto">
            <a:xfrm>
              <a:off x="1017" y="3986"/>
              <a:ext cx="472" cy="498"/>
            </a:xfrm>
            <a:prstGeom prst="rect">
              <a:avLst/>
            </a:prstGeom>
            <a:noFill/>
            <a:ln w="9525">
              <a:noFill/>
              <a:miter lim="800000"/>
              <a:headEnd/>
              <a:tailEnd/>
            </a:ln>
            <a:effectLst/>
          </p:spPr>
          <p:txBody>
            <a:bodyPr wrap="none">
              <a:prstTxWarp prst="textNoShape">
                <a:avLst/>
              </a:prstTxWarp>
              <a:spAutoFit/>
            </a:bodyPr>
            <a:lstStyle/>
            <a:p>
              <a:r>
                <a:rPr lang="en-US" sz="2000">
                  <a:latin typeface="Comic Sans MS" charset="0"/>
                  <a:ea typeface="Times New Roman" charset="0"/>
                  <a:cs typeface="Times New Roman" charset="0"/>
                </a:rPr>
                <a:t>0 </a:t>
              </a:r>
            </a:p>
          </p:txBody>
        </p:sp>
        <p:sp>
          <p:nvSpPr>
            <p:cNvPr id="20496" name="Rectangle 16"/>
            <p:cNvSpPr>
              <a:spLocks noChangeArrowheads="1"/>
            </p:cNvSpPr>
            <p:nvPr/>
          </p:nvSpPr>
          <p:spPr bwMode="auto">
            <a:xfrm rot="16200000">
              <a:off x="668" y="3709"/>
              <a:ext cx="600" cy="105"/>
            </a:xfrm>
            <a:prstGeom prst="rect">
              <a:avLst/>
            </a:prstGeom>
            <a:noFill/>
            <a:ln w="9525">
              <a:noFill/>
              <a:miter lim="800000"/>
              <a:headEnd/>
              <a:tailEnd/>
            </a:ln>
            <a:effectLst/>
          </p:spPr>
          <p:txBody>
            <a:bodyPr vert="eaVert" wrap="none">
              <a:prstTxWarp prst="textNoShape">
                <a:avLst/>
              </a:prstTxWarp>
              <a:spAutoFit/>
            </a:bodyPr>
            <a:lstStyle/>
            <a:p>
              <a:endParaRPr lang="en-US" sz="2000">
                <a:latin typeface="Comic Sans MS" charset="0"/>
                <a:ea typeface="Times New Roman" charset="0"/>
                <a:cs typeface="Times New Roman" charset="0"/>
              </a:endParaRPr>
            </a:p>
          </p:txBody>
        </p:sp>
        <p:sp>
          <p:nvSpPr>
            <p:cNvPr id="20497" name="Line 17"/>
            <p:cNvSpPr>
              <a:spLocks noChangeShapeType="1"/>
            </p:cNvSpPr>
            <p:nvPr/>
          </p:nvSpPr>
          <p:spPr bwMode="auto">
            <a:xfrm flipH="1">
              <a:off x="1139" y="3585"/>
              <a:ext cx="1148" cy="0"/>
            </a:xfrm>
            <a:prstGeom prst="line">
              <a:avLst/>
            </a:prstGeom>
            <a:noFill/>
            <a:ln w="38100">
              <a:solidFill>
                <a:srgbClr val="FF0000"/>
              </a:solidFill>
              <a:round/>
              <a:headEnd/>
              <a:tailEnd/>
            </a:ln>
            <a:effectLst/>
          </p:spPr>
          <p:txBody>
            <a:bodyPr>
              <a:prstTxWarp prst="textNoShape">
                <a:avLst/>
              </a:prstTxWarp>
            </a:bodyPr>
            <a:lstStyle/>
            <a:p>
              <a:endParaRPr lang="en-US"/>
            </a:p>
          </p:txBody>
        </p:sp>
        <p:sp>
          <p:nvSpPr>
            <p:cNvPr id="20498" name="Line 18"/>
            <p:cNvSpPr>
              <a:spLocks noChangeShapeType="1"/>
            </p:cNvSpPr>
            <p:nvPr/>
          </p:nvSpPr>
          <p:spPr bwMode="auto">
            <a:xfrm flipH="1">
              <a:off x="481" y="3994"/>
              <a:ext cx="632" cy="0"/>
            </a:xfrm>
            <a:prstGeom prst="line">
              <a:avLst/>
            </a:prstGeom>
            <a:noFill/>
            <a:ln w="38100">
              <a:solidFill>
                <a:srgbClr val="FF0000"/>
              </a:solidFill>
              <a:round/>
              <a:headEnd/>
              <a:tailEnd/>
            </a:ln>
            <a:effectLst/>
          </p:spPr>
          <p:txBody>
            <a:bodyPr>
              <a:prstTxWarp prst="textNoShape">
                <a:avLst/>
              </a:prstTxWarp>
            </a:bodyPr>
            <a:lstStyle/>
            <a:p>
              <a:endParaRPr lang="en-US"/>
            </a:p>
          </p:txBody>
        </p:sp>
        <p:sp>
          <p:nvSpPr>
            <p:cNvPr id="20499" name="Line 19"/>
            <p:cNvSpPr>
              <a:spLocks noChangeShapeType="1"/>
            </p:cNvSpPr>
            <p:nvPr/>
          </p:nvSpPr>
          <p:spPr bwMode="auto">
            <a:xfrm>
              <a:off x="1140" y="3590"/>
              <a:ext cx="0" cy="409"/>
            </a:xfrm>
            <a:prstGeom prst="line">
              <a:avLst/>
            </a:prstGeom>
            <a:noFill/>
            <a:ln w="38100">
              <a:solidFill>
                <a:srgbClr val="FF0000"/>
              </a:solidFill>
              <a:round/>
              <a:headEnd/>
              <a:tailEnd/>
            </a:ln>
            <a:effectLst/>
          </p:spPr>
          <p:txBody>
            <a:bodyPr>
              <a:prstTxWarp prst="textNoShape">
                <a:avLst/>
              </a:prstTxWarp>
            </a:bodyPr>
            <a:lstStyle/>
            <a:p>
              <a:endParaRPr lang="en-US"/>
            </a:p>
          </p:txBody>
        </p:sp>
        <p:sp>
          <p:nvSpPr>
            <p:cNvPr id="20500" name="Text Box 20"/>
            <p:cNvSpPr txBox="1">
              <a:spLocks noChangeArrowheads="1"/>
            </p:cNvSpPr>
            <p:nvPr/>
          </p:nvSpPr>
          <p:spPr bwMode="auto">
            <a:xfrm>
              <a:off x="590" y="3416"/>
              <a:ext cx="209" cy="577"/>
            </a:xfrm>
            <a:prstGeom prst="rect">
              <a:avLst/>
            </a:prstGeom>
            <a:noFill/>
            <a:ln w="9525">
              <a:noFill/>
              <a:miter lim="800000"/>
              <a:headEnd/>
              <a:tailEnd/>
            </a:ln>
            <a:effectLst/>
          </p:spPr>
          <p:txBody>
            <a:bodyPr wrap="none">
              <a:prstTxWarp prst="textNoShape">
                <a:avLst/>
              </a:prstTxWarp>
              <a:spAutoFit/>
            </a:bodyPr>
            <a:lstStyle/>
            <a:p>
              <a:endParaRPr lang="en-US">
                <a:latin typeface="Comic Sans MS" charset="0"/>
              </a:endParaRPr>
            </a:p>
          </p:txBody>
        </p:sp>
      </p:grpSp>
      <p:pic>
        <p:nvPicPr>
          <p:cNvPr id="20501" name="Picture 21"/>
          <p:cNvPicPr>
            <a:picLocks noGrp="1" noChangeAspect="1" noChangeArrowheads="1"/>
          </p:cNvPicPr>
          <p:nvPr>
            <p:ph/>
          </p:nvPr>
        </p:nvPicPr>
        <p:blipFill>
          <a:blip r:embed="rId3"/>
          <a:srcRect l="10001" t="21492" r="10001" b="24490"/>
          <a:stretch>
            <a:fillRect/>
          </a:stretch>
        </p:blipFill>
        <p:spPr>
          <a:xfrm>
            <a:off x="5764213" y="0"/>
            <a:ext cx="2432050" cy="1565275"/>
          </a:xfrm>
          <a:noFill/>
          <a:ln/>
        </p:spPr>
      </p:pic>
      <p:sp>
        <p:nvSpPr>
          <p:cNvPr id="20504" name="Text Box 24"/>
          <p:cNvSpPr txBox="1">
            <a:spLocks noChangeArrowheads="1"/>
          </p:cNvSpPr>
          <p:nvPr/>
        </p:nvSpPr>
        <p:spPr bwMode="auto">
          <a:xfrm>
            <a:off x="849313" y="6497638"/>
            <a:ext cx="6932612" cy="366712"/>
          </a:xfrm>
          <a:prstGeom prst="rect">
            <a:avLst/>
          </a:prstGeom>
          <a:solidFill>
            <a:srgbClr val="FFCC00"/>
          </a:solidFill>
          <a:ln w="9525">
            <a:noFill/>
            <a:miter lim="800000"/>
            <a:headEnd/>
            <a:tailEnd/>
          </a:ln>
          <a:effectLst/>
        </p:spPr>
        <p:txBody>
          <a:bodyPr wrap="none">
            <a:prstTxWarp prst="textNoShape">
              <a:avLst/>
            </a:prstTxWarp>
            <a:spAutoFit/>
          </a:bodyPr>
          <a:lstStyle/>
          <a:p>
            <a:r>
              <a:rPr lang="en-US" sz="1800">
                <a:solidFill>
                  <a:schemeClr val="accent2"/>
                </a:solidFill>
                <a:hlinkClick r:id="rId4"/>
              </a:rPr>
              <a:t>http://phet.colorado.edu/simulations/photoelectric/photoelectric.jnlp</a:t>
            </a:r>
            <a:endParaRPr lang="en-US" sz="180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9">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0489">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048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48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0489">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0489">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0490">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0491">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499"/>
                                          </p:stCondLst>
                                        </p:cTn>
                                        <p:tgtEl>
                                          <p:spTgt spid="20491">
                                            <p:txEl>
                                              <p:pRg st="1" end="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499"/>
                                          </p:stCondLst>
                                        </p:cTn>
                                        <p:tgtEl>
                                          <p:spTgt spid="20491">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05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build="p" autoUpdateAnimBg="0"/>
      <p:bldP spid="20490" grpId="0" build="p" autoUpdateAnimBg="0"/>
      <p:bldP spid="20491" grpId="0" build="p" autoUpdateAnimBg="0"/>
      <p:bldP spid="20504" grpId="0" animBg="1" autoUpdateAnimBg="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82" name="Rectangle 7"/>
          <p:cNvSpPr>
            <a:spLocks noChangeArrowheads="1"/>
          </p:cNvSpPr>
          <p:nvPr/>
        </p:nvSpPr>
        <p:spPr bwMode="auto">
          <a:xfrm>
            <a:off x="5257800" y="3262313"/>
            <a:ext cx="3276600" cy="3508375"/>
          </a:xfrm>
          <a:prstGeom prst="rect">
            <a:avLst/>
          </a:prstGeom>
          <a:solidFill>
            <a:srgbClr val="CCECFF"/>
          </a:solidFill>
          <a:ln w="9525">
            <a:solidFill>
              <a:schemeClr val="tx1"/>
            </a:solidFill>
            <a:miter lim="800000"/>
            <a:headEnd/>
            <a:tailEnd/>
          </a:ln>
        </p:spPr>
        <p:txBody>
          <a:bodyPr wrap="none" anchor="ctr">
            <a:prstTxWarp prst="textNoShape">
              <a:avLst/>
            </a:prstTxWarp>
          </a:bodyPr>
          <a:lstStyle/>
          <a:p>
            <a:endParaRPr lang="en-US"/>
          </a:p>
        </p:txBody>
      </p:sp>
      <p:sp>
        <p:nvSpPr>
          <p:cNvPr id="3084" name="Line 12"/>
          <p:cNvSpPr>
            <a:spLocks noChangeShapeType="1"/>
          </p:cNvSpPr>
          <p:nvPr/>
        </p:nvSpPr>
        <p:spPr bwMode="auto">
          <a:xfrm>
            <a:off x="4267200" y="5105400"/>
            <a:ext cx="685800" cy="0"/>
          </a:xfrm>
          <a:prstGeom prst="line">
            <a:avLst/>
          </a:prstGeom>
          <a:noFill/>
          <a:ln w="38100">
            <a:solidFill>
              <a:schemeClr val="tx1"/>
            </a:solidFill>
            <a:round/>
            <a:headEnd/>
            <a:tailEnd type="triangle" w="med" len="med"/>
          </a:ln>
        </p:spPr>
        <p:txBody>
          <a:bodyPr wrap="none">
            <a:prstTxWarp prst="textNoShape">
              <a:avLst/>
            </a:prstTxWarp>
          </a:bodyPr>
          <a:lstStyle/>
          <a:p>
            <a:endParaRPr lang="en-US"/>
          </a:p>
        </p:txBody>
      </p:sp>
      <p:sp>
        <p:nvSpPr>
          <p:cNvPr id="3085" name="Rectangle 12"/>
          <p:cNvSpPr>
            <a:spLocks noChangeArrowheads="1"/>
          </p:cNvSpPr>
          <p:nvPr/>
        </p:nvSpPr>
        <p:spPr bwMode="auto">
          <a:xfrm>
            <a:off x="3886200" y="4139624"/>
            <a:ext cx="1473146" cy="584776"/>
          </a:xfrm>
          <a:prstGeom prst="rect">
            <a:avLst/>
          </a:prstGeom>
          <a:noFill/>
          <a:ln w="9525">
            <a:noFill/>
            <a:miter lim="800000"/>
            <a:headEnd/>
            <a:tailEnd/>
          </a:ln>
        </p:spPr>
        <p:txBody>
          <a:bodyPr wrap="none">
            <a:prstTxWarp prst="textNoShape">
              <a:avLst/>
            </a:prstTxWarp>
            <a:spAutoFit/>
          </a:bodyPr>
          <a:lstStyle/>
          <a:p>
            <a:r>
              <a:rPr lang="en-US" sz="3200" i="1" dirty="0" err="1">
                <a:latin typeface="Times New Roman" charset="0"/>
              </a:rPr>
              <a:t>u</a:t>
            </a:r>
            <a:r>
              <a:rPr lang="en-US" sz="3200" i="1" baseline="-25000" dirty="0" err="1">
                <a:latin typeface="Times New Roman" charset="0"/>
              </a:rPr>
              <a:t>x</a:t>
            </a:r>
            <a:r>
              <a:rPr lang="en-US" sz="3200" i="1" dirty="0">
                <a:latin typeface="Times New Roman" charset="0"/>
              </a:rPr>
              <a:t>=</a:t>
            </a:r>
            <a:r>
              <a:rPr lang="el-GR" sz="3200" i="1" baseline="30000" dirty="0">
                <a:latin typeface="Times New Roman" charset="0"/>
              </a:rPr>
              <a:t>Δ</a:t>
            </a:r>
            <a:r>
              <a:rPr lang="en-US" sz="3200" i="1" baseline="30000" dirty="0" err="1">
                <a:latin typeface="Times New Roman" charset="0"/>
              </a:rPr>
              <a:t>x</a:t>
            </a:r>
            <a:r>
              <a:rPr lang="en-US" sz="3200" i="1" dirty="0">
                <a:latin typeface="Times New Roman" charset="0"/>
              </a:rPr>
              <a:t>/</a:t>
            </a:r>
            <a:r>
              <a:rPr lang="el-GR" sz="3200" i="1" baseline="-25000" dirty="0">
                <a:latin typeface="Times New Roman" charset="0"/>
              </a:rPr>
              <a:t>Δ</a:t>
            </a:r>
            <a:r>
              <a:rPr lang="en-US" sz="3200" i="1" baseline="-25000" dirty="0" err="1">
                <a:latin typeface="Times New Roman" charset="0"/>
              </a:rPr>
              <a:t>t</a:t>
            </a:r>
            <a:endParaRPr lang="en-US" sz="3200" dirty="0"/>
          </a:p>
        </p:txBody>
      </p:sp>
      <p:sp>
        <p:nvSpPr>
          <p:cNvPr id="3078" name="Rectangle 2"/>
          <p:cNvSpPr>
            <a:spLocks noChangeArrowheads="1"/>
          </p:cNvSpPr>
          <p:nvPr/>
        </p:nvSpPr>
        <p:spPr bwMode="auto">
          <a:xfrm>
            <a:off x="533400" y="3276600"/>
            <a:ext cx="3352800" cy="3505200"/>
          </a:xfrm>
          <a:prstGeom prst="rect">
            <a:avLst/>
          </a:prstGeom>
          <a:solidFill>
            <a:srgbClr val="CCECFF"/>
          </a:solidFill>
          <a:ln w="9525">
            <a:solidFill>
              <a:schemeClr val="tx1"/>
            </a:solidFill>
            <a:miter lim="800000"/>
            <a:headEnd/>
            <a:tailEnd/>
          </a:ln>
        </p:spPr>
        <p:txBody>
          <a:bodyPr wrap="none" anchor="ctr">
            <a:prstTxWarp prst="textNoShape">
              <a:avLst/>
            </a:prstTxWarp>
          </a:bodyPr>
          <a:lstStyle/>
          <a:p>
            <a:endParaRPr lang="en-US"/>
          </a:p>
        </p:txBody>
      </p:sp>
      <p:graphicFrame>
        <p:nvGraphicFramePr>
          <p:cNvPr id="144390" name="Object 5"/>
          <p:cNvGraphicFramePr>
            <a:graphicFrameLocks noChangeAspect="1"/>
          </p:cNvGraphicFramePr>
          <p:nvPr/>
        </p:nvGraphicFramePr>
        <p:xfrm>
          <a:off x="838200" y="4322763"/>
          <a:ext cx="2790825" cy="2444750"/>
        </p:xfrm>
        <a:graphic>
          <a:graphicData uri="http://schemas.openxmlformats.org/presentationml/2006/ole">
            <p:oleObj spid="_x0000_s135173" name="Equation" r:id="rId3" imgW="1231900" imgH="1079500" progId="Equation.DSMT4">
              <p:embed/>
            </p:oleObj>
          </a:graphicData>
        </a:graphic>
      </p:graphicFrame>
      <p:sp>
        <p:nvSpPr>
          <p:cNvPr id="3079" name="Rectangle 3"/>
          <p:cNvSpPr>
            <a:spLocks noGrp="1" noChangeArrowheads="1"/>
          </p:cNvSpPr>
          <p:nvPr>
            <p:ph type="title"/>
          </p:nvPr>
        </p:nvSpPr>
        <p:spPr>
          <a:xfrm>
            <a:off x="0" y="0"/>
            <a:ext cx="9144000" cy="1143000"/>
          </a:xfrm>
        </p:spPr>
        <p:txBody>
          <a:bodyPr/>
          <a:lstStyle/>
          <a:p>
            <a:pPr eaLnBrk="1" hangingPunct="1"/>
            <a:r>
              <a:rPr lang="en-US" sz="4000" b="1" dirty="0"/>
              <a:t>Velocity</a:t>
            </a:r>
            <a:r>
              <a:rPr lang="en-US" sz="4000" b="1" dirty="0" smtClean="0"/>
              <a:t> Transformation </a:t>
            </a:r>
            <a:r>
              <a:rPr lang="en-US" sz="4000" b="1" dirty="0"/>
              <a:t/>
            </a:r>
            <a:br>
              <a:rPr lang="en-US" sz="4000" b="1" dirty="0"/>
            </a:br>
            <a:r>
              <a:rPr lang="en-US" sz="2800" dirty="0"/>
              <a:t>(a consequence of the Lorentz transformation)</a:t>
            </a:r>
          </a:p>
        </p:txBody>
      </p:sp>
      <p:sp>
        <p:nvSpPr>
          <p:cNvPr id="3080" name="Rectangle 4"/>
          <p:cNvSpPr>
            <a:spLocks noChangeArrowheads="1"/>
          </p:cNvSpPr>
          <p:nvPr/>
        </p:nvSpPr>
        <p:spPr bwMode="auto">
          <a:xfrm>
            <a:off x="990600" y="1295400"/>
            <a:ext cx="7391400" cy="1815882"/>
          </a:xfrm>
          <a:prstGeom prst="rect">
            <a:avLst/>
          </a:prstGeom>
          <a:noFill/>
          <a:ln w="9525">
            <a:noFill/>
            <a:miter lim="800000"/>
            <a:headEnd/>
            <a:tailEnd/>
          </a:ln>
        </p:spPr>
        <p:txBody>
          <a:bodyPr>
            <a:prstTxWarp prst="textNoShape">
              <a:avLst/>
            </a:prstTxWarp>
            <a:spAutoFit/>
          </a:bodyPr>
          <a:lstStyle/>
          <a:p>
            <a:r>
              <a:rPr lang="en-US" sz="2800" dirty="0"/>
              <a:t>If </a:t>
            </a:r>
            <a:r>
              <a:rPr lang="en-US" sz="2800" dirty="0" err="1"/>
              <a:t>S</a:t>
            </a:r>
            <a:r>
              <a:rPr lang="en-US" sz="2800" dirty="0"/>
              <a:t>’ is moving with speed </a:t>
            </a:r>
            <a:r>
              <a:rPr lang="en-US" sz="2800" dirty="0" err="1"/>
              <a:t>v</a:t>
            </a:r>
            <a:r>
              <a:rPr lang="en-US" sz="2800" dirty="0"/>
              <a:t> in the positive </a:t>
            </a:r>
            <a:r>
              <a:rPr lang="en-US" sz="2800" dirty="0" err="1"/>
              <a:t>x</a:t>
            </a:r>
            <a:r>
              <a:rPr lang="en-US" sz="2800" dirty="0"/>
              <a:t> direction relative to </a:t>
            </a:r>
            <a:r>
              <a:rPr lang="en-US" sz="2800" dirty="0" err="1"/>
              <a:t>S</a:t>
            </a:r>
            <a:r>
              <a:rPr lang="en-US" sz="2800" dirty="0" smtClean="0"/>
              <a:t>, then the spacetime </a:t>
            </a:r>
            <a:r>
              <a:rPr lang="en-US" sz="2800" dirty="0"/>
              <a:t>coordinates</a:t>
            </a:r>
            <a:r>
              <a:rPr lang="en-US" sz="2800" dirty="0" smtClean="0"/>
              <a:t> for two events in </a:t>
            </a:r>
            <a:r>
              <a:rPr lang="en-US" sz="2800" dirty="0" err="1" smtClean="0"/>
              <a:t>S</a:t>
            </a:r>
            <a:r>
              <a:rPr lang="en-US" sz="2800" dirty="0" smtClean="0"/>
              <a:t>’ are related to the spacetime coordinates in </a:t>
            </a:r>
            <a:r>
              <a:rPr lang="en-US" sz="2800" dirty="0" err="1" smtClean="0"/>
              <a:t>S</a:t>
            </a:r>
            <a:r>
              <a:rPr lang="en-US" sz="2800" dirty="0" smtClean="0"/>
              <a:t> via:</a:t>
            </a:r>
            <a:endParaRPr lang="en-US" sz="2800" dirty="0"/>
          </a:p>
        </p:txBody>
      </p:sp>
      <p:sp>
        <p:nvSpPr>
          <p:cNvPr id="3081" name="Text Box 6"/>
          <p:cNvSpPr txBox="1">
            <a:spLocks noChangeArrowheads="1"/>
          </p:cNvSpPr>
          <p:nvPr/>
        </p:nvSpPr>
        <p:spPr bwMode="auto">
          <a:xfrm>
            <a:off x="771525" y="3352800"/>
            <a:ext cx="2962275" cy="701675"/>
          </a:xfrm>
          <a:prstGeom prst="rect">
            <a:avLst/>
          </a:prstGeom>
          <a:noFill/>
          <a:ln w="9525">
            <a:noFill/>
            <a:miter lim="800000"/>
            <a:headEnd/>
            <a:tailEnd/>
          </a:ln>
        </p:spPr>
        <p:txBody>
          <a:bodyPr wrap="none">
            <a:prstTxWarp prst="textNoShape">
              <a:avLst/>
            </a:prstTxWarp>
            <a:spAutoFit/>
          </a:bodyPr>
          <a:lstStyle/>
          <a:p>
            <a:pPr eaLnBrk="1" hangingPunct="1"/>
            <a:r>
              <a:rPr lang="en-US" sz="2000" b="1" dirty="0"/>
              <a:t>Lorentz transformation</a:t>
            </a:r>
          </a:p>
          <a:p>
            <a:pPr eaLnBrk="1" hangingPunct="1"/>
            <a:r>
              <a:rPr lang="en-US" sz="2000" dirty="0"/>
              <a:t>(relativistic)</a:t>
            </a:r>
          </a:p>
        </p:txBody>
      </p:sp>
      <p:graphicFrame>
        <p:nvGraphicFramePr>
          <p:cNvPr id="3075" name="Object 8"/>
          <p:cNvGraphicFramePr>
            <a:graphicFrameLocks noChangeAspect="1"/>
          </p:cNvGraphicFramePr>
          <p:nvPr/>
        </p:nvGraphicFramePr>
        <p:xfrm>
          <a:off x="5700713" y="4038600"/>
          <a:ext cx="2078037" cy="846138"/>
        </p:xfrm>
        <a:graphic>
          <a:graphicData uri="http://schemas.openxmlformats.org/presentationml/2006/ole">
            <p:oleObj spid="_x0000_s135170" name="Equation" r:id="rId4" imgW="1054100" imgH="431800" progId="Equation.DSMT4">
              <p:embed/>
            </p:oleObj>
          </a:graphicData>
        </a:graphic>
      </p:graphicFrame>
      <p:graphicFrame>
        <p:nvGraphicFramePr>
          <p:cNvPr id="3076" name="Object 9"/>
          <p:cNvGraphicFramePr>
            <a:graphicFrameLocks noChangeAspect="1"/>
          </p:cNvGraphicFramePr>
          <p:nvPr/>
        </p:nvGraphicFramePr>
        <p:xfrm>
          <a:off x="5510213" y="4743450"/>
          <a:ext cx="2368550" cy="895350"/>
        </p:xfrm>
        <a:graphic>
          <a:graphicData uri="http://schemas.openxmlformats.org/presentationml/2006/ole">
            <p:oleObj spid="_x0000_s135171" name="Equation" r:id="rId5" imgW="1168200" imgH="444240" progId="Equation.3">
              <p:embed/>
            </p:oleObj>
          </a:graphicData>
        </a:graphic>
      </p:graphicFrame>
      <p:graphicFrame>
        <p:nvGraphicFramePr>
          <p:cNvPr id="3077" name="Object 10"/>
          <p:cNvGraphicFramePr>
            <a:graphicFrameLocks noChangeAspect="1"/>
          </p:cNvGraphicFramePr>
          <p:nvPr/>
        </p:nvGraphicFramePr>
        <p:xfrm>
          <a:off x="5529263" y="5594350"/>
          <a:ext cx="2327275" cy="863600"/>
        </p:xfrm>
        <a:graphic>
          <a:graphicData uri="http://schemas.openxmlformats.org/presentationml/2006/ole">
            <p:oleObj spid="_x0000_s135172" name="Equation" r:id="rId6" imgW="1155600" imgH="431640" progId="Equation.DSMT4">
              <p:embed/>
            </p:oleObj>
          </a:graphicData>
        </a:graphic>
      </p:graphicFrame>
      <p:sp>
        <p:nvSpPr>
          <p:cNvPr id="3083" name="Text Box 11"/>
          <p:cNvSpPr txBox="1">
            <a:spLocks noChangeArrowheads="1"/>
          </p:cNvSpPr>
          <p:nvPr/>
        </p:nvSpPr>
        <p:spPr bwMode="auto">
          <a:xfrm>
            <a:off x="5364163" y="3352800"/>
            <a:ext cx="3017837" cy="701675"/>
          </a:xfrm>
          <a:prstGeom prst="rect">
            <a:avLst/>
          </a:prstGeom>
          <a:noFill/>
          <a:ln w="9525">
            <a:noFill/>
            <a:miter lim="800000"/>
            <a:headEnd/>
            <a:tailEnd/>
          </a:ln>
        </p:spPr>
        <p:txBody>
          <a:bodyPr wrap="none">
            <a:prstTxWarp prst="textNoShape">
              <a:avLst/>
            </a:prstTxWarp>
            <a:spAutoFit/>
          </a:bodyPr>
          <a:lstStyle/>
          <a:p>
            <a:pPr eaLnBrk="1" hangingPunct="1"/>
            <a:r>
              <a:rPr lang="en-US" sz="2000" b="1" dirty="0"/>
              <a:t>Velocity transformation</a:t>
            </a:r>
          </a:p>
          <a:p>
            <a:pPr eaLnBrk="1" hangingPunct="1"/>
            <a:r>
              <a:rPr lang="en-US" sz="2000" dirty="0"/>
              <a:t>(relativistic)</a:t>
            </a:r>
          </a:p>
        </p:txBody>
      </p:sp>
      <p:sp>
        <p:nvSpPr>
          <p:cNvPr id="3086" name="TextBox 17"/>
          <p:cNvSpPr txBox="1">
            <a:spLocks noChangeArrowheads="1"/>
          </p:cNvSpPr>
          <p:nvPr/>
        </p:nvSpPr>
        <p:spPr bwMode="auto">
          <a:xfrm>
            <a:off x="4495800" y="4497388"/>
            <a:ext cx="554038" cy="400050"/>
          </a:xfrm>
          <a:prstGeom prst="rect">
            <a:avLst/>
          </a:prstGeom>
          <a:noFill/>
          <a:ln w="9525">
            <a:noFill/>
            <a:miter lim="800000"/>
            <a:headEnd/>
            <a:tailEnd/>
          </a:ln>
        </p:spPr>
        <p:txBody>
          <a:bodyPr vert="eaVert" wrap="none">
            <a:prstTxWarp prst="textNoShape">
              <a:avLst/>
            </a:prstTxWarp>
            <a:spAutoFit/>
          </a:bodyPr>
          <a:lstStyle/>
          <a:p>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8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08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animBg="1"/>
      <p:bldP spid="3082" grpId="1" animBg="1"/>
      <p:bldP spid="3084" grpId="0" animBg="1"/>
      <p:bldP spid="3085" grpId="0"/>
      <p:bldP spid="3083"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3"/>
          <p:cNvSpPr>
            <a:spLocks noGrp="1" noChangeArrowheads="1"/>
          </p:cNvSpPr>
          <p:nvPr>
            <p:ph type="title"/>
          </p:nvPr>
        </p:nvSpPr>
        <p:spPr>
          <a:xfrm>
            <a:off x="457200" y="0"/>
            <a:ext cx="8229600" cy="838200"/>
          </a:xfrm>
        </p:spPr>
        <p:txBody>
          <a:bodyPr/>
          <a:lstStyle/>
          <a:p>
            <a:pPr eaLnBrk="1" hangingPunct="1"/>
            <a:r>
              <a:rPr lang="en-US" b="1" dirty="0"/>
              <a:t>Proper</a:t>
            </a:r>
            <a:r>
              <a:rPr lang="en-US" b="1" dirty="0" smtClean="0"/>
              <a:t> Time</a:t>
            </a:r>
            <a:endParaRPr lang="en-US" b="1" dirty="0"/>
          </a:p>
        </p:txBody>
      </p:sp>
      <p:sp>
        <p:nvSpPr>
          <p:cNvPr id="22531" name="Text Box 4"/>
          <p:cNvSpPr txBox="1">
            <a:spLocks noChangeArrowheads="1"/>
          </p:cNvSpPr>
          <p:nvPr/>
        </p:nvSpPr>
        <p:spPr bwMode="auto">
          <a:xfrm>
            <a:off x="228600" y="838200"/>
            <a:ext cx="8610600" cy="2246313"/>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2800" b="1"/>
              <a:t>Proper time:</a:t>
            </a:r>
            <a:r>
              <a:rPr lang="en-US" sz="2800"/>
              <a:t> Time interval </a:t>
            </a:r>
            <a:r>
              <a:rPr lang="el-GR" sz="2800">
                <a:ea typeface="Arial" charset="0"/>
                <a:cs typeface="Arial" charset="0"/>
              </a:rPr>
              <a:t>Δ</a:t>
            </a:r>
            <a:r>
              <a:rPr lang="en-US" sz="2800">
                <a:ea typeface="Arial" charset="0"/>
                <a:cs typeface="Arial" charset="0"/>
              </a:rPr>
              <a:t>t = t</a:t>
            </a:r>
            <a:r>
              <a:rPr lang="en-US" sz="2800" baseline="-25000">
                <a:ea typeface="Arial" charset="0"/>
                <a:cs typeface="Arial" charset="0"/>
              </a:rPr>
              <a:t>2</a:t>
            </a:r>
            <a:r>
              <a:rPr lang="en-US" sz="2800">
                <a:ea typeface="Arial" charset="0"/>
                <a:cs typeface="Arial" charset="0"/>
              </a:rPr>
              <a:t> – t</a:t>
            </a:r>
            <a:r>
              <a:rPr lang="en-US" sz="2800" baseline="-25000">
                <a:ea typeface="Arial" charset="0"/>
                <a:cs typeface="Arial" charset="0"/>
              </a:rPr>
              <a:t>1</a:t>
            </a:r>
            <a:r>
              <a:rPr lang="en-US" sz="2800">
                <a:ea typeface="Arial" charset="0"/>
                <a:cs typeface="Arial" charset="0"/>
              </a:rPr>
              <a:t> </a:t>
            </a:r>
            <a:r>
              <a:rPr lang="en-US" sz="2800"/>
              <a:t>between two events (x</a:t>
            </a:r>
            <a:r>
              <a:rPr lang="en-US" sz="2800" baseline="-25000"/>
              <a:t>1</a:t>
            </a:r>
            <a:r>
              <a:rPr lang="en-US" sz="2800"/>
              <a:t>,y</a:t>
            </a:r>
            <a:r>
              <a:rPr lang="en-US" sz="2800" baseline="-25000"/>
              <a:t>1</a:t>
            </a:r>
            <a:r>
              <a:rPr lang="en-US" sz="2800"/>
              <a:t>,z</a:t>
            </a:r>
            <a:r>
              <a:rPr lang="en-US" sz="2800" baseline="-25000"/>
              <a:t>1</a:t>
            </a:r>
            <a:r>
              <a:rPr lang="en-US" sz="2800"/>
              <a:t>,t</a:t>
            </a:r>
            <a:r>
              <a:rPr lang="en-US" sz="2800" baseline="-25000"/>
              <a:t>1</a:t>
            </a:r>
            <a:r>
              <a:rPr lang="en-US" sz="2800"/>
              <a:t>) and (x</a:t>
            </a:r>
            <a:r>
              <a:rPr lang="en-US" sz="2800" baseline="-25000"/>
              <a:t>2</a:t>
            </a:r>
            <a:r>
              <a:rPr lang="en-US" sz="2800"/>
              <a:t>,y</a:t>
            </a:r>
            <a:r>
              <a:rPr lang="en-US" sz="2800" baseline="-25000"/>
              <a:t>2</a:t>
            </a:r>
            <a:r>
              <a:rPr lang="en-US" sz="2800"/>
              <a:t>,z</a:t>
            </a:r>
            <a:r>
              <a:rPr lang="en-US" sz="2800" baseline="-25000"/>
              <a:t>2</a:t>
            </a:r>
            <a:r>
              <a:rPr lang="en-US" sz="2800"/>
              <a:t>,t</a:t>
            </a:r>
            <a:r>
              <a:rPr lang="en-US" sz="2800" baseline="-25000"/>
              <a:t>2</a:t>
            </a:r>
            <a:r>
              <a:rPr lang="en-US" sz="2800"/>
              <a:t>) measured in the frame, in which the two events occur at the same spatial coordinates, i.e. time interval that can be </a:t>
            </a:r>
            <a:r>
              <a:rPr lang="en-US" sz="2800" b="1"/>
              <a:t>measured with one clock</a:t>
            </a:r>
            <a:r>
              <a:rPr lang="en-US" sz="2800"/>
              <a:t>.</a:t>
            </a:r>
          </a:p>
        </p:txBody>
      </p:sp>
      <p:sp>
        <p:nvSpPr>
          <p:cNvPr id="65540" name="Rectangle 20"/>
          <p:cNvSpPr>
            <a:spLocks noChangeArrowheads="1"/>
          </p:cNvSpPr>
          <p:nvPr/>
        </p:nvSpPr>
        <p:spPr bwMode="auto">
          <a:xfrm>
            <a:off x="2286000" y="3657600"/>
            <a:ext cx="1828800" cy="228600"/>
          </a:xfrm>
          <a:prstGeom prst="rect">
            <a:avLst/>
          </a:prstGeom>
          <a:solidFill>
            <a:srgbClr val="0000FF"/>
          </a:solidFill>
          <a:ln w="9525">
            <a:solidFill>
              <a:schemeClr val="tx1"/>
            </a:solidFill>
            <a:miter lim="800000"/>
            <a:headEnd/>
            <a:tailEnd/>
          </a:ln>
        </p:spPr>
        <p:txBody>
          <a:bodyPr wrap="none" anchor="ctr">
            <a:prstTxWarp prst="textNoShape">
              <a:avLst/>
            </a:prstTxWarp>
          </a:bodyPr>
          <a:lstStyle/>
          <a:p>
            <a:endParaRPr lang="en-US"/>
          </a:p>
        </p:txBody>
      </p:sp>
      <p:grpSp>
        <p:nvGrpSpPr>
          <p:cNvPr id="2" name="Group 10"/>
          <p:cNvGrpSpPr>
            <a:grpSpLocks/>
          </p:cNvGrpSpPr>
          <p:nvPr/>
        </p:nvGrpSpPr>
        <p:grpSpPr bwMode="auto">
          <a:xfrm>
            <a:off x="3048000" y="3138488"/>
            <a:ext cx="457200" cy="519112"/>
            <a:chOff x="4495800" y="3332163"/>
            <a:chExt cx="457200" cy="519112"/>
          </a:xfrm>
        </p:grpSpPr>
        <p:sp>
          <p:nvSpPr>
            <p:cNvPr id="22538" name="Line 21"/>
            <p:cNvSpPr>
              <a:spLocks noChangeShapeType="1"/>
            </p:cNvSpPr>
            <p:nvPr/>
          </p:nvSpPr>
          <p:spPr bwMode="auto">
            <a:xfrm>
              <a:off x="4495800" y="3778250"/>
              <a:ext cx="457200" cy="0"/>
            </a:xfrm>
            <a:prstGeom prst="line">
              <a:avLst/>
            </a:prstGeom>
            <a:noFill/>
            <a:ln w="19050">
              <a:solidFill>
                <a:srgbClr val="FF0000"/>
              </a:solidFill>
              <a:round/>
              <a:headEnd/>
              <a:tailEnd type="triangle" w="med" len="med"/>
            </a:ln>
          </p:spPr>
          <p:txBody>
            <a:bodyPr wrap="none">
              <a:prstTxWarp prst="textNoShape">
                <a:avLst/>
              </a:prstTxWarp>
            </a:bodyPr>
            <a:lstStyle/>
            <a:p>
              <a:endParaRPr lang="en-US"/>
            </a:p>
          </p:txBody>
        </p:sp>
        <p:sp>
          <p:nvSpPr>
            <p:cNvPr id="22539" name="Text Box 22"/>
            <p:cNvSpPr txBox="1">
              <a:spLocks noChangeArrowheads="1"/>
            </p:cNvSpPr>
            <p:nvPr/>
          </p:nvSpPr>
          <p:spPr bwMode="auto">
            <a:xfrm>
              <a:off x="4511675" y="3332163"/>
              <a:ext cx="361950" cy="519112"/>
            </a:xfrm>
            <a:prstGeom prst="rect">
              <a:avLst/>
            </a:prstGeom>
            <a:noFill/>
            <a:ln w="9525">
              <a:noFill/>
              <a:miter lim="800000"/>
              <a:headEnd/>
              <a:tailEnd/>
            </a:ln>
          </p:spPr>
          <p:txBody>
            <a:bodyPr wrap="none">
              <a:prstTxWarp prst="textNoShape">
                <a:avLst/>
              </a:prstTxWarp>
              <a:spAutoFit/>
            </a:bodyPr>
            <a:lstStyle/>
            <a:p>
              <a:r>
                <a:rPr lang="en-US">
                  <a:solidFill>
                    <a:srgbClr val="FF0000"/>
                  </a:solidFill>
                </a:rPr>
                <a:t>v</a:t>
              </a:r>
            </a:p>
          </p:txBody>
        </p:sp>
      </p:grpSp>
      <p:sp>
        <p:nvSpPr>
          <p:cNvPr id="22534" name="Line 26"/>
          <p:cNvSpPr>
            <a:spLocks noChangeShapeType="1"/>
          </p:cNvSpPr>
          <p:nvPr/>
        </p:nvSpPr>
        <p:spPr bwMode="auto">
          <a:xfrm>
            <a:off x="4462463" y="3276600"/>
            <a:ext cx="0" cy="1143000"/>
          </a:xfrm>
          <a:prstGeom prst="line">
            <a:avLst/>
          </a:prstGeom>
          <a:noFill/>
          <a:ln w="19050">
            <a:solidFill>
              <a:schemeClr val="tx1"/>
            </a:solidFill>
            <a:prstDash val="dash"/>
            <a:round/>
            <a:headEnd/>
            <a:tailEnd/>
          </a:ln>
        </p:spPr>
        <p:txBody>
          <a:bodyPr wrap="none">
            <a:prstTxWarp prst="textNoShape">
              <a:avLst/>
            </a:prstTxWarp>
          </a:bodyPr>
          <a:lstStyle/>
          <a:p>
            <a:endParaRPr lang="en-US"/>
          </a:p>
        </p:txBody>
      </p:sp>
      <p:pic>
        <p:nvPicPr>
          <p:cNvPr id="22535" name="Picture 2" descr="T:\Untitled.png"/>
          <p:cNvPicPr>
            <a:picLocks noChangeAspect="1" noChangeArrowheads="1"/>
          </p:cNvPicPr>
          <p:nvPr/>
        </p:nvPicPr>
        <p:blipFill>
          <a:blip r:embed="rId2"/>
          <a:srcRect/>
          <a:stretch>
            <a:fillRect/>
          </a:stretch>
        </p:blipFill>
        <p:spPr bwMode="auto">
          <a:xfrm>
            <a:off x="4641850" y="3408363"/>
            <a:ext cx="1616075" cy="3175000"/>
          </a:xfrm>
          <a:prstGeom prst="rect">
            <a:avLst/>
          </a:prstGeom>
          <a:noFill/>
          <a:ln w="9525">
            <a:noFill/>
            <a:miter lim="800000"/>
            <a:headEnd/>
            <a:tailEnd/>
          </a:ln>
        </p:spPr>
      </p:pic>
      <p:sp>
        <p:nvSpPr>
          <p:cNvPr id="10" name="Explosion 1 9"/>
          <p:cNvSpPr>
            <a:spLocks noChangeArrowheads="1"/>
          </p:cNvSpPr>
          <p:nvPr/>
        </p:nvSpPr>
        <p:spPr bwMode="auto">
          <a:xfrm>
            <a:off x="4191000" y="3429000"/>
            <a:ext cx="533400" cy="609600"/>
          </a:xfrm>
          <a:prstGeom prst="irregularSeal1">
            <a:avLst/>
          </a:prstGeom>
          <a:solidFill>
            <a:srgbClr val="FFFF00"/>
          </a:solidFill>
          <a:ln w="9525">
            <a:solidFill>
              <a:schemeClr val="tx1"/>
            </a:solidFill>
            <a:round/>
            <a:headEnd/>
            <a:tailEnd/>
          </a:ln>
        </p:spPr>
        <p:txBody>
          <a:bodyPr wrap="none">
            <a:prstTxWarp prst="textNoShape">
              <a:avLst/>
            </a:prstTxWarp>
          </a:bodyPr>
          <a:lstStyle/>
          <a:p>
            <a:endParaRPr lang="en-US">
              <a:solidFill>
                <a:srgbClr val="FFFF00"/>
              </a:solidFill>
            </a:endParaRPr>
          </a:p>
        </p:txBody>
      </p:sp>
      <p:sp>
        <p:nvSpPr>
          <p:cNvPr id="22537" name="Text Box 9"/>
          <p:cNvSpPr txBox="1">
            <a:spLocks noChangeArrowheads="1"/>
          </p:cNvSpPr>
          <p:nvPr/>
        </p:nvSpPr>
        <p:spPr bwMode="auto">
          <a:xfrm>
            <a:off x="527050" y="5105400"/>
            <a:ext cx="4278335" cy="1569660"/>
          </a:xfrm>
          <a:prstGeom prst="rect">
            <a:avLst/>
          </a:prstGeom>
          <a:noFill/>
          <a:ln w="9525">
            <a:noFill/>
            <a:miter lim="800000"/>
            <a:headEnd/>
            <a:tailEnd/>
          </a:ln>
        </p:spPr>
        <p:txBody>
          <a:bodyPr wrap="none">
            <a:prstTxWarp prst="textNoShape">
              <a:avLst/>
            </a:prstTxWarp>
            <a:spAutoFit/>
          </a:bodyPr>
          <a:lstStyle/>
          <a:p>
            <a:r>
              <a:rPr lang="en-US" sz="2400" dirty="0"/>
              <a:t>Same spatial coordinates means:</a:t>
            </a:r>
          </a:p>
          <a:p>
            <a:r>
              <a:rPr lang="en-US" sz="2400" dirty="0"/>
              <a:t>	x</a:t>
            </a:r>
            <a:r>
              <a:rPr lang="en-US" sz="2400" baseline="-25000" dirty="0"/>
              <a:t>1 </a:t>
            </a:r>
            <a:r>
              <a:rPr lang="en-US" sz="2400" dirty="0"/>
              <a:t>= x</a:t>
            </a:r>
            <a:r>
              <a:rPr lang="en-US" sz="2400" baseline="-25000" dirty="0"/>
              <a:t>2</a:t>
            </a:r>
          </a:p>
          <a:p>
            <a:r>
              <a:rPr lang="en-US" sz="2400" dirty="0"/>
              <a:t>	y</a:t>
            </a:r>
            <a:r>
              <a:rPr lang="en-US" sz="2400" baseline="-25000" dirty="0"/>
              <a:t>1</a:t>
            </a:r>
            <a:r>
              <a:rPr lang="en-US" sz="2400" dirty="0"/>
              <a:t> = y</a:t>
            </a:r>
            <a:r>
              <a:rPr lang="en-US" sz="2400" baseline="-25000" dirty="0"/>
              <a:t>2</a:t>
            </a:r>
            <a:endParaRPr lang="en-US" sz="2400" dirty="0"/>
          </a:p>
          <a:p>
            <a:r>
              <a:rPr lang="en-US" sz="2400" dirty="0"/>
              <a:t>	z</a:t>
            </a:r>
            <a:r>
              <a:rPr lang="en-US" sz="2400" baseline="-25000" dirty="0"/>
              <a:t>1</a:t>
            </a:r>
            <a:r>
              <a:rPr lang="en-US" sz="2400" dirty="0"/>
              <a:t> = z</a:t>
            </a:r>
            <a:r>
              <a:rPr lang="en-US" sz="2400" baseline="-25000" dirty="0"/>
              <a:t>2</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 0  L 0.25 0  E" pathEditMode="relative" ptsTypes="">
                                      <p:cBhvr>
                                        <p:cTn id="6" dur="2000" fill="hold"/>
                                        <p:tgtEl>
                                          <p:spTgt spid="65540"/>
                                        </p:tgtEl>
                                        <p:attrNameLst>
                                          <p:attrName>ppt_x</p:attrName>
                                          <p:attrName>ppt_y</p:attrName>
                                        </p:attrNameLst>
                                      </p:cBhvr>
                                    </p:animMotion>
                                  </p:childTnLst>
                                </p:cTn>
                              </p:par>
                              <p:par>
                                <p:cTn id="7" presetID="10" presetClass="exit" presetSubtype="0" fill="hold" nodeType="withEffect">
                                  <p:stCondLst>
                                    <p:cond delay="0"/>
                                  </p:stCondLst>
                                  <p:childTnLst>
                                    <p:animEffect transition="out" filter="fade">
                                      <p:cBhvr>
                                        <p:cTn id="8" dur="1000"/>
                                        <p:tgtEl>
                                          <p:spTgt spid="2"/>
                                        </p:tgtEl>
                                      </p:cBhvr>
                                    </p:animEffect>
                                    <p:set>
                                      <p:cBhvr>
                                        <p:cTn id="9" dur="1" fill="hold">
                                          <p:stCondLst>
                                            <p:cond delay="999"/>
                                          </p:stCondLst>
                                        </p:cTn>
                                        <p:tgtEl>
                                          <p:spTgt spid="2"/>
                                        </p:tgtEl>
                                        <p:attrNameLst>
                                          <p:attrName>style.visibility</p:attrName>
                                        </p:attrNameLst>
                                      </p:cBhvr>
                                      <p:to>
                                        <p:strVal val="hidden"/>
                                      </p:to>
                                    </p:set>
                                  </p:childTnLst>
                                </p:cTn>
                              </p:par>
                              <p:par>
                                <p:cTn id="10" presetID="1" presetClass="entr" presetSubtype="0" fill="hold" grpId="0" nodeType="withEffect">
                                  <p:stCondLst>
                                    <p:cond delay="50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xit" presetSubtype="0" fill="hold" grpId="1" nodeType="withEffect">
                                  <p:stCondLst>
                                    <p:cond delay="700"/>
                                  </p:stCondLst>
                                  <p:childTnLst>
                                    <p:set>
                                      <p:cBhvr>
                                        <p:cTn id="13" dur="1" fill="hold">
                                          <p:stCondLst>
                                            <p:cond delay="0"/>
                                          </p:stCondLst>
                                        </p:cTn>
                                        <p:tgtEl>
                                          <p:spTgt spid="10"/>
                                        </p:tgtEl>
                                        <p:attrNameLst>
                                          <p:attrName>style.visibility</p:attrName>
                                        </p:attrNameLst>
                                      </p:cBhvr>
                                      <p:to>
                                        <p:strVal val="hidden"/>
                                      </p:to>
                                    </p:set>
                                  </p:childTnLst>
                                </p:cTn>
                              </p:par>
                              <p:par>
                                <p:cTn id="14" presetID="1" presetClass="entr" presetSubtype="0" fill="hold" grpId="2" nodeType="withEffect">
                                  <p:stCondLst>
                                    <p:cond delay="170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xit" presetSubtype="0" fill="hold" grpId="3" nodeType="withEffect">
                                  <p:stCondLst>
                                    <p:cond delay="1900"/>
                                  </p:stCondLst>
                                  <p:childTnLst>
                                    <p:set>
                                      <p:cBhvr>
                                        <p:cTn id="17"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animBg="1"/>
      <p:bldP spid="10" grpId="0" animBg="1"/>
      <p:bldP spid="10" grpId="1" animBg="1"/>
      <p:bldP spid="10" grpId="2" animBg="1"/>
      <p:bldP spid="10" grpId="3"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5029200" y="2590800"/>
            <a:ext cx="2847975" cy="2857500"/>
          </a:xfrm>
          <a:prstGeom prst="rect">
            <a:avLst/>
          </a:prstGeom>
          <a:noFill/>
          <a:ln w="9525">
            <a:noFill/>
            <a:miter lim="800000"/>
            <a:headEnd/>
            <a:tailEnd/>
          </a:ln>
        </p:spPr>
      </p:pic>
      <p:sp>
        <p:nvSpPr>
          <p:cNvPr id="23555" name="Rectangle 3"/>
          <p:cNvSpPr>
            <a:spLocks noGrp="1" noChangeArrowheads="1"/>
          </p:cNvSpPr>
          <p:nvPr>
            <p:ph type="title"/>
          </p:nvPr>
        </p:nvSpPr>
        <p:spPr>
          <a:xfrm>
            <a:off x="457200" y="0"/>
            <a:ext cx="8229600" cy="1143000"/>
          </a:xfrm>
        </p:spPr>
        <p:txBody>
          <a:bodyPr/>
          <a:lstStyle/>
          <a:p>
            <a:pPr eaLnBrk="1" hangingPunct="1"/>
            <a:r>
              <a:rPr lang="en-US" b="1" dirty="0"/>
              <a:t>Proper</a:t>
            </a:r>
            <a:r>
              <a:rPr lang="en-US" b="1" dirty="0" smtClean="0"/>
              <a:t> Length</a:t>
            </a:r>
            <a:endParaRPr lang="en-US" b="1" dirty="0"/>
          </a:p>
        </p:txBody>
      </p:sp>
      <p:sp>
        <p:nvSpPr>
          <p:cNvPr id="23556" name="Text Box 4"/>
          <p:cNvSpPr txBox="1">
            <a:spLocks noChangeArrowheads="1"/>
          </p:cNvSpPr>
          <p:nvPr/>
        </p:nvSpPr>
        <p:spPr bwMode="auto">
          <a:xfrm>
            <a:off x="228600" y="1524000"/>
            <a:ext cx="8610600" cy="954107"/>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2800" b="1" dirty="0"/>
              <a:t>Proper length:</a:t>
            </a:r>
            <a:r>
              <a:rPr lang="en-US" sz="2800" dirty="0"/>
              <a:t> Length of</a:t>
            </a:r>
            <a:r>
              <a:rPr lang="en-US" sz="2800" dirty="0" smtClean="0"/>
              <a:t> object </a:t>
            </a:r>
            <a:r>
              <a:rPr lang="en-US" sz="2800" dirty="0"/>
              <a:t>measured in the frame where it is at rest (use a ruler) </a:t>
            </a:r>
          </a:p>
        </p:txBody>
      </p:sp>
      <p:grpSp>
        <p:nvGrpSpPr>
          <p:cNvPr id="2" name="Group 5"/>
          <p:cNvGrpSpPr>
            <a:grpSpLocks/>
          </p:cNvGrpSpPr>
          <p:nvPr/>
        </p:nvGrpSpPr>
        <p:grpSpPr bwMode="auto">
          <a:xfrm>
            <a:off x="1371600" y="4244975"/>
            <a:ext cx="4730750" cy="708025"/>
            <a:chOff x="96" y="1858"/>
            <a:chExt cx="2980" cy="446"/>
          </a:xfrm>
        </p:grpSpPr>
        <p:sp>
          <p:nvSpPr>
            <p:cNvPr id="23560" name="Line 6"/>
            <p:cNvSpPr>
              <a:spLocks noChangeShapeType="1"/>
            </p:cNvSpPr>
            <p:nvPr/>
          </p:nvSpPr>
          <p:spPr bwMode="auto">
            <a:xfrm>
              <a:off x="240" y="1954"/>
              <a:ext cx="2784" cy="0"/>
            </a:xfrm>
            <a:prstGeom prst="line">
              <a:avLst/>
            </a:prstGeom>
            <a:noFill/>
            <a:ln w="25400">
              <a:solidFill>
                <a:schemeClr val="tx1"/>
              </a:solidFill>
              <a:round/>
              <a:headEnd/>
              <a:tailEnd/>
            </a:ln>
          </p:spPr>
          <p:txBody>
            <a:bodyPr>
              <a:prstTxWarp prst="textNoShape">
                <a:avLst/>
              </a:prstTxWarp>
            </a:bodyPr>
            <a:lstStyle/>
            <a:p>
              <a:endParaRPr lang="en-US"/>
            </a:p>
          </p:txBody>
        </p:sp>
        <p:sp>
          <p:nvSpPr>
            <p:cNvPr id="23561" name="Line 7"/>
            <p:cNvSpPr>
              <a:spLocks noChangeShapeType="1"/>
            </p:cNvSpPr>
            <p:nvPr/>
          </p:nvSpPr>
          <p:spPr bwMode="auto">
            <a:xfrm>
              <a:off x="1632" y="1858"/>
              <a:ext cx="0" cy="192"/>
            </a:xfrm>
            <a:prstGeom prst="line">
              <a:avLst/>
            </a:prstGeom>
            <a:noFill/>
            <a:ln w="38100">
              <a:solidFill>
                <a:schemeClr val="tx1"/>
              </a:solidFill>
              <a:round/>
              <a:headEnd/>
              <a:tailEnd/>
            </a:ln>
          </p:spPr>
          <p:txBody>
            <a:bodyPr>
              <a:prstTxWarp prst="textNoShape">
                <a:avLst/>
              </a:prstTxWarp>
            </a:bodyPr>
            <a:lstStyle/>
            <a:p>
              <a:endParaRPr lang="en-US"/>
            </a:p>
          </p:txBody>
        </p:sp>
        <p:sp>
          <p:nvSpPr>
            <p:cNvPr id="23562" name="Line 8"/>
            <p:cNvSpPr>
              <a:spLocks noChangeShapeType="1"/>
            </p:cNvSpPr>
            <p:nvPr/>
          </p:nvSpPr>
          <p:spPr bwMode="auto">
            <a:xfrm>
              <a:off x="2016" y="1858"/>
              <a:ext cx="0" cy="192"/>
            </a:xfrm>
            <a:prstGeom prst="line">
              <a:avLst/>
            </a:prstGeom>
            <a:noFill/>
            <a:ln w="12700">
              <a:solidFill>
                <a:schemeClr val="tx1"/>
              </a:solidFill>
              <a:round/>
              <a:headEnd/>
              <a:tailEnd/>
            </a:ln>
          </p:spPr>
          <p:txBody>
            <a:bodyPr>
              <a:prstTxWarp prst="textNoShape">
                <a:avLst/>
              </a:prstTxWarp>
            </a:bodyPr>
            <a:lstStyle/>
            <a:p>
              <a:endParaRPr lang="en-US"/>
            </a:p>
          </p:txBody>
        </p:sp>
        <p:sp>
          <p:nvSpPr>
            <p:cNvPr id="23563" name="Line 9"/>
            <p:cNvSpPr>
              <a:spLocks noChangeShapeType="1"/>
            </p:cNvSpPr>
            <p:nvPr/>
          </p:nvSpPr>
          <p:spPr bwMode="auto">
            <a:xfrm>
              <a:off x="2400" y="1858"/>
              <a:ext cx="0" cy="192"/>
            </a:xfrm>
            <a:prstGeom prst="line">
              <a:avLst/>
            </a:prstGeom>
            <a:noFill/>
            <a:ln w="12700">
              <a:solidFill>
                <a:schemeClr val="tx1"/>
              </a:solidFill>
              <a:round/>
              <a:headEnd/>
              <a:tailEnd/>
            </a:ln>
          </p:spPr>
          <p:txBody>
            <a:bodyPr>
              <a:prstTxWarp prst="textNoShape">
                <a:avLst/>
              </a:prstTxWarp>
            </a:bodyPr>
            <a:lstStyle/>
            <a:p>
              <a:endParaRPr lang="en-US"/>
            </a:p>
          </p:txBody>
        </p:sp>
        <p:sp>
          <p:nvSpPr>
            <p:cNvPr id="23564" name="Line 10"/>
            <p:cNvSpPr>
              <a:spLocks noChangeShapeType="1"/>
            </p:cNvSpPr>
            <p:nvPr/>
          </p:nvSpPr>
          <p:spPr bwMode="auto">
            <a:xfrm>
              <a:off x="2784" y="1858"/>
              <a:ext cx="0" cy="192"/>
            </a:xfrm>
            <a:prstGeom prst="line">
              <a:avLst/>
            </a:prstGeom>
            <a:noFill/>
            <a:ln w="12700">
              <a:solidFill>
                <a:schemeClr val="tx1"/>
              </a:solidFill>
              <a:round/>
              <a:headEnd/>
              <a:tailEnd/>
            </a:ln>
          </p:spPr>
          <p:txBody>
            <a:bodyPr>
              <a:prstTxWarp prst="textNoShape">
                <a:avLst/>
              </a:prstTxWarp>
            </a:bodyPr>
            <a:lstStyle/>
            <a:p>
              <a:endParaRPr lang="en-US"/>
            </a:p>
          </p:txBody>
        </p:sp>
        <p:sp>
          <p:nvSpPr>
            <p:cNvPr id="23565" name="Line 11"/>
            <p:cNvSpPr>
              <a:spLocks noChangeShapeType="1"/>
            </p:cNvSpPr>
            <p:nvPr/>
          </p:nvSpPr>
          <p:spPr bwMode="auto">
            <a:xfrm>
              <a:off x="1248" y="1858"/>
              <a:ext cx="0" cy="192"/>
            </a:xfrm>
            <a:prstGeom prst="line">
              <a:avLst/>
            </a:prstGeom>
            <a:noFill/>
            <a:ln w="12700">
              <a:solidFill>
                <a:schemeClr val="tx1"/>
              </a:solidFill>
              <a:round/>
              <a:headEnd/>
              <a:tailEnd/>
            </a:ln>
          </p:spPr>
          <p:txBody>
            <a:bodyPr>
              <a:prstTxWarp prst="textNoShape">
                <a:avLst/>
              </a:prstTxWarp>
            </a:bodyPr>
            <a:lstStyle/>
            <a:p>
              <a:endParaRPr lang="en-US"/>
            </a:p>
          </p:txBody>
        </p:sp>
        <p:sp>
          <p:nvSpPr>
            <p:cNvPr id="23566" name="Line 12"/>
            <p:cNvSpPr>
              <a:spLocks noChangeShapeType="1"/>
            </p:cNvSpPr>
            <p:nvPr/>
          </p:nvSpPr>
          <p:spPr bwMode="auto">
            <a:xfrm>
              <a:off x="864" y="1858"/>
              <a:ext cx="0" cy="192"/>
            </a:xfrm>
            <a:prstGeom prst="line">
              <a:avLst/>
            </a:prstGeom>
            <a:noFill/>
            <a:ln w="12700">
              <a:solidFill>
                <a:schemeClr val="tx1"/>
              </a:solidFill>
              <a:round/>
              <a:headEnd/>
              <a:tailEnd/>
            </a:ln>
          </p:spPr>
          <p:txBody>
            <a:bodyPr>
              <a:prstTxWarp prst="textNoShape">
                <a:avLst/>
              </a:prstTxWarp>
            </a:bodyPr>
            <a:lstStyle/>
            <a:p>
              <a:endParaRPr lang="en-US"/>
            </a:p>
          </p:txBody>
        </p:sp>
        <p:sp>
          <p:nvSpPr>
            <p:cNvPr id="23567" name="Line 13"/>
            <p:cNvSpPr>
              <a:spLocks noChangeShapeType="1"/>
            </p:cNvSpPr>
            <p:nvPr/>
          </p:nvSpPr>
          <p:spPr bwMode="auto">
            <a:xfrm>
              <a:off x="480" y="1858"/>
              <a:ext cx="0" cy="192"/>
            </a:xfrm>
            <a:prstGeom prst="line">
              <a:avLst/>
            </a:prstGeom>
            <a:noFill/>
            <a:ln w="12700">
              <a:solidFill>
                <a:schemeClr val="tx1"/>
              </a:solidFill>
              <a:round/>
              <a:headEnd/>
              <a:tailEnd/>
            </a:ln>
          </p:spPr>
          <p:txBody>
            <a:bodyPr>
              <a:prstTxWarp prst="textNoShape">
                <a:avLst/>
              </a:prstTxWarp>
            </a:bodyPr>
            <a:lstStyle/>
            <a:p>
              <a:endParaRPr lang="en-US"/>
            </a:p>
          </p:txBody>
        </p:sp>
        <p:sp>
          <p:nvSpPr>
            <p:cNvPr id="23568" name="Text Box 14"/>
            <p:cNvSpPr txBox="1">
              <a:spLocks noChangeArrowheads="1"/>
            </p:cNvSpPr>
            <p:nvPr/>
          </p:nvSpPr>
          <p:spPr bwMode="auto">
            <a:xfrm>
              <a:off x="96" y="2073"/>
              <a:ext cx="2980" cy="231"/>
            </a:xfrm>
            <a:prstGeom prst="rect">
              <a:avLst/>
            </a:prstGeom>
            <a:noFill/>
            <a:ln w="9525">
              <a:noFill/>
              <a:miter lim="800000"/>
              <a:headEnd/>
              <a:tailEnd/>
            </a:ln>
          </p:spPr>
          <p:txBody>
            <a:bodyPr wrap="none">
              <a:prstTxWarp prst="textNoShape">
                <a:avLst/>
              </a:prstTxWarp>
              <a:spAutoFit/>
            </a:bodyPr>
            <a:lstStyle/>
            <a:p>
              <a:r>
                <a:rPr lang="en-US" sz="1800"/>
                <a:t>...  -3       -2       -1       0        1        2       3  ...</a:t>
              </a:r>
            </a:p>
          </p:txBody>
        </p:sp>
      </p:grpSp>
      <p:pic>
        <p:nvPicPr>
          <p:cNvPr id="23558" name="Picture 15" descr="Helper"/>
          <p:cNvPicPr>
            <a:picLocks noChangeAspect="1" noChangeArrowheads="1"/>
          </p:cNvPicPr>
          <p:nvPr/>
        </p:nvPicPr>
        <p:blipFill>
          <a:blip r:embed="rId3"/>
          <a:srcRect/>
          <a:stretch>
            <a:fillRect/>
          </a:stretch>
        </p:blipFill>
        <p:spPr bwMode="auto">
          <a:xfrm>
            <a:off x="3276600" y="3330575"/>
            <a:ext cx="481013" cy="1058863"/>
          </a:xfrm>
          <a:prstGeom prst="rect">
            <a:avLst/>
          </a:prstGeom>
          <a:noFill/>
          <a:ln w="9525">
            <a:noFill/>
            <a:miter lim="800000"/>
            <a:headEnd/>
            <a:tailEnd/>
          </a:ln>
        </p:spPr>
      </p:pic>
      <p:sp>
        <p:nvSpPr>
          <p:cNvPr id="23559" name="Rectangle 16"/>
          <p:cNvSpPr>
            <a:spLocks noChangeArrowheads="1"/>
          </p:cNvSpPr>
          <p:nvPr/>
        </p:nvSpPr>
        <p:spPr bwMode="auto">
          <a:xfrm>
            <a:off x="3810000" y="4168775"/>
            <a:ext cx="1828800" cy="228600"/>
          </a:xfrm>
          <a:prstGeom prst="rect">
            <a:avLst/>
          </a:prstGeom>
          <a:solidFill>
            <a:srgbClr val="0000FF"/>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0"/>
            <a:ext cx="8229600" cy="1143000"/>
          </a:xfrm>
        </p:spPr>
        <p:txBody>
          <a:bodyPr/>
          <a:lstStyle/>
          <a:p>
            <a:pPr eaLnBrk="1" hangingPunct="1"/>
            <a:r>
              <a:rPr lang="en-US" b="1" dirty="0"/>
              <a:t>Spacetime</a:t>
            </a:r>
            <a:r>
              <a:rPr lang="en-US" b="1" dirty="0" smtClean="0"/>
              <a:t> Interval</a:t>
            </a:r>
            <a:endParaRPr lang="en-US" b="1" dirty="0"/>
          </a:p>
        </p:txBody>
      </p:sp>
      <p:sp>
        <p:nvSpPr>
          <p:cNvPr id="4101" name="Text Box 3"/>
          <p:cNvSpPr txBox="1">
            <a:spLocks noChangeArrowheads="1"/>
          </p:cNvSpPr>
          <p:nvPr/>
        </p:nvSpPr>
        <p:spPr bwMode="auto">
          <a:xfrm>
            <a:off x="609600" y="914400"/>
            <a:ext cx="7848600" cy="1200328"/>
          </a:xfrm>
          <a:prstGeom prst="rect">
            <a:avLst/>
          </a:prstGeom>
          <a:noFill/>
          <a:ln w="9525">
            <a:noFill/>
            <a:miter lim="800000"/>
            <a:headEnd/>
            <a:tailEnd/>
          </a:ln>
        </p:spPr>
        <p:txBody>
          <a:bodyPr>
            <a:prstTxWarp prst="textNoShape">
              <a:avLst/>
            </a:prstTxWarp>
            <a:spAutoFit/>
          </a:bodyPr>
          <a:lstStyle/>
          <a:p>
            <a:r>
              <a:rPr lang="en-US" sz="2400" dirty="0"/>
              <a:t>Say we have two events: (x</a:t>
            </a:r>
            <a:r>
              <a:rPr lang="en-US" sz="2400" baseline="-25000" dirty="0"/>
              <a:t>1</a:t>
            </a:r>
            <a:r>
              <a:rPr lang="en-US" sz="2400" dirty="0"/>
              <a:t>,y</a:t>
            </a:r>
            <a:r>
              <a:rPr lang="en-US" sz="2400" baseline="-25000" dirty="0"/>
              <a:t>1</a:t>
            </a:r>
            <a:r>
              <a:rPr lang="en-US" sz="2400" dirty="0"/>
              <a:t>,z</a:t>
            </a:r>
            <a:r>
              <a:rPr lang="en-US" sz="2400" baseline="-25000" dirty="0"/>
              <a:t>1</a:t>
            </a:r>
            <a:r>
              <a:rPr lang="en-US" sz="2400" dirty="0"/>
              <a:t>,t</a:t>
            </a:r>
            <a:r>
              <a:rPr lang="en-US" sz="2400" baseline="-25000" dirty="0"/>
              <a:t>1</a:t>
            </a:r>
            <a:r>
              <a:rPr lang="en-US" sz="2400" dirty="0"/>
              <a:t>) and (x</a:t>
            </a:r>
            <a:r>
              <a:rPr lang="en-US" sz="2400" baseline="-25000" dirty="0"/>
              <a:t>2</a:t>
            </a:r>
            <a:r>
              <a:rPr lang="en-US" sz="2400" dirty="0"/>
              <a:t>,y</a:t>
            </a:r>
            <a:r>
              <a:rPr lang="en-US" sz="2400" baseline="-25000" dirty="0"/>
              <a:t>2</a:t>
            </a:r>
            <a:r>
              <a:rPr lang="en-US" sz="2400" dirty="0"/>
              <a:t>,z</a:t>
            </a:r>
            <a:r>
              <a:rPr lang="en-US" sz="2400" baseline="-25000" dirty="0"/>
              <a:t>2</a:t>
            </a:r>
            <a:r>
              <a:rPr lang="en-US" sz="2400" dirty="0"/>
              <a:t>,t</a:t>
            </a:r>
            <a:r>
              <a:rPr lang="en-US" sz="2400" baseline="-25000" dirty="0"/>
              <a:t>2</a:t>
            </a:r>
            <a:r>
              <a:rPr lang="en-US" sz="2400" dirty="0"/>
              <a:t>).</a:t>
            </a:r>
            <a:r>
              <a:rPr lang="en-US" sz="2400" dirty="0" smtClean="0"/>
              <a:t> </a:t>
            </a:r>
          </a:p>
          <a:p>
            <a:r>
              <a:rPr lang="en-US" sz="2400" b="1" dirty="0" smtClean="0">
                <a:solidFill>
                  <a:srgbClr val="0000FF"/>
                </a:solidFill>
              </a:rPr>
              <a:t>Define </a:t>
            </a:r>
            <a:r>
              <a:rPr lang="en-US" sz="2400" b="1" dirty="0">
                <a:solidFill>
                  <a:srgbClr val="0000FF"/>
                </a:solidFill>
              </a:rPr>
              <a:t>the spacetime interval</a:t>
            </a:r>
            <a:r>
              <a:rPr lang="en-US" sz="2400" dirty="0"/>
              <a:t> (sort of the "distance") </a:t>
            </a:r>
            <a:r>
              <a:rPr lang="en-US" sz="2400" b="1" dirty="0">
                <a:solidFill>
                  <a:srgbClr val="0000FF"/>
                </a:solidFill>
              </a:rPr>
              <a:t>between two events</a:t>
            </a:r>
            <a:r>
              <a:rPr lang="en-US" sz="2400" dirty="0"/>
              <a:t> as:</a:t>
            </a:r>
          </a:p>
        </p:txBody>
      </p:sp>
      <p:sp>
        <p:nvSpPr>
          <p:cNvPr id="145412" name="Text Box 4"/>
          <p:cNvSpPr txBox="1">
            <a:spLocks noChangeArrowheads="1"/>
          </p:cNvSpPr>
          <p:nvPr/>
        </p:nvSpPr>
        <p:spPr bwMode="auto">
          <a:xfrm>
            <a:off x="381000" y="5302250"/>
            <a:ext cx="8534400" cy="1373188"/>
          </a:xfrm>
          <a:prstGeom prst="rect">
            <a:avLst/>
          </a:prstGeom>
          <a:noFill/>
          <a:ln w="9525">
            <a:noFill/>
            <a:miter lim="800000"/>
            <a:headEnd/>
            <a:tailEnd/>
          </a:ln>
        </p:spPr>
        <p:txBody>
          <a:bodyPr>
            <a:prstTxWarp prst="textNoShape">
              <a:avLst/>
            </a:prstTxWarp>
            <a:spAutoFit/>
          </a:bodyPr>
          <a:lstStyle/>
          <a:p>
            <a:r>
              <a:rPr lang="en-US" sz="2800" b="1" dirty="0" smtClean="0"/>
              <a:t>The </a:t>
            </a:r>
            <a:r>
              <a:rPr lang="en-US" sz="2800" b="1" dirty="0"/>
              <a:t>spacetime interval has the same value in all reference frames! i.e. </a:t>
            </a:r>
            <a:r>
              <a:rPr lang="el-GR" sz="2800" b="1" dirty="0">
                <a:sym typeface="Wingdings" charset="2"/>
              </a:rPr>
              <a:t>Δ</a:t>
            </a:r>
            <a:r>
              <a:rPr lang="en-US" sz="2800" b="1" dirty="0">
                <a:sym typeface="Wingdings" charset="2"/>
              </a:rPr>
              <a:t>s</a:t>
            </a:r>
            <a:r>
              <a:rPr lang="en-US" sz="2800" b="1" baseline="30000" dirty="0">
                <a:sym typeface="Wingdings" charset="2"/>
              </a:rPr>
              <a:t>2</a:t>
            </a:r>
            <a:r>
              <a:rPr lang="en-US" sz="2800" b="1" dirty="0">
                <a:sym typeface="Wingdings" charset="2"/>
              </a:rPr>
              <a:t> is “invariant” under Lorentz transformations.</a:t>
            </a:r>
            <a:endParaRPr lang="en-US" sz="1800" dirty="0">
              <a:sym typeface="Wingdings" charset="2"/>
            </a:endParaRPr>
          </a:p>
        </p:txBody>
      </p:sp>
      <p:graphicFrame>
        <p:nvGraphicFramePr>
          <p:cNvPr id="145413" name="Object 5"/>
          <p:cNvGraphicFramePr>
            <a:graphicFrameLocks noChangeAspect="1"/>
          </p:cNvGraphicFramePr>
          <p:nvPr/>
        </p:nvGraphicFramePr>
        <p:xfrm>
          <a:off x="1657350" y="2287588"/>
          <a:ext cx="5257800" cy="593725"/>
        </p:xfrm>
        <a:graphic>
          <a:graphicData uri="http://schemas.openxmlformats.org/presentationml/2006/ole">
            <p:oleObj spid="_x0000_s138242" name="Equation" r:id="rId3" imgW="3263760" imgH="368280" progId="Equation.3">
              <p:embed/>
            </p:oleObj>
          </a:graphicData>
        </a:graphic>
      </p:graphicFrame>
      <p:sp>
        <p:nvSpPr>
          <p:cNvPr id="4103" name="Text Box 6"/>
          <p:cNvSpPr txBox="1">
            <a:spLocks noChangeArrowheads="1"/>
          </p:cNvSpPr>
          <p:nvPr/>
        </p:nvSpPr>
        <p:spPr bwMode="auto">
          <a:xfrm>
            <a:off x="1279525" y="6084888"/>
            <a:ext cx="184150" cy="519112"/>
          </a:xfrm>
          <a:prstGeom prst="rect">
            <a:avLst/>
          </a:prstGeom>
          <a:noFill/>
          <a:ln w="9525">
            <a:noFill/>
            <a:miter lim="800000"/>
            <a:headEnd/>
            <a:tailEnd/>
          </a:ln>
        </p:spPr>
        <p:txBody>
          <a:bodyPr wrap="none">
            <a:prstTxWarp prst="textNoShape">
              <a:avLst/>
            </a:prstTxWarp>
            <a:spAutoFit/>
          </a:bodyPr>
          <a:lstStyle/>
          <a:p>
            <a:pPr eaLnBrk="1" hangingPunct="1"/>
            <a:endParaRPr lang="el-GR" sz="2800"/>
          </a:p>
        </p:txBody>
      </p:sp>
      <p:grpSp>
        <p:nvGrpSpPr>
          <p:cNvPr id="2" name="Group 8"/>
          <p:cNvGrpSpPr>
            <a:grpSpLocks/>
          </p:cNvGrpSpPr>
          <p:nvPr/>
        </p:nvGrpSpPr>
        <p:grpSpPr bwMode="auto">
          <a:xfrm>
            <a:off x="1600200" y="3124200"/>
            <a:ext cx="2887663" cy="2117725"/>
            <a:chOff x="1008" y="1776"/>
            <a:chExt cx="1819" cy="1334"/>
          </a:xfrm>
        </p:grpSpPr>
        <p:graphicFrame>
          <p:nvGraphicFramePr>
            <p:cNvPr id="4099" name="Object 9"/>
            <p:cNvGraphicFramePr>
              <a:graphicFrameLocks noChangeAspect="1"/>
            </p:cNvGraphicFramePr>
            <p:nvPr/>
          </p:nvGraphicFramePr>
          <p:xfrm>
            <a:off x="1689" y="1785"/>
            <a:ext cx="1138" cy="1325"/>
          </p:xfrm>
          <a:graphic>
            <a:graphicData uri="http://schemas.openxmlformats.org/presentationml/2006/ole">
              <p:oleObj spid="_x0000_s138243" name="Equation" r:id="rId4" imgW="774700" imgH="901700" progId="Equation.DSMT4">
                <p:embed/>
              </p:oleObj>
            </a:graphicData>
          </a:graphic>
        </p:graphicFrame>
        <p:sp>
          <p:nvSpPr>
            <p:cNvPr id="4109" name="Text Box 10"/>
            <p:cNvSpPr txBox="1">
              <a:spLocks noChangeArrowheads="1"/>
            </p:cNvSpPr>
            <p:nvPr/>
          </p:nvSpPr>
          <p:spPr bwMode="auto">
            <a:xfrm>
              <a:off x="1008" y="1776"/>
              <a:ext cx="553" cy="288"/>
            </a:xfrm>
            <a:prstGeom prst="rect">
              <a:avLst/>
            </a:prstGeom>
            <a:noFill/>
            <a:ln w="9525">
              <a:noFill/>
              <a:miter lim="800000"/>
              <a:headEnd/>
              <a:tailEnd/>
            </a:ln>
          </p:spPr>
          <p:txBody>
            <a:bodyPr wrap="none">
              <a:prstTxWarp prst="textNoShape">
                <a:avLst/>
              </a:prstTxWarp>
              <a:spAutoFit/>
            </a:bodyPr>
            <a:lstStyle/>
            <a:p>
              <a:pPr eaLnBrk="1" hangingPunct="1"/>
              <a:r>
                <a:rPr lang="en-US"/>
                <a:t>With:</a:t>
              </a:r>
            </a:p>
          </p:txBody>
        </p:sp>
      </p:grpSp>
      <p:grpSp>
        <p:nvGrpSpPr>
          <p:cNvPr id="3" name="Group 11"/>
          <p:cNvGrpSpPr>
            <a:grpSpLocks/>
          </p:cNvGrpSpPr>
          <p:nvPr/>
        </p:nvGrpSpPr>
        <p:grpSpPr bwMode="auto">
          <a:xfrm>
            <a:off x="1600200" y="2286000"/>
            <a:ext cx="7305675" cy="1662113"/>
            <a:chOff x="1008" y="1248"/>
            <a:chExt cx="4602" cy="1047"/>
          </a:xfrm>
        </p:grpSpPr>
        <p:sp>
          <p:nvSpPr>
            <p:cNvPr id="4106" name="Rectangle 12"/>
            <p:cNvSpPr>
              <a:spLocks noChangeArrowheads="1"/>
            </p:cNvSpPr>
            <p:nvPr/>
          </p:nvSpPr>
          <p:spPr bwMode="auto">
            <a:xfrm>
              <a:off x="1008" y="1248"/>
              <a:ext cx="3360" cy="432"/>
            </a:xfrm>
            <a:prstGeom prst="rect">
              <a:avLst/>
            </a:prstGeom>
            <a:noFill/>
            <a:ln w="25400">
              <a:solidFill>
                <a:srgbClr val="FF0000"/>
              </a:solidFill>
              <a:miter lim="800000"/>
              <a:headEnd/>
              <a:tailEnd/>
            </a:ln>
          </p:spPr>
          <p:txBody>
            <a:bodyPr wrap="none" anchor="ctr">
              <a:prstTxWarp prst="textNoShape">
                <a:avLst/>
              </a:prstTxWarp>
            </a:bodyPr>
            <a:lstStyle/>
            <a:p>
              <a:endParaRPr lang="en-US"/>
            </a:p>
          </p:txBody>
        </p:sp>
        <p:sp>
          <p:nvSpPr>
            <p:cNvPr id="4107" name="Line 13"/>
            <p:cNvSpPr>
              <a:spLocks noChangeShapeType="1"/>
            </p:cNvSpPr>
            <p:nvPr/>
          </p:nvSpPr>
          <p:spPr bwMode="auto">
            <a:xfrm flipH="1" flipV="1">
              <a:off x="4368" y="1680"/>
              <a:ext cx="192" cy="336"/>
            </a:xfrm>
            <a:prstGeom prst="line">
              <a:avLst/>
            </a:prstGeom>
            <a:noFill/>
            <a:ln w="25400">
              <a:solidFill>
                <a:srgbClr val="FF0000"/>
              </a:solidFill>
              <a:round/>
              <a:headEnd/>
              <a:tailEnd type="triangle" w="lg" len="lg"/>
            </a:ln>
          </p:spPr>
          <p:txBody>
            <a:bodyPr>
              <a:prstTxWarp prst="textNoShape">
                <a:avLst/>
              </a:prstTxWarp>
            </a:bodyPr>
            <a:lstStyle/>
            <a:p>
              <a:endParaRPr lang="en-US"/>
            </a:p>
          </p:txBody>
        </p:sp>
        <p:sp>
          <p:nvSpPr>
            <p:cNvPr id="4108" name="Text Box 14"/>
            <p:cNvSpPr txBox="1">
              <a:spLocks noChangeArrowheads="1"/>
            </p:cNvSpPr>
            <p:nvPr/>
          </p:nvSpPr>
          <p:spPr bwMode="auto">
            <a:xfrm>
              <a:off x="3648" y="1968"/>
              <a:ext cx="1962" cy="327"/>
            </a:xfrm>
            <a:prstGeom prst="rect">
              <a:avLst/>
            </a:prstGeom>
            <a:noFill/>
            <a:ln w="9525">
              <a:noFill/>
              <a:miter lim="800000"/>
              <a:headEnd/>
              <a:tailEnd/>
            </a:ln>
          </p:spPr>
          <p:txBody>
            <a:bodyPr wrap="none">
              <a:prstTxWarp prst="textNoShape">
                <a:avLst/>
              </a:prstTxWarp>
              <a:spAutoFit/>
            </a:bodyPr>
            <a:lstStyle/>
            <a:p>
              <a:pPr eaLnBrk="1" hangingPunct="1"/>
              <a:r>
                <a:rPr lang="en-US" sz="2800">
                  <a:solidFill>
                    <a:srgbClr val="FF0000"/>
                  </a:solidFill>
                </a:rPr>
                <a:t>Spacetime interval</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41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5412"/>
                                        </p:tgtEl>
                                        <p:attrNameLst>
                                          <p:attrName>style.visibility</p:attrName>
                                        </p:attrNameLst>
                                      </p:cBhvr>
                                      <p:to>
                                        <p:strVal val="visible"/>
                                      </p:to>
                                    </p:set>
                                    <p:animEffect transition="in" filter="fade">
                                      <p:cBhvr>
                                        <p:cTn id="19" dur="2000"/>
                                        <p:tgtEl>
                                          <p:spTgt spid="145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1155</TotalTime>
  <Words>3333</Words>
  <Application>Microsoft Macintosh PowerPoint</Application>
  <PresentationFormat>On-screen Show (4:3)</PresentationFormat>
  <Paragraphs>577</Paragraphs>
  <Slides>51</Slides>
  <Notes>20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Office Theme</vt:lpstr>
      <vt:lpstr>Equation</vt:lpstr>
      <vt:lpstr>Slide 1</vt:lpstr>
      <vt:lpstr>Slide 2</vt:lpstr>
      <vt:lpstr>Slide 3</vt:lpstr>
      <vt:lpstr>What exactly did we do during the last couple weeks?</vt:lpstr>
      <vt:lpstr>Einstein’s  Postulate of Relativity</vt:lpstr>
      <vt:lpstr>Velocity Transformation  (a consequence of the Lorentz transformation)</vt:lpstr>
      <vt:lpstr>Proper Time</vt:lpstr>
      <vt:lpstr>Proper Length</vt:lpstr>
      <vt:lpstr>Spacetime Interval</vt:lpstr>
      <vt:lpstr>Slide 10</vt:lpstr>
      <vt:lpstr>Definitions:</vt:lpstr>
      <vt:lpstr>Important Relation</vt:lpstr>
      <vt:lpstr>Example from some previous exam</vt:lpstr>
      <vt:lpstr>Velocity transformation</vt:lpstr>
      <vt:lpstr>Velocity transformation</vt:lpstr>
      <vt:lpstr>Part 2: Quantum Mechanics</vt:lpstr>
      <vt:lpstr>Is light a wave or a particle? </vt:lpstr>
      <vt:lpstr>Light is a wave  interference!</vt:lpstr>
      <vt:lpstr>Electromagnetic waves carry energy</vt:lpstr>
      <vt:lpstr>Slide 20</vt:lpstr>
      <vt:lpstr>The photoelectric effect (~1900)</vt:lpstr>
      <vt:lpstr>The photoelectric effect</vt:lpstr>
      <vt:lpstr>Slide 23</vt:lpstr>
      <vt:lpstr>The Farmer and the Seeds (a parable of scientific reasoning)</vt:lpstr>
      <vt:lpstr>The Farmer and the Seeds</vt:lpstr>
      <vt:lpstr>Slide 26</vt:lpstr>
      <vt:lpstr>The Farmer and the Seeds</vt:lpstr>
      <vt:lpstr>Slide 28</vt:lpstr>
      <vt:lpstr>Questions from this story:</vt:lpstr>
      <vt:lpstr>Slide 30</vt:lpstr>
      <vt:lpstr>Slide 31</vt:lpstr>
      <vt:lpstr>Slide 32</vt:lpstr>
      <vt:lpstr>Summary</vt:lpstr>
      <vt:lpstr>The photoelectric effect (~1900)</vt:lpstr>
      <vt:lpstr>Experimental apparatus: PE effect</vt:lpstr>
      <vt:lpstr>Experimental apparatus: PE effect</vt:lpstr>
      <vt:lpstr>What happens?</vt:lpstr>
      <vt:lpstr>When does an electric field exert a force on a charge?</vt:lpstr>
      <vt:lpstr>Slide 39</vt:lpstr>
      <vt:lpstr>Slide 40</vt:lpstr>
      <vt:lpstr>Slide 41</vt:lpstr>
      <vt:lpstr>A note about units of energy</vt:lpstr>
      <vt:lpstr>How to get the e- out of plate A?</vt:lpstr>
      <vt:lpstr>Experimental apparatus: PE effect</vt:lpstr>
      <vt:lpstr>First we could argue that the light heats up the plate  electrons pop-out</vt:lpstr>
      <vt:lpstr>Slide 46</vt:lpstr>
      <vt:lpstr>Slide 47</vt:lpstr>
      <vt:lpstr>Slide 48</vt:lpstr>
      <vt:lpstr>Vacuum tube diode</vt:lpstr>
      <vt:lpstr>Slide 50</vt:lpstr>
      <vt:lpstr>Slide 51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Zombie</dc:creator>
  <cp:lastModifiedBy>Zombie</cp:lastModifiedBy>
  <cp:revision>10</cp:revision>
  <dcterms:created xsi:type="dcterms:W3CDTF">2011-02-06T21:01:13Z</dcterms:created>
  <dcterms:modified xsi:type="dcterms:W3CDTF">2011-02-06T21:01:50Z</dcterms:modified>
</cp:coreProperties>
</file>