
<file path=[Content_Types].xml><?xml version="1.0" encoding="utf-8"?>
<Types xmlns="http://schemas.openxmlformats.org/package/2006/content-types">
  <Override PartName="/ppt/notesSlides/notesSlide24.xml" ContentType="application/vnd.openxmlformats-officedocument.presentationml.notesSlide+xml"/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Override PartName="/ppt/embeddings/oleObject1.bin" ContentType="application/vnd.openxmlformats-officedocument.oleObject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slides/slide44.xml" ContentType="application/vnd.openxmlformats-officedocument.presentationml.slide+xml"/>
  <Override PartName="/ppt/notesSlides/notesSlide30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Default Extension="vml" ContentType="application/vnd.openxmlformats-officedocument.vmlDrawing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Default Extension="pict" ContentType="image/pict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42.xml" ContentType="application/vnd.openxmlformats-officedocument.presentationml.slide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34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41.xml" ContentType="application/vnd.openxmlformats-officedocument.presentationml.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26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jpeg" ContentType="image/jpeg"/>
  <Override PartName="/ppt/viewProps.xml" ContentType="application/vnd.openxmlformats-officedocument.presentationml.viewProps+xml"/>
  <Override PartName="/ppt/embeddings/oleObject3.bin" ContentType="application/vnd.openxmlformats-officedocument.oleObject"/>
  <Override PartName="/ppt/notesSlides/notesSlide11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notesSlides/notesSlide25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embeddings/oleObject2.bin" ContentType="application/vnd.openxmlformats-officedocument.oleObject"/>
  <Override PartName="/ppt/notesSlides/notesSlide32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350" r:id="rId2"/>
    <p:sldId id="331" r:id="rId3"/>
    <p:sldId id="332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340" r:id="rId12"/>
    <p:sldId id="347" r:id="rId13"/>
    <p:sldId id="349" r:id="rId14"/>
    <p:sldId id="348" r:id="rId15"/>
    <p:sldId id="346" r:id="rId16"/>
    <p:sldId id="341" r:id="rId17"/>
    <p:sldId id="342" r:id="rId18"/>
    <p:sldId id="343" r:id="rId19"/>
    <p:sldId id="344" r:id="rId20"/>
    <p:sldId id="345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307" r:id="rId29"/>
    <p:sldId id="308" r:id="rId30"/>
    <p:sldId id="309" r:id="rId31"/>
    <p:sldId id="314" r:id="rId32"/>
    <p:sldId id="315" r:id="rId33"/>
    <p:sldId id="316" r:id="rId34"/>
    <p:sldId id="317" r:id="rId35"/>
    <p:sldId id="318" r:id="rId36"/>
    <p:sldId id="351" r:id="rId37"/>
    <p:sldId id="319" r:id="rId38"/>
    <p:sldId id="321" r:id="rId39"/>
    <p:sldId id="322" r:id="rId40"/>
    <p:sldId id="323" r:id="rId41"/>
    <p:sldId id="324" r:id="rId42"/>
    <p:sldId id="325" r:id="rId43"/>
    <p:sldId id="326" r:id="rId44"/>
    <p:sldId id="328" r:id="rId45"/>
    <p:sldId id="329" r:id="rId46"/>
  </p:sldIdLst>
  <p:sldSz cx="9144000" cy="6858000" type="screen4x3"/>
  <p:notesSz cx="6858000" cy="9180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3D94B"/>
    <a:srgbClr val="008000"/>
    <a:srgbClr val="FF3300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20766" autoAdjust="0"/>
    <p:restoredTop sz="94660"/>
  </p:normalViewPr>
  <p:slideViewPr>
    <p:cSldViewPr snapToGrid="0">
      <p:cViewPr varScale="1">
        <p:scale>
          <a:sx n="84" d="100"/>
          <a:sy n="84" d="100"/>
        </p:scale>
        <p:origin x="-8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handoutMaster" Target="handoutMasters/handout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ict"/><Relationship Id="rId2" Type="http://schemas.openxmlformats.org/officeDocument/2006/relationships/image" Target="../media/image5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CC22FC-0B84-4983-8623-34ADBA956AB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8975"/>
            <a:ext cx="4589462" cy="3441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0863"/>
            <a:ext cx="5486400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E99C713-15AB-45CD-89F3-89237D049B5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DD6B39-9223-47E3-820E-26C6ACC2B431}" type="slidenum">
              <a:rPr lang="en-US"/>
              <a:pPr/>
              <a:t>1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ABB1F6-D296-0B49-806F-54CF21FA385C}" type="slidenum">
              <a:rPr lang="en-US"/>
              <a:pPr/>
              <a:t>20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F2570A-19C9-E146-B7B3-B5E040DC6119}" type="slidenum">
              <a:rPr lang="en-US"/>
              <a:pPr/>
              <a:t>21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0A40B7-3EE2-FA47-9DFD-840F49FB7E68}" type="slidenum">
              <a:rPr lang="en-US"/>
              <a:pPr/>
              <a:t>22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41F126-8C19-2C4F-A19C-468011ECB8C1}" type="slidenum">
              <a:rPr lang="en-US"/>
              <a:pPr/>
              <a:t>23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899350-0A28-B14C-9053-95539D74979C}" type="slidenum">
              <a:rPr lang="en-US"/>
              <a:pPr/>
              <a:t>24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E4A5A8-BC69-BD44-87AF-99E4CC0517F9}" type="slidenum">
              <a:rPr lang="en-US"/>
              <a:pPr/>
              <a:t>25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F78958-2C9A-2541-A8DB-01CF8EE302FE}" type="slidenum">
              <a:rPr lang="en-US"/>
              <a:pPr/>
              <a:t>26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5063" y="688975"/>
            <a:ext cx="4589462" cy="3441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60864"/>
            <a:ext cx="5486400" cy="41306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400" i="1"/>
              <a:t>Note what KE means (ask class: ke is speed?)</a:t>
            </a:r>
          </a:p>
          <a:p>
            <a:pPr>
              <a:spcBef>
                <a:spcPct val="0"/>
              </a:spcBef>
            </a:pPr>
            <a:r>
              <a:rPr lang="en-US" sz="1400" i="1"/>
              <a:t>Have students make predictions on sheet.</a:t>
            </a:r>
          </a:p>
          <a:p>
            <a:pPr>
              <a:spcBef>
                <a:spcPct val="0"/>
              </a:spcBef>
            </a:pPr>
            <a:r>
              <a:rPr lang="en-US" sz="1400" i="1"/>
              <a:t>look at sim for few different</a:t>
            </a:r>
          </a:p>
          <a:p>
            <a:pPr>
              <a:spcBef>
                <a:spcPct val="0"/>
              </a:spcBef>
            </a:pPr>
            <a:r>
              <a:rPr lang="en-US" sz="1400" i="1"/>
              <a:t>colors, small forward V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F84C22-7959-5047-89D5-2514DA643B6F}" type="slidenum">
              <a:rPr lang="en-US"/>
              <a:pPr/>
              <a:t>27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5063" y="688975"/>
            <a:ext cx="4589462" cy="3441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60864"/>
            <a:ext cx="5486400" cy="41306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/>
              <a:t>A: 31</a:t>
            </a:r>
          </a:p>
          <a:p>
            <a:r>
              <a:rPr lang="en-US"/>
              <a:t>B: 8</a:t>
            </a:r>
          </a:p>
          <a:p>
            <a:r>
              <a:rPr lang="en-US"/>
              <a:t>C: 23</a:t>
            </a:r>
          </a:p>
          <a:p>
            <a:r>
              <a:rPr lang="en-US"/>
              <a:t>D: 38</a:t>
            </a:r>
          </a:p>
          <a:p>
            <a:r>
              <a:rPr lang="en-US"/>
              <a:t>182 responses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82FDB4-5FEB-4543-9A0B-F46BBEB829C3}" type="slidenum">
              <a:rPr lang="en-US"/>
              <a:pPr/>
              <a:t>28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5063" y="688975"/>
            <a:ext cx="4589462" cy="3441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60864"/>
            <a:ext cx="5486400" cy="41306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1727B9-6793-C745-9C5A-8B9A7812904E}" type="slidenum">
              <a:rPr lang="en-US"/>
              <a:pPr/>
              <a:t>29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5063" y="688975"/>
            <a:ext cx="4589462" cy="3441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60864"/>
            <a:ext cx="5486400" cy="41306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DDB3BD-C460-4258-803E-1B8261DCD00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0744"/>
            <a:ext cx="5029200" cy="413123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B787D3-C484-8A48-940C-4CEBBCDBB81C}" type="slidenum">
              <a:rPr lang="en-US"/>
              <a:pPr/>
              <a:t>30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5063" y="688975"/>
            <a:ext cx="4589462" cy="3441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60864"/>
            <a:ext cx="5486400" cy="41306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97BF80-1FAD-3746-B4E9-ED5374DF12C5}" type="slidenum">
              <a:rPr lang="en-US"/>
              <a:pPr/>
              <a:t>31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ED5CA8-72C0-3642-B911-F5267F43944C}" type="slidenum">
              <a:rPr lang="en-US"/>
              <a:pPr/>
              <a:t>32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CE4F99-1A67-7145-A4AF-DCDBB7348C76}" type="slidenum">
              <a:rPr lang="en-US"/>
              <a:pPr/>
              <a:t>33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sz="1400"/>
              <a:t>show photon view</a:t>
            </a:r>
          </a:p>
          <a:p>
            <a:r>
              <a:rPr lang="en-US"/>
              <a:t>On sim…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9F1640-9B20-2A41-A726-F13F11A2EBDB}" type="slidenum">
              <a:rPr lang="en-US"/>
              <a:pPr/>
              <a:t>34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1732C3-48EE-0946-B81F-BF87017028FD}" type="slidenum">
              <a:rPr lang="en-US"/>
              <a:pPr/>
              <a:t>35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F7D058-4D92-4694-99E9-5926BD9A2C02}" type="slidenum">
              <a:rPr lang="en-US"/>
              <a:pPr/>
              <a:t>36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5063" y="688975"/>
            <a:ext cx="4589462" cy="3441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60863"/>
            <a:ext cx="5486400" cy="41306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53AE1A-30F7-2844-8330-B06FB1E09E29}" type="slidenum">
              <a:rPr lang="en-US"/>
              <a:pPr/>
              <a:t>37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5063" y="688975"/>
            <a:ext cx="4589462" cy="3441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60864"/>
            <a:ext cx="5486400" cy="41306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8A5B35-2B7A-4A48-BCDA-1C88C709A49F}" type="slidenum">
              <a:rPr lang="en-US"/>
              <a:pPr/>
              <a:t>38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5063" y="688975"/>
            <a:ext cx="4589462" cy="3441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60864"/>
            <a:ext cx="5486400" cy="41306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136957-2EF8-9549-A2DF-7DEBDDB24CEF}" type="slidenum">
              <a:rPr lang="en-US"/>
              <a:pPr/>
              <a:t>39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5063" y="688975"/>
            <a:ext cx="4589462" cy="3441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60864"/>
            <a:ext cx="5486400" cy="41306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CD2793-9463-1948-A72C-3B581C2672F0}" type="slidenum">
              <a:rPr lang="en-US"/>
              <a:pPr/>
              <a:t>9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happens at 5V</a:t>
            </a:r>
          </a:p>
          <a:p>
            <a:r>
              <a:rPr lang="en-US"/>
              <a:t>186 responses, no breakdown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688549-9003-8D4D-A053-7B896A4AD415}" type="slidenum">
              <a:rPr lang="en-US"/>
              <a:pPr/>
              <a:t>40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5063" y="688975"/>
            <a:ext cx="4589462" cy="3441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60864"/>
            <a:ext cx="5486400" cy="41306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FBBF2D-998C-F945-84CA-9870E81A57EE}" type="slidenum">
              <a:rPr lang="en-US"/>
              <a:pPr/>
              <a:t>41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5063" y="688975"/>
            <a:ext cx="4589462" cy="3441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60864"/>
            <a:ext cx="5486400" cy="41306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8A2903-2F50-7349-BFB6-BC9A324EF89D}" type="slidenum">
              <a:rPr lang="en-US"/>
              <a:pPr/>
              <a:t>42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5063" y="688975"/>
            <a:ext cx="4589462" cy="3441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60864"/>
            <a:ext cx="5486400" cy="41306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7BA02D-142D-1646-8FB7-8DEA702B9878}" type="slidenum">
              <a:rPr lang="en-US"/>
              <a:pPr/>
              <a:t>43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5063" y="688975"/>
            <a:ext cx="4589462" cy="3441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60864"/>
            <a:ext cx="5486400" cy="41306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EF924F-2D22-0848-8EDA-1C7E13DF5C60}" type="slidenum">
              <a:rPr lang="en-US"/>
              <a:pPr/>
              <a:t>44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5063" y="688975"/>
            <a:ext cx="4589462" cy="3441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60864"/>
            <a:ext cx="5486400" cy="41306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6ACA2D-8BC1-0C4B-BD14-12DE617BFA17}" type="slidenum">
              <a:rPr lang="en-US"/>
              <a:pPr/>
              <a:t>45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5063" y="688975"/>
            <a:ext cx="4589462" cy="3441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60864"/>
            <a:ext cx="5486400" cy="41306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232C58-96AA-9D40-8D7A-529CB223749C}" type="slidenum">
              <a:rPr lang="en-US"/>
              <a:pPr/>
              <a:t>10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EEAD3B-BF02-2B44-B411-8293B60D6CC3}" type="slidenum">
              <a:rPr lang="en-US"/>
              <a:pPr/>
              <a:t>11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6650" y="688975"/>
            <a:ext cx="4584700" cy="3440113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700" dirty="0">
                <a:latin typeface="Arial" charset="0"/>
              </a:rPr>
              <a:t>For ref. not to be covered in class.</a:t>
            </a:r>
            <a:br>
              <a:rPr lang="en-US" sz="700" dirty="0">
                <a:latin typeface="Arial" charset="0"/>
              </a:rPr>
            </a:br>
            <a:endParaRPr lang="en-US" sz="700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E719DA-3FA4-9348-8202-AB5679144410}" type="slidenum">
              <a:rPr lang="en-US"/>
              <a:pPr/>
              <a:t>15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4A5270-172C-B446-9CFD-831A473DFBF0}" type="slidenum">
              <a:rPr lang="en-US"/>
              <a:pPr/>
              <a:t>16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0BD79F-6F9E-154D-A837-D140F7FEE1B0}" type="slidenum">
              <a:rPr lang="en-US"/>
              <a:pPr/>
              <a:t>17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6650" y="688975"/>
            <a:ext cx="4584700" cy="3440113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3FC6EE-CEC2-1848-9F48-6B0C8F629D45}" type="slidenum">
              <a:rPr lang="en-US"/>
              <a:pPr/>
              <a:t>19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happens at 5V</a:t>
            </a:r>
          </a:p>
          <a:p>
            <a:r>
              <a:rPr lang="en-US"/>
              <a:t>186 responses, no breakdown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85053-0750-46C8-B827-A4E66BA6FC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2BAA9-F869-4335-9D98-F6BD454FBB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D62C2-AB2E-4743-8B87-8A9343DC6F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F63D194-6C57-45CD-9CCD-C3B89E2FF3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33679-27C6-4F67-AF85-7C01E995C4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79CE0-489D-434E-B09C-A2F6AA7568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123DE-C612-4298-8CB7-94697D9957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186F9-B563-4E8D-9432-855AADFA35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79405E-7035-4C1A-9F84-F8A3D32A94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9AFE5-5A53-48FD-8D00-A95B9104C7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8BFEB6-A983-413C-815A-0439B684F5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F9DC7-9083-4C76-AA5D-1B71D4BB6C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52EE73A-C66B-4207-9EE2-25D77027E91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oleObject" Target="../embeddings/oleObject3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hyperlink" Target="http://phet.colorado.edu/simulations/photoelectric/photoelectric.jnlp" TargetMode="External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://phet.colorado.edu/simulations/photoelectric/photoelectric.jnlp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6D020-A6C6-4935-9540-7BB7F9A49A30}" type="slidenum">
              <a:rPr lang="en-US"/>
              <a:pPr/>
              <a:t>1</a:t>
            </a:fld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81000" y="14954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800">
              <a:latin typeface="Times New Roman" pitchFamily="18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971997" y="107950"/>
            <a:ext cx="49888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latin typeface="Comic Sans MS" pitchFamily="66" charset="0"/>
              </a:rPr>
              <a:t>PH300 </a:t>
            </a:r>
            <a:r>
              <a:rPr lang="en-US" sz="2800" dirty="0">
                <a:latin typeface="Comic Sans MS" pitchFamily="66" charset="0"/>
              </a:rPr>
              <a:t>Modern </a:t>
            </a:r>
            <a:r>
              <a:rPr lang="en-US" sz="2800" dirty="0" smtClean="0">
                <a:latin typeface="Comic Sans MS" pitchFamily="66" charset="0"/>
              </a:rPr>
              <a:t>Physics SP11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4807559"/>
            <a:ext cx="4419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 smtClean="0"/>
              <a:t>2/15 Day 9: </a:t>
            </a:r>
            <a:endParaRPr lang="en-US" b="1" dirty="0"/>
          </a:p>
          <a:p>
            <a:r>
              <a:rPr lang="en-US" dirty="0" smtClean="0"/>
              <a:t>Questions?</a:t>
            </a:r>
          </a:p>
          <a:p>
            <a:r>
              <a:rPr lang="en-US" dirty="0" smtClean="0"/>
              <a:t>Exam 1</a:t>
            </a:r>
          </a:p>
          <a:p>
            <a:r>
              <a:rPr lang="en-US" dirty="0" smtClean="0"/>
              <a:t>Photoelectric Effect</a:t>
            </a:r>
          </a:p>
          <a:p>
            <a:endParaRPr lang="en-US" dirty="0" smtClean="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191000" y="4829056"/>
            <a:ext cx="49530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b="1" dirty="0" smtClean="0"/>
              <a:t>Thursday:  </a:t>
            </a:r>
            <a:endParaRPr lang="en-US" dirty="0" smtClean="0"/>
          </a:p>
          <a:p>
            <a:pPr algn="r"/>
            <a:r>
              <a:rPr lang="en-US" dirty="0" smtClean="0"/>
              <a:t>Photoelectric Effect </a:t>
            </a:r>
          </a:p>
          <a:p>
            <a:pPr algn="r"/>
            <a:r>
              <a:rPr lang="en-US" dirty="0" smtClean="0"/>
              <a:t>(continued)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516104" y="3465982"/>
            <a:ext cx="8458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“</a:t>
            </a:r>
            <a:r>
              <a:rPr lang="en-US" dirty="0" smtClean="0"/>
              <a:t>Anyone who has never made a mistake has never tried 	anything new.” </a:t>
            </a:r>
            <a:r>
              <a:rPr lang="en-US" sz="2000" dirty="0" smtClean="0"/>
              <a:t>- Albert Einstein</a:t>
            </a:r>
            <a:endParaRPr lang="en-US" sz="2000" dirty="0"/>
          </a:p>
        </p:txBody>
      </p:sp>
      <p:pic>
        <p:nvPicPr>
          <p:cNvPr id="12" name="Picture 11" descr="p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8694" y="713138"/>
            <a:ext cx="3149600" cy="2552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/>
          <p:cNvPicPr>
            <a:picLocks noChangeAspect="1" noChangeArrowheads="1"/>
          </p:cNvPicPr>
          <p:nvPr/>
        </p:nvPicPr>
        <p:blipFill>
          <a:blip r:embed="rId3"/>
          <a:srcRect l="15491" t="25414" r="31961" b="24490"/>
          <a:stretch>
            <a:fillRect/>
          </a:stretch>
        </p:blipFill>
        <p:spPr bwMode="auto">
          <a:xfrm>
            <a:off x="2743200" y="1905000"/>
            <a:ext cx="5105400" cy="389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3581400" y="3124200"/>
            <a:ext cx="3200400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3794125" y="453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5791200" y="5562600"/>
            <a:ext cx="10742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omic Sans MS" charset="0"/>
                <a:ea typeface="Times New Roman" charset="0"/>
                <a:cs typeface="Times New Roman" charset="0"/>
              </a:rPr>
              <a:t>10Volts</a:t>
            </a: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3911704" y="5562600"/>
            <a:ext cx="507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omic Sans MS" charset="0"/>
                <a:ea typeface="Times New Roman" charset="0"/>
                <a:cs typeface="Times New Roman" charset="0"/>
              </a:rPr>
              <a:t>0V</a:t>
            </a:r>
          </a:p>
        </p:txBody>
      </p:sp>
      <p:sp>
        <p:nvSpPr>
          <p:cNvPr id="17415" name="Rectangle 8"/>
          <p:cNvSpPr>
            <a:spLocks noChangeArrowheads="1"/>
          </p:cNvSpPr>
          <p:nvPr/>
        </p:nvSpPr>
        <p:spPr bwMode="auto">
          <a:xfrm>
            <a:off x="6975475" y="3048000"/>
            <a:ext cx="6233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omic Sans MS" charset="0"/>
                <a:ea typeface="Times New Roman" charset="0"/>
                <a:cs typeface="Times New Roman" charset="0"/>
              </a:rPr>
              <a:t>10V</a:t>
            </a:r>
          </a:p>
        </p:txBody>
      </p:sp>
      <p:sp>
        <p:nvSpPr>
          <p:cNvPr id="516125" name="Line 29"/>
          <p:cNvSpPr>
            <a:spLocks noChangeShapeType="1"/>
          </p:cNvSpPr>
          <p:nvPr/>
        </p:nvSpPr>
        <p:spPr bwMode="auto">
          <a:xfrm>
            <a:off x="5029200" y="3603625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6126" name="Line 30"/>
          <p:cNvSpPr>
            <a:spLocks noChangeShapeType="1"/>
          </p:cNvSpPr>
          <p:nvPr/>
        </p:nvSpPr>
        <p:spPr bwMode="auto">
          <a:xfrm>
            <a:off x="5638800" y="3603625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6127" name="Line 31"/>
          <p:cNvSpPr>
            <a:spLocks noChangeShapeType="1"/>
          </p:cNvSpPr>
          <p:nvPr/>
        </p:nvSpPr>
        <p:spPr bwMode="auto">
          <a:xfrm>
            <a:off x="4419600" y="35941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6128" name="Line 32"/>
          <p:cNvSpPr>
            <a:spLocks noChangeShapeType="1"/>
          </p:cNvSpPr>
          <p:nvPr/>
        </p:nvSpPr>
        <p:spPr bwMode="auto">
          <a:xfrm>
            <a:off x="3810000" y="35814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6129" name="Line 33"/>
          <p:cNvSpPr>
            <a:spLocks noChangeShapeType="1"/>
          </p:cNvSpPr>
          <p:nvPr/>
        </p:nvSpPr>
        <p:spPr bwMode="auto">
          <a:xfrm>
            <a:off x="6248400" y="3602038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3657600" y="3505200"/>
            <a:ext cx="152400" cy="152400"/>
            <a:chOff x="1440" y="2256"/>
            <a:chExt cx="96" cy="96"/>
          </a:xfrm>
        </p:grpSpPr>
        <p:sp>
          <p:nvSpPr>
            <p:cNvPr id="17461" name="Oval 35"/>
            <p:cNvSpPr>
              <a:spLocks noChangeArrowheads="1"/>
            </p:cNvSpPr>
            <p:nvPr/>
          </p:nvSpPr>
          <p:spPr bwMode="auto">
            <a:xfrm>
              <a:off x="1440" y="2256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latin typeface="Symbol" charset="2"/>
              </a:endParaRPr>
            </a:p>
          </p:txBody>
        </p:sp>
        <p:sp>
          <p:nvSpPr>
            <p:cNvPr id="17462" name="Line 36"/>
            <p:cNvSpPr>
              <a:spLocks noChangeShapeType="1"/>
            </p:cNvSpPr>
            <p:nvPr/>
          </p:nvSpPr>
          <p:spPr bwMode="auto">
            <a:xfrm>
              <a:off x="1461" y="2304"/>
              <a:ext cx="4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16133" name="Text Box 37"/>
          <p:cNvSpPr txBox="1">
            <a:spLocks noChangeArrowheads="1"/>
          </p:cNvSpPr>
          <p:nvPr/>
        </p:nvSpPr>
        <p:spPr bwMode="auto">
          <a:xfrm>
            <a:off x="596900" y="3886200"/>
            <a:ext cx="1981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Constant force on electron </a:t>
            </a:r>
            <a:r>
              <a:rPr lang="en-US" sz="2400" dirty="0" err="1">
                <a:solidFill>
                  <a:srgbClr val="FF0000"/>
                </a:solidFill>
                <a:sym typeface="Wingdings" charset="2"/>
              </a:rPr>
              <a:t>constant</a:t>
            </a:r>
            <a:r>
              <a:rPr lang="en-US" sz="2400" dirty="0">
                <a:solidFill>
                  <a:srgbClr val="FF0000"/>
                </a:solidFill>
                <a:sym typeface="Wingdings" charset="2"/>
              </a:rPr>
              <a:t> acceleration</a:t>
            </a:r>
          </a:p>
        </p:txBody>
      </p:sp>
      <p:sp>
        <p:nvSpPr>
          <p:cNvPr id="516134" name="Text Box 38"/>
          <p:cNvSpPr txBox="1">
            <a:spLocks noChangeArrowheads="1"/>
          </p:cNvSpPr>
          <p:nvPr/>
        </p:nvSpPr>
        <p:spPr bwMode="auto">
          <a:xfrm>
            <a:off x="5029200" y="2743200"/>
            <a:ext cx="396875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 dirty="0" err="1">
                <a:solidFill>
                  <a:srgbClr val="067413"/>
                </a:solidFill>
              </a:rPr>
              <a:t>E</a:t>
            </a:r>
            <a:endParaRPr lang="en-US" sz="2400" b="1" dirty="0">
              <a:solidFill>
                <a:srgbClr val="067413"/>
              </a:solidFill>
            </a:endParaRPr>
          </a:p>
        </p:txBody>
      </p:sp>
      <p:sp>
        <p:nvSpPr>
          <p:cNvPr id="17424" name="Text Box 40"/>
          <p:cNvSpPr txBox="1">
            <a:spLocks noChangeArrowheads="1"/>
          </p:cNvSpPr>
          <p:nvPr/>
        </p:nvSpPr>
        <p:spPr bwMode="auto">
          <a:xfrm>
            <a:off x="6705600" y="3106738"/>
            <a:ext cx="323850" cy="168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chemeClr val="bg1"/>
                </a:solidFill>
                <a:latin typeface="Comic Sans MS" charset="0"/>
              </a:rPr>
              <a:t>+</a:t>
            </a:r>
          </a:p>
          <a:p>
            <a:r>
              <a:rPr lang="en-US" sz="1800" b="1">
                <a:solidFill>
                  <a:schemeClr val="bg1"/>
                </a:solidFill>
                <a:latin typeface="Comic Sans MS" charset="0"/>
              </a:rPr>
              <a:t>+</a:t>
            </a:r>
          </a:p>
          <a:p>
            <a:r>
              <a:rPr lang="en-US" sz="1800" b="1">
                <a:solidFill>
                  <a:schemeClr val="bg1"/>
                </a:solidFill>
                <a:latin typeface="Comic Sans MS" charset="0"/>
              </a:rPr>
              <a:t>+</a:t>
            </a:r>
          </a:p>
          <a:p>
            <a:r>
              <a:rPr lang="en-US" sz="1800" b="1">
                <a:solidFill>
                  <a:schemeClr val="bg1"/>
                </a:solidFill>
                <a:latin typeface="Comic Sans MS" charset="0"/>
              </a:rPr>
              <a:t>+</a:t>
            </a:r>
          </a:p>
          <a:p>
            <a:r>
              <a:rPr lang="en-US" sz="1800" b="1">
                <a:solidFill>
                  <a:schemeClr val="bg1"/>
                </a:solidFill>
                <a:latin typeface="Comic Sans MS" charset="0"/>
              </a:rPr>
              <a:t>+</a:t>
            </a:r>
          </a:p>
        </p:txBody>
      </p:sp>
      <p:sp>
        <p:nvSpPr>
          <p:cNvPr id="17425" name="Rectangle 42"/>
          <p:cNvSpPr>
            <a:spLocks noChangeArrowheads="1"/>
          </p:cNvSpPr>
          <p:nvPr/>
        </p:nvSpPr>
        <p:spPr bwMode="auto">
          <a:xfrm>
            <a:off x="6054725" y="5332413"/>
            <a:ext cx="887413" cy="117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Current = 0 A</a:t>
            </a:r>
          </a:p>
        </p:txBody>
      </p:sp>
      <p:sp>
        <p:nvSpPr>
          <p:cNvPr id="17426" name="AutoShape 43"/>
          <p:cNvSpPr>
            <a:spLocks noChangeArrowheads="1"/>
          </p:cNvSpPr>
          <p:nvPr/>
        </p:nvSpPr>
        <p:spPr bwMode="auto">
          <a:xfrm>
            <a:off x="3765550" y="1366838"/>
            <a:ext cx="1757363" cy="1620837"/>
          </a:xfrm>
          <a:prstGeom prst="parallelogram">
            <a:avLst>
              <a:gd name="adj" fmla="val 27106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7" name="Rectangle 44"/>
          <p:cNvSpPr>
            <a:spLocks noChangeArrowheads="1"/>
          </p:cNvSpPr>
          <p:nvPr/>
        </p:nvSpPr>
        <p:spPr bwMode="auto">
          <a:xfrm>
            <a:off x="3667125" y="3032125"/>
            <a:ext cx="1049338" cy="117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8" name="Text Box 45"/>
          <p:cNvSpPr txBox="1">
            <a:spLocks noChangeArrowheads="1"/>
          </p:cNvSpPr>
          <p:nvPr/>
        </p:nvSpPr>
        <p:spPr bwMode="auto">
          <a:xfrm>
            <a:off x="177800" y="0"/>
            <a:ext cx="89185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Potential difference between A and B is 10 </a:t>
            </a:r>
            <a:r>
              <a:rPr lang="en-US" sz="2400" dirty="0" err="1"/>
              <a:t>V</a:t>
            </a:r>
            <a:endParaRPr lang="en-US" sz="2400" dirty="0"/>
          </a:p>
          <a:p>
            <a:r>
              <a:rPr lang="en-US" sz="2400" dirty="0"/>
              <a:t>Without light, no electrons can get across gap.</a:t>
            </a:r>
          </a:p>
        </p:txBody>
      </p:sp>
      <p:sp>
        <p:nvSpPr>
          <p:cNvPr id="516142" name="Text Box 46"/>
          <p:cNvSpPr txBox="1">
            <a:spLocks noChangeArrowheads="1"/>
          </p:cNvSpPr>
          <p:nvPr/>
        </p:nvSpPr>
        <p:spPr bwMode="auto">
          <a:xfrm>
            <a:off x="203200" y="411163"/>
            <a:ext cx="88836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2400" dirty="0"/>
          </a:p>
          <a:p>
            <a:r>
              <a:rPr lang="en-US" sz="2400" dirty="0"/>
              <a:t>But if we put an electron</a:t>
            </a:r>
            <a:r>
              <a:rPr lang="en-US" sz="2400" dirty="0" smtClean="0"/>
              <a:t> near </a:t>
            </a:r>
            <a:r>
              <a:rPr lang="en-US" sz="2400" dirty="0"/>
              <a:t>the surface of plate A it 'feels' the electric field between the two plates.</a:t>
            </a:r>
          </a:p>
        </p:txBody>
      </p:sp>
      <p:sp>
        <p:nvSpPr>
          <p:cNvPr id="516143" name="Rectangle 47"/>
          <p:cNvSpPr>
            <a:spLocks noChangeArrowheads="1"/>
          </p:cNvSpPr>
          <p:nvPr/>
        </p:nvSpPr>
        <p:spPr bwMode="auto">
          <a:xfrm>
            <a:off x="203200" y="1643490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marL="3175" indent="-3175"/>
            <a:r>
              <a:rPr lang="en-US" sz="2400" dirty="0"/>
              <a:t>The electron accelerates towards the positive plate (B) and picks up the energy</a:t>
            </a:r>
            <a:r>
              <a:rPr lang="en-US" sz="2400" dirty="0" smtClean="0"/>
              <a:t> </a:t>
            </a:r>
            <a:r>
              <a:rPr lang="en-US" sz="2400" dirty="0" err="1" smtClean="0"/>
              <a:t>ΔE</a:t>
            </a:r>
            <a:r>
              <a:rPr lang="en-US" sz="2400" dirty="0" smtClean="0"/>
              <a:t>=</a:t>
            </a:r>
            <a:r>
              <a:rPr lang="en-US" sz="2400" dirty="0" err="1" smtClean="0"/>
              <a:t>qΔV</a:t>
            </a:r>
            <a:r>
              <a:rPr lang="en-US" sz="2400" dirty="0" smtClean="0"/>
              <a:t>= </a:t>
            </a:r>
            <a:r>
              <a:rPr lang="en-US" sz="2400" dirty="0"/>
              <a:t>q(10V) = 1 electron charge </a:t>
            </a:r>
            <a:r>
              <a:rPr lang="en-US" sz="2400" dirty="0" err="1"/>
              <a:t>x</a:t>
            </a:r>
            <a:r>
              <a:rPr lang="en-US" sz="2400" dirty="0"/>
              <a:t> 10 </a:t>
            </a:r>
            <a:r>
              <a:rPr lang="en-US" sz="2400" dirty="0" err="1"/>
              <a:t>V</a:t>
            </a:r>
            <a:r>
              <a:rPr lang="en-US" sz="2400" dirty="0"/>
              <a:t> = 10 </a:t>
            </a:r>
            <a:r>
              <a:rPr lang="en-US" sz="2400" dirty="0" err="1"/>
              <a:t>eV</a:t>
            </a:r>
            <a:r>
              <a:rPr lang="en-US" sz="2200" dirty="0"/>
              <a:t> </a:t>
            </a:r>
          </a:p>
        </p:txBody>
      </p:sp>
      <p:sp>
        <p:nvSpPr>
          <p:cNvPr id="17431" name="Text Box 49"/>
          <p:cNvSpPr txBox="1">
            <a:spLocks noChangeArrowheads="1"/>
          </p:cNvSpPr>
          <p:nvPr/>
        </p:nvSpPr>
        <p:spPr bwMode="auto">
          <a:xfrm>
            <a:off x="7250113" y="3487738"/>
            <a:ext cx="3520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B</a:t>
            </a:r>
          </a:p>
        </p:txBody>
      </p:sp>
      <p:sp>
        <p:nvSpPr>
          <p:cNvPr id="17432" name="Text Box 50"/>
          <p:cNvSpPr txBox="1">
            <a:spLocks noChangeArrowheads="1"/>
          </p:cNvSpPr>
          <p:nvPr/>
        </p:nvSpPr>
        <p:spPr bwMode="auto">
          <a:xfrm>
            <a:off x="4619625" y="5194300"/>
            <a:ext cx="1077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- 10V  +</a:t>
            </a:r>
          </a:p>
        </p:txBody>
      </p:sp>
      <p:sp>
        <p:nvSpPr>
          <p:cNvPr id="516098" name="Text Box 2"/>
          <p:cNvSpPr txBox="1">
            <a:spLocks noChangeArrowheads="1"/>
          </p:cNvSpPr>
          <p:nvPr/>
        </p:nvSpPr>
        <p:spPr bwMode="auto">
          <a:xfrm>
            <a:off x="596900" y="2835275"/>
            <a:ext cx="2438400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067413"/>
                </a:solidFill>
              </a:rPr>
              <a:t>Uniform </a:t>
            </a:r>
            <a:r>
              <a:rPr lang="en-US" sz="2400" dirty="0" err="1">
                <a:solidFill>
                  <a:srgbClr val="067413"/>
                </a:solidFill>
              </a:rPr>
              <a:t>E</a:t>
            </a:r>
            <a:r>
              <a:rPr lang="en-US" sz="2400" dirty="0">
                <a:solidFill>
                  <a:srgbClr val="067413"/>
                </a:solidFill>
              </a:rPr>
              <a:t>-field between plates</a:t>
            </a:r>
          </a:p>
        </p:txBody>
      </p:sp>
      <p:sp>
        <p:nvSpPr>
          <p:cNvPr id="17434" name="Rectangle 9"/>
          <p:cNvSpPr>
            <a:spLocks noChangeArrowheads="1"/>
          </p:cNvSpPr>
          <p:nvPr/>
        </p:nvSpPr>
        <p:spPr bwMode="auto">
          <a:xfrm>
            <a:off x="2743200" y="3276600"/>
            <a:ext cx="507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omic Sans MS" charset="0"/>
                <a:ea typeface="Times New Roman" charset="0"/>
                <a:cs typeface="Times New Roman" charset="0"/>
              </a:rPr>
              <a:t>0V</a:t>
            </a:r>
          </a:p>
        </p:txBody>
      </p:sp>
      <p:sp>
        <p:nvSpPr>
          <p:cNvPr id="17435" name="Text Box 48"/>
          <p:cNvSpPr txBox="1">
            <a:spLocks noChangeArrowheads="1"/>
          </p:cNvSpPr>
          <p:nvPr/>
        </p:nvSpPr>
        <p:spPr bwMode="auto">
          <a:xfrm>
            <a:off x="2533650" y="3533775"/>
            <a:ext cx="3642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516148" name="Rectangle 52"/>
          <p:cNvSpPr>
            <a:spLocks noChangeArrowheads="1"/>
          </p:cNvSpPr>
          <p:nvPr/>
        </p:nvSpPr>
        <p:spPr bwMode="auto">
          <a:xfrm>
            <a:off x="6048375" y="5334000"/>
            <a:ext cx="887413" cy="117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Current = 0.1 A</a:t>
            </a:r>
          </a:p>
        </p:txBody>
      </p:sp>
      <p:cxnSp>
        <p:nvCxnSpPr>
          <p:cNvPr id="17437" name="Straight Connector 51"/>
          <p:cNvCxnSpPr>
            <a:cxnSpLocks noChangeShapeType="1"/>
          </p:cNvCxnSpPr>
          <p:nvPr/>
        </p:nvCxnSpPr>
        <p:spPr bwMode="auto">
          <a:xfrm rot="5400000">
            <a:off x="3429000" y="5562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38" name="Straight Connector 53"/>
          <p:cNvCxnSpPr>
            <a:cxnSpLocks noChangeShapeType="1"/>
          </p:cNvCxnSpPr>
          <p:nvPr/>
        </p:nvCxnSpPr>
        <p:spPr bwMode="auto">
          <a:xfrm>
            <a:off x="3352800" y="5715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39" name="Straight Connector 54"/>
          <p:cNvCxnSpPr>
            <a:cxnSpLocks noChangeShapeType="1"/>
          </p:cNvCxnSpPr>
          <p:nvPr/>
        </p:nvCxnSpPr>
        <p:spPr bwMode="auto">
          <a:xfrm>
            <a:off x="3475038" y="5791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40" name="Straight Connector 57"/>
          <p:cNvCxnSpPr>
            <a:cxnSpLocks noChangeShapeType="1"/>
          </p:cNvCxnSpPr>
          <p:nvPr/>
        </p:nvCxnSpPr>
        <p:spPr bwMode="auto">
          <a:xfrm>
            <a:off x="3509963" y="5872163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810000" y="3276600"/>
            <a:ext cx="2819400" cy="1143000"/>
            <a:chOff x="1536" y="2112"/>
            <a:chExt cx="1776" cy="720"/>
          </a:xfrm>
        </p:grpSpPr>
        <p:sp>
          <p:nvSpPr>
            <p:cNvPr id="17443" name="Line 11"/>
            <p:cNvSpPr>
              <a:spLocks noChangeShapeType="1"/>
            </p:cNvSpPr>
            <p:nvPr/>
          </p:nvSpPr>
          <p:spPr bwMode="auto">
            <a:xfrm flipH="1">
              <a:off x="2160" y="2400"/>
              <a:ext cx="528" cy="0"/>
            </a:xfrm>
            <a:prstGeom prst="line">
              <a:avLst/>
            </a:prstGeom>
            <a:noFill/>
            <a:ln w="38100">
              <a:solidFill>
                <a:srgbClr val="067413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4" name="Line 12"/>
            <p:cNvSpPr>
              <a:spLocks noChangeShapeType="1"/>
            </p:cNvSpPr>
            <p:nvPr/>
          </p:nvSpPr>
          <p:spPr bwMode="auto">
            <a:xfrm flipH="1">
              <a:off x="2160" y="2544"/>
              <a:ext cx="528" cy="0"/>
            </a:xfrm>
            <a:prstGeom prst="line">
              <a:avLst/>
            </a:prstGeom>
            <a:noFill/>
            <a:ln w="38100">
              <a:solidFill>
                <a:srgbClr val="067413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5" name="Line 13"/>
            <p:cNvSpPr>
              <a:spLocks noChangeShapeType="1"/>
            </p:cNvSpPr>
            <p:nvPr/>
          </p:nvSpPr>
          <p:spPr bwMode="auto">
            <a:xfrm flipH="1">
              <a:off x="2160" y="2688"/>
              <a:ext cx="528" cy="0"/>
            </a:xfrm>
            <a:prstGeom prst="line">
              <a:avLst/>
            </a:prstGeom>
            <a:noFill/>
            <a:ln w="38100">
              <a:solidFill>
                <a:srgbClr val="067413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6" name="Line 14"/>
            <p:cNvSpPr>
              <a:spLocks noChangeShapeType="1"/>
            </p:cNvSpPr>
            <p:nvPr/>
          </p:nvSpPr>
          <p:spPr bwMode="auto">
            <a:xfrm flipH="1">
              <a:off x="2160" y="2832"/>
              <a:ext cx="528" cy="0"/>
            </a:xfrm>
            <a:prstGeom prst="line">
              <a:avLst/>
            </a:prstGeom>
            <a:noFill/>
            <a:ln w="38100">
              <a:solidFill>
                <a:srgbClr val="067413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7" name="Line 15"/>
            <p:cNvSpPr>
              <a:spLocks noChangeShapeType="1"/>
            </p:cNvSpPr>
            <p:nvPr/>
          </p:nvSpPr>
          <p:spPr bwMode="auto">
            <a:xfrm flipH="1">
              <a:off x="2160" y="2256"/>
              <a:ext cx="528" cy="0"/>
            </a:xfrm>
            <a:prstGeom prst="line">
              <a:avLst/>
            </a:prstGeom>
            <a:noFill/>
            <a:ln w="38100">
              <a:solidFill>
                <a:srgbClr val="067413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8" name="Line 16"/>
            <p:cNvSpPr>
              <a:spLocks noChangeShapeType="1"/>
            </p:cNvSpPr>
            <p:nvPr/>
          </p:nvSpPr>
          <p:spPr bwMode="auto">
            <a:xfrm flipH="1">
              <a:off x="2160" y="2112"/>
              <a:ext cx="528" cy="0"/>
            </a:xfrm>
            <a:prstGeom prst="line">
              <a:avLst/>
            </a:prstGeom>
            <a:noFill/>
            <a:ln w="38100">
              <a:solidFill>
                <a:srgbClr val="067413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9" name="Line 17"/>
            <p:cNvSpPr>
              <a:spLocks noChangeShapeType="1"/>
            </p:cNvSpPr>
            <p:nvPr/>
          </p:nvSpPr>
          <p:spPr bwMode="auto">
            <a:xfrm flipH="1">
              <a:off x="2784" y="2400"/>
              <a:ext cx="528" cy="0"/>
            </a:xfrm>
            <a:prstGeom prst="line">
              <a:avLst/>
            </a:prstGeom>
            <a:noFill/>
            <a:ln w="38100">
              <a:solidFill>
                <a:srgbClr val="067413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50" name="Line 18"/>
            <p:cNvSpPr>
              <a:spLocks noChangeShapeType="1"/>
            </p:cNvSpPr>
            <p:nvPr/>
          </p:nvSpPr>
          <p:spPr bwMode="auto">
            <a:xfrm flipH="1">
              <a:off x="2784" y="2544"/>
              <a:ext cx="528" cy="0"/>
            </a:xfrm>
            <a:prstGeom prst="line">
              <a:avLst/>
            </a:prstGeom>
            <a:noFill/>
            <a:ln w="38100">
              <a:solidFill>
                <a:srgbClr val="067413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51" name="Line 19"/>
            <p:cNvSpPr>
              <a:spLocks noChangeShapeType="1"/>
            </p:cNvSpPr>
            <p:nvPr/>
          </p:nvSpPr>
          <p:spPr bwMode="auto">
            <a:xfrm flipH="1">
              <a:off x="2784" y="2688"/>
              <a:ext cx="528" cy="0"/>
            </a:xfrm>
            <a:prstGeom prst="line">
              <a:avLst/>
            </a:prstGeom>
            <a:noFill/>
            <a:ln w="38100">
              <a:solidFill>
                <a:srgbClr val="067413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52" name="Line 20"/>
            <p:cNvSpPr>
              <a:spLocks noChangeShapeType="1"/>
            </p:cNvSpPr>
            <p:nvPr/>
          </p:nvSpPr>
          <p:spPr bwMode="auto">
            <a:xfrm flipH="1">
              <a:off x="2784" y="2832"/>
              <a:ext cx="528" cy="0"/>
            </a:xfrm>
            <a:prstGeom prst="line">
              <a:avLst/>
            </a:prstGeom>
            <a:noFill/>
            <a:ln w="38100">
              <a:solidFill>
                <a:srgbClr val="067413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53" name="Line 21"/>
            <p:cNvSpPr>
              <a:spLocks noChangeShapeType="1"/>
            </p:cNvSpPr>
            <p:nvPr/>
          </p:nvSpPr>
          <p:spPr bwMode="auto">
            <a:xfrm flipH="1">
              <a:off x="2784" y="2256"/>
              <a:ext cx="528" cy="0"/>
            </a:xfrm>
            <a:prstGeom prst="line">
              <a:avLst/>
            </a:prstGeom>
            <a:noFill/>
            <a:ln w="38100">
              <a:solidFill>
                <a:srgbClr val="067413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54" name="Line 22"/>
            <p:cNvSpPr>
              <a:spLocks noChangeShapeType="1"/>
            </p:cNvSpPr>
            <p:nvPr/>
          </p:nvSpPr>
          <p:spPr bwMode="auto">
            <a:xfrm flipH="1">
              <a:off x="2784" y="2112"/>
              <a:ext cx="528" cy="0"/>
            </a:xfrm>
            <a:prstGeom prst="line">
              <a:avLst/>
            </a:prstGeom>
            <a:noFill/>
            <a:ln w="38100">
              <a:solidFill>
                <a:srgbClr val="067413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55" name="Line 23"/>
            <p:cNvSpPr>
              <a:spLocks noChangeShapeType="1"/>
            </p:cNvSpPr>
            <p:nvPr/>
          </p:nvSpPr>
          <p:spPr bwMode="auto">
            <a:xfrm flipH="1">
              <a:off x="1536" y="2400"/>
              <a:ext cx="528" cy="0"/>
            </a:xfrm>
            <a:prstGeom prst="line">
              <a:avLst/>
            </a:prstGeom>
            <a:noFill/>
            <a:ln w="38100">
              <a:solidFill>
                <a:srgbClr val="067413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56" name="Line 24"/>
            <p:cNvSpPr>
              <a:spLocks noChangeShapeType="1"/>
            </p:cNvSpPr>
            <p:nvPr/>
          </p:nvSpPr>
          <p:spPr bwMode="auto">
            <a:xfrm flipH="1">
              <a:off x="1536" y="2544"/>
              <a:ext cx="528" cy="0"/>
            </a:xfrm>
            <a:prstGeom prst="line">
              <a:avLst/>
            </a:prstGeom>
            <a:noFill/>
            <a:ln w="38100">
              <a:solidFill>
                <a:srgbClr val="067413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57" name="Line 25"/>
            <p:cNvSpPr>
              <a:spLocks noChangeShapeType="1"/>
            </p:cNvSpPr>
            <p:nvPr/>
          </p:nvSpPr>
          <p:spPr bwMode="auto">
            <a:xfrm flipH="1">
              <a:off x="1536" y="2688"/>
              <a:ext cx="528" cy="0"/>
            </a:xfrm>
            <a:prstGeom prst="line">
              <a:avLst/>
            </a:prstGeom>
            <a:noFill/>
            <a:ln w="38100">
              <a:solidFill>
                <a:srgbClr val="067413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58" name="Line 26"/>
            <p:cNvSpPr>
              <a:spLocks noChangeShapeType="1"/>
            </p:cNvSpPr>
            <p:nvPr/>
          </p:nvSpPr>
          <p:spPr bwMode="auto">
            <a:xfrm flipH="1">
              <a:off x="1536" y="2832"/>
              <a:ext cx="528" cy="0"/>
            </a:xfrm>
            <a:prstGeom prst="line">
              <a:avLst/>
            </a:prstGeom>
            <a:noFill/>
            <a:ln w="38100">
              <a:solidFill>
                <a:srgbClr val="067413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59" name="Line 27"/>
            <p:cNvSpPr>
              <a:spLocks noChangeShapeType="1"/>
            </p:cNvSpPr>
            <p:nvPr/>
          </p:nvSpPr>
          <p:spPr bwMode="auto">
            <a:xfrm flipH="1">
              <a:off x="1536" y="2256"/>
              <a:ext cx="528" cy="0"/>
            </a:xfrm>
            <a:prstGeom prst="line">
              <a:avLst/>
            </a:prstGeom>
            <a:noFill/>
            <a:ln w="38100">
              <a:solidFill>
                <a:srgbClr val="067413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60" name="Line 28"/>
            <p:cNvSpPr>
              <a:spLocks noChangeShapeType="1"/>
            </p:cNvSpPr>
            <p:nvPr/>
          </p:nvSpPr>
          <p:spPr bwMode="auto">
            <a:xfrm flipH="1">
              <a:off x="1536" y="2112"/>
              <a:ext cx="528" cy="0"/>
            </a:xfrm>
            <a:prstGeom prst="line">
              <a:avLst/>
            </a:prstGeom>
            <a:noFill/>
            <a:ln w="38100">
              <a:solidFill>
                <a:srgbClr val="067413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1" name="Text Box 39"/>
          <p:cNvSpPr txBox="1">
            <a:spLocks noChangeArrowheads="1"/>
          </p:cNvSpPr>
          <p:nvPr/>
        </p:nvSpPr>
        <p:spPr bwMode="auto">
          <a:xfrm>
            <a:off x="3756025" y="2986088"/>
            <a:ext cx="1006475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</a:rPr>
              <a:t>F</a:t>
            </a:r>
            <a:r>
              <a:rPr lang="en-US" sz="2400" b="1" dirty="0">
                <a:solidFill>
                  <a:srgbClr val="FF0000"/>
                </a:solidFill>
              </a:rPr>
              <a:t>=</a:t>
            </a:r>
            <a:r>
              <a:rPr lang="en-US" sz="2400" b="1" dirty="0" err="1">
                <a:solidFill>
                  <a:srgbClr val="FF0000"/>
                </a:solidFill>
              </a:rPr>
              <a:t>qE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6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6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33333E-6 -2.22222E-6 C 0.05677 -2.22222E-6 0.2257 -0.00741 0.2823 -0.00416 C 0.33941 -0.0037 0.33247 -0.00648 0.34271 0.00278 C 0.35295 0.01204 0.33855 0.04398 0.34375 0.05139 C 0.34723 0.0544 0.3698 0.04699 0.37396 0.04722 C 0.38785 0.04838 0.38924 0.04352 0.40313 0.04445 C 0.41077 0.05347 0.40868 0.0794 0.41042 0.10278 C 0.41216 0.12616 0.41389 0.15764 0.41355 0.18472 C 0.41372 0.19259 0.42032 0.25463 0.40834 0.26528 C 0.40469 0.26852 0.39896 0.26806 0.3948 0.26945 C 0.33542 0.26875 0.29462 0.27662 0.24375 0.25972 C 0.22414 0.26134 0.23091 0.26042 0.2198 0.26528 C 0.21285 0.26366 0.21285 0.26297 0.21146 0.2625 " pathEditMode="relative" rAng="0" ptsTypes="faafffaffffff">
                                      <p:cBhvr>
                                        <p:cTn id="4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" y="134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1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125" grpId="0" animBg="1"/>
      <p:bldP spid="516126" grpId="0" animBg="1"/>
      <p:bldP spid="516127" grpId="0" animBg="1"/>
      <p:bldP spid="516128" grpId="0" animBg="1"/>
      <p:bldP spid="516129" grpId="0" animBg="1"/>
      <p:bldP spid="516133" grpId="0"/>
      <p:bldP spid="516134" grpId="0" animBg="1"/>
      <p:bldP spid="516142" grpId="0"/>
      <p:bldP spid="516143" grpId="0" build="p" autoUpdateAnimBg="0"/>
      <p:bldP spid="516098" grpId="0" animBg="1"/>
      <p:bldP spid="516148" grpId="0" animBg="1"/>
      <p:bldP spid="6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2889250" y="5926138"/>
            <a:ext cx="3368675" cy="773112"/>
            <a:chOff x="2889250" y="5926138"/>
            <a:chExt cx="3369310" cy="773172"/>
          </a:xfrm>
        </p:grpSpPr>
        <p:cxnSp>
          <p:nvCxnSpPr>
            <p:cNvPr id="18455" name="Straight Connector 30"/>
            <p:cNvCxnSpPr>
              <a:cxnSpLocks noChangeShapeType="1"/>
            </p:cNvCxnSpPr>
            <p:nvPr/>
          </p:nvCxnSpPr>
          <p:spPr bwMode="auto">
            <a:xfrm rot="5400000">
              <a:off x="6139180" y="606806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8456" name="Straight Connector 22"/>
            <p:cNvCxnSpPr>
              <a:cxnSpLocks noChangeShapeType="1"/>
              <a:stCxn id="18446" idx="1"/>
            </p:cNvCxnSpPr>
            <p:nvPr/>
          </p:nvCxnSpPr>
          <p:spPr bwMode="auto">
            <a:xfrm rot="16200000" flipH="1">
              <a:off x="2769394" y="6045994"/>
              <a:ext cx="246062" cy="6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8457" name="Straight Connector 24"/>
            <p:cNvCxnSpPr>
              <a:cxnSpLocks noChangeShapeType="1"/>
            </p:cNvCxnSpPr>
            <p:nvPr/>
          </p:nvCxnSpPr>
          <p:spPr bwMode="auto">
            <a:xfrm>
              <a:off x="2895600" y="6172200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8458" name="Straight Connector 26"/>
            <p:cNvCxnSpPr>
              <a:cxnSpLocks noChangeShapeType="1"/>
            </p:cNvCxnSpPr>
            <p:nvPr/>
          </p:nvCxnSpPr>
          <p:spPr bwMode="auto">
            <a:xfrm rot="5400000">
              <a:off x="4038600" y="61722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8459" name="Straight Connector 27"/>
            <p:cNvCxnSpPr>
              <a:cxnSpLocks noChangeShapeType="1"/>
            </p:cNvCxnSpPr>
            <p:nvPr/>
          </p:nvCxnSpPr>
          <p:spPr bwMode="auto">
            <a:xfrm rot="5400000">
              <a:off x="4183380" y="6179820"/>
              <a:ext cx="1676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8460" name="Straight Connector 31"/>
            <p:cNvCxnSpPr>
              <a:cxnSpLocks noChangeShapeType="1"/>
            </p:cNvCxnSpPr>
            <p:nvPr/>
          </p:nvCxnSpPr>
          <p:spPr bwMode="auto">
            <a:xfrm>
              <a:off x="4277360" y="6177280"/>
              <a:ext cx="198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8461" name="TextBox 35"/>
            <p:cNvSpPr txBox="1">
              <a:spLocks noChangeArrowheads="1"/>
            </p:cNvSpPr>
            <p:nvPr/>
          </p:nvSpPr>
          <p:spPr bwMode="auto">
            <a:xfrm>
              <a:off x="3977640" y="6299200"/>
              <a:ext cx="49885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1V</a:t>
              </a:r>
            </a:p>
          </p:txBody>
        </p:sp>
        <p:sp>
          <p:nvSpPr>
            <p:cNvPr id="18462" name="TextBox 36"/>
            <p:cNvSpPr txBox="1">
              <a:spLocks noChangeArrowheads="1"/>
            </p:cNvSpPr>
            <p:nvPr/>
          </p:nvSpPr>
          <p:spPr bwMode="auto">
            <a:xfrm>
              <a:off x="4201160" y="6082268"/>
              <a:ext cx="3193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+</a:t>
              </a:r>
            </a:p>
          </p:txBody>
        </p:sp>
      </p:grp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46088" y="177800"/>
            <a:ext cx="8229600" cy="5635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/>
              <a:t>A note about units of energy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73125"/>
            <a:ext cx="8915400" cy="144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/>
              <a:t>Joules</a:t>
            </a:r>
            <a:r>
              <a:rPr lang="en-US" sz="2800"/>
              <a:t> are good for macroscopic energy conversions.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/>
              <a:t>    But when talking about energy of single electrons, Joules are inconvenient… (way too big!)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2660650" y="4630738"/>
            <a:ext cx="3816350" cy="1465262"/>
            <a:chOff x="1676" y="2917"/>
            <a:chExt cx="2404" cy="923"/>
          </a:xfrm>
        </p:grpSpPr>
        <p:grpSp>
          <p:nvGrpSpPr>
            <p:cNvPr id="4" name="Group 21"/>
            <p:cNvGrpSpPr>
              <a:grpSpLocks/>
            </p:cNvGrpSpPr>
            <p:nvPr/>
          </p:nvGrpSpPr>
          <p:grpSpPr bwMode="auto">
            <a:xfrm>
              <a:off x="1676" y="3013"/>
              <a:ext cx="2404" cy="768"/>
              <a:chOff x="1676" y="3013"/>
              <a:chExt cx="2404" cy="768"/>
            </a:xfrm>
          </p:grpSpPr>
          <p:sp>
            <p:nvSpPr>
              <p:cNvPr id="18442" name="Line 4"/>
              <p:cNvSpPr>
                <a:spLocks noChangeShapeType="1"/>
              </p:cNvSpPr>
              <p:nvPr/>
            </p:nvSpPr>
            <p:spPr bwMode="auto">
              <a:xfrm>
                <a:off x="2060" y="3493"/>
                <a:ext cx="336" cy="0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 type="triangle" w="med" len="med"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43" name="Line 5"/>
              <p:cNvSpPr>
                <a:spLocks noChangeShapeType="1"/>
              </p:cNvSpPr>
              <p:nvPr/>
            </p:nvSpPr>
            <p:spPr bwMode="auto">
              <a:xfrm flipH="1">
                <a:off x="2396" y="3397"/>
                <a:ext cx="240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triangle" w="med" len="med"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44" name="Text Box 6"/>
              <p:cNvSpPr txBox="1">
                <a:spLocks noChangeArrowheads="1"/>
              </p:cNvSpPr>
              <p:nvPr/>
            </p:nvSpPr>
            <p:spPr bwMode="auto">
              <a:xfrm>
                <a:off x="2108" y="3445"/>
                <a:ext cx="25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b="1">
                    <a:solidFill>
                      <a:srgbClr val="008000"/>
                    </a:solidFill>
                  </a:rPr>
                  <a:t>E</a:t>
                </a:r>
              </a:p>
            </p:txBody>
          </p:sp>
          <p:sp>
            <p:nvSpPr>
              <p:cNvPr id="18445" name="Text Box 7"/>
              <p:cNvSpPr txBox="1">
                <a:spLocks noChangeArrowheads="1"/>
              </p:cNvSpPr>
              <p:nvPr/>
            </p:nvSpPr>
            <p:spPr bwMode="auto">
              <a:xfrm>
                <a:off x="2386" y="3157"/>
                <a:ext cx="25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b="1">
                    <a:solidFill>
                      <a:srgbClr val="FF0000"/>
                    </a:solidFill>
                  </a:rPr>
                  <a:t>F</a:t>
                </a:r>
              </a:p>
            </p:txBody>
          </p:sp>
          <p:sp>
            <p:nvSpPr>
              <p:cNvPr id="18446" name="Line 8"/>
              <p:cNvSpPr>
                <a:spLocks noChangeShapeType="1"/>
              </p:cNvSpPr>
              <p:nvPr/>
            </p:nvSpPr>
            <p:spPr bwMode="auto">
              <a:xfrm>
                <a:off x="1820" y="3205"/>
                <a:ext cx="0" cy="528"/>
              </a:xfrm>
              <a:prstGeom prst="line">
                <a:avLst/>
              </a:prstGeom>
              <a:noFill/>
              <a:ln w="76200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47" name="Line 9"/>
              <p:cNvSpPr>
                <a:spLocks noChangeShapeType="1"/>
              </p:cNvSpPr>
              <p:nvPr/>
            </p:nvSpPr>
            <p:spPr bwMode="auto">
              <a:xfrm>
                <a:off x="3932" y="3205"/>
                <a:ext cx="0" cy="576"/>
              </a:xfrm>
              <a:prstGeom prst="line">
                <a:avLst/>
              </a:prstGeom>
              <a:noFill/>
              <a:ln w="76200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48" name="Text Box 10"/>
              <p:cNvSpPr txBox="1">
                <a:spLocks noChangeArrowheads="1"/>
              </p:cNvSpPr>
              <p:nvPr/>
            </p:nvSpPr>
            <p:spPr bwMode="auto">
              <a:xfrm>
                <a:off x="1676" y="3022"/>
                <a:ext cx="29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/>
                  <a:t>0V</a:t>
                </a:r>
              </a:p>
            </p:txBody>
          </p:sp>
          <p:sp>
            <p:nvSpPr>
              <p:cNvPr id="18449" name="Text Box 11"/>
              <p:cNvSpPr txBox="1">
                <a:spLocks noChangeArrowheads="1"/>
              </p:cNvSpPr>
              <p:nvPr/>
            </p:nvSpPr>
            <p:spPr bwMode="auto">
              <a:xfrm>
                <a:off x="3788" y="3013"/>
                <a:ext cx="29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/>
                  <a:t>1V</a:t>
                </a:r>
              </a:p>
            </p:txBody>
          </p:sp>
          <p:sp>
            <p:nvSpPr>
              <p:cNvPr id="18450" name="Line 12"/>
              <p:cNvSpPr>
                <a:spLocks noChangeShapeType="1"/>
              </p:cNvSpPr>
              <p:nvPr/>
            </p:nvSpPr>
            <p:spPr bwMode="auto">
              <a:xfrm>
                <a:off x="1868" y="3445"/>
                <a:ext cx="201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2348" y="3397"/>
                <a:ext cx="96" cy="96"/>
                <a:chOff x="1440" y="2256"/>
                <a:chExt cx="96" cy="96"/>
              </a:xfrm>
            </p:grpSpPr>
            <p:sp>
              <p:nvSpPr>
                <p:cNvPr id="18453" name="Oval 14"/>
                <p:cNvSpPr>
                  <a:spLocks noChangeArrowheads="1"/>
                </p:cNvSpPr>
                <p:nvPr/>
              </p:nvSpPr>
              <p:spPr bwMode="auto">
                <a:xfrm>
                  <a:off x="1440" y="225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800">
                    <a:latin typeface="Symbol" charset="2"/>
                  </a:endParaRPr>
                </a:p>
              </p:txBody>
            </p:sp>
            <p:sp>
              <p:nvSpPr>
                <p:cNvPr id="18454" name="Line 15"/>
                <p:cNvSpPr>
                  <a:spLocks noChangeShapeType="1"/>
                </p:cNvSpPr>
                <p:nvPr/>
              </p:nvSpPr>
              <p:spPr bwMode="auto">
                <a:xfrm>
                  <a:off x="1461" y="2304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452" name="Text Box 16"/>
              <p:cNvSpPr txBox="1">
                <a:spLocks noChangeArrowheads="1"/>
              </p:cNvSpPr>
              <p:nvPr/>
            </p:nvSpPr>
            <p:spPr bwMode="auto">
              <a:xfrm>
                <a:off x="2530" y="3445"/>
                <a:ext cx="49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path</a:t>
                </a:r>
              </a:p>
            </p:txBody>
          </p:sp>
        </p:grpSp>
        <p:sp>
          <p:nvSpPr>
            <p:cNvPr id="18441" name="Text Box 18"/>
            <p:cNvSpPr txBox="1">
              <a:spLocks noChangeArrowheads="1"/>
            </p:cNvSpPr>
            <p:nvPr/>
          </p:nvSpPr>
          <p:spPr bwMode="auto">
            <a:xfrm>
              <a:off x="3824" y="2917"/>
              <a:ext cx="204" cy="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1800" b="1">
                <a:latin typeface="Comic Sans MS" charset="0"/>
              </a:endParaRPr>
            </a:p>
            <a:p>
              <a:r>
                <a:rPr lang="en-US" sz="1800" b="1">
                  <a:latin typeface="Comic Sans MS" charset="0"/>
                </a:rPr>
                <a:t>+</a:t>
              </a:r>
            </a:p>
            <a:p>
              <a:r>
                <a:rPr lang="en-US" sz="1800" b="1">
                  <a:latin typeface="Comic Sans MS" charset="0"/>
                </a:rPr>
                <a:t>+</a:t>
              </a:r>
            </a:p>
            <a:p>
              <a:r>
                <a:rPr lang="en-US" sz="1800" b="1">
                  <a:latin typeface="Comic Sans MS" charset="0"/>
                </a:rPr>
                <a:t>+</a:t>
              </a:r>
            </a:p>
            <a:p>
              <a:r>
                <a:rPr lang="en-US" sz="1800" b="1">
                  <a:latin typeface="Comic Sans MS" charset="0"/>
                </a:rPr>
                <a:t>+</a:t>
              </a:r>
            </a:p>
          </p:txBody>
        </p:sp>
      </p:grpSp>
      <p:sp>
        <p:nvSpPr>
          <p:cNvPr id="534547" name="Text Box 19"/>
          <p:cNvSpPr txBox="1">
            <a:spLocks noChangeArrowheads="1"/>
          </p:cNvSpPr>
          <p:nvPr/>
        </p:nvSpPr>
        <p:spPr bwMode="auto">
          <a:xfrm>
            <a:off x="3220622" y="3963988"/>
            <a:ext cx="2691413" cy="46166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/>
              <a:t>1eV </a:t>
            </a:r>
            <a:r>
              <a:rPr lang="en-US" sz="2400" dirty="0">
                <a:ea typeface="Arial" charset="0"/>
                <a:cs typeface="Arial" charset="0"/>
              </a:rPr>
              <a:t>≈ 1.6·10</a:t>
            </a:r>
            <a:r>
              <a:rPr lang="en-US" sz="2400" baseline="30000" dirty="0">
                <a:ea typeface="Arial" charset="0"/>
                <a:cs typeface="Arial" charset="0"/>
              </a:rPr>
              <a:t>-19</a:t>
            </a:r>
            <a:r>
              <a:rPr lang="en-US" sz="2400" dirty="0">
                <a:ea typeface="Arial" charset="0"/>
                <a:cs typeface="Arial" charset="0"/>
              </a:rPr>
              <a:t> </a:t>
            </a:r>
            <a:r>
              <a:rPr lang="en-US" sz="2400" dirty="0" err="1">
                <a:ea typeface="Arial" charset="0"/>
                <a:cs typeface="Arial" charset="0"/>
              </a:rPr>
              <a:t>J</a:t>
            </a:r>
            <a:endParaRPr lang="en-US" sz="2400" dirty="0">
              <a:ea typeface="Arial" charset="0"/>
              <a:cs typeface="Arial" charset="0"/>
            </a:endParaRPr>
          </a:p>
        </p:txBody>
      </p:sp>
      <p:sp>
        <p:nvSpPr>
          <p:cNvPr id="534548" name="Rectangle 20"/>
          <p:cNvSpPr>
            <a:spLocks noChangeArrowheads="1"/>
          </p:cNvSpPr>
          <p:nvPr/>
        </p:nvSpPr>
        <p:spPr bwMode="auto">
          <a:xfrm>
            <a:off x="228600" y="2244725"/>
            <a:ext cx="8915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400" b="1" dirty="0"/>
              <a:t>Define</a:t>
            </a:r>
            <a:r>
              <a:rPr lang="en-US" sz="2400" dirty="0"/>
              <a:t> new energy unit: The </a:t>
            </a:r>
            <a:r>
              <a:rPr lang="en-US" sz="2400" b="1" dirty="0"/>
              <a:t>electron-volt</a:t>
            </a:r>
            <a:r>
              <a:rPr lang="en-US" sz="2400" dirty="0"/>
              <a:t> (</a:t>
            </a:r>
            <a:r>
              <a:rPr lang="en-US" sz="2400" dirty="0" err="1"/>
              <a:t>eV</a:t>
            </a:r>
            <a:r>
              <a:rPr lang="en-US" sz="2400" dirty="0"/>
              <a:t>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/>
              <a:t>  1eV = kinetic energy gained by an electron when</a:t>
            </a:r>
          </a:p>
          <a:p>
            <a:pPr marL="342900" indent="-342900"/>
            <a:r>
              <a:rPr lang="en-US" sz="2400" dirty="0"/>
              <a:t>             accelerated through 1 volt of potential difference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4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34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4547" grpId="0" animBg="1"/>
      <p:bldP spid="5345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b="1"/>
              <a:t>How to put the e</a:t>
            </a:r>
            <a:r>
              <a:rPr lang="en-US" b="1" baseline="30000"/>
              <a:t>-</a:t>
            </a:r>
            <a:r>
              <a:rPr lang="en-US" sz="4000" b="1" baseline="30000"/>
              <a:t> </a:t>
            </a:r>
            <a:r>
              <a:rPr lang="en-US" sz="4000" b="1"/>
              <a:t>close to plate A?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141413"/>
            <a:ext cx="7239000" cy="548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16580" name="Rectangle 4"/>
          <p:cNvSpPr>
            <a:spLocks noChangeArrowheads="1"/>
          </p:cNvSpPr>
          <p:nvPr/>
        </p:nvSpPr>
        <p:spPr bwMode="auto">
          <a:xfrm>
            <a:off x="2209800" y="990600"/>
            <a:ext cx="6553200" cy="1828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276475" y="3200400"/>
            <a:ext cx="4352925" cy="1828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V="1">
            <a:off x="2286000" y="2209800"/>
            <a:ext cx="762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914400" y="1677988"/>
            <a:ext cx="18942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Metal surface</a:t>
            </a:r>
          </a:p>
        </p:txBody>
      </p:sp>
      <p:sp>
        <p:nvSpPr>
          <p:cNvPr id="19464" name="Text Box 9"/>
          <p:cNvSpPr txBox="1">
            <a:spLocks noChangeArrowheads="1"/>
          </p:cNvSpPr>
          <p:nvPr/>
        </p:nvSpPr>
        <p:spPr bwMode="auto">
          <a:xfrm>
            <a:off x="3657600" y="3811588"/>
            <a:ext cx="15890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Vacuum 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724400" y="1828800"/>
            <a:ext cx="1903413" cy="1066800"/>
            <a:chOff x="2976" y="1152"/>
            <a:chExt cx="1199" cy="672"/>
          </a:xfrm>
        </p:grpSpPr>
        <p:sp>
          <p:nvSpPr>
            <p:cNvPr id="19495" name="Line 8"/>
            <p:cNvSpPr>
              <a:spLocks noChangeShapeType="1"/>
            </p:cNvSpPr>
            <p:nvPr/>
          </p:nvSpPr>
          <p:spPr bwMode="auto">
            <a:xfrm flipH="1">
              <a:off x="3360" y="1488"/>
              <a:ext cx="24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496" name="Text Box 10"/>
            <p:cNvSpPr txBox="1">
              <a:spLocks noChangeArrowheads="1"/>
            </p:cNvSpPr>
            <p:nvPr/>
          </p:nvSpPr>
          <p:spPr bwMode="auto">
            <a:xfrm>
              <a:off x="2976" y="1152"/>
              <a:ext cx="119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Glass cylinder</a:t>
              </a:r>
            </a:p>
          </p:txBody>
        </p:sp>
      </p:grpSp>
      <p:sp>
        <p:nvSpPr>
          <p:cNvPr id="19466" name="Text Box 11"/>
          <p:cNvSpPr txBox="1">
            <a:spLocks noChangeArrowheads="1"/>
          </p:cNvSpPr>
          <p:nvPr/>
        </p:nvSpPr>
        <p:spPr bwMode="auto">
          <a:xfrm>
            <a:off x="3200400" y="5410200"/>
            <a:ext cx="26781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Adjustable voltage</a:t>
            </a:r>
          </a:p>
        </p:txBody>
      </p:sp>
      <p:sp>
        <p:nvSpPr>
          <p:cNvPr id="19467" name="Rectangle 12"/>
          <p:cNvSpPr>
            <a:spLocks noChangeArrowheads="1"/>
          </p:cNvSpPr>
          <p:nvPr/>
        </p:nvSpPr>
        <p:spPr bwMode="auto">
          <a:xfrm>
            <a:off x="6362700" y="6143625"/>
            <a:ext cx="457200" cy="123825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8" name="Text Box 13"/>
          <p:cNvSpPr txBox="1">
            <a:spLocks noChangeArrowheads="1"/>
          </p:cNvSpPr>
          <p:nvPr/>
        </p:nvSpPr>
        <p:spPr bwMode="auto">
          <a:xfrm>
            <a:off x="5486400" y="6308725"/>
            <a:ext cx="17478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/>
              <a:t>Current meter</a:t>
            </a:r>
          </a:p>
        </p:txBody>
      </p:sp>
      <p:sp>
        <p:nvSpPr>
          <p:cNvPr id="19469" name="Text Box 14"/>
          <p:cNvSpPr txBox="1">
            <a:spLocks noChangeArrowheads="1"/>
          </p:cNvSpPr>
          <p:nvPr/>
        </p:nvSpPr>
        <p:spPr bwMode="auto">
          <a:xfrm>
            <a:off x="1318024" y="3276600"/>
            <a:ext cx="377026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A</a:t>
            </a:r>
          </a:p>
        </p:txBody>
      </p:sp>
      <p:sp>
        <p:nvSpPr>
          <p:cNvPr id="19470" name="Text Box 15"/>
          <p:cNvSpPr txBox="1">
            <a:spLocks noChangeArrowheads="1"/>
          </p:cNvSpPr>
          <p:nvPr/>
        </p:nvSpPr>
        <p:spPr bwMode="auto">
          <a:xfrm>
            <a:off x="7068343" y="3276600"/>
            <a:ext cx="357189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B</a:t>
            </a:r>
          </a:p>
        </p:txBody>
      </p:sp>
      <p:sp>
        <p:nvSpPr>
          <p:cNvPr id="1816593" name="Text Box 17"/>
          <p:cNvSpPr txBox="1">
            <a:spLocks noChangeArrowheads="1"/>
          </p:cNvSpPr>
          <p:nvPr/>
        </p:nvSpPr>
        <p:spPr bwMode="auto">
          <a:xfrm>
            <a:off x="580560" y="866775"/>
            <a:ext cx="3341029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Shine light on the plate!!</a:t>
            </a:r>
          </a:p>
        </p:txBody>
      </p:sp>
      <p:pic>
        <p:nvPicPr>
          <p:cNvPr id="1816601" name="Picture 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14575" y="3733800"/>
            <a:ext cx="144463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816602" name="Picture 2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76475" y="3562350"/>
            <a:ext cx="144463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816603" name="Picture 2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76475" y="3867150"/>
            <a:ext cx="144463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816604" name="Picture 2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4191000"/>
            <a:ext cx="144463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816605" name="Picture 2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2200" y="3459163"/>
            <a:ext cx="144463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816606" name="Picture 3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2200" y="4038600"/>
            <a:ext cx="144463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2438400" y="3524250"/>
            <a:ext cx="647700" cy="742950"/>
            <a:chOff x="1536" y="2220"/>
            <a:chExt cx="408" cy="468"/>
          </a:xfrm>
        </p:grpSpPr>
        <p:sp>
          <p:nvSpPr>
            <p:cNvPr id="19489" name="Line 31"/>
            <p:cNvSpPr>
              <a:spLocks noChangeShapeType="1"/>
            </p:cNvSpPr>
            <p:nvPr/>
          </p:nvSpPr>
          <p:spPr bwMode="auto">
            <a:xfrm>
              <a:off x="1584" y="2586"/>
              <a:ext cx="3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490" name="Line 32"/>
            <p:cNvSpPr>
              <a:spLocks noChangeShapeType="1"/>
            </p:cNvSpPr>
            <p:nvPr/>
          </p:nvSpPr>
          <p:spPr bwMode="auto">
            <a:xfrm>
              <a:off x="1548" y="2484"/>
              <a:ext cx="3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491" name="Line 33"/>
            <p:cNvSpPr>
              <a:spLocks noChangeShapeType="1"/>
            </p:cNvSpPr>
            <p:nvPr/>
          </p:nvSpPr>
          <p:spPr bwMode="auto">
            <a:xfrm>
              <a:off x="1560" y="2394"/>
              <a:ext cx="3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492" name="Line 34"/>
            <p:cNvSpPr>
              <a:spLocks noChangeShapeType="1"/>
            </p:cNvSpPr>
            <p:nvPr/>
          </p:nvSpPr>
          <p:spPr bwMode="auto">
            <a:xfrm>
              <a:off x="1572" y="2688"/>
              <a:ext cx="3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493" name="Line 35"/>
            <p:cNvSpPr>
              <a:spLocks noChangeShapeType="1"/>
            </p:cNvSpPr>
            <p:nvPr/>
          </p:nvSpPr>
          <p:spPr bwMode="auto">
            <a:xfrm>
              <a:off x="1608" y="2220"/>
              <a:ext cx="3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494" name="Line 36"/>
            <p:cNvSpPr>
              <a:spLocks noChangeShapeType="1"/>
            </p:cNvSpPr>
            <p:nvPr/>
          </p:nvSpPr>
          <p:spPr bwMode="auto">
            <a:xfrm>
              <a:off x="1536" y="2286"/>
              <a:ext cx="3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2514600" y="1828800"/>
            <a:ext cx="1295400" cy="2057400"/>
            <a:chOff x="1195" y="912"/>
            <a:chExt cx="725" cy="1223"/>
          </a:xfrm>
        </p:grpSpPr>
        <p:sp>
          <p:nvSpPr>
            <p:cNvPr id="19483" name="Freeform 19"/>
            <p:cNvSpPr>
              <a:spLocks/>
            </p:cNvSpPr>
            <p:nvPr/>
          </p:nvSpPr>
          <p:spPr bwMode="auto">
            <a:xfrm rot="7958026">
              <a:off x="1336" y="1144"/>
              <a:ext cx="624" cy="160"/>
            </a:xfrm>
            <a:custGeom>
              <a:avLst/>
              <a:gdLst>
                <a:gd name="T0" fmla="*/ 0 w 1295"/>
                <a:gd name="T1" fmla="*/ 0 h 344"/>
                <a:gd name="T2" fmla="*/ 0 w 1295"/>
                <a:gd name="T3" fmla="*/ 0 h 344"/>
                <a:gd name="T4" fmla="*/ 0 w 1295"/>
                <a:gd name="T5" fmla="*/ 0 h 344"/>
                <a:gd name="T6" fmla="*/ 0 w 1295"/>
                <a:gd name="T7" fmla="*/ 0 h 344"/>
                <a:gd name="T8" fmla="*/ 0 w 1295"/>
                <a:gd name="T9" fmla="*/ 0 h 344"/>
                <a:gd name="T10" fmla="*/ 0 w 1295"/>
                <a:gd name="T11" fmla="*/ 0 h 344"/>
                <a:gd name="T12" fmla="*/ 0 w 1295"/>
                <a:gd name="T13" fmla="*/ 0 h 344"/>
                <a:gd name="T14" fmla="*/ 0 w 1295"/>
                <a:gd name="T15" fmla="*/ 0 h 344"/>
                <a:gd name="T16" fmla="*/ 0 w 1295"/>
                <a:gd name="T17" fmla="*/ 0 h 344"/>
                <a:gd name="T18" fmla="*/ 0 w 1295"/>
                <a:gd name="T19" fmla="*/ 0 h 344"/>
                <a:gd name="T20" fmla="*/ 0 w 1295"/>
                <a:gd name="T21" fmla="*/ 0 h 344"/>
                <a:gd name="T22" fmla="*/ 0 w 1295"/>
                <a:gd name="T23" fmla="*/ 0 h 344"/>
                <a:gd name="T24" fmla="*/ 0 w 1295"/>
                <a:gd name="T25" fmla="*/ 0 h 344"/>
                <a:gd name="T26" fmla="*/ 0 w 1295"/>
                <a:gd name="T27" fmla="*/ 0 h 344"/>
                <a:gd name="T28" fmla="*/ 0 w 1295"/>
                <a:gd name="T29" fmla="*/ 0 h 344"/>
                <a:gd name="T30" fmla="*/ 0 w 1295"/>
                <a:gd name="T31" fmla="*/ 0 h 344"/>
                <a:gd name="T32" fmla="*/ 0 w 1295"/>
                <a:gd name="T33" fmla="*/ 0 h 344"/>
                <a:gd name="T34" fmla="*/ 0 w 1295"/>
                <a:gd name="T35" fmla="*/ 0 h 34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295"/>
                <a:gd name="T55" fmla="*/ 0 h 344"/>
                <a:gd name="T56" fmla="*/ 1295 w 1295"/>
                <a:gd name="T57" fmla="*/ 344 h 34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4" name="Freeform 20"/>
            <p:cNvSpPr>
              <a:spLocks/>
            </p:cNvSpPr>
            <p:nvPr/>
          </p:nvSpPr>
          <p:spPr bwMode="auto">
            <a:xfrm rot="7958026">
              <a:off x="963" y="1551"/>
              <a:ext cx="624" cy="160"/>
            </a:xfrm>
            <a:custGeom>
              <a:avLst/>
              <a:gdLst>
                <a:gd name="T0" fmla="*/ 0 w 1295"/>
                <a:gd name="T1" fmla="*/ 0 h 344"/>
                <a:gd name="T2" fmla="*/ 0 w 1295"/>
                <a:gd name="T3" fmla="*/ 0 h 344"/>
                <a:gd name="T4" fmla="*/ 0 w 1295"/>
                <a:gd name="T5" fmla="*/ 0 h 344"/>
                <a:gd name="T6" fmla="*/ 0 w 1295"/>
                <a:gd name="T7" fmla="*/ 0 h 344"/>
                <a:gd name="T8" fmla="*/ 0 w 1295"/>
                <a:gd name="T9" fmla="*/ 0 h 344"/>
                <a:gd name="T10" fmla="*/ 0 w 1295"/>
                <a:gd name="T11" fmla="*/ 0 h 344"/>
                <a:gd name="T12" fmla="*/ 0 w 1295"/>
                <a:gd name="T13" fmla="*/ 0 h 344"/>
                <a:gd name="T14" fmla="*/ 0 w 1295"/>
                <a:gd name="T15" fmla="*/ 0 h 344"/>
                <a:gd name="T16" fmla="*/ 0 w 1295"/>
                <a:gd name="T17" fmla="*/ 0 h 344"/>
                <a:gd name="T18" fmla="*/ 0 w 1295"/>
                <a:gd name="T19" fmla="*/ 0 h 344"/>
                <a:gd name="T20" fmla="*/ 0 w 1295"/>
                <a:gd name="T21" fmla="*/ 0 h 344"/>
                <a:gd name="T22" fmla="*/ 0 w 1295"/>
                <a:gd name="T23" fmla="*/ 0 h 344"/>
                <a:gd name="T24" fmla="*/ 0 w 1295"/>
                <a:gd name="T25" fmla="*/ 0 h 344"/>
                <a:gd name="T26" fmla="*/ 0 w 1295"/>
                <a:gd name="T27" fmla="*/ 0 h 344"/>
                <a:gd name="T28" fmla="*/ 0 w 1295"/>
                <a:gd name="T29" fmla="*/ 0 h 344"/>
                <a:gd name="T30" fmla="*/ 0 w 1295"/>
                <a:gd name="T31" fmla="*/ 0 h 344"/>
                <a:gd name="T32" fmla="*/ 0 w 1295"/>
                <a:gd name="T33" fmla="*/ 0 h 344"/>
                <a:gd name="T34" fmla="*/ 0 w 1295"/>
                <a:gd name="T35" fmla="*/ 0 h 34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295"/>
                <a:gd name="T55" fmla="*/ 0 h 344"/>
                <a:gd name="T56" fmla="*/ 1295 w 1295"/>
                <a:gd name="T57" fmla="*/ 344 h 34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 type="non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5" name="Freeform 21"/>
            <p:cNvSpPr>
              <a:spLocks/>
            </p:cNvSpPr>
            <p:nvPr/>
          </p:nvSpPr>
          <p:spPr bwMode="auto">
            <a:xfrm rot="7958026">
              <a:off x="1432" y="1240"/>
              <a:ext cx="624" cy="160"/>
            </a:xfrm>
            <a:custGeom>
              <a:avLst/>
              <a:gdLst>
                <a:gd name="T0" fmla="*/ 0 w 1295"/>
                <a:gd name="T1" fmla="*/ 0 h 344"/>
                <a:gd name="T2" fmla="*/ 0 w 1295"/>
                <a:gd name="T3" fmla="*/ 0 h 344"/>
                <a:gd name="T4" fmla="*/ 0 w 1295"/>
                <a:gd name="T5" fmla="*/ 0 h 344"/>
                <a:gd name="T6" fmla="*/ 0 w 1295"/>
                <a:gd name="T7" fmla="*/ 0 h 344"/>
                <a:gd name="T8" fmla="*/ 0 w 1295"/>
                <a:gd name="T9" fmla="*/ 0 h 344"/>
                <a:gd name="T10" fmla="*/ 0 w 1295"/>
                <a:gd name="T11" fmla="*/ 0 h 344"/>
                <a:gd name="T12" fmla="*/ 0 w 1295"/>
                <a:gd name="T13" fmla="*/ 0 h 344"/>
                <a:gd name="T14" fmla="*/ 0 w 1295"/>
                <a:gd name="T15" fmla="*/ 0 h 344"/>
                <a:gd name="T16" fmla="*/ 0 w 1295"/>
                <a:gd name="T17" fmla="*/ 0 h 344"/>
                <a:gd name="T18" fmla="*/ 0 w 1295"/>
                <a:gd name="T19" fmla="*/ 0 h 344"/>
                <a:gd name="T20" fmla="*/ 0 w 1295"/>
                <a:gd name="T21" fmla="*/ 0 h 344"/>
                <a:gd name="T22" fmla="*/ 0 w 1295"/>
                <a:gd name="T23" fmla="*/ 0 h 344"/>
                <a:gd name="T24" fmla="*/ 0 w 1295"/>
                <a:gd name="T25" fmla="*/ 0 h 344"/>
                <a:gd name="T26" fmla="*/ 0 w 1295"/>
                <a:gd name="T27" fmla="*/ 0 h 344"/>
                <a:gd name="T28" fmla="*/ 0 w 1295"/>
                <a:gd name="T29" fmla="*/ 0 h 344"/>
                <a:gd name="T30" fmla="*/ 0 w 1295"/>
                <a:gd name="T31" fmla="*/ 0 h 344"/>
                <a:gd name="T32" fmla="*/ 0 w 1295"/>
                <a:gd name="T33" fmla="*/ 0 h 344"/>
                <a:gd name="T34" fmla="*/ 0 w 1295"/>
                <a:gd name="T35" fmla="*/ 0 h 34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295"/>
                <a:gd name="T55" fmla="*/ 0 h 344"/>
                <a:gd name="T56" fmla="*/ 1295 w 1295"/>
                <a:gd name="T57" fmla="*/ 344 h 34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6" name="Freeform 22"/>
            <p:cNvSpPr>
              <a:spLocks/>
            </p:cNvSpPr>
            <p:nvPr/>
          </p:nvSpPr>
          <p:spPr bwMode="auto">
            <a:xfrm rot="7958026">
              <a:off x="1059" y="1647"/>
              <a:ext cx="624" cy="160"/>
            </a:xfrm>
            <a:custGeom>
              <a:avLst/>
              <a:gdLst>
                <a:gd name="T0" fmla="*/ 0 w 1295"/>
                <a:gd name="T1" fmla="*/ 0 h 344"/>
                <a:gd name="T2" fmla="*/ 0 w 1295"/>
                <a:gd name="T3" fmla="*/ 0 h 344"/>
                <a:gd name="T4" fmla="*/ 0 w 1295"/>
                <a:gd name="T5" fmla="*/ 0 h 344"/>
                <a:gd name="T6" fmla="*/ 0 w 1295"/>
                <a:gd name="T7" fmla="*/ 0 h 344"/>
                <a:gd name="T8" fmla="*/ 0 w 1295"/>
                <a:gd name="T9" fmla="*/ 0 h 344"/>
                <a:gd name="T10" fmla="*/ 0 w 1295"/>
                <a:gd name="T11" fmla="*/ 0 h 344"/>
                <a:gd name="T12" fmla="*/ 0 w 1295"/>
                <a:gd name="T13" fmla="*/ 0 h 344"/>
                <a:gd name="T14" fmla="*/ 0 w 1295"/>
                <a:gd name="T15" fmla="*/ 0 h 344"/>
                <a:gd name="T16" fmla="*/ 0 w 1295"/>
                <a:gd name="T17" fmla="*/ 0 h 344"/>
                <a:gd name="T18" fmla="*/ 0 w 1295"/>
                <a:gd name="T19" fmla="*/ 0 h 344"/>
                <a:gd name="T20" fmla="*/ 0 w 1295"/>
                <a:gd name="T21" fmla="*/ 0 h 344"/>
                <a:gd name="T22" fmla="*/ 0 w 1295"/>
                <a:gd name="T23" fmla="*/ 0 h 344"/>
                <a:gd name="T24" fmla="*/ 0 w 1295"/>
                <a:gd name="T25" fmla="*/ 0 h 344"/>
                <a:gd name="T26" fmla="*/ 0 w 1295"/>
                <a:gd name="T27" fmla="*/ 0 h 344"/>
                <a:gd name="T28" fmla="*/ 0 w 1295"/>
                <a:gd name="T29" fmla="*/ 0 h 344"/>
                <a:gd name="T30" fmla="*/ 0 w 1295"/>
                <a:gd name="T31" fmla="*/ 0 h 344"/>
                <a:gd name="T32" fmla="*/ 0 w 1295"/>
                <a:gd name="T33" fmla="*/ 0 h 344"/>
                <a:gd name="T34" fmla="*/ 0 w 1295"/>
                <a:gd name="T35" fmla="*/ 0 h 34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295"/>
                <a:gd name="T55" fmla="*/ 0 h 344"/>
                <a:gd name="T56" fmla="*/ 1295 w 1295"/>
                <a:gd name="T57" fmla="*/ 344 h 34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 type="non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7" name="Freeform 23"/>
            <p:cNvSpPr>
              <a:spLocks/>
            </p:cNvSpPr>
            <p:nvPr/>
          </p:nvSpPr>
          <p:spPr bwMode="auto">
            <a:xfrm rot="7958026">
              <a:off x="1528" y="1336"/>
              <a:ext cx="624" cy="160"/>
            </a:xfrm>
            <a:custGeom>
              <a:avLst/>
              <a:gdLst>
                <a:gd name="T0" fmla="*/ 0 w 1295"/>
                <a:gd name="T1" fmla="*/ 0 h 344"/>
                <a:gd name="T2" fmla="*/ 0 w 1295"/>
                <a:gd name="T3" fmla="*/ 0 h 344"/>
                <a:gd name="T4" fmla="*/ 0 w 1295"/>
                <a:gd name="T5" fmla="*/ 0 h 344"/>
                <a:gd name="T6" fmla="*/ 0 w 1295"/>
                <a:gd name="T7" fmla="*/ 0 h 344"/>
                <a:gd name="T8" fmla="*/ 0 w 1295"/>
                <a:gd name="T9" fmla="*/ 0 h 344"/>
                <a:gd name="T10" fmla="*/ 0 w 1295"/>
                <a:gd name="T11" fmla="*/ 0 h 344"/>
                <a:gd name="T12" fmla="*/ 0 w 1295"/>
                <a:gd name="T13" fmla="*/ 0 h 344"/>
                <a:gd name="T14" fmla="*/ 0 w 1295"/>
                <a:gd name="T15" fmla="*/ 0 h 344"/>
                <a:gd name="T16" fmla="*/ 0 w 1295"/>
                <a:gd name="T17" fmla="*/ 0 h 344"/>
                <a:gd name="T18" fmla="*/ 0 w 1295"/>
                <a:gd name="T19" fmla="*/ 0 h 344"/>
                <a:gd name="T20" fmla="*/ 0 w 1295"/>
                <a:gd name="T21" fmla="*/ 0 h 344"/>
                <a:gd name="T22" fmla="*/ 0 w 1295"/>
                <a:gd name="T23" fmla="*/ 0 h 344"/>
                <a:gd name="T24" fmla="*/ 0 w 1295"/>
                <a:gd name="T25" fmla="*/ 0 h 344"/>
                <a:gd name="T26" fmla="*/ 0 w 1295"/>
                <a:gd name="T27" fmla="*/ 0 h 344"/>
                <a:gd name="T28" fmla="*/ 0 w 1295"/>
                <a:gd name="T29" fmla="*/ 0 h 344"/>
                <a:gd name="T30" fmla="*/ 0 w 1295"/>
                <a:gd name="T31" fmla="*/ 0 h 344"/>
                <a:gd name="T32" fmla="*/ 0 w 1295"/>
                <a:gd name="T33" fmla="*/ 0 h 344"/>
                <a:gd name="T34" fmla="*/ 0 w 1295"/>
                <a:gd name="T35" fmla="*/ 0 h 34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295"/>
                <a:gd name="T55" fmla="*/ 0 h 344"/>
                <a:gd name="T56" fmla="*/ 1295 w 1295"/>
                <a:gd name="T57" fmla="*/ 344 h 34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8" name="Freeform 24"/>
            <p:cNvSpPr>
              <a:spLocks/>
            </p:cNvSpPr>
            <p:nvPr/>
          </p:nvSpPr>
          <p:spPr bwMode="auto">
            <a:xfrm rot="7958026">
              <a:off x="1155" y="1743"/>
              <a:ext cx="624" cy="160"/>
            </a:xfrm>
            <a:custGeom>
              <a:avLst/>
              <a:gdLst>
                <a:gd name="T0" fmla="*/ 0 w 1295"/>
                <a:gd name="T1" fmla="*/ 0 h 344"/>
                <a:gd name="T2" fmla="*/ 0 w 1295"/>
                <a:gd name="T3" fmla="*/ 0 h 344"/>
                <a:gd name="T4" fmla="*/ 0 w 1295"/>
                <a:gd name="T5" fmla="*/ 0 h 344"/>
                <a:gd name="T6" fmla="*/ 0 w 1295"/>
                <a:gd name="T7" fmla="*/ 0 h 344"/>
                <a:gd name="T8" fmla="*/ 0 w 1295"/>
                <a:gd name="T9" fmla="*/ 0 h 344"/>
                <a:gd name="T10" fmla="*/ 0 w 1295"/>
                <a:gd name="T11" fmla="*/ 0 h 344"/>
                <a:gd name="T12" fmla="*/ 0 w 1295"/>
                <a:gd name="T13" fmla="*/ 0 h 344"/>
                <a:gd name="T14" fmla="*/ 0 w 1295"/>
                <a:gd name="T15" fmla="*/ 0 h 344"/>
                <a:gd name="T16" fmla="*/ 0 w 1295"/>
                <a:gd name="T17" fmla="*/ 0 h 344"/>
                <a:gd name="T18" fmla="*/ 0 w 1295"/>
                <a:gd name="T19" fmla="*/ 0 h 344"/>
                <a:gd name="T20" fmla="*/ 0 w 1295"/>
                <a:gd name="T21" fmla="*/ 0 h 344"/>
                <a:gd name="T22" fmla="*/ 0 w 1295"/>
                <a:gd name="T23" fmla="*/ 0 h 344"/>
                <a:gd name="T24" fmla="*/ 0 w 1295"/>
                <a:gd name="T25" fmla="*/ 0 h 344"/>
                <a:gd name="T26" fmla="*/ 0 w 1295"/>
                <a:gd name="T27" fmla="*/ 0 h 344"/>
                <a:gd name="T28" fmla="*/ 0 w 1295"/>
                <a:gd name="T29" fmla="*/ 0 h 344"/>
                <a:gd name="T30" fmla="*/ 0 w 1295"/>
                <a:gd name="T31" fmla="*/ 0 h 344"/>
                <a:gd name="T32" fmla="*/ 0 w 1295"/>
                <a:gd name="T33" fmla="*/ 0 h 344"/>
                <a:gd name="T34" fmla="*/ 0 w 1295"/>
                <a:gd name="T35" fmla="*/ 0 h 34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295"/>
                <a:gd name="T55" fmla="*/ 0 h 344"/>
                <a:gd name="T56" fmla="*/ 1295 w 1295"/>
                <a:gd name="T57" fmla="*/ 344 h 34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 type="non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16615" name="Text Box 39"/>
          <p:cNvSpPr txBox="1">
            <a:spLocks noChangeArrowheads="1"/>
          </p:cNvSpPr>
          <p:nvPr/>
        </p:nvSpPr>
        <p:spPr bwMode="auto">
          <a:xfrm>
            <a:off x="3409950" y="3384550"/>
            <a:ext cx="3143250" cy="1200328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/>
              <a:t>Electrons get pulled towards plate B by the electric field</a:t>
            </a:r>
          </a:p>
        </p:txBody>
      </p:sp>
      <p:sp>
        <p:nvSpPr>
          <p:cNvPr id="1816614" name="Text Box 38"/>
          <p:cNvSpPr txBox="1">
            <a:spLocks noChangeArrowheads="1"/>
          </p:cNvSpPr>
          <p:nvPr/>
        </p:nvSpPr>
        <p:spPr bwMode="auto">
          <a:xfrm>
            <a:off x="2597966" y="4267200"/>
            <a:ext cx="117311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 err="1">
                <a:solidFill>
                  <a:srgbClr val="FF0000"/>
                </a:solidFill>
              </a:rPr>
              <a:t>F</a:t>
            </a:r>
            <a:r>
              <a:rPr lang="en-US" sz="2400" dirty="0">
                <a:solidFill>
                  <a:srgbClr val="FF0000"/>
                </a:solidFill>
              </a:rPr>
              <a:t> = </a:t>
            </a:r>
            <a:r>
              <a:rPr lang="en-US" sz="2400" dirty="0" err="1">
                <a:solidFill>
                  <a:srgbClr val="FF0000"/>
                </a:solidFill>
              </a:rPr>
              <a:t>E</a:t>
            </a:r>
            <a:r>
              <a:rPr lang="en-US" sz="2400" dirty="0" err="1">
                <a:solidFill>
                  <a:srgbClr val="FF0000"/>
                </a:solidFill>
                <a:ea typeface="Arial" charset="0"/>
                <a:cs typeface="Arial" charset="0"/>
              </a:rPr>
              <a:t>·</a:t>
            </a:r>
            <a:r>
              <a:rPr lang="en-US" sz="2400" dirty="0" err="1">
                <a:solidFill>
                  <a:srgbClr val="FF0000"/>
                </a:solidFill>
              </a:rPr>
              <a:t>q</a:t>
            </a:r>
            <a:r>
              <a:rPr lang="en-US" sz="2400" baseline="-25000" dirty="0" err="1">
                <a:solidFill>
                  <a:srgbClr val="FF0000"/>
                </a:solidFill>
              </a:rPr>
              <a:t>e</a:t>
            </a:r>
            <a:r>
              <a:rPr lang="en-US" sz="2400" baseline="-25000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9482" name="TextBox 39"/>
          <p:cNvSpPr txBox="1">
            <a:spLocks noChangeArrowheads="1"/>
          </p:cNvSpPr>
          <p:nvPr/>
        </p:nvSpPr>
        <p:spPr bwMode="auto">
          <a:xfrm>
            <a:off x="6597650" y="3121025"/>
            <a:ext cx="304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+++++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18165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1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6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16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6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6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6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6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6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6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6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816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816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6580" grpId="0" animBg="1"/>
      <p:bldP spid="1816593" grpId="0"/>
      <p:bldP spid="1816615" grpId="0" animBg="1"/>
      <p:bldP spid="18166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pPr eaLnBrk="1" hangingPunct="1"/>
            <a:r>
              <a:rPr lang="en-US" sz="3600" b="1"/>
              <a:t>First we could argue that the light heats up the plate </a:t>
            </a:r>
            <a:r>
              <a:rPr lang="en-US" sz="3600" b="1">
                <a:sym typeface="Wingdings" charset="2"/>
              </a:rPr>
              <a:t> electrons pop-out</a:t>
            </a:r>
            <a:endParaRPr lang="en-US" sz="3600" b="1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141413"/>
            <a:ext cx="7239000" cy="548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514600" y="1828800"/>
            <a:ext cx="1295400" cy="2057400"/>
            <a:chOff x="1195" y="912"/>
            <a:chExt cx="725" cy="1223"/>
          </a:xfrm>
        </p:grpSpPr>
        <p:sp>
          <p:nvSpPr>
            <p:cNvPr id="21523" name="Freeform 5"/>
            <p:cNvSpPr>
              <a:spLocks/>
            </p:cNvSpPr>
            <p:nvPr/>
          </p:nvSpPr>
          <p:spPr bwMode="auto">
            <a:xfrm rot="7958026">
              <a:off x="1336" y="1144"/>
              <a:ext cx="624" cy="160"/>
            </a:xfrm>
            <a:custGeom>
              <a:avLst/>
              <a:gdLst>
                <a:gd name="T0" fmla="*/ 0 w 1295"/>
                <a:gd name="T1" fmla="*/ 0 h 344"/>
                <a:gd name="T2" fmla="*/ 0 w 1295"/>
                <a:gd name="T3" fmla="*/ 0 h 344"/>
                <a:gd name="T4" fmla="*/ 0 w 1295"/>
                <a:gd name="T5" fmla="*/ 0 h 344"/>
                <a:gd name="T6" fmla="*/ 0 w 1295"/>
                <a:gd name="T7" fmla="*/ 0 h 344"/>
                <a:gd name="T8" fmla="*/ 0 w 1295"/>
                <a:gd name="T9" fmla="*/ 0 h 344"/>
                <a:gd name="T10" fmla="*/ 0 w 1295"/>
                <a:gd name="T11" fmla="*/ 0 h 344"/>
                <a:gd name="T12" fmla="*/ 0 w 1295"/>
                <a:gd name="T13" fmla="*/ 0 h 344"/>
                <a:gd name="T14" fmla="*/ 0 w 1295"/>
                <a:gd name="T15" fmla="*/ 0 h 344"/>
                <a:gd name="T16" fmla="*/ 0 w 1295"/>
                <a:gd name="T17" fmla="*/ 0 h 344"/>
                <a:gd name="T18" fmla="*/ 0 w 1295"/>
                <a:gd name="T19" fmla="*/ 0 h 344"/>
                <a:gd name="T20" fmla="*/ 0 w 1295"/>
                <a:gd name="T21" fmla="*/ 0 h 344"/>
                <a:gd name="T22" fmla="*/ 0 w 1295"/>
                <a:gd name="T23" fmla="*/ 0 h 344"/>
                <a:gd name="T24" fmla="*/ 0 w 1295"/>
                <a:gd name="T25" fmla="*/ 0 h 344"/>
                <a:gd name="T26" fmla="*/ 0 w 1295"/>
                <a:gd name="T27" fmla="*/ 0 h 344"/>
                <a:gd name="T28" fmla="*/ 0 w 1295"/>
                <a:gd name="T29" fmla="*/ 0 h 344"/>
                <a:gd name="T30" fmla="*/ 0 w 1295"/>
                <a:gd name="T31" fmla="*/ 0 h 344"/>
                <a:gd name="T32" fmla="*/ 0 w 1295"/>
                <a:gd name="T33" fmla="*/ 0 h 344"/>
                <a:gd name="T34" fmla="*/ 0 w 1295"/>
                <a:gd name="T35" fmla="*/ 0 h 34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295"/>
                <a:gd name="T55" fmla="*/ 0 h 344"/>
                <a:gd name="T56" fmla="*/ 1295 w 1295"/>
                <a:gd name="T57" fmla="*/ 344 h 34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4" name="Freeform 6"/>
            <p:cNvSpPr>
              <a:spLocks/>
            </p:cNvSpPr>
            <p:nvPr/>
          </p:nvSpPr>
          <p:spPr bwMode="auto">
            <a:xfrm rot="7958026">
              <a:off x="963" y="1551"/>
              <a:ext cx="624" cy="160"/>
            </a:xfrm>
            <a:custGeom>
              <a:avLst/>
              <a:gdLst>
                <a:gd name="T0" fmla="*/ 0 w 1295"/>
                <a:gd name="T1" fmla="*/ 0 h 344"/>
                <a:gd name="T2" fmla="*/ 0 w 1295"/>
                <a:gd name="T3" fmla="*/ 0 h 344"/>
                <a:gd name="T4" fmla="*/ 0 w 1295"/>
                <a:gd name="T5" fmla="*/ 0 h 344"/>
                <a:gd name="T6" fmla="*/ 0 w 1295"/>
                <a:gd name="T7" fmla="*/ 0 h 344"/>
                <a:gd name="T8" fmla="*/ 0 w 1295"/>
                <a:gd name="T9" fmla="*/ 0 h 344"/>
                <a:gd name="T10" fmla="*/ 0 w 1295"/>
                <a:gd name="T11" fmla="*/ 0 h 344"/>
                <a:gd name="T12" fmla="*/ 0 w 1295"/>
                <a:gd name="T13" fmla="*/ 0 h 344"/>
                <a:gd name="T14" fmla="*/ 0 w 1295"/>
                <a:gd name="T15" fmla="*/ 0 h 344"/>
                <a:gd name="T16" fmla="*/ 0 w 1295"/>
                <a:gd name="T17" fmla="*/ 0 h 344"/>
                <a:gd name="T18" fmla="*/ 0 w 1295"/>
                <a:gd name="T19" fmla="*/ 0 h 344"/>
                <a:gd name="T20" fmla="*/ 0 w 1295"/>
                <a:gd name="T21" fmla="*/ 0 h 344"/>
                <a:gd name="T22" fmla="*/ 0 w 1295"/>
                <a:gd name="T23" fmla="*/ 0 h 344"/>
                <a:gd name="T24" fmla="*/ 0 w 1295"/>
                <a:gd name="T25" fmla="*/ 0 h 344"/>
                <a:gd name="T26" fmla="*/ 0 w 1295"/>
                <a:gd name="T27" fmla="*/ 0 h 344"/>
                <a:gd name="T28" fmla="*/ 0 w 1295"/>
                <a:gd name="T29" fmla="*/ 0 h 344"/>
                <a:gd name="T30" fmla="*/ 0 w 1295"/>
                <a:gd name="T31" fmla="*/ 0 h 344"/>
                <a:gd name="T32" fmla="*/ 0 w 1295"/>
                <a:gd name="T33" fmla="*/ 0 h 344"/>
                <a:gd name="T34" fmla="*/ 0 w 1295"/>
                <a:gd name="T35" fmla="*/ 0 h 34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295"/>
                <a:gd name="T55" fmla="*/ 0 h 344"/>
                <a:gd name="T56" fmla="*/ 1295 w 1295"/>
                <a:gd name="T57" fmla="*/ 344 h 34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 type="non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5" name="Freeform 7"/>
            <p:cNvSpPr>
              <a:spLocks/>
            </p:cNvSpPr>
            <p:nvPr/>
          </p:nvSpPr>
          <p:spPr bwMode="auto">
            <a:xfrm rot="7958026">
              <a:off x="1432" y="1240"/>
              <a:ext cx="624" cy="160"/>
            </a:xfrm>
            <a:custGeom>
              <a:avLst/>
              <a:gdLst>
                <a:gd name="T0" fmla="*/ 0 w 1295"/>
                <a:gd name="T1" fmla="*/ 0 h 344"/>
                <a:gd name="T2" fmla="*/ 0 w 1295"/>
                <a:gd name="T3" fmla="*/ 0 h 344"/>
                <a:gd name="T4" fmla="*/ 0 w 1295"/>
                <a:gd name="T5" fmla="*/ 0 h 344"/>
                <a:gd name="T6" fmla="*/ 0 w 1295"/>
                <a:gd name="T7" fmla="*/ 0 h 344"/>
                <a:gd name="T8" fmla="*/ 0 w 1295"/>
                <a:gd name="T9" fmla="*/ 0 h 344"/>
                <a:gd name="T10" fmla="*/ 0 w 1295"/>
                <a:gd name="T11" fmla="*/ 0 h 344"/>
                <a:gd name="T12" fmla="*/ 0 w 1295"/>
                <a:gd name="T13" fmla="*/ 0 h 344"/>
                <a:gd name="T14" fmla="*/ 0 w 1295"/>
                <a:gd name="T15" fmla="*/ 0 h 344"/>
                <a:gd name="T16" fmla="*/ 0 w 1295"/>
                <a:gd name="T17" fmla="*/ 0 h 344"/>
                <a:gd name="T18" fmla="*/ 0 w 1295"/>
                <a:gd name="T19" fmla="*/ 0 h 344"/>
                <a:gd name="T20" fmla="*/ 0 w 1295"/>
                <a:gd name="T21" fmla="*/ 0 h 344"/>
                <a:gd name="T22" fmla="*/ 0 w 1295"/>
                <a:gd name="T23" fmla="*/ 0 h 344"/>
                <a:gd name="T24" fmla="*/ 0 w 1295"/>
                <a:gd name="T25" fmla="*/ 0 h 344"/>
                <a:gd name="T26" fmla="*/ 0 w 1295"/>
                <a:gd name="T27" fmla="*/ 0 h 344"/>
                <a:gd name="T28" fmla="*/ 0 w 1295"/>
                <a:gd name="T29" fmla="*/ 0 h 344"/>
                <a:gd name="T30" fmla="*/ 0 w 1295"/>
                <a:gd name="T31" fmla="*/ 0 h 344"/>
                <a:gd name="T32" fmla="*/ 0 w 1295"/>
                <a:gd name="T33" fmla="*/ 0 h 344"/>
                <a:gd name="T34" fmla="*/ 0 w 1295"/>
                <a:gd name="T35" fmla="*/ 0 h 34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295"/>
                <a:gd name="T55" fmla="*/ 0 h 344"/>
                <a:gd name="T56" fmla="*/ 1295 w 1295"/>
                <a:gd name="T57" fmla="*/ 344 h 34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6" name="Freeform 8"/>
            <p:cNvSpPr>
              <a:spLocks/>
            </p:cNvSpPr>
            <p:nvPr/>
          </p:nvSpPr>
          <p:spPr bwMode="auto">
            <a:xfrm rot="7958026">
              <a:off x="1059" y="1647"/>
              <a:ext cx="624" cy="160"/>
            </a:xfrm>
            <a:custGeom>
              <a:avLst/>
              <a:gdLst>
                <a:gd name="T0" fmla="*/ 0 w 1295"/>
                <a:gd name="T1" fmla="*/ 0 h 344"/>
                <a:gd name="T2" fmla="*/ 0 w 1295"/>
                <a:gd name="T3" fmla="*/ 0 h 344"/>
                <a:gd name="T4" fmla="*/ 0 w 1295"/>
                <a:gd name="T5" fmla="*/ 0 h 344"/>
                <a:gd name="T6" fmla="*/ 0 w 1295"/>
                <a:gd name="T7" fmla="*/ 0 h 344"/>
                <a:gd name="T8" fmla="*/ 0 w 1295"/>
                <a:gd name="T9" fmla="*/ 0 h 344"/>
                <a:gd name="T10" fmla="*/ 0 w 1295"/>
                <a:gd name="T11" fmla="*/ 0 h 344"/>
                <a:gd name="T12" fmla="*/ 0 w 1295"/>
                <a:gd name="T13" fmla="*/ 0 h 344"/>
                <a:gd name="T14" fmla="*/ 0 w 1295"/>
                <a:gd name="T15" fmla="*/ 0 h 344"/>
                <a:gd name="T16" fmla="*/ 0 w 1295"/>
                <a:gd name="T17" fmla="*/ 0 h 344"/>
                <a:gd name="T18" fmla="*/ 0 w 1295"/>
                <a:gd name="T19" fmla="*/ 0 h 344"/>
                <a:gd name="T20" fmla="*/ 0 w 1295"/>
                <a:gd name="T21" fmla="*/ 0 h 344"/>
                <a:gd name="T22" fmla="*/ 0 w 1295"/>
                <a:gd name="T23" fmla="*/ 0 h 344"/>
                <a:gd name="T24" fmla="*/ 0 w 1295"/>
                <a:gd name="T25" fmla="*/ 0 h 344"/>
                <a:gd name="T26" fmla="*/ 0 w 1295"/>
                <a:gd name="T27" fmla="*/ 0 h 344"/>
                <a:gd name="T28" fmla="*/ 0 w 1295"/>
                <a:gd name="T29" fmla="*/ 0 h 344"/>
                <a:gd name="T30" fmla="*/ 0 w 1295"/>
                <a:gd name="T31" fmla="*/ 0 h 344"/>
                <a:gd name="T32" fmla="*/ 0 w 1295"/>
                <a:gd name="T33" fmla="*/ 0 h 344"/>
                <a:gd name="T34" fmla="*/ 0 w 1295"/>
                <a:gd name="T35" fmla="*/ 0 h 34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295"/>
                <a:gd name="T55" fmla="*/ 0 h 344"/>
                <a:gd name="T56" fmla="*/ 1295 w 1295"/>
                <a:gd name="T57" fmla="*/ 344 h 34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 type="non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7" name="Freeform 9"/>
            <p:cNvSpPr>
              <a:spLocks/>
            </p:cNvSpPr>
            <p:nvPr/>
          </p:nvSpPr>
          <p:spPr bwMode="auto">
            <a:xfrm rot="7958026">
              <a:off x="1528" y="1336"/>
              <a:ext cx="624" cy="160"/>
            </a:xfrm>
            <a:custGeom>
              <a:avLst/>
              <a:gdLst>
                <a:gd name="T0" fmla="*/ 0 w 1295"/>
                <a:gd name="T1" fmla="*/ 0 h 344"/>
                <a:gd name="T2" fmla="*/ 0 w 1295"/>
                <a:gd name="T3" fmla="*/ 0 h 344"/>
                <a:gd name="T4" fmla="*/ 0 w 1295"/>
                <a:gd name="T5" fmla="*/ 0 h 344"/>
                <a:gd name="T6" fmla="*/ 0 w 1295"/>
                <a:gd name="T7" fmla="*/ 0 h 344"/>
                <a:gd name="T8" fmla="*/ 0 w 1295"/>
                <a:gd name="T9" fmla="*/ 0 h 344"/>
                <a:gd name="T10" fmla="*/ 0 w 1295"/>
                <a:gd name="T11" fmla="*/ 0 h 344"/>
                <a:gd name="T12" fmla="*/ 0 w 1295"/>
                <a:gd name="T13" fmla="*/ 0 h 344"/>
                <a:gd name="T14" fmla="*/ 0 w 1295"/>
                <a:gd name="T15" fmla="*/ 0 h 344"/>
                <a:gd name="T16" fmla="*/ 0 w 1295"/>
                <a:gd name="T17" fmla="*/ 0 h 344"/>
                <a:gd name="T18" fmla="*/ 0 w 1295"/>
                <a:gd name="T19" fmla="*/ 0 h 344"/>
                <a:gd name="T20" fmla="*/ 0 w 1295"/>
                <a:gd name="T21" fmla="*/ 0 h 344"/>
                <a:gd name="T22" fmla="*/ 0 w 1295"/>
                <a:gd name="T23" fmla="*/ 0 h 344"/>
                <a:gd name="T24" fmla="*/ 0 w 1295"/>
                <a:gd name="T25" fmla="*/ 0 h 344"/>
                <a:gd name="T26" fmla="*/ 0 w 1295"/>
                <a:gd name="T27" fmla="*/ 0 h 344"/>
                <a:gd name="T28" fmla="*/ 0 w 1295"/>
                <a:gd name="T29" fmla="*/ 0 h 344"/>
                <a:gd name="T30" fmla="*/ 0 w 1295"/>
                <a:gd name="T31" fmla="*/ 0 h 344"/>
                <a:gd name="T32" fmla="*/ 0 w 1295"/>
                <a:gd name="T33" fmla="*/ 0 h 344"/>
                <a:gd name="T34" fmla="*/ 0 w 1295"/>
                <a:gd name="T35" fmla="*/ 0 h 34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295"/>
                <a:gd name="T55" fmla="*/ 0 h 344"/>
                <a:gd name="T56" fmla="*/ 1295 w 1295"/>
                <a:gd name="T57" fmla="*/ 344 h 34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8" name="Freeform 10"/>
            <p:cNvSpPr>
              <a:spLocks/>
            </p:cNvSpPr>
            <p:nvPr/>
          </p:nvSpPr>
          <p:spPr bwMode="auto">
            <a:xfrm rot="7958026">
              <a:off x="1155" y="1743"/>
              <a:ext cx="624" cy="160"/>
            </a:xfrm>
            <a:custGeom>
              <a:avLst/>
              <a:gdLst>
                <a:gd name="T0" fmla="*/ 0 w 1295"/>
                <a:gd name="T1" fmla="*/ 0 h 344"/>
                <a:gd name="T2" fmla="*/ 0 w 1295"/>
                <a:gd name="T3" fmla="*/ 0 h 344"/>
                <a:gd name="T4" fmla="*/ 0 w 1295"/>
                <a:gd name="T5" fmla="*/ 0 h 344"/>
                <a:gd name="T6" fmla="*/ 0 w 1295"/>
                <a:gd name="T7" fmla="*/ 0 h 344"/>
                <a:gd name="T8" fmla="*/ 0 w 1295"/>
                <a:gd name="T9" fmla="*/ 0 h 344"/>
                <a:gd name="T10" fmla="*/ 0 w 1295"/>
                <a:gd name="T11" fmla="*/ 0 h 344"/>
                <a:gd name="T12" fmla="*/ 0 w 1295"/>
                <a:gd name="T13" fmla="*/ 0 h 344"/>
                <a:gd name="T14" fmla="*/ 0 w 1295"/>
                <a:gd name="T15" fmla="*/ 0 h 344"/>
                <a:gd name="T16" fmla="*/ 0 w 1295"/>
                <a:gd name="T17" fmla="*/ 0 h 344"/>
                <a:gd name="T18" fmla="*/ 0 w 1295"/>
                <a:gd name="T19" fmla="*/ 0 h 344"/>
                <a:gd name="T20" fmla="*/ 0 w 1295"/>
                <a:gd name="T21" fmla="*/ 0 h 344"/>
                <a:gd name="T22" fmla="*/ 0 w 1295"/>
                <a:gd name="T23" fmla="*/ 0 h 344"/>
                <a:gd name="T24" fmla="*/ 0 w 1295"/>
                <a:gd name="T25" fmla="*/ 0 h 344"/>
                <a:gd name="T26" fmla="*/ 0 w 1295"/>
                <a:gd name="T27" fmla="*/ 0 h 344"/>
                <a:gd name="T28" fmla="*/ 0 w 1295"/>
                <a:gd name="T29" fmla="*/ 0 h 344"/>
                <a:gd name="T30" fmla="*/ 0 w 1295"/>
                <a:gd name="T31" fmla="*/ 0 h 344"/>
                <a:gd name="T32" fmla="*/ 0 w 1295"/>
                <a:gd name="T33" fmla="*/ 0 h 344"/>
                <a:gd name="T34" fmla="*/ 0 w 1295"/>
                <a:gd name="T35" fmla="*/ 0 h 34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295"/>
                <a:gd name="T55" fmla="*/ 0 h 344"/>
                <a:gd name="T56" fmla="*/ 1295 w 1295"/>
                <a:gd name="T57" fmla="*/ 344 h 34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 type="non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1509" name="Text Box 11"/>
          <p:cNvSpPr txBox="1">
            <a:spLocks noChangeArrowheads="1"/>
          </p:cNvSpPr>
          <p:nvPr/>
        </p:nvSpPr>
        <p:spPr bwMode="auto">
          <a:xfrm>
            <a:off x="5257800" y="6361113"/>
            <a:ext cx="25225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/>
              <a:t>Measure the current!</a:t>
            </a:r>
          </a:p>
        </p:txBody>
      </p:sp>
      <p:sp>
        <p:nvSpPr>
          <p:cNvPr id="21510" name="Rectangle 18"/>
          <p:cNvSpPr>
            <a:spLocks noChangeArrowheads="1"/>
          </p:cNvSpPr>
          <p:nvPr/>
        </p:nvSpPr>
        <p:spPr bwMode="auto">
          <a:xfrm>
            <a:off x="2886075" y="3505200"/>
            <a:ext cx="3733800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US"/>
              <a:t> </a:t>
            </a:r>
          </a:p>
        </p:txBody>
      </p:sp>
      <p:sp>
        <p:nvSpPr>
          <p:cNvPr id="21511" name="Rectangle 23"/>
          <p:cNvSpPr>
            <a:spLocks noChangeArrowheads="1"/>
          </p:cNvSpPr>
          <p:nvPr/>
        </p:nvSpPr>
        <p:spPr bwMode="auto">
          <a:xfrm>
            <a:off x="2438400" y="4114800"/>
            <a:ext cx="37338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US"/>
              <a:t> </a:t>
            </a:r>
          </a:p>
        </p:txBody>
      </p:sp>
      <p:sp>
        <p:nvSpPr>
          <p:cNvPr id="21512" name="Rectangle 13"/>
          <p:cNvSpPr>
            <a:spLocks noChangeArrowheads="1"/>
          </p:cNvSpPr>
          <p:nvPr/>
        </p:nvSpPr>
        <p:spPr bwMode="auto">
          <a:xfrm>
            <a:off x="2190750" y="3105150"/>
            <a:ext cx="152400" cy="2057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14895" name="Picture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00300" y="3733800"/>
            <a:ext cx="144463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914896" name="Picture 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3562350"/>
            <a:ext cx="144463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914897" name="Picture 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3867150"/>
            <a:ext cx="144463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914898" name="Picture 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71725" y="4191000"/>
            <a:ext cx="144463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914899" name="Picture 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4038600"/>
            <a:ext cx="144463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914900" name="Picture 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2200" y="4329113"/>
            <a:ext cx="152400" cy="128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0" name="Picture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00300" y="4456113"/>
            <a:ext cx="144463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1" name="Picture 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3810000"/>
            <a:ext cx="144463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2" name="Picture 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71725" y="4913313"/>
            <a:ext cx="144463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3" name="Picture 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47925" y="4760913"/>
            <a:ext cx="144463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5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5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b="1"/>
              <a:t>Experimental apparatus: PE effect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141413"/>
            <a:ext cx="7239000" cy="548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514600" y="1828800"/>
            <a:ext cx="1295400" cy="2057400"/>
            <a:chOff x="1195" y="912"/>
            <a:chExt cx="725" cy="1223"/>
          </a:xfrm>
        </p:grpSpPr>
        <p:sp>
          <p:nvSpPr>
            <p:cNvPr id="20487" name="Freeform 5"/>
            <p:cNvSpPr>
              <a:spLocks/>
            </p:cNvSpPr>
            <p:nvPr/>
          </p:nvSpPr>
          <p:spPr bwMode="auto">
            <a:xfrm rot="7958026">
              <a:off x="1336" y="1144"/>
              <a:ext cx="624" cy="160"/>
            </a:xfrm>
            <a:custGeom>
              <a:avLst/>
              <a:gdLst>
                <a:gd name="T0" fmla="*/ 0 w 1295"/>
                <a:gd name="T1" fmla="*/ 0 h 344"/>
                <a:gd name="T2" fmla="*/ 0 w 1295"/>
                <a:gd name="T3" fmla="*/ 0 h 344"/>
                <a:gd name="T4" fmla="*/ 0 w 1295"/>
                <a:gd name="T5" fmla="*/ 0 h 344"/>
                <a:gd name="T6" fmla="*/ 0 w 1295"/>
                <a:gd name="T7" fmla="*/ 0 h 344"/>
                <a:gd name="T8" fmla="*/ 0 w 1295"/>
                <a:gd name="T9" fmla="*/ 0 h 344"/>
                <a:gd name="T10" fmla="*/ 0 w 1295"/>
                <a:gd name="T11" fmla="*/ 0 h 344"/>
                <a:gd name="T12" fmla="*/ 0 w 1295"/>
                <a:gd name="T13" fmla="*/ 0 h 344"/>
                <a:gd name="T14" fmla="*/ 0 w 1295"/>
                <a:gd name="T15" fmla="*/ 0 h 344"/>
                <a:gd name="T16" fmla="*/ 0 w 1295"/>
                <a:gd name="T17" fmla="*/ 0 h 344"/>
                <a:gd name="T18" fmla="*/ 0 w 1295"/>
                <a:gd name="T19" fmla="*/ 0 h 344"/>
                <a:gd name="T20" fmla="*/ 0 w 1295"/>
                <a:gd name="T21" fmla="*/ 0 h 344"/>
                <a:gd name="T22" fmla="*/ 0 w 1295"/>
                <a:gd name="T23" fmla="*/ 0 h 344"/>
                <a:gd name="T24" fmla="*/ 0 w 1295"/>
                <a:gd name="T25" fmla="*/ 0 h 344"/>
                <a:gd name="T26" fmla="*/ 0 w 1295"/>
                <a:gd name="T27" fmla="*/ 0 h 344"/>
                <a:gd name="T28" fmla="*/ 0 w 1295"/>
                <a:gd name="T29" fmla="*/ 0 h 344"/>
                <a:gd name="T30" fmla="*/ 0 w 1295"/>
                <a:gd name="T31" fmla="*/ 0 h 344"/>
                <a:gd name="T32" fmla="*/ 0 w 1295"/>
                <a:gd name="T33" fmla="*/ 0 h 344"/>
                <a:gd name="T34" fmla="*/ 0 w 1295"/>
                <a:gd name="T35" fmla="*/ 0 h 34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295"/>
                <a:gd name="T55" fmla="*/ 0 h 344"/>
                <a:gd name="T56" fmla="*/ 1295 w 1295"/>
                <a:gd name="T57" fmla="*/ 344 h 34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8" name="Freeform 6"/>
            <p:cNvSpPr>
              <a:spLocks/>
            </p:cNvSpPr>
            <p:nvPr/>
          </p:nvSpPr>
          <p:spPr bwMode="auto">
            <a:xfrm rot="7958026">
              <a:off x="963" y="1551"/>
              <a:ext cx="624" cy="160"/>
            </a:xfrm>
            <a:custGeom>
              <a:avLst/>
              <a:gdLst>
                <a:gd name="T0" fmla="*/ 0 w 1295"/>
                <a:gd name="T1" fmla="*/ 0 h 344"/>
                <a:gd name="T2" fmla="*/ 0 w 1295"/>
                <a:gd name="T3" fmla="*/ 0 h 344"/>
                <a:gd name="T4" fmla="*/ 0 w 1295"/>
                <a:gd name="T5" fmla="*/ 0 h 344"/>
                <a:gd name="T6" fmla="*/ 0 w 1295"/>
                <a:gd name="T7" fmla="*/ 0 h 344"/>
                <a:gd name="T8" fmla="*/ 0 w 1295"/>
                <a:gd name="T9" fmla="*/ 0 h 344"/>
                <a:gd name="T10" fmla="*/ 0 w 1295"/>
                <a:gd name="T11" fmla="*/ 0 h 344"/>
                <a:gd name="T12" fmla="*/ 0 w 1295"/>
                <a:gd name="T13" fmla="*/ 0 h 344"/>
                <a:gd name="T14" fmla="*/ 0 w 1295"/>
                <a:gd name="T15" fmla="*/ 0 h 344"/>
                <a:gd name="T16" fmla="*/ 0 w 1295"/>
                <a:gd name="T17" fmla="*/ 0 h 344"/>
                <a:gd name="T18" fmla="*/ 0 w 1295"/>
                <a:gd name="T19" fmla="*/ 0 h 344"/>
                <a:gd name="T20" fmla="*/ 0 w 1295"/>
                <a:gd name="T21" fmla="*/ 0 h 344"/>
                <a:gd name="T22" fmla="*/ 0 w 1295"/>
                <a:gd name="T23" fmla="*/ 0 h 344"/>
                <a:gd name="T24" fmla="*/ 0 w 1295"/>
                <a:gd name="T25" fmla="*/ 0 h 344"/>
                <a:gd name="T26" fmla="*/ 0 w 1295"/>
                <a:gd name="T27" fmla="*/ 0 h 344"/>
                <a:gd name="T28" fmla="*/ 0 w 1295"/>
                <a:gd name="T29" fmla="*/ 0 h 344"/>
                <a:gd name="T30" fmla="*/ 0 w 1295"/>
                <a:gd name="T31" fmla="*/ 0 h 344"/>
                <a:gd name="T32" fmla="*/ 0 w 1295"/>
                <a:gd name="T33" fmla="*/ 0 h 344"/>
                <a:gd name="T34" fmla="*/ 0 w 1295"/>
                <a:gd name="T35" fmla="*/ 0 h 34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295"/>
                <a:gd name="T55" fmla="*/ 0 h 344"/>
                <a:gd name="T56" fmla="*/ 1295 w 1295"/>
                <a:gd name="T57" fmla="*/ 344 h 34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 type="non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9" name="Freeform 7"/>
            <p:cNvSpPr>
              <a:spLocks/>
            </p:cNvSpPr>
            <p:nvPr/>
          </p:nvSpPr>
          <p:spPr bwMode="auto">
            <a:xfrm rot="7958026">
              <a:off x="1432" y="1240"/>
              <a:ext cx="624" cy="160"/>
            </a:xfrm>
            <a:custGeom>
              <a:avLst/>
              <a:gdLst>
                <a:gd name="T0" fmla="*/ 0 w 1295"/>
                <a:gd name="T1" fmla="*/ 0 h 344"/>
                <a:gd name="T2" fmla="*/ 0 w 1295"/>
                <a:gd name="T3" fmla="*/ 0 h 344"/>
                <a:gd name="T4" fmla="*/ 0 w 1295"/>
                <a:gd name="T5" fmla="*/ 0 h 344"/>
                <a:gd name="T6" fmla="*/ 0 w 1295"/>
                <a:gd name="T7" fmla="*/ 0 h 344"/>
                <a:gd name="T8" fmla="*/ 0 w 1295"/>
                <a:gd name="T9" fmla="*/ 0 h 344"/>
                <a:gd name="T10" fmla="*/ 0 w 1295"/>
                <a:gd name="T11" fmla="*/ 0 h 344"/>
                <a:gd name="T12" fmla="*/ 0 w 1295"/>
                <a:gd name="T13" fmla="*/ 0 h 344"/>
                <a:gd name="T14" fmla="*/ 0 w 1295"/>
                <a:gd name="T15" fmla="*/ 0 h 344"/>
                <a:gd name="T16" fmla="*/ 0 w 1295"/>
                <a:gd name="T17" fmla="*/ 0 h 344"/>
                <a:gd name="T18" fmla="*/ 0 w 1295"/>
                <a:gd name="T19" fmla="*/ 0 h 344"/>
                <a:gd name="T20" fmla="*/ 0 w 1295"/>
                <a:gd name="T21" fmla="*/ 0 h 344"/>
                <a:gd name="T22" fmla="*/ 0 w 1295"/>
                <a:gd name="T23" fmla="*/ 0 h 344"/>
                <a:gd name="T24" fmla="*/ 0 w 1295"/>
                <a:gd name="T25" fmla="*/ 0 h 344"/>
                <a:gd name="T26" fmla="*/ 0 w 1295"/>
                <a:gd name="T27" fmla="*/ 0 h 344"/>
                <a:gd name="T28" fmla="*/ 0 w 1295"/>
                <a:gd name="T29" fmla="*/ 0 h 344"/>
                <a:gd name="T30" fmla="*/ 0 w 1295"/>
                <a:gd name="T31" fmla="*/ 0 h 344"/>
                <a:gd name="T32" fmla="*/ 0 w 1295"/>
                <a:gd name="T33" fmla="*/ 0 h 344"/>
                <a:gd name="T34" fmla="*/ 0 w 1295"/>
                <a:gd name="T35" fmla="*/ 0 h 34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295"/>
                <a:gd name="T55" fmla="*/ 0 h 344"/>
                <a:gd name="T56" fmla="*/ 1295 w 1295"/>
                <a:gd name="T57" fmla="*/ 344 h 34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90" name="Freeform 8"/>
            <p:cNvSpPr>
              <a:spLocks/>
            </p:cNvSpPr>
            <p:nvPr/>
          </p:nvSpPr>
          <p:spPr bwMode="auto">
            <a:xfrm rot="7958026">
              <a:off x="1059" y="1647"/>
              <a:ext cx="624" cy="160"/>
            </a:xfrm>
            <a:custGeom>
              <a:avLst/>
              <a:gdLst>
                <a:gd name="T0" fmla="*/ 0 w 1295"/>
                <a:gd name="T1" fmla="*/ 0 h 344"/>
                <a:gd name="T2" fmla="*/ 0 w 1295"/>
                <a:gd name="T3" fmla="*/ 0 h 344"/>
                <a:gd name="T4" fmla="*/ 0 w 1295"/>
                <a:gd name="T5" fmla="*/ 0 h 344"/>
                <a:gd name="T6" fmla="*/ 0 w 1295"/>
                <a:gd name="T7" fmla="*/ 0 h 344"/>
                <a:gd name="T8" fmla="*/ 0 w 1295"/>
                <a:gd name="T9" fmla="*/ 0 h 344"/>
                <a:gd name="T10" fmla="*/ 0 w 1295"/>
                <a:gd name="T11" fmla="*/ 0 h 344"/>
                <a:gd name="T12" fmla="*/ 0 w 1295"/>
                <a:gd name="T13" fmla="*/ 0 h 344"/>
                <a:gd name="T14" fmla="*/ 0 w 1295"/>
                <a:gd name="T15" fmla="*/ 0 h 344"/>
                <a:gd name="T16" fmla="*/ 0 w 1295"/>
                <a:gd name="T17" fmla="*/ 0 h 344"/>
                <a:gd name="T18" fmla="*/ 0 w 1295"/>
                <a:gd name="T19" fmla="*/ 0 h 344"/>
                <a:gd name="T20" fmla="*/ 0 w 1295"/>
                <a:gd name="T21" fmla="*/ 0 h 344"/>
                <a:gd name="T22" fmla="*/ 0 w 1295"/>
                <a:gd name="T23" fmla="*/ 0 h 344"/>
                <a:gd name="T24" fmla="*/ 0 w 1295"/>
                <a:gd name="T25" fmla="*/ 0 h 344"/>
                <a:gd name="T26" fmla="*/ 0 w 1295"/>
                <a:gd name="T27" fmla="*/ 0 h 344"/>
                <a:gd name="T28" fmla="*/ 0 w 1295"/>
                <a:gd name="T29" fmla="*/ 0 h 344"/>
                <a:gd name="T30" fmla="*/ 0 w 1295"/>
                <a:gd name="T31" fmla="*/ 0 h 344"/>
                <a:gd name="T32" fmla="*/ 0 w 1295"/>
                <a:gd name="T33" fmla="*/ 0 h 344"/>
                <a:gd name="T34" fmla="*/ 0 w 1295"/>
                <a:gd name="T35" fmla="*/ 0 h 34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295"/>
                <a:gd name="T55" fmla="*/ 0 h 344"/>
                <a:gd name="T56" fmla="*/ 1295 w 1295"/>
                <a:gd name="T57" fmla="*/ 344 h 34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 type="non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91" name="Freeform 9"/>
            <p:cNvSpPr>
              <a:spLocks/>
            </p:cNvSpPr>
            <p:nvPr/>
          </p:nvSpPr>
          <p:spPr bwMode="auto">
            <a:xfrm rot="7958026">
              <a:off x="1528" y="1336"/>
              <a:ext cx="624" cy="160"/>
            </a:xfrm>
            <a:custGeom>
              <a:avLst/>
              <a:gdLst>
                <a:gd name="T0" fmla="*/ 0 w 1295"/>
                <a:gd name="T1" fmla="*/ 0 h 344"/>
                <a:gd name="T2" fmla="*/ 0 w 1295"/>
                <a:gd name="T3" fmla="*/ 0 h 344"/>
                <a:gd name="T4" fmla="*/ 0 w 1295"/>
                <a:gd name="T5" fmla="*/ 0 h 344"/>
                <a:gd name="T6" fmla="*/ 0 w 1295"/>
                <a:gd name="T7" fmla="*/ 0 h 344"/>
                <a:gd name="T8" fmla="*/ 0 w 1295"/>
                <a:gd name="T9" fmla="*/ 0 h 344"/>
                <a:gd name="T10" fmla="*/ 0 w 1295"/>
                <a:gd name="T11" fmla="*/ 0 h 344"/>
                <a:gd name="T12" fmla="*/ 0 w 1295"/>
                <a:gd name="T13" fmla="*/ 0 h 344"/>
                <a:gd name="T14" fmla="*/ 0 w 1295"/>
                <a:gd name="T15" fmla="*/ 0 h 344"/>
                <a:gd name="T16" fmla="*/ 0 w 1295"/>
                <a:gd name="T17" fmla="*/ 0 h 344"/>
                <a:gd name="T18" fmla="*/ 0 w 1295"/>
                <a:gd name="T19" fmla="*/ 0 h 344"/>
                <a:gd name="T20" fmla="*/ 0 w 1295"/>
                <a:gd name="T21" fmla="*/ 0 h 344"/>
                <a:gd name="T22" fmla="*/ 0 w 1295"/>
                <a:gd name="T23" fmla="*/ 0 h 344"/>
                <a:gd name="T24" fmla="*/ 0 w 1295"/>
                <a:gd name="T25" fmla="*/ 0 h 344"/>
                <a:gd name="T26" fmla="*/ 0 w 1295"/>
                <a:gd name="T27" fmla="*/ 0 h 344"/>
                <a:gd name="T28" fmla="*/ 0 w 1295"/>
                <a:gd name="T29" fmla="*/ 0 h 344"/>
                <a:gd name="T30" fmla="*/ 0 w 1295"/>
                <a:gd name="T31" fmla="*/ 0 h 344"/>
                <a:gd name="T32" fmla="*/ 0 w 1295"/>
                <a:gd name="T33" fmla="*/ 0 h 344"/>
                <a:gd name="T34" fmla="*/ 0 w 1295"/>
                <a:gd name="T35" fmla="*/ 0 h 34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295"/>
                <a:gd name="T55" fmla="*/ 0 h 344"/>
                <a:gd name="T56" fmla="*/ 1295 w 1295"/>
                <a:gd name="T57" fmla="*/ 344 h 34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92" name="Freeform 10"/>
            <p:cNvSpPr>
              <a:spLocks/>
            </p:cNvSpPr>
            <p:nvPr/>
          </p:nvSpPr>
          <p:spPr bwMode="auto">
            <a:xfrm rot="7958026">
              <a:off x="1155" y="1743"/>
              <a:ext cx="624" cy="160"/>
            </a:xfrm>
            <a:custGeom>
              <a:avLst/>
              <a:gdLst>
                <a:gd name="T0" fmla="*/ 0 w 1295"/>
                <a:gd name="T1" fmla="*/ 0 h 344"/>
                <a:gd name="T2" fmla="*/ 0 w 1295"/>
                <a:gd name="T3" fmla="*/ 0 h 344"/>
                <a:gd name="T4" fmla="*/ 0 w 1295"/>
                <a:gd name="T5" fmla="*/ 0 h 344"/>
                <a:gd name="T6" fmla="*/ 0 w 1295"/>
                <a:gd name="T7" fmla="*/ 0 h 344"/>
                <a:gd name="T8" fmla="*/ 0 w 1295"/>
                <a:gd name="T9" fmla="*/ 0 h 344"/>
                <a:gd name="T10" fmla="*/ 0 w 1295"/>
                <a:gd name="T11" fmla="*/ 0 h 344"/>
                <a:gd name="T12" fmla="*/ 0 w 1295"/>
                <a:gd name="T13" fmla="*/ 0 h 344"/>
                <a:gd name="T14" fmla="*/ 0 w 1295"/>
                <a:gd name="T15" fmla="*/ 0 h 344"/>
                <a:gd name="T16" fmla="*/ 0 w 1295"/>
                <a:gd name="T17" fmla="*/ 0 h 344"/>
                <a:gd name="T18" fmla="*/ 0 w 1295"/>
                <a:gd name="T19" fmla="*/ 0 h 344"/>
                <a:gd name="T20" fmla="*/ 0 w 1295"/>
                <a:gd name="T21" fmla="*/ 0 h 344"/>
                <a:gd name="T22" fmla="*/ 0 w 1295"/>
                <a:gd name="T23" fmla="*/ 0 h 344"/>
                <a:gd name="T24" fmla="*/ 0 w 1295"/>
                <a:gd name="T25" fmla="*/ 0 h 344"/>
                <a:gd name="T26" fmla="*/ 0 w 1295"/>
                <a:gd name="T27" fmla="*/ 0 h 344"/>
                <a:gd name="T28" fmla="*/ 0 w 1295"/>
                <a:gd name="T29" fmla="*/ 0 h 344"/>
                <a:gd name="T30" fmla="*/ 0 w 1295"/>
                <a:gd name="T31" fmla="*/ 0 h 344"/>
                <a:gd name="T32" fmla="*/ 0 w 1295"/>
                <a:gd name="T33" fmla="*/ 0 h 344"/>
                <a:gd name="T34" fmla="*/ 0 w 1295"/>
                <a:gd name="T35" fmla="*/ 0 h 34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295"/>
                <a:gd name="T55" fmla="*/ 0 h 344"/>
                <a:gd name="T56" fmla="*/ 1295 w 1295"/>
                <a:gd name="T57" fmla="*/ 344 h 34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 type="non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485" name="Text Box 11"/>
          <p:cNvSpPr txBox="1">
            <a:spLocks noChangeArrowheads="1"/>
          </p:cNvSpPr>
          <p:nvPr/>
        </p:nvSpPr>
        <p:spPr bwMode="auto">
          <a:xfrm>
            <a:off x="5257800" y="6361113"/>
            <a:ext cx="25225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/>
              <a:t>Measure the current!</a:t>
            </a:r>
          </a:p>
        </p:txBody>
      </p:sp>
      <p:sp>
        <p:nvSpPr>
          <p:cNvPr id="20486" name="Text Box 12"/>
          <p:cNvSpPr txBox="1">
            <a:spLocks noChangeArrowheads="1"/>
          </p:cNvSpPr>
          <p:nvPr/>
        </p:nvSpPr>
        <p:spPr bwMode="auto">
          <a:xfrm>
            <a:off x="-19128" y="989013"/>
            <a:ext cx="3950405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Play with color and </a:t>
            </a:r>
            <a:r>
              <a:rPr lang="en-US" sz="2400" dirty="0" smtClean="0"/>
              <a:t>intensity &amp; measure current</a:t>
            </a:r>
            <a:r>
              <a:rPr lang="en-US" dirty="0" smtClean="0"/>
              <a:t>.</a:t>
            </a:r>
            <a:endParaRPr lang="en-US" sz="2400" dirty="0">
              <a:ea typeface="Arial" charset="0"/>
              <a:cs typeface="Arial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640749" y="1969178"/>
          <a:ext cx="1590675" cy="573088"/>
        </p:xfrm>
        <a:graphic>
          <a:graphicData uri="http://schemas.openxmlformats.org/presentationml/2006/ole">
            <p:oleObj spid="_x0000_s41986" name="Equation" r:id="rId4" imgW="6350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452563" y="1987550"/>
            <a:ext cx="3482975" cy="12049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540000" y="4048125"/>
            <a:ext cx="1146175" cy="78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678113" y="3568700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pump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96838" y="-96838"/>
            <a:ext cx="9047162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/>
              <a:t>Swimming Pool Analogy</a:t>
            </a:r>
            <a:r>
              <a:rPr lang="en-US"/>
              <a:t> </a:t>
            </a:r>
          </a:p>
          <a:p>
            <a:r>
              <a:rPr lang="en-US"/>
              <a:t>If no water slops over side of pool, no flow.  Little pump or big pump, still no water current. Similar to:</a:t>
            </a:r>
          </a:p>
          <a:p>
            <a:r>
              <a:rPr lang="en-US"/>
              <a:t>If electrons stuck inside metal plate, no current for little or big V. 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284163" y="5305425"/>
            <a:ext cx="885348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/>
              <a:t>Pool party: put bunch of energy into water, splash some out,</a:t>
            </a:r>
          </a:p>
          <a:p>
            <a:r>
              <a:rPr lang="en-US" dirty="0"/>
              <a:t>get flow through pump.</a:t>
            </a:r>
          </a:p>
          <a:p>
            <a:r>
              <a:rPr lang="en-US" dirty="0"/>
              <a:t>Put energy into metal by heating it very hot,</a:t>
            </a:r>
          </a:p>
          <a:p>
            <a:r>
              <a:rPr lang="en-US" dirty="0"/>
              <a:t>gives electrons energy, some “splash” out.  Gives current.   </a:t>
            </a:r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4935538" y="1641475"/>
            <a:ext cx="11112" cy="15970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1431925" y="1654175"/>
            <a:ext cx="11113" cy="157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1439863" y="3203575"/>
            <a:ext cx="351948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4970463" y="1906588"/>
            <a:ext cx="822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674688" y="1930400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0" name="Freeform 14"/>
          <p:cNvSpPr>
            <a:spLocks/>
          </p:cNvSpPr>
          <p:nvPr/>
        </p:nvSpPr>
        <p:spPr bwMode="auto">
          <a:xfrm>
            <a:off x="3611563" y="2090738"/>
            <a:ext cx="2127250" cy="2501900"/>
          </a:xfrm>
          <a:custGeom>
            <a:avLst/>
            <a:gdLst/>
            <a:ahLst/>
            <a:cxnLst>
              <a:cxn ang="0">
                <a:pos x="1092" y="0"/>
              </a:cxn>
              <a:cxn ang="0">
                <a:pos x="1158" y="1386"/>
              </a:cxn>
              <a:cxn ang="0">
                <a:pos x="0" y="1572"/>
              </a:cxn>
            </a:cxnLst>
            <a:rect l="0" t="0" r="r" b="b"/>
            <a:pathLst>
              <a:path w="1340" h="1648">
                <a:moveTo>
                  <a:pt x="1092" y="0"/>
                </a:moveTo>
                <a:cubicBezTo>
                  <a:pt x="1216" y="562"/>
                  <a:pt x="1340" y="1124"/>
                  <a:pt x="1158" y="1386"/>
                </a:cubicBezTo>
                <a:cubicBezTo>
                  <a:pt x="976" y="1648"/>
                  <a:pt x="193" y="1543"/>
                  <a:pt x="0" y="1572"/>
                </a:cubicBezTo>
              </a:path>
            </a:pathLst>
          </a:custGeom>
          <a:noFill/>
          <a:ln w="76200" cmpd="sng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5192713" y="1919288"/>
            <a:ext cx="15240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H="1">
            <a:off x="5383213" y="1919288"/>
            <a:ext cx="114300" cy="18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3" name="Freeform 17"/>
          <p:cNvSpPr>
            <a:spLocks/>
          </p:cNvSpPr>
          <p:nvPr/>
        </p:nvSpPr>
        <p:spPr bwMode="auto">
          <a:xfrm>
            <a:off x="763588" y="4427538"/>
            <a:ext cx="1781175" cy="215900"/>
          </a:xfrm>
          <a:custGeom>
            <a:avLst/>
            <a:gdLst/>
            <a:ahLst/>
            <a:cxnLst>
              <a:cxn ang="0">
                <a:pos x="1122" y="4"/>
              </a:cxn>
              <a:cxn ang="0">
                <a:pos x="312" y="22"/>
              </a:cxn>
              <a:cxn ang="0">
                <a:pos x="0" y="136"/>
              </a:cxn>
            </a:cxnLst>
            <a:rect l="0" t="0" r="r" b="b"/>
            <a:pathLst>
              <a:path w="1122" h="136">
                <a:moveTo>
                  <a:pt x="1122" y="4"/>
                </a:moveTo>
                <a:cubicBezTo>
                  <a:pt x="810" y="2"/>
                  <a:pt x="499" y="0"/>
                  <a:pt x="312" y="22"/>
                </a:cubicBezTo>
                <a:cubicBezTo>
                  <a:pt x="125" y="44"/>
                  <a:pt x="54" y="118"/>
                  <a:pt x="0" y="136"/>
                </a:cubicBezTo>
              </a:path>
            </a:pathLst>
          </a:custGeom>
          <a:noFill/>
          <a:ln w="76200" cmpd="sng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flipH="1">
            <a:off x="430213" y="4652963"/>
            <a:ext cx="295275" cy="104775"/>
          </a:xfrm>
          <a:prstGeom prst="line">
            <a:avLst/>
          </a:prstGeom>
          <a:noFill/>
          <a:ln w="9525">
            <a:solidFill>
              <a:srgbClr val="3399FF"/>
            </a:solidFill>
            <a:prstDash val="sysDot"/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 flipH="1">
            <a:off x="525463" y="4672013"/>
            <a:ext cx="209550" cy="123825"/>
          </a:xfrm>
          <a:prstGeom prst="line">
            <a:avLst/>
          </a:prstGeom>
          <a:noFill/>
          <a:ln w="9525">
            <a:solidFill>
              <a:srgbClr val="3399FF"/>
            </a:solidFill>
            <a:prstDash val="sysDot"/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 flipH="1">
            <a:off x="554038" y="4681538"/>
            <a:ext cx="200025" cy="171450"/>
          </a:xfrm>
          <a:prstGeom prst="line">
            <a:avLst/>
          </a:prstGeom>
          <a:noFill/>
          <a:ln w="9525">
            <a:solidFill>
              <a:srgbClr val="3399FF"/>
            </a:solidFill>
            <a:prstDash val="sysDot"/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242888" y="457835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?</a:t>
            </a:r>
          </a:p>
        </p:txBody>
      </p:sp>
      <p:sp>
        <p:nvSpPr>
          <p:cNvPr id="19478" name="Freeform 22"/>
          <p:cNvSpPr>
            <a:spLocks/>
          </p:cNvSpPr>
          <p:nvPr/>
        </p:nvSpPr>
        <p:spPr bwMode="auto">
          <a:xfrm>
            <a:off x="1309688" y="1312863"/>
            <a:ext cx="3867150" cy="1377950"/>
          </a:xfrm>
          <a:custGeom>
            <a:avLst/>
            <a:gdLst/>
            <a:ahLst/>
            <a:cxnLst>
              <a:cxn ang="0">
                <a:pos x="118" y="406"/>
              </a:cxn>
              <a:cxn ang="0">
                <a:pos x="190" y="70"/>
              </a:cxn>
              <a:cxn ang="0">
                <a:pos x="598" y="658"/>
              </a:cxn>
              <a:cxn ang="0">
                <a:pos x="1042" y="106"/>
              </a:cxn>
              <a:cxn ang="0">
                <a:pos x="1516" y="610"/>
              </a:cxn>
              <a:cxn ang="0">
                <a:pos x="1864" y="16"/>
              </a:cxn>
              <a:cxn ang="0">
                <a:pos x="2104" y="514"/>
              </a:cxn>
              <a:cxn ang="0">
                <a:pos x="2230" y="64"/>
              </a:cxn>
              <a:cxn ang="0">
                <a:pos x="2254" y="676"/>
              </a:cxn>
              <a:cxn ang="0">
                <a:pos x="2116" y="718"/>
              </a:cxn>
              <a:cxn ang="0">
                <a:pos x="334" y="808"/>
              </a:cxn>
              <a:cxn ang="0">
                <a:pos x="112" y="358"/>
              </a:cxn>
            </a:cxnLst>
            <a:rect l="0" t="0" r="r" b="b"/>
            <a:pathLst>
              <a:path w="2436" h="868">
                <a:moveTo>
                  <a:pt x="118" y="406"/>
                </a:moveTo>
                <a:cubicBezTo>
                  <a:pt x="114" y="217"/>
                  <a:pt x="110" y="28"/>
                  <a:pt x="190" y="70"/>
                </a:cubicBezTo>
                <a:cubicBezTo>
                  <a:pt x="270" y="112"/>
                  <a:pt x="456" y="652"/>
                  <a:pt x="598" y="658"/>
                </a:cubicBezTo>
                <a:cubicBezTo>
                  <a:pt x="740" y="664"/>
                  <a:pt x="889" y="114"/>
                  <a:pt x="1042" y="106"/>
                </a:cubicBezTo>
                <a:cubicBezTo>
                  <a:pt x="1195" y="98"/>
                  <a:pt x="1379" y="625"/>
                  <a:pt x="1516" y="610"/>
                </a:cubicBezTo>
                <a:cubicBezTo>
                  <a:pt x="1653" y="595"/>
                  <a:pt x="1766" y="32"/>
                  <a:pt x="1864" y="16"/>
                </a:cubicBezTo>
                <a:cubicBezTo>
                  <a:pt x="1962" y="0"/>
                  <a:pt x="2043" y="506"/>
                  <a:pt x="2104" y="514"/>
                </a:cubicBezTo>
                <a:cubicBezTo>
                  <a:pt x="2165" y="522"/>
                  <a:pt x="2205" y="37"/>
                  <a:pt x="2230" y="64"/>
                </a:cubicBezTo>
                <a:cubicBezTo>
                  <a:pt x="2255" y="91"/>
                  <a:pt x="2273" y="567"/>
                  <a:pt x="2254" y="676"/>
                </a:cubicBezTo>
                <a:cubicBezTo>
                  <a:pt x="2235" y="785"/>
                  <a:pt x="2436" y="696"/>
                  <a:pt x="2116" y="718"/>
                </a:cubicBezTo>
                <a:cubicBezTo>
                  <a:pt x="1796" y="740"/>
                  <a:pt x="668" y="868"/>
                  <a:pt x="334" y="808"/>
                </a:cubicBezTo>
                <a:cubicBezTo>
                  <a:pt x="0" y="748"/>
                  <a:pt x="158" y="452"/>
                  <a:pt x="112" y="358"/>
                </a:cubicBezTo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9" name="Freeform 23"/>
          <p:cNvSpPr>
            <a:spLocks/>
          </p:cNvSpPr>
          <p:nvPr/>
        </p:nvSpPr>
        <p:spPr bwMode="auto">
          <a:xfrm>
            <a:off x="5068888" y="1709738"/>
            <a:ext cx="917575" cy="290512"/>
          </a:xfrm>
          <a:custGeom>
            <a:avLst/>
            <a:gdLst/>
            <a:ahLst/>
            <a:cxnLst>
              <a:cxn ang="0">
                <a:pos x="62" y="22"/>
              </a:cxn>
              <a:cxn ang="0">
                <a:pos x="142" y="183"/>
              </a:cxn>
              <a:cxn ang="0">
                <a:pos x="441" y="22"/>
              </a:cxn>
              <a:cxn ang="0">
                <a:pos x="514" y="51"/>
              </a:cxn>
              <a:cxn ang="0">
                <a:pos x="62" y="22"/>
              </a:cxn>
            </a:cxnLst>
            <a:rect l="0" t="0" r="r" b="b"/>
            <a:pathLst>
              <a:path w="578" h="183">
                <a:moveTo>
                  <a:pt x="62" y="22"/>
                </a:moveTo>
                <a:cubicBezTo>
                  <a:pt x="0" y="44"/>
                  <a:pt x="79" y="183"/>
                  <a:pt x="142" y="183"/>
                </a:cubicBezTo>
                <a:cubicBezTo>
                  <a:pt x="205" y="183"/>
                  <a:pt x="379" y="44"/>
                  <a:pt x="441" y="22"/>
                </a:cubicBezTo>
                <a:cubicBezTo>
                  <a:pt x="503" y="0"/>
                  <a:pt x="578" y="51"/>
                  <a:pt x="514" y="51"/>
                </a:cubicBezTo>
                <a:cubicBezTo>
                  <a:pt x="450" y="51"/>
                  <a:pt x="124" y="0"/>
                  <a:pt x="62" y="22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6013450" y="1595438"/>
            <a:ext cx="3130550" cy="1993900"/>
            <a:chOff x="3637" y="1265"/>
            <a:chExt cx="2218" cy="1413"/>
          </a:xfrm>
        </p:grpSpPr>
        <p:pic>
          <p:nvPicPr>
            <p:cNvPr id="19480" name="Picture 24"/>
            <p:cNvPicPr>
              <a:picLocks noChangeAspect="1" noChangeArrowheads="1"/>
            </p:cNvPicPr>
            <p:nvPr/>
          </p:nvPicPr>
          <p:blipFill>
            <a:blip r:embed="rId3"/>
            <a:srcRect l="9579" t="16583" r="9947" b="19348"/>
            <a:stretch>
              <a:fillRect/>
            </a:stretch>
          </p:blipFill>
          <p:spPr bwMode="auto">
            <a:xfrm>
              <a:off x="3637" y="1265"/>
              <a:ext cx="2218" cy="1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9481" name="Rectangle 25"/>
            <p:cNvSpPr>
              <a:spLocks noChangeArrowheads="1"/>
            </p:cNvSpPr>
            <p:nvPr/>
          </p:nvSpPr>
          <p:spPr bwMode="auto">
            <a:xfrm>
              <a:off x="4169" y="1419"/>
              <a:ext cx="1175" cy="35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4" grpId="0" animBg="1"/>
      <p:bldP spid="19475" grpId="0" animBg="1"/>
      <p:bldP spid="19476" grpId="0" animBg="1"/>
      <p:bldP spid="19477" grpId="0"/>
      <p:bldP spid="19478" grpId="0" animBg="1"/>
      <p:bldP spid="1947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/>
          <a:srcRect l="9579" t="16583" r="9947" b="19348"/>
          <a:stretch>
            <a:fillRect/>
          </a:stretch>
        </p:blipFill>
        <p:spPr bwMode="auto">
          <a:xfrm>
            <a:off x="3368675" y="0"/>
            <a:ext cx="5446713" cy="346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049713" y="1354138"/>
            <a:ext cx="150812" cy="103505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4230688" y="1527175"/>
            <a:ext cx="88900" cy="10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4216400" y="1714500"/>
            <a:ext cx="88900" cy="10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4237038" y="1879600"/>
            <a:ext cx="88900" cy="10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5" name="Oval 7"/>
          <p:cNvSpPr>
            <a:spLocks noChangeArrowheads="1"/>
          </p:cNvSpPr>
          <p:nvPr/>
        </p:nvSpPr>
        <p:spPr bwMode="auto">
          <a:xfrm>
            <a:off x="4202113" y="2011363"/>
            <a:ext cx="88900" cy="10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4110038" y="1306513"/>
            <a:ext cx="88900" cy="10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7" name="Oval 9"/>
          <p:cNvSpPr>
            <a:spLocks noChangeArrowheads="1"/>
          </p:cNvSpPr>
          <p:nvPr/>
        </p:nvSpPr>
        <p:spPr bwMode="auto">
          <a:xfrm>
            <a:off x="4152900" y="2263775"/>
            <a:ext cx="88900" cy="10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198438" y="639763"/>
            <a:ext cx="328771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 </a:t>
            </a:r>
            <a:r>
              <a:rPr lang="en-US" b="1">
                <a:solidFill>
                  <a:srgbClr val="FF3300"/>
                </a:solidFill>
              </a:rPr>
              <a:t>Hot plate.</a:t>
            </a:r>
          </a:p>
          <a:p>
            <a:r>
              <a:rPr lang="en-US"/>
              <a:t>A few electrons get enough energy to just barely “splash” out.</a:t>
            </a:r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1895475" y="947738"/>
            <a:ext cx="2041525" cy="501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28600" y="2438400"/>
            <a:ext cx="8636000" cy="4419600"/>
            <a:chOff x="144" y="1536"/>
            <a:chExt cx="5440" cy="2784"/>
          </a:xfrm>
        </p:grpSpPr>
        <p:sp>
          <p:nvSpPr>
            <p:cNvPr id="22543" name="Text Box 13"/>
            <p:cNvSpPr txBox="1">
              <a:spLocks noChangeArrowheads="1"/>
            </p:cNvSpPr>
            <p:nvPr/>
          </p:nvSpPr>
          <p:spPr bwMode="auto">
            <a:xfrm>
              <a:off x="144" y="1536"/>
              <a:ext cx="1882" cy="5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What is the current vs. battery voltage?</a:t>
              </a:r>
            </a:p>
          </p:txBody>
        </p:sp>
        <p:sp>
          <p:nvSpPr>
            <p:cNvPr id="22544" name="Line 14"/>
            <p:cNvSpPr>
              <a:spLocks noChangeShapeType="1"/>
            </p:cNvSpPr>
            <p:nvPr/>
          </p:nvSpPr>
          <p:spPr bwMode="auto">
            <a:xfrm>
              <a:off x="1392" y="3193"/>
              <a:ext cx="0" cy="11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5" name="Line 15"/>
            <p:cNvSpPr>
              <a:spLocks noChangeShapeType="1"/>
            </p:cNvSpPr>
            <p:nvPr/>
          </p:nvSpPr>
          <p:spPr bwMode="auto">
            <a:xfrm flipH="1">
              <a:off x="797" y="3942"/>
              <a:ext cx="171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6" name="Rectangle 16"/>
            <p:cNvSpPr>
              <a:spLocks noChangeArrowheads="1"/>
            </p:cNvSpPr>
            <p:nvPr/>
          </p:nvSpPr>
          <p:spPr bwMode="auto">
            <a:xfrm>
              <a:off x="1243" y="3943"/>
              <a:ext cx="871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Comic Sans MS" charset="0"/>
                  <a:ea typeface="Times New Roman" charset="0"/>
                  <a:cs typeface="Times New Roman" charset="0"/>
                </a:rPr>
                <a:t>0  Voltage</a:t>
              </a:r>
            </a:p>
          </p:txBody>
        </p:sp>
        <p:sp>
          <p:nvSpPr>
            <p:cNvPr id="22547" name="Rectangle 17"/>
            <p:cNvSpPr>
              <a:spLocks noChangeArrowheads="1"/>
            </p:cNvSpPr>
            <p:nvPr/>
          </p:nvSpPr>
          <p:spPr bwMode="auto">
            <a:xfrm rot="-5400000">
              <a:off x="941" y="3342"/>
              <a:ext cx="696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Comic Sans MS" charset="0"/>
                  <a:ea typeface="Times New Roman" charset="0"/>
                  <a:cs typeface="Times New Roman" charset="0"/>
                </a:rPr>
                <a:t>Current</a:t>
              </a:r>
            </a:p>
          </p:txBody>
        </p:sp>
        <p:sp>
          <p:nvSpPr>
            <p:cNvPr id="22548" name="Line 18"/>
            <p:cNvSpPr>
              <a:spLocks noChangeShapeType="1"/>
            </p:cNvSpPr>
            <p:nvPr/>
          </p:nvSpPr>
          <p:spPr bwMode="auto">
            <a:xfrm flipH="1">
              <a:off x="1377" y="3543"/>
              <a:ext cx="114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9" name="Line 19"/>
            <p:cNvSpPr>
              <a:spLocks noChangeShapeType="1"/>
            </p:cNvSpPr>
            <p:nvPr/>
          </p:nvSpPr>
          <p:spPr bwMode="auto">
            <a:xfrm flipH="1">
              <a:off x="706" y="3939"/>
              <a:ext cx="63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50" name="Line 20"/>
            <p:cNvSpPr>
              <a:spLocks noChangeShapeType="1"/>
            </p:cNvSpPr>
            <p:nvPr/>
          </p:nvSpPr>
          <p:spPr bwMode="auto">
            <a:xfrm flipH="1">
              <a:off x="1331" y="3531"/>
              <a:ext cx="56" cy="41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51" name="Text Box 21"/>
            <p:cNvSpPr txBox="1">
              <a:spLocks noChangeArrowheads="1"/>
            </p:cNvSpPr>
            <p:nvPr/>
          </p:nvSpPr>
          <p:spPr bwMode="auto">
            <a:xfrm>
              <a:off x="861" y="3373"/>
              <a:ext cx="23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charset="0"/>
                </a:rPr>
                <a:t>C</a:t>
              </a:r>
            </a:p>
          </p:txBody>
        </p:sp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180" y="2047"/>
              <a:ext cx="1819" cy="1260"/>
              <a:chOff x="278" y="-238"/>
              <a:chExt cx="2220" cy="2399"/>
            </a:xfrm>
          </p:grpSpPr>
          <p:sp>
            <p:nvSpPr>
              <p:cNvPr id="22567" name="Line 23"/>
              <p:cNvSpPr>
                <a:spLocks noChangeShapeType="1"/>
              </p:cNvSpPr>
              <p:nvPr/>
            </p:nvSpPr>
            <p:spPr bwMode="auto">
              <a:xfrm>
                <a:off x="1058" y="193"/>
                <a:ext cx="0" cy="196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68" name="Line 24"/>
              <p:cNvSpPr>
                <a:spLocks noChangeShapeType="1"/>
              </p:cNvSpPr>
              <p:nvPr/>
            </p:nvSpPr>
            <p:spPr bwMode="auto">
              <a:xfrm flipH="1">
                <a:off x="290" y="1249"/>
                <a:ext cx="220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69" name="Rectangle 25"/>
              <p:cNvSpPr>
                <a:spLocks noChangeArrowheads="1"/>
              </p:cNvSpPr>
              <p:nvPr/>
            </p:nvSpPr>
            <p:spPr bwMode="auto">
              <a:xfrm>
                <a:off x="866" y="1205"/>
                <a:ext cx="1079" cy="5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latin typeface="Comic Sans MS" charset="0"/>
                    <a:ea typeface="Times New Roman" charset="0"/>
                    <a:cs typeface="Times New Roman" charset="0"/>
                  </a:rPr>
                  <a:t>0  Voltage</a:t>
                </a:r>
              </a:p>
            </p:txBody>
          </p:sp>
          <p:sp>
            <p:nvSpPr>
              <p:cNvPr id="22570" name="Rectangle 26"/>
              <p:cNvSpPr>
                <a:spLocks noChangeArrowheads="1"/>
              </p:cNvSpPr>
              <p:nvPr/>
            </p:nvSpPr>
            <p:spPr bwMode="auto">
              <a:xfrm rot="-5400000">
                <a:off x="181" y="335"/>
                <a:ext cx="1544" cy="3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latin typeface="Comic Sans MS" charset="0"/>
                    <a:ea typeface="Times New Roman" charset="0"/>
                    <a:cs typeface="Times New Roman" charset="0"/>
                  </a:rPr>
                  <a:t>  </a:t>
                </a:r>
                <a:r>
                  <a:rPr lang="en-US" sz="2000">
                    <a:latin typeface="Comic Sans MS" charset="0"/>
                    <a:ea typeface="Times New Roman" charset="0"/>
                    <a:cs typeface="Times New Roman" charset="0"/>
                  </a:rPr>
                  <a:t>Current</a:t>
                </a:r>
              </a:p>
            </p:txBody>
          </p:sp>
          <p:sp>
            <p:nvSpPr>
              <p:cNvPr id="22571" name="Line 27"/>
              <p:cNvSpPr>
                <a:spLocks noChangeShapeType="1"/>
              </p:cNvSpPr>
              <p:nvPr/>
            </p:nvSpPr>
            <p:spPr bwMode="auto">
              <a:xfrm flipH="1">
                <a:off x="338" y="288"/>
                <a:ext cx="1872" cy="153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72" name="Text Box 28"/>
              <p:cNvSpPr txBox="1">
                <a:spLocks noChangeArrowheads="1"/>
              </p:cNvSpPr>
              <p:nvPr/>
            </p:nvSpPr>
            <p:spPr bwMode="auto">
              <a:xfrm>
                <a:off x="278" y="411"/>
                <a:ext cx="312" cy="6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latin typeface="Comic Sans MS" charset="0"/>
                  </a:rPr>
                  <a:t>A</a:t>
                </a:r>
              </a:p>
            </p:txBody>
          </p:sp>
        </p:grpSp>
        <p:grpSp>
          <p:nvGrpSpPr>
            <p:cNvPr id="4" name="Group 29"/>
            <p:cNvGrpSpPr>
              <a:grpSpLocks/>
            </p:cNvGrpSpPr>
            <p:nvPr/>
          </p:nvGrpSpPr>
          <p:grpSpPr bwMode="auto">
            <a:xfrm>
              <a:off x="2745" y="2219"/>
              <a:ext cx="1638" cy="1046"/>
              <a:chOff x="3314" y="69"/>
              <a:chExt cx="2256" cy="1597"/>
            </a:xfrm>
          </p:grpSpPr>
          <p:sp>
            <p:nvSpPr>
              <p:cNvPr id="22560" name="Line 30"/>
              <p:cNvSpPr>
                <a:spLocks noChangeShapeType="1"/>
              </p:cNvSpPr>
              <p:nvPr/>
            </p:nvSpPr>
            <p:spPr bwMode="auto">
              <a:xfrm>
                <a:off x="4130" y="192"/>
                <a:ext cx="7" cy="14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61" name="Line 31"/>
              <p:cNvSpPr>
                <a:spLocks noChangeShapeType="1"/>
              </p:cNvSpPr>
              <p:nvPr/>
            </p:nvSpPr>
            <p:spPr bwMode="auto">
              <a:xfrm flipH="1">
                <a:off x="3362" y="1248"/>
                <a:ext cx="220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62" name="Rectangle 32"/>
              <p:cNvSpPr>
                <a:spLocks noChangeArrowheads="1"/>
              </p:cNvSpPr>
              <p:nvPr/>
            </p:nvSpPr>
            <p:spPr bwMode="auto">
              <a:xfrm>
                <a:off x="3938" y="1237"/>
                <a:ext cx="1266" cy="4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latin typeface="Comic Sans MS" charset="0"/>
                    <a:ea typeface="Times New Roman" charset="0"/>
                    <a:cs typeface="Times New Roman" charset="0"/>
                  </a:rPr>
                  <a:t>0   Voltage</a:t>
                </a:r>
              </a:p>
            </p:txBody>
          </p:sp>
          <p:sp>
            <p:nvSpPr>
              <p:cNvPr id="22563" name="Rectangle 33"/>
              <p:cNvSpPr>
                <a:spLocks noChangeArrowheads="1"/>
              </p:cNvSpPr>
              <p:nvPr/>
            </p:nvSpPr>
            <p:spPr bwMode="auto">
              <a:xfrm rot="-5400000">
                <a:off x="3513" y="407"/>
                <a:ext cx="1063" cy="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latin typeface="Comic Sans MS" charset="0"/>
                    <a:ea typeface="Times New Roman" charset="0"/>
                    <a:cs typeface="Times New Roman" charset="0"/>
                  </a:rPr>
                  <a:t>Current</a:t>
                </a:r>
              </a:p>
            </p:txBody>
          </p:sp>
          <p:sp>
            <p:nvSpPr>
              <p:cNvPr id="22564" name="Line 34"/>
              <p:cNvSpPr>
                <a:spLocks noChangeShapeType="1"/>
              </p:cNvSpPr>
              <p:nvPr/>
            </p:nvSpPr>
            <p:spPr bwMode="auto">
              <a:xfrm flipH="1">
                <a:off x="3314" y="1248"/>
                <a:ext cx="81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65" name="Line 35"/>
              <p:cNvSpPr>
                <a:spLocks noChangeShapeType="1"/>
              </p:cNvSpPr>
              <p:nvPr/>
            </p:nvSpPr>
            <p:spPr bwMode="auto">
              <a:xfrm flipH="1">
                <a:off x="4130" y="288"/>
                <a:ext cx="1152" cy="96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66" name="Text Box 36"/>
              <p:cNvSpPr txBox="1">
                <a:spLocks noChangeArrowheads="1"/>
              </p:cNvSpPr>
              <p:nvPr/>
            </p:nvSpPr>
            <p:spPr bwMode="auto">
              <a:xfrm>
                <a:off x="3552" y="384"/>
                <a:ext cx="327" cy="4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latin typeface="Comic Sans MS" charset="0"/>
                  </a:rPr>
                  <a:t>B</a:t>
                </a:r>
              </a:p>
            </p:txBody>
          </p:sp>
        </p:grpSp>
        <p:sp>
          <p:nvSpPr>
            <p:cNvPr id="22554" name="Line 37"/>
            <p:cNvSpPr>
              <a:spLocks noChangeShapeType="1"/>
            </p:cNvSpPr>
            <p:nvPr/>
          </p:nvSpPr>
          <p:spPr bwMode="auto">
            <a:xfrm>
              <a:off x="4464" y="3115"/>
              <a:ext cx="0" cy="11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55" name="Line 38"/>
            <p:cNvSpPr>
              <a:spLocks noChangeShapeType="1"/>
            </p:cNvSpPr>
            <p:nvPr/>
          </p:nvSpPr>
          <p:spPr bwMode="auto">
            <a:xfrm flipH="1">
              <a:off x="3869" y="3864"/>
              <a:ext cx="171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56" name="Rectangle 39"/>
            <p:cNvSpPr>
              <a:spLocks noChangeArrowheads="1"/>
            </p:cNvSpPr>
            <p:nvPr/>
          </p:nvSpPr>
          <p:spPr bwMode="auto">
            <a:xfrm>
              <a:off x="4315" y="3865"/>
              <a:ext cx="871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Comic Sans MS" charset="0"/>
                  <a:ea typeface="Times New Roman" charset="0"/>
                  <a:cs typeface="Times New Roman" charset="0"/>
                </a:rPr>
                <a:t>0  Voltage</a:t>
              </a:r>
            </a:p>
          </p:txBody>
        </p:sp>
        <p:sp>
          <p:nvSpPr>
            <p:cNvPr id="22557" name="Rectangle 40"/>
            <p:cNvSpPr>
              <a:spLocks noChangeArrowheads="1"/>
            </p:cNvSpPr>
            <p:nvPr/>
          </p:nvSpPr>
          <p:spPr bwMode="auto">
            <a:xfrm rot="-5400000">
              <a:off x="4013" y="3264"/>
              <a:ext cx="696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Comic Sans MS" charset="0"/>
                  <a:ea typeface="Times New Roman" charset="0"/>
                  <a:cs typeface="Times New Roman" charset="0"/>
                </a:rPr>
                <a:t>Current</a:t>
              </a:r>
            </a:p>
          </p:txBody>
        </p:sp>
        <p:sp>
          <p:nvSpPr>
            <p:cNvPr id="22558" name="Line 41"/>
            <p:cNvSpPr>
              <a:spLocks noChangeShapeType="1"/>
            </p:cNvSpPr>
            <p:nvPr/>
          </p:nvSpPr>
          <p:spPr bwMode="auto">
            <a:xfrm flipH="1">
              <a:off x="3762" y="3465"/>
              <a:ext cx="182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59" name="Text Box 42"/>
            <p:cNvSpPr txBox="1">
              <a:spLocks noChangeArrowheads="1"/>
            </p:cNvSpPr>
            <p:nvPr/>
          </p:nvSpPr>
          <p:spPr bwMode="auto">
            <a:xfrm>
              <a:off x="3595" y="3758"/>
              <a:ext cx="255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charset="0"/>
                </a:rPr>
                <a:t>D</a:t>
              </a:r>
            </a:p>
          </p:txBody>
        </p:sp>
      </p:grpSp>
      <p:sp>
        <p:nvSpPr>
          <p:cNvPr id="22541" name="Rectangle 43"/>
          <p:cNvSpPr>
            <a:spLocks noChangeArrowheads="1"/>
          </p:cNvSpPr>
          <p:nvPr/>
        </p:nvSpPr>
        <p:spPr bwMode="auto">
          <a:xfrm>
            <a:off x="4787900" y="331788"/>
            <a:ext cx="2679700" cy="8874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2"/>
          <p:cNvSpPr>
            <a:spLocks noChangeShapeType="1"/>
          </p:cNvSpPr>
          <p:nvPr/>
        </p:nvSpPr>
        <p:spPr bwMode="auto">
          <a:xfrm>
            <a:off x="1955800" y="3302000"/>
            <a:ext cx="1588" cy="3124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 flipH="1">
            <a:off x="-228600" y="4826000"/>
            <a:ext cx="53340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574800" y="4800600"/>
            <a:ext cx="40052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charset="0"/>
                <a:ea typeface="Times New Roman" charset="0"/>
                <a:cs typeface="Times New Roman" charset="0"/>
              </a:rPr>
              <a:t>0               Battery Voltage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 rot="-5400000">
            <a:off x="1045369" y="3445669"/>
            <a:ext cx="14716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charset="0"/>
                <a:ea typeface="Times New Roman" charset="0"/>
                <a:cs typeface="Times New Roman" charset="0"/>
              </a:rPr>
              <a:t>  Current</a:t>
            </a:r>
          </a:p>
        </p:txBody>
      </p:sp>
      <p:pic>
        <p:nvPicPr>
          <p:cNvPr id="23558" name="Picture 6" descr="battery-D-ce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97869" y="4826000"/>
            <a:ext cx="750887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7" descr="battery-D-cel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4838" y="4875213"/>
            <a:ext cx="708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0" name="Line 9"/>
          <p:cNvSpPr>
            <a:spLocks noChangeShapeType="1"/>
          </p:cNvSpPr>
          <p:nvPr/>
        </p:nvSpPr>
        <p:spPr bwMode="auto">
          <a:xfrm flipH="1">
            <a:off x="1973263" y="3581400"/>
            <a:ext cx="2971800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1" name="Line 10"/>
          <p:cNvSpPr>
            <a:spLocks noChangeShapeType="1"/>
          </p:cNvSpPr>
          <p:nvPr/>
        </p:nvSpPr>
        <p:spPr bwMode="auto">
          <a:xfrm flipH="1">
            <a:off x="1854200" y="3560763"/>
            <a:ext cx="107950" cy="12763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2" name="Line 11"/>
          <p:cNvSpPr>
            <a:spLocks noChangeShapeType="1"/>
          </p:cNvSpPr>
          <p:nvPr/>
        </p:nvSpPr>
        <p:spPr bwMode="auto">
          <a:xfrm>
            <a:off x="563563" y="4827588"/>
            <a:ext cx="1295400" cy="15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3" name="Text Box 12"/>
          <p:cNvSpPr txBox="1">
            <a:spLocks noChangeArrowheads="1"/>
          </p:cNvSpPr>
          <p:nvPr/>
        </p:nvSpPr>
        <p:spPr bwMode="auto">
          <a:xfrm>
            <a:off x="5561013" y="58975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540" name="Freeform 13"/>
          <p:cNvSpPr>
            <a:spLocks/>
          </p:cNvSpPr>
          <p:nvPr/>
        </p:nvSpPr>
        <p:spPr bwMode="auto">
          <a:xfrm>
            <a:off x="604838" y="304800"/>
            <a:ext cx="3268662" cy="3200400"/>
          </a:xfrm>
          <a:custGeom>
            <a:avLst/>
            <a:gdLst>
              <a:gd name="T0" fmla="*/ 2147483647 w 2059"/>
              <a:gd name="T1" fmla="*/ 2147483647 h 1812"/>
              <a:gd name="T2" fmla="*/ 2147483647 w 2059"/>
              <a:gd name="T3" fmla="*/ 2147483647 h 1812"/>
              <a:gd name="T4" fmla="*/ 2147483647 w 2059"/>
              <a:gd name="T5" fmla="*/ 2147483647 h 1812"/>
              <a:gd name="T6" fmla="*/ 2147483647 w 2059"/>
              <a:gd name="T7" fmla="*/ 2147483647 h 1812"/>
              <a:gd name="T8" fmla="*/ 2147483647 w 2059"/>
              <a:gd name="T9" fmla="*/ 2147483647 h 1812"/>
              <a:gd name="T10" fmla="*/ 2147483647 w 2059"/>
              <a:gd name="T11" fmla="*/ 0 h 18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59"/>
              <a:gd name="T19" fmla="*/ 0 h 1812"/>
              <a:gd name="T20" fmla="*/ 2059 w 2059"/>
              <a:gd name="T21" fmla="*/ 1812 h 181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59" h="1812">
                <a:moveTo>
                  <a:pt x="2019" y="1812"/>
                </a:moveTo>
                <a:cubicBezTo>
                  <a:pt x="1982" y="1784"/>
                  <a:pt x="2059" y="1697"/>
                  <a:pt x="1795" y="1639"/>
                </a:cubicBezTo>
                <a:cubicBezTo>
                  <a:pt x="1531" y="1581"/>
                  <a:pt x="710" y="1534"/>
                  <a:pt x="437" y="1461"/>
                </a:cubicBezTo>
                <a:cubicBezTo>
                  <a:pt x="164" y="1389"/>
                  <a:pt x="218" y="1334"/>
                  <a:pt x="157" y="1207"/>
                </a:cubicBezTo>
                <a:cubicBezTo>
                  <a:pt x="96" y="1080"/>
                  <a:pt x="0" y="897"/>
                  <a:pt x="73" y="696"/>
                </a:cubicBezTo>
                <a:cubicBezTo>
                  <a:pt x="146" y="495"/>
                  <a:pt x="488" y="145"/>
                  <a:pt x="597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0798" name="Text Box 14"/>
          <p:cNvSpPr txBox="1">
            <a:spLocks noChangeArrowheads="1"/>
          </p:cNvSpPr>
          <p:nvPr/>
        </p:nvSpPr>
        <p:spPr bwMode="auto">
          <a:xfrm>
            <a:off x="1524000" y="452438"/>
            <a:ext cx="68580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Each electron that pops out is accelerated and hits  the plate on the right side. </a:t>
            </a:r>
          </a:p>
          <a:p>
            <a:pPr>
              <a:spcBef>
                <a:spcPts val="1800"/>
              </a:spcBef>
            </a:pPr>
            <a:r>
              <a:rPr lang="en-US" sz="2400" dirty="0">
                <a:solidFill>
                  <a:srgbClr val="008000"/>
                </a:solidFill>
              </a:rPr>
              <a:t>BUT:   # of electrons  = constant</a:t>
            </a:r>
            <a:r>
              <a:rPr lang="en-US" sz="2400" dirty="0"/>
              <a:t> </a:t>
            </a:r>
          </a:p>
        </p:txBody>
      </p:sp>
      <p:sp>
        <p:nvSpPr>
          <p:cNvPr id="1910799" name="Rectangle 15"/>
          <p:cNvSpPr>
            <a:spLocks noChangeArrowheads="1"/>
          </p:cNvSpPr>
          <p:nvPr/>
        </p:nvSpPr>
        <p:spPr bwMode="auto">
          <a:xfrm>
            <a:off x="2998788" y="1676400"/>
            <a:ext cx="5883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sec</a:t>
            </a:r>
          </a:p>
        </p:txBody>
      </p:sp>
      <p:sp>
        <p:nvSpPr>
          <p:cNvPr id="1910800" name="Text Box 16"/>
          <p:cNvSpPr txBox="1">
            <a:spLocks noChangeArrowheads="1"/>
          </p:cNvSpPr>
          <p:nvPr/>
        </p:nvSpPr>
        <p:spPr bwMode="auto">
          <a:xfrm>
            <a:off x="1524000" y="2057400"/>
            <a:ext cx="38180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            </a:t>
            </a:r>
            <a:r>
              <a:rPr lang="en-US" sz="2400" dirty="0">
                <a:solidFill>
                  <a:schemeClr val="accent2"/>
                </a:solidFill>
              </a:rPr>
              <a:t>So current is constant!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1910801" name="Rectangle 17"/>
          <p:cNvSpPr>
            <a:spLocks noChangeArrowheads="1"/>
          </p:cNvSpPr>
          <p:nvPr/>
        </p:nvSpPr>
        <p:spPr bwMode="auto">
          <a:xfrm>
            <a:off x="2362200" y="1447800"/>
            <a:ext cx="3657600" cy="11430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9" name="Rectangle 18"/>
          <p:cNvSpPr>
            <a:spLocks noChangeArrowheads="1"/>
          </p:cNvSpPr>
          <p:nvPr/>
        </p:nvSpPr>
        <p:spPr bwMode="auto">
          <a:xfrm>
            <a:off x="1600200" y="0"/>
            <a:ext cx="32344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What’s happening here?</a:t>
            </a:r>
          </a:p>
        </p:txBody>
      </p:sp>
      <p:sp>
        <p:nvSpPr>
          <p:cNvPr id="23570" name="Text Box 19"/>
          <p:cNvSpPr txBox="1">
            <a:spLocks noChangeArrowheads="1"/>
          </p:cNvSpPr>
          <p:nvPr/>
        </p:nvSpPr>
        <p:spPr bwMode="auto">
          <a:xfrm>
            <a:off x="63500" y="5334000"/>
            <a:ext cx="173512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reverse </a:t>
            </a:r>
            <a:r>
              <a:rPr lang="en-US" sz="2400" dirty="0" err="1"/>
              <a:t>V</a:t>
            </a:r>
            <a:r>
              <a:rPr lang="en-US" sz="2400" dirty="0"/>
              <a:t>,</a:t>
            </a:r>
          </a:p>
          <a:p>
            <a:r>
              <a:rPr lang="en-US" sz="2400" dirty="0"/>
              <a:t>no electrons</a:t>
            </a:r>
          </a:p>
          <a:p>
            <a:r>
              <a:rPr lang="en-US" sz="2400" dirty="0"/>
              <a:t>flow.</a:t>
            </a:r>
          </a:p>
        </p:txBody>
      </p:sp>
      <p:sp>
        <p:nvSpPr>
          <p:cNvPr id="1910804" name="Text Box 20"/>
          <p:cNvSpPr txBox="1">
            <a:spLocks noChangeArrowheads="1"/>
          </p:cNvSpPr>
          <p:nvPr/>
        </p:nvSpPr>
        <p:spPr bwMode="auto">
          <a:xfrm>
            <a:off x="4381500" y="5454650"/>
            <a:ext cx="4055626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Vacuum tube </a:t>
            </a:r>
            <a:r>
              <a:rPr lang="en-US" sz="2400" dirty="0" smtClean="0"/>
              <a:t>diode!</a:t>
            </a:r>
          </a:p>
          <a:p>
            <a:r>
              <a:rPr lang="en-US" sz="2400" dirty="0"/>
              <a:t>- early electronic device.</a:t>
            </a:r>
          </a:p>
        </p:txBody>
      </p:sp>
      <p:sp>
        <p:nvSpPr>
          <p:cNvPr id="1910805" name="Text Box 21"/>
          <p:cNvSpPr txBox="1">
            <a:spLocks noChangeArrowheads="1"/>
          </p:cNvSpPr>
          <p:nvPr/>
        </p:nvSpPr>
        <p:spPr bwMode="auto">
          <a:xfrm>
            <a:off x="2286000" y="3886200"/>
            <a:ext cx="27352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not  </a:t>
            </a:r>
            <a:r>
              <a:rPr lang="en-US" sz="3200" i="1">
                <a:solidFill>
                  <a:srgbClr val="FF3300"/>
                </a:solidFill>
                <a:latin typeface="Times New Roman" charset="0"/>
              </a:rPr>
              <a:t>I = V </a:t>
            </a:r>
            <a:r>
              <a:rPr lang="en-US" sz="3200" b="1" i="1">
                <a:solidFill>
                  <a:srgbClr val="FF3300"/>
                </a:solidFill>
                <a:latin typeface="Times New Roman" charset="0"/>
              </a:rPr>
              <a:t>/ </a:t>
            </a:r>
            <a:r>
              <a:rPr lang="en-US" sz="3200" i="1">
                <a:solidFill>
                  <a:srgbClr val="FF3300"/>
                </a:solidFill>
                <a:latin typeface="Times New Roman" charset="0"/>
              </a:rPr>
              <a:t>R</a:t>
            </a:r>
            <a:r>
              <a:rPr lang="en-US" sz="3200">
                <a:solidFill>
                  <a:srgbClr val="FF3300"/>
                </a:solidFill>
              </a:rPr>
              <a:t> !!</a:t>
            </a:r>
          </a:p>
        </p:txBody>
      </p:sp>
      <p:sp>
        <p:nvSpPr>
          <p:cNvPr id="1910806" name="Line 22"/>
          <p:cNvSpPr>
            <a:spLocks noChangeShapeType="1"/>
          </p:cNvSpPr>
          <p:nvPr/>
        </p:nvSpPr>
        <p:spPr bwMode="auto">
          <a:xfrm flipV="1">
            <a:off x="2438400" y="1808163"/>
            <a:ext cx="19050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5919788" y="2981325"/>
            <a:ext cx="2973387" cy="1893888"/>
            <a:chOff x="2122" y="0"/>
            <a:chExt cx="3431" cy="2185"/>
          </a:xfrm>
        </p:grpSpPr>
        <p:pic>
          <p:nvPicPr>
            <p:cNvPr id="23579" name="Picture 24"/>
            <p:cNvPicPr>
              <a:picLocks noChangeAspect="1" noChangeArrowheads="1"/>
            </p:cNvPicPr>
            <p:nvPr/>
          </p:nvPicPr>
          <p:blipFill>
            <a:blip r:embed="rId5"/>
            <a:srcRect l="9579" t="16583" r="9947" b="19348"/>
            <a:stretch>
              <a:fillRect/>
            </a:stretch>
          </p:blipFill>
          <p:spPr bwMode="auto">
            <a:xfrm>
              <a:off x="2122" y="0"/>
              <a:ext cx="3431" cy="2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580" name="Rectangle 25"/>
            <p:cNvSpPr>
              <a:spLocks noChangeArrowheads="1"/>
            </p:cNvSpPr>
            <p:nvPr/>
          </p:nvSpPr>
          <p:spPr bwMode="auto">
            <a:xfrm>
              <a:off x="2545" y="853"/>
              <a:ext cx="95" cy="652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81" name="Oval 26"/>
            <p:cNvSpPr>
              <a:spLocks noChangeArrowheads="1"/>
            </p:cNvSpPr>
            <p:nvPr/>
          </p:nvSpPr>
          <p:spPr bwMode="auto">
            <a:xfrm>
              <a:off x="2665" y="962"/>
              <a:ext cx="56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82" name="Oval 27"/>
            <p:cNvSpPr>
              <a:spLocks noChangeArrowheads="1"/>
            </p:cNvSpPr>
            <p:nvPr/>
          </p:nvSpPr>
          <p:spPr bwMode="auto">
            <a:xfrm>
              <a:off x="2656" y="1080"/>
              <a:ext cx="56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83" name="Oval 28"/>
            <p:cNvSpPr>
              <a:spLocks noChangeArrowheads="1"/>
            </p:cNvSpPr>
            <p:nvPr/>
          </p:nvSpPr>
          <p:spPr bwMode="auto">
            <a:xfrm>
              <a:off x="2669" y="1184"/>
              <a:ext cx="56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84" name="Oval 29"/>
            <p:cNvSpPr>
              <a:spLocks noChangeArrowheads="1"/>
            </p:cNvSpPr>
            <p:nvPr/>
          </p:nvSpPr>
          <p:spPr bwMode="auto">
            <a:xfrm>
              <a:off x="2647" y="1267"/>
              <a:ext cx="56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85" name="Oval 30"/>
            <p:cNvSpPr>
              <a:spLocks noChangeArrowheads="1"/>
            </p:cNvSpPr>
            <p:nvPr/>
          </p:nvSpPr>
          <p:spPr bwMode="auto">
            <a:xfrm>
              <a:off x="2589" y="823"/>
              <a:ext cx="56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86" name="Oval 31"/>
            <p:cNvSpPr>
              <a:spLocks noChangeArrowheads="1"/>
            </p:cNvSpPr>
            <p:nvPr/>
          </p:nvSpPr>
          <p:spPr bwMode="auto">
            <a:xfrm>
              <a:off x="2616" y="1426"/>
              <a:ext cx="56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87" name="Rectangle 32"/>
            <p:cNvSpPr>
              <a:spLocks noChangeArrowheads="1"/>
            </p:cNvSpPr>
            <p:nvPr/>
          </p:nvSpPr>
          <p:spPr bwMode="auto">
            <a:xfrm>
              <a:off x="3016" y="209"/>
              <a:ext cx="1688" cy="55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152400" y="1524000"/>
            <a:ext cx="1447800" cy="3276600"/>
            <a:chOff x="152400" y="1524000"/>
            <a:chExt cx="1447800" cy="3276600"/>
          </a:xfrm>
        </p:grpSpPr>
        <p:cxnSp>
          <p:nvCxnSpPr>
            <p:cNvPr id="23577" name="Straight Arrow Connector 32"/>
            <p:cNvCxnSpPr>
              <a:cxnSpLocks noChangeShapeType="1"/>
              <a:stCxn id="23578" idx="2"/>
            </p:cNvCxnSpPr>
            <p:nvPr/>
          </p:nvCxnSpPr>
          <p:spPr bwMode="auto">
            <a:xfrm rot="16200000" flipH="1">
              <a:off x="487412" y="4221212"/>
              <a:ext cx="968276" cy="19050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3578" name="TextBox 34"/>
            <p:cNvSpPr txBox="1">
              <a:spLocks noChangeArrowheads="1"/>
            </p:cNvSpPr>
            <p:nvPr/>
          </p:nvSpPr>
          <p:spPr bwMode="auto">
            <a:xfrm>
              <a:off x="152400" y="1524000"/>
              <a:ext cx="1447800" cy="23083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Here, electrons are repelled by neg. electrode</a:t>
              </a:r>
            </a:p>
          </p:txBody>
        </p:sp>
      </p:grpSp>
      <p:cxnSp>
        <p:nvCxnSpPr>
          <p:cNvPr id="39" name="Straight Arrow Connector 38"/>
          <p:cNvCxnSpPr>
            <a:cxnSpLocks noChangeShapeType="1"/>
            <a:stCxn id="1910801" idx="2"/>
          </p:cNvCxnSpPr>
          <p:nvPr/>
        </p:nvCxnSpPr>
        <p:spPr bwMode="auto">
          <a:xfrm rot="5400000">
            <a:off x="3657600" y="3048000"/>
            <a:ext cx="990600" cy="76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0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0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0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0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0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0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0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0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0" grpId="0" animBg="1"/>
      <p:bldP spid="1910798" grpId="0" build="p" autoUpdateAnimBg="0"/>
      <p:bldP spid="1910799" grpId="0" build="p" autoUpdateAnimBg="0"/>
      <p:bldP spid="1910800" grpId="0" build="p" autoUpdateAnimBg="0"/>
      <p:bldP spid="1910801" grpId="0" animBg="1"/>
      <p:bldP spid="1910804" grpId="0" animBg="1" autoUpdateAnimBg="0"/>
      <p:bldP spid="1910805" grpId="0"/>
      <p:bldP spid="191080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09600" y="-228600"/>
            <a:ext cx="7848600" cy="1066800"/>
          </a:xfrm>
        </p:spPr>
        <p:txBody>
          <a:bodyPr/>
          <a:lstStyle/>
          <a:p>
            <a:r>
              <a:rPr lang="en-US"/>
              <a:t>Vacuum tube diode</a:t>
            </a:r>
          </a:p>
        </p:txBody>
      </p:sp>
      <p:pic>
        <p:nvPicPr>
          <p:cNvPr id="24579" name="Picture 2" descr="T:\Diode_vacuum_tub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838200"/>
            <a:ext cx="5105400" cy="529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Line 2"/>
          <p:cNvSpPr>
            <a:spLocks noChangeShapeType="1"/>
          </p:cNvSpPr>
          <p:nvPr/>
        </p:nvSpPr>
        <p:spPr bwMode="auto">
          <a:xfrm>
            <a:off x="5842000" y="3257550"/>
            <a:ext cx="1588" cy="3124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1" name="Line 3"/>
          <p:cNvSpPr>
            <a:spLocks noChangeShapeType="1"/>
          </p:cNvSpPr>
          <p:nvPr/>
        </p:nvSpPr>
        <p:spPr bwMode="auto">
          <a:xfrm flipH="1">
            <a:off x="3657600" y="4781550"/>
            <a:ext cx="53340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auto">
          <a:xfrm rot="-5400000">
            <a:off x="4931569" y="3401219"/>
            <a:ext cx="14716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charset="0"/>
                <a:ea typeface="Times New Roman" charset="0"/>
                <a:cs typeface="Times New Roman" charset="0"/>
              </a:rPr>
              <a:t>  Current</a:t>
            </a:r>
          </a:p>
        </p:txBody>
      </p:sp>
      <p:pic>
        <p:nvPicPr>
          <p:cNvPr id="24583" name="Picture 6" descr="battery-D-ce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59513" y="4819650"/>
            <a:ext cx="750887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Picture 7" descr="battery-D-cel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60800" y="4933950"/>
            <a:ext cx="708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5" name="Line 9"/>
          <p:cNvSpPr>
            <a:spLocks noChangeShapeType="1"/>
          </p:cNvSpPr>
          <p:nvPr/>
        </p:nvSpPr>
        <p:spPr bwMode="auto">
          <a:xfrm flipH="1">
            <a:off x="5859463" y="3536950"/>
            <a:ext cx="2971800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5740400" y="3516313"/>
            <a:ext cx="107950" cy="12763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4449763" y="4783138"/>
            <a:ext cx="1295400" cy="15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8" name="Text Box 19"/>
          <p:cNvSpPr txBox="1">
            <a:spLocks noChangeArrowheads="1"/>
          </p:cNvSpPr>
          <p:nvPr/>
        </p:nvSpPr>
        <p:spPr bwMode="auto">
          <a:xfrm>
            <a:off x="3949700" y="5289550"/>
            <a:ext cx="173512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reverse </a:t>
            </a:r>
            <a:r>
              <a:rPr lang="en-US" sz="2400" dirty="0" err="1"/>
              <a:t>V</a:t>
            </a:r>
            <a:r>
              <a:rPr lang="en-US" sz="2400" dirty="0"/>
              <a:t>,</a:t>
            </a:r>
          </a:p>
          <a:p>
            <a:r>
              <a:rPr lang="en-US" sz="2400" dirty="0"/>
              <a:t>no electrons</a:t>
            </a:r>
          </a:p>
          <a:p>
            <a:r>
              <a:rPr lang="en-US" sz="2400" dirty="0"/>
              <a:t>flow.</a:t>
            </a:r>
          </a:p>
        </p:txBody>
      </p:sp>
      <p:sp>
        <p:nvSpPr>
          <p:cNvPr id="24589" name="TextBox 29"/>
          <p:cNvSpPr txBox="1">
            <a:spLocks noChangeArrowheads="1"/>
          </p:cNvSpPr>
          <p:nvPr/>
        </p:nvSpPr>
        <p:spPr bwMode="auto">
          <a:xfrm flipH="1">
            <a:off x="7970838" y="4800600"/>
            <a:ext cx="12493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voltage</a:t>
            </a:r>
          </a:p>
        </p:txBody>
      </p:sp>
      <p:pic>
        <p:nvPicPr>
          <p:cNvPr id="24590" name="Picture 1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53200" y="533400"/>
            <a:ext cx="2466975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5445180" y="4703892"/>
            <a:ext cx="2887663" cy="1881982"/>
            <a:chOff x="1120775" y="4976019"/>
            <a:chExt cx="2887663" cy="1881982"/>
          </a:xfrm>
        </p:grpSpPr>
        <p:sp>
          <p:nvSpPr>
            <p:cNvPr id="29" name="Line 14"/>
            <p:cNvSpPr>
              <a:spLocks noChangeShapeType="1"/>
            </p:cNvSpPr>
            <p:nvPr/>
          </p:nvSpPr>
          <p:spPr bwMode="auto">
            <a:xfrm>
              <a:off x="2209800" y="5068888"/>
              <a:ext cx="0" cy="1789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15"/>
            <p:cNvSpPr>
              <a:spLocks noChangeShapeType="1"/>
            </p:cNvSpPr>
            <p:nvPr/>
          </p:nvSpPr>
          <p:spPr bwMode="auto">
            <a:xfrm flipH="1">
              <a:off x="1265238" y="6257925"/>
              <a:ext cx="27146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6"/>
            <p:cNvSpPr>
              <a:spLocks noChangeArrowheads="1"/>
            </p:cNvSpPr>
            <p:nvPr/>
          </p:nvSpPr>
          <p:spPr bwMode="auto">
            <a:xfrm>
              <a:off x="1973263" y="6259513"/>
              <a:ext cx="1382713" cy="446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Comic Sans MS" charset="0"/>
                  <a:ea typeface="Times New Roman" charset="0"/>
                  <a:cs typeface="Times New Roman" charset="0"/>
                </a:rPr>
                <a:t>0  Voltage</a:t>
              </a:r>
            </a:p>
          </p:txBody>
        </p:sp>
        <p:sp>
          <p:nvSpPr>
            <p:cNvPr id="32" name="Rectangle 17"/>
            <p:cNvSpPr>
              <a:spLocks noChangeArrowheads="1"/>
            </p:cNvSpPr>
            <p:nvPr/>
          </p:nvSpPr>
          <p:spPr bwMode="auto">
            <a:xfrm rot="16200000">
              <a:off x="1493838" y="5305425"/>
              <a:ext cx="1104900" cy="446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Comic Sans MS" charset="0"/>
                  <a:ea typeface="Times New Roman" charset="0"/>
                  <a:cs typeface="Times New Roman" charset="0"/>
                </a:rPr>
                <a:t>Current</a:t>
              </a:r>
            </a:p>
          </p:txBody>
        </p:sp>
        <p:sp>
          <p:nvSpPr>
            <p:cNvPr id="33" name="Line 18"/>
            <p:cNvSpPr>
              <a:spLocks noChangeShapeType="1"/>
            </p:cNvSpPr>
            <p:nvPr/>
          </p:nvSpPr>
          <p:spPr bwMode="auto">
            <a:xfrm flipH="1">
              <a:off x="2185988" y="5624513"/>
              <a:ext cx="182245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19"/>
            <p:cNvSpPr>
              <a:spLocks noChangeShapeType="1"/>
            </p:cNvSpPr>
            <p:nvPr/>
          </p:nvSpPr>
          <p:spPr bwMode="auto">
            <a:xfrm flipH="1">
              <a:off x="1120775" y="6253163"/>
              <a:ext cx="10033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20"/>
            <p:cNvSpPr>
              <a:spLocks noChangeShapeType="1"/>
            </p:cNvSpPr>
            <p:nvPr/>
          </p:nvSpPr>
          <p:spPr bwMode="auto">
            <a:xfrm flipH="1">
              <a:off x="2112963" y="5605463"/>
              <a:ext cx="88900" cy="65722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/>
          <a:srcRect l="10001" t="21492" r="10001" b="24490"/>
          <a:stretch>
            <a:fillRect/>
          </a:stretch>
        </p:blipFill>
        <p:spPr bwMode="auto">
          <a:xfrm>
            <a:off x="1223963" y="427038"/>
            <a:ext cx="6696075" cy="361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443163" y="808038"/>
            <a:ext cx="838200" cy="1484312"/>
            <a:chOff x="1195" y="912"/>
            <a:chExt cx="725" cy="1223"/>
          </a:xfrm>
        </p:grpSpPr>
        <p:sp>
          <p:nvSpPr>
            <p:cNvPr id="25604" name="Freeform 4"/>
            <p:cNvSpPr>
              <a:spLocks/>
            </p:cNvSpPr>
            <p:nvPr/>
          </p:nvSpPr>
          <p:spPr bwMode="auto">
            <a:xfrm rot="7958026">
              <a:off x="1336" y="1144"/>
              <a:ext cx="624" cy="160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5" name="Freeform 5"/>
            <p:cNvSpPr>
              <a:spLocks/>
            </p:cNvSpPr>
            <p:nvPr/>
          </p:nvSpPr>
          <p:spPr bwMode="auto">
            <a:xfrm rot="7958026">
              <a:off x="963" y="1551"/>
              <a:ext cx="624" cy="160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6" name="Freeform 6"/>
            <p:cNvSpPr>
              <a:spLocks/>
            </p:cNvSpPr>
            <p:nvPr/>
          </p:nvSpPr>
          <p:spPr bwMode="auto">
            <a:xfrm rot="7958026">
              <a:off x="1432" y="1240"/>
              <a:ext cx="624" cy="160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7" name="Freeform 7"/>
            <p:cNvSpPr>
              <a:spLocks/>
            </p:cNvSpPr>
            <p:nvPr/>
          </p:nvSpPr>
          <p:spPr bwMode="auto">
            <a:xfrm rot="7958026">
              <a:off x="1059" y="1647"/>
              <a:ext cx="624" cy="160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8" name="Freeform 8"/>
            <p:cNvSpPr>
              <a:spLocks/>
            </p:cNvSpPr>
            <p:nvPr/>
          </p:nvSpPr>
          <p:spPr bwMode="auto">
            <a:xfrm rot="7958026">
              <a:off x="1528" y="1336"/>
              <a:ext cx="624" cy="160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9" name="Freeform 9"/>
            <p:cNvSpPr>
              <a:spLocks/>
            </p:cNvSpPr>
            <p:nvPr/>
          </p:nvSpPr>
          <p:spPr bwMode="auto">
            <a:xfrm rot="7958026">
              <a:off x="1155" y="1743"/>
              <a:ext cx="624" cy="160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610" name="Line 10"/>
          <p:cNvSpPr>
            <a:spLocks noChangeShapeType="1"/>
          </p:cNvSpPr>
          <p:nvPr/>
        </p:nvSpPr>
        <p:spPr bwMode="auto">
          <a:xfrm flipV="1">
            <a:off x="4081463" y="1265238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4310063" y="827088"/>
            <a:ext cx="13493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/>
              <a:t>Electrons</a:t>
            </a: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 flipV="1">
            <a:off x="2138363" y="1265238"/>
            <a:ext cx="152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1300163" y="884238"/>
            <a:ext cx="14890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/>
              <a:t>Test metal</a:t>
            </a: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0" y="-50800"/>
            <a:ext cx="7886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Photolelectric effect experiment apparatus.</a:t>
            </a:r>
          </a:p>
        </p:txBody>
      </p:sp>
      <p:sp>
        <p:nvSpPr>
          <p:cNvPr id="25636" name="Text Box 36"/>
          <p:cNvSpPr txBox="1">
            <a:spLocks noChangeArrowheads="1"/>
          </p:cNvSpPr>
          <p:nvPr/>
        </p:nvSpPr>
        <p:spPr bwMode="auto">
          <a:xfrm>
            <a:off x="600075" y="4083050"/>
            <a:ext cx="79676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So if light is classical wave, predict </a:t>
            </a:r>
            <a:r>
              <a:rPr lang="en-US" sz="2400" dirty="0" smtClean="0"/>
              <a:t>that it </a:t>
            </a:r>
            <a:r>
              <a:rPr lang="en-US" sz="2400" dirty="0"/>
              <a:t>puts energy into plate, heats up, get diode current voltage curve.</a:t>
            </a:r>
          </a:p>
        </p:txBody>
      </p:sp>
      <p:sp>
        <p:nvSpPr>
          <p:cNvPr id="25646" name="Text Box 46"/>
          <p:cNvSpPr txBox="1">
            <a:spLocks noChangeArrowheads="1"/>
          </p:cNvSpPr>
          <p:nvPr/>
        </p:nvSpPr>
        <p:spPr bwMode="auto">
          <a:xfrm>
            <a:off x="0" y="4918318"/>
            <a:ext cx="603408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Also takes time to heat up.</a:t>
            </a:r>
          </a:p>
          <a:p>
            <a:pPr>
              <a:buFontTx/>
              <a:buChar char="•"/>
            </a:pPr>
            <a:r>
              <a:rPr lang="en-US" sz="2400" dirty="0"/>
              <a:t>Light on longer, heat more, </a:t>
            </a:r>
            <a:r>
              <a:rPr lang="en-US" sz="2400" dirty="0" err="1"/>
              <a:t>e’s</a:t>
            </a:r>
            <a:r>
              <a:rPr lang="en-US" sz="2400" dirty="0"/>
              <a:t>  </a:t>
            </a:r>
          </a:p>
          <a:p>
            <a:r>
              <a:rPr lang="en-US" sz="2400" dirty="0"/>
              <a:t>   out faster = more current.</a:t>
            </a:r>
          </a:p>
          <a:p>
            <a:pPr>
              <a:buFontTx/>
              <a:buChar char="•"/>
            </a:pPr>
            <a:r>
              <a:rPr lang="en-US" sz="2400" dirty="0" smtClean="0"/>
              <a:t>Color (frequency) of light </a:t>
            </a:r>
            <a:r>
              <a:rPr lang="en-US" sz="2400" dirty="0"/>
              <a:t>does not matter, only intensity.</a:t>
            </a:r>
          </a:p>
        </p:txBody>
      </p:sp>
      <p:sp>
        <p:nvSpPr>
          <p:cNvPr id="25649" name="Rectangle 49"/>
          <p:cNvSpPr>
            <a:spLocks noChangeArrowheads="1"/>
          </p:cNvSpPr>
          <p:nvPr/>
        </p:nvSpPr>
        <p:spPr bwMode="auto">
          <a:xfrm>
            <a:off x="6566965" y="5251450"/>
            <a:ext cx="2009775" cy="6905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47" name="Line 47"/>
          <p:cNvSpPr>
            <a:spLocks noChangeShapeType="1"/>
          </p:cNvSpPr>
          <p:nvPr/>
        </p:nvSpPr>
        <p:spPr bwMode="auto">
          <a:xfrm>
            <a:off x="6545263" y="5976938"/>
            <a:ext cx="1751012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Rectangle 49"/>
          <p:cNvSpPr>
            <a:spLocks noChangeArrowheads="1"/>
          </p:cNvSpPr>
          <p:nvPr/>
        </p:nvSpPr>
        <p:spPr bwMode="auto">
          <a:xfrm>
            <a:off x="5948231" y="4837830"/>
            <a:ext cx="538378" cy="110540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22222E-6 L 0.00121 -0.08935 " pathEditMode="relative" rAng="0" ptsTypes="AA">
                                      <p:cBhvr>
                                        <p:cTn id="28" dur="3000" fill="hold"/>
                                        <p:tgtEl>
                                          <p:spTgt spid="256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45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36" grpId="0" build="p" autoUpdateAnimBg="0"/>
      <p:bldP spid="25646" grpId="0" build="p"/>
      <p:bldP spid="25649" grpId="0" animBg="1"/>
      <p:bldP spid="25647" grpId="0" animBg="1"/>
      <p:bldP spid="25647" grpId="1" animBg="1"/>
      <p:bldP spid="36" grpId="0" animBg="1"/>
      <p:bldP spid="3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6B3404-B87E-4530-B503-ADAA8E7C2C8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Summary from last time…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800" y="1549400"/>
            <a:ext cx="84582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Scientists “make up” theories to explain the evidence they see.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These theories are constrained by </a:t>
            </a:r>
            <a:r>
              <a:rPr lang="en-US" sz="2800" u="sng" dirty="0" smtClean="0"/>
              <a:t>experiment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We can’t always open up the seed and look inside. Have to make inferences from indirect evidence.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A theory with a plausible mechanism is more convincing than a rote algorithm.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The more different cases our theory works on, the more we believe it.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But it could always be wrong…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0" y="188913"/>
            <a:ext cx="9329224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95288" indent="-395288"/>
            <a:r>
              <a:rPr lang="en-US" sz="3200" u="sng" dirty="0"/>
              <a:t>Recap for today.  We know:</a:t>
            </a:r>
          </a:p>
          <a:p>
            <a:pPr marL="395288" indent="-395288"/>
            <a:r>
              <a:rPr lang="en-US" sz="2400" dirty="0"/>
              <a:t>I. How apparatus works.</a:t>
            </a:r>
          </a:p>
          <a:p>
            <a:pPr marL="395288" indent="-395288"/>
            <a:endParaRPr lang="en-US" sz="2400" dirty="0"/>
          </a:p>
          <a:p>
            <a:pPr marL="395288" indent="-395288"/>
            <a:endParaRPr lang="en-US" sz="2400" dirty="0"/>
          </a:p>
          <a:p>
            <a:pPr marL="395288" indent="-395288"/>
            <a:r>
              <a:rPr lang="en-US" sz="2400" dirty="0"/>
              <a:t>II. What would expect to see from classical wave view:</a:t>
            </a:r>
          </a:p>
          <a:p>
            <a:pPr marL="395288" indent="-395288"/>
            <a:r>
              <a:rPr lang="en-US" sz="2400" dirty="0"/>
              <a:t>    previous experiments like double slit interference, heating barrels, etc.</a:t>
            </a:r>
          </a:p>
          <a:p>
            <a:pPr marL="395288" indent="-395288">
              <a:buFontTx/>
              <a:buChar char="•"/>
            </a:pPr>
            <a:r>
              <a:rPr lang="en-US" sz="2400" dirty="0"/>
              <a:t>Current </a:t>
            </a:r>
            <a:r>
              <a:rPr lang="en-US" sz="2400" dirty="0" err="1"/>
              <a:t>vs</a:t>
            </a:r>
            <a:r>
              <a:rPr lang="en-US" sz="2400" dirty="0"/>
              <a:t> voltage step</a:t>
            </a:r>
            <a:r>
              <a:rPr lang="en-US" sz="2400" dirty="0" smtClean="0"/>
              <a:t> </a:t>
            </a:r>
            <a:r>
              <a:rPr lang="en-US" dirty="0" smtClean="0"/>
              <a:t>near</a:t>
            </a:r>
            <a:r>
              <a:rPr lang="en-US" sz="2400" dirty="0" smtClean="0"/>
              <a:t> </a:t>
            </a:r>
            <a:r>
              <a:rPr lang="en-US" sz="2400" dirty="0"/>
              <a:t>zero then flat.</a:t>
            </a:r>
          </a:p>
          <a:p>
            <a:pPr marL="395288" indent="-395288">
              <a:buFontTx/>
              <a:buChar char="•"/>
            </a:pPr>
            <a:r>
              <a:rPr lang="en-US" sz="2400" dirty="0"/>
              <a:t>Color light does not matter, only intensity</a:t>
            </a:r>
            <a:r>
              <a:rPr lang="en-US" sz="2400" dirty="0" smtClean="0"/>
              <a:t>.</a:t>
            </a:r>
          </a:p>
          <a:p>
            <a:pPr marL="395288" indent="-395288"/>
            <a:endParaRPr lang="en-US" sz="2400" dirty="0" smtClean="0"/>
          </a:p>
          <a:p>
            <a:pPr marL="395288" indent="-395288">
              <a:buFontTx/>
              <a:buChar char="•"/>
            </a:pPr>
            <a:r>
              <a:rPr lang="en-US" sz="2400" dirty="0"/>
              <a:t>Takes time to heat up </a:t>
            </a:r>
            <a:r>
              <a:rPr lang="en-US" sz="2400" dirty="0">
                <a:latin typeface="Arial Unicode MS" charset="0"/>
                <a:ea typeface="Arial Unicode MS" charset="0"/>
                <a:cs typeface="Arial Unicode MS" charset="0"/>
              </a:rPr>
              <a:t>⇒</a:t>
            </a:r>
            <a:r>
              <a:rPr lang="en-US" sz="2400" dirty="0"/>
              <a:t> current low and increases with time.</a:t>
            </a:r>
          </a:p>
          <a:p>
            <a:pPr marL="395288" indent="-395288">
              <a:buFontTx/>
              <a:buChar char="•"/>
            </a:pPr>
            <a:r>
              <a:rPr lang="en-US" sz="2400" dirty="0"/>
              <a:t>Increase intensity, increase current.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173038" y="4727575"/>
            <a:ext cx="15689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questions?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0" y="5334000"/>
            <a:ext cx="88900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III.  Do actual experiment, see if agrees with prediction. </a:t>
            </a:r>
          </a:p>
          <a:p>
            <a:pPr lvl="1"/>
            <a:r>
              <a:rPr lang="en-US" sz="2400" dirty="0"/>
              <a:t> I </a:t>
            </a:r>
            <a:r>
              <a:rPr lang="en-US" sz="2400" dirty="0" err="1"/>
              <a:t>vs</a:t>
            </a:r>
            <a:r>
              <a:rPr lang="en-US" sz="2400" dirty="0"/>
              <a:t> </a:t>
            </a:r>
            <a:r>
              <a:rPr lang="en-US" sz="2400" dirty="0" err="1"/>
              <a:t>V</a:t>
            </a:r>
            <a:r>
              <a:rPr lang="en-US" sz="2400" dirty="0"/>
              <a:t> (current vs. voltage)</a:t>
            </a:r>
          </a:p>
          <a:p>
            <a:pPr lvl="1"/>
            <a:r>
              <a:rPr lang="en-US" sz="2400" dirty="0"/>
              <a:t> How does this depends on intensity and color of light?</a:t>
            </a:r>
          </a:p>
        </p:txBody>
      </p:sp>
      <p:pic>
        <p:nvPicPr>
          <p:cNvPr id="20501" name="Picture 21"/>
          <p:cNvPicPr>
            <a:picLocks noGrp="1" noChangeAspect="1" noChangeArrowheads="1"/>
          </p:cNvPicPr>
          <p:nvPr>
            <p:ph/>
          </p:nvPr>
        </p:nvPicPr>
        <p:blipFill>
          <a:blip r:embed="rId3"/>
          <a:srcRect l="10001" t="21492" r="10001" b="24490"/>
          <a:stretch>
            <a:fillRect/>
          </a:stretch>
        </p:blipFill>
        <p:spPr>
          <a:xfrm>
            <a:off x="5764213" y="0"/>
            <a:ext cx="2432050" cy="1565275"/>
          </a:xfrm>
          <a:noFill/>
          <a:ln/>
        </p:spPr>
      </p:pic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849313" y="6497638"/>
            <a:ext cx="6932612" cy="366712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  <a:hlinkClick r:id="rId4"/>
              </a:rPr>
              <a:t>http://phet.colorado.edu/simulations/photoelectric/photoelectric.jnlp</a:t>
            </a:r>
            <a:endParaRPr lang="en-US" sz="1800">
              <a:solidFill>
                <a:schemeClr val="accent2"/>
              </a:solidFill>
            </a:endParaRPr>
          </a:p>
        </p:txBody>
      </p:sp>
      <p:grpSp>
        <p:nvGrpSpPr>
          <p:cNvPr id="16" name="Group 15"/>
          <p:cNvGrpSpPr>
            <a:grpSpLocks noChangeAspect="1"/>
          </p:cNvGrpSpPr>
          <p:nvPr/>
        </p:nvGrpSpPr>
        <p:grpSpPr>
          <a:xfrm>
            <a:off x="6488480" y="2632696"/>
            <a:ext cx="2310130" cy="1505586"/>
            <a:chOff x="1120775" y="4976019"/>
            <a:chExt cx="2887663" cy="1881982"/>
          </a:xfrm>
        </p:grpSpPr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2209800" y="5068888"/>
              <a:ext cx="0" cy="1789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 flipH="1">
              <a:off x="1265238" y="6257925"/>
              <a:ext cx="27146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1973263" y="6259513"/>
              <a:ext cx="1382713" cy="446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Comic Sans MS" charset="0"/>
                  <a:ea typeface="Times New Roman" charset="0"/>
                  <a:cs typeface="Times New Roman" charset="0"/>
                </a:rPr>
                <a:t>0  Voltage</a:t>
              </a: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 rot="16200000">
              <a:off x="1493838" y="5305425"/>
              <a:ext cx="1104900" cy="446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Comic Sans MS" charset="0"/>
                  <a:ea typeface="Times New Roman" charset="0"/>
                  <a:cs typeface="Times New Roman" charset="0"/>
                </a:rPr>
                <a:t>Current</a:t>
              </a:r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 flipH="1">
              <a:off x="2185988" y="5624513"/>
              <a:ext cx="182245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 flipH="1">
              <a:off x="1120775" y="6253163"/>
              <a:ext cx="10033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 flipH="1">
              <a:off x="2112963" y="5605463"/>
              <a:ext cx="88900" cy="65722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" grpId="0" build="p" autoUpdateAnimBg="0"/>
      <p:bldP spid="20490" grpId="0" build="p" autoUpdateAnimBg="0"/>
      <p:bldP spid="20491" grpId="0" build="p" autoUpdateAnimBg="0"/>
      <p:bldP spid="20504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8938" y="0"/>
            <a:ext cx="4826000" cy="3597275"/>
            <a:chOff x="2544" y="0"/>
            <a:chExt cx="3216" cy="2692"/>
          </a:xfrm>
        </p:grpSpPr>
        <p:pic>
          <p:nvPicPr>
            <p:cNvPr id="34821" name="Picture 5"/>
            <p:cNvPicPr>
              <a:picLocks noChangeAspect="1" noChangeArrowheads="1"/>
            </p:cNvPicPr>
            <p:nvPr/>
          </p:nvPicPr>
          <p:blipFill>
            <a:blip r:embed="rId3"/>
            <a:srcRect l="15491" t="25414" r="31961" b="24490"/>
            <a:stretch>
              <a:fillRect/>
            </a:stretch>
          </p:blipFill>
          <p:spPr bwMode="auto">
            <a:xfrm>
              <a:off x="2544" y="0"/>
              <a:ext cx="3216" cy="2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4822" name="Text Box 6"/>
            <p:cNvSpPr txBox="1">
              <a:spLocks noChangeArrowheads="1"/>
            </p:cNvSpPr>
            <p:nvPr/>
          </p:nvSpPr>
          <p:spPr bwMode="auto">
            <a:xfrm>
              <a:off x="3202" y="1655"/>
              <a:ext cx="123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1800"/>
            </a:p>
          </p:txBody>
        </p:sp>
        <p:sp>
          <p:nvSpPr>
            <p:cNvPr id="34823" name="Rectangle 7"/>
            <p:cNvSpPr>
              <a:spLocks noChangeArrowheads="1"/>
            </p:cNvSpPr>
            <p:nvPr/>
          </p:nvSpPr>
          <p:spPr bwMode="auto">
            <a:xfrm>
              <a:off x="5197" y="960"/>
              <a:ext cx="14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24" name="Line 8"/>
            <p:cNvSpPr>
              <a:spLocks noChangeShapeType="1"/>
            </p:cNvSpPr>
            <p:nvPr/>
          </p:nvSpPr>
          <p:spPr bwMode="auto">
            <a:xfrm>
              <a:off x="4704" y="2304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25" name="Rectangle 9"/>
            <p:cNvSpPr>
              <a:spLocks noChangeArrowheads="1"/>
            </p:cNvSpPr>
            <p:nvPr/>
          </p:nvSpPr>
          <p:spPr bwMode="auto">
            <a:xfrm>
              <a:off x="4800" y="2305"/>
              <a:ext cx="240" cy="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Comic Sans MS" charset="0"/>
                  <a:ea typeface="Times New Roman" charset="0"/>
                  <a:cs typeface="Times New Roman" charset="0"/>
                </a:rPr>
                <a:t>I</a:t>
              </a:r>
            </a:p>
          </p:txBody>
        </p:sp>
        <p:sp>
          <p:nvSpPr>
            <p:cNvPr id="34826" name="Line 10"/>
            <p:cNvSpPr>
              <a:spLocks noChangeShapeType="1"/>
            </p:cNvSpPr>
            <p:nvPr/>
          </p:nvSpPr>
          <p:spPr bwMode="auto">
            <a:xfrm>
              <a:off x="4656" y="2064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27" name="Rectangle 11"/>
            <p:cNvSpPr>
              <a:spLocks noChangeArrowheads="1"/>
            </p:cNvSpPr>
            <p:nvPr/>
          </p:nvSpPr>
          <p:spPr bwMode="auto">
            <a:xfrm>
              <a:off x="4656" y="1776"/>
              <a:ext cx="480" cy="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Comic Sans MS" charset="0"/>
                  <a:ea typeface="Times New Roman" charset="0"/>
                  <a:cs typeface="Times New Roman" charset="0"/>
                </a:rPr>
                <a:t>e’s</a:t>
              </a:r>
            </a:p>
          </p:txBody>
        </p:sp>
      </p:grp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571500" y="37195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1028700" y="3532188"/>
            <a:ext cx="74342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First experiment- I vs. V     high intensity, low intensity</a:t>
            </a:r>
          </a:p>
          <a:p>
            <a:r>
              <a:rPr lang="en-US"/>
              <a:t>Second experiment- I vs. V      two different colors</a:t>
            </a: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2427288" y="4948238"/>
            <a:ext cx="3624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FF3300"/>
                </a:solidFill>
              </a:rPr>
              <a:t>write down what happens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28588" y="0"/>
            <a:ext cx="4826000" cy="3597275"/>
            <a:chOff x="2544" y="0"/>
            <a:chExt cx="3216" cy="2692"/>
          </a:xfrm>
        </p:grpSpPr>
        <p:pic>
          <p:nvPicPr>
            <p:cNvPr id="29699" name="Picture 3"/>
            <p:cNvPicPr>
              <a:picLocks noChangeAspect="1" noChangeArrowheads="1"/>
            </p:cNvPicPr>
            <p:nvPr/>
          </p:nvPicPr>
          <p:blipFill>
            <a:blip r:embed="rId3"/>
            <a:srcRect l="15491" t="25414" r="31961" b="24490"/>
            <a:stretch>
              <a:fillRect/>
            </a:stretch>
          </p:blipFill>
          <p:spPr bwMode="auto">
            <a:xfrm>
              <a:off x="2544" y="0"/>
              <a:ext cx="3216" cy="2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9700" name="Text Box 4"/>
            <p:cNvSpPr txBox="1">
              <a:spLocks noChangeArrowheads="1"/>
            </p:cNvSpPr>
            <p:nvPr/>
          </p:nvSpPr>
          <p:spPr bwMode="auto">
            <a:xfrm>
              <a:off x="3202" y="1655"/>
              <a:ext cx="123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1800"/>
            </a:p>
          </p:txBody>
        </p:sp>
        <p:sp>
          <p:nvSpPr>
            <p:cNvPr id="29701" name="Rectangle 5"/>
            <p:cNvSpPr>
              <a:spLocks noChangeArrowheads="1"/>
            </p:cNvSpPr>
            <p:nvPr/>
          </p:nvSpPr>
          <p:spPr bwMode="auto">
            <a:xfrm>
              <a:off x="5197" y="960"/>
              <a:ext cx="14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2" name="Line 6"/>
            <p:cNvSpPr>
              <a:spLocks noChangeShapeType="1"/>
            </p:cNvSpPr>
            <p:nvPr/>
          </p:nvSpPr>
          <p:spPr bwMode="auto">
            <a:xfrm>
              <a:off x="4704" y="2304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3" name="Rectangle 7"/>
            <p:cNvSpPr>
              <a:spLocks noChangeArrowheads="1"/>
            </p:cNvSpPr>
            <p:nvPr/>
          </p:nvSpPr>
          <p:spPr bwMode="auto">
            <a:xfrm>
              <a:off x="4800" y="2305"/>
              <a:ext cx="240" cy="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Comic Sans MS" charset="0"/>
                  <a:ea typeface="Times New Roman" charset="0"/>
                  <a:cs typeface="Times New Roman" charset="0"/>
                </a:rPr>
                <a:t>I</a:t>
              </a:r>
            </a:p>
          </p:txBody>
        </p:sp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>
              <a:off x="4656" y="2064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4656" y="1776"/>
              <a:ext cx="480" cy="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Comic Sans MS" charset="0"/>
                  <a:ea typeface="Times New Roman" charset="0"/>
                  <a:cs typeface="Times New Roman" charset="0"/>
                </a:rPr>
                <a:t>e’s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066800" y="-209550"/>
            <a:ext cx="990600" cy="1828800"/>
            <a:chOff x="1195" y="912"/>
            <a:chExt cx="725" cy="1223"/>
          </a:xfrm>
        </p:grpSpPr>
        <p:sp>
          <p:nvSpPr>
            <p:cNvPr id="29707" name="Freeform 11"/>
            <p:cNvSpPr>
              <a:spLocks/>
            </p:cNvSpPr>
            <p:nvPr/>
          </p:nvSpPr>
          <p:spPr bwMode="auto">
            <a:xfrm rot="7958026">
              <a:off x="1336" y="1144"/>
              <a:ext cx="624" cy="160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8" name="Freeform 12"/>
            <p:cNvSpPr>
              <a:spLocks/>
            </p:cNvSpPr>
            <p:nvPr/>
          </p:nvSpPr>
          <p:spPr bwMode="auto">
            <a:xfrm rot="7958026">
              <a:off x="963" y="1551"/>
              <a:ext cx="624" cy="160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9" name="Freeform 13"/>
            <p:cNvSpPr>
              <a:spLocks/>
            </p:cNvSpPr>
            <p:nvPr/>
          </p:nvSpPr>
          <p:spPr bwMode="auto">
            <a:xfrm rot="7958026">
              <a:off x="1432" y="1240"/>
              <a:ext cx="624" cy="160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0" name="Freeform 14"/>
            <p:cNvSpPr>
              <a:spLocks/>
            </p:cNvSpPr>
            <p:nvPr/>
          </p:nvSpPr>
          <p:spPr bwMode="auto">
            <a:xfrm rot="7958026">
              <a:off x="1059" y="1647"/>
              <a:ext cx="624" cy="160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1" name="Freeform 15"/>
            <p:cNvSpPr>
              <a:spLocks/>
            </p:cNvSpPr>
            <p:nvPr/>
          </p:nvSpPr>
          <p:spPr bwMode="auto">
            <a:xfrm rot="7958026">
              <a:off x="1528" y="1336"/>
              <a:ext cx="624" cy="160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2" name="Freeform 16"/>
            <p:cNvSpPr>
              <a:spLocks/>
            </p:cNvSpPr>
            <p:nvPr/>
          </p:nvSpPr>
          <p:spPr bwMode="auto">
            <a:xfrm rot="7958026">
              <a:off x="1155" y="1743"/>
              <a:ext cx="624" cy="160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5367338" y="1462088"/>
            <a:ext cx="1262062" cy="1770062"/>
            <a:chOff x="3714" y="921"/>
            <a:chExt cx="795" cy="1115"/>
          </a:xfrm>
        </p:grpSpPr>
        <p:sp>
          <p:nvSpPr>
            <p:cNvPr id="29715" name="Freeform 19"/>
            <p:cNvSpPr>
              <a:spLocks/>
            </p:cNvSpPr>
            <p:nvPr/>
          </p:nvSpPr>
          <p:spPr bwMode="auto">
            <a:xfrm rot="5258026">
              <a:off x="3559" y="1076"/>
              <a:ext cx="588" cy="27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6" name="Freeform 20"/>
            <p:cNvSpPr>
              <a:spLocks/>
            </p:cNvSpPr>
            <p:nvPr/>
          </p:nvSpPr>
          <p:spPr bwMode="auto">
            <a:xfrm rot="5258026">
              <a:off x="3582" y="1592"/>
              <a:ext cx="588" cy="27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7" name="Freeform 21"/>
            <p:cNvSpPr>
              <a:spLocks/>
            </p:cNvSpPr>
            <p:nvPr/>
          </p:nvSpPr>
          <p:spPr bwMode="auto">
            <a:xfrm rot="5258026">
              <a:off x="3806" y="1082"/>
              <a:ext cx="588" cy="276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8" name="Freeform 22"/>
            <p:cNvSpPr>
              <a:spLocks/>
            </p:cNvSpPr>
            <p:nvPr/>
          </p:nvSpPr>
          <p:spPr bwMode="auto">
            <a:xfrm rot="5258026">
              <a:off x="3829" y="1598"/>
              <a:ext cx="588" cy="276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9" name="Freeform 23"/>
            <p:cNvSpPr>
              <a:spLocks/>
            </p:cNvSpPr>
            <p:nvPr/>
          </p:nvSpPr>
          <p:spPr bwMode="auto">
            <a:xfrm rot="5258026">
              <a:off x="4053" y="1087"/>
              <a:ext cx="588" cy="27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0" name="Freeform 24"/>
            <p:cNvSpPr>
              <a:spLocks/>
            </p:cNvSpPr>
            <p:nvPr/>
          </p:nvSpPr>
          <p:spPr bwMode="auto">
            <a:xfrm rot="5258026">
              <a:off x="4076" y="1603"/>
              <a:ext cx="588" cy="27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9730" name="Text Box 34"/>
          <p:cNvSpPr txBox="1">
            <a:spLocks noChangeArrowheads="1"/>
          </p:cNvSpPr>
          <p:nvPr/>
        </p:nvSpPr>
        <p:spPr bwMode="auto">
          <a:xfrm>
            <a:off x="5029200" y="1143000"/>
            <a:ext cx="182245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omic Sans MS" charset="0"/>
              </a:rPr>
              <a:t>HIGH intensity</a:t>
            </a:r>
          </a:p>
        </p:txBody>
      </p:sp>
      <p:sp>
        <p:nvSpPr>
          <p:cNvPr id="29734" name="Line 38"/>
          <p:cNvSpPr>
            <a:spLocks noChangeShapeType="1"/>
          </p:cNvSpPr>
          <p:nvPr/>
        </p:nvSpPr>
        <p:spPr bwMode="auto">
          <a:xfrm>
            <a:off x="5126038" y="4724400"/>
            <a:ext cx="1587" cy="3124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35" name="Line 39"/>
          <p:cNvSpPr>
            <a:spLocks noChangeShapeType="1"/>
          </p:cNvSpPr>
          <p:nvPr/>
        </p:nvSpPr>
        <p:spPr bwMode="auto">
          <a:xfrm flipH="1">
            <a:off x="2941638" y="6248400"/>
            <a:ext cx="53340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36" name="Rectangle 40"/>
          <p:cNvSpPr>
            <a:spLocks noChangeArrowheads="1"/>
          </p:cNvSpPr>
          <p:nvPr/>
        </p:nvSpPr>
        <p:spPr bwMode="auto">
          <a:xfrm>
            <a:off x="4745038" y="6223000"/>
            <a:ext cx="40052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charset="0"/>
                <a:ea typeface="Times New Roman" charset="0"/>
                <a:cs typeface="Times New Roman" charset="0"/>
              </a:rPr>
              <a:t>0               Battery Voltage</a:t>
            </a:r>
          </a:p>
        </p:txBody>
      </p:sp>
      <p:sp>
        <p:nvSpPr>
          <p:cNvPr id="29737" name="Rectangle 41"/>
          <p:cNvSpPr>
            <a:spLocks noChangeArrowheads="1"/>
          </p:cNvSpPr>
          <p:nvPr/>
        </p:nvSpPr>
        <p:spPr bwMode="auto">
          <a:xfrm rot="16200000">
            <a:off x="4648201" y="4583112"/>
            <a:ext cx="533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charset="0"/>
                <a:ea typeface="Times New Roman" charset="0"/>
                <a:cs typeface="Times New Roman" charset="0"/>
              </a:rPr>
              <a:t>  I</a:t>
            </a:r>
          </a:p>
        </p:txBody>
      </p:sp>
      <p:pic>
        <p:nvPicPr>
          <p:cNvPr id="29738" name="Picture 42" descr="battery-D-cel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43550" y="6286500"/>
            <a:ext cx="750888" cy="393700"/>
          </a:xfrm>
          <a:prstGeom prst="rect">
            <a:avLst/>
          </a:prstGeom>
          <a:noFill/>
        </p:spPr>
      </p:pic>
      <p:pic>
        <p:nvPicPr>
          <p:cNvPr id="29739" name="Picture 43" descr="battery-D-cell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4838" y="6400800"/>
            <a:ext cx="708025" cy="369888"/>
          </a:xfrm>
          <a:prstGeom prst="rect">
            <a:avLst/>
          </a:prstGeom>
          <a:noFill/>
        </p:spPr>
      </p:pic>
      <p:sp>
        <p:nvSpPr>
          <p:cNvPr id="29740" name="Line 44"/>
          <p:cNvSpPr>
            <a:spLocks noChangeShapeType="1"/>
          </p:cNvSpPr>
          <p:nvPr/>
        </p:nvSpPr>
        <p:spPr bwMode="auto">
          <a:xfrm flipH="1">
            <a:off x="5135563" y="4986338"/>
            <a:ext cx="2971800" cy="1587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41" name="Line 45"/>
          <p:cNvSpPr>
            <a:spLocks noChangeShapeType="1"/>
          </p:cNvSpPr>
          <p:nvPr/>
        </p:nvSpPr>
        <p:spPr bwMode="auto">
          <a:xfrm flipH="1">
            <a:off x="4570413" y="5003800"/>
            <a:ext cx="544512" cy="125095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42" name="Line 46"/>
          <p:cNvSpPr>
            <a:spLocks noChangeShapeType="1"/>
          </p:cNvSpPr>
          <p:nvPr/>
        </p:nvSpPr>
        <p:spPr bwMode="auto">
          <a:xfrm flipV="1">
            <a:off x="2941638" y="6242050"/>
            <a:ext cx="1590675" cy="635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43" name="Text Box 47"/>
          <p:cNvSpPr txBox="1">
            <a:spLocks noChangeArrowheads="1"/>
          </p:cNvSpPr>
          <p:nvPr/>
        </p:nvSpPr>
        <p:spPr bwMode="auto">
          <a:xfrm>
            <a:off x="8731250" y="73199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9750" name="Line 54"/>
          <p:cNvSpPr>
            <a:spLocks noChangeShapeType="1"/>
          </p:cNvSpPr>
          <p:nvPr/>
        </p:nvSpPr>
        <p:spPr bwMode="auto">
          <a:xfrm>
            <a:off x="3733800" y="5181600"/>
            <a:ext cx="835025" cy="10302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56" name="Text Box 60"/>
          <p:cNvSpPr txBox="1">
            <a:spLocks noChangeArrowheads="1"/>
          </p:cNvSpPr>
          <p:nvPr/>
        </p:nvSpPr>
        <p:spPr bwMode="auto">
          <a:xfrm>
            <a:off x="757238" y="4252913"/>
            <a:ext cx="3352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voltage to turn around</a:t>
            </a:r>
          </a:p>
          <a:p>
            <a:r>
              <a:rPr lang="en-US"/>
              <a:t>most energetic electron</a:t>
            </a:r>
          </a:p>
          <a:p>
            <a:r>
              <a:rPr lang="en-US"/>
              <a:t>“stopping potential”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41" grpId="0" animBg="1"/>
      <p:bldP spid="29750" grpId="0" animBg="1"/>
      <p:bldP spid="2975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Line 4"/>
          <p:cNvSpPr>
            <a:spLocks noChangeShapeType="1"/>
          </p:cNvSpPr>
          <p:nvPr/>
        </p:nvSpPr>
        <p:spPr bwMode="auto">
          <a:xfrm flipH="1">
            <a:off x="1274763" y="2078038"/>
            <a:ext cx="31194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2897188" y="2078038"/>
            <a:ext cx="1552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charset="0"/>
                <a:ea typeface="Times New Roman" charset="0"/>
                <a:cs typeface="Times New Roman" charset="0"/>
              </a:rPr>
              <a:t>0  Batt. V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 rot="16200000">
            <a:off x="2686051" y="644525"/>
            <a:ext cx="533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charset="0"/>
                <a:ea typeface="Times New Roman" charset="0"/>
                <a:cs typeface="Times New Roman" charset="0"/>
              </a:rPr>
              <a:t>  I</a:t>
            </a:r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 flipH="1">
            <a:off x="3074988" y="1343025"/>
            <a:ext cx="1208087" cy="127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 flipH="1">
            <a:off x="2408238" y="1368425"/>
            <a:ext cx="673100" cy="7254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 flipV="1">
            <a:off x="1927225" y="2071688"/>
            <a:ext cx="522288" cy="635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 flipH="1">
            <a:off x="3044825" y="1379538"/>
            <a:ext cx="1222375" cy="222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 flipH="1">
            <a:off x="2860675" y="1427163"/>
            <a:ext cx="200025" cy="6365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 flipH="1">
            <a:off x="2274888" y="2060575"/>
            <a:ext cx="55721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 flipV="1">
            <a:off x="3070225" y="6858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 flipH="1">
            <a:off x="4940300" y="2032000"/>
            <a:ext cx="31194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6562725" y="2032000"/>
            <a:ext cx="1552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charset="0"/>
                <a:ea typeface="Times New Roman" charset="0"/>
                <a:cs typeface="Times New Roman" charset="0"/>
              </a:rPr>
              <a:t>0  Batt. V</a:t>
            </a:r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 rot="16200000">
            <a:off x="6351588" y="598487"/>
            <a:ext cx="533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charset="0"/>
                <a:ea typeface="Times New Roman" charset="0"/>
                <a:cs typeface="Times New Roman" charset="0"/>
              </a:rPr>
              <a:t>  I</a:t>
            </a:r>
          </a:p>
        </p:txBody>
      </p:sp>
      <p:sp>
        <p:nvSpPr>
          <p:cNvPr id="37909" name="Line 21"/>
          <p:cNvSpPr>
            <a:spLocks noChangeShapeType="1"/>
          </p:cNvSpPr>
          <p:nvPr/>
        </p:nvSpPr>
        <p:spPr bwMode="auto">
          <a:xfrm flipH="1">
            <a:off x="6705600" y="1003300"/>
            <a:ext cx="194945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0" name="Line 22"/>
          <p:cNvSpPr>
            <a:spLocks noChangeShapeType="1"/>
          </p:cNvSpPr>
          <p:nvPr/>
        </p:nvSpPr>
        <p:spPr bwMode="auto">
          <a:xfrm flipH="1">
            <a:off x="6346825" y="1028700"/>
            <a:ext cx="357188" cy="1019175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1" name="Line 23"/>
          <p:cNvSpPr>
            <a:spLocks noChangeShapeType="1"/>
          </p:cNvSpPr>
          <p:nvPr/>
        </p:nvSpPr>
        <p:spPr bwMode="auto">
          <a:xfrm flipV="1">
            <a:off x="5876925" y="2005013"/>
            <a:ext cx="522288" cy="635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2" name="Line 24"/>
          <p:cNvSpPr>
            <a:spLocks noChangeShapeType="1"/>
          </p:cNvSpPr>
          <p:nvPr/>
        </p:nvSpPr>
        <p:spPr bwMode="auto">
          <a:xfrm flipH="1">
            <a:off x="6700838" y="1595438"/>
            <a:ext cx="20494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3" name="Line 25"/>
          <p:cNvSpPr>
            <a:spLocks noChangeShapeType="1"/>
          </p:cNvSpPr>
          <p:nvPr/>
        </p:nvSpPr>
        <p:spPr bwMode="auto">
          <a:xfrm flipH="1">
            <a:off x="6373813" y="1598613"/>
            <a:ext cx="352425" cy="4191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4" name="Line 26"/>
          <p:cNvSpPr>
            <a:spLocks noChangeShapeType="1"/>
          </p:cNvSpPr>
          <p:nvPr/>
        </p:nvSpPr>
        <p:spPr bwMode="auto">
          <a:xfrm flipH="1">
            <a:off x="5811838" y="2027238"/>
            <a:ext cx="55721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5" name="Line 27"/>
          <p:cNvSpPr>
            <a:spLocks noChangeShapeType="1"/>
          </p:cNvSpPr>
          <p:nvPr/>
        </p:nvSpPr>
        <p:spPr bwMode="auto">
          <a:xfrm flipV="1">
            <a:off x="6735763" y="639763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6" name="Line 28"/>
          <p:cNvSpPr>
            <a:spLocks noChangeShapeType="1"/>
          </p:cNvSpPr>
          <p:nvPr/>
        </p:nvSpPr>
        <p:spPr bwMode="auto">
          <a:xfrm flipH="1">
            <a:off x="5272088" y="4341813"/>
            <a:ext cx="31194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7" name="Rectangle 29"/>
          <p:cNvSpPr>
            <a:spLocks noChangeArrowheads="1"/>
          </p:cNvSpPr>
          <p:nvPr/>
        </p:nvSpPr>
        <p:spPr bwMode="auto">
          <a:xfrm>
            <a:off x="6894513" y="4341813"/>
            <a:ext cx="1552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charset="0"/>
                <a:ea typeface="Times New Roman" charset="0"/>
                <a:cs typeface="Times New Roman" charset="0"/>
              </a:rPr>
              <a:t>0  Batt. V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 rot="16200000">
            <a:off x="6683376" y="2908300"/>
            <a:ext cx="533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charset="0"/>
                <a:ea typeface="Times New Roman" charset="0"/>
                <a:cs typeface="Times New Roman" charset="0"/>
              </a:rPr>
              <a:t>  I</a:t>
            </a:r>
          </a:p>
        </p:txBody>
      </p:sp>
      <p:sp>
        <p:nvSpPr>
          <p:cNvPr id="37919" name="Line 31"/>
          <p:cNvSpPr>
            <a:spLocks noChangeShapeType="1"/>
          </p:cNvSpPr>
          <p:nvPr/>
        </p:nvSpPr>
        <p:spPr bwMode="auto">
          <a:xfrm flipH="1">
            <a:off x="7037388" y="3313113"/>
            <a:ext cx="1350962" cy="1587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20" name="Line 32"/>
          <p:cNvSpPr>
            <a:spLocks noChangeShapeType="1"/>
          </p:cNvSpPr>
          <p:nvPr/>
        </p:nvSpPr>
        <p:spPr bwMode="auto">
          <a:xfrm flipH="1">
            <a:off x="6745288" y="3349625"/>
            <a:ext cx="279400" cy="965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21" name="Line 33"/>
          <p:cNvSpPr>
            <a:spLocks noChangeShapeType="1"/>
          </p:cNvSpPr>
          <p:nvPr/>
        </p:nvSpPr>
        <p:spPr bwMode="auto">
          <a:xfrm flipV="1">
            <a:off x="5413375" y="4335463"/>
            <a:ext cx="522288" cy="635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22" name="Line 34"/>
          <p:cNvSpPr>
            <a:spLocks noChangeShapeType="1"/>
          </p:cNvSpPr>
          <p:nvPr/>
        </p:nvSpPr>
        <p:spPr bwMode="auto">
          <a:xfrm flipH="1">
            <a:off x="7053263" y="3916363"/>
            <a:ext cx="13430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23" name="Line 35"/>
          <p:cNvSpPr>
            <a:spLocks noChangeShapeType="1"/>
          </p:cNvSpPr>
          <p:nvPr/>
        </p:nvSpPr>
        <p:spPr bwMode="auto">
          <a:xfrm flipH="1">
            <a:off x="7000875" y="3930650"/>
            <a:ext cx="68263" cy="4079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24" name="Line 36"/>
          <p:cNvSpPr>
            <a:spLocks noChangeShapeType="1"/>
          </p:cNvSpPr>
          <p:nvPr/>
        </p:nvSpPr>
        <p:spPr bwMode="auto">
          <a:xfrm flipH="1">
            <a:off x="6415088" y="4325938"/>
            <a:ext cx="55721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25" name="Line 37"/>
          <p:cNvSpPr>
            <a:spLocks noChangeShapeType="1"/>
          </p:cNvSpPr>
          <p:nvPr/>
        </p:nvSpPr>
        <p:spPr bwMode="auto">
          <a:xfrm flipV="1">
            <a:off x="7067550" y="2949575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26" name="Line 38"/>
          <p:cNvSpPr>
            <a:spLocks noChangeShapeType="1"/>
          </p:cNvSpPr>
          <p:nvPr/>
        </p:nvSpPr>
        <p:spPr bwMode="auto">
          <a:xfrm flipH="1">
            <a:off x="369888" y="4584700"/>
            <a:ext cx="31194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1992313" y="4584700"/>
            <a:ext cx="1552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charset="0"/>
                <a:ea typeface="Times New Roman" charset="0"/>
                <a:cs typeface="Times New Roman" charset="0"/>
              </a:rPr>
              <a:t>0  Batt. V</a:t>
            </a:r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 rot="16200000">
            <a:off x="1781176" y="3151187"/>
            <a:ext cx="533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charset="0"/>
                <a:ea typeface="Times New Roman" charset="0"/>
                <a:cs typeface="Times New Roman" charset="0"/>
              </a:rPr>
              <a:t>  I</a:t>
            </a:r>
          </a:p>
        </p:txBody>
      </p:sp>
      <p:sp>
        <p:nvSpPr>
          <p:cNvPr id="37929" name="Line 41"/>
          <p:cNvSpPr>
            <a:spLocks noChangeShapeType="1"/>
          </p:cNvSpPr>
          <p:nvPr/>
        </p:nvSpPr>
        <p:spPr bwMode="auto">
          <a:xfrm flipH="1">
            <a:off x="1330325" y="2695575"/>
            <a:ext cx="2265363" cy="187483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31" name="Line 43"/>
          <p:cNvSpPr>
            <a:spLocks noChangeShapeType="1"/>
          </p:cNvSpPr>
          <p:nvPr/>
        </p:nvSpPr>
        <p:spPr bwMode="auto">
          <a:xfrm flipV="1">
            <a:off x="784225" y="4578350"/>
            <a:ext cx="522288" cy="635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32" name="Line 44"/>
          <p:cNvSpPr>
            <a:spLocks noChangeShapeType="1"/>
          </p:cNvSpPr>
          <p:nvPr/>
        </p:nvSpPr>
        <p:spPr bwMode="auto">
          <a:xfrm flipH="1">
            <a:off x="1760538" y="3495675"/>
            <a:ext cx="2463800" cy="10890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35" name="Line 47"/>
          <p:cNvSpPr>
            <a:spLocks noChangeShapeType="1"/>
          </p:cNvSpPr>
          <p:nvPr/>
        </p:nvSpPr>
        <p:spPr bwMode="auto">
          <a:xfrm flipV="1">
            <a:off x="2165350" y="3192463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36" name="Text Box 48"/>
          <p:cNvSpPr txBox="1">
            <a:spLocks noChangeArrowheads="1"/>
          </p:cNvSpPr>
          <p:nvPr/>
        </p:nvSpPr>
        <p:spPr bwMode="auto">
          <a:xfrm>
            <a:off x="407988" y="61913"/>
            <a:ext cx="7773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Which graph represents </a:t>
            </a:r>
            <a:r>
              <a:rPr lang="en-US" b="1">
                <a:solidFill>
                  <a:srgbClr val="FF3300"/>
                </a:solidFill>
              </a:rPr>
              <a:t>low</a:t>
            </a:r>
            <a:r>
              <a:rPr lang="en-US"/>
              <a:t> and </a:t>
            </a:r>
            <a:r>
              <a:rPr lang="en-US" b="1">
                <a:solidFill>
                  <a:schemeClr val="bg2"/>
                </a:solidFill>
              </a:rPr>
              <a:t>high</a:t>
            </a:r>
            <a:r>
              <a:rPr lang="en-US"/>
              <a:t> intensity curves? </a:t>
            </a:r>
          </a:p>
        </p:txBody>
      </p:sp>
      <p:sp>
        <p:nvSpPr>
          <p:cNvPr id="37937" name="Line 49"/>
          <p:cNvSpPr>
            <a:spLocks noChangeShapeType="1"/>
          </p:cNvSpPr>
          <p:nvPr/>
        </p:nvSpPr>
        <p:spPr bwMode="auto">
          <a:xfrm flipH="1">
            <a:off x="1187450" y="4581525"/>
            <a:ext cx="55721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38" name="Line 50"/>
          <p:cNvSpPr>
            <a:spLocks noChangeShapeType="1"/>
          </p:cNvSpPr>
          <p:nvPr/>
        </p:nvSpPr>
        <p:spPr bwMode="auto">
          <a:xfrm flipH="1">
            <a:off x="2466975" y="6019800"/>
            <a:ext cx="31194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39" name="Rectangle 51"/>
          <p:cNvSpPr>
            <a:spLocks noChangeArrowheads="1"/>
          </p:cNvSpPr>
          <p:nvPr/>
        </p:nvSpPr>
        <p:spPr bwMode="auto">
          <a:xfrm>
            <a:off x="4089400" y="6019800"/>
            <a:ext cx="1552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charset="0"/>
                <a:ea typeface="Times New Roman" charset="0"/>
                <a:cs typeface="Times New Roman" charset="0"/>
              </a:rPr>
              <a:t>0  Batt. V</a:t>
            </a:r>
          </a:p>
        </p:txBody>
      </p:sp>
      <p:sp>
        <p:nvSpPr>
          <p:cNvPr id="37940" name="Rectangle 52"/>
          <p:cNvSpPr>
            <a:spLocks noChangeArrowheads="1"/>
          </p:cNvSpPr>
          <p:nvPr/>
        </p:nvSpPr>
        <p:spPr bwMode="auto">
          <a:xfrm rot="16200000">
            <a:off x="3878263" y="4586287"/>
            <a:ext cx="533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charset="0"/>
                <a:ea typeface="Times New Roman" charset="0"/>
                <a:cs typeface="Times New Roman" charset="0"/>
              </a:rPr>
              <a:t>  I</a:t>
            </a:r>
          </a:p>
        </p:txBody>
      </p:sp>
      <p:sp>
        <p:nvSpPr>
          <p:cNvPr id="37941" name="Line 53"/>
          <p:cNvSpPr>
            <a:spLocks noChangeShapeType="1"/>
          </p:cNvSpPr>
          <p:nvPr/>
        </p:nvSpPr>
        <p:spPr bwMode="auto">
          <a:xfrm flipH="1">
            <a:off x="3394075" y="4711700"/>
            <a:ext cx="2276475" cy="2124075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42" name="Line 54"/>
          <p:cNvSpPr>
            <a:spLocks noChangeShapeType="1"/>
          </p:cNvSpPr>
          <p:nvPr/>
        </p:nvSpPr>
        <p:spPr bwMode="auto">
          <a:xfrm flipV="1">
            <a:off x="2881313" y="6013450"/>
            <a:ext cx="522287" cy="635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43" name="Line 55"/>
          <p:cNvSpPr>
            <a:spLocks noChangeShapeType="1"/>
          </p:cNvSpPr>
          <p:nvPr/>
        </p:nvSpPr>
        <p:spPr bwMode="auto">
          <a:xfrm flipH="1">
            <a:off x="3171825" y="5159375"/>
            <a:ext cx="2584450" cy="14922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44" name="Line 56"/>
          <p:cNvSpPr>
            <a:spLocks noChangeShapeType="1"/>
          </p:cNvSpPr>
          <p:nvPr/>
        </p:nvSpPr>
        <p:spPr bwMode="auto">
          <a:xfrm flipV="1">
            <a:off x="4262438" y="4627563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2281238" y="10414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/>
              <a:t>A</a:t>
            </a:r>
          </a:p>
        </p:txBody>
      </p:sp>
      <p:sp>
        <p:nvSpPr>
          <p:cNvPr id="37947" name="Text Box 59"/>
          <p:cNvSpPr txBox="1">
            <a:spLocks noChangeArrowheads="1"/>
          </p:cNvSpPr>
          <p:nvPr/>
        </p:nvSpPr>
        <p:spPr bwMode="auto">
          <a:xfrm>
            <a:off x="6134100" y="9652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/>
              <a:t>B</a:t>
            </a:r>
          </a:p>
        </p:txBody>
      </p:sp>
      <p:sp>
        <p:nvSpPr>
          <p:cNvPr id="37948" name="Text Box 60"/>
          <p:cNvSpPr txBox="1">
            <a:spLocks noChangeArrowheads="1"/>
          </p:cNvSpPr>
          <p:nvPr/>
        </p:nvSpPr>
        <p:spPr bwMode="auto">
          <a:xfrm>
            <a:off x="1431925" y="33274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/>
              <a:t>C</a:t>
            </a:r>
          </a:p>
        </p:txBody>
      </p:sp>
      <p:sp>
        <p:nvSpPr>
          <p:cNvPr id="37949" name="Text Box 61"/>
          <p:cNvSpPr txBox="1">
            <a:spLocks noChangeArrowheads="1"/>
          </p:cNvSpPr>
          <p:nvPr/>
        </p:nvSpPr>
        <p:spPr bwMode="auto">
          <a:xfrm>
            <a:off x="6319838" y="3217863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/>
              <a:t>D</a:t>
            </a:r>
          </a:p>
        </p:txBody>
      </p:sp>
      <p:sp>
        <p:nvSpPr>
          <p:cNvPr id="37950" name="Text Box 62"/>
          <p:cNvSpPr txBox="1">
            <a:spLocks noChangeArrowheads="1"/>
          </p:cNvSpPr>
          <p:nvPr/>
        </p:nvSpPr>
        <p:spPr bwMode="auto">
          <a:xfrm>
            <a:off x="3543300" y="5275263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/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28588" y="0"/>
            <a:ext cx="4826000" cy="3597275"/>
            <a:chOff x="2544" y="0"/>
            <a:chExt cx="3216" cy="2692"/>
          </a:xfrm>
        </p:grpSpPr>
        <p:pic>
          <p:nvPicPr>
            <p:cNvPr id="35843" name="Picture 3"/>
            <p:cNvPicPr>
              <a:picLocks noChangeAspect="1" noChangeArrowheads="1"/>
            </p:cNvPicPr>
            <p:nvPr/>
          </p:nvPicPr>
          <p:blipFill>
            <a:blip r:embed="rId3"/>
            <a:srcRect l="15491" t="25414" r="31961" b="24490"/>
            <a:stretch>
              <a:fillRect/>
            </a:stretch>
          </p:blipFill>
          <p:spPr bwMode="auto">
            <a:xfrm>
              <a:off x="2544" y="0"/>
              <a:ext cx="3216" cy="2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5844" name="Text Box 4"/>
            <p:cNvSpPr txBox="1">
              <a:spLocks noChangeArrowheads="1"/>
            </p:cNvSpPr>
            <p:nvPr/>
          </p:nvSpPr>
          <p:spPr bwMode="auto">
            <a:xfrm>
              <a:off x="3202" y="1655"/>
              <a:ext cx="123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1800"/>
            </a:p>
          </p:txBody>
        </p:sp>
        <p:sp>
          <p:nvSpPr>
            <p:cNvPr id="35845" name="Rectangle 5"/>
            <p:cNvSpPr>
              <a:spLocks noChangeArrowheads="1"/>
            </p:cNvSpPr>
            <p:nvPr/>
          </p:nvSpPr>
          <p:spPr bwMode="auto">
            <a:xfrm>
              <a:off x="5197" y="960"/>
              <a:ext cx="14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46" name="Line 6"/>
            <p:cNvSpPr>
              <a:spLocks noChangeShapeType="1"/>
            </p:cNvSpPr>
            <p:nvPr/>
          </p:nvSpPr>
          <p:spPr bwMode="auto">
            <a:xfrm>
              <a:off x="4704" y="2304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47" name="Rectangle 7"/>
            <p:cNvSpPr>
              <a:spLocks noChangeArrowheads="1"/>
            </p:cNvSpPr>
            <p:nvPr/>
          </p:nvSpPr>
          <p:spPr bwMode="auto">
            <a:xfrm>
              <a:off x="4800" y="2305"/>
              <a:ext cx="240" cy="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Comic Sans MS" charset="0"/>
                  <a:ea typeface="Times New Roman" charset="0"/>
                  <a:cs typeface="Times New Roman" charset="0"/>
                </a:rPr>
                <a:t>I</a:t>
              </a:r>
            </a:p>
          </p:txBody>
        </p:sp>
        <p:sp>
          <p:nvSpPr>
            <p:cNvPr id="35848" name="Line 8"/>
            <p:cNvSpPr>
              <a:spLocks noChangeShapeType="1"/>
            </p:cNvSpPr>
            <p:nvPr/>
          </p:nvSpPr>
          <p:spPr bwMode="auto">
            <a:xfrm>
              <a:off x="4656" y="2064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49" name="Rectangle 9"/>
            <p:cNvSpPr>
              <a:spLocks noChangeArrowheads="1"/>
            </p:cNvSpPr>
            <p:nvPr/>
          </p:nvSpPr>
          <p:spPr bwMode="auto">
            <a:xfrm>
              <a:off x="4656" y="1776"/>
              <a:ext cx="480" cy="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Comic Sans MS" charset="0"/>
                  <a:ea typeface="Times New Roman" charset="0"/>
                  <a:cs typeface="Times New Roman" charset="0"/>
                </a:rPr>
                <a:t>e’s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066800" y="-209550"/>
            <a:ext cx="990600" cy="1828800"/>
            <a:chOff x="1195" y="912"/>
            <a:chExt cx="725" cy="1223"/>
          </a:xfrm>
        </p:grpSpPr>
        <p:sp>
          <p:nvSpPr>
            <p:cNvPr id="35851" name="Freeform 11"/>
            <p:cNvSpPr>
              <a:spLocks/>
            </p:cNvSpPr>
            <p:nvPr/>
          </p:nvSpPr>
          <p:spPr bwMode="auto">
            <a:xfrm rot="7958026">
              <a:off x="1336" y="1144"/>
              <a:ext cx="624" cy="160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2" name="Freeform 12"/>
            <p:cNvSpPr>
              <a:spLocks/>
            </p:cNvSpPr>
            <p:nvPr/>
          </p:nvSpPr>
          <p:spPr bwMode="auto">
            <a:xfrm rot="7958026">
              <a:off x="963" y="1551"/>
              <a:ext cx="624" cy="160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3" name="Freeform 13"/>
            <p:cNvSpPr>
              <a:spLocks/>
            </p:cNvSpPr>
            <p:nvPr/>
          </p:nvSpPr>
          <p:spPr bwMode="auto">
            <a:xfrm rot="7958026">
              <a:off x="1432" y="1240"/>
              <a:ext cx="624" cy="160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4" name="Freeform 14"/>
            <p:cNvSpPr>
              <a:spLocks/>
            </p:cNvSpPr>
            <p:nvPr/>
          </p:nvSpPr>
          <p:spPr bwMode="auto">
            <a:xfrm rot="7958026">
              <a:off x="1059" y="1647"/>
              <a:ext cx="624" cy="160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5" name="Freeform 15"/>
            <p:cNvSpPr>
              <a:spLocks/>
            </p:cNvSpPr>
            <p:nvPr/>
          </p:nvSpPr>
          <p:spPr bwMode="auto">
            <a:xfrm rot="7958026">
              <a:off x="1528" y="1336"/>
              <a:ext cx="624" cy="160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6" name="Freeform 16"/>
            <p:cNvSpPr>
              <a:spLocks/>
            </p:cNvSpPr>
            <p:nvPr/>
          </p:nvSpPr>
          <p:spPr bwMode="auto">
            <a:xfrm rot="7958026">
              <a:off x="1155" y="1743"/>
              <a:ext cx="624" cy="160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367338" y="1462088"/>
            <a:ext cx="1262062" cy="1770062"/>
            <a:chOff x="3714" y="921"/>
            <a:chExt cx="795" cy="1115"/>
          </a:xfrm>
        </p:grpSpPr>
        <p:sp>
          <p:nvSpPr>
            <p:cNvPr id="35858" name="Freeform 18"/>
            <p:cNvSpPr>
              <a:spLocks/>
            </p:cNvSpPr>
            <p:nvPr/>
          </p:nvSpPr>
          <p:spPr bwMode="auto">
            <a:xfrm rot="5258026">
              <a:off x="3559" y="1076"/>
              <a:ext cx="588" cy="27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9" name="Freeform 19"/>
            <p:cNvSpPr>
              <a:spLocks/>
            </p:cNvSpPr>
            <p:nvPr/>
          </p:nvSpPr>
          <p:spPr bwMode="auto">
            <a:xfrm rot="5258026">
              <a:off x="3582" y="1592"/>
              <a:ext cx="588" cy="27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0" name="Freeform 20"/>
            <p:cNvSpPr>
              <a:spLocks/>
            </p:cNvSpPr>
            <p:nvPr/>
          </p:nvSpPr>
          <p:spPr bwMode="auto">
            <a:xfrm rot="5258026">
              <a:off x="3806" y="1082"/>
              <a:ext cx="588" cy="276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1" name="Freeform 21"/>
            <p:cNvSpPr>
              <a:spLocks/>
            </p:cNvSpPr>
            <p:nvPr/>
          </p:nvSpPr>
          <p:spPr bwMode="auto">
            <a:xfrm rot="5258026">
              <a:off x="3829" y="1598"/>
              <a:ext cx="588" cy="276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2" name="Freeform 22"/>
            <p:cNvSpPr>
              <a:spLocks/>
            </p:cNvSpPr>
            <p:nvPr/>
          </p:nvSpPr>
          <p:spPr bwMode="auto">
            <a:xfrm rot="5258026">
              <a:off x="4053" y="1087"/>
              <a:ext cx="588" cy="27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3" name="Freeform 23"/>
            <p:cNvSpPr>
              <a:spLocks/>
            </p:cNvSpPr>
            <p:nvPr/>
          </p:nvSpPr>
          <p:spPr bwMode="auto">
            <a:xfrm rot="5258026">
              <a:off x="4076" y="1603"/>
              <a:ext cx="588" cy="27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7620000" y="1524000"/>
            <a:ext cx="171450" cy="1752600"/>
            <a:chOff x="4704" y="960"/>
            <a:chExt cx="301" cy="1104"/>
          </a:xfrm>
        </p:grpSpPr>
        <p:sp>
          <p:nvSpPr>
            <p:cNvPr id="35865" name="Freeform 25"/>
            <p:cNvSpPr>
              <a:spLocks/>
            </p:cNvSpPr>
            <p:nvPr/>
          </p:nvSpPr>
          <p:spPr bwMode="auto">
            <a:xfrm rot="5258026">
              <a:off x="4549" y="1115"/>
              <a:ext cx="588" cy="27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6" name="Freeform 26"/>
            <p:cNvSpPr>
              <a:spLocks/>
            </p:cNvSpPr>
            <p:nvPr/>
          </p:nvSpPr>
          <p:spPr bwMode="auto">
            <a:xfrm rot="5258026">
              <a:off x="4572" y="1631"/>
              <a:ext cx="588" cy="27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8001000" y="1531938"/>
            <a:ext cx="193675" cy="1752600"/>
            <a:chOff x="4952" y="965"/>
            <a:chExt cx="299" cy="1104"/>
          </a:xfrm>
        </p:grpSpPr>
        <p:sp>
          <p:nvSpPr>
            <p:cNvPr id="35868" name="Freeform 28"/>
            <p:cNvSpPr>
              <a:spLocks/>
            </p:cNvSpPr>
            <p:nvPr/>
          </p:nvSpPr>
          <p:spPr bwMode="auto">
            <a:xfrm rot="5258026">
              <a:off x="4796" y="1121"/>
              <a:ext cx="588" cy="276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9" name="Freeform 29"/>
            <p:cNvSpPr>
              <a:spLocks/>
            </p:cNvSpPr>
            <p:nvPr/>
          </p:nvSpPr>
          <p:spPr bwMode="auto">
            <a:xfrm rot="5258026">
              <a:off x="4819" y="1637"/>
              <a:ext cx="588" cy="276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30"/>
          <p:cNvGrpSpPr>
            <a:grpSpLocks/>
          </p:cNvGrpSpPr>
          <p:nvPr/>
        </p:nvGrpSpPr>
        <p:grpSpPr bwMode="auto">
          <a:xfrm>
            <a:off x="8423275" y="1541463"/>
            <a:ext cx="133350" cy="1752600"/>
            <a:chOff x="5198" y="971"/>
            <a:chExt cx="301" cy="1104"/>
          </a:xfrm>
        </p:grpSpPr>
        <p:sp>
          <p:nvSpPr>
            <p:cNvPr id="35871" name="Freeform 31"/>
            <p:cNvSpPr>
              <a:spLocks/>
            </p:cNvSpPr>
            <p:nvPr/>
          </p:nvSpPr>
          <p:spPr bwMode="auto">
            <a:xfrm rot="5258026">
              <a:off x="5043" y="1126"/>
              <a:ext cx="588" cy="27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72" name="Freeform 32"/>
            <p:cNvSpPr>
              <a:spLocks/>
            </p:cNvSpPr>
            <p:nvPr/>
          </p:nvSpPr>
          <p:spPr bwMode="auto">
            <a:xfrm rot="5258026">
              <a:off x="5066" y="1642"/>
              <a:ext cx="588" cy="27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873" name="Text Box 33"/>
          <p:cNvSpPr txBox="1">
            <a:spLocks noChangeArrowheads="1"/>
          </p:cNvSpPr>
          <p:nvPr/>
        </p:nvSpPr>
        <p:spPr bwMode="auto">
          <a:xfrm>
            <a:off x="5029200" y="1143000"/>
            <a:ext cx="182245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omic Sans MS" charset="0"/>
              </a:rPr>
              <a:t>HIGH intensity</a:t>
            </a:r>
          </a:p>
        </p:txBody>
      </p:sp>
      <p:sp>
        <p:nvSpPr>
          <p:cNvPr id="35874" name="Text Box 34"/>
          <p:cNvSpPr txBox="1">
            <a:spLocks noChangeArrowheads="1"/>
          </p:cNvSpPr>
          <p:nvPr/>
        </p:nvSpPr>
        <p:spPr bwMode="auto">
          <a:xfrm>
            <a:off x="7162800" y="1196975"/>
            <a:ext cx="1736725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omic Sans MS" charset="0"/>
              </a:rPr>
              <a:t>LOW intensity</a:t>
            </a:r>
          </a:p>
        </p:txBody>
      </p:sp>
      <p:sp>
        <p:nvSpPr>
          <p:cNvPr id="35875" name="Line 35"/>
          <p:cNvSpPr>
            <a:spLocks noChangeShapeType="1"/>
          </p:cNvSpPr>
          <p:nvPr/>
        </p:nvSpPr>
        <p:spPr bwMode="auto">
          <a:xfrm>
            <a:off x="5126038" y="4724400"/>
            <a:ext cx="1587" cy="3124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76" name="Line 36"/>
          <p:cNvSpPr>
            <a:spLocks noChangeShapeType="1"/>
          </p:cNvSpPr>
          <p:nvPr/>
        </p:nvSpPr>
        <p:spPr bwMode="auto">
          <a:xfrm flipH="1">
            <a:off x="2941638" y="6248400"/>
            <a:ext cx="53340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77" name="Rectangle 37"/>
          <p:cNvSpPr>
            <a:spLocks noChangeArrowheads="1"/>
          </p:cNvSpPr>
          <p:nvPr/>
        </p:nvSpPr>
        <p:spPr bwMode="auto">
          <a:xfrm>
            <a:off x="4745038" y="6223000"/>
            <a:ext cx="40052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charset="0"/>
                <a:ea typeface="Times New Roman" charset="0"/>
                <a:cs typeface="Times New Roman" charset="0"/>
              </a:rPr>
              <a:t>0               Battery Voltage</a:t>
            </a:r>
          </a:p>
        </p:txBody>
      </p:sp>
      <p:sp>
        <p:nvSpPr>
          <p:cNvPr id="35878" name="Rectangle 38"/>
          <p:cNvSpPr>
            <a:spLocks noChangeArrowheads="1"/>
          </p:cNvSpPr>
          <p:nvPr/>
        </p:nvSpPr>
        <p:spPr bwMode="auto">
          <a:xfrm rot="16200000">
            <a:off x="4648201" y="4583112"/>
            <a:ext cx="533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charset="0"/>
                <a:ea typeface="Times New Roman" charset="0"/>
                <a:cs typeface="Times New Roman" charset="0"/>
              </a:rPr>
              <a:t>  I</a:t>
            </a:r>
          </a:p>
        </p:txBody>
      </p:sp>
      <p:pic>
        <p:nvPicPr>
          <p:cNvPr id="35879" name="Picture 39" descr="battery-D-cel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43550" y="6286500"/>
            <a:ext cx="750888" cy="393700"/>
          </a:xfrm>
          <a:prstGeom prst="rect">
            <a:avLst/>
          </a:prstGeom>
          <a:noFill/>
        </p:spPr>
      </p:pic>
      <p:pic>
        <p:nvPicPr>
          <p:cNvPr id="35880" name="Picture 40" descr="battery-D-cell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4838" y="6400800"/>
            <a:ext cx="708025" cy="369888"/>
          </a:xfrm>
          <a:prstGeom prst="rect">
            <a:avLst/>
          </a:prstGeom>
          <a:noFill/>
        </p:spPr>
      </p:pic>
      <p:sp>
        <p:nvSpPr>
          <p:cNvPr id="35881" name="Line 41"/>
          <p:cNvSpPr>
            <a:spLocks noChangeShapeType="1"/>
          </p:cNvSpPr>
          <p:nvPr/>
        </p:nvSpPr>
        <p:spPr bwMode="auto">
          <a:xfrm flipH="1">
            <a:off x="5135563" y="4986338"/>
            <a:ext cx="2971800" cy="1587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82" name="Line 42"/>
          <p:cNvSpPr>
            <a:spLocks noChangeShapeType="1"/>
          </p:cNvSpPr>
          <p:nvPr/>
        </p:nvSpPr>
        <p:spPr bwMode="auto">
          <a:xfrm flipH="1">
            <a:off x="4570413" y="5003800"/>
            <a:ext cx="544512" cy="125095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83" name="Line 43"/>
          <p:cNvSpPr>
            <a:spLocks noChangeShapeType="1"/>
          </p:cNvSpPr>
          <p:nvPr/>
        </p:nvSpPr>
        <p:spPr bwMode="auto">
          <a:xfrm flipV="1">
            <a:off x="2941638" y="6242050"/>
            <a:ext cx="1590675" cy="635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84" name="Text Box 44"/>
          <p:cNvSpPr txBox="1">
            <a:spLocks noChangeArrowheads="1"/>
          </p:cNvSpPr>
          <p:nvPr/>
        </p:nvSpPr>
        <p:spPr bwMode="auto">
          <a:xfrm>
            <a:off x="8731250" y="73199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35885" name="Line 45"/>
          <p:cNvSpPr>
            <a:spLocks noChangeShapeType="1"/>
          </p:cNvSpPr>
          <p:nvPr/>
        </p:nvSpPr>
        <p:spPr bwMode="auto">
          <a:xfrm flipH="1">
            <a:off x="5159375" y="5726113"/>
            <a:ext cx="3124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86" name="Line 46"/>
          <p:cNvSpPr>
            <a:spLocks noChangeShapeType="1"/>
          </p:cNvSpPr>
          <p:nvPr/>
        </p:nvSpPr>
        <p:spPr bwMode="auto">
          <a:xfrm flipH="1">
            <a:off x="4578350" y="5718175"/>
            <a:ext cx="538163" cy="5143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87" name="Line 47"/>
          <p:cNvSpPr>
            <a:spLocks noChangeShapeType="1"/>
          </p:cNvSpPr>
          <p:nvPr/>
        </p:nvSpPr>
        <p:spPr bwMode="auto">
          <a:xfrm flipH="1">
            <a:off x="2941638" y="6242050"/>
            <a:ext cx="166211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88" name="Text Box 48"/>
          <p:cNvSpPr txBox="1">
            <a:spLocks noChangeArrowheads="1"/>
          </p:cNvSpPr>
          <p:nvPr/>
        </p:nvSpPr>
        <p:spPr bwMode="auto">
          <a:xfrm>
            <a:off x="1108075" y="3494088"/>
            <a:ext cx="5194300" cy="121602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Fewer electrons pop off metal </a:t>
            </a:r>
          </a:p>
          <a:p>
            <a:r>
              <a:rPr lang="en-US">
                <a:solidFill>
                  <a:schemeClr val="accent2"/>
                </a:solidFill>
              </a:rPr>
              <a:t>Current decreases.</a:t>
            </a:r>
          </a:p>
          <a:p>
            <a:r>
              <a:rPr lang="en-US">
                <a:solidFill>
                  <a:schemeClr val="accent2"/>
                </a:solidFill>
              </a:rPr>
              <a:t>Current proportional to light intensity.</a:t>
            </a:r>
          </a:p>
        </p:txBody>
      </p:sp>
      <p:sp>
        <p:nvSpPr>
          <p:cNvPr id="35889" name="Line 49"/>
          <p:cNvSpPr>
            <a:spLocks noChangeShapeType="1"/>
          </p:cNvSpPr>
          <p:nvPr/>
        </p:nvSpPr>
        <p:spPr bwMode="auto">
          <a:xfrm flipH="1">
            <a:off x="7162800" y="4419600"/>
            <a:ext cx="152400" cy="1219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93" name="Freeform 53"/>
          <p:cNvSpPr>
            <a:spLocks/>
          </p:cNvSpPr>
          <p:nvPr/>
        </p:nvSpPr>
        <p:spPr bwMode="auto">
          <a:xfrm>
            <a:off x="5518150" y="3227388"/>
            <a:ext cx="398463" cy="1738312"/>
          </a:xfrm>
          <a:custGeom>
            <a:avLst/>
            <a:gdLst/>
            <a:ahLst/>
            <a:cxnLst>
              <a:cxn ang="0">
                <a:pos x="251" y="0"/>
              </a:cxn>
              <a:cxn ang="0">
                <a:pos x="31" y="853"/>
              </a:cxn>
              <a:cxn ang="0">
                <a:pos x="65" y="1095"/>
              </a:cxn>
            </a:cxnLst>
            <a:rect l="0" t="0" r="r" b="b"/>
            <a:pathLst>
              <a:path w="251" h="1095">
                <a:moveTo>
                  <a:pt x="251" y="0"/>
                </a:moveTo>
                <a:cubicBezTo>
                  <a:pt x="156" y="335"/>
                  <a:pt x="62" y="671"/>
                  <a:pt x="31" y="853"/>
                </a:cubicBezTo>
                <a:cubicBezTo>
                  <a:pt x="0" y="1035"/>
                  <a:pt x="59" y="1055"/>
                  <a:pt x="65" y="1095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94" name="Freeform 54"/>
          <p:cNvSpPr>
            <a:spLocks/>
          </p:cNvSpPr>
          <p:nvPr/>
        </p:nvSpPr>
        <p:spPr bwMode="auto">
          <a:xfrm>
            <a:off x="8067675" y="3325813"/>
            <a:ext cx="296863" cy="2359025"/>
          </a:xfrm>
          <a:custGeom>
            <a:avLst/>
            <a:gdLst/>
            <a:ahLst/>
            <a:cxnLst>
              <a:cxn ang="0">
                <a:pos x="362" y="0"/>
              </a:cxn>
              <a:cxn ang="0">
                <a:pos x="288" y="937"/>
              </a:cxn>
              <a:cxn ang="0">
                <a:pos x="0" y="1163"/>
              </a:cxn>
            </a:cxnLst>
            <a:rect l="0" t="0" r="r" b="b"/>
            <a:pathLst>
              <a:path w="362" h="1163">
                <a:moveTo>
                  <a:pt x="362" y="0"/>
                </a:moveTo>
                <a:cubicBezTo>
                  <a:pt x="355" y="371"/>
                  <a:pt x="348" y="743"/>
                  <a:pt x="288" y="937"/>
                </a:cubicBezTo>
                <a:cubicBezTo>
                  <a:pt x="228" y="1131"/>
                  <a:pt x="49" y="1125"/>
                  <a:pt x="0" y="1163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96" name="Text Box 56"/>
          <p:cNvSpPr txBox="1">
            <a:spLocks noChangeArrowheads="1"/>
          </p:cNvSpPr>
          <p:nvPr/>
        </p:nvSpPr>
        <p:spPr bwMode="auto">
          <a:xfrm>
            <a:off x="3662363" y="5024438"/>
            <a:ext cx="104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ans. 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88" grpId="0" animBg="1"/>
      <p:bldP spid="3588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28588" y="0"/>
            <a:ext cx="4826000" cy="3597275"/>
            <a:chOff x="2544" y="0"/>
            <a:chExt cx="3216" cy="2692"/>
          </a:xfrm>
        </p:grpSpPr>
        <p:pic>
          <p:nvPicPr>
            <p:cNvPr id="36867" name="Picture 3"/>
            <p:cNvPicPr>
              <a:picLocks noChangeAspect="1" noChangeArrowheads="1"/>
            </p:cNvPicPr>
            <p:nvPr/>
          </p:nvPicPr>
          <p:blipFill>
            <a:blip r:embed="rId3"/>
            <a:srcRect l="15491" t="25414" r="31961" b="24490"/>
            <a:stretch>
              <a:fillRect/>
            </a:stretch>
          </p:blipFill>
          <p:spPr bwMode="auto">
            <a:xfrm>
              <a:off x="2544" y="0"/>
              <a:ext cx="3216" cy="2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6868" name="Text Box 4"/>
            <p:cNvSpPr txBox="1">
              <a:spLocks noChangeArrowheads="1"/>
            </p:cNvSpPr>
            <p:nvPr/>
          </p:nvSpPr>
          <p:spPr bwMode="auto">
            <a:xfrm>
              <a:off x="3202" y="1655"/>
              <a:ext cx="123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1800"/>
            </a:p>
          </p:txBody>
        </p:sp>
        <p:sp>
          <p:nvSpPr>
            <p:cNvPr id="36869" name="Rectangle 5"/>
            <p:cNvSpPr>
              <a:spLocks noChangeArrowheads="1"/>
            </p:cNvSpPr>
            <p:nvPr/>
          </p:nvSpPr>
          <p:spPr bwMode="auto">
            <a:xfrm>
              <a:off x="5197" y="960"/>
              <a:ext cx="14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0" name="Line 6"/>
            <p:cNvSpPr>
              <a:spLocks noChangeShapeType="1"/>
            </p:cNvSpPr>
            <p:nvPr/>
          </p:nvSpPr>
          <p:spPr bwMode="auto">
            <a:xfrm>
              <a:off x="4704" y="2304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1" name="Rectangle 7"/>
            <p:cNvSpPr>
              <a:spLocks noChangeArrowheads="1"/>
            </p:cNvSpPr>
            <p:nvPr/>
          </p:nvSpPr>
          <p:spPr bwMode="auto">
            <a:xfrm>
              <a:off x="4800" y="2305"/>
              <a:ext cx="240" cy="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Comic Sans MS" charset="0"/>
                  <a:ea typeface="Times New Roman" charset="0"/>
                  <a:cs typeface="Times New Roman" charset="0"/>
                </a:rPr>
                <a:t>I</a:t>
              </a:r>
            </a:p>
          </p:txBody>
        </p:sp>
        <p:sp>
          <p:nvSpPr>
            <p:cNvPr id="36872" name="Line 8"/>
            <p:cNvSpPr>
              <a:spLocks noChangeShapeType="1"/>
            </p:cNvSpPr>
            <p:nvPr/>
          </p:nvSpPr>
          <p:spPr bwMode="auto">
            <a:xfrm>
              <a:off x="4656" y="2064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3" name="Rectangle 9"/>
            <p:cNvSpPr>
              <a:spLocks noChangeArrowheads="1"/>
            </p:cNvSpPr>
            <p:nvPr/>
          </p:nvSpPr>
          <p:spPr bwMode="auto">
            <a:xfrm>
              <a:off x="4656" y="1776"/>
              <a:ext cx="480" cy="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Comic Sans MS" charset="0"/>
                  <a:ea typeface="Times New Roman" charset="0"/>
                  <a:cs typeface="Times New Roman" charset="0"/>
                </a:rPr>
                <a:t>e’s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066800" y="-209550"/>
            <a:ext cx="990600" cy="1828800"/>
            <a:chOff x="1195" y="912"/>
            <a:chExt cx="725" cy="1223"/>
          </a:xfrm>
        </p:grpSpPr>
        <p:sp>
          <p:nvSpPr>
            <p:cNvPr id="36875" name="Freeform 11"/>
            <p:cNvSpPr>
              <a:spLocks/>
            </p:cNvSpPr>
            <p:nvPr/>
          </p:nvSpPr>
          <p:spPr bwMode="auto">
            <a:xfrm rot="7958026">
              <a:off x="1336" y="1144"/>
              <a:ext cx="624" cy="160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6" name="Freeform 12"/>
            <p:cNvSpPr>
              <a:spLocks/>
            </p:cNvSpPr>
            <p:nvPr/>
          </p:nvSpPr>
          <p:spPr bwMode="auto">
            <a:xfrm rot="7958026">
              <a:off x="963" y="1551"/>
              <a:ext cx="624" cy="160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7" name="Freeform 13"/>
            <p:cNvSpPr>
              <a:spLocks/>
            </p:cNvSpPr>
            <p:nvPr/>
          </p:nvSpPr>
          <p:spPr bwMode="auto">
            <a:xfrm rot="7958026">
              <a:off x="1432" y="1240"/>
              <a:ext cx="624" cy="160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8" name="Freeform 14"/>
            <p:cNvSpPr>
              <a:spLocks/>
            </p:cNvSpPr>
            <p:nvPr/>
          </p:nvSpPr>
          <p:spPr bwMode="auto">
            <a:xfrm rot="7958026">
              <a:off x="1059" y="1647"/>
              <a:ext cx="624" cy="160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9" name="Freeform 15"/>
            <p:cNvSpPr>
              <a:spLocks/>
            </p:cNvSpPr>
            <p:nvPr/>
          </p:nvSpPr>
          <p:spPr bwMode="auto">
            <a:xfrm rot="7958026">
              <a:off x="1528" y="1336"/>
              <a:ext cx="624" cy="160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0" name="Freeform 16"/>
            <p:cNvSpPr>
              <a:spLocks/>
            </p:cNvSpPr>
            <p:nvPr/>
          </p:nvSpPr>
          <p:spPr bwMode="auto">
            <a:xfrm rot="7958026">
              <a:off x="1155" y="1743"/>
              <a:ext cx="624" cy="160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367338" y="1462088"/>
            <a:ext cx="1262062" cy="1770062"/>
            <a:chOff x="3714" y="921"/>
            <a:chExt cx="795" cy="1115"/>
          </a:xfrm>
        </p:grpSpPr>
        <p:sp>
          <p:nvSpPr>
            <p:cNvPr id="36882" name="Freeform 18"/>
            <p:cNvSpPr>
              <a:spLocks/>
            </p:cNvSpPr>
            <p:nvPr/>
          </p:nvSpPr>
          <p:spPr bwMode="auto">
            <a:xfrm rot="5258026">
              <a:off x="3559" y="1076"/>
              <a:ext cx="588" cy="27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3" name="Freeform 19"/>
            <p:cNvSpPr>
              <a:spLocks/>
            </p:cNvSpPr>
            <p:nvPr/>
          </p:nvSpPr>
          <p:spPr bwMode="auto">
            <a:xfrm rot="5258026">
              <a:off x="3582" y="1592"/>
              <a:ext cx="588" cy="27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4" name="Freeform 20"/>
            <p:cNvSpPr>
              <a:spLocks/>
            </p:cNvSpPr>
            <p:nvPr/>
          </p:nvSpPr>
          <p:spPr bwMode="auto">
            <a:xfrm rot="5258026">
              <a:off x="3806" y="1082"/>
              <a:ext cx="588" cy="276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5" name="Freeform 21"/>
            <p:cNvSpPr>
              <a:spLocks/>
            </p:cNvSpPr>
            <p:nvPr/>
          </p:nvSpPr>
          <p:spPr bwMode="auto">
            <a:xfrm rot="5258026">
              <a:off x="3829" y="1598"/>
              <a:ext cx="588" cy="276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6" name="Freeform 22"/>
            <p:cNvSpPr>
              <a:spLocks/>
            </p:cNvSpPr>
            <p:nvPr/>
          </p:nvSpPr>
          <p:spPr bwMode="auto">
            <a:xfrm rot="5258026">
              <a:off x="4053" y="1087"/>
              <a:ext cx="588" cy="27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7" name="Freeform 23"/>
            <p:cNvSpPr>
              <a:spLocks/>
            </p:cNvSpPr>
            <p:nvPr/>
          </p:nvSpPr>
          <p:spPr bwMode="auto">
            <a:xfrm rot="5258026">
              <a:off x="4076" y="1603"/>
              <a:ext cx="588" cy="27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7620000" y="1524000"/>
            <a:ext cx="171450" cy="1752600"/>
            <a:chOff x="4704" y="960"/>
            <a:chExt cx="301" cy="1104"/>
          </a:xfrm>
        </p:grpSpPr>
        <p:sp>
          <p:nvSpPr>
            <p:cNvPr id="36889" name="Freeform 25"/>
            <p:cNvSpPr>
              <a:spLocks/>
            </p:cNvSpPr>
            <p:nvPr/>
          </p:nvSpPr>
          <p:spPr bwMode="auto">
            <a:xfrm rot="5258026">
              <a:off x="4549" y="1115"/>
              <a:ext cx="588" cy="27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90" name="Freeform 26"/>
            <p:cNvSpPr>
              <a:spLocks/>
            </p:cNvSpPr>
            <p:nvPr/>
          </p:nvSpPr>
          <p:spPr bwMode="auto">
            <a:xfrm rot="5258026">
              <a:off x="4572" y="1631"/>
              <a:ext cx="588" cy="27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8001000" y="1531938"/>
            <a:ext cx="193675" cy="1752600"/>
            <a:chOff x="4952" y="965"/>
            <a:chExt cx="299" cy="1104"/>
          </a:xfrm>
        </p:grpSpPr>
        <p:sp>
          <p:nvSpPr>
            <p:cNvPr id="36892" name="Freeform 28"/>
            <p:cNvSpPr>
              <a:spLocks/>
            </p:cNvSpPr>
            <p:nvPr/>
          </p:nvSpPr>
          <p:spPr bwMode="auto">
            <a:xfrm rot="5258026">
              <a:off x="4796" y="1121"/>
              <a:ext cx="588" cy="276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93" name="Freeform 29"/>
            <p:cNvSpPr>
              <a:spLocks/>
            </p:cNvSpPr>
            <p:nvPr/>
          </p:nvSpPr>
          <p:spPr bwMode="auto">
            <a:xfrm rot="5258026">
              <a:off x="4819" y="1637"/>
              <a:ext cx="588" cy="276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30"/>
          <p:cNvGrpSpPr>
            <a:grpSpLocks/>
          </p:cNvGrpSpPr>
          <p:nvPr/>
        </p:nvGrpSpPr>
        <p:grpSpPr bwMode="auto">
          <a:xfrm>
            <a:off x="8423275" y="1541463"/>
            <a:ext cx="133350" cy="1752600"/>
            <a:chOff x="5198" y="971"/>
            <a:chExt cx="301" cy="1104"/>
          </a:xfrm>
        </p:grpSpPr>
        <p:sp>
          <p:nvSpPr>
            <p:cNvPr id="36895" name="Freeform 31"/>
            <p:cNvSpPr>
              <a:spLocks/>
            </p:cNvSpPr>
            <p:nvPr/>
          </p:nvSpPr>
          <p:spPr bwMode="auto">
            <a:xfrm rot="5258026">
              <a:off x="5043" y="1126"/>
              <a:ext cx="588" cy="27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96" name="Freeform 32"/>
            <p:cNvSpPr>
              <a:spLocks/>
            </p:cNvSpPr>
            <p:nvPr/>
          </p:nvSpPr>
          <p:spPr bwMode="auto">
            <a:xfrm rot="5258026">
              <a:off x="5066" y="1642"/>
              <a:ext cx="588" cy="27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390058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6897" name="Text Box 33"/>
          <p:cNvSpPr txBox="1">
            <a:spLocks noChangeArrowheads="1"/>
          </p:cNvSpPr>
          <p:nvPr/>
        </p:nvSpPr>
        <p:spPr bwMode="auto">
          <a:xfrm>
            <a:off x="5029200" y="1143000"/>
            <a:ext cx="182245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omic Sans MS" charset="0"/>
              </a:rPr>
              <a:t>HIGH intensity</a:t>
            </a:r>
          </a:p>
        </p:txBody>
      </p:sp>
      <p:sp>
        <p:nvSpPr>
          <p:cNvPr id="36898" name="Text Box 34"/>
          <p:cNvSpPr txBox="1">
            <a:spLocks noChangeArrowheads="1"/>
          </p:cNvSpPr>
          <p:nvPr/>
        </p:nvSpPr>
        <p:spPr bwMode="auto">
          <a:xfrm>
            <a:off x="7162800" y="1196975"/>
            <a:ext cx="1736725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omic Sans MS" charset="0"/>
              </a:rPr>
              <a:t>LOW intensity</a:t>
            </a:r>
          </a:p>
        </p:txBody>
      </p:sp>
      <p:sp>
        <p:nvSpPr>
          <p:cNvPr id="36899" name="Line 35"/>
          <p:cNvSpPr>
            <a:spLocks noChangeShapeType="1"/>
          </p:cNvSpPr>
          <p:nvPr/>
        </p:nvSpPr>
        <p:spPr bwMode="auto">
          <a:xfrm>
            <a:off x="5126038" y="4724400"/>
            <a:ext cx="1587" cy="3124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00" name="Line 36"/>
          <p:cNvSpPr>
            <a:spLocks noChangeShapeType="1"/>
          </p:cNvSpPr>
          <p:nvPr/>
        </p:nvSpPr>
        <p:spPr bwMode="auto">
          <a:xfrm flipH="1">
            <a:off x="2941638" y="6248400"/>
            <a:ext cx="53340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01" name="Rectangle 37"/>
          <p:cNvSpPr>
            <a:spLocks noChangeArrowheads="1"/>
          </p:cNvSpPr>
          <p:nvPr/>
        </p:nvSpPr>
        <p:spPr bwMode="auto">
          <a:xfrm>
            <a:off x="4745038" y="6223000"/>
            <a:ext cx="40052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charset="0"/>
                <a:ea typeface="Times New Roman" charset="0"/>
                <a:cs typeface="Times New Roman" charset="0"/>
              </a:rPr>
              <a:t>0               Battery Voltage</a:t>
            </a:r>
          </a:p>
        </p:txBody>
      </p:sp>
      <p:sp>
        <p:nvSpPr>
          <p:cNvPr id="36902" name="Rectangle 38"/>
          <p:cNvSpPr>
            <a:spLocks noChangeArrowheads="1"/>
          </p:cNvSpPr>
          <p:nvPr/>
        </p:nvSpPr>
        <p:spPr bwMode="auto">
          <a:xfrm rot="16200000">
            <a:off x="4648201" y="4583112"/>
            <a:ext cx="533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charset="0"/>
                <a:ea typeface="Times New Roman" charset="0"/>
                <a:cs typeface="Times New Roman" charset="0"/>
              </a:rPr>
              <a:t>  I</a:t>
            </a:r>
          </a:p>
        </p:txBody>
      </p:sp>
      <p:pic>
        <p:nvPicPr>
          <p:cNvPr id="36903" name="Picture 39" descr="battery-D-cel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43550" y="6286500"/>
            <a:ext cx="750888" cy="393700"/>
          </a:xfrm>
          <a:prstGeom prst="rect">
            <a:avLst/>
          </a:prstGeom>
          <a:noFill/>
        </p:spPr>
      </p:pic>
      <p:pic>
        <p:nvPicPr>
          <p:cNvPr id="36904" name="Picture 40" descr="battery-D-cell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4838" y="6400800"/>
            <a:ext cx="708025" cy="369888"/>
          </a:xfrm>
          <a:prstGeom prst="rect">
            <a:avLst/>
          </a:prstGeom>
          <a:noFill/>
        </p:spPr>
      </p:pic>
      <p:sp>
        <p:nvSpPr>
          <p:cNvPr id="36905" name="Line 41"/>
          <p:cNvSpPr>
            <a:spLocks noChangeShapeType="1"/>
          </p:cNvSpPr>
          <p:nvPr/>
        </p:nvSpPr>
        <p:spPr bwMode="auto">
          <a:xfrm flipH="1">
            <a:off x="5135563" y="4986338"/>
            <a:ext cx="2971800" cy="1587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06" name="Line 42"/>
          <p:cNvSpPr>
            <a:spLocks noChangeShapeType="1"/>
          </p:cNvSpPr>
          <p:nvPr/>
        </p:nvSpPr>
        <p:spPr bwMode="auto">
          <a:xfrm flipH="1">
            <a:off x="4570413" y="5003800"/>
            <a:ext cx="544512" cy="125095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07" name="Line 43"/>
          <p:cNvSpPr>
            <a:spLocks noChangeShapeType="1"/>
          </p:cNvSpPr>
          <p:nvPr/>
        </p:nvSpPr>
        <p:spPr bwMode="auto">
          <a:xfrm flipV="1">
            <a:off x="2941638" y="6242050"/>
            <a:ext cx="1590675" cy="635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08" name="Text Box 44"/>
          <p:cNvSpPr txBox="1">
            <a:spLocks noChangeArrowheads="1"/>
          </p:cNvSpPr>
          <p:nvPr/>
        </p:nvSpPr>
        <p:spPr bwMode="auto">
          <a:xfrm>
            <a:off x="8731250" y="73199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36909" name="Line 45"/>
          <p:cNvSpPr>
            <a:spLocks noChangeShapeType="1"/>
          </p:cNvSpPr>
          <p:nvPr/>
        </p:nvSpPr>
        <p:spPr bwMode="auto">
          <a:xfrm flipH="1">
            <a:off x="5159375" y="5726113"/>
            <a:ext cx="3124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10" name="Line 46"/>
          <p:cNvSpPr>
            <a:spLocks noChangeShapeType="1"/>
          </p:cNvSpPr>
          <p:nvPr/>
        </p:nvSpPr>
        <p:spPr bwMode="auto">
          <a:xfrm flipH="1">
            <a:off x="4578350" y="5718175"/>
            <a:ext cx="538163" cy="5143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11" name="Line 47"/>
          <p:cNvSpPr>
            <a:spLocks noChangeShapeType="1"/>
          </p:cNvSpPr>
          <p:nvPr/>
        </p:nvSpPr>
        <p:spPr bwMode="auto">
          <a:xfrm flipH="1">
            <a:off x="2941638" y="6242050"/>
            <a:ext cx="166211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14" name="Text Box 50"/>
          <p:cNvSpPr txBox="1">
            <a:spLocks noChangeArrowheads="1"/>
          </p:cNvSpPr>
          <p:nvPr/>
        </p:nvSpPr>
        <p:spPr bwMode="auto">
          <a:xfrm>
            <a:off x="838200" y="3657600"/>
            <a:ext cx="3048000" cy="158115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u="sng">
                <a:solidFill>
                  <a:schemeClr val="accent2"/>
                </a:solidFill>
              </a:rPr>
              <a:t>Same KE electrons popping off metal.</a:t>
            </a:r>
            <a:r>
              <a:rPr lang="en-US">
                <a:solidFill>
                  <a:schemeClr val="accent2"/>
                </a:solidFill>
              </a:rPr>
              <a:t> So same “stopping potential”. </a:t>
            </a:r>
          </a:p>
        </p:txBody>
      </p:sp>
      <p:sp>
        <p:nvSpPr>
          <p:cNvPr id="36915" name="Line 51"/>
          <p:cNvSpPr>
            <a:spLocks noChangeShapeType="1"/>
          </p:cNvSpPr>
          <p:nvPr/>
        </p:nvSpPr>
        <p:spPr bwMode="auto">
          <a:xfrm>
            <a:off x="3733800" y="5181600"/>
            <a:ext cx="835025" cy="10302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17" name="Freeform 53"/>
          <p:cNvSpPr>
            <a:spLocks/>
          </p:cNvSpPr>
          <p:nvPr/>
        </p:nvSpPr>
        <p:spPr bwMode="auto">
          <a:xfrm>
            <a:off x="5518150" y="3227388"/>
            <a:ext cx="398463" cy="1738312"/>
          </a:xfrm>
          <a:custGeom>
            <a:avLst/>
            <a:gdLst/>
            <a:ahLst/>
            <a:cxnLst>
              <a:cxn ang="0">
                <a:pos x="251" y="0"/>
              </a:cxn>
              <a:cxn ang="0">
                <a:pos x="31" y="853"/>
              </a:cxn>
              <a:cxn ang="0">
                <a:pos x="65" y="1095"/>
              </a:cxn>
            </a:cxnLst>
            <a:rect l="0" t="0" r="r" b="b"/>
            <a:pathLst>
              <a:path w="251" h="1095">
                <a:moveTo>
                  <a:pt x="251" y="0"/>
                </a:moveTo>
                <a:cubicBezTo>
                  <a:pt x="156" y="335"/>
                  <a:pt x="62" y="671"/>
                  <a:pt x="31" y="853"/>
                </a:cubicBezTo>
                <a:cubicBezTo>
                  <a:pt x="0" y="1035"/>
                  <a:pt x="59" y="1055"/>
                  <a:pt x="65" y="1095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18" name="Freeform 54"/>
          <p:cNvSpPr>
            <a:spLocks/>
          </p:cNvSpPr>
          <p:nvPr/>
        </p:nvSpPr>
        <p:spPr bwMode="auto">
          <a:xfrm>
            <a:off x="8067675" y="3325813"/>
            <a:ext cx="296863" cy="2359025"/>
          </a:xfrm>
          <a:custGeom>
            <a:avLst/>
            <a:gdLst/>
            <a:ahLst/>
            <a:cxnLst>
              <a:cxn ang="0">
                <a:pos x="362" y="0"/>
              </a:cxn>
              <a:cxn ang="0">
                <a:pos x="288" y="937"/>
              </a:cxn>
              <a:cxn ang="0">
                <a:pos x="0" y="1163"/>
              </a:cxn>
            </a:cxnLst>
            <a:rect l="0" t="0" r="r" b="b"/>
            <a:pathLst>
              <a:path w="362" h="1163">
                <a:moveTo>
                  <a:pt x="362" y="0"/>
                </a:moveTo>
                <a:cubicBezTo>
                  <a:pt x="355" y="371"/>
                  <a:pt x="348" y="743"/>
                  <a:pt x="288" y="937"/>
                </a:cubicBezTo>
                <a:cubicBezTo>
                  <a:pt x="228" y="1131"/>
                  <a:pt x="49" y="1125"/>
                  <a:pt x="0" y="1163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14" grpId="0" animBg="1"/>
      <p:bldP spid="3691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563563"/>
            <a:ext cx="4038600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charset="0"/>
                <a:ea typeface="Times New Roman" charset="0"/>
                <a:cs typeface="Times New Roman" charset="0"/>
              </a:rPr>
              <a:t> </a:t>
            </a:r>
            <a:r>
              <a:rPr lang="en-US" u="sng">
                <a:latin typeface="Comic Sans MS" charset="0"/>
                <a:ea typeface="Times New Roman" charset="0"/>
                <a:cs typeface="Times New Roman" charset="0"/>
              </a:rPr>
              <a:t>Predict</a:t>
            </a:r>
            <a:r>
              <a:rPr lang="en-US">
                <a:latin typeface="Comic Sans MS" charset="0"/>
                <a:ea typeface="Times New Roman" charset="0"/>
                <a:cs typeface="Times New Roman" charset="0"/>
              </a:rPr>
              <a:t> what happens to the initial KE of the electrons as the </a:t>
            </a:r>
            <a:r>
              <a:rPr lang="en-US" i="1">
                <a:latin typeface="Comic Sans MS" charset="0"/>
                <a:ea typeface="Times New Roman" charset="0"/>
                <a:cs typeface="Times New Roman" charset="0"/>
              </a:rPr>
              <a:t>frequency</a:t>
            </a:r>
            <a:r>
              <a:rPr lang="en-US">
                <a:latin typeface="Comic Sans MS" charset="0"/>
                <a:ea typeface="Times New Roman" charset="0"/>
                <a:cs typeface="Times New Roman" charset="0"/>
              </a:rPr>
              <a:t> of light changes? (Light intensity is constant) </a:t>
            </a:r>
            <a:endParaRPr lang="en-US" sz="2200">
              <a:latin typeface="Comic Sans MS" charset="0"/>
            </a:endParaRP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152400" y="4191000"/>
            <a:ext cx="23622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u="sng">
                <a:latin typeface="Comic Sans MS" charset="0"/>
                <a:ea typeface="Times New Roman" charset="0"/>
                <a:cs typeface="Times New Roman" charset="0"/>
              </a:rPr>
              <a:t>Predict shape of the graph</a:t>
            </a:r>
            <a:endParaRPr lang="en-US">
              <a:latin typeface="Comic Sans MS" charset="0"/>
              <a:ea typeface="Times New Roman" charset="0"/>
              <a:cs typeface="Times New Roman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038600" y="-228600"/>
            <a:ext cx="5105400" cy="4175125"/>
            <a:chOff x="2544" y="0"/>
            <a:chExt cx="3216" cy="2630"/>
          </a:xfrm>
        </p:grpSpPr>
        <p:pic>
          <p:nvPicPr>
            <p:cNvPr id="78853" name="Picture 5"/>
            <p:cNvPicPr>
              <a:picLocks noChangeAspect="1" noChangeArrowheads="1"/>
            </p:cNvPicPr>
            <p:nvPr/>
          </p:nvPicPr>
          <p:blipFill>
            <a:blip r:embed="rId3"/>
            <a:srcRect l="15491" t="25414" r="31961" b="24490"/>
            <a:stretch>
              <a:fillRect/>
            </a:stretch>
          </p:blipFill>
          <p:spPr bwMode="auto">
            <a:xfrm>
              <a:off x="2544" y="0"/>
              <a:ext cx="3216" cy="2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8854" name="Text Box 6"/>
            <p:cNvSpPr txBox="1">
              <a:spLocks noChangeArrowheads="1"/>
            </p:cNvSpPr>
            <p:nvPr/>
          </p:nvSpPr>
          <p:spPr bwMode="auto">
            <a:xfrm>
              <a:off x="3206" y="1655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1800"/>
            </a:p>
          </p:txBody>
        </p:sp>
        <p:sp>
          <p:nvSpPr>
            <p:cNvPr id="78855" name="Rectangle 7"/>
            <p:cNvSpPr>
              <a:spLocks noChangeArrowheads="1"/>
            </p:cNvSpPr>
            <p:nvPr/>
          </p:nvSpPr>
          <p:spPr bwMode="auto">
            <a:xfrm>
              <a:off x="5197" y="960"/>
              <a:ext cx="14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856" name="Line 8"/>
            <p:cNvSpPr>
              <a:spLocks noChangeShapeType="1"/>
            </p:cNvSpPr>
            <p:nvPr/>
          </p:nvSpPr>
          <p:spPr bwMode="auto">
            <a:xfrm>
              <a:off x="4704" y="2304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857" name="Rectangle 9"/>
            <p:cNvSpPr>
              <a:spLocks noChangeArrowheads="1"/>
            </p:cNvSpPr>
            <p:nvPr/>
          </p:nvSpPr>
          <p:spPr bwMode="auto">
            <a:xfrm>
              <a:off x="4800" y="2304"/>
              <a:ext cx="24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Comic Sans MS" charset="0"/>
                  <a:ea typeface="Times New Roman" charset="0"/>
                  <a:cs typeface="Times New Roman" charset="0"/>
                </a:rPr>
                <a:t>I</a:t>
              </a:r>
            </a:p>
          </p:txBody>
        </p:sp>
        <p:sp>
          <p:nvSpPr>
            <p:cNvPr id="78858" name="Line 10"/>
            <p:cNvSpPr>
              <a:spLocks noChangeShapeType="1"/>
            </p:cNvSpPr>
            <p:nvPr/>
          </p:nvSpPr>
          <p:spPr bwMode="auto">
            <a:xfrm>
              <a:off x="4656" y="2064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859" name="Rectangle 11"/>
            <p:cNvSpPr>
              <a:spLocks noChangeArrowheads="1"/>
            </p:cNvSpPr>
            <p:nvPr/>
          </p:nvSpPr>
          <p:spPr bwMode="auto">
            <a:xfrm>
              <a:off x="4656" y="1776"/>
              <a:ext cx="48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Comic Sans MS" charset="0"/>
                  <a:ea typeface="Times New Roman" charset="0"/>
                  <a:cs typeface="Times New Roman" charset="0"/>
                </a:rPr>
                <a:t>e’s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905000" y="3486150"/>
            <a:ext cx="7237413" cy="3702050"/>
            <a:chOff x="1200" y="2196"/>
            <a:chExt cx="4559" cy="2332"/>
          </a:xfrm>
        </p:grpSpPr>
        <p:sp>
          <p:nvSpPr>
            <p:cNvPr id="78861" name="Line 13"/>
            <p:cNvSpPr>
              <a:spLocks noChangeShapeType="1"/>
            </p:cNvSpPr>
            <p:nvPr/>
          </p:nvSpPr>
          <p:spPr bwMode="auto">
            <a:xfrm>
              <a:off x="2576" y="2560"/>
              <a:ext cx="1" cy="19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862" name="Line 14"/>
            <p:cNvSpPr>
              <a:spLocks noChangeShapeType="1"/>
            </p:cNvSpPr>
            <p:nvPr/>
          </p:nvSpPr>
          <p:spPr bwMode="auto">
            <a:xfrm flipH="1">
              <a:off x="1200" y="3520"/>
              <a:ext cx="3360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863" name="Rectangle 15"/>
            <p:cNvSpPr>
              <a:spLocks noChangeArrowheads="1"/>
            </p:cNvSpPr>
            <p:nvPr/>
          </p:nvSpPr>
          <p:spPr bwMode="auto">
            <a:xfrm>
              <a:off x="2336" y="3504"/>
              <a:ext cx="3423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charset="0"/>
                  <a:ea typeface="Times New Roman" charset="0"/>
                  <a:cs typeface="Times New Roman" charset="0"/>
                </a:rPr>
                <a:t>0                          Frequency of light </a:t>
              </a:r>
            </a:p>
          </p:txBody>
        </p:sp>
        <p:sp>
          <p:nvSpPr>
            <p:cNvPr id="78864" name="Rectangle 16"/>
            <p:cNvSpPr>
              <a:spLocks noChangeArrowheads="1"/>
            </p:cNvSpPr>
            <p:nvPr/>
          </p:nvSpPr>
          <p:spPr bwMode="auto">
            <a:xfrm rot="16200000">
              <a:off x="1926" y="2573"/>
              <a:ext cx="108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charset="0"/>
                  <a:ea typeface="Times New Roman" charset="0"/>
                  <a:cs typeface="Times New Roman" charset="0"/>
                </a:rPr>
                <a:t>  Initial KE</a:t>
              </a:r>
            </a:p>
          </p:txBody>
        </p:sp>
        <p:sp>
          <p:nvSpPr>
            <p:cNvPr id="78865" name="Text Box 17"/>
            <p:cNvSpPr txBox="1">
              <a:spLocks noChangeArrowheads="1"/>
            </p:cNvSpPr>
            <p:nvPr/>
          </p:nvSpPr>
          <p:spPr bwMode="auto">
            <a:xfrm>
              <a:off x="4847" y="4195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1800"/>
            </a:p>
          </p:txBody>
        </p:sp>
      </p:grpSp>
      <p:sp>
        <p:nvSpPr>
          <p:cNvPr id="78866" name="Text Box 18"/>
          <p:cNvSpPr txBox="1">
            <a:spLocks noChangeArrowheads="1"/>
          </p:cNvSpPr>
          <p:nvPr/>
        </p:nvSpPr>
        <p:spPr bwMode="auto">
          <a:xfrm>
            <a:off x="6835775" y="6340475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4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8212138" y="4665663"/>
            <a:ext cx="160337" cy="2143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181600" y="73025"/>
            <a:ext cx="3657600" cy="3397250"/>
            <a:chOff x="3264" y="46"/>
            <a:chExt cx="2304" cy="2140"/>
          </a:xfrm>
        </p:grpSpPr>
        <p:sp>
          <p:nvSpPr>
            <p:cNvPr id="80900" name="Line 4"/>
            <p:cNvSpPr>
              <a:spLocks noChangeShapeType="1"/>
            </p:cNvSpPr>
            <p:nvPr/>
          </p:nvSpPr>
          <p:spPr bwMode="auto">
            <a:xfrm>
              <a:off x="4016" y="218"/>
              <a:ext cx="1" cy="19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01" name="Line 5"/>
            <p:cNvSpPr>
              <a:spLocks noChangeShapeType="1"/>
            </p:cNvSpPr>
            <p:nvPr/>
          </p:nvSpPr>
          <p:spPr bwMode="auto">
            <a:xfrm flipH="1">
              <a:off x="3264" y="1178"/>
              <a:ext cx="2304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02" name="Rectangle 6"/>
            <p:cNvSpPr>
              <a:spLocks noChangeArrowheads="1"/>
            </p:cNvSpPr>
            <p:nvPr/>
          </p:nvSpPr>
          <p:spPr bwMode="auto">
            <a:xfrm>
              <a:off x="3776" y="1162"/>
              <a:ext cx="178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charset="0"/>
                  <a:ea typeface="Times New Roman" charset="0"/>
                  <a:cs typeface="Times New Roman" charset="0"/>
                </a:rPr>
                <a:t>0           Frequency</a:t>
              </a:r>
            </a:p>
          </p:txBody>
        </p:sp>
        <p:sp>
          <p:nvSpPr>
            <p:cNvPr id="80903" name="Rectangle 7"/>
            <p:cNvSpPr>
              <a:spLocks noChangeArrowheads="1"/>
            </p:cNvSpPr>
            <p:nvPr/>
          </p:nvSpPr>
          <p:spPr bwMode="auto">
            <a:xfrm rot="16200000">
              <a:off x="3366" y="423"/>
              <a:ext cx="108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charset="0"/>
                  <a:ea typeface="Times New Roman" charset="0"/>
                  <a:cs typeface="Times New Roman" charset="0"/>
                </a:rPr>
                <a:t>  Initial KE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28600" y="-50800"/>
            <a:ext cx="3657600" cy="3346450"/>
            <a:chOff x="3264" y="-35"/>
            <a:chExt cx="2304" cy="2221"/>
          </a:xfrm>
        </p:grpSpPr>
        <p:sp>
          <p:nvSpPr>
            <p:cNvPr id="80905" name="Line 9"/>
            <p:cNvSpPr>
              <a:spLocks noChangeShapeType="1"/>
            </p:cNvSpPr>
            <p:nvPr/>
          </p:nvSpPr>
          <p:spPr bwMode="auto">
            <a:xfrm>
              <a:off x="4016" y="218"/>
              <a:ext cx="1" cy="19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06" name="Line 10"/>
            <p:cNvSpPr>
              <a:spLocks noChangeShapeType="1"/>
            </p:cNvSpPr>
            <p:nvPr/>
          </p:nvSpPr>
          <p:spPr bwMode="auto">
            <a:xfrm flipH="1">
              <a:off x="3264" y="1178"/>
              <a:ext cx="2304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07" name="Rectangle 11"/>
            <p:cNvSpPr>
              <a:spLocks noChangeArrowheads="1"/>
            </p:cNvSpPr>
            <p:nvPr/>
          </p:nvSpPr>
          <p:spPr bwMode="auto">
            <a:xfrm>
              <a:off x="3776" y="1154"/>
              <a:ext cx="1782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charset="0"/>
                  <a:ea typeface="Times New Roman" charset="0"/>
                  <a:cs typeface="Times New Roman" charset="0"/>
                </a:rPr>
                <a:t>0           Frequency</a:t>
              </a:r>
            </a:p>
          </p:txBody>
        </p:sp>
        <p:sp>
          <p:nvSpPr>
            <p:cNvPr id="80908" name="Rectangle 12"/>
            <p:cNvSpPr>
              <a:spLocks noChangeArrowheads="1"/>
            </p:cNvSpPr>
            <p:nvPr/>
          </p:nvSpPr>
          <p:spPr bwMode="auto">
            <a:xfrm rot="16200000">
              <a:off x="3338" y="371"/>
              <a:ext cx="1138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charset="0"/>
                  <a:ea typeface="Times New Roman" charset="0"/>
                  <a:cs typeface="Times New Roman" charset="0"/>
                </a:rPr>
                <a:t>  Initial KE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5062538" y="3417888"/>
            <a:ext cx="3657600" cy="3397250"/>
            <a:chOff x="3264" y="46"/>
            <a:chExt cx="2304" cy="2140"/>
          </a:xfrm>
        </p:grpSpPr>
        <p:sp>
          <p:nvSpPr>
            <p:cNvPr id="80910" name="Line 14"/>
            <p:cNvSpPr>
              <a:spLocks noChangeShapeType="1"/>
            </p:cNvSpPr>
            <p:nvPr/>
          </p:nvSpPr>
          <p:spPr bwMode="auto">
            <a:xfrm>
              <a:off x="4016" y="218"/>
              <a:ext cx="1" cy="19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1" name="Line 15"/>
            <p:cNvSpPr>
              <a:spLocks noChangeShapeType="1"/>
            </p:cNvSpPr>
            <p:nvPr/>
          </p:nvSpPr>
          <p:spPr bwMode="auto">
            <a:xfrm flipH="1">
              <a:off x="3264" y="1178"/>
              <a:ext cx="2304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2" name="Rectangle 16"/>
            <p:cNvSpPr>
              <a:spLocks noChangeArrowheads="1"/>
            </p:cNvSpPr>
            <p:nvPr/>
          </p:nvSpPr>
          <p:spPr bwMode="auto">
            <a:xfrm>
              <a:off x="3776" y="1162"/>
              <a:ext cx="178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charset="0"/>
                  <a:ea typeface="Times New Roman" charset="0"/>
                  <a:cs typeface="Times New Roman" charset="0"/>
                </a:rPr>
                <a:t>0           Frequency</a:t>
              </a:r>
            </a:p>
          </p:txBody>
        </p:sp>
        <p:sp>
          <p:nvSpPr>
            <p:cNvPr id="80913" name="Rectangle 17"/>
            <p:cNvSpPr>
              <a:spLocks noChangeArrowheads="1"/>
            </p:cNvSpPr>
            <p:nvPr/>
          </p:nvSpPr>
          <p:spPr bwMode="auto">
            <a:xfrm rot="16200000">
              <a:off x="3366" y="423"/>
              <a:ext cx="108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charset="0"/>
                  <a:ea typeface="Times New Roman" charset="0"/>
                  <a:cs typeface="Times New Roman" charset="0"/>
                </a:rPr>
                <a:t>  Initial KE</a:t>
              </a: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219075" y="3275013"/>
            <a:ext cx="3657600" cy="3397250"/>
            <a:chOff x="3264" y="46"/>
            <a:chExt cx="2304" cy="2140"/>
          </a:xfrm>
        </p:grpSpPr>
        <p:sp>
          <p:nvSpPr>
            <p:cNvPr id="80915" name="Line 19"/>
            <p:cNvSpPr>
              <a:spLocks noChangeShapeType="1"/>
            </p:cNvSpPr>
            <p:nvPr/>
          </p:nvSpPr>
          <p:spPr bwMode="auto">
            <a:xfrm>
              <a:off x="4016" y="218"/>
              <a:ext cx="1" cy="19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6" name="Line 20"/>
            <p:cNvSpPr>
              <a:spLocks noChangeShapeType="1"/>
            </p:cNvSpPr>
            <p:nvPr/>
          </p:nvSpPr>
          <p:spPr bwMode="auto">
            <a:xfrm flipH="1">
              <a:off x="3264" y="1178"/>
              <a:ext cx="2304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7" name="Rectangle 21"/>
            <p:cNvSpPr>
              <a:spLocks noChangeArrowheads="1"/>
            </p:cNvSpPr>
            <p:nvPr/>
          </p:nvSpPr>
          <p:spPr bwMode="auto">
            <a:xfrm>
              <a:off x="3776" y="1162"/>
              <a:ext cx="178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charset="0"/>
                  <a:ea typeface="Times New Roman" charset="0"/>
                  <a:cs typeface="Times New Roman" charset="0"/>
                </a:rPr>
                <a:t>0           Frequency</a:t>
              </a:r>
            </a:p>
          </p:txBody>
        </p:sp>
        <p:sp>
          <p:nvSpPr>
            <p:cNvPr id="80918" name="Rectangle 22"/>
            <p:cNvSpPr>
              <a:spLocks noChangeArrowheads="1"/>
            </p:cNvSpPr>
            <p:nvPr/>
          </p:nvSpPr>
          <p:spPr bwMode="auto">
            <a:xfrm rot="16200000">
              <a:off x="3345" y="423"/>
              <a:ext cx="108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charset="0"/>
                  <a:ea typeface="Times New Roman" charset="0"/>
                  <a:cs typeface="Times New Roman" charset="0"/>
                </a:rPr>
                <a:t>  Initial KE</a:t>
              </a:r>
            </a:p>
          </p:txBody>
        </p:sp>
      </p:grpSp>
      <p:sp>
        <p:nvSpPr>
          <p:cNvPr id="80919" name="Line 23"/>
          <p:cNvSpPr>
            <a:spLocks noChangeShapeType="1"/>
          </p:cNvSpPr>
          <p:nvPr/>
        </p:nvSpPr>
        <p:spPr bwMode="auto">
          <a:xfrm flipV="1">
            <a:off x="1428750" y="139700"/>
            <a:ext cx="1543050" cy="16478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20" name="Line 24"/>
          <p:cNvSpPr>
            <a:spLocks noChangeShapeType="1"/>
          </p:cNvSpPr>
          <p:nvPr/>
        </p:nvSpPr>
        <p:spPr bwMode="auto">
          <a:xfrm flipV="1">
            <a:off x="6965950" y="3568700"/>
            <a:ext cx="1543050" cy="16478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21" name="Line 25"/>
          <p:cNvSpPr>
            <a:spLocks noChangeShapeType="1"/>
          </p:cNvSpPr>
          <p:nvPr/>
        </p:nvSpPr>
        <p:spPr bwMode="auto">
          <a:xfrm flipV="1">
            <a:off x="6272213" y="5203825"/>
            <a:ext cx="68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22" name="Freeform 26"/>
          <p:cNvSpPr>
            <a:spLocks/>
          </p:cNvSpPr>
          <p:nvPr/>
        </p:nvSpPr>
        <p:spPr bwMode="auto">
          <a:xfrm>
            <a:off x="6391275" y="123825"/>
            <a:ext cx="1743075" cy="1757363"/>
          </a:xfrm>
          <a:custGeom>
            <a:avLst/>
            <a:gdLst/>
            <a:ahLst/>
            <a:cxnLst>
              <a:cxn ang="0">
                <a:pos x="0" y="1092"/>
              </a:cxn>
              <a:cxn ang="0">
                <a:pos x="270" y="1080"/>
              </a:cxn>
              <a:cxn ang="0">
                <a:pos x="618" y="930"/>
              </a:cxn>
              <a:cxn ang="0">
                <a:pos x="864" y="546"/>
              </a:cxn>
              <a:cxn ang="0">
                <a:pos x="1098" y="0"/>
              </a:cxn>
            </a:cxnLst>
            <a:rect l="0" t="0" r="r" b="b"/>
            <a:pathLst>
              <a:path w="1098" h="1107">
                <a:moveTo>
                  <a:pt x="0" y="1092"/>
                </a:moveTo>
                <a:cubicBezTo>
                  <a:pt x="45" y="1090"/>
                  <a:pt x="167" y="1107"/>
                  <a:pt x="270" y="1080"/>
                </a:cubicBezTo>
                <a:cubicBezTo>
                  <a:pt x="373" y="1053"/>
                  <a:pt x="519" y="1019"/>
                  <a:pt x="618" y="930"/>
                </a:cubicBezTo>
                <a:cubicBezTo>
                  <a:pt x="717" y="841"/>
                  <a:pt x="784" y="701"/>
                  <a:pt x="864" y="546"/>
                </a:cubicBezTo>
                <a:cubicBezTo>
                  <a:pt x="944" y="391"/>
                  <a:pt x="1049" y="114"/>
                  <a:pt x="1098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23" name="Freeform 27"/>
          <p:cNvSpPr>
            <a:spLocks/>
          </p:cNvSpPr>
          <p:nvPr/>
        </p:nvSpPr>
        <p:spPr bwMode="auto">
          <a:xfrm>
            <a:off x="1438275" y="3860800"/>
            <a:ext cx="2752725" cy="1227138"/>
          </a:xfrm>
          <a:custGeom>
            <a:avLst/>
            <a:gdLst/>
            <a:ahLst/>
            <a:cxnLst>
              <a:cxn ang="0">
                <a:pos x="0" y="757"/>
              </a:cxn>
              <a:cxn ang="0">
                <a:pos x="240" y="757"/>
              </a:cxn>
              <a:cxn ang="0">
                <a:pos x="528" y="661"/>
              </a:cxn>
              <a:cxn ang="0">
                <a:pos x="888" y="103"/>
              </a:cxn>
              <a:cxn ang="0">
                <a:pos x="1734" y="43"/>
              </a:cxn>
            </a:cxnLst>
            <a:rect l="0" t="0" r="r" b="b"/>
            <a:pathLst>
              <a:path w="1734" h="773">
                <a:moveTo>
                  <a:pt x="0" y="757"/>
                </a:moveTo>
                <a:cubicBezTo>
                  <a:pt x="76" y="765"/>
                  <a:pt x="152" y="773"/>
                  <a:pt x="240" y="757"/>
                </a:cubicBezTo>
                <a:cubicBezTo>
                  <a:pt x="328" y="741"/>
                  <a:pt x="420" y="770"/>
                  <a:pt x="528" y="661"/>
                </a:cubicBezTo>
                <a:cubicBezTo>
                  <a:pt x="636" y="552"/>
                  <a:pt x="687" y="206"/>
                  <a:pt x="888" y="103"/>
                </a:cubicBezTo>
                <a:cubicBezTo>
                  <a:pt x="1089" y="0"/>
                  <a:pt x="1558" y="55"/>
                  <a:pt x="1734" y="43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24" name="Text Box 28"/>
          <p:cNvSpPr txBox="1">
            <a:spLocks noChangeArrowheads="1"/>
          </p:cNvSpPr>
          <p:nvPr/>
        </p:nvSpPr>
        <p:spPr bwMode="auto">
          <a:xfrm>
            <a:off x="304800" y="381000"/>
            <a:ext cx="406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charset="0"/>
              </a:rPr>
              <a:t>A</a:t>
            </a:r>
          </a:p>
        </p:txBody>
      </p:sp>
      <p:sp>
        <p:nvSpPr>
          <p:cNvPr id="80925" name="Text Box 29"/>
          <p:cNvSpPr txBox="1">
            <a:spLocks noChangeArrowheads="1"/>
          </p:cNvSpPr>
          <p:nvPr/>
        </p:nvSpPr>
        <p:spPr bwMode="auto">
          <a:xfrm>
            <a:off x="5257800" y="381000"/>
            <a:ext cx="3762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charset="0"/>
              </a:rPr>
              <a:t>B</a:t>
            </a:r>
          </a:p>
        </p:txBody>
      </p:sp>
      <p:sp>
        <p:nvSpPr>
          <p:cNvPr id="80926" name="Text Box 30"/>
          <p:cNvSpPr txBox="1">
            <a:spLocks noChangeArrowheads="1"/>
          </p:cNvSpPr>
          <p:nvPr/>
        </p:nvSpPr>
        <p:spPr bwMode="auto">
          <a:xfrm>
            <a:off x="444500" y="3635375"/>
            <a:ext cx="368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charset="0"/>
              </a:rPr>
              <a:t>C</a:t>
            </a:r>
          </a:p>
        </p:txBody>
      </p:sp>
      <p:sp>
        <p:nvSpPr>
          <p:cNvPr id="80927" name="Text Box 31"/>
          <p:cNvSpPr txBox="1">
            <a:spLocks noChangeArrowheads="1"/>
          </p:cNvSpPr>
          <p:nvPr/>
        </p:nvSpPr>
        <p:spPr bwMode="auto">
          <a:xfrm>
            <a:off x="5410200" y="3581400"/>
            <a:ext cx="4048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charset="0"/>
              </a:rPr>
              <a:t>D</a:t>
            </a:r>
          </a:p>
        </p:txBody>
      </p:sp>
      <p:sp>
        <p:nvSpPr>
          <p:cNvPr id="80928" name="Text Box 32"/>
          <p:cNvSpPr txBox="1">
            <a:spLocks noChangeArrowheads="1"/>
          </p:cNvSpPr>
          <p:nvPr/>
        </p:nvSpPr>
        <p:spPr bwMode="auto">
          <a:xfrm>
            <a:off x="2119313" y="6242050"/>
            <a:ext cx="314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E. something different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343400" y="-228600"/>
            <a:ext cx="5105400" cy="4175125"/>
            <a:chOff x="2544" y="0"/>
            <a:chExt cx="3216" cy="2630"/>
          </a:xfrm>
        </p:grpSpPr>
        <p:pic>
          <p:nvPicPr>
            <p:cNvPr id="82947" name="Picture 3"/>
            <p:cNvPicPr>
              <a:picLocks noChangeAspect="1" noChangeArrowheads="1"/>
            </p:cNvPicPr>
            <p:nvPr/>
          </p:nvPicPr>
          <p:blipFill>
            <a:blip r:embed="rId3"/>
            <a:srcRect l="15491" t="25414" r="31961" b="24490"/>
            <a:stretch>
              <a:fillRect/>
            </a:stretch>
          </p:blipFill>
          <p:spPr bwMode="auto">
            <a:xfrm>
              <a:off x="2544" y="0"/>
              <a:ext cx="3216" cy="2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2948" name="Text Box 4"/>
            <p:cNvSpPr txBox="1">
              <a:spLocks noChangeArrowheads="1"/>
            </p:cNvSpPr>
            <p:nvPr/>
          </p:nvSpPr>
          <p:spPr bwMode="auto">
            <a:xfrm>
              <a:off x="3206" y="1655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1800"/>
            </a:p>
          </p:txBody>
        </p:sp>
        <p:sp>
          <p:nvSpPr>
            <p:cNvPr id="82949" name="Rectangle 5"/>
            <p:cNvSpPr>
              <a:spLocks noChangeArrowheads="1"/>
            </p:cNvSpPr>
            <p:nvPr/>
          </p:nvSpPr>
          <p:spPr bwMode="auto">
            <a:xfrm>
              <a:off x="5197" y="960"/>
              <a:ext cx="14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50" name="Line 6"/>
            <p:cNvSpPr>
              <a:spLocks noChangeShapeType="1"/>
            </p:cNvSpPr>
            <p:nvPr/>
          </p:nvSpPr>
          <p:spPr bwMode="auto">
            <a:xfrm>
              <a:off x="4704" y="2304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51" name="Rectangle 7"/>
            <p:cNvSpPr>
              <a:spLocks noChangeArrowheads="1"/>
            </p:cNvSpPr>
            <p:nvPr/>
          </p:nvSpPr>
          <p:spPr bwMode="auto">
            <a:xfrm>
              <a:off x="4800" y="2304"/>
              <a:ext cx="24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Comic Sans MS" charset="0"/>
                  <a:ea typeface="Times New Roman" charset="0"/>
                  <a:cs typeface="Times New Roman" charset="0"/>
                </a:rPr>
                <a:t>I</a:t>
              </a:r>
            </a:p>
          </p:txBody>
        </p:sp>
        <p:sp>
          <p:nvSpPr>
            <p:cNvPr id="82952" name="Line 8"/>
            <p:cNvSpPr>
              <a:spLocks noChangeShapeType="1"/>
            </p:cNvSpPr>
            <p:nvPr/>
          </p:nvSpPr>
          <p:spPr bwMode="auto">
            <a:xfrm>
              <a:off x="4656" y="2064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53" name="Rectangle 9"/>
            <p:cNvSpPr>
              <a:spLocks noChangeArrowheads="1"/>
            </p:cNvSpPr>
            <p:nvPr/>
          </p:nvSpPr>
          <p:spPr bwMode="auto">
            <a:xfrm>
              <a:off x="4656" y="1776"/>
              <a:ext cx="48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Comic Sans MS" charset="0"/>
                  <a:ea typeface="Times New Roman" charset="0"/>
                  <a:cs typeface="Times New Roman" charset="0"/>
                </a:rPr>
                <a:t>e’s</a:t>
              </a:r>
            </a:p>
          </p:txBody>
        </p:sp>
      </p:grpSp>
      <p:sp>
        <p:nvSpPr>
          <p:cNvPr id="82954" name="Line 10"/>
          <p:cNvSpPr>
            <a:spLocks noChangeShapeType="1"/>
          </p:cNvSpPr>
          <p:nvPr/>
        </p:nvSpPr>
        <p:spPr bwMode="auto">
          <a:xfrm>
            <a:off x="889000" y="4689475"/>
            <a:ext cx="1588" cy="218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5" name="Line 11"/>
          <p:cNvSpPr>
            <a:spLocks noChangeShapeType="1"/>
          </p:cNvSpPr>
          <p:nvPr/>
        </p:nvSpPr>
        <p:spPr bwMode="auto">
          <a:xfrm flipH="1">
            <a:off x="0" y="6213475"/>
            <a:ext cx="40386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6" name="Rectangle 12"/>
          <p:cNvSpPr>
            <a:spLocks noChangeArrowheads="1"/>
          </p:cNvSpPr>
          <p:nvPr/>
        </p:nvSpPr>
        <p:spPr bwMode="auto">
          <a:xfrm>
            <a:off x="550863" y="6178550"/>
            <a:ext cx="35210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charset="0"/>
                <a:ea typeface="Times New Roman" charset="0"/>
                <a:cs typeface="Times New Roman" charset="0"/>
              </a:rPr>
              <a:t>0     Frequency of light </a:t>
            </a:r>
          </a:p>
        </p:txBody>
      </p:sp>
      <p:sp>
        <p:nvSpPr>
          <p:cNvPr id="82957" name="Rectangle 13"/>
          <p:cNvSpPr>
            <a:spLocks noChangeArrowheads="1"/>
          </p:cNvSpPr>
          <p:nvPr/>
        </p:nvSpPr>
        <p:spPr bwMode="auto">
          <a:xfrm rot="16200000">
            <a:off x="-141287" y="4673600"/>
            <a:ext cx="17145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charset="0"/>
                <a:ea typeface="Times New Roman" charset="0"/>
                <a:cs typeface="Times New Roman" charset="0"/>
              </a:rPr>
              <a:t>  Initial KE</a:t>
            </a:r>
          </a:p>
        </p:txBody>
      </p:sp>
      <p:sp>
        <p:nvSpPr>
          <p:cNvPr id="82958" name="Text Box 14"/>
          <p:cNvSpPr txBox="1">
            <a:spLocks noChangeArrowheads="1"/>
          </p:cNvSpPr>
          <p:nvPr/>
        </p:nvSpPr>
        <p:spPr bwMode="auto">
          <a:xfrm>
            <a:off x="4494213" y="72850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82959" name="Line 15"/>
          <p:cNvSpPr>
            <a:spLocks noChangeShapeType="1"/>
          </p:cNvSpPr>
          <p:nvPr/>
        </p:nvSpPr>
        <p:spPr bwMode="auto">
          <a:xfrm flipV="1">
            <a:off x="1590675" y="4552950"/>
            <a:ext cx="1543050" cy="16478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60" name="Line 16"/>
          <p:cNvSpPr>
            <a:spLocks noChangeShapeType="1"/>
          </p:cNvSpPr>
          <p:nvPr/>
        </p:nvSpPr>
        <p:spPr bwMode="auto">
          <a:xfrm flipV="1">
            <a:off x="904875" y="6210300"/>
            <a:ext cx="68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2743200" y="3708401"/>
            <a:ext cx="6019800" cy="1938338"/>
            <a:chOff x="1728" y="2336"/>
            <a:chExt cx="3792" cy="1221"/>
          </a:xfrm>
        </p:grpSpPr>
        <p:sp>
          <p:nvSpPr>
            <p:cNvPr id="82962" name="Rectangle 18"/>
            <p:cNvSpPr>
              <a:spLocks noChangeArrowheads="1"/>
            </p:cNvSpPr>
            <p:nvPr/>
          </p:nvSpPr>
          <p:spPr bwMode="auto">
            <a:xfrm>
              <a:off x="2112" y="2336"/>
              <a:ext cx="3408" cy="1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u="sng" dirty="0">
                  <a:solidFill>
                    <a:srgbClr val="CC0099"/>
                  </a:solidFill>
                  <a:latin typeface="Comic Sans MS" charset="0"/>
                  <a:ea typeface="Times New Roman" charset="0"/>
                  <a:cs typeface="Times New Roman" charset="0"/>
                </a:rPr>
                <a:t>As the </a:t>
              </a:r>
              <a:r>
                <a:rPr lang="en-US" i="1" u="sng" dirty="0">
                  <a:solidFill>
                    <a:srgbClr val="CC0099"/>
                  </a:solidFill>
                  <a:latin typeface="Comic Sans MS" charset="0"/>
                  <a:ea typeface="Times New Roman" charset="0"/>
                  <a:cs typeface="Times New Roman" charset="0"/>
                </a:rPr>
                <a:t>frequency</a:t>
              </a:r>
              <a:r>
                <a:rPr lang="en-US" u="sng" dirty="0">
                  <a:solidFill>
                    <a:srgbClr val="CC0099"/>
                  </a:solidFill>
                  <a:latin typeface="Comic Sans MS" charset="0"/>
                  <a:ea typeface="Times New Roman" charset="0"/>
                  <a:cs typeface="Times New Roman" charset="0"/>
                </a:rPr>
                <a:t> of light increases (shorter</a:t>
              </a:r>
              <a:r>
                <a:rPr lang="en-US" u="sng" dirty="0" smtClean="0">
                  <a:solidFill>
                    <a:srgbClr val="CC0099"/>
                  </a:solidFill>
                  <a:latin typeface="Comic Sans MS" charset="0"/>
                  <a:ea typeface="Times New Roman" charset="0"/>
                  <a:cs typeface="Times New Roman" charset="0"/>
                </a:rPr>
                <a:t> wavelength)</a:t>
              </a:r>
              <a:r>
                <a:rPr lang="en-US" u="sng" dirty="0">
                  <a:solidFill>
                    <a:srgbClr val="CC0099"/>
                  </a:solidFill>
                  <a:latin typeface="Comic Sans MS" charset="0"/>
                  <a:ea typeface="Times New Roman" charset="0"/>
                  <a:cs typeface="Times New Roman" charset="0"/>
                </a:rPr>
                <a:t>, the </a:t>
              </a:r>
              <a:r>
                <a:rPr lang="en-US" u="sng" dirty="0" err="1">
                  <a:solidFill>
                    <a:srgbClr val="CC0099"/>
                  </a:solidFill>
                  <a:latin typeface="Comic Sans MS" charset="0"/>
                  <a:ea typeface="Times New Roman" charset="0"/>
                  <a:cs typeface="Times New Roman" charset="0"/>
                </a:rPr>
                <a:t>KE</a:t>
              </a:r>
              <a:r>
                <a:rPr lang="en-US" u="sng" dirty="0">
                  <a:solidFill>
                    <a:srgbClr val="CC0099"/>
                  </a:solidFill>
                  <a:latin typeface="Comic Sans MS" charset="0"/>
                  <a:ea typeface="Times New Roman" charset="0"/>
                  <a:cs typeface="Times New Roman" charset="0"/>
                </a:rPr>
                <a:t> of electrons being popped off increases.</a:t>
              </a:r>
              <a:r>
                <a:rPr lang="en-US" dirty="0">
                  <a:latin typeface="Comic Sans MS" charset="0"/>
                  <a:ea typeface="Times New Roman" charset="0"/>
                  <a:cs typeface="Times New Roman" charset="0"/>
                </a:rPr>
                <a:t> </a:t>
              </a:r>
            </a:p>
            <a:p>
              <a:r>
                <a:rPr lang="en-US" dirty="0">
                  <a:latin typeface="Comic Sans MS" charset="0"/>
                  <a:ea typeface="Times New Roman" charset="0"/>
                  <a:cs typeface="Times New Roman" charset="0"/>
                </a:rPr>
                <a:t>(it is a linear relationship)</a:t>
              </a:r>
              <a:endParaRPr lang="en-US" sz="2200" dirty="0">
                <a:latin typeface="Comic Sans MS" charset="0"/>
              </a:endParaRPr>
            </a:p>
          </p:txBody>
        </p:sp>
        <p:sp>
          <p:nvSpPr>
            <p:cNvPr id="82963" name="Line 19"/>
            <p:cNvSpPr>
              <a:spLocks noChangeShapeType="1"/>
            </p:cNvSpPr>
            <p:nvPr/>
          </p:nvSpPr>
          <p:spPr bwMode="auto">
            <a:xfrm flipV="1">
              <a:off x="1728" y="2976"/>
              <a:ext cx="432" cy="192"/>
            </a:xfrm>
            <a:prstGeom prst="line">
              <a:avLst/>
            </a:prstGeom>
            <a:noFill/>
            <a:ln w="38100">
              <a:solidFill>
                <a:srgbClr val="CC0099"/>
              </a:solidFill>
              <a:round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0" y="1295400"/>
            <a:ext cx="4648200" cy="4886325"/>
            <a:chOff x="0" y="816"/>
            <a:chExt cx="2928" cy="3078"/>
          </a:xfrm>
        </p:grpSpPr>
        <p:sp>
          <p:nvSpPr>
            <p:cNvPr id="82965" name="Text Box 21"/>
            <p:cNvSpPr txBox="1">
              <a:spLocks noChangeArrowheads="1"/>
            </p:cNvSpPr>
            <p:nvPr/>
          </p:nvSpPr>
          <p:spPr bwMode="auto">
            <a:xfrm>
              <a:off x="0" y="816"/>
              <a:ext cx="2928" cy="1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8000"/>
                  </a:solidFill>
                  <a:latin typeface="Comic Sans MS" charset="0"/>
                </a:rPr>
                <a:t>There is a minimum frequency below which the light cannot kick out electrons… </a:t>
              </a:r>
            </a:p>
            <a:p>
              <a:r>
                <a:rPr lang="en-US">
                  <a:solidFill>
                    <a:srgbClr val="008000"/>
                  </a:solidFill>
                  <a:latin typeface="Comic Sans MS" charset="0"/>
                </a:rPr>
                <a:t>even if wait a long time</a:t>
              </a:r>
              <a:r>
                <a:rPr lang="en-US">
                  <a:solidFill>
                    <a:srgbClr val="008000"/>
                  </a:solidFill>
                </a:rPr>
                <a:t> </a:t>
              </a:r>
            </a:p>
          </p:txBody>
        </p:sp>
        <p:sp>
          <p:nvSpPr>
            <p:cNvPr id="82966" name="Line 22"/>
            <p:cNvSpPr>
              <a:spLocks noChangeShapeType="1"/>
            </p:cNvSpPr>
            <p:nvPr/>
          </p:nvSpPr>
          <p:spPr bwMode="auto">
            <a:xfrm flipH="1">
              <a:off x="1002" y="1776"/>
              <a:ext cx="102" cy="2118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2967" name="Text Box 23"/>
          <p:cNvSpPr txBox="1">
            <a:spLocks noChangeArrowheads="1"/>
          </p:cNvSpPr>
          <p:nvPr/>
        </p:nvSpPr>
        <p:spPr bwMode="auto">
          <a:xfrm>
            <a:off x="136525" y="39688"/>
            <a:ext cx="29723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Correct answer is </a:t>
            </a:r>
            <a:r>
              <a:rPr lang="en-US" dirty="0" err="1"/>
              <a:t>D</a:t>
            </a:r>
            <a:r>
              <a:rPr lang="en-US" dirty="0" smtClean="0"/>
              <a:t>.</a:t>
            </a:r>
          </a:p>
        </p:txBody>
      </p:sp>
      <p:sp>
        <p:nvSpPr>
          <p:cNvPr id="82968" name="Rectangle 24"/>
          <p:cNvSpPr>
            <a:spLocks noChangeArrowheads="1"/>
          </p:cNvSpPr>
          <p:nvPr/>
        </p:nvSpPr>
        <p:spPr bwMode="auto">
          <a:xfrm>
            <a:off x="5068888" y="6035675"/>
            <a:ext cx="4481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/>
              <a:t>What about different metals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68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Putting these together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952875"/>
            <a:ext cx="8229600" cy="21732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How does </a:t>
            </a:r>
            <a:r>
              <a:rPr lang="en-US" sz="2800">
                <a:solidFill>
                  <a:schemeClr val="accent2"/>
                </a:solidFill>
              </a:rPr>
              <a:t>stopping potential</a:t>
            </a:r>
            <a:r>
              <a:rPr lang="en-US" sz="2800"/>
              <a:t> (Voltage) relate to </a:t>
            </a:r>
            <a:r>
              <a:rPr lang="en-US" sz="2800">
                <a:solidFill>
                  <a:srgbClr val="FF3300"/>
                </a:solidFill>
              </a:rPr>
              <a:t>KE</a:t>
            </a:r>
            <a:r>
              <a:rPr lang="en-US" sz="2800"/>
              <a:t> (of electrons)</a:t>
            </a:r>
          </a:p>
          <a:p>
            <a:pPr>
              <a:lnSpc>
                <a:spcPct val="90000"/>
              </a:lnSpc>
            </a:pPr>
            <a:r>
              <a:rPr lang="en-US" sz="2800"/>
              <a:t>Precise relation in a minute: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Note: One is positive and relates to electrons (KE)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other negative and what it takes to stop electrons</a:t>
            </a:r>
          </a:p>
        </p:txBody>
      </p:sp>
      <p:sp>
        <p:nvSpPr>
          <p:cNvPr id="84996" name="Line 4"/>
          <p:cNvSpPr>
            <a:spLocks noChangeShapeType="1"/>
          </p:cNvSpPr>
          <p:nvPr/>
        </p:nvSpPr>
        <p:spPr bwMode="auto">
          <a:xfrm>
            <a:off x="484188" y="1860550"/>
            <a:ext cx="835025" cy="10302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481638" y="1493072"/>
            <a:ext cx="3580013" cy="1991039"/>
            <a:chOff x="3195" y="654"/>
            <a:chExt cx="3185" cy="1771"/>
          </a:xfrm>
        </p:grpSpPr>
        <p:sp>
          <p:nvSpPr>
            <p:cNvPr id="84998" name="Line 6"/>
            <p:cNvSpPr>
              <a:spLocks noChangeShapeType="1"/>
            </p:cNvSpPr>
            <p:nvPr/>
          </p:nvSpPr>
          <p:spPr bwMode="auto">
            <a:xfrm>
              <a:off x="3755" y="1049"/>
              <a:ext cx="1" cy="13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999" name="Line 7"/>
            <p:cNvSpPr>
              <a:spLocks noChangeShapeType="1"/>
            </p:cNvSpPr>
            <p:nvPr/>
          </p:nvSpPr>
          <p:spPr bwMode="auto">
            <a:xfrm flipH="1">
              <a:off x="3195" y="2009"/>
              <a:ext cx="2544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000" name="Rectangle 8"/>
            <p:cNvSpPr>
              <a:spLocks noChangeArrowheads="1"/>
            </p:cNvSpPr>
            <p:nvPr/>
          </p:nvSpPr>
          <p:spPr bwMode="auto">
            <a:xfrm>
              <a:off x="3542" y="1987"/>
              <a:ext cx="2838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>
                  <a:latin typeface="Comic Sans MS" charset="0"/>
                  <a:ea typeface="Times New Roman" charset="0"/>
                  <a:cs typeface="Times New Roman" charset="0"/>
                </a:rPr>
                <a:t>0     Frequency of light </a:t>
              </a:r>
            </a:p>
          </p:txBody>
        </p:sp>
        <p:sp>
          <p:nvSpPr>
            <p:cNvPr id="85001" name="Rectangle 9"/>
            <p:cNvSpPr>
              <a:spLocks noChangeArrowheads="1"/>
            </p:cNvSpPr>
            <p:nvPr/>
          </p:nvSpPr>
          <p:spPr bwMode="auto">
            <a:xfrm rot="16200000">
              <a:off x="2803" y="1186"/>
              <a:ext cx="1525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Comic Sans MS" charset="0"/>
                  <a:ea typeface="Times New Roman" charset="0"/>
                  <a:cs typeface="Times New Roman" charset="0"/>
                </a:rPr>
                <a:t>  Initial </a:t>
              </a:r>
              <a:r>
                <a:rPr lang="en-US" dirty="0" err="1">
                  <a:latin typeface="Comic Sans MS" charset="0"/>
                  <a:ea typeface="Times New Roman" charset="0"/>
                  <a:cs typeface="Times New Roman" charset="0"/>
                </a:rPr>
                <a:t>KE</a:t>
              </a:r>
              <a:endParaRPr lang="en-US" dirty="0">
                <a:latin typeface="Comic Sans MS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85002" name="Line 10"/>
            <p:cNvSpPr>
              <a:spLocks noChangeShapeType="1"/>
            </p:cNvSpPr>
            <p:nvPr/>
          </p:nvSpPr>
          <p:spPr bwMode="auto">
            <a:xfrm flipV="1">
              <a:off x="4197" y="963"/>
              <a:ext cx="972" cy="103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003" name="Line 11"/>
            <p:cNvSpPr>
              <a:spLocks noChangeShapeType="1"/>
            </p:cNvSpPr>
            <p:nvPr/>
          </p:nvSpPr>
          <p:spPr bwMode="auto">
            <a:xfrm flipV="1">
              <a:off x="3765" y="2007"/>
              <a:ext cx="43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28613" y="1638300"/>
            <a:ext cx="5154612" cy="2314575"/>
            <a:chOff x="207" y="1032"/>
            <a:chExt cx="3247" cy="1458"/>
          </a:xfrm>
        </p:grpSpPr>
        <p:pic>
          <p:nvPicPr>
            <p:cNvPr id="85005" name="Picture 13" descr="battery-D-cell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9" y="1889"/>
              <a:ext cx="284" cy="149"/>
            </a:xfrm>
            <a:prstGeom prst="rect">
              <a:avLst/>
            </a:prstGeom>
            <a:noFill/>
          </p:spPr>
        </p:pic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207" y="1032"/>
              <a:ext cx="3247" cy="1458"/>
              <a:chOff x="207" y="1032"/>
              <a:chExt cx="3247" cy="1458"/>
            </a:xfrm>
          </p:grpSpPr>
          <p:sp>
            <p:nvSpPr>
              <p:cNvPr id="85007" name="Line 15"/>
              <p:cNvSpPr>
                <a:spLocks noChangeShapeType="1"/>
              </p:cNvSpPr>
              <p:nvPr/>
            </p:nvSpPr>
            <p:spPr bwMode="auto">
              <a:xfrm>
                <a:off x="1084" y="1216"/>
                <a:ext cx="1" cy="125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008" name="Line 16"/>
              <p:cNvSpPr>
                <a:spLocks noChangeShapeType="1"/>
              </p:cNvSpPr>
              <p:nvPr/>
            </p:nvSpPr>
            <p:spPr bwMode="auto">
              <a:xfrm flipH="1">
                <a:off x="207" y="1828"/>
                <a:ext cx="2142" cy="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009" name="Rectangle 17"/>
              <p:cNvSpPr>
                <a:spLocks noChangeArrowheads="1"/>
              </p:cNvSpPr>
              <p:nvPr/>
            </p:nvSpPr>
            <p:spPr bwMode="auto">
              <a:xfrm>
                <a:off x="931" y="1818"/>
                <a:ext cx="2523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latin typeface="Comic Sans MS" charset="0"/>
                    <a:ea typeface="Times New Roman" charset="0"/>
                    <a:cs typeface="Times New Roman" charset="0"/>
                  </a:rPr>
                  <a:t>0               Battery Voltage</a:t>
                </a:r>
              </a:p>
            </p:txBody>
          </p:sp>
          <p:sp>
            <p:nvSpPr>
              <p:cNvPr id="85010" name="Rectangle 18"/>
              <p:cNvSpPr>
                <a:spLocks noChangeArrowheads="1"/>
              </p:cNvSpPr>
              <p:nvPr/>
            </p:nvSpPr>
            <p:spPr bwMode="auto">
              <a:xfrm rot="16200000">
                <a:off x="891" y="1037"/>
                <a:ext cx="336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latin typeface="Comic Sans MS" charset="0"/>
                    <a:ea typeface="Times New Roman" charset="0"/>
                    <a:cs typeface="Times New Roman" charset="0"/>
                  </a:rPr>
                  <a:t>  I</a:t>
                </a:r>
              </a:p>
            </p:txBody>
          </p:sp>
          <p:pic>
            <p:nvPicPr>
              <p:cNvPr id="85011" name="Picture 19" descr="battery-D-cell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252" y="1844"/>
                <a:ext cx="301" cy="158"/>
              </a:xfrm>
              <a:prstGeom prst="rect">
                <a:avLst/>
              </a:prstGeom>
              <a:noFill/>
            </p:spPr>
          </p:pic>
          <p:sp>
            <p:nvSpPr>
              <p:cNvPr id="85012" name="Line 20"/>
              <p:cNvSpPr>
                <a:spLocks noChangeShapeType="1"/>
              </p:cNvSpPr>
              <p:nvPr/>
            </p:nvSpPr>
            <p:spPr bwMode="auto">
              <a:xfrm flipH="1">
                <a:off x="1088" y="1321"/>
                <a:ext cx="1194" cy="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013" name="Line 21"/>
              <p:cNvSpPr>
                <a:spLocks noChangeShapeType="1"/>
              </p:cNvSpPr>
              <p:nvPr/>
            </p:nvSpPr>
            <p:spPr bwMode="auto">
              <a:xfrm flipH="1">
                <a:off x="861" y="1328"/>
                <a:ext cx="219" cy="50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014" name="Line 22"/>
              <p:cNvSpPr>
                <a:spLocks noChangeShapeType="1"/>
              </p:cNvSpPr>
              <p:nvPr/>
            </p:nvSpPr>
            <p:spPr bwMode="auto">
              <a:xfrm flipV="1">
                <a:off x="207" y="1826"/>
                <a:ext cx="639" cy="2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015" name="Text Box 23"/>
              <p:cNvSpPr txBox="1">
                <a:spLocks noChangeArrowheads="1"/>
              </p:cNvSpPr>
              <p:nvPr/>
            </p:nvSpPr>
            <p:spPr bwMode="auto">
              <a:xfrm>
                <a:off x="2511" y="2259"/>
                <a:ext cx="1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1800"/>
              </a:p>
            </p:txBody>
          </p:sp>
          <p:grpSp>
            <p:nvGrpSpPr>
              <p:cNvPr id="5" name="Group 24"/>
              <p:cNvGrpSpPr>
                <a:grpSpLocks/>
              </p:cNvGrpSpPr>
              <p:nvPr/>
            </p:nvGrpSpPr>
            <p:grpSpPr bwMode="auto">
              <a:xfrm>
                <a:off x="207" y="1615"/>
                <a:ext cx="2145" cy="211"/>
                <a:chOff x="207" y="1615"/>
                <a:chExt cx="2145" cy="211"/>
              </a:xfrm>
            </p:grpSpPr>
            <p:sp>
              <p:nvSpPr>
                <p:cNvPr id="85017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1098" y="1619"/>
                  <a:ext cx="1254" cy="0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018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864" y="1615"/>
                  <a:ext cx="216" cy="207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019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207" y="1826"/>
                  <a:ext cx="668" cy="0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" name="Group 28"/>
            <p:cNvGrpSpPr>
              <a:grpSpLocks/>
            </p:cNvGrpSpPr>
            <p:nvPr/>
          </p:nvGrpSpPr>
          <p:grpSpPr bwMode="auto">
            <a:xfrm>
              <a:off x="1718" y="1082"/>
              <a:ext cx="1237" cy="582"/>
              <a:chOff x="1718" y="1082"/>
              <a:chExt cx="1237" cy="582"/>
            </a:xfrm>
          </p:grpSpPr>
          <p:sp>
            <p:nvSpPr>
              <p:cNvPr id="85021" name="Rectangle 29"/>
              <p:cNvSpPr>
                <a:spLocks noChangeArrowheads="1"/>
              </p:cNvSpPr>
              <p:nvPr/>
            </p:nvSpPr>
            <p:spPr bwMode="auto">
              <a:xfrm>
                <a:off x="1718" y="1376"/>
                <a:ext cx="116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low intensity</a:t>
                </a:r>
              </a:p>
            </p:txBody>
          </p:sp>
          <p:sp>
            <p:nvSpPr>
              <p:cNvPr id="85022" name="Rectangle 30"/>
              <p:cNvSpPr>
                <a:spLocks noChangeArrowheads="1"/>
              </p:cNvSpPr>
              <p:nvPr/>
            </p:nvSpPr>
            <p:spPr bwMode="auto">
              <a:xfrm>
                <a:off x="1718" y="1082"/>
                <a:ext cx="123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high intensity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 autoUpdateAnimBg="0"/>
      <p:bldP spid="8499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/>
              <a:t>The</a:t>
            </a:r>
            <a:r>
              <a:rPr lang="en-US" b="1" dirty="0" smtClean="0"/>
              <a:t> Photoelectric Effect</a:t>
            </a:r>
            <a:endParaRPr lang="en-US" b="1" dirty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81000" y="1600200"/>
            <a:ext cx="4800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The photoelectric effect is a phenomenon in which electrons are emitted from</a:t>
            </a:r>
            <a:r>
              <a:rPr lang="en-US" sz="2400" dirty="0" smtClean="0"/>
              <a:t> a metal </a:t>
            </a:r>
            <a:r>
              <a:rPr lang="en-US" sz="2400" dirty="0"/>
              <a:t>as a consequence of </a:t>
            </a:r>
            <a:r>
              <a:rPr lang="en-US" sz="2400" dirty="0" smtClean="0"/>
              <a:t>the electrons absorbing </a:t>
            </a:r>
            <a:r>
              <a:rPr lang="en-US" sz="2400" dirty="0"/>
              <a:t>energy from light.</a:t>
            </a:r>
          </a:p>
        </p:txBody>
      </p:sp>
      <p:pic>
        <p:nvPicPr>
          <p:cNvPr id="11268" name="Picture 3" descr="T:\2075545060104448238S600x600Q8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295400"/>
            <a:ext cx="3657600" cy="257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extBox 6"/>
          <p:cNvSpPr txBox="1">
            <a:spLocks noChangeArrowheads="1"/>
          </p:cNvSpPr>
          <p:nvPr/>
        </p:nvSpPr>
        <p:spPr bwMode="auto">
          <a:xfrm>
            <a:off x="304800" y="4038600"/>
            <a:ext cx="8534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The effect was only observed with UV light, but not so with red or </a:t>
            </a:r>
            <a:r>
              <a:rPr lang="en-US" sz="2400" dirty="0" err="1"/>
              <a:t>IR</a:t>
            </a:r>
            <a:r>
              <a:rPr lang="en-US" sz="2400" dirty="0"/>
              <a:t> light. </a:t>
            </a:r>
            <a:r>
              <a:rPr lang="en-US" sz="2400" dirty="0" err="1">
                <a:sym typeface="Wingdings" charset="2"/>
              </a:rPr>
              <a:t></a:t>
            </a:r>
            <a:r>
              <a:rPr lang="en-US" sz="2400" dirty="0">
                <a:sym typeface="Wingdings" charset="2"/>
              </a:rPr>
              <a:t> Effect is frequency dependent!?</a:t>
            </a:r>
            <a:endParaRPr lang="en-US" sz="2400" dirty="0"/>
          </a:p>
        </p:txBody>
      </p:sp>
      <p:sp>
        <p:nvSpPr>
          <p:cNvPr id="11270" name="TextBox 5"/>
          <p:cNvSpPr txBox="1">
            <a:spLocks noChangeArrowheads="1"/>
          </p:cNvSpPr>
          <p:nvPr/>
        </p:nvSpPr>
        <p:spPr bwMode="auto">
          <a:xfrm>
            <a:off x="381000" y="5341938"/>
            <a:ext cx="8458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But Maxwell told us that the light intensity doesn’t depend on frequency! (Intensity only depends on |E|</a:t>
            </a:r>
            <a:r>
              <a:rPr lang="en-US" sz="2400" baseline="30000" dirty="0"/>
              <a:t>2</a:t>
            </a:r>
            <a:r>
              <a:rPr lang="en-US" sz="2400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314325" y="0"/>
            <a:ext cx="8655050" cy="575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336550" indent="-336550"/>
            <a:r>
              <a:rPr lang="en-US" sz="2800" u="sng"/>
              <a:t>Summary of Phot. Electric experiment results.</a:t>
            </a:r>
          </a:p>
          <a:p>
            <a:pPr marL="336550" indent="-336550"/>
            <a:r>
              <a:rPr lang="en-US" i="1"/>
              <a:t>(play with sim to check and thoroughly understand)</a:t>
            </a:r>
          </a:p>
          <a:p>
            <a:pPr marL="336550" indent="-336550"/>
            <a:endParaRPr lang="en-US"/>
          </a:p>
          <a:p>
            <a:pPr marL="336550" indent="-336550"/>
            <a:endParaRPr lang="en-US"/>
          </a:p>
          <a:p>
            <a:pPr marL="336550" indent="-336550"/>
            <a:r>
              <a:rPr lang="en-US"/>
              <a:t>1. Current linearly proportional to intensity.</a:t>
            </a:r>
          </a:p>
          <a:p>
            <a:pPr marL="336550" indent="-336550"/>
            <a:endParaRPr lang="en-US" sz="1400"/>
          </a:p>
          <a:p>
            <a:pPr marL="336550" indent="-336550"/>
            <a:r>
              <a:rPr lang="en-US"/>
              <a:t>2. Current appears with no delay.</a:t>
            </a:r>
          </a:p>
          <a:p>
            <a:pPr marL="336550" indent="-336550"/>
            <a:endParaRPr lang="en-US" sz="1400"/>
          </a:p>
          <a:p>
            <a:pPr marL="336550" indent="-336550"/>
            <a:r>
              <a:rPr lang="en-US"/>
              <a:t>3. Electrons only emitted if frequency of light exceeds a threshold. (same as “if wavelength short enough”).</a:t>
            </a:r>
          </a:p>
          <a:p>
            <a:pPr marL="336550" indent="-336550"/>
            <a:endParaRPr lang="en-US" sz="1400"/>
          </a:p>
          <a:p>
            <a:pPr marL="336550" indent="-336550"/>
            <a:r>
              <a:rPr lang="en-US"/>
              <a:t>4. Maximum energy that electrons come off with increases linearly with frequency (=c/wavelength).</a:t>
            </a:r>
          </a:p>
          <a:p>
            <a:pPr marL="336550" indent="-336550"/>
            <a:r>
              <a:rPr lang="en-US"/>
              <a:t>    (Max. energy = -stopping potential)</a:t>
            </a:r>
          </a:p>
          <a:p>
            <a:pPr marL="336550" indent="-336550"/>
            <a:endParaRPr lang="en-US" sz="1400"/>
          </a:p>
          <a:p>
            <a:pPr marL="336550" indent="-336550"/>
            <a:r>
              <a:rPr lang="en-US"/>
              <a:t>5. Threshold frequency depends on type of metal.</a:t>
            </a:r>
          </a:p>
          <a:p>
            <a:pPr marL="336550" indent="-336550"/>
            <a:endParaRPr lang="en-US"/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365125" y="5924550"/>
            <a:ext cx="82867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mic Sans MS" charset="0"/>
              </a:rPr>
              <a:t>how do these compare with classical wave predictions?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1497013" y="9207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1481138" y="893763"/>
            <a:ext cx="6181725" cy="33655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accent2"/>
                </a:solidFill>
                <a:hlinkClick r:id="rId3"/>
              </a:rPr>
              <a:t>http://phet.colorado.edu/simulations/photoelectric/photoelectric.jnlp</a:t>
            </a:r>
            <a:endParaRPr lang="en-US" sz="16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276225" y="315913"/>
            <a:ext cx="8867775" cy="6001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u="sng" dirty="0"/>
              <a:t>Classical wave predictions vs. </a:t>
            </a:r>
            <a:r>
              <a:rPr lang="en-US" u="sng" dirty="0">
                <a:solidFill>
                  <a:srgbClr val="FF3300"/>
                </a:solidFill>
              </a:rPr>
              <a:t> experimental observations</a:t>
            </a:r>
            <a:r>
              <a:rPr lang="en-US" dirty="0">
                <a:solidFill>
                  <a:srgbClr val="FF3300"/>
                </a:solidFill>
              </a:rPr>
              <a:t> </a:t>
            </a:r>
          </a:p>
          <a:p>
            <a:pPr>
              <a:buFontTx/>
              <a:buChar char="•"/>
            </a:pPr>
            <a:endParaRPr lang="en-US" dirty="0" smtClean="0"/>
          </a:p>
          <a:p>
            <a:pPr>
              <a:buFontTx/>
              <a:buChar char="•"/>
            </a:pPr>
            <a:r>
              <a:rPr lang="en-US" dirty="0" smtClean="0"/>
              <a:t> Increase </a:t>
            </a:r>
            <a:r>
              <a:rPr lang="en-US" dirty="0"/>
              <a:t>intensity, increase current.</a:t>
            </a:r>
          </a:p>
          <a:p>
            <a:r>
              <a:rPr lang="en-US" dirty="0">
                <a:solidFill>
                  <a:srgbClr val="FF3300"/>
                </a:solidFill>
              </a:rPr>
              <a:t>experiment matches</a:t>
            </a:r>
          </a:p>
          <a:p>
            <a:endParaRPr lang="en-US" dirty="0" smtClean="0">
              <a:solidFill>
                <a:srgbClr val="FF3300"/>
              </a:solidFill>
            </a:endParaRPr>
          </a:p>
          <a:p>
            <a:pPr>
              <a:buFontTx/>
              <a:buChar char="•"/>
            </a:pPr>
            <a:r>
              <a:rPr lang="en-US" dirty="0" smtClean="0"/>
              <a:t> Current </a:t>
            </a:r>
            <a:r>
              <a:rPr lang="en-US" dirty="0" err="1"/>
              <a:t>vs</a:t>
            </a:r>
            <a:r>
              <a:rPr lang="en-US" dirty="0"/>
              <a:t> voltage step</a:t>
            </a:r>
            <a:r>
              <a:rPr lang="en-US" dirty="0" smtClean="0"/>
              <a:t> near </a:t>
            </a:r>
            <a:r>
              <a:rPr lang="en-US" dirty="0"/>
              <a:t>zero then flat.</a:t>
            </a:r>
          </a:p>
          <a:p>
            <a:r>
              <a:rPr lang="en-US" dirty="0">
                <a:solidFill>
                  <a:srgbClr val="FF3300"/>
                </a:solidFill>
              </a:rPr>
              <a:t>(flat part matches, but experiment has tail of energetic electrons, </a:t>
            </a:r>
            <a:r>
              <a:rPr lang="en-US" i="1" u="sng" dirty="0">
                <a:solidFill>
                  <a:srgbClr val="FF3300"/>
                </a:solidFill>
              </a:rPr>
              <a:t>energy of which depends on</a:t>
            </a:r>
            <a:r>
              <a:rPr lang="en-US" i="1" u="sng" dirty="0" smtClean="0">
                <a:solidFill>
                  <a:srgbClr val="FF3300"/>
                </a:solidFill>
              </a:rPr>
              <a:t> frequency</a:t>
            </a:r>
            <a:r>
              <a:rPr lang="en-US" dirty="0" smtClean="0">
                <a:solidFill>
                  <a:srgbClr val="FF3300"/>
                </a:solidFill>
              </a:rPr>
              <a:t>)</a:t>
            </a:r>
            <a:endParaRPr lang="en-US" dirty="0">
              <a:solidFill>
                <a:srgbClr val="FF3300"/>
              </a:solidFill>
            </a:endParaRPr>
          </a:p>
          <a:p>
            <a:endParaRPr lang="en-US" dirty="0" smtClean="0">
              <a:solidFill>
                <a:srgbClr val="FF3300"/>
              </a:solidFill>
            </a:endParaRPr>
          </a:p>
          <a:p>
            <a:pPr>
              <a:buFontTx/>
              <a:buChar char="•"/>
            </a:pPr>
            <a:r>
              <a:rPr lang="en-US" dirty="0" smtClean="0"/>
              <a:t> Frequency </a:t>
            </a:r>
            <a:r>
              <a:rPr lang="en-US" dirty="0"/>
              <a:t>does not matter, only intensity.</a:t>
            </a:r>
          </a:p>
          <a:p>
            <a:r>
              <a:rPr lang="en-US" dirty="0">
                <a:solidFill>
                  <a:srgbClr val="FF3300"/>
                </a:solidFill>
              </a:rPr>
              <a:t>experiment shows strong dependence on</a:t>
            </a:r>
            <a:r>
              <a:rPr lang="en-US" dirty="0" smtClean="0">
                <a:solidFill>
                  <a:srgbClr val="FF3300"/>
                </a:solidFill>
              </a:rPr>
              <a:t> frequency</a:t>
            </a:r>
          </a:p>
          <a:p>
            <a:endParaRPr lang="en-US" dirty="0">
              <a:solidFill>
                <a:srgbClr val="FF3300"/>
              </a:solidFill>
            </a:endParaRPr>
          </a:p>
          <a:p>
            <a:pPr>
              <a:buFontTx/>
              <a:buChar char="•"/>
            </a:pPr>
            <a:r>
              <a:rPr lang="en-US" dirty="0"/>
              <a:t>Takes time to heat up </a:t>
            </a:r>
            <a:r>
              <a:rPr lang="en-US" dirty="0">
                <a:latin typeface="Arial Unicode MS" charset="0"/>
                <a:ea typeface="Arial Unicode MS" charset="0"/>
                <a:cs typeface="Arial Unicode MS" charset="0"/>
              </a:rPr>
              <a:t>⇒</a:t>
            </a:r>
            <a:r>
              <a:rPr lang="en-US" dirty="0"/>
              <a:t> current low and increases with time.</a:t>
            </a:r>
          </a:p>
          <a:p>
            <a:r>
              <a:rPr lang="en-US" dirty="0">
                <a:solidFill>
                  <a:srgbClr val="FF3300"/>
                </a:solidFill>
              </a:rPr>
              <a:t>experiment: electrons come out immediately, no time delay to heat up</a:t>
            </a:r>
          </a:p>
          <a:p>
            <a:endParaRPr lang="en-US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41275" y="152400"/>
            <a:ext cx="9102725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/>
            <a:r>
              <a:rPr lang="en-US" u="sng" dirty="0"/>
              <a:t>Summary of what we know so far:</a:t>
            </a:r>
            <a:r>
              <a:rPr lang="en-US" dirty="0"/>
              <a:t> </a:t>
            </a:r>
          </a:p>
          <a:p>
            <a:pPr marL="342900" indent="-342900">
              <a:buFontTx/>
              <a:buAutoNum type="arabicPeriod"/>
            </a:pPr>
            <a:r>
              <a:rPr lang="en-US" sz="2300" dirty="0"/>
              <a:t>If light can kick out electron, then even smallest intensities of that light will continue to kick out electrons. </a:t>
            </a:r>
            <a:r>
              <a:rPr lang="en-US" sz="2300" dirty="0" err="1"/>
              <a:t>KE</a:t>
            </a:r>
            <a:r>
              <a:rPr lang="en-US" sz="2300" dirty="0"/>
              <a:t> of electrons does not depend on intensity.  </a:t>
            </a:r>
            <a:r>
              <a:rPr lang="en-US" dirty="0"/>
              <a:t> </a:t>
            </a:r>
          </a:p>
          <a:p>
            <a:pPr marL="342900" indent="-342900"/>
            <a:r>
              <a:rPr lang="en-US" dirty="0" smtClean="0"/>
              <a:t>	</a:t>
            </a:r>
            <a:endParaRPr lang="en-US" sz="1400" dirty="0" smtClean="0"/>
          </a:p>
          <a:p>
            <a:pPr marL="342900" indent="-342900"/>
            <a:r>
              <a:rPr lang="en-US" dirty="0"/>
              <a:t>2. </a:t>
            </a:r>
            <a:r>
              <a:rPr lang="en-US" sz="2200" dirty="0"/>
              <a:t>Lower frequencies of light means lower initial </a:t>
            </a:r>
            <a:r>
              <a:rPr lang="en-US" sz="2200" dirty="0" err="1"/>
              <a:t>KE</a:t>
            </a:r>
            <a:r>
              <a:rPr lang="en-US" sz="2200" dirty="0"/>
              <a:t> of electrons</a:t>
            </a:r>
          </a:p>
          <a:p>
            <a:pPr marL="342900" indent="-342900"/>
            <a:r>
              <a:rPr lang="en-US" sz="2200" dirty="0"/>
              <a:t>   &amp; </a:t>
            </a:r>
            <a:r>
              <a:rPr lang="en-US" sz="2200" dirty="0" err="1"/>
              <a:t>KE</a:t>
            </a:r>
            <a:r>
              <a:rPr lang="en-US" sz="2200" dirty="0"/>
              <a:t> changes linearly with frequency. </a:t>
            </a:r>
            <a:r>
              <a:rPr lang="en-US" dirty="0"/>
              <a:t> </a:t>
            </a:r>
          </a:p>
          <a:p>
            <a:pPr marL="342900" indent="-342900"/>
            <a:r>
              <a:rPr lang="en-US" dirty="0" smtClean="0"/>
              <a:t>	</a:t>
            </a:r>
            <a:endParaRPr lang="en-US" sz="1400" dirty="0" smtClean="0">
              <a:solidFill>
                <a:srgbClr val="FF0000"/>
              </a:solidFill>
            </a:endParaRPr>
          </a:p>
          <a:p>
            <a:pPr marL="342900" indent="-342900"/>
            <a:r>
              <a:rPr lang="en-US" dirty="0"/>
              <a:t>3. Is minimum frequency below which light won’t kick out electrons. </a:t>
            </a:r>
          </a:p>
          <a:p>
            <a:pPr marL="342900" indent="-342900"/>
            <a:r>
              <a:rPr lang="en-US" dirty="0" smtClean="0"/>
              <a:t>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36080" y="4268883"/>
            <a:ext cx="8831263" cy="1944688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FF0000"/>
                </a:solidFill>
              </a:rPr>
              <a:t>(Einstein) </a:t>
            </a:r>
            <a:r>
              <a:rPr lang="en-US">
                <a:solidFill>
                  <a:srgbClr val="FF0000"/>
                </a:solidFill>
              </a:rPr>
              <a:t>Need “photon” picture of light to explain observations:</a:t>
            </a:r>
          </a:p>
          <a:p>
            <a:r>
              <a:rPr lang="en-US">
                <a:solidFill>
                  <a:srgbClr val="FF0000"/>
                </a:solidFill>
              </a:rPr>
              <a:t>- Light comes in chunks (“particle-like”) of energy (“photon”)</a:t>
            </a:r>
          </a:p>
          <a:p>
            <a:r>
              <a:rPr lang="en-US">
                <a:solidFill>
                  <a:srgbClr val="FF0000"/>
                </a:solidFill>
              </a:rPr>
              <a:t>- a photon interacts only with single electron </a:t>
            </a:r>
          </a:p>
          <a:p>
            <a:r>
              <a:rPr lang="en-US">
                <a:solidFill>
                  <a:srgbClr val="FF0000"/>
                </a:solidFill>
              </a:rPr>
              <a:t>- Photon energy depends on frequency of light, … </a:t>
            </a:r>
          </a:p>
          <a:p>
            <a:r>
              <a:rPr lang="en-US" sz="2200">
                <a:solidFill>
                  <a:srgbClr val="FF0000"/>
                </a:solidFill>
              </a:rPr>
              <a:t>for lower frequencies, photon energy not enough to free an electron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build="p" autoUpdateAnimBg="0"/>
      <p:bldP spid="4096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381000"/>
          </a:xfrm>
          <a:ln/>
        </p:spPr>
        <p:txBody>
          <a:bodyPr>
            <a:normAutofit fontScale="90000"/>
          </a:bodyPr>
          <a:lstStyle/>
          <a:p>
            <a:pPr algn="l"/>
            <a:r>
              <a:rPr lang="en-US" sz="3400">
                <a:solidFill>
                  <a:schemeClr val="tx1"/>
                </a:solidFill>
              </a:rPr>
              <a:t>Kicker analogy: a ball in a pit</a:t>
            </a:r>
            <a:endParaRPr lang="en-US" sz="2600">
              <a:solidFill>
                <a:srgbClr val="008000"/>
              </a:solidFill>
            </a:endParaRP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0" y="609600"/>
            <a:ext cx="4876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Light like a Kicker… </a:t>
            </a:r>
          </a:p>
          <a:p>
            <a:r>
              <a:rPr lang="en-US"/>
              <a:t>Puts in energy.  All concentrated</a:t>
            </a:r>
          </a:p>
          <a:p>
            <a:r>
              <a:rPr lang="en-US"/>
              <a:t>on one ball/electron.</a:t>
            </a:r>
          </a:p>
          <a:p>
            <a:r>
              <a:rPr lang="en-US">
                <a:solidFill>
                  <a:schemeClr val="accent2"/>
                </a:solidFill>
              </a:rPr>
              <a:t>Blue kicker always kicks the same,</a:t>
            </a:r>
            <a:endParaRPr lang="en-US">
              <a:solidFill>
                <a:srgbClr val="FF3300"/>
              </a:solidFill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5294313" y="1609725"/>
            <a:ext cx="3556000" cy="46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KE = kick energy - mgh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5294313" y="1228725"/>
            <a:ext cx="2674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Ball emerges with: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5172075" y="2244725"/>
            <a:ext cx="38941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mgh = energy needed to </a:t>
            </a:r>
          </a:p>
          <a:p>
            <a:r>
              <a:rPr lang="en-US"/>
              <a:t>make it up hill and out.</a:t>
            </a:r>
          </a:p>
          <a:p>
            <a:r>
              <a:rPr lang="en-US"/>
              <a:t>mgh for highest electron</a:t>
            </a:r>
          </a:p>
          <a:p>
            <a:r>
              <a:rPr lang="en-US"/>
              <a:t>analogous to work function.</a:t>
            </a:r>
          </a:p>
        </p:txBody>
      </p:sp>
      <p:sp>
        <p:nvSpPr>
          <p:cNvPr id="48135" name="Freeform 7"/>
          <p:cNvSpPr>
            <a:spLocks/>
          </p:cNvSpPr>
          <p:nvPr/>
        </p:nvSpPr>
        <p:spPr bwMode="auto">
          <a:xfrm>
            <a:off x="2971800" y="4648200"/>
            <a:ext cx="3581400" cy="1208088"/>
          </a:xfrm>
          <a:custGeom>
            <a:avLst/>
            <a:gdLst/>
            <a:ahLst/>
            <a:cxnLst>
              <a:cxn ang="0">
                <a:pos x="56" y="726"/>
              </a:cxn>
              <a:cxn ang="0">
                <a:pos x="74" y="750"/>
              </a:cxn>
              <a:cxn ang="0">
                <a:pos x="500" y="750"/>
              </a:cxn>
              <a:cxn ang="0">
                <a:pos x="1028" y="732"/>
              </a:cxn>
              <a:cxn ang="0">
                <a:pos x="1262" y="576"/>
              </a:cxn>
              <a:cxn ang="0">
                <a:pos x="1592" y="150"/>
              </a:cxn>
              <a:cxn ang="0">
                <a:pos x="2030" y="24"/>
              </a:cxn>
              <a:cxn ang="0">
                <a:pos x="2888" y="6"/>
              </a:cxn>
              <a:cxn ang="0">
                <a:pos x="3080" y="6"/>
              </a:cxn>
            </a:cxnLst>
            <a:rect l="0" t="0" r="r" b="b"/>
            <a:pathLst>
              <a:path w="3088" h="761">
                <a:moveTo>
                  <a:pt x="56" y="726"/>
                </a:moveTo>
                <a:cubicBezTo>
                  <a:pt x="59" y="730"/>
                  <a:pt x="0" y="746"/>
                  <a:pt x="74" y="750"/>
                </a:cubicBezTo>
                <a:cubicBezTo>
                  <a:pt x="148" y="754"/>
                  <a:pt x="341" y="753"/>
                  <a:pt x="500" y="750"/>
                </a:cubicBezTo>
                <a:cubicBezTo>
                  <a:pt x="659" y="747"/>
                  <a:pt x="901" y="761"/>
                  <a:pt x="1028" y="732"/>
                </a:cubicBezTo>
                <a:cubicBezTo>
                  <a:pt x="1155" y="703"/>
                  <a:pt x="1168" y="673"/>
                  <a:pt x="1262" y="576"/>
                </a:cubicBezTo>
                <a:cubicBezTo>
                  <a:pt x="1356" y="479"/>
                  <a:pt x="1464" y="242"/>
                  <a:pt x="1592" y="150"/>
                </a:cubicBezTo>
                <a:cubicBezTo>
                  <a:pt x="1720" y="58"/>
                  <a:pt x="1814" y="48"/>
                  <a:pt x="2030" y="24"/>
                </a:cubicBezTo>
                <a:cubicBezTo>
                  <a:pt x="2246" y="0"/>
                  <a:pt x="2713" y="9"/>
                  <a:pt x="2888" y="6"/>
                </a:cubicBezTo>
                <a:cubicBezTo>
                  <a:pt x="3063" y="3"/>
                  <a:pt x="3088" y="2"/>
                  <a:pt x="3080" y="6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6" name="Oval 8"/>
          <p:cNvSpPr>
            <a:spLocks noChangeArrowheads="1"/>
          </p:cNvSpPr>
          <p:nvPr/>
        </p:nvSpPr>
        <p:spPr bwMode="auto">
          <a:xfrm>
            <a:off x="37338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3657600" y="45720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 flipH="1">
            <a:off x="3581400" y="4572000"/>
            <a:ext cx="76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>
            <a:off x="3352800" y="4800600"/>
            <a:ext cx="2286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>
            <a:off x="3657600" y="38862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1" name="Oval 13"/>
          <p:cNvSpPr>
            <a:spLocks noChangeArrowheads="1"/>
          </p:cNvSpPr>
          <p:nvPr/>
        </p:nvSpPr>
        <p:spPr bwMode="auto">
          <a:xfrm>
            <a:off x="3581400" y="38862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 flipH="1">
            <a:off x="3581400" y="4191000"/>
            <a:ext cx="76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>
            <a:off x="3657600" y="4191000"/>
            <a:ext cx="76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4" name="AutoShape 16"/>
          <p:cNvSpPr>
            <a:spLocks/>
          </p:cNvSpPr>
          <p:nvPr/>
        </p:nvSpPr>
        <p:spPr bwMode="auto">
          <a:xfrm>
            <a:off x="5257800" y="4343400"/>
            <a:ext cx="381000" cy="762000"/>
          </a:xfrm>
          <a:prstGeom prst="rightBrace">
            <a:avLst>
              <a:gd name="adj1" fmla="val 16667"/>
              <a:gd name="adj2" fmla="val 50000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5" name="Freeform 17"/>
          <p:cNvSpPr>
            <a:spLocks/>
          </p:cNvSpPr>
          <p:nvPr/>
        </p:nvSpPr>
        <p:spPr bwMode="auto">
          <a:xfrm>
            <a:off x="1514475" y="4649788"/>
            <a:ext cx="2676525" cy="1206500"/>
          </a:xfrm>
          <a:custGeom>
            <a:avLst/>
            <a:gdLst/>
            <a:ahLst/>
            <a:cxnLst>
              <a:cxn ang="0">
                <a:pos x="1645" y="725"/>
              </a:cxn>
              <a:cxn ang="0">
                <a:pos x="1632" y="749"/>
              </a:cxn>
              <a:cxn ang="0">
                <a:pos x="1321" y="749"/>
              </a:cxn>
              <a:cxn ang="0">
                <a:pos x="935" y="731"/>
              </a:cxn>
              <a:cxn ang="0">
                <a:pos x="764" y="575"/>
              </a:cxn>
              <a:cxn ang="0">
                <a:pos x="523" y="149"/>
              </a:cxn>
              <a:cxn ang="0">
                <a:pos x="203" y="23"/>
              </a:cxn>
              <a:cxn ang="0">
                <a:pos x="0" y="11"/>
              </a:cxn>
            </a:cxnLst>
            <a:rect l="0" t="0" r="r" b="b"/>
            <a:pathLst>
              <a:path w="1686" h="760">
                <a:moveTo>
                  <a:pt x="1645" y="725"/>
                </a:moveTo>
                <a:cubicBezTo>
                  <a:pt x="1643" y="729"/>
                  <a:pt x="1686" y="745"/>
                  <a:pt x="1632" y="749"/>
                </a:cubicBezTo>
                <a:cubicBezTo>
                  <a:pt x="1578" y="753"/>
                  <a:pt x="1437" y="752"/>
                  <a:pt x="1321" y="749"/>
                </a:cubicBezTo>
                <a:cubicBezTo>
                  <a:pt x="1205" y="746"/>
                  <a:pt x="1028" y="760"/>
                  <a:pt x="935" y="731"/>
                </a:cubicBezTo>
                <a:cubicBezTo>
                  <a:pt x="842" y="702"/>
                  <a:pt x="833" y="672"/>
                  <a:pt x="764" y="575"/>
                </a:cubicBezTo>
                <a:cubicBezTo>
                  <a:pt x="695" y="478"/>
                  <a:pt x="616" y="241"/>
                  <a:pt x="523" y="149"/>
                </a:cubicBezTo>
                <a:cubicBezTo>
                  <a:pt x="429" y="57"/>
                  <a:pt x="290" y="46"/>
                  <a:pt x="203" y="23"/>
                </a:cubicBezTo>
                <a:cubicBezTo>
                  <a:pt x="116" y="0"/>
                  <a:pt x="42" y="13"/>
                  <a:pt x="0" y="11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6" name="Rectangle 18"/>
          <p:cNvSpPr>
            <a:spLocks noChangeArrowheads="1"/>
          </p:cNvSpPr>
          <p:nvPr/>
        </p:nvSpPr>
        <p:spPr bwMode="auto">
          <a:xfrm>
            <a:off x="5715000" y="4724400"/>
            <a:ext cx="32162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Kick energy. Top ones</a:t>
            </a:r>
          </a:p>
          <a:p>
            <a:r>
              <a:rPr lang="en-US"/>
              <a:t>get out, bottom don’t.</a:t>
            </a:r>
          </a:p>
          <a:p>
            <a:r>
              <a:rPr lang="en-US"/>
              <a:t>Harder kick (shorter</a:t>
            </a:r>
          </a:p>
          <a:p>
            <a:r>
              <a:rPr lang="en-US"/>
              <a:t>wavelength light),</a:t>
            </a:r>
          </a:p>
          <a:p>
            <a:r>
              <a:rPr lang="en-US"/>
              <a:t> more get out. </a:t>
            </a:r>
          </a:p>
        </p:txBody>
      </p:sp>
      <p:sp>
        <p:nvSpPr>
          <p:cNvPr id="48147" name="Oval 19"/>
          <p:cNvSpPr>
            <a:spLocks noChangeArrowheads="1"/>
          </p:cNvSpPr>
          <p:nvPr/>
        </p:nvSpPr>
        <p:spPr bwMode="auto">
          <a:xfrm>
            <a:off x="3886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8" name="Oval 20"/>
          <p:cNvSpPr>
            <a:spLocks noChangeArrowheads="1"/>
          </p:cNvSpPr>
          <p:nvPr/>
        </p:nvSpPr>
        <p:spPr bwMode="auto">
          <a:xfrm>
            <a:off x="29718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9" name="Oval 21"/>
          <p:cNvSpPr>
            <a:spLocks noChangeArrowheads="1"/>
          </p:cNvSpPr>
          <p:nvPr/>
        </p:nvSpPr>
        <p:spPr bwMode="auto">
          <a:xfrm>
            <a:off x="31242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50" name="Oval 22"/>
          <p:cNvSpPr>
            <a:spLocks noChangeArrowheads="1"/>
          </p:cNvSpPr>
          <p:nvPr/>
        </p:nvSpPr>
        <p:spPr bwMode="auto">
          <a:xfrm>
            <a:off x="39624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51" name="Oval 23"/>
          <p:cNvSpPr>
            <a:spLocks noChangeArrowheads="1"/>
          </p:cNvSpPr>
          <p:nvPr/>
        </p:nvSpPr>
        <p:spPr bwMode="auto">
          <a:xfrm>
            <a:off x="39624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52" name="Oval 24"/>
          <p:cNvSpPr>
            <a:spLocks noChangeArrowheads="1"/>
          </p:cNvSpPr>
          <p:nvPr/>
        </p:nvSpPr>
        <p:spPr bwMode="auto">
          <a:xfrm>
            <a:off x="42672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53" name="Oval 25"/>
          <p:cNvSpPr>
            <a:spLocks noChangeArrowheads="1"/>
          </p:cNvSpPr>
          <p:nvPr/>
        </p:nvSpPr>
        <p:spPr bwMode="auto">
          <a:xfrm>
            <a:off x="38862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54" name="Oval 26"/>
          <p:cNvSpPr>
            <a:spLocks noChangeArrowheads="1"/>
          </p:cNvSpPr>
          <p:nvPr/>
        </p:nvSpPr>
        <p:spPr bwMode="auto">
          <a:xfrm>
            <a:off x="4114800" y="548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55" name="AutoShape 27"/>
          <p:cNvSpPr>
            <a:spLocks/>
          </p:cNvSpPr>
          <p:nvPr/>
        </p:nvSpPr>
        <p:spPr bwMode="auto">
          <a:xfrm>
            <a:off x="5029200" y="4648200"/>
            <a:ext cx="381000" cy="762000"/>
          </a:xfrm>
          <a:prstGeom prst="rightBrace">
            <a:avLst>
              <a:gd name="adj1" fmla="val 16667"/>
              <a:gd name="adj2" fmla="val 50000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56" name="AutoShape 28"/>
          <p:cNvSpPr>
            <a:spLocks/>
          </p:cNvSpPr>
          <p:nvPr/>
        </p:nvSpPr>
        <p:spPr bwMode="auto">
          <a:xfrm>
            <a:off x="4800600" y="5029200"/>
            <a:ext cx="381000" cy="762000"/>
          </a:xfrm>
          <a:prstGeom prst="rightBrace">
            <a:avLst>
              <a:gd name="adj1" fmla="val 16667"/>
              <a:gd name="adj2" fmla="val 50000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57" name="Text Box 29"/>
          <p:cNvSpPr txBox="1">
            <a:spLocks noChangeArrowheads="1"/>
          </p:cNvSpPr>
          <p:nvPr/>
        </p:nvSpPr>
        <p:spPr bwMode="auto">
          <a:xfrm>
            <a:off x="130175" y="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400"/>
          </a:p>
        </p:txBody>
      </p:sp>
      <p:sp>
        <p:nvSpPr>
          <p:cNvPr id="48160" name="Text Box 32"/>
          <p:cNvSpPr txBox="1">
            <a:spLocks noChangeArrowheads="1"/>
          </p:cNvSpPr>
          <p:nvPr/>
        </p:nvSpPr>
        <p:spPr bwMode="auto">
          <a:xfrm>
            <a:off x="3276600" y="6251575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metal</a:t>
            </a:r>
          </a:p>
        </p:txBody>
      </p:sp>
      <p:sp>
        <p:nvSpPr>
          <p:cNvPr id="48161" name="Text Box 33"/>
          <p:cNvSpPr txBox="1">
            <a:spLocks noChangeArrowheads="1"/>
          </p:cNvSpPr>
          <p:nvPr/>
        </p:nvSpPr>
        <p:spPr bwMode="auto">
          <a:xfrm>
            <a:off x="769938" y="5634038"/>
            <a:ext cx="142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electrons</a:t>
            </a:r>
          </a:p>
        </p:txBody>
      </p:sp>
      <p:sp>
        <p:nvSpPr>
          <p:cNvPr id="48162" name="Line 34"/>
          <p:cNvSpPr>
            <a:spLocks noChangeShapeType="1"/>
          </p:cNvSpPr>
          <p:nvPr/>
        </p:nvSpPr>
        <p:spPr bwMode="auto">
          <a:xfrm flipV="1">
            <a:off x="2105025" y="5667375"/>
            <a:ext cx="925513" cy="18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63" name="AutoShape 35"/>
          <p:cNvSpPr>
            <a:spLocks/>
          </p:cNvSpPr>
          <p:nvPr/>
        </p:nvSpPr>
        <p:spPr bwMode="auto">
          <a:xfrm rot="16200000">
            <a:off x="3572669" y="5007769"/>
            <a:ext cx="244475" cy="2338387"/>
          </a:xfrm>
          <a:prstGeom prst="leftBrace">
            <a:avLst>
              <a:gd name="adj1" fmla="val 7970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-1588" y="2127250"/>
            <a:ext cx="5278438" cy="3259138"/>
            <a:chOff x="103" y="1452"/>
            <a:chExt cx="3325" cy="2053"/>
          </a:xfrm>
        </p:grpSpPr>
        <p:sp>
          <p:nvSpPr>
            <p:cNvPr id="48164" name="AutoShape 36"/>
            <p:cNvSpPr>
              <a:spLocks/>
            </p:cNvSpPr>
            <p:nvPr/>
          </p:nvSpPr>
          <p:spPr bwMode="auto">
            <a:xfrm>
              <a:off x="3188" y="3227"/>
              <a:ext cx="240" cy="278"/>
            </a:xfrm>
            <a:prstGeom prst="rightBrace">
              <a:avLst>
                <a:gd name="adj1" fmla="val 9653"/>
                <a:gd name="adj2" fmla="val 50000"/>
              </a:avLst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65" name="Rectangle 37"/>
            <p:cNvSpPr>
              <a:spLocks noChangeArrowheads="1"/>
            </p:cNvSpPr>
            <p:nvPr/>
          </p:nvSpPr>
          <p:spPr bwMode="auto">
            <a:xfrm>
              <a:off x="103" y="1452"/>
              <a:ext cx="272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chemeClr val="accent2"/>
                  </a:solidFill>
                </a:rPr>
                <a:t>and harder</a:t>
              </a:r>
              <a:r>
                <a:rPr lang="en-US" dirty="0">
                  <a:solidFill>
                    <a:srgbClr val="3399FF"/>
                  </a:solidFill>
                </a:rPr>
                <a:t> </a:t>
              </a:r>
              <a:r>
                <a:rPr lang="en-US" dirty="0"/>
                <a:t>than </a:t>
              </a:r>
              <a:r>
                <a:rPr lang="en-US" dirty="0">
                  <a:solidFill>
                    <a:srgbClr val="FF3300"/>
                  </a:solidFill>
                </a:rPr>
                <a:t>red kicker </a:t>
              </a:r>
            </a:p>
            <a:p>
              <a:r>
                <a:rPr lang="en-US" dirty="0">
                  <a:solidFill>
                    <a:srgbClr val="FF3300"/>
                  </a:solidFill>
                </a:rPr>
                <a:t>always kicks.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6.2963E-6 C 0.02118 -0.00024 0.04254 -0.00024 0.05938 -0.01089 C 0.07622 -0.02153 0.08386 -0.05417 0.10122 -0.06366 C 0.11858 -0.07315 0.08056 -0.06737 0.16407 -0.06829 C 0.24757 -0.06922 0.52934 -0.06968 0.60243 -0.06991 " pathEditMode="relative" ptsTypes="aaaaA">
                                      <p:cBhvr>
                                        <p:cTn id="38" dur="20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33333E-6 C 0.02431 -0.00856 0.04879 -0.0169 0.06407 -0.03264 C 0.07934 -0.04838 0.07726 -0.07986 0.09184 -0.09467 C 0.10643 -0.10949 0.1382 -0.11643 0.15122 -0.12106 C 0.16424 -0.12569 0.16667 -0.12245 0.16979 -0.12268 " pathEditMode="relative" ptsTypes="aaaaA">
                                      <p:cBhvr>
                                        <p:cTn id="42" dur="2000" fill="hold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3.7037E-7 C -0.00156 0.00116 0.03038 -0.02662 0.04184 -0.04352 C 0.0533 -0.06042 0.06701 -0.09977 0.06858 -0.10093 C 0.07014 -0.10208 0.06267 -0.06782 0.05122 -0.05116 C 0.03976 -0.03449 0.00156 -0.00116 5.55112E-17 -3.7037E-7 Z " pathEditMode="relative" rAng="0" ptsTypes="aaaaa">
                                      <p:cBhvr>
                                        <p:cTn id="46" dur="20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" y="-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nimBg="1"/>
      <p:bldP spid="48133" grpId="0"/>
      <p:bldP spid="48134" grpId="0"/>
      <p:bldP spid="48144" grpId="0" animBg="1"/>
      <p:bldP spid="48147" grpId="0" animBg="1"/>
      <p:bldP spid="48150" grpId="0" animBg="1"/>
      <p:bldP spid="48153" grpId="0" animBg="1"/>
      <p:bldP spid="48155" grpId="0" animBg="1"/>
      <p:bldP spid="4815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0" y="503238"/>
            <a:ext cx="4876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Light like a Kicker… </a:t>
            </a:r>
          </a:p>
          <a:p>
            <a:r>
              <a:rPr lang="en-US"/>
              <a:t>Puts in energy.  All concentrated</a:t>
            </a:r>
          </a:p>
          <a:p>
            <a:r>
              <a:rPr lang="en-US"/>
              <a:t>on one ball/electron.</a:t>
            </a:r>
          </a:p>
          <a:p>
            <a:r>
              <a:rPr lang="en-US">
                <a:solidFill>
                  <a:schemeClr val="accent2"/>
                </a:solidFill>
              </a:rPr>
              <a:t>Blue kicker always kicks the same,</a:t>
            </a:r>
          </a:p>
          <a:p>
            <a:r>
              <a:rPr lang="en-US">
                <a:solidFill>
                  <a:schemeClr val="accent2"/>
                </a:solidFill>
              </a:rPr>
              <a:t>and harder</a:t>
            </a:r>
            <a:r>
              <a:rPr lang="en-US">
                <a:solidFill>
                  <a:srgbClr val="3399FF"/>
                </a:solidFill>
              </a:rPr>
              <a:t> </a:t>
            </a:r>
            <a:r>
              <a:rPr lang="en-US"/>
              <a:t>than </a:t>
            </a:r>
            <a:r>
              <a:rPr lang="en-US">
                <a:solidFill>
                  <a:srgbClr val="FF3300"/>
                </a:solidFill>
              </a:rPr>
              <a:t>red kicker </a:t>
            </a:r>
          </a:p>
          <a:p>
            <a:r>
              <a:rPr lang="en-US">
                <a:solidFill>
                  <a:srgbClr val="FF3300"/>
                </a:solidFill>
              </a:rPr>
              <a:t>always kicks.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5105400" y="1676400"/>
            <a:ext cx="3352800" cy="46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KE = kick energy - mgh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5105400" y="1295400"/>
            <a:ext cx="2674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Ball emerges with:</a:t>
            </a: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4278313" y="4113214"/>
            <a:ext cx="4545011" cy="2674938"/>
            <a:chOff x="2695" y="2591"/>
            <a:chExt cx="2863" cy="1685"/>
          </a:xfrm>
        </p:grpSpPr>
        <p:sp>
          <p:nvSpPr>
            <p:cNvPr id="56353" name="Line 33"/>
            <p:cNvSpPr>
              <a:spLocks noChangeShapeType="1"/>
            </p:cNvSpPr>
            <p:nvPr/>
          </p:nvSpPr>
          <p:spPr bwMode="auto">
            <a:xfrm>
              <a:off x="3837" y="2844"/>
              <a:ext cx="0" cy="2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4" name="Oval 34"/>
            <p:cNvSpPr>
              <a:spLocks noChangeArrowheads="1"/>
            </p:cNvSpPr>
            <p:nvPr/>
          </p:nvSpPr>
          <p:spPr bwMode="auto">
            <a:xfrm>
              <a:off x="3800" y="2844"/>
              <a:ext cx="75" cy="65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5" name="Line 35"/>
            <p:cNvSpPr>
              <a:spLocks noChangeShapeType="1"/>
            </p:cNvSpPr>
            <p:nvPr/>
          </p:nvSpPr>
          <p:spPr bwMode="auto">
            <a:xfrm flipH="1">
              <a:off x="3800" y="2975"/>
              <a:ext cx="37" cy="13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6" name="Line 36"/>
            <p:cNvSpPr>
              <a:spLocks noChangeShapeType="1"/>
            </p:cNvSpPr>
            <p:nvPr/>
          </p:nvSpPr>
          <p:spPr bwMode="auto">
            <a:xfrm>
              <a:off x="3837" y="2975"/>
              <a:ext cx="38" cy="13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7" name="Freeform 37"/>
            <p:cNvSpPr>
              <a:spLocks/>
            </p:cNvSpPr>
            <p:nvPr/>
          </p:nvSpPr>
          <p:spPr bwMode="auto">
            <a:xfrm>
              <a:off x="3540" y="2591"/>
              <a:ext cx="1771" cy="1147"/>
            </a:xfrm>
            <a:custGeom>
              <a:avLst/>
              <a:gdLst/>
              <a:ahLst/>
              <a:cxnLst>
                <a:cxn ang="0">
                  <a:pos x="56" y="726"/>
                </a:cxn>
                <a:cxn ang="0">
                  <a:pos x="74" y="750"/>
                </a:cxn>
                <a:cxn ang="0">
                  <a:pos x="500" y="750"/>
                </a:cxn>
                <a:cxn ang="0">
                  <a:pos x="1028" y="732"/>
                </a:cxn>
                <a:cxn ang="0">
                  <a:pos x="1262" y="576"/>
                </a:cxn>
                <a:cxn ang="0">
                  <a:pos x="1592" y="150"/>
                </a:cxn>
                <a:cxn ang="0">
                  <a:pos x="2030" y="24"/>
                </a:cxn>
                <a:cxn ang="0">
                  <a:pos x="2888" y="6"/>
                </a:cxn>
                <a:cxn ang="0">
                  <a:pos x="3080" y="6"/>
                </a:cxn>
              </a:cxnLst>
              <a:rect l="0" t="0" r="r" b="b"/>
              <a:pathLst>
                <a:path w="3088" h="761">
                  <a:moveTo>
                    <a:pt x="56" y="726"/>
                  </a:moveTo>
                  <a:cubicBezTo>
                    <a:pt x="59" y="730"/>
                    <a:pt x="0" y="746"/>
                    <a:pt x="74" y="750"/>
                  </a:cubicBezTo>
                  <a:cubicBezTo>
                    <a:pt x="148" y="754"/>
                    <a:pt x="341" y="753"/>
                    <a:pt x="500" y="750"/>
                  </a:cubicBezTo>
                  <a:cubicBezTo>
                    <a:pt x="659" y="747"/>
                    <a:pt x="901" y="761"/>
                    <a:pt x="1028" y="732"/>
                  </a:cubicBezTo>
                  <a:cubicBezTo>
                    <a:pt x="1155" y="703"/>
                    <a:pt x="1168" y="673"/>
                    <a:pt x="1262" y="576"/>
                  </a:cubicBezTo>
                  <a:cubicBezTo>
                    <a:pt x="1356" y="479"/>
                    <a:pt x="1464" y="242"/>
                    <a:pt x="1592" y="150"/>
                  </a:cubicBezTo>
                  <a:cubicBezTo>
                    <a:pt x="1720" y="58"/>
                    <a:pt x="1814" y="48"/>
                    <a:pt x="2030" y="24"/>
                  </a:cubicBezTo>
                  <a:cubicBezTo>
                    <a:pt x="2246" y="0"/>
                    <a:pt x="2713" y="9"/>
                    <a:pt x="2888" y="6"/>
                  </a:cubicBezTo>
                  <a:cubicBezTo>
                    <a:pt x="3063" y="3"/>
                    <a:pt x="3088" y="2"/>
                    <a:pt x="3080" y="6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8" name="Oval 38"/>
            <p:cNvSpPr>
              <a:spLocks noChangeArrowheads="1"/>
            </p:cNvSpPr>
            <p:nvPr/>
          </p:nvSpPr>
          <p:spPr bwMode="auto">
            <a:xfrm>
              <a:off x="3875" y="3574"/>
              <a:ext cx="113" cy="1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9" name="Line 39"/>
            <p:cNvSpPr>
              <a:spLocks noChangeShapeType="1"/>
            </p:cNvSpPr>
            <p:nvPr/>
          </p:nvSpPr>
          <p:spPr bwMode="auto">
            <a:xfrm>
              <a:off x="3837" y="3138"/>
              <a:ext cx="0" cy="30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0" name="Line 40"/>
            <p:cNvSpPr>
              <a:spLocks noChangeShapeType="1"/>
            </p:cNvSpPr>
            <p:nvPr/>
          </p:nvSpPr>
          <p:spPr bwMode="auto">
            <a:xfrm flipH="1">
              <a:off x="3800" y="3138"/>
              <a:ext cx="37" cy="13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1" name="Line 41"/>
            <p:cNvSpPr>
              <a:spLocks noChangeShapeType="1"/>
            </p:cNvSpPr>
            <p:nvPr/>
          </p:nvSpPr>
          <p:spPr bwMode="auto">
            <a:xfrm>
              <a:off x="3687" y="3239"/>
              <a:ext cx="113" cy="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2" name="Freeform 42"/>
            <p:cNvSpPr>
              <a:spLocks/>
            </p:cNvSpPr>
            <p:nvPr/>
          </p:nvSpPr>
          <p:spPr bwMode="auto">
            <a:xfrm>
              <a:off x="2820" y="2591"/>
              <a:ext cx="1323" cy="1160"/>
            </a:xfrm>
            <a:custGeom>
              <a:avLst/>
              <a:gdLst/>
              <a:ahLst/>
              <a:cxnLst>
                <a:cxn ang="0">
                  <a:pos x="1645" y="725"/>
                </a:cxn>
                <a:cxn ang="0">
                  <a:pos x="1632" y="749"/>
                </a:cxn>
                <a:cxn ang="0">
                  <a:pos x="1321" y="749"/>
                </a:cxn>
                <a:cxn ang="0">
                  <a:pos x="935" y="731"/>
                </a:cxn>
                <a:cxn ang="0">
                  <a:pos x="764" y="575"/>
                </a:cxn>
                <a:cxn ang="0">
                  <a:pos x="523" y="149"/>
                </a:cxn>
                <a:cxn ang="0">
                  <a:pos x="203" y="23"/>
                </a:cxn>
                <a:cxn ang="0">
                  <a:pos x="0" y="11"/>
                </a:cxn>
              </a:cxnLst>
              <a:rect l="0" t="0" r="r" b="b"/>
              <a:pathLst>
                <a:path w="1686" h="760">
                  <a:moveTo>
                    <a:pt x="1645" y="725"/>
                  </a:moveTo>
                  <a:cubicBezTo>
                    <a:pt x="1643" y="729"/>
                    <a:pt x="1686" y="745"/>
                    <a:pt x="1632" y="749"/>
                  </a:cubicBezTo>
                  <a:cubicBezTo>
                    <a:pt x="1578" y="753"/>
                    <a:pt x="1437" y="752"/>
                    <a:pt x="1321" y="749"/>
                  </a:cubicBezTo>
                  <a:cubicBezTo>
                    <a:pt x="1205" y="746"/>
                    <a:pt x="1028" y="760"/>
                    <a:pt x="935" y="731"/>
                  </a:cubicBezTo>
                  <a:cubicBezTo>
                    <a:pt x="842" y="702"/>
                    <a:pt x="833" y="672"/>
                    <a:pt x="764" y="575"/>
                  </a:cubicBezTo>
                  <a:cubicBezTo>
                    <a:pt x="695" y="478"/>
                    <a:pt x="616" y="241"/>
                    <a:pt x="523" y="149"/>
                  </a:cubicBezTo>
                  <a:cubicBezTo>
                    <a:pt x="429" y="57"/>
                    <a:pt x="290" y="46"/>
                    <a:pt x="203" y="23"/>
                  </a:cubicBezTo>
                  <a:cubicBezTo>
                    <a:pt x="116" y="0"/>
                    <a:pt x="42" y="13"/>
                    <a:pt x="0" y="11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3" name="Oval 43"/>
            <p:cNvSpPr>
              <a:spLocks noChangeArrowheads="1"/>
            </p:cNvSpPr>
            <p:nvPr/>
          </p:nvSpPr>
          <p:spPr bwMode="auto">
            <a:xfrm>
              <a:off x="3951" y="3473"/>
              <a:ext cx="113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4" name="Oval 44"/>
            <p:cNvSpPr>
              <a:spLocks noChangeArrowheads="1"/>
            </p:cNvSpPr>
            <p:nvPr/>
          </p:nvSpPr>
          <p:spPr bwMode="auto">
            <a:xfrm>
              <a:off x="3498" y="3574"/>
              <a:ext cx="113" cy="1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5" name="Oval 45"/>
            <p:cNvSpPr>
              <a:spLocks noChangeArrowheads="1"/>
            </p:cNvSpPr>
            <p:nvPr/>
          </p:nvSpPr>
          <p:spPr bwMode="auto">
            <a:xfrm>
              <a:off x="3574" y="3574"/>
              <a:ext cx="113" cy="1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6" name="Oval 46"/>
            <p:cNvSpPr>
              <a:spLocks noChangeArrowheads="1"/>
            </p:cNvSpPr>
            <p:nvPr/>
          </p:nvSpPr>
          <p:spPr bwMode="auto">
            <a:xfrm>
              <a:off x="3988" y="3272"/>
              <a:ext cx="113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7" name="Oval 47"/>
            <p:cNvSpPr>
              <a:spLocks noChangeArrowheads="1"/>
            </p:cNvSpPr>
            <p:nvPr/>
          </p:nvSpPr>
          <p:spPr bwMode="auto">
            <a:xfrm>
              <a:off x="3988" y="3373"/>
              <a:ext cx="113" cy="1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8" name="Oval 48"/>
            <p:cNvSpPr>
              <a:spLocks noChangeArrowheads="1"/>
            </p:cNvSpPr>
            <p:nvPr/>
          </p:nvSpPr>
          <p:spPr bwMode="auto">
            <a:xfrm>
              <a:off x="4139" y="3440"/>
              <a:ext cx="113" cy="1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9" name="Oval 49"/>
            <p:cNvSpPr>
              <a:spLocks noChangeArrowheads="1"/>
            </p:cNvSpPr>
            <p:nvPr/>
          </p:nvSpPr>
          <p:spPr bwMode="auto">
            <a:xfrm>
              <a:off x="3951" y="3574"/>
              <a:ext cx="113" cy="1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0" name="Oval 50"/>
            <p:cNvSpPr>
              <a:spLocks noChangeArrowheads="1"/>
            </p:cNvSpPr>
            <p:nvPr/>
          </p:nvSpPr>
          <p:spPr bwMode="auto">
            <a:xfrm>
              <a:off x="4064" y="3540"/>
              <a:ext cx="113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2" name="Text Box 52"/>
            <p:cNvSpPr txBox="1">
              <a:spLocks noChangeArrowheads="1"/>
            </p:cNvSpPr>
            <p:nvPr/>
          </p:nvSpPr>
          <p:spPr bwMode="auto">
            <a:xfrm>
              <a:off x="2695" y="3753"/>
              <a:ext cx="2863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/>
                <a:t>       platinum, hard to kick out</a:t>
              </a:r>
            </a:p>
            <a:p>
              <a:r>
                <a:rPr lang="en-US" dirty="0"/>
                <a:t>large work function</a:t>
              </a:r>
              <a:r>
                <a:rPr lang="en-US" dirty="0" smtClean="0"/>
                <a:t> </a:t>
              </a:r>
              <a:r>
                <a:rPr lang="en-US" dirty="0" err="1" smtClean="0"/>
                <a:t>Φ</a:t>
              </a:r>
              <a:r>
                <a:rPr lang="en-US" dirty="0" smtClean="0"/>
                <a:t> =</a:t>
              </a:r>
              <a:r>
                <a:rPr lang="en-US" dirty="0" smtClean="0">
                  <a:sym typeface="Symbol" charset="2"/>
                </a:rPr>
                <a:t> </a:t>
              </a:r>
              <a:r>
                <a:rPr lang="en-US" dirty="0">
                  <a:sym typeface="Symbol" charset="2"/>
                </a:rPr>
                <a:t>deep pit</a:t>
              </a:r>
            </a:p>
          </p:txBody>
        </p:sp>
        <p:sp>
          <p:nvSpPr>
            <p:cNvPr id="56375" name="Line 55"/>
            <p:cNvSpPr>
              <a:spLocks noChangeShapeType="1"/>
            </p:cNvSpPr>
            <p:nvPr/>
          </p:nvSpPr>
          <p:spPr bwMode="auto">
            <a:xfrm flipH="1" flipV="1">
              <a:off x="4656" y="2597"/>
              <a:ext cx="13" cy="6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6" name="Text Box 56"/>
            <p:cNvSpPr txBox="1">
              <a:spLocks noChangeArrowheads="1"/>
            </p:cNvSpPr>
            <p:nvPr/>
          </p:nvSpPr>
          <p:spPr bwMode="auto">
            <a:xfrm>
              <a:off x="4738" y="2697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h</a:t>
              </a:r>
            </a:p>
          </p:txBody>
        </p:sp>
      </p:grpSp>
      <p:grpSp>
        <p:nvGrpSpPr>
          <p:cNvPr id="3" name="Group 62"/>
          <p:cNvGrpSpPr>
            <a:grpSpLocks/>
          </p:cNvGrpSpPr>
          <p:nvPr/>
        </p:nvGrpSpPr>
        <p:grpSpPr bwMode="auto">
          <a:xfrm>
            <a:off x="0" y="3598863"/>
            <a:ext cx="4525964" cy="2325687"/>
            <a:chOff x="0" y="2267"/>
            <a:chExt cx="2851" cy="1465"/>
          </a:xfrm>
        </p:grpSpPr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224" y="2267"/>
              <a:ext cx="2491" cy="859"/>
              <a:chOff x="954" y="2448"/>
              <a:chExt cx="3174" cy="1261"/>
            </a:xfrm>
          </p:grpSpPr>
          <p:sp>
            <p:nvSpPr>
              <p:cNvPr id="56332" name="Line 12"/>
              <p:cNvSpPr>
                <a:spLocks noChangeShapeType="1"/>
              </p:cNvSpPr>
              <p:nvPr/>
            </p:nvSpPr>
            <p:spPr bwMode="auto">
              <a:xfrm>
                <a:off x="2304" y="2448"/>
                <a:ext cx="0" cy="4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33" name="Oval 13"/>
              <p:cNvSpPr>
                <a:spLocks noChangeArrowheads="1"/>
              </p:cNvSpPr>
              <p:nvPr/>
            </p:nvSpPr>
            <p:spPr bwMode="auto">
              <a:xfrm>
                <a:off x="2256" y="2448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34" name="Line 14"/>
              <p:cNvSpPr>
                <a:spLocks noChangeShapeType="1"/>
              </p:cNvSpPr>
              <p:nvPr/>
            </p:nvSpPr>
            <p:spPr bwMode="auto">
              <a:xfrm flipH="1">
                <a:off x="2256" y="2640"/>
                <a:ext cx="48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35" name="Line 15"/>
              <p:cNvSpPr>
                <a:spLocks noChangeShapeType="1"/>
              </p:cNvSpPr>
              <p:nvPr/>
            </p:nvSpPr>
            <p:spPr bwMode="auto">
              <a:xfrm>
                <a:off x="2304" y="2640"/>
                <a:ext cx="48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27" name="Freeform 7"/>
              <p:cNvSpPr>
                <a:spLocks/>
              </p:cNvSpPr>
              <p:nvPr/>
            </p:nvSpPr>
            <p:spPr bwMode="auto">
              <a:xfrm>
                <a:off x="1872" y="2929"/>
                <a:ext cx="2256" cy="780"/>
              </a:xfrm>
              <a:custGeom>
                <a:avLst/>
                <a:gdLst/>
                <a:ahLst/>
                <a:cxnLst>
                  <a:cxn ang="0">
                    <a:pos x="56" y="726"/>
                  </a:cxn>
                  <a:cxn ang="0">
                    <a:pos x="74" y="750"/>
                  </a:cxn>
                  <a:cxn ang="0">
                    <a:pos x="500" y="750"/>
                  </a:cxn>
                  <a:cxn ang="0">
                    <a:pos x="1028" y="732"/>
                  </a:cxn>
                  <a:cxn ang="0">
                    <a:pos x="1262" y="576"/>
                  </a:cxn>
                  <a:cxn ang="0">
                    <a:pos x="1592" y="150"/>
                  </a:cxn>
                  <a:cxn ang="0">
                    <a:pos x="2030" y="24"/>
                  </a:cxn>
                  <a:cxn ang="0">
                    <a:pos x="2888" y="6"/>
                  </a:cxn>
                  <a:cxn ang="0">
                    <a:pos x="3080" y="6"/>
                  </a:cxn>
                </a:cxnLst>
                <a:rect l="0" t="0" r="r" b="b"/>
                <a:pathLst>
                  <a:path w="3088" h="761">
                    <a:moveTo>
                      <a:pt x="56" y="726"/>
                    </a:moveTo>
                    <a:cubicBezTo>
                      <a:pt x="59" y="730"/>
                      <a:pt x="0" y="746"/>
                      <a:pt x="74" y="750"/>
                    </a:cubicBezTo>
                    <a:cubicBezTo>
                      <a:pt x="148" y="754"/>
                      <a:pt x="341" y="753"/>
                      <a:pt x="500" y="750"/>
                    </a:cubicBezTo>
                    <a:cubicBezTo>
                      <a:pt x="659" y="747"/>
                      <a:pt x="901" y="761"/>
                      <a:pt x="1028" y="732"/>
                    </a:cubicBezTo>
                    <a:cubicBezTo>
                      <a:pt x="1155" y="703"/>
                      <a:pt x="1168" y="673"/>
                      <a:pt x="1262" y="576"/>
                    </a:cubicBezTo>
                    <a:cubicBezTo>
                      <a:pt x="1356" y="479"/>
                      <a:pt x="1464" y="242"/>
                      <a:pt x="1592" y="150"/>
                    </a:cubicBezTo>
                    <a:cubicBezTo>
                      <a:pt x="1720" y="58"/>
                      <a:pt x="1814" y="48"/>
                      <a:pt x="2030" y="24"/>
                    </a:cubicBezTo>
                    <a:cubicBezTo>
                      <a:pt x="2246" y="0"/>
                      <a:pt x="2713" y="9"/>
                      <a:pt x="2888" y="6"/>
                    </a:cubicBezTo>
                    <a:cubicBezTo>
                      <a:pt x="3063" y="3"/>
                      <a:pt x="3088" y="2"/>
                      <a:pt x="3080" y="6"/>
                    </a:cubicBez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28" name="Oval 8"/>
              <p:cNvSpPr>
                <a:spLocks noChangeArrowheads="1"/>
              </p:cNvSpPr>
              <p:nvPr/>
            </p:nvSpPr>
            <p:spPr bwMode="auto">
              <a:xfrm>
                <a:off x="2352" y="3519"/>
                <a:ext cx="144" cy="1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29" name="Line 9"/>
              <p:cNvSpPr>
                <a:spLocks noChangeShapeType="1"/>
              </p:cNvSpPr>
              <p:nvPr/>
            </p:nvSpPr>
            <p:spPr bwMode="auto">
              <a:xfrm>
                <a:off x="2304" y="2880"/>
                <a:ext cx="0" cy="44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30" name="Line 10"/>
              <p:cNvSpPr>
                <a:spLocks noChangeShapeType="1"/>
              </p:cNvSpPr>
              <p:nvPr/>
            </p:nvSpPr>
            <p:spPr bwMode="auto">
              <a:xfrm flipH="1">
                <a:off x="2256" y="2880"/>
                <a:ext cx="48" cy="1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31" name="Line 11"/>
              <p:cNvSpPr>
                <a:spLocks noChangeShapeType="1"/>
              </p:cNvSpPr>
              <p:nvPr/>
            </p:nvSpPr>
            <p:spPr bwMode="auto">
              <a:xfrm>
                <a:off x="2112" y="3028"/>
                <a:ext cx="144" cy="4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37" name="Freeform 17"/>
              <p:cNvSpPr>
                <a:spLocks/>
              </p:cNvSpPr>
              <p:nvPr/>
            </p:nvSpPr>
            <p:spPr bwMode="auto">
              <a:xfrm>
                <a:off x="954" y="2930"/>
                <a:ext cx="1686" cy="779"/>
              </a:xfrm>
              <a:custGeom>
                <a:avLst/>
                <a:gdLst/>
                <a:ahLst/>
                <a:cxnLst>
                  <a:cxn ang="0">
                    <a:pos x="1645" y="725"/>
                  </a:cxn>
                  <a:cxn ang="0">
                    <a:pos x="1632" y="749"/>
                  </a:cxn>
                  <a:cxn ang="0">
                    <a:pos x="1321" y="749"/>
                  </a:cxn>
                  <a:cxn ang="0">
                    <a:pos x="935" y="731"/>
                  </a:cxn>
                  <a:cxn ang="0">
                    <a:pos x="764" y="575"/>
                  </a:cxn>
                  <a:cxn ang="0">
                    <a:pos x="523" y="149"/>
                  </a:cxn>
                  <a:cxn ang="0">
                    <a:pos x="203" y="23"/>
                  </a:cxn>
                  <a:cxn ang="0">
                    <a:pos x="0" y="11"/>
                  </a:cxn>
                </a:cxnLst>
                <a:rect l="0" t="0" r="r" b="b"/>
                <a:pathLst>
                  <a:path w="1686" h="760">
                    <a:moveTo>
                      <a:pt x="1645" y="725"/>
                    </a:moveTo>
                    <a:cubicBezTo>
                      <a:pt x="1643" y="729"/>
                      <a:pt x="1686" y="745"/>
                      <a:pt x="1632" y="749"/>
                    </a:cubicBezTo>
                    <a:cubicBezTo>
                      <a:pt x="1578" y="753"/>
                      <a:pt x="1437" y="752"/>
                      <a:pt x="1321" y="749"/>
                    </a:cubicBezTo>
                    <a:cubicBezTo>
                      <a:pt x="1205" y="746"/>
                      <a:pt x="1028" y="760"/>
                      <a:pt x="935" y="731"/>
                    </a:cubicBezTo>
                    <a:cubicBezTo>
                      <a:pt x="842" y="702"/>
                      <a:pt x="833" y="672"/>
                      <a:pt x="764" y="575"/>
                    </a:cubicBezTo>
                    <a:cubicBezTo>
                      <a:pt x="695" y="478"/>
                      <a:pt x="616" y="241"/>
                      <a:pt x="523" y="149"/>
                    </a:cubicBezTo>
                    <a:cubicBezTo>
                      <a:pt x="429" y="57"/>
                      <a:pt x="290" y="46"/>
                      <a:pt x="203" y="23"/>
                    </a:cubicBezTo>
                    <a:cubicBezTo>
                      <a:pt x="116" y="0"/>
                      <a:pt x="42" y="13"/>
                      <a:pt x="0" y="11"/>
                    </a:cubicBez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39" name="Oval 19"/>
              <p:cNvSpPr>
                <a:spLocks noChangeArrowheads="1"/>
              </p:cNvSpPr>
              <p:nvPr/>
            </p:nvSpPr>
            <p:spPr bwMode="auto">
              <a:xfrm>
                <a:off x="2448" y="3372"/>
                <a:ext cx="144" cy="14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40" name="Oval 20"/>
              <p:cNvSpPr>
                <a:spLocks noChangeArrowheads="1"/>
              </p:cNvSpPr>
              <p:nvPr/>
            </p:nvSpPr>
            <p:spPr bwMode="auto">
              <a:xfrm>
                <a:off x="1872" y="3519"/>
                <a:ext cx="144" cy="1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41" name="Oval 21"/>
              <p:cNvSpPr>
                <a:spLocks noChangeArrowheads="1"/>
              </p:cNvSpPr>
              <p:nvPr/>
            </p:nvSpPr>
            <p:spPr bwMode="auto">
              <a:xfrm>
                <a:off x="1968" y="3519"/>
                <a:ext cx="144" cy="1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42" name="Oval 22"/>
              <p:cNvSpPr>
                <a:spLocks noChangeArrowheads="1"/>
              </p:cNvSpPr>
              <p:nvPr/>
            </p:nvSpPr>
            <p:spPr bwMode="auto">
              <a:xfrm>
                <a:off x="2496" y="3077"/>
                <a:ext cx="144" cy="14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43" name="Oval 23"/>
              <p:cNvSpPr>
                <a:spLocks noChangeArrowheads="1"/>
              </p:cNvSpPr>
              <p:nvPr/>
            </p:nvSpPr>
            <p:spPr bwMode="auto">
              <a:xfrm>
                <a:off x="2496" y="3224"/>
                <a:ext cx="144" cy="1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44" name="Oval 24"/>
              <p:cNvSpPr>
                <a:spLocks noChangeArrowheads="1"/>
              </p:cNvSpPr>
              <p:nvPr/>
            </p:nvSpPr>
            <p:spPr bwMode="auto">
              <a:xfrm>
                <a:off x="2688" y="3323"/>
                <a:ext cx="144" cy="14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45" name="Oval 25"/>
              <p:cNvSpPr>
                <a:spLocks noChangeArrowheads="1"/>
              </p:cNvSpPr>
              <p:nvPr/>
            </p:nvSpPr>
            <p:spPr bwMode="auto">
              <a:xfrm>
                <a:off x="2448" y="3519"/>
                <a:ext cx="144" cy="1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46" name="Oval 26"/>
              <p:cNvSpPr>
                <a:spLocks noChangeArrowheads="1"/>
              </p:cNvSpPr>
              <p:nvPr/>
            </p:nvSpPr>
            <p:spPr bwMode="auto">
              <a:xfrm>
                <a:off x="2592" y="3470"/>
                <a:ext cx="144" cy="1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6371" name="Text Box 51"/>
            <p:cNvSpPr txBox="1">
              <a:spLocks noChangeArrowheads="1"/>
            </p:cNvSpPr>
            <p:nvPr/>
          </p:nvSpPr>
          <p:spPr bwMode="auto">
            <a:xfrm>
              <a:off x="223" y="3194"/>
              <a:ext cx="23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sodium- easy to kick out</a:t>
              </a:r>
            </a:p>
          </p:txBody>
        </p:sp>
        <p:sp>
          <p:nvSpPr>
            <p:cNvPr id="56373" name="Line 53"/>
            <p:cNvSpPr>
              <a:spLocks noChangeShapeType="1"/>
            </p:cNvSpPr>
            <p:nvPr/>
          </p:nvSpPr>
          <p:spPr bwMode="auto">
            <a:xfrm flipV="1">
              <a:off x="2198" y="2612"/>
              <a:ext cx="6" cy="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4" name="Text Box 54"/>
            <p:cNvSpPr txBox="1">
              <a:spLocks noChangeArrowheads="1"/>
            </p:cNvSpPr>
            <p:nvPr/>
          </p:nvSpPr>
          <p:spPr bwMode="auto">
            <a:xfrm>
              <a:off x="2232" y="2611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h</a:t>
              </a:r>
            </a:p>
          </p:txBody>
        </p:sp>
        <p:sp>
          <p:nvSpPr>
            <p:cNvPr id="56377" name="Text Box 57"/>
            <p:cNvSpPr txBox="1">
              <a:spLocks noChangeArrowheads="1"/>
            </p:cNvSpPr>
            <p:nvPr/>
          </p:nvSpPr>
          <p:spPr bwMode="auto">
            <a:xfrm>
              <a:off x="0" y="3461"/>
              <a:ext cx="2851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/>
                <a:t>small work function</a:t>
              </a:r>
              <a:r>
                <a:rPr lang="en-US" sz="2200" dirty="0" smtClean="0"/>
                <a:t> </a:t>
              </a:r>
              <a:r>
                <a:rPr lang="en-US" sz="2200" dirty="0" err="1" smtClean="0"/>
                <a:t>Φ</a:t>
              </a:r>
              <a:r>
                <a:rPr lang="en-US" sz="2200" dirty="0" smtClean="0">
                  <a:sym typeface="Symbol" charset="2"/>
                </a:rPr>
                <a:t> = shallow </a:t>
              </a:r>
              <a:r>
                <a:rPr lang="en-US" sz="2200" dirty="0">
                  <a:sym typeface="Symbol" charset="2"/>
                </a:rPr>
                <a:t>pit</a:t>
              </a:r>
            </a:p>
          </p:txBody>
        </p:sp>
      </p:grpSp>
      <p:sp>
        <p:nvSpPr>
          <p:cNvPr id="56378" name="Text Box 58"/>
          <p:cNvSpPr txBox="1">
            <a:spLocks noChangeArrowheads="1"/>
          </p:cNvSpPr>
          <p:nvPr/>
        </p:nvSpPr>
        <p:spPr bwMode="auto">
          <a:xfrm>
            <a:off x="5032375" y="2370138"/>
            <a:ext cx="3860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energy needed to get most</a:t>
            </a:r>
          </a:p>
          <a:p>
            <a:r>
              <a:rPr lang="en-US"/>
              <a:t>energetic electron out of pit</a:t>
            </a:r>
          </a:p>
          <a:p>
            <a:r>
              <a:rPr lang="en-US"/>
              <a:t>(“work function”)</a:t>
            </a:r>
          </a:p>
        </p:txBody>
      </p:sp>
      <p:sp>
        <p:nvSpPr>
          <p:cNvPr id="56381" name="Rectangle 61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381000"/>
          </a:xfrm>
          <a:noFill/>
          <a:ln/>
        </p:spPr>
        <p:txBody>
          <a:bodyPr>
            <a:normAutofit fontScale="90000"/>
          </a:bodyPr>
          <a:lstStyle/>
          <a:p>
            <a:pPr algn="l"/>
            <a:r>
              <a:rPr lang="en-US" sz="3400">
                <a:solidFill>
                  <a:schemeClr val="tx1"/>
                </a:solidFill>
              </a:rPr>
              <a:t>Kicker analogy: a ball in a pit</a:t>
            </a:r>
            <a:endParaRPr lang="en-US" sz="260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reeform 2"/>
          <p:cNvSpPr>
            <a:spLocks/>
          </p:cNvSpPr>
          <p:nvPr/>
        </p:nvSpPr>
        <p:spPr bwMode="auto">
          <a:xfrm>
            <a:off x="1651000" y="1600200"/>
            <a:ext cx="4902200" cy="1208088"/>
          </a:xfrm>
          <a:custGeom>
            <a:avLst/>
            <a:gdLst/>
            <a:ahLst/>
            <a:cxnLst>
              <a:cxn ang="0">
                <a:pos x="56" y="726"/>
              </a:cxn>
              <a:cxn ang="0">
                <a:pos x="74" y="750"/>
              </a:cxn>
              <a:cxn ang="0">
                <a:pos x="500" y="750"/>
              </a:cxn>
              <a:cxn ang="0">
                <a:pos x="1028" y="732"/>
              </a:cxn>
              <a:cxn ang="0">
                <a:pos x="1262" y="576"/>
              </a:cxn>
              <a:cxn ang="0">
                <a:pos x="1592" y="150"/>
              </a:cxn>
              <a:cxn ang="0">
                <a:pos x="2030" y="24"/>
              </a:cxn>
              <a:cxn ang="0">
                <a:pos x="2888" y="6"/>
              </a:cxn>
              <a:cxn ang="0">
                <a:pos x="3080" y="6"/>
              </a:cxn>
            </a:cxnLst>
            <a:rect l="0" t="0" r="r" b="b"/>
            <a:pathLst>
              <a:path w="3088" h="761">
                <a:moveTo>
                  <a:pt x="56" y="726"/>
                </a:moveTo>
                <a:cubicBezTo>
                  <a:pt x="59" y="730"/>
                  <a:pt x="0" y="746"/>
                  <a:pt x="74" y="750"/>
                </a:cubicBezTo>
                <a:cubicBezTo>
                  <a:pt x="148" y="754"/>
                  <a:pt x="341" y="753"/>
                  <a:pt x="500" y="750"/>
                </a:cubicBezTo>
                <a:cubicBezTo>
                  <a:pt x="659" y="747"/>
                  <a:pt x="901" y="761"/>
                  <a:pt x="1028" y="732"/>
                </a:cubicBezTo>
                <a:cubicBezTo>
                  <a:pt x="1155" y="703"/>
                  <a:pt x="1168" y="673"/>
                  <a:pt x="1262" y="576"/>
                </a:cubicBezTo>
                <a:cubicBezTo>
                  <a:pt x="1356" y="479"/>
                  <a:pt x="1464" y="242"/>
                  <a:pt x="1592" y="150"/>
                </a:cubicBezTo>
                <a:cubicBezTo>
                  <a:pt x="1720" y="58"/>
                  <a:pt x="1814" y="48"/>
                  <a:pt x="2030" y="24"/>
                </a:cubicBezTo>
                <a:cubicBezTo>
                  <a:pt x="2246" y="0"/>
                  <a:pt x="2713" y="9"/>
                  <a:pt x="2888" y="6"/>
                </a:cubicBezTo>
                <a:cubicBezTo>
                  <a:pt x="3063" y="3"/>
                  <a:pt x="3088" y="2"/>
                  <a:pt x="3080" y="6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52400" y="838200"/>
            <a:ext cx="30813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Photon…  </a:t>
            </a:r>
          </a:p>
          <a:p>
            <a:r>
              <a:rPr lang="en-US"/>
              <a:t>Puts in kick of energy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0" y="0"/>
            <a:ext cx="4800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If photon has enough energy, electron emerges with: 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3276600" y="457200"/>
            <a:ext cx="5703888" cy="2595563"/>
            <a:chOff x="2064" y="288"/>
            <a:chExt cx="3593" cy="1635"/>
          </a:xfrm>
        </p:grpSpPr>
        <p:sp>
          <p:nvSpPr>
            <p:cNvPr id="43013" name="Text Box 5"/>
            <p:cNvSpPr txBox="1">
              <a:spLocks noChangeArrowheads="1"/>
            </p:cNvSpPr>
            <p:nvPr/>
          </p:nvSpPr>
          <p:spPr bwMode="auto">
            <a:xfrm>
              <a:off x="2064" y="288"/>
              <a:ext cx="3216" cy="31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KE = photon energy – work function</a:t>
              </a:r>
            </a:p>
          </p:txBody>
        </p:sp>
        <p:sp>
          <p:nvSpPr>
            <p:cNvPr id="43015" name="AutoShape 7"/>
            <p:cNvSpPr>
              <a:spLocks/>
            </p:cNvSpPr>
            <p:nvPr/>
          </p:nvSpPr>
          <p:spPr bwMode="auto">
            <a:xfrm>
              <a:off x="2721" y="1067"/>
              <a:ext cx="296" cy="373"/>
            </a:xfrm>
            <a:prstGeom prst="rightBrace">
              <a:avLst>
                <a:gd name="adj1" fmla="val 10501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16" name="Text Box 8"/>
            <p:cNvSpPr txBox="1">
              <a:spLocks noChangeArrowheads="1"/>
            </p:cNvSpPr>
            <p:nvPr/>
          </p:nvSpPr>
          <p:spPr bwMode="auto">
            <a:xfrm>
              <a:off x="3051" y="1167"/>
              <a:ext cx="2606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u="sng" dirty="0"/>
                <a:t>energy needed to kick</a:t>
              </a:r>
            </a:p>
            <a:p>
              <a:r>
                <a:rPr lang="en-US" u="sng" dirty="0"/>
                <a:t>highest electron out of metal.</a:t>
              </a:r>
              <a:r>
                <a:rPr lang="en-US" dirty="0"/>
                <a:t> </a:t>
              </a:r>
            </a:p>
            <a:p>
              <a:r>
                <a:rPr lang="en-US" dirty="0"/>
                <a:t>“</a:t>
              </a:r>
              <a:r>
                <a:rPr lang="en-US" u="sng" dirty="0"/>
                <a:t>WORK FUNCTION”</a:t>
              </a:r>
              <a:r>
                <a:rPr lang="en-US" dirty="0"/>
                <a:t> </a:t>
              </a:r>
              <a:r>
                <a:rPr lang="en-US" dirty="0" smtClean="0"/>
                <a:t>(</a:t>
              </a:r>
              <a:r>
                <a:rPr lang="en-US" dirty="0" err="1" smtClean="0"/>
                <a:t>Φ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0" y="3200400"/>
            <a:ext cx="9144000" cy="1569660"/>
          </a:xfrm>
          <a:prstGeom prst="rect">
            <a:avLst/>
          </a:prstGeom>
          <a:noFill/>
          <a:ln w="381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Each photon has:  Energy =</a:t>
            </a:r>
            <a:r>
              <a:rPr lang="en-US" dirty="0" err="1">
                <a:solidFill>
                  <a:schemeClr val="accent2"/>
                </a:solidFill>
              </a:rPr>
              <a:t>h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f</a:t>
            </a:r>
            <a:r>
              <a:rPr lang="en-US" dirty="0">
                <a:solidFill>
                  <a:schemeClr val="accent2"/>
                </a:solidFill>
              </a:rPr>
              <a:t> = Planks constant * Frequency </a:t>
            </a:r>
          </a:p>
          <a:p>
            <a:r>
              <a:rPr lang="en-US" dirty="0">
                <a:solidFill>
                  <a:schemeClr val="accent2"/>
                </a:solidFill>
              </a:rPr>
              <a:t>	</a:t>
            </a:r>
            <a:r>
              <a:rPr lang="en-US" sz="2000" dirty="0">
                <a:solidFill>
                  <a:srgbClr val="000066"/>
                </a:solidFill>
              </a:rPr>
              <a:t>(Energy in Joules)</a:t>
            </a:r>
            <a:r>
              <a:rPr lang="en-US" dirty="0">
                <a:solidFill>
                  <a:schemeClr val="accent2"/>
                </a:solidFill>
              </a:rPr>
              <a:t>   			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>
                <a:solidFill>
                  <a:srgbClr val="800080"/>
                </a:solidFill>
              </a:rPr>
              <a:t>(Energy in </a:t>
            </a:r>
            <a:r>
              <a:rPr lang="en-US" sz="2000" dirty="0" err="1">
                <a:solidFill>
                  <a:srgbClr val="800080"/>
                </a:solidFill>
              </a:rPr>
              <a:t>eV</a:t>
            </a:r>
            <a:r>
              <a:rPr lang="en-US" sz="2000" dirty="0">
                <a:solidFill>
                  <a:srgbClr val="800080"/>
                </a:solidFill>
              </a:rPr>
              <a:t>)</a:t>
            </a:r>
            <a:r>
              <a:rPr lang="en-US" dirty="0"/>
              <a:t> 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 err="1">
                <a:solidFill>
                  <a:srgbClr val="000066"/>
                </a:solidFill>
              </a:rPr>
              <a:t>E</a:t>
            </a:r>
            <a:r>
              <a:rPr lang="en-US" dirty="0">
                <a:solidFill>
                  <a:srgbClr val="000066"/>
                </a:solidFill>
              </a:rPr>
              <a:t>=</a:t>
            </a:r>
            <a:r>
              <a:rPr lang="en-US" dirty="0" err="1">
                <a:solidFill>
                  <a:srgbClr val="000066"/>
                </a:solidFill>
              </a:rPr>
              <a:t>hf</a:t>
            </a:r>
            <a:r>
              <a:rPr lang="en-US" dirty="0">
                <a:solidFill>
                  <a:srgbClr val="000066"/>
                </a:solidFill>
              </a:rPr>
              <a:t>=(6.626*10</a:t>
            </a:r>
            <a:r>
              <a:rPr lang="en-US" baseline="30000" dirty="0">
                <a:solidFill>
                  <a:srgbClr val="000066"/>
                </a:solidFill>
              </a:rPr>
              <a:t>-34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J-s</a:t>
            </a:r>
            <a:r>
              <a:rPr lang="en-US" dirty="0">
                <a:solidFill>
                  <a:srgbClr val="000066"/>
                </a:solidFill>
              </a:rPr>
              <a:t>)*(</a:t>
            </a:r>
            <a:r>
              <a:rPr lang="en-US" dirty="0" err="1">
                <a:solidFill>
                  <a:srgbClr val="000066"/>
                </a:solidFill>
              </a:rPr>
              <a:t>f</a:t>
            </a:r>
            <a:r>
              <a:rPr lang="en-US" dirty="0">
                <a:solidFill>
                  <a:srgbClr val="000066"/>
                </a:solidFill>
              </a:rPr>
              <a:t> s</a:t>
            </a:r>
            <a:r>
              <a:rPr lang="en-US" baseline="30000" dirty="0">
                <a:solidFill>
                  <a:srgbClr val="000066"/>
                </a:solidFill>
              </a:rPr>
              <a:t>-1</a:t>
            </a:r>
            <a:r>
              <a:rPr lang="en-US" dirty="0">
                <a:solidFill>
                  <a:srgbClr val="000066"/>
                </a:solidFill>
              </a:rPr>
              <a:t>)</a:t>
            </a:r>
            <a:r>
              <a:rPr lang="en-US" dirty="0">
                <a:solidFill>
                  <a:schemeClr val="accent2"/>
                </a:solidFill>
              </a:rPr>
              <a:t> 	</a:t>
            </a:r>
            <a:r>
              <a:rPr lang="en-US" dirty="0" err="1">
                <a:solidFill>
                  <a:srgbClr val="800080"/>
                </a:solidFill>
              </a:rPr>
              <a:t>E</a:t>
            </a:r>
            <a:r>
              <a:rPr lang="en-US" dirty="0">
                <a:solidFill>
                  <a:srgbClr val="800080"/>
                </a:solidFill>
              </a:rPr>
              <a:t>=</a:t>
            </a:r>
            <a:r>
              <a:rPr lang="en-US" dirty="0" err="1">
                <a:solidFill>
                  <a:srgbClr val="800080"/>
                </a:solidFill>
              </a:rPr>
              <a:t>hf</a:t>
            </a:r>
            <a:r>
              <a:rPr lang="en-US" dirty="0">
                <a:solidFill>
                  <a:srgbClr val="800080"/>
                </a:solidFill>
              </a:rPr>
              <a:t>= (4.14*10</a:t>
            </a:r>
            <a:r>
              <a:rPr lang="en-US" baseline="30000" dirty="0">
                <a:solidFill>
                  <a:srgbClr val="800080"/>
                </a:solidFill>
              </a:rPr>
              <a:t>-15</a:t>
            </a:r>
            <a:r>
              <a:rPr lang="en-US" dirty="0">
                <a:solidFill>
                  <a:srgbClr val="800080"/>
                </a:solidFill>
              </a:rPr>
              <a:t> </a:t>
            </a:r>
            <a:r>
              <a:rPr lang="en-US" dirty="0" err="1">
                <a:solidFill>
                  <a:srgbClr val="800080"/>
                </a:solidFill>
              </a:rPr>
              <a:t>eV-s</a:t>
            </a:r>
            <a:r>
              <a:rPr lang="en-US" dirty="0">
                <a:solidFill>
                  <a:srgbClr val="800080"/>
                </a:solidFill>
              </a:rPr>
              <a:t>)*(</a:t>
            </a:r>
            <a:r>
              <a:rPr lang="en-US" dirty="0" err="1">
                <a:solidFill>
                  <a:srgbClr val="800080"/>
                </a:solidFill>
              </a:rPr>
              <a:t>f</a:t>
            </a:r>
            <a:r>
              <a:rPr lang="en-US" dirty="0">
                <a:solidFill>
                  <a:srgbClr val="800080"/>
                </a:solidFill>
              </a:rPr>
              <a:t> s</a:t>
            </a:r>
            <a:r>
              <a:rPr lang="en-US" baseline="30000" dirty="0">
                <a:solidFill>
                  <a:srgbClr val="800080"/>
                </a:solidFill>
              </a:rPr>
              <a:t>-1</a:t>
            </a:r>
            <a:r>
              <a:rPr lang="en-US" dirty="0">
                <a:solidFill>
                  <a:srgbClr val="800080"/>
                </a:solidFill>
              </a:rPr>
              <a:t>)</a:t>
            </a:r>
          </a:p>
          <a:p>
            <a:r>
              <a:rPr lang="en-US" dirty="0" err="1">
                <a:solidFill>
                  <a:srgbClr val="000066"/>
                </a:solidFill>
              </a:rPr>
              <a:t>E</a:t>
            </a:r>
            <a:r>
              <a:rPr lang="en-US" dirty="0">
                <a:solidFill>
                  <a:srgbClr val="000066"/>
                </a:solidFill>
              </a:rPr>
              <a:t>=</a:t>
            </a:r>
            <a:r>
              <a:rPr lang="en-US" dirty="0" err="1">
                <a:solidFill>
                  <a:srgbClr val="000066"/>
                </a:solidFill>
              </a:rPr>
              <a:t>hc</a:t>
            </a:r>
            <a:r>
              <a:rPr lang="en-US" dirty="0" err="1" smtClean="0">
                <a:solidFill>
                  <a:srgbClr val="000066"/>
                </a:solidFill>
              </a:rPr>
              <a:t>/λ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>
                <a:solidFill>
                  <a:srgbClr val="000066"/>
                </a:solidFill>
              </a:rPr>
              <a:t>= (1.99*10</a:t>
            </a:r>
            <a:r>
              <a:rPr lang="en-US" baseline="30000" dirty="0">
                <a:solidFill>
                  <a:srgbClr val="000066"/>
                </a:solidFill>
              </a:rPr>
              <a:t>-25 </a:t>
            </a:r>
            <a:r>
              <a:rPr lang="en-US" dirty="0" err="1">
                <a:solidFill>
                  <a:srgbClr val="000066"/>
                </a:solidFill>
              </a:rPr>
              <a:t>J-m)/</a:t>
            </a:r>
            <a:r>
              <a:rPr lang="en-US" dirty="0" err="1" smtClean="0">
                <a:solidFill>
                  <a:srgbClr val="000066"/>
                </a:solidFill>
              </a:rPr>
              <a:t>(λ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m</a:t>
            </a:r>
            <a:r>
              <a:rPr lang="en-US" dirty="0">
                <a:solidFill>
                  <a:srgbClr val="000066"/>
                </a:solidFill>
              </a:rPr>
              <a:t>)</a:t>
            </a:r>
            <a:r>
              <a:rPr lang="en-US" dirty="0">
                <a:solidFill>
                  <a:schemeClr val="accent2"/>
                </a:solidFill>
              </a:rPr>
              <a:t>	</a:t>
            </a:r>
            <a:r>
              <a:rPr lang="en-US" b="1" dirty="0" err="1"/>
              <a:t>E</a:t>
            </a:r>
            <a:r>
              <a:rPr lang="en-US" b="1" dirty="0"/>
              <a:t>= </a:t>
            </a:r>
            <a:r>
              <a:rPr lang="en-US" b="1" dirty="0" err="1"/>
              <a:t>hc</a:t>
            </a:r>
            <a:r>
              <a:rPr lang="en-US" b="1" dirty="0" err="1" smtClean="0"/>
              <a:t>/λ</a:t>
            </a:r>
            <a:r>
              <a:rPr lang="en-US" b="1" dirty="0" smtClean="0">
                <a:latin typeface="Symbol" charset="2"/>
              </a:rPr>
              <a:t> </a:t>
            </a:r>
            <a:r>
              <a:rPr lang="en-US" b="1" dirty="0">
                <a:latin typeface="Symbol" charset="2"/>
              </a:rPr>
              <a:t>= (</a:t>
            </a:r>
            <a:r>
              <a:rPr lang="en-US" b="1" dirty="0"/>
              <a:t>1240 </a:t>
            </a:r>
            <a:r>
              <a:rPr lang="en-US" b="1" dirty="0" err="1"/>
              <a:t>eV-nm)/</a:t>
            </a:r>
            <a:r>
              <a:rPr lang="en-US" b="1" dirty="0" err="1" smtClean="0"/>
              <a:t>(λ</a:t>
            </a:r>
            <a:r>
              <a:rPr lang="en-US" b="1" dirty="0" smtClean="0">
                <a:latin typeface="Symbol" charset="2"/>
              </a:rPr>
              <a:t> </a:t>
            </a:r>
            <a:r>
              <a:rPr lang="en-US" b="1" dirty="0"/>
              <a:t>nm)</a:t>
            </a:r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0" y="4892675"/>
            <a:ext cx="9144000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8000"/>
                </a:solidFill>
              </a:rPr>
              <a:t>       Initial KE of electron  	= E</a:t>
            </a:r>
            <a:r>
              <a:rPr lang="en-US" baseline="-25000">
                <a:solidFill>
                  <a:srgbClr val="008000"/>
                </a:solidFill>
              </a:rPr>
              <a:t>photon</a:t>
            </a:r>
            <a:r>
              <a:rPr lang="en-US">
                <a:solidFill>
                  <a:srgbClr val="008000"/>
                </a:solidFill>
              </a:rPr>
              <a:t>  -   energy needed to kick   </a:t>
            </a:r>
          </a:p>
          <a:p>
            <a:r>
              <a:rPr lang="en-US">
                <a:solidFill>
                  <a:srgbClr val="008000"/>
                </a:solidFill>
              </a:rPr>
              <a:t>     as it comes out of metal	                    electron out of metal</a:t>
            </a:r>
          </a:p>
        </p:txBody>
      </p:sp>
      <p:sp>
        <p:nvSpPr>
          <p:cNvPr id="43019" name="Freeform 11"/>
          <p:cNvSpPr>
            <a:spLocks/>
          </p:cNvSpPr>
          <p:nvPr/>
        </p:nvSpPr>
        <p:spPr bwMode="auto">
          <a:xfrm rot="2011674">
            <a:off x="1793875" y="1938338"/>
            <a:ext cx="933450" cy="158750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64" y="51"/>
              </a:cxn>
              <a:cxn ang="0">
                <a:pos x="117" y="129"/>
              </a:cxn>
              <a:cxn ang="0">
                <a:pos x="162" y="210"/>
              </a:cxn>
              <a:cxn ang="0">
                <a:pos x="219" y="294"/>
              </a:cxn>
              <a:cxn ang="0">
                <a:pos x="282" y="336"/>
              </a:cxn>
              <a:cxn ang="0">
                <a:pos x="354" y="276"/>
              </a:cxn>
              <a:cxn ang="0">
                <a:pos x="468" y="78"/>
              </a:cxn>
              <a:cxn ang="0">
                <a:pos x="561" y="9"/>
              </a:cxn>
              <a:cxn ang="0">
                <a:pos x="648" y="66"/>
              </a:cxn>
              <a:cxn ang="0">
                <a:pos x="705" y="162"/>
              </a:cxn>
              <a:cxn ang="0">
                <a:pos x="786" y="297"/>
              </a:cxn>
              <a:cxn ang="0">
                <a:pos x="858" y="336"/>
              </a:cxn>
              <a:cxn ang="0">
                <a:pos x="942" y="246"/>
              </a:cxn>
              <a:cxn ang="0">
                <a:pos x="1029" y="87"/>
              </a:cxn>
              <a:cxn ang="0">
                <a:pos x="1116" y="6"/>
              </a:cxn>
              <a:cxn ang="0">
                <a:pos x="1206" y="48"/>
              </a:cxn>
              <a:cxn ang="0">
                <a:pos x="1295" y="194"/>
              </a:cxn>
            </a:cxnLst>
            <a:rect l="0" t="0" r="r" b="b"/>
            <a:pathLst>
              <a:path w="1295" h="344">
                <a:moveTo>
                  <a:pt x="0" y="7"/>
                </a:moveTo>
                <a:cubicBezTo>
                  <a:pt x="11" y="14"/>
                  <a:pt x="44" y="31"/>
                  <a:pt x="64" y="51"/>
                </a:cubicBezTo>
                <a:cubicBezTo>
                  <a:pt x="84" y="71"/>
                  <a:pt x="101" y="103"/>
                  <a:pt x="117" y="129"/>
                </a:cubicBezTo>
                <a:cubicBezTo>
                  <a:pt x="133" y="155"/>
                  <a:pt x="145" y="183"/>
                  <a:pt x="162" y="210"/>
                </a:cubicBezTo>
                <a:cubicBezTo>
                  <a:pt x="179" y="237"/>
                  <a:pt x="199" y="273"/>
                  <a:pt x="219" y="294"/>
                </a:cubicBezTo>
                <a:cubicBezTo>
                  <a:pt x="239" y="315"/>
                  <a:pt x="260" y="339"/>
                  <a:pt x="282" y="336"/>
                </a:cubicBezTo>
                <a:cubicBezTo>
                  <a:pt x="304" y="333"/>
                  <a:pt x="323" y="319"/>
                  <a:pt x="354" y="276"/>
                </a:cubicBezTo>
                <a:cubicBezTo>
                  <a:pt x="385" y="233"/>
                  <a:pt x="433" y="123"/>
                  <a:pt x="468" y="78"/>
                </a:cubicBezTo>
                <a:cubicBezTo>
                  <a:pt x="503" y="33"/>
                  <a:pt x="531" y="11"/>
                  <a:pt x="561" y="9"/>
                </a:cubicBezTo>
                <a:cubicBezTo>
                  <a:pt x="591" y="7"/>
                  <a:pt x="624" y="40"/>
                  <a:pt x="648" y="66"/>
                </a:cubicBezTo>
                <a:cubicBezTo>
                  <a:pt x="672" y="92"/>
                  <a:pt x="682" y="124"/>
                  <a:pt x="705" y="162"/>
                </a:cubicBezTo>
                <a:cubicBezTo>
                  <a:pt x="728" y="200"/>
                  <a:pt x="761" y="268"/>
                  <a:pt x="786" y="297"/>
                </a:cubicBezTo>
                <a:cubicBezTo>
                  <a:pt x="811" y="326"/>
                  <a:pt x="832" y="344"/>
                  <a:pt x="858" y="336"/>
                </a:cubicBezTo>
                <a:cubicBezTo>
                  <a:pt x="884" y="328"/>
                  <a:pt x="913" y="288"/>
                  <a:pt x="942" y="246"/>
                </a:cubicBezTo>
                <a:cubicBezTo>
                  <a:pt x="971" y="204"/>
                  <a:pt x="1000" y="127"/>
                  <a:pt x="1029" y="87"/>
                </a:cubicBezTo>
                <a:cubicBezTo>
                  <a:pt x="1058" y="47"/>
                  <a:pt x="1087" y="12"/>
                  <a:pt x="1116" y="6"/>
                </a:cubicBezTo>
                <a:cubicBezTo>
                  <a:pt x="1145" y="0"/>
                  <a:pt x="1176" y="17"/>
                  <a:pt x="1206" y="48"/>
                </a:cubicBezTo>
                <a:cubicBezTo>
                  <a:pt x="1236" y="79"/>
                  <a:pt x="1277" y="164"/>
                  <a:pt x="1295" y="194"/>
                </a:cubicBezTo>
              </a:path>
            </a:pathLst>
          </a:custGeom>
          <a:noFill/>
          <a:ln w="38100" cmpd="sng">
            <a:solidFill>
              <a:srgbClr val="390058"/>
            </a:solidFill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4876800" y="5835650"/>
            <a:ext cx="426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i="1">
                <a:solidFill>
                  <a:srgbClr val="FF0000"/>
                </a:solidFill>
              </a:rPr>
              <a:t>Depends on type of metal. </a:t>
            </a:r>
          </a:p>
        </p:txBody>
      </p:sp>
      <p:sp>
        <p:nvSpPr>
          <p:cNvPr id="43021" name="Oval 13"/>
          <p:cNvSpPr>
            <a:spLocks noChangeArrowheads="1"/>
          </p:cNvSpPr>
          <p:nvPr/>
        </p:nvSpPr>
        <p:spPr bwMode="auto">
          <a:xfrm>
            <a:off x="2260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22" name="AutoShape 14"/>
          <p:cNvSpPr>
            <a:spLocks/>
          </p:cNvSpPr>
          <p:nvPr/>
        </p:nvSpPr>
        <p:spPr bwMode="auto">
          <a:xfrm rot="-5400000">
            <a:off x="6705600" y="4235450"/>
            <a:ext cx="304800" cy="3048000"/>
          </a:xfrm>
          <a:prstGeom prst="leftBrace">
            <a:avLst>
              <a:gd name="adj1" fmla="val 83333"/>
              <a:gd name="adj2" fmla="val 50000"/>
            </a:avLst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26" name="Freeform 18"/>
          <p:cNvSpPr>
            <a:spLocks/>
          </p:cNvSpPr>
          <p:nvPr/>
        </p:nvSpPr>
        <p:spPr bwMode="auto">
          <a:xfrm flipH="1">
            <a:off x="-1600200" y="1600200"/>
            <a:ext cx="4902200" cy="1208088"/>
          </a:xfrm>
          <a:custGeom>
            <a:avLst/>
            <a:gdLst/>
            <a:ahLst/>
            <a:cxnLst>
              <a:cxn ang="0">
                <a:pos x="56" y="726"/>
              </a:cxn>
              <a:cxn ang="0">
                <a:pos x="74" y="750"/>
              </a:cxn>
              <a:cxn ang="0">
                <a:pos x="500" y="750"/>
              </a:cxn>
              <a:cxn ang="0">
                <a:pos x="1028" y="732"/>
              </a:cxn>
              <a:cxn ang="0">
                <a:pos x="1262" y="576"/>
              </a:cxn>
              <a:cxn ang="0">
                <a:pos x="1592" y="150"/>
              </a:cxn>
              <a:cxn ang="0">
                <a:pos x="2030" y="24"/>
              </a:cxn>
              <a:cxn ang="0">
                <a:pos x="2888" y="6"/>
              </a:cxn>
              <a:cxn ang="0">
                <a:pos x="3080" y="6"/>
              </a:cxn>
            </a:cxnLst>
            <a:rect l="0" t="0" r="r" b="b"/>
            <a:pathLst>
              <a:path w="3088" h="761">
                <a:moveTo>
                  <a:pt x="56" y="726"/>
                </a:moveTo>
                <a:cubicBezTo>
                  <a:pt x="59" y="730"/>
                  <a:pt x="0" y="746"/>
                  <a:pt x="74" y="750"/>
                </a:cubicBezTo>
                <a:cubicBezTo>
                  <a:pt x="148" y="754"/>
                  <a:pt x="341" y="753"/>
                  <a:pt x="500" y="750"/>
                </a:cubicBezTo>
                <a:cubicBezTo>
                  <a:pt x="659" y="747"/>
                  <a:pt x="901" y="761"/>
                  <a:pt x="1028" y="732"/>
                </a:cubicBezTo>
                <a:cubicBezTo>
                  <a:pt x="1155" y="703"/>
                  <a:pt x="1168" y="673"/>
                  <a:pt x="1262" y="576"/>
                </a:cubicBezTo>
                <a:cubicBezTo>
                  <a:pt x="1356" y="479"/>
                  <a:pt x="1464" y="242"/>
                  <a:pt x="1592" y="150"/>
                </a:cubicBezTo>
                <a:cubicBezTo>
                  <a:pt x="1720" y="58"/>
                  <a:pt x="1814" y="48"/>
                  <a:pt x="2030" y="24"/>
                </a:cubicBezTo>
                <a:cubicBezTo>
                  <a:pt x="2246" y="0"/>
                  <a:pt x="2713" y="9"/>
                  <a:pt x="2888" y="6"/>
                </a:cubicBezTo>
                <a:cubicBezTo>
                  <a:pt x="3063" y="3"/>
                  <a:pt x="3088" y="2"/>
                  <a:pt x="3080" y="6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27" name="Oval 19"/>
          <p:cNvSpPr>
            <a:spLocks noChangeArrowheads="1"/>
          </p:cNvSpPr>
          <p:nvPr/>
        </p:nvSpPr>
        <p:spPr bwMode="auto">
          <a:xfrm>
            <a:off x="2514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28" name="Oval 20"/>
          <p:cNvSpPr>
            <a:spLocks noChangeArrowheads="1"/>
          </p:cNvSpPr>
          <p:nvPr/>
        </p:nvSpPr>
        <p:spPr bwMode="auto">
          <a:xfrm>
            <a:off x="3235325" y="247967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29" name="Oval 21"/>
          <p:cNvSpPr>
            <a:spLocks noChangeArrowheads="1"/>
          </p:cNvSpPr>
          <p:nvPr/>
        </p:nvSpPr>
        <p:spPr bwMode="auto">
          <a:xfrm>
            <a:off x="2386013" y="22955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30" name="Oval 22"/>
          <p:cNvSpPr>
            <a:spLocks noChangeArrowheads="1"/>
          </p:cNvSpPr>
          <p:nvPr/>
        </p:nvSpPr>
        <p:spPr bwMode="auto">
          <a:xfrm>
            <a:off x="2036763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31" name="Oval 23"/>
          <p:cNvSpPr>
            <a:spLocks noChangeArrowheads="1"/>
          </p:cNvSpPr>
          <p:nvPr/>
        </p:nvSpPr>
        <p:spPr bwMode="auto">
          <a:xfrm>
            <a:off x="23622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32" name="Oval 24"/>
          <p:cNvSpPr>
            <a:spLocks noChangeArrowheads="1"/>
          </p:cNvSpPr>
          <p:nvPr/>
        </p:nvSpPr>
        <p:spPr bwMode="auto">
          <a:xfrm>
            <a:off x="2998788" y="22066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33" name="Oval 25"/>
          <p:cNvSpPr>
            <a:spLocks noChangeArrowheads="1"/>
          </p:cNvSpPr>
          <p:nvPr/>
        </p:nvSpPr>
        <p:spPr bwMode="auto">
          <a:xfrm>
            <a:off x="26670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34" name="Oval 26"/>
          <p:cNvSpPr>
            <a:spLocks noChangeArrowheads="1"/>
          </p:cNvSpPr>
          <p:nvPr/>
        </p:nvSpPr>
        <p:spPr bwMode="auto">
          <a:xfrm>
            <a:off x="2895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35" name="Oval 27"/>
          <p:cNvSpPr>
            <a:spLocks noChangeArrowheads="1"/>
          </p:cNvSpPr>
          <p:nvPr/>
        </p:nvSpPr>
        <p:spPr bwMode="auto">
          <a:xfrm>
            <a:off x="2633663" y="230663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36" name="Oval 28"/>
          <p:cNvSpPr>
            <a:spLocks noChangeArrowheads="1"/>
          </p:cNvSpPr>
          <p:nvPr/>
        </p:nvSpPr>
        <p:spPr bwMode="auto">
          <a:xfrm>
            <a:off x="30480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37" name="Oval 29"/>
          <p:cNvSpPr>
            <a:spLocks noChangeArrowheads="1"/>
          </p:cNvSpPr>
          <p:nvPr/>
        </p:nvSpPr>
        <p:spPr bwMode="auto">
          <a:xfrm>
            <a:off x="3014663" y="23733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C 0.01441 -0.00092 0.06563 -0.00046 0.08611 -0.00555 C 0.1066 -0.01065 0.10452 -0.00833 0.12257 -0.03055 C 0.14063 -0.05278 0.15625 -0.11551 0.19445 -0.13889 C 0.23264 -0.16227 0.24844 -0.16504 0.35174 -0.17083 C 0.45504 -0.17662 0.71789 -0.17315 0.81424 -0.17361 " pathEditMode="relative" rAng="0" ptsTypes="aaaaaa">
                                      <p:cBhvr>
                                        <p:cTn id="6" dur="20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7" y="-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7" grpId="0" animBg="1" autoUpdateAnimBg="0"/>
      <p:bldP spid="43018" grpId="0"/>
      <p:bldP spid="43020" grpId="0"/>
      <p:bldP spid="43021" grpId="0" animBg="1"/>
      <p:bldP spid="4302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38150"/>
          </a:xfrm>
        </p:spPr>
        <p:txBody>
          <a:bodyPr/>
          <a:lstStyle/>
          <a:p>
            <a:r>
              <a:rPr lang="en-US" sz="4000"/>
              <a:t>Typical energies</a:t>
            </a:r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0" y="627063"/>
            <a:ext cx="2606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Photon Energies: </a:t>
            </a: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0" y="3843338"/>
            <a:ext cx="4757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/>
              <a:t>Work functions of metals (in eV):</a:t>
            </a:r>
            <a:r>
              <a:rPr lang="en-US"/>
              <a:t>  </a:t>
            </a:r>
          </a:p>
        </p:txBody>
      </p:sp>
      <p:graphicFrame>
        <p:nvGraphicFramePr>
          <p:cNvPr id="103430" name="Group 6"/>
          <p:cNvGraphicFramePr>
            <a:graphicFrameLocks noGrp="1"/>
          </p:cNvGraphicFramePr>
          <p:nvPr/>
        </p:nvGraphicFramePr>
        <p:xfrm>
          <a:off x="0" y="4268788"/>
          <a:ext cx="8996363" cy="1743077"/>
        </p:xfrm>
        <a:graphic>
          <a:graphicData uri="http://schemas.openxmlformats.org/drawingml/2006/table">
            <a:tbl>
              <a:tblPr/>
              <a:tblGrid>
                <a:gridCol w="1454150"/>
                <a:gridCol w="1076325"/>
                <a:gridCol w="1077913"/>
                <a:gridCol w="742950"/>
                <a:gridCol w="1412875"/>
                <a:gridCol w="1076325"/>
                <a:gridCol w="1077912"/>
                <a:gridCol w="1077913"/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Aluminum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4.08 eV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Cesium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Lead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4.14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Potassium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Beryllium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5.0 eV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Cobalt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Magnesium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3.68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Platinum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6.35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Cadmium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4.07 eV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Copper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Mercury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Selenium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5.11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Calcium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Gold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Nickel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5.01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Silver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4.73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Carbon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4.81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Iron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Niobium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Sodium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2.28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3488" name="Group 64"/>
          <p:cNvGraphicFramePr>
            <a:graphicFrameLocks noGrp="1"/>
          </p:cNvGraphicFramePr>
          <p:nvPr/>
        </p:nvGraphicFramePr>
        <p:xfrm>
          <a:off x="4324350" y="6018213"/>
          <a:ext cx="2298700" cy="731520"/>
        </p:xfrm>
        <a:graphic>
          <a:graphicData uri="http://schemas.openxmlformats.org/drawingml/2006/table">
            <a:tbl>
              <a:tblPr/>
              <a:tblGrid>
                <a:gridCol w="1566863"/>
                <a:gridCol w="731837"/>
              </a:tblGrid>
              <a:tr h="144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Uranium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Zinc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500" name="Text Box 76"/>
          <p:cNvSpPr txBox="1">
            <a:spLocks noChangeArrowheads="1"/>
          </p:cNvSpPr>
          <p:nvPr/>
        </p:nvSpPr>
        <p:spPr bwMode="auto">
          <a:xfrm>
            <a:off x="139700" y="2854325"/>
            <a:ext cx="2979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Red Photon: 650 nm</a:t>
            </a:r>
          </a:p>
        </p:txBody>
      </p:sp>
      <p:sp>
        <p:nvSpPr>
          <p:cNvPr id="103501" name="Text Box 77"/>
          <p:cNvSpPr txBox="1">
            <a:spLocks noChangeArrowheads="1"/>
          </p:cNvSpPr>
          <p:nvPr/>
        </p:nvSpPr>
        <p:spPr bwMode="auto">
          <a:xfrm>
            <a:off x="3541713" y="2917825"/>
            <a:ext cx="44148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E</a:t>
            </a:r>
            <a:r>
              <a:rPr lang="en-US" baseline="-25000">
                <a:solidFill>
                  <a:srgbClr val="FF0000"/>
                </a:solidFill>
              </a:rPr>
              <a:t>photon</a:t>
            </a:r>
            <a:r>
              <a:rPr lang="en-US">
                <a:solidFill>
                  <a:srgbClr val="FF0000"/>
                </a:solidFill>
              </a:rPr>
              <a:t> = </a:t>
            </a:r>
            <a:r>
              <a:rPr lang="en-US" u="sng">
                <a:solidFill>
                  <a:srgbClr val="FF0000"/>
                </a:solidFill>
              </a:rPr>
              <a:t>1240 eV-nm</a:t>
            </a:r>
            <a:r>
              <a:rPr lang="en-US">
                <a:solidFill>
                  <a:srgbClr val="FF0000"/>
                </a:solidFill>
              </a:rPr>
              <a:t> = 1.91 eV</a:t>
            </a:r>
          </a:p>
          <a:p>
            <a:r>
              <a:rPr lang="en-US">
                <a:solidFill>
                  <a:srgbClr val="FF0000"/>
                </a:solidFill>
              </a:rPr>
              <a:t>	       650 nm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0" y="1098968"/>
            <a:ext cx="9144000" cy="1569660"/>
          </a:xfrm>
          <a:prstGeom prst="rect">
            <a:avLst/>
          </a:prstGeom>
          <a:noFill/>
          <a:ln w="381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Each photon has:  Energy =</a:t>
            </a:r>
            <a:r>
              <a:rPr lang="en-US" dirty="0" err="1">
                <a:solidFill>
                  <a:schemeClr val="accent2"/>
                </a:solidFill>
              </a:rPr>
              <a:t>h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f</a:t>
            </a:r>
            <a:r>
              <a:rPr lang="en-US" dirty="0">
                <a:solidFill>
                  <a:schemeClr val="accent2"/>
                </a:solidFill>
              </a:rPr>
              <a:t> = Planks constant * Frequency </a:t>
            </a:r>
          </a:p>
          <a:p>
            <a:r>
              <a:rPr lang="en-US" dirty="0">
                <a:solidFill>
                  <a:schemeClr val="accent2"/>
                </a:solidFill>
              </a:rPr>
              <a:t>	</a:t>
            </a:r>
            <a:r>
              <a:rPr lang="en-US" sz="2000" dirty="0">
                <a:solidFill>
                  <a:srgbClr val="000066"/>
                </a:solidFill>
              </a:rPr>
              <a:t>(Energy in Joules)</a:t>
            </a:r>
            <a:r>
              <a:rPr lang="en-US" dirty="0">
                <a:solidFill>
                  <a:schemeClr val="accent2"/>
                </a:solidFill>
              </a:rPr>
              <a:t>   			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>
                <a:solidFill>
                  <a:srgbClr val="800080"/>
                </a:solidFill>
              </a:rPr>
              <a:t>(Energy in </a:t>
            </a:r>
            <a:r>
              <a:rPr lang="en-US" sz="2000" dirty="0" err="1">
                <a:solidFill>
                  <a:srgbClr val="800080"/>
                </a:solidFill>
              </a:rPr>
              <a:t>eV</a:t>
            </a:r>
            <a:r>
              <a:rPr lang="en-US" sz="2000" dirty="0">
                <a:solidFill>
                  <a:srgbClr val="800080"/>
                </a:solidFill>
              </a:rPr>
              <a:t>)</a:t>
            </a:r>
            <a:r>
              <a:rPr lang="en-US" dirty="0"/>
              <a:t> 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 err="1">
                <a:solidFill>
                  <a:srgbClr val="000066"/>
                </a:solidFill>
              </a:rPr>
              <a:t>E</a:t>
            </a:r>
            <a:r>
              <a:rPr lang="en-US" dirty="0">
                <a:solidFill>
                  <a:srgbClr val="000066"/>
                </a:solidFill>
              </a:rPr>
              <a:t>=</a:t>
            </a:r>
            <a:r>
              <a:rPr lang="en-US" dirty="0" err="1">
                <a:solidFill>
                  <a:srgbClr val="000066"/>
                </a:solidFill>
              </a:rPr>
              <a:t>hf</a:t>
            </a:r>
            <a:r>
              <a:rPr lang="en-US" dirty="0">
                <a:solidFill>
                  <a:srgbClr val="000066"/>
                </a:solidFill>
              </a:rPr>
              <a:t>=(6.626*10</a:t>
            </a:r>
            <a:r>
              <a:rPr lang="en-US" baseline="30000" dirty="0">
                <a:solidFill>
                  <a:srgbClr val="000066"/>
                </a:solidFill>
              </a:rPr>
              <a:t>-34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J-s</a:t>
            </a:r>
            <a:r>
              <a:rPr lang="en-US" dirty="0">
                <a:solidFill>
                  <a:srgbClr val="000066"/>
                </a:solidFill>
              </a:rPr>
              <a:t>)*(</a:t>
            </a:r>
            <a:r>
              <a:rPr lang="en-US" dirty="0" err="1">
                <a:solidFill>
                  <a:srgbClr val="000066"/>
                </a:solidFill>
              </a:rPr>
              <a:t>f</a:t>
            </a:r>
            <a:r>
              <a:rPr lang="en-US" dirty="0">
                <a:solidFill>
                  <a:srgbClr val="000066"/>
                </a:solidFill>
              </a:rPr>
              <a:t> s</a:t>
            </a:r>
            <a:r>
              <a:rPr lang="en-US" baseline="30000" dirty="0">
                <a:solidFill>
                  <a:srgbClr val="000066"/>
                </a:solidFill>
              </a:rPr>
              <a:t>-1</a:t>
            </a:r>
            <a:r>
              <a:rPr lang="en-US" dirty="0">
                <a:solidFill>
                  <a:srgbClr val="000066"/>
                </a:solidFill>
              </a:rPr>
              <a:t>)</a:t>
            </a:r>
            <a:r>
              <a:rPr lang="en-US" dirty="0">
                <a:solidFill>
                  <a:schemeClr val="accent2"/>
                </a:solidFill>
              </a:rPr>
              <a:t> 	</a:t>
            </a:r>
            <a:r>
              <a:rPr lang="en-US" dirty="0" err="1">
                <a:solidFill>
                  <a:srgbClr val="800080"/>
                </a:solidFill>
              </a:rPr>
              <a:t>E</a:t>
            </a:r>
            <a:r>
              <a:rPr lang="en-US" dirty="0">
                <a:solidFill>
                  <a:srgbClr val="800080"/>
                </a:solidFill>
              </a:rPr>
              <a:t>=</a:t>
            </a:r>
            <a:r>
              <a:rPr lang="en-US" dirty="0" err="1">
                <a:solidFill>
                  <a:srgbClr val="800080"/>
                </a:solidFill>
              </a:rPr>
              <a:t>hf</a:t>
            </a:r>
            <a:r>
              <a:rPr lang="en-US" dirty="0">
                <a:solidFill>
                  <a:srgbClr val="800080"/>
                </a:solidFill>
              </a:rPr>
              <a:t>= (4.14*10</a:t>
            </a:r>
            <a:r>
              <a:rPr lang="en-US" baseline="30000" dirty="0">
                <a:solidFill>
                  <a:srgbClr val="800080"/>
                </a:solidFill>
              </a:rPr>
              <a:t>-15</a:t>
            </a:r>
            <a:r>
              <a:rPr lang="en-US" dirty="0">
                <a:solidFill>
                  <a:srgbClr val="800080"/>
                </a:solidFill>
              </a:rPr>
              <a:t> </a:t>
            </a:r>
            <a:r>
              <a:rPr lang="en-US" dirty="0" err="1">
                <a:solidFill>
                  <a:srgbClr val="800080"/>
                </a:solidFill>
              </a:rPr>
              <a:t>eV-s</a:t>
            </a:r>
            <a:r>
              <a:rPr lang="en-US" dirty="0">
                <a:solidFill>
                  <a:srgbClr val="800080"/>
                </a:solidFill>
              </a:rPr>
              <a:t>)*(</a:t>
            </a:r>
            <a:r>
              <a:rPr lang="en-US" dirty="0" err="1">
                <a:solidFill>
                  <a:srgbClr val="800080"/>
                </a:solidFill>
              </a:rPr>
              <a:t>f</a:t>
            </a:r>
            <a:r>
              <a:rPr lang="en-US" dirty="0">
                <a:solidFill>
                  <a:srgbClr val="800080"/>
                </a:solidFill>
              </a:rPr>
              <a:t> s</a:t>
            </a:r>
            <a:r>
              <a:rPr lang="en-US" baseline="30000" dirty="0">
                <a:solidFill>
                  <a:srgbClr val="800080"/>
                </a:solidFill>
              </a:rPr>
              <a:t>-1</a:t>
            </a:r>
            <a:r>
              <a:rPr lang="en-US" dirty="0">
                <a:solidFill>
                  <a:srgbClr val="800080"/>
                </a:solidFill>
              </a:rPr>
              <a:t>)</a:t>
            </a:r>
          </a:p>
          <a:p>
            <a:r>
              <a:rPr lang="en-US" dirty="0" err="1">
                <a:solidFill>
                  <a:srgbClr val="000066"/>
                </a:solidFill>
              </a:rPr>
              <a:t>E</a:t>
            </a:r>
            <a:r>
              <a:rPr lang="en-US" dirty="0">
                <a:solidFill>
                  <a:srgbClr val="000066"/>
                </a:solidFill>
              </a:rPr>
              <a:t>=</a:t>
            </a:r>
            <a:r>
              <a:rPr lang="en-US" dirty="0" err="1">
                <a:solidFill>
                  <a:srgbClr val="000066"/>
                </a:solidFill>
              </a:rPr>
              <a:t>hc</a:t>
            </a:r>
            <a:r>
              <a:rPr lang="en-US" dirty="0" err="1" smtClean="0">
                <a:solidFill>
                  <a:srgbClr val="000066"/>
                </a:solidFill>
              </a:rPr>
              <a:t>/λ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>
                <a:solidFill>
                  <a:srgbClr val="000066"/>
                </a:solidFill>
              </a:rPr>
              <a:t>= (1.99*10</a:t>
            </a:r>
            <a:r>
              <a:rPr lang="en-US" baseline="30000" dirty="0">
                <a:solidFill>
                  <a:srgbClr val="000066"/>
                </a:solidFill>
              </a:rPr>
              <a:t>-25 </a:t>
            </a:r>
            <a:r>
              <a:rPr lang="en-US" dirty="0" err="1">
                <a:solidFill>
                  <a:srgbClr val="000066"/>
                </a:solidFill>
              </a:rPr>
              <a:t>J-m)/</a:t>
            </a:r>
            <a:r>
              <a:rPr lang="en-US" dirty="0" err="1" smtClean="0">
                <a:solidFill>
                  <a:srgbClr val="000066"/>
                </a:solidFill>
              </a:rPr>
              <a:t>(λ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m</a:t>
            </a:r>
            <a:r>
              <a:rPr lang="en-US" dirty="0">
                <a:solidFill>
                  <a:srgbClr val="000066"/>
                </a:solidFill>
              </a:rPr>
              <a:t>)</a:t>
            </a:r>
            <a:r>
              <a:rPr lang="en-US" dirty="0">
                <a:solidFill>
                  <a:schemeClr val="accent2"/>
                </a:solidFill>
              </a:rPr>
              <a:t>	</a:t>
            </a:r>
            <a:r>
              <a:rPr lang="en-US" b="1" dirty="0" err="1"/>
              <a:t>E</a:t>
            </a:r>
            <a:r>
              <a:rPr lang="en-US" b="1" dirty="0"/>
              <a:t>= </a:t>
            </a:r>
            <a:r>
              <a:rPr lang="en-US" b="1" dirty="0" err="1"/>
              <a:t>hc</a:t>
            </a:r>
            <a:r>
              <a:rPr lang="en-US" b="1" dirty="0" err="1" smtClean="0"/>
              <a:t>/λ</a:t>
            </a:r>
            <a:r>
              <a:rPr lang="en-US" b="1" dirty="0" smtClean="0">
                <a:latin typeface="Symbol" charset="2"/>
              </a:rPr>
              <a:t> </a:t>
            </a:r>
            <a:r>
              <a:rPr lang="en-US" b="1" dirty="0">
                <a:latin typeface="Symbol" charset="2"/>
              </a:rPr>
              <a:t>= (</a:t>
            </a:r>
            <a:r>
              <a:rPr lang="en-US" b="1" dirty="0"/>
              <a:t>1240 </a:t>
            </a:r>
            <a:r>
              <a:rPr lang="en-US" b="1" dirty="0" err="1"/>
              <a:t>eV-nm)/</a:t>
            </a:r>
            <a:r>
              <a:rPr lang="en-US" b="1" dirty="0" err="1" smtClean="0"/>
              <a:t>(λ</a:t>
            </a:r>
            <a:r>
              <a:rPr lang="en-US" b="1" dirty="0" smtClean="0">
                <a:latin typeface="Symbol" charset="2"/>
              </a:rPr>
              <a:t> </a:t>
            </a:r>
            <a:r>
              <a:rPr lang="en-US" b="1" dirty="0"/>
              <a:t>nm)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382588" y="2081213"/>
            <a:ext cx="845026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/>
            <a:r>
              <a:rPr lang="en-US" dirty="0" smtClean="0"/>
              <a:t>A </a:t>
            </a:r>
            <a:r>
              <a:rPr lang="en-US" dirty="0"/>
              <a:t>photon at 300 nm will kick out an electron with an amount of kinetic energy, KE</a:t>
            </a:r>
            <a:r>
              <a:rPr lang="en-US" baseline="-25000" dirty="0"/>
              <a:t>300</a:t>
            </a:r>
            <a:r>
              <a:rPr lang="en-US" dirty="0"/>
              <a:t>.  If the wavelength is halved and it hits an electron in the metal with same energy as the previous electron, the energy of the electron coming out </a:t>
            </a:r>
            <a:r>
              <a:rPr lang="en-US" dirty="0" smtClean="0"/>
              <a:t>is… </a:t>
            </a:r>
            <a:endParaRPr lang="en-US" dirty="0"/>
          </a:p>
          <a:p>
            <a:pPr marL="342900" indent="-342900"/>
            <a:r>
              <a:rPr lang="en-US" dirty="0"/>
              <a:t>a. less than ½  KE</a:t>
            </a:r>
            <a:r>
              <a:rPr lang="en-US" baseline="-25000" dirty="0"/>
              <a:t>300</a:t>
            </a:r>
            <a:r>
              <a:rPr lang="en-US" dirty="0"/>
              <a:t>.</a:t>
            </a:r>
          </a:p>
          <a:p>
            <a:pPr marL="342900" indent="-342900"/>
            <a:r>
              <a:rPr lang="en-US" dirty="0" err="1"/>
              <a:t>b</a:t>
            </a:r>
            <a:r>
              <a:rPr lang="en-US" dirty="0"/>
              <a:t>. ½  KE</a:t>
            </a:r>
            <a:r>
              <a:rPr lang="en-US" baseline="-25000" dirty="0"/>
              <a:t>300</a:t>
            </a:r>
          </a:p>
          <a:p>
            <a:pPr marL="342900" indent="-342900"/>
            <a:r>
              <a:rPr lang="en-US" dirty="0" err="1"/>
              <a:t>c</a:t>
            </a:r>
            <a:r>
              <a:rPr lang="en-US" dirty="0"/>
              <a:t>. =  KE</a:t>
            </a:r>
            <a:r>
              <a:rPr lang="en-US" baseline="-25000" dirty="0"/>
              <a:t>300</a:t>
            </a:r>
          </a:p>
          <a:p>
            <a:pPr marL="342900" indent="-342900"/>
            <a:r>
              <a:rPr lang="en-US" dirty="0" err="1"/>
              <a:t>d</a:t>
            </a:r>
            <a:r>
              <a:rPr lang="en-US" dirty="0"/>
              <a:t>. 2 x KE</a:t>
            </a:r>
            <a:r>
              <a:rPr lang="en-US" baseline="-25000" dirty="0"/>
              <a:t>300</a:t>
            </a:r>
          </a:p>
          <a:p>
            <a:pPr marL="342900" indent="-342900"/>
            <a:r>
              <a:rPr lang="en-US" dirty="0" err="1"/>
              <a:t>e</a:t>
            </a:r>
            <a:r>
              <a:rPr lang="en-US" dirty="0"/>
              <a:t>. more than 2 x KE</a:t>
            </a:r>
            <a:r>
              <a:rPr lang="en-US" baseline="-25000" dirty="0"/>
              <a:t>300</a:t>
            </a:r>
          </a:p>
          <a:p>
            <a:pPr marL="342900" indent="-342900"/>
            <a:r>
              <a:rPr lang="en-US" i="1" dirty="0"/>
              <a:t>(remember hill analogy, draw pictures to reason out answer,</a:t>
            </a:r>
          </a:p>
          <a:p>
            <a:pPr marL="342900" indent="-342900"/>
            <a:r>
              <a:rPr lang="en-US" i="1" dirty="0"/>
              <a:t>don’t just pick answer without careful reasoning)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97313" y="463550"/>
            <a:ext cx="1752600" cy="546100"/>
            <a:chOff x="648" y="3408"/>
            <a:chExt cx="1176" cy="344"/>
          </a:xfrm>
        </p:grpSpPr>
        <p:sp>
          <p:nvSpPr>
            <p:cNvPr id="70660" name="Freeform 4"/>
            <p:cNvSpPr>
              <a:spLocks/>
            </p:cNvSpPr>
            <p:nvPr/>
          </p:nvSpPr>
          <p:spPr bwMode="auto">
            <a:xfrm>
              <a:off x="648" y="3408"/>
              <a:ext cx="624" cy="34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61" name="Freeform 5"/>
            <p:cNvSpPr>
              <a:spLocks/>
            </p:cNvSpPr>
            <p:nvPr/>
          </p:nvSpPr>
          <p:spPr bwMode="auto">
            <a:xfrm>
              <a:off x="1200" y="3408"/>
              <a:ext cx="624" cy="34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0662" name="Freeform 6"/>
          <p:cNvSpPr>
            <a:spLocks/>
          </p:cNvSpPr>
          <p:nvPr/>
        </p:nvSpPr>
        <p:spPr bwMode="auto">
          <a:xfrm>
            <a:off x="4103688" y="142875"/>
            <a:ext cx="2133600" cy="546100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64" y="51"/>
              </a:cxn>
              <a:cxn ang="0">
                <a:pos x="117" y="129"/>
              </a:cxn>
              <a:cxn ang="0">
                <a:pos x="162" y="210"/>
              </a:cxn>
              <a:cxn ang="0">
                <a:pos x="219" y="294"/>
              </a:cxn>
              <a:cxn ang="0">
                <a:pos x="282" y="336"/>
              </a:cxn>
              <a:cxn ang="0">
                <a:pos x="354" y="276"/>
              </a:cxn>
              <a:cxn ang="0">
                <a:pos x="468" y="78"/>
              </a:cxn>
              <a:cxn ang="0">
                <a:pos x="561" y="9"/>
              </a:cxn>
              <a:cxn ang="0">
                <a:pos x="648" y="66"/>
              </a:cxn>
              <a:cxn ang="0">
                <a:pos x="705" y="162"/>
              </a:cxn>
              <a:cxn ang="0">
                <a:pos x="786" y="297"/>
              </a:cxn>
              <a:cxn ang="0">
                <a:pos x="858" y="336"/>
              </a:cxn>
              <a:cxn ang="0">
                <a:pos x="942" y="246"/>
              </a:cxn>
              <a:cxn ang="0">
                <a:pos x="1029" y="87"/>
              </a:cxn>
              <a:cxn ang="0">
                <a:pos x="1116" y="6"/>
              </a:cxn>
              <a:cxn ang="0">
                <a:pos x="1206" y="48"/>
              </a:cxn>
              <a:cxn ang="0">
                <a:pos x="1295" y="194"/>
              </a:cxn>
            </a:cxnLst>
            <a:rect l="0" t="0" r="r" b="b"/>
            <a:pathLst>
              <a:path w="1295" h="344">
                <a:moveTo>
                  <a:pt x="0" y="7"/>
                </a:moveTo>
                <a:cubicBezTo>
                  <a:pt x="11" y="14"/>
                  <a:pt x="44" y="31"/>
                  <a:pt x="64" y="51"/>
                </a:cubicBezTo>
                <a:cubicBezTo>
                  <a:pt x="84" y="71"/>
                  <a:pt x="101" y="103"/>
                  <a:pt x="117" y="129"/>
                </a:cubicBezTo>
                <a:cubicBezTo>
                  <a:pt x="133" y="155"/>
                  <a:pt x="145" y="183"/>
                  <a:pt x="162" y="210"/>
                </a:cubicBezTo>
                <a:cubicBezTo>
                  <a:pt x="179" y="237"/>
                  <a:pt x="199" y="273"/>
                  <a:pt x="219" y="294"/>
                </a:cubicBezTo>
                <a:cubicBezTo>
                  <a:pt x="239" y="315"/>
                  <a:pt x="260" y="339"/>
                  <a:pt x="282" y="336"/>
                </a:cubicBezTo>
                <a:cubicBezTo>
                  <a:pt x="304" y="333"/>
                  <a:pt x="323" y="319"/>
                  <a:pt x="354" y="276"/>
                </a:cubicBezTo>
                <a:cubicBezTo>
                  <a:pt x="385" y="233"/>
                  <a:pt x="433" y="123"/>
                  <a:pt x="468" y="78"/>
                </a:cubicBezTo>
                <a:cubicBezTo>
                  <a:pt x="503" y="33"/>
                  <a:pt x="531" y="11"/>
                  <a:pt x="561" y="9"/>
                </a:cubicBezTo>
                <a:cubicBezTo>
                  <a:pt x="591" y="7"/>
                  <a:pt x="624" y="40"/>
                  <a:pt x="648" y="66"/>
                </a:cubicBezTo>
                <a:cubicBezTo>
                  <a:pt x="672" y="92"/>
                  <a:pt x="682" y="124"/>
                  <a:pt x="705" y="162"/>
                </a:cubicBezTo>
                <a:cubicBezTo>
                  <a:pt x="728" y="200"/>
                  <a:pt x="761" y="268"/>
                  <a:pt x="786" y="297"/>
                </a:cubicBezTo>
                <a:cubicBezTo>
                  <a:pt x="811" y="326"/>
                  <a:pt x="832" y="344"/>
                  <a:pt x="858" y="336"/>
                </a:cubicBezTo>
                <a:cubicBezTo>
                  <a:pt x="884" y="328"/>
                  <a:pt x="913" y="288"/>
                  <a:pt x="942" y="246"/>
                </a:cubicBezTo>
                <a:cubicBezTo>
                  <a:pt x="971" y="204"/>
                  <a:pt x="1000" y="127"/>
                  <a:pt x="1029" y="87"/>
                </a:cubicBezTo>
                <a:cubicBezTo>
                  <a:pt x="1058" y="47"/>
                  <a:pt x="1087" y="12"/>
                  <a:pt x="1116" y="6"/>
                </a:cubicBezTo>
                <a:cubicBezTo>
                  <a:pt x="1145" y="0"/>
                  <a:pt x="1176" y="17"/>
                  <a:pt x="1206" y="48"/>
                </a:cubicBezTo>
                <a:cubicBezTo>
                  <a:pt x="1236" y="79"/>
                  <a:pt x="1277" y="164"/>
                  <a:pt x="1295" y="194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63" name="AutoShape 7"/>
          <p:cNvSpPr>
            <a:spLocks noChangeArrowheads="1"/>
          </p:cNvSpPr>
          <p:nvPr/>
        </p:nvSpPr>
        <p:spPr bwMode="auto">
          <a:xfrm>
            <a:off x="7269163" y="252413"/>
            <a:ext cx="315912" cy="1006475"/>
          </a:xfrm>
          <a:prstGeom prst="parallelogram">
            <a:avLst>
              <a:gd name="adj" fmla="val 25000"/>
            </a:avLst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endParaRPr lang="en-US"/>
          </a:p>
        </p:txBody>
      </p:sp>
      <p:sp>
        <p:nvSpPr>
          <p:cNvPr id="70664" name="Line 8"/>
          <p:cNvSpPr>
            <a:spLocks noChangeShapeType="1"/>
          </p:cNvSpPr>
          <p:nvPr/>
        </p:nvSpPr>
        <p:spPr bwMode="auto">
          <a:xfrm flipH="1">
            <a:off x="3638550" y="517525"/>
            <a:ext cx="936625" cy="22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6064250" y="584200"/>
            <a:ext cx="74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/>
              <a:t>KE</a:t>
            </a:r>
            <a:r>
              <a:rPr lang="en-US" sz="1800" baseline="-25000" dirty="0"/>
              <a:t>300</a:t>
            </a:r>
          </a:p>
        </p:txBody>
      </p:sp>
      <p:sp>
        <p:nvSpPr>
          <p:cNvPr id="70666" name="AutoShape 10"/>
          <p:cNvSpPr>
            <a:spLocks noChangeArrowheads="1"/>
          </p:cNvSpPr>
          <p:nvPr/>
        </p:nvSpPr>
        <p:spPr bwMode="auto">
          <a:xfrm>
            <a:off x="2952750" y="193675"/>
            <a:ext cx="315913" cy="1006475"/>
          </a:xfrm>
          <a:prstGeom prst="parallelogram">
            <a:avLst>
              <a:gd name="adj" fmla="val 25000"/>
            </a:avLst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endParaRPr lang="en-US"/>
          </a:p>
        </p:txBody>
      </p:sp>
      <p:sp>
        <p:nvSpPr>
          <p:cNvPr id="70667" name="Oval 11"/>
          <p:cNvSpPr>
            <a:spLocks noChangeArrowheads="1"/>
          </p:cNvSpPr>
          <p:nvPr/>
        </p:nvSpPr>
        <p:spPr bwMode="auto">
          <a:xfrm>
            <a:off x="4854575" y="1411288"/>
            <a:ext cx="631825" cy="620712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V</a:t>
            </a:r>
          </a:p>
        </p:txBody>
      </p:sp>
      <p:sp>
        <p:nvSpPr>
          <p:cNvPr id="70668" name="Freeform 12"/>
          <p:cNvSpPr>
            <a:spLocks/>
          </p:cNvSpPr>
          <p:nvPr/>
        </p:nvSpPr>
        <p:spPr bwMode="auto">
          <a:xfrm>
            <a:off x="2930525" y="1174750"/>
            <a:ext cx="1912938" cy="604838"/>
          </a:xfrm>
          <a:custGeom>
            <a:avLst/>
            <a:gdLst/>
            <a:ahLst/>
            <a:cxnLst>
              <a:cxn ang="0">
                <a:pos x="1205" y="327"/>
              </a:cxn>
              <a:cxn ang="0">
                <a:pos x="181" y="327"/>
              </a:cxn>
              <a:cxn ang="0">
                <a:pos x="117" y="0"/>
              </a:cxn>
            </a:cxnLst>
            <a:rect l="0" t="0" r="r" b="b"/>
            <a:pathLst>
              <a:path w="1205" h="381">
                <a:moveTo>
                  <a:pt x="1205" y="327"/>
                </a:moveTo>
                <a:cubicBezTo>
                  <a:pt x="783" y="354"/>
                  <a:pt x="362" y="381"/>
                  <a:pt x="181" y="327"/>
                </a:cubicBezTo>
                <a:cubicBezTo>
                  <a:pt x="0" y="273"/>
                  <a:pt x="128" y="52"/>
                  <a:pt x="117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69" name="Freeform 13"/>
          <p:cNvSpPr>
            <a:spLocks/>
          </p:cNvSpPr>
          <p:nvPr/>
        </p:nvSpPr>
        <p:spPr bwMode="auto">
          <a:xfrm>
            <a:off x="5475288" y="1196975"/>
            <a:ext cx="1951037" cy="533400"/>
          </a:xfrm>
          <a:custGeom>
            <a:avLst/>
            <a:gdLst/>
            <a:ahLst/>
            <a:cxnLst>
              <a:cxn ang="0">
                <a:pos x="0" y="313"/>
              </a:cxn>
              <a:cxn ang="0">
                <a:pos x="1031" y="284"/>
              </a:cxn>
              <a:cxn ang="0">
                <a:pos x="1187" y="0"/>
              </a:cxn>
            </a:cxnLst>
            <a:rect l="0" t="0" r="r" b="b"/>
            <a:pathLst>
              <a:path w="1229" h="336">
                <a:moveTo>
                  <a:pt x="0" y="313"/>
                </a:moveTo>
                <a:cubicBezTo>
                  <a:pt x="416" y="324"/>
                  <a:pt x="833" y="336"/>
                  <a:pt x="1031" y="284"/>
                </a:cubicBezTo>
                <a:cubicBezTo>
                  <a:pt x="1229" y="232"/>
                  <a:pt x="1161" y="47"/>
                  <a:pt x="1187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70" name="Oval 14"/>
          <p:cNvSpPr>
            <a:spLocks noChangeArrowheads="1"/>
          </p:cNvSpPr>
          <p:nvPr/>
        </p:nvSpPr>
        <p:spPr bwMode="auto">
          <a:xfrm>
            <a:off x="3360738" y="439738"/>
            <a:ext cx="112712" cy="1571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11111E-6 -2.96296E-6 L 0.45469 0.004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2" grpId="0" animBg="1"/>
      <p:bldP spid="70665" grpId="0"/>
      <p:bldP spid="7067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2"/>
          <p:cNvSpPr txBox="1">
            <a:spLocks noChangeArrowheads="1"/>
          </p:cNvSpPr>
          <p:nvPr/>
        </p:nvSpPr>
        <p:spPr bwMode="auto">
          <a:xfrm>
            <a:off x="250825" y="1852613"/>
            <a:ext cx="845026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/>
            <a:r>
              <a:rPr lang="en-US" sz="2000" dirty="0" err="1"/>
              <a:t>CQ</a:t>
            </a:r>
            <a:r>
              <a:rPr lang="en-US" sz="2000" dirty="0"/>
              <a:t>: A photon at 300 nm will kick out an electron with an amount of kinetic energy, KE</a:t>
            </a:r>
            <a:r>
              <a:rPr lang="en-US" sz="2000" baseline="-25000" dirty="0"/>
              <a:t>300</a:t>
            </a:r>
            <a:r>
              <a:rPr lang="en-US" sz="2000" dirty="0"/>
              <a:t>.  If the wavelength is halved and it hits an electron in the metal with same energy as the previous electron, the energy of the electron coming out is </a:t>
            </a:r>
          </a:p>
          <a:p>
            <a:pPr marL="342900" indent="-342900"/>
            <a:r>
              <a:rPr lang="en-US" dirty="0" err="1">
                <a:solidFill>
                  <a:srgbClr val="FF3300"/>
                </a:solidFill>
              </a:rPr>
              <a:t>e</a:t>
            </a:r>
            <a:r>
              <a:rPr lang="en-US" dirty="0">
                <a:solidFill>
                  <a:srgbClr val="FF3300"/>
                </a:solidFill>
              </a:rPr>
              <a:t>. more than 2 x KE</a:t>
            </a:r>
            <a:r>
              <a:rPr lang="en-US" baseline="-25000" dirty="0">
                <a:solidFill>
                  <a:srgbClr val="FF3300"/>
                </a:solidFill>
              </a:rPr>
              <a:t>300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86200" y="762000"/>
            <a:ext cx="1752600" cy="546100"/>
            <a:chOff x="648" y="3408"/>
            <a:chExt cx="1176" cy="344"/>
          </a:xfrm>
        </p:grpSpPr>
        <p:sp>
          <p:nvSpPr>
            <p:cNvPr id="111620" name="Freeform 4"/>
            <p:cNvSpPr>
              <a:spLocks/>
            </p:cNvSpPr>
            <p:nvPr/>
          </p:nvSpPr>
          <p:spPr bwMode="auto">
            <a:xfrm>
              <a:off x="648" y="3408"/>
              <a:ext cx="624" cy="34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21" name="Freeform 5"/>
            <p:cNvSpPr>
              <a:spLocks/>
            </p:cNvSpPr>
            <p:nvPr/>
          </p:nvSpPr>
          <p:spPr bwMode="auto">
            <a:xfrm>
              <a:off x="1200" y="3408"/>
              <a:ext cx="624" cy="34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1622" name="Freeform 6"/>
          <p:cNvSpPr>
            <a:spLocks/>
          </p:cNvSpPr>
          <p:nvPr/>
        </p:nvSpPr>
        <p:spPr bwMode="auto">
          <a:xfrm>
            <a:off x="4114800" y="228600"/>
            <a:ext cx="2133600" cy="546100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64" y="51"/>
              </a:cxn>
              <a:cxn ang="0">
                <a:pos x="117" y="129"/>
              </a:cxn>
              <a:cxn ang="0">
                <a:pos x="162" y="210"/>
              </a:cxn>
              <a:cxn ang="0">
                <a:pos x="219" y="294"/>
              </a:cxn>
              <a:cxn ang="0">
                <a:pos x="282" y="336"/>
              </a:cxn>
              <a:cxn ang="0">
                <a:pos x="354" y="276"/>
              </a:cxn>
              <a:cxn ang="0">
                <a:pos x="468" y="78"/>
              </a:cxn>
              <a:cxn ang="0">
                <a:pos x="561" y="9"/>
              </a:cxn>
              <a:cxn ang="0">
                <a:pos x="648" y="66"/>
              </a:cxn>
              <a:cxn ang="0">
                <a:pos x="705" y="162"/>
              </a:cxn>
              <a:cxn ang="0">
                <a:pos x="786" y="297"/>
              </a:cxn>
              <a:cxn ang="0">
                <a:pos x="858" y="336"/>
              </a:cxn>
              <a:cxn ang="0">
                <a:pos x="942" y="246"/>
              </a:cxn>
              <a:cxn ang="0">
                <a:pos x="1029" y="87"/>
              </a:cxn>
              <a:cxn ang="0">
                <a:pos x="1116" y="6"/>
              </a:cxn>
              <a:cxn ang="0">
                <a:pos x="1206" y="48"/>
              </a:cxn>
              <a:cxn ang="0">
                <a:pos x="1295" y="194"/>
              </a:cxn>
            </a:cxnLst>
            <a:rect l="0" t="0" r="r" b="b"/>
            <a:pathLst>
              <a:path w="1295" h="344">
                <a:moveTo>
                  <a:pt x="0" y="7"/>
                </a:moveTo>
                <a:cubicBezTo>
                  <a:pt x="11" y="14"/>
                  <a:pt x="44" y="31"/>
                  <a:pt x="64" y="51"/>
                </a:cubicBezTo>
                <a:cubicBezTo>
                  <a:pt x="84" y="71"/>
                  <a:pt x="101" y="103"/>
                  <a:pt x="117" y="129"/>
                </a:cubicBezTo>
                <a:cubicBezTo>
                  <a:pt x="133" y="155"/>
                  <a:pt x="145" y="183"/>
                  <a:pt x="162" y="210"/>
                </a:cubicBezTo>
                <a:cubicBezTo>
                  <a:pt x="179" y="237"/>
                  <a:pt x="199" y="273"/>
                  <a:pt x="219" y="294"/>
                </a:cubicBezTo>
                <a:cubicBezTo>
                  <a:pt x="239" y="315"/>
                  <a:pt x="260" y="339"/>
                  <a:pt x="282" y="336"/>
                </a:cubicBezTo>
                <a:cubicBezTo>
                  <a:pt x="304" y="333"/>
                  <a:pt x="323" y="319"/>
                  <a:pt x="354" y="276"/>
                </a:cubicBezTo>
                <a:cubicBezTo>
                  <a:pt x="385" y="233"/>
                  <a:pt x="433" y="123"/>
                  <a:pt x="468" y="78"/>
                </a:cubicBezTo>
                <a:cubicBezTo>
                  <a:pt x="503" y="33"/>
                  <a:pt x="531" y="11"/>
                  <a:pt x="561" y="9"/>
                </a:cubicBezTo>
                <a:cubicBezTo>
                  <a:pt x="591" y="7"/>
                  <a:pt x="624" y="40"/>
                  <a:pt x="648" y="66"/>
                </a:cubicBezTo>
                <a:cubicBezTo>
                  <a:pt x="672" y="92"/>
                  <a:pt x="682" y="124"/>
                  <a:pt x="705" y="162"/>
                </a:cubicBezTo>
                <a:cubicBezTo>
                  <a:pt x="728" y="200"/>
                  <a:pt x="761" y="268"/>
                  <a:pt x="786" y="297"/>
                </a:cubicBezTo>
                <a:cubicBezTo>
                  <a:pt x="811" y="326"/>
                  <a:pt x="832" y="344"/>
                  <a:pt x="858" y="336"/>
                </a:cubicBezTo>
                <a:cubicBezTo>
                  <a:pt x="884" y="328"/>
                  <a:pt x="913" y="288"/>
                  <a:pt x="942" y="246"/>
                </a:cubicBezTo>
                <a:cubicBezTo>
                  <a:pt x="971" y="204"/>
                  <a:pt x="1000" y="127"/>
                  <a:pt x="1029" y="87"/>
                </a:cubicBezTo>
                <a:cubicBezTo>
                  <a:pt x="1058" y="47"/>
                  <a:pt x="1087" y="12"/>
                  <a:pt x="1116" y="6"/>
                </a:cubicBezTo>
                <a:cubicBezTo>
                  <a:pt x="1145" y="0"/>
                  <a:pt x="1176" y="17"/>
                  <a:pt x="1206" y="48"/>
                </a:cubicBezTo>
                <a:cubicBezTo>
                  <a:pt x="1236" y="79"/>
                  <a:pt x="1277" y="164"/>
                  <a:pt x="1295" y="194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23" name="AutoShape 7"/>
          <p:cNvSpPr>
            <a:spLocks noChangeArrowheads="1"/>
          </p:cNvSpPr>
          <p:nvPr/>
        </p:nvSpPr>
        <p:spPr bwMode="auto">
          <a:xfrm>
            <a:off x="7269163" y="252413"/>
            <a:ext cx="315912" cy="1006475"/>
          </a:xfrm>
          <a:prstGeom prst="parallelogram">
            <a:avLst>
              <a:gd name="adj" fmla="val 25000"/>
            </a:avLst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endParaRPr lang="en-US"/>
          </a:p>
        </p:txBody>
      </p:sp>
      <p:sp>
        <p:nvSpPr>
          <p:cNvPr id="111624" name="Oval 8"/>
          <p:cNvSpPr>
            <a:spLocks noChangeArrowheads="1"/>
          </p:cNvSpPr>
          <p:nvPr/>
        </p:nvSpPr>
        <p:spPr bwMode="auto">
          <a:xfrm>
            <a:off x="7316788" y="439738"/>
            <a:ext cx="112712" cy="1571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25" name="Text Box 9"/>
          <p:cNvSpPr txBox="1">
            <a:spLocks noChangeArrowheads="1"/>
          </p:cNvSpPr>
          <p:nvPr/>
        </p:nvSpPr>
        <p:spPr bwMode="auto">
          <a:xfrm>
            <a:off x="4117975" y="138113"/>
            <a:ext cx="742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KE</a:t>
            </a:r>
            <a:r>
              <a:rPr lang="en-US" sz="1800" baseline="-25000"/>
              <a:t>300</a:t>
            </a:r>
          </a:p>
        </p:txBody>
      </p:sp>
      <p:sp>
        <p:nvSpPr>
          <p:cNvPr id="111626" name="AutoShape 10"/>
          <p:cNvSpPr>
            <a:spLocks noChangeArrowheads="1"/>
          </p:cNvSpPr>
          <p:nvPr/>
        </p:nvSpPr>
        <p:spPr bwMode="auto">
          <a:xfrm>
            <a:off x="2963863" y="214313"/>
            <a:ext cx="315912" cy="1006475"/>
          </a:xfrm>
          <a:prstGeom prst="parallelogram">
            <a:avLst>
              <a:gd name="adj" fmla="val 25000"/>
            </a:avLst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endParaRPr lang="en-US"/>
          </a:p>
        </p:txBody>
      </p:sp>
      <p:sp>
        <p:nvSpPr>
          <p:cNvPr id="111627" name="Oval 11"/>
          <p:cNvSpPr>
            <a:spLocks noChangeArrowheads="1"/>
          </p:cNvSpPr>
          <p:nvPr/>
        </p:nvSpPr>
        <p:spPr bwMode="auto">
          <a:xfrm>
            <a:off x="4854575" y="1411288"/>
            <a:ext cx="631825" cy="620712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V</a:t>
            </a:r>
          </a:p>
        </p:txBody>
      </p:sp>
      <p:sp>
        <p:nvSpPr>
          <p:cNvPr id="111628" name="Freeform 12"/>
          <p:cNvSpPr>
            <a:spLocks/>
          </p:cNvSpPr>
          <p:nvPr/>
        </p:nvSpPr>
        <p:spPr bwMode="auto">
          <a:xfrm>
            <a:off x="2930525" y="1174750"/>
            <a:ext cx="1912938" cy="604838"/>
          </a:xfrm>
          <a:custGeom>
            <a:avLst/>
            <a:gdLst/>
            <a:ahLst/>
            <a:cxnLst>
              <a:cxn ang="0">
                <a:pos x="1205" y="327"/>
              </a:cxn>
              <a:cxn ang="0">
                <a:pos x="181" y="327"/>
              </a:cxn>
              <a:cxn ang="0">
                <a:pos x="117" y="0"/>
              </a:cxn>
            </a:cxnLst>
            <a:rect l="0" t="0" r="r" b="b"/>
            <a:pathLst>
              <a:path w="1205" h="381">
                <a:moveTo>
                  <a:pt x="1205" y="327"/>
                </a:moveTo>
                <a:cubicBezTo>
                  <a:pt x="783" y="354"/>
                  <a:pt x="362" y="381"/>
                  <a:pt x="181" y="327"/>
                </a:cubicBezTo>
                <a:cubicBezTo>
                  <a:pt x="0" y="273"/>
                  <a:pt x="128" y="52"/>
                  <a:pt x="117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29" name="Freeform 13"/>
          <p:cNvSpPr>
            <a:spLocks/>
          </p:cNvSpPr>
          <p:nvPr/>
        </p:nvSpPr>
        <p:spPr bwMode="auto">
          <a:xfrm>
            <a:off x="5475288" y="1196975"/>
            <a:ext cx="1951037" cy="533400"/>
          </a:xfrm>
          <a:custGeom>
            <a:avLst/>
            <a:gdLst/>
            <a:ahLst/>
            <a:cxnLst>
              <a:cxn ang="0">
                <a:pos x="0" y="313"/>
              </a:cxn>
              <a:cxn ang="0">
                <a:pos x="1031" y="284"/>
              </a:cxn>
              <a:cxn ang="0">
                <a:pos x="1187" y="0"/>
              </a:cxn>
            </a:cxnLst>
            <a:rect l="0" t="0" r="r" b="b"/>
            <a:pathLst>
              <a:path w="1229" h="336">
                <a:moveTo>
                  <a:pt x="0" y="313"/>
                </a:moveTo>
                <a:cubicBezTo>
                  <a:pt x="416" y="324"/>
                  <a:pt x="833" y="336"/>
                  <a:pt x="1031" y="284"/>
                </a:cubicBezTo>
                <a:cubicBezTo>
                  <a:pt x="1229" y="232"/>
                  <a:pt x="1161" y="47"/>
                  <a:pt x="1187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30" name="Text Box 14"/>
          <p:cNvSpPr txBox="1">
            <a:spLocks noChangeArrowheads="1"/>
          </p:cNvSpPr>
          <p:nvPr/>
        </p:nvSpPr>
        <p:spPr bwMode="auto">
          <a:xfrm>
            <a:off x="3514725" y="3187700"/>
            <a:ext cx="567359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KE</a:t>
            </a:r>
            <a:r>
              <a:rPr lang="en-US" dirty="0"/>
              <a:t> = photon energy-energy to get out</a:t>
            </a:r>
          </a:p>
          <a:p>
            <a:r>
              <a:rPr lang="en-US" dirty="0"/>
              <a:t>      = </a:t>
            </a:r>
            <a:r>
              <a:rPr lang="en-US" dirty="0" err="1"/>
              <a:t>hf</a:t>
            </a:r>
            <a:r>
              <a:rPr lang="en-US" dirty="0"/>
              <a:t> – energy to get out</a:t>
            </a:r>
            <a:endParaRPr lang="en-US" dirty="0">
              <a:sym typeface="Symbol" charset="2"/>
            </a:endParaRPr>
          </a:p>
          <a:p>
            <a:r>
              <a:rPr lang="en-US" dirty="0">
                <a:sym typeface="Symbol" charset="2"/>
              </a:rPr>
              <a:t>if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err="1" smtClean="0">
                <a:sym typeface="Symbol" charset="2"/>
              </a:rPr>
              <a:t>λ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>
                <a:sym typeface="Symbol" charset="2"/>
              </a:rPr>
              <a:t>is ½ then, </a:t>
            </a:r>
            <a:r>
              <a:rPr lang="en-US" dirty="0" err="1">
                <a:sym typeface="Symbol" charset="2"/>
              </a:rPr>
              <a:t>f</a:t>
            </a:r>
            <a:r>
              <a:rPr lang="en-US" dirty="0">
                <a:sym typeface="Symbol" charset="2"/>
              </a:rPr>
              <a:t> twice as big, </a:t>
            </a:r>
            <a:r>
              <a:rPr lang="en-US" dirty="0" err="1">
                <a:sym typeface="Symbol" charset="2"/>
              </a:rPr>
              <a:t>E</a:t>
            </a:r>
            <a:r>
              <a:rPr lang="en-US" baseline="-25000" dirty="0" err="1">
                <a:sym typeface="Symbol" charset="2"/>
              </a:rPr>
              <a:t>phot</a:t>
            </a:r>
            <a:r>
              <a:rPr lang="en-US" dirty="0">
                <a:sym typeface="Symbol" charset="2"/>
              </a:rPr>
              <a:t> =2hf</a:t>
            </a:r>
            <a:r>
              <a:rPr lang="en-US" baseline="-25000" dirty="0">
                <a:sym typeface="Symbol" charset="2"/>
              </a:rPr>
              <a:t>300</a:t>
            </a:r>
            <a:endParaRPr lang="en-US" dirty="0">
              <a:sym typeface="Symbol" charset="2"/>
            </a:endParaRPr>
          </a:p>
          <a:p>
            <a:endParaRPr lang="en-US" dirty="0">
              <a:sym typeface="Symbol" charset="2"/>
            </a:endParaRPr>
          </a:p>
          <a:p>
            <a:r>
              <a:rPr lang="en-US" dirty="0">
                <a:solidFill>
                  <a:srgbClr val="FF0000"/>
                </a:solidFill>
                <a:sym typeface="Symbol" charset="2"/>
              </a:rPr>
              <a:t>New</a:t>
            </a:r>
            <a:r>
              <a:rPr lang="en-US" dirty="0">
                <a:sym typeface="Symbol" charset="2"/>
              </a:rPr>
              <a:t>   </a:t>
            </a:r>
            <a:r>
              <a:rPr lang="en-US" dirty="0" err="1">
                <a:sym typeface="Symbol" charset="2"/>
              </a:rPr>
              <a:t>KE</a:t>
            </a:r>
            <a:r>
              <a:rPr lang="en-US" baseline="-25000" dirty="0" err="1">
                <a:sym typeface="Symbol" charset="2"/>
              </a:rPr>
              <a:t>new</a:t>
            </a:r>
            <a:r>
              <a:rPr lang="en-US" dirty="0">
                <a:sym typeface="Symbol" charset="2"/>
              </a:rPr>
              <a:t>= 2hf</a:t>
            </a:r>
            <a:r>
              <a:rPr lang="en-US" baseline="-25000" dirty="0">
                <a:sym typeface="Symbol" charset="2"/>
              </a:rPr>
              <a:t>300</a:t>
            </a:r>
            <a:r>
              <a:rPr lang="en-US" dirty="0"/>
              <a:t>- energy to get out</a:t>
            </a:r>
            <a:endParaRPr lang="en-US" dirty="0">
              <a:sym typeface="Symbol" charset="2"/>
            </a:endParaRPr>
          </a:p>
          <a:p>
            <a:endParaRPr lang="en-US" dirty="0">
              <a:sym typeface="Symbol" charset="2"/>
            </a:endParaRPr>
          </a:p>
          <a:p>
            <a:r>
              <a:rPr lang="en-US" dirty="0">
                <a:solidFill>
                  <a:srgbClr val="FF0000"/>
                </a:solidFill>
                <a:sym typeface="Symbol" charset="2"/>
              </a:rPr>
              <a:t>Old</a:t>
            </a:r>
            <a:r>
              <a:rPr lang="en-US" dirty="0">
                <a:sym typeface="Symbol" charset="2"/>
              </a:rPr>
              <a:t>   KE</a:t>
            </a:r>
            <a:r>
              <a:rPr lang="en-US" baseline="-25000" dirty="0">
                <a:sym typeface="Symbol" charset="2"/>
              </a:rPr>
              <a:t>300</a:t>
            </a:r>
            <a:r>
              <a:rPr lang="en-US" dirty="0">
                <a:sym typeface="Symbol" charset="2"/>
              </a:rPr>
              <a:t> =hf</a:t>
            </a:r>
            <a:r>
              <a:rPr lang="en-US" baseline="-25000" dirty="0">
                <a:sym typeface="Symbol" charset="2"/>
              </a:rPr>
              <a:t>300</a:t>
            </a:r>
            <a:r>
              <a:rPr lang="en-US" dirty="0"/>
              <a:t>- </a:t>
            </a:r>
            <a:r>
              <a:rPr lang="en-US" dirty="0">
                <a:sym typeface="Symbol" charset="2"/>
              </a:rPr>
              <a:t>energy to get out</a:t>
            </a:r>
          </a:p>
          <a:p>
            <a:endParaRPr lang="en-US" dirty="0">
              <a:sym typeface="Symbol" charset="2"/>
            </a:endParaRPr>
          </a:p>
          <a:p>
            <a:r>
              <a:rPr lang="en-US" dirty="0">
                <a:sym typeface="Symbol" charset="2"/>
              </a:rPr>
              <a:t>so  </a:t>
            </a:r>
            <a:r>
              <a:rPr lang="en-US" dirty="0" err="1">
                <a:sym typeface="Symbol" charset="2"/>
              </a:rPr>
              <a:t>KE</a:t>
            </a:r>
            <a:r>
              <a:rPr lang="en-US" baseline="-25000" dirty="0" err="1">
                <a:sym typeface="Symbol" charset="2"/>
              </a:rPr>
              <a:t>new</a:t>
            </a:r>
            <a:r>
              <a:rPr lang="en-US" dirty="0">
                <a:sym typeface="Symbol" charset="2"/>
              </a:rPr>
              <a:t> is more than twice as big. </a:t>
            </a:r>
          </a:p>
        </p:txBody>
      </p:sp>
      <p:sp>
        <p:nvSpPr>
          <p:cNvPr id="111631" name="Freeform 15"/>
          <p:cNvSpPr>
            <a:spLocks/>
          </p:cNvSpPr>
          <p:nvPr/>
        </p:nvSpPr>
        <p:spPr bwMode="auto">
          <a:xfrm>
            <a:off x="1209675" y="5122863"/>
            <a:ext cx="2100263" cy="922337"/>
          </a:xfrm>
          <a:custGeom>
            <a:avLst/>
            <a:gdLst/>
            <a:ahLst/>
            <a:cxnLst>
              <a:cxn ang="0">
                <a:pos x="56" y="726"/>
              </a:cxn>
              <a:cxn ang="0">
                <a:pos x="74" y="750"/>
              </a:cxn>
              <a:cxn ang="0">
                <a:pos x="500" y="750"/>
              </a:cxn>
              <a:cxn ang="0">
                <a:pos x="1028" y="732"/>
              </a:cxn>
              <a:cxn ang="0">
                <a:pos x="1262" y="576"/>
              </a:cxn>
              <a:cxn ang="0">
                <a:pos x="1592" y="150"/>
              </a:cxn>
              <a:cxn ang="0">
                <a:pos x="2030" y="24"/>
              </a:cxn>
              <a:cxn ang="0">
                <a:pos x="2888" y="6"/>
              </a:cxn>
              <a:cxn ang="0">
                <a:pos x="3080" y="6"/>
              </a:cxn>
            </a:cxnLst>
            <a:rect l="0" t="0" r="r" b="b"/>
            <a:pathLst>
              <a:path w="3088" h="761">
                <a:moveTo>
                  <a:pt x="56" y="726"/>
                </a:moveTo>
                <a:cubicBezTo>
                  <a:pt x="59" y="730"/>
                  <a:pt x="0" y="746"/>
                  <a:pt x="74" y="750"/>
                </a:cubicBezTo>
                <a:cubicBezTo>
                  <a:pt x="148" y="754"/>
                  <a:pt x="341" y="753"/>
                  <a:pt x="500" y="750"/>
                </a:cubicBezTo>
                <a:cubicBezTo>
                  <a:pt x="659" y="747"/>
                  <a:pt x="901" y="761"/>
                  <a:pt x="1028" y="732"/>
                </a:cubicBezTo>
                <a:cubicBezTo>
                  <a:pt x="1155" y="703"/>
                  <a:pt x="1168" y="673"/>
                  <a:pt x="1262" y="576"/>
                </a:cubicBezTo>
                <a:cubicBezTo>
                  <a:pt x="1356" y="479"/>
                  <a:pt x="1464" y="242"/>
                  <a:pt x="1592" y="150"/>
                </a:cubicBezTo>
                <a:cubicBezTo>
                  <a:pt x="1720" y="58"/>
                  <a:pt x="1814" y="48"/>
                  <a:pt x="2030" y="24"/>
                </a:cubicBezTo>
                <a:cubicBezTo>
                  <a:pt x="2246" y="0"/>
                  <a:pt x="2713" y="9"/>
                  <a:pt x="2888" y="6"/>
                </a:cubicBezTo>
                <a:cubicBezTo>
                  <a:pt x="3063" y="3"/>
                  <a:pt x="3088" y="2"/>
                  <a:pt x="3080" y="6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32" name="Freeform 16"/>
          <p:cNvSpPr>
            <a:spLocks/>
          </p:cNvSpPr>
          <p:nvPr/>
        </p:nvSpPr>
        <p:spPr bwMode="auto">
          <a:xfrm>
            <a:off x="539750" y="5122863"/>
            <a:ext cx="1385888" cy="922337"/>
          </a:xfrm>
          <a:custGeom>
            <a:avLst/>
            <a:gdLst/>
            <a:ahLst/>
            <a:cxnLst>
              <a:cxn ang="0">
                <a:pos x="849" y="554"/>
              </a:cxn>
              <a:cxn ang="0">
                <a:pos x="841" y="573"/>
              </a:cxn>
              <a:cxn ang="0">
                <a:pos x="659" y="573"/>
              </a:cxn>
              <a:cxn ang="0">
                <a:pos x="432" y="559"/>
              </a:cxn>
              <a:cxn ang="0">
                <a:pos x="332" y="440"/>
              </a:cxn>
              <a:cxn ang="0">
                <a:pos x="191" y="115"/>
              </a:cxn>
              <a:cxn ang="0">
                <a:pos x="97" y="28"/>
              </a:cxn>
              <a:cxn ang="0">
                <a:pos x="0" y="0"/>
              </a:cxn>
            </a:cxnLst>
            <a:rect l="0" t="0" r="r" b="b"/>
            <a:pathLst>
              <a:path w="873" h="581">
                <a:moveTo>
                  <a:pt x="849" y="554"/>
                </a:moveTo>
                <a:cubicBezTo>
                  <a:pt x="848" y="557"/>
                  <a:pt x="873" y="570"/>
                  <a:pt x="841" y="573"/>
                </a:cubicBezTo>
                <a:cubicBezTo>
                  <a:pt x="810" y="576"/>
                  <a:pt x="727" y="575"/>
                  <a:pt x="659" y="573"/>
                </a:cubicBezTo>
                <a:cubicBezTo>
                  <a:pt x="591" y="570"/>
                  <a:pt x="487" y="581"/>
                  <a:pt x="432" y="559"/>
                </a:cubicBezTo>
                <a:cubicBezTo>
                  <a:pt x="378" y="537"/>
                  <a:pt x="373" y="514"/>
                  <a:pt x="332" y="440"/>
                </a:cubicBezTo>
                <a:cubicBezTo>
                  <a:pt x="292" y="366"/>
                  <a:pt x="230" y="184"/>
                  <a:pt x="191" y="115"/>
                </a:cubicBezTo>
                <a:cubicBezTo>
                  <a:pt x="152" y="46"/>
                  <a:pt x="129" y="47"/>
                  <a:pt x="97" y="28"/>
                </a:cubicBezTo>
                <a:cubicBezTo>
                  <a:pt x="65" y="9"/>
                  <a:pt x="20" y="6"/>
                  <a:pt x="0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33" name="Oval 17"/>
          <p:cNvSpPr>
            <a:spLocks noChangeArrowheads="1"/>
          </p:cNvSpPr>
          <p:nvPr/>
        </p:nvSpPr>
        <p:spPr bwMode="auto">
          <a:xfrm>
            <a:off x="1970088" y="5589588"/>
            <a:ext cx="133350" cy="1730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34" name="AutoShape 18"/>
          <p:cNvSpPr>
            <a:spLocks/>
          </p:cNvSpPr>
          <p:nvPr/>
        </p:nvSpPr>
        <p:spPr bwMode="auto">
          <a:xfrm>
            <a:off x="2014538" y="4986338"/>
            <a:ext cx="381000" cy="666750"/>
          </a:xfrm>
          <a:prstGeom prst="rightBrace">
            <a:avLst>
              <a:gd name="adj1" fmla="val 1458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35" name="Text Box 19"/>
          <p:cNvSpPr txBox="1">
            <a:spLocks noChangeArrowheads="1"/>
          </p:cNvSpPr>
          <p:nvPr/>
        </p:nvSpPr>
        <p:spPr bwMode="auto">
          <a:xfrm>
            <a:off x="1365250" y="5089525"/>
            <a:ext cx="77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hf</a:t>
            </a:r>
            <a:r>
              <a:rPr lang="en-US" baseline="-25000"/>
              <a:t>300</a:t>
            </a:r>
          </a:p>
        </p:txBody>
      </p:sp>
      <p:sp>
        <p:nvSpPr>
          <p:cNvPr id="111636" name="Line 20"/>
          <p:cNvSpPr>
            <a:spLocks noChangeShapeType="1"/>
          </p:cNvSpPr>
          <p:nvPr/>
        </p:nvSpPr>
        <p:spPr bwMode="auto">
          <a:xfrm flipV="1">
            <a:off x="2806700" y="4964113"/>
            <a:ext cx="0" cy="138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37" name="Line 21"/>
          <p:cNvSpPr>
            <a:spLocks noChangeShapeType="1"/>
          </p:cNvSpPr>
          <p:nvPr/>
        </p:nvSpPr>
        <p:spPr bwMode="auto">
          <a:xfrm>
            <a:off x="2084388" y="4964113"/>
            <a:ext cx="11906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38" name="Text Box 22"/>
          <p:cNvSpPr txBox="1">
            <a:spLocks noChangeArrowheads="1"/>
          </p:cNvSpPr>
          <p:nvPr/>
        </p:nvSpPr>
        <p:spPr bwMode="auto">
          <a:xfrm>
            <a:off x="2312988" y="5699125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KE</a:t>
            </a:r>
            <a:r>
              <a:rPr lang="en-US" baseline="-25000"/>
              <a:t>300</a:t>
            </a:r>
          </a:p>
        </p:txBody>
      </p:sp>
      <p:sp>
        <p:nvSpPr>
          <p:cNvPr id="111639" name="Freeform 23"/>
          <p:cNvSpPr>
            <a:spLocks/>
          </p:cNvSpPr>
          <p:nvPr/>
        </p:nvSpPr>
        <p:spPr bwMode="auto">
          <a:xfrm flipV="1">
            <a:off x="2849563" y="5027613"/>
            <a:ext cx="144462" cy="819150"/>
          </a:xfrm>
          <a:custGeom>
            <a:avLst/>
            <a:gdLst/>
            <a:ahLst/>
            <a:cxnLst>
              <a:cxn ang="0">
                <a:pos x="67" y="0"/>
              </a:cxn>
              <a:cxn ang="0">
                <a:pos x="61" y="87"/>
              </a:cxn>
              <a:cxn ang="0">
                <a:pos x="0" y="195"/>
              </a:cxn>
            </a:cxnLst>
            <a:rect l="0" t="0" r="r" b="b"/>
            <a:pathLst>
              <a:path w="72" h="195">
                <a:moveTo>
                  <a:pt x="67" y="0"/>
                </a:moveTo>
                <a:cubicBezTo>
                  <a:pt x="69" y="27"/>
                  <a:pt x="72" y="55"/>
                  <a:pt x="61" y="87"/>
                </a:cubicBezTo>
                <a:cubicBezTo>
                  <a:pt x="50" y="119"/>
                  <a:pt x="10" y="177"/>
                  <a:pt x="0" y="19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40" name="AutoShape 24"/>
          <p:cNvSpPr>
            <a:spLocks/>
          </p:cNvSpPr>
          <p:nvPr/>
        </p:nvSpPr>
        <p:spPr bwMode="auto">
          <a:xfrm>
            <a:off x="2052638" y="4289425"/>
            <a:ext cx="381000" cy="1357313"/>
          </a:xfrm>
          <a:prstGeom prst="rightBrace">
            <a:avLst>
              <a:gd name="adj1" fmla="val 29688"/>
              <a:gd name="adj2" fmla="val 50000"/>
            </a:avLst>
          </a:prstGeom>
          <a:noFill/>
          <a:ln w="38100">
            <a:solidFill>
              <a:srgbClr val="CC0099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41" name="Text Box 25"/>
          <p:cNvSpPr txBox="1">
            <a:spLocks noChangeArrowheads="1"/>
          </p:cNvSpPr>
          <p:nvPr/>
        </p:nvSpPr>
        <p:spPr bwMode="auto">
          <a:xfrm>
            <a:off x="1427163" y="4251325"/>
            <a:ext cx="77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99"/>
                </a:solidFill>
              </a:rPr>
              <a:t>hf</a:t>
            </a:r>
            <a:r>
              <a:rPr lang="en-US" baseline="-25000">
                <a:solidFill>
                  <a:srgbClr val="CC0099"/>
                </a:solidFill>
              </a:rPr>
              <a:t>150</a:t>
            </a:r>
          </a:p>
        </p:txBody>
      </p:sp>
      <p:sp>
        <p:nvSpPr>
          <p:cNvPr id="111642" name="Line 26"/>
          <p:cNvSpPr>
            <a:spLocks noChangeShapeType="1"/>
          </p:cNvSpPr>
          <p:nvPr/>
        </p:nvSpPr>
        <p:spPr bwMode="auto">
          <a:xfrm>
            <a:off x="2265363" y="4273550"/>
            <a:ext cx="10842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43" name="Line 27"/>
          <p:cNvSpPr>
            <a:spLocks noChangeShapeType="1"/>
          </p:cNvSpPr>
          <p:nvPr/>
        </p:nvSpPr>
        <p:spPr bwMode="auto">
          <a:xfrm flipV="1">
            <a:off x="3200400" y="4273550"/>
            <a:ext cx="0" cy="850900"/>
          </a:xfrm>
          <a:prstGeom prst="line">
            <a:avLst/>
          </a:prstGeom>
          <a:noFill/>
          <a:ln w="9525">
            <a:solidFill>
              <a:srgbClr val="CC0099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44" name="Freeform 28"/>
          <p:cNvSpPr>
            <a:spLocks/>
          </p:cNvSpPr>
          <p:nvPr/>
        </p:nvSpPr>
        <p:spPr bwMode="auto">
          <a:xfrm>
            <a:off x="3198813" y="4764088"/>
            <a:ext cx="954087" cy="2082800"/>
          </a:xfrm>
          <a:custGeom>
            <a:avLst/>
            <a:gdLst/>
            <a:ahLst/>
            <a:cxnLst>
              <a:cxn ang="0">
                <a:pos x="601" y="1156"/>
              </a:cxn>
              <a:cxn ang="0">
                <a:pos x="192" y="1184"/>
              </a:cxn>
              <a:cxn ang="0">
                <a:pos x="92" y="389"/>
              </a:cxn>
              <a:cxn ang="0">
                <a:pos x="135" y="206"/>
              </a:cxn>
              <a:cxn ang="0">
                <a:pos x="0" y="0"/>
              </a:cxn>
            </a:cxnLst>
            <a:rect l="0" t="0" r="r" b="b"/>
            <a:pathLst>
              <a:path w="601" h="1312">
                <a:moveTo>
                  <a:pt x="601" y="1156"/>
                </a:moveTo>
                <a:cubicBezTo>
                  <a:pt x="532" y="1161"/>
                  <a:pt x="277" y="1312"/>
                  <a:pt x="192" y="1184"/>
                </a:cubicBezTo>
                <a:cubicBezTo>
                  <a:pt x="107" y="1056"/>
                  <a:pt x="101" y="552"/>
                  <a:pt x="92" y="389"/>
                </a:cubicBezTo>
                <a:cubicBezTo>
                  <a:pt x="83" y="226"/>
                  <a:pt x="151" y="270"/>
                  <a:pt x="135" y="206"/>
                </a:cubicBezTo>
                <a:cubicBezTo>
                  <a:pt x="120" y="142"/>
                  <a:pt x="23" y="35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45" name="Line 29"/>
          <p:cNvSpPr>
            <a:spLocks noChangeShapeType="1"/>
          </p:cNvSpPr>
          <p:nvPr/>
        </p:nvSpPr>
        <p:spPr bwMode="auto">
          <a:xfrm flipV="1">
            <a:off x="484188" y="4032250"/>
            <a:ext cx="11112" cy="1960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46" name="Text Box 30"/>
          <p:cNvSpPr txBox="1">
            <a:spLocks noChangeArrowheads="1"/>
          </p:cNvSpPr>
          <p:nvPr/>
        </p:nvSpPr>
        <p:spPr bwMode="auto">
          <a:xfrm rot="16200000">
            <a:off x="-346075" y="4816475"/>
            <a:ext cx="114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30" grpId="0"/>
      <p:bldP spid="111640" grpId="0" animBg="1"/>
      <p:bldP spid="111641" grpId="0"/>
      <p:bldP spid="111642" grpId="0" animBg="1"/>
      <p:bldP spid="111643" grpId="0" animBg="1"/>
      <p:bldP spid="11164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0" y="1857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Photoelectric effect experiment: Apply Conservation of Energy </a:t>
            </a:r>
          </a:p>
        </p:txBody>
      </p:sp>
      <p:sp>
        <p:nvSpPr>
          <p:cNvPr id="95235" name="Freeform 3"/>
          <p:cNvSpPr>
            <a:spLocks/>
          </p:cNvSpPr>
          <p:nvPr/>
        </p:nvSpPr>
        <p:spPr bwMode="auto">
          <a:xfrm>
            <a:off x="1025525" y="3937000"/>
            <a:ext cx="4022725" cy="1789113"/>
          </a:xfrm>
          <a:custGeom>
            <a:avLst/>
            <a:gdLst/>
            <a:ahLst/>
            <a:cxnLst>
              <a:cxn ang="0">
                <a:pos x="68" y="156"/>
              </a:cxn>
              <a:cxn ang="0">
                <a:pos x="86" y="912"/>
              </a:cxn>
              <a:cxn ang="0">
                <a:pos x="584" y="1008"/>
              </a:cxn>
              <a:cxn ang="0">
                <a:pos x="1010" y="984"/>
              </a:cxn>
              <a:cxn ang="0">
                <a:pos x="1088" y="150"/>
              </a:cxn>
              <a:cxn ang="0">
                <a:pos x="1556" y="84"/>
              </a:cxn>
              <a:cxn ang="0">
                <a:pos x="2546" y="78"/>
              </a:cxn>
            </a:cxnLst>
            <a:rect l="0" t="0" r="r" b="b"/>
            <a:pathLst>
              <a:path w="2546" h="1127">
                <a:moveTo>
                  <a:pt x="68" y="156"/>
                </a:moveTo>
                <a:cubicBezTo>
                  <a:pt x="34" y="463"/>
                  <a:pt x="0" y="770"/>
                  <a:pt x="86" y="912"/>
                </a:cubicBezTo>
                <a:cubicBezTo>
                  <a:pt x="172" y="1054"/>
                  <a:pt x="430" y="996"/>
                  <a:pt x="584" y="1008"/>
                </a:cubicBezTo>
                <a:cubicBezTo>
                  <a:pt x="738" y="1020"/>
                  <a:pt x="926" y="1127"/>
                  <a:pt x="1010" y="984"/>
                </a:cubicBezTo>
                <a:cubicBezTo>
                  <a:pt x="1094" y="841"/>
                  <a:pt x="997" y="300"/>
                  <a:pt x="1088" y="150"/>
                </a:cubicBezTo>
                <a:cubicBezTo>
                  <a:pt x="1179" y="0"/>
                  <a:pt x="1313" y="96"/>
                  <a:pt x="1556" y="84"/>
                </a:cubicBezTo>
                <a:cubicBezTo>
                  <a:pt x="1799" y="72"/>
                  <a:pt x="2381" y="79"/>
                  <a:pt x="2546" y="7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1373188" y="5572125"/>
            <a:ext cx="1082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Inside </a:t>
            </a:r>
          </a:p>
          <a:p>
            <a:r>
              <a:rPr lang="en-US"/>
              <a:t>metal</a:t>
            </a:r>
          </a:p>
        </p:txBody>
      </p:sp>
      <p:sp>
        <p:nvSpPr>
          <p:cNvPr id="95237" name="Line 5"/>
          <p:cNvSpPr>
            <a:spLocks noChangeShapeType="1"/>
          </p:cNvSpPr>
          <p:nvPr/>
        </p:nvSpPr>
        <p:spPr bwMode="auto">
          <a:xfrm flipV="1">
            <a:off x="933450" y="3489325"/>
            <a:ext cx="0" cy="2771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38" name="Line 6"/>
          <p:cNvSpPr>
            <a:spLocks noChangeShapeType="1"/>
          </p:cNvSpPr>
          <p:nvPr/>
        </p:nvSpPr>
        <p:spPr bwMode="auto">
          <a:xfrm>
            <a:off x="1076325" y="5080000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39" name="Line 7"/>
          <p:cNvSpPr>
            <a:spLocks noChangeShapeType="1"/>
          </p:cNvSpPr>
          <p:nvPr/>
        </p:nvSpPr>
        <p:spPr bwMode="auto">
          <a:xfrm>
            <a:off x="1087438" y="5033963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40" name="Line 8"/>
          <p:cNvSpPr>
            <a:spLocks noChangeShapeType="1"/>
          </p:cNvSpPr>
          <p:nvPr/>
        </p:nvSpPr>
        <p:spPr bwMode="auto">
          <a:xfrm>
            <a:off x="1089025" y="4987925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41" name="Line 9"/>
          <p:cNvSpPr>
            <a:spLocks noChangeShapeType="1"/>
          </p:cNvSpPr>
          <p:nvPr/>
        </p:nvSpPr>
        <p:spPr bwMode="auto">
          <a:xfrm>
            <a:off x="1090613" y="4941888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42" name="Line 10"/>
          <p:cNvSpPr>
            <a:spLocks noChangeShapeType="1"/>
          </p:cNvSpPr>
          <p:nvPr/>
        </p:nvSpPr>
        <p:spPr bwMode="auto">
          <a:xfrm>
            <a:off x="1063625" y="4895850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43" name="Line 11"/>
          <p:cNvSpPr>
            <a:spLocks noChangeShapeType="1"/>
          </p:cNvSpPr>
          <p:nvPr/>
        </p:nvSpPr>
        <p:spPr bwMode="auto">
          <a:xfrm>
            <a:off x="1093788" y="4849813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44" name="Line 12"/>
          <p:cNvSpPr>
            <a:spLocks noChangeShapeType="1"/>
          </p:cNvSpPr>
          <p:nvPr/>
        </p:nvSpPr>
        <p:spPr bwMode="auto">
          <a:xfrm>
            <a:off x="1085850" y="4803775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45" name="Line 13"/>
          <p:cNvSpPr>
            <a:spLocks noChangeShapeType="1"/>
          </p:cNvSpPr>
          <p:nvPr/>
        </p:nvSpPr>
        <p:spPr bwMode="auto">
          <a:xfrm>
            <a:off x="1096963" y="4757738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46" name="Line 14"/>
          <p:cNvSpPr>
            <a:spLocks noChangeShapeType="1"/>
          </p:cNvSpPr>
          <p:nvPr/>
        </p:nvSpPr>
        <p:spPr bwMode="auto">
          <a:xfrm>
            <a:off x="1108075" y="4711700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47" name="Line 15"/>
          <p:cNvSpPr>
            <a:spLocks noChangeShapeType="1"/>
          </p:cNvSpPr>
          <p:nvPr/>
        </p:nvSpPr>
        <p:spPr bwMode="auto">
          <a:xfrm>
            <a:off x="1090613" y="4665663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48" name="Line 16"/>
          <p:cNvSpPr>
            <a:spLocks noChangeShapeType="1"/>
          </p:cNvSpPr>
          <p:nvPr/>
        </p:nvSpPr>
        <p:spPr bwMode="auto">
          <a:xfrm>
            <a:off x="1101725" y="4619625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49" name="Line 17"/>
          <p:cNvSpPr>
            <a:spLocks noChangeShapeType="1"/>
          </p:cNvSpPr>
          <p:nvPr/>
        </p:nvSpPr>
        <p:spPr bwMode="auto">
          <a:xfrm>
            <a:off x="1074738" y="4573588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50" name="Line 18"/>
          <p:cNvSpPr>
            <a:spLocks noChangeShapeType="1"/>
          </p:cNvSpPr>
          <p:nvPr/>
        </p:nvSpPr>
        <p:spPr bwMode="auto">
          <a:xfrm>
            <a:off x="1123950" y="4527550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51" name="Line 19"/>
          <p:cNvSpPr>
            <a:spLocks noChangeShapeType="1"/>
          </p:cNvSpPr>
          <p:nvPr/>
        </p:nvSpPr>
        <p:spPr bwMode="auto">
          <a:xfrm>
            <a:off x="1089025" y="5130800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52" name="Line 20"/>
          <p:cNvSpPr>
            <a:spLocks noChangeShapeType="1"/>
          </p:cNvSpPr>
          <p:nvPr/>
        </p:nvSpPr>
        <p:spPr bwMode="auto">
          <a:xfrm>
            <a:off x="1090613" y="5170488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53" name="Line 21"/>
          <p:cNvSpPr>
            <a:spLocks noChangeShapeType="1"/>
          </p:cNvSpPr>
          <p:nvPr/>
        </p:nvSpPr>
        <p:spPr bwMode="auto">
          <a:xfrm>
            <a:off x="1092200" y="5210175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54" name="Line 22"/>
          <p:cNvSpPr>
            <a:spLocks noChangeShapeType="1"/>
          </p:cNvSpPr>
          <p:nvPr/>
        </p:nvSpPr>
        <p:spPr bwMode="auto">
          <a:xfrm>
            <a:off x="1112838" y="5249863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55" name="Line 23"/>
          <p:cNvSpPr>
            <a:spLocks noChangeShapeType="1"/>
          </p:cNvSpPr>
          <p:nvPr/>
        </p:nvSpPr>
        <p:spPr bwMode="auto">
          <a:xfrm>
            <a:off x="1085850" y="5280025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56" name="Line 24"/>
          <p:cNvSpPr>
            <a:spLocks noChangeShapeType="1"/>
          </p:cNvSpPr>
          <p:nvPr/>
        </p:nvSpPr>
        <p:spPr bwMode="auto">
          <a:xfrm>
            <a:off x="1068388" y="5500688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57" name="Line 25"/>
          <p:cNvSpPr>
            <a:spLocks noChangeShapeType="1"/>
          </p:cNvSpPr>
          <p:nvPr/>
        </p:nvSpPr>
        <p:spPr bwMode="auto">
          <a:xfrm>
            <a:off x="1079500" y="5378450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58" name="Line 26"/>
          <p:cNvSpPr>
            <a:spLocks noChangeShapeType="1"/>
          </p:cNvSpPr>
          <p:nvPr/>
        </p:nvSpPr>
        <p:spPr bwMode="auto">
          <a:xfrm>
            <a:off x="1119188" y="5322888"/>
            <a:ext cx="156210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59" name="Line 27"/>
          <p:cNvSpPr>
            <a:spLocks noChangeShapeType="1"/>
          </p:cNvSpPr>
          <p:nvPr/>
        </p:nvSpPr>
        <p:spPr bwMode="auto">
          <a:xfrm>
            <a:off x="1235075" y="5448300"/>
            <a:ext cx="1390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60" name="Oval 28"/>
          <p:cNvSpPr>
            <a:spLocks noChangeArrowheads="1"/>
          </p:cNvSpPr>
          <p:nvPr/>
        </p:nvSpPr>
        <p:spPr bwMode="auto">
          <a:xfrm>
            <a:off x="2257425" y="4470400"/>
            <a:ext cx="88900" cy="88900"/>
          </a:xfrm>
          <a:prstGeom prst="ellipse">
            <a:avLst/>
          </a:prstGeom>
          <a:solidFill>
            <a:srgbClr val="0066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61" name="Oval 29"/>
          <p:cNvSpPr>
            <a:spLocks noChangeArrowheads="1"/>
          </p:cNvSpPr>
          <p:nvPr/>
        </p:nvSpPr>
        <p:spPr bwMode="auto">
          <a:xfrm>
            <a:off x="2259013" y="4586288"/>
            <a:ext cx="88900" cy="88900"/>
          </a:xfrm>
          <a:prstGeom prst="ellipse">
            <a:avLst/>
          </a:prstGeom>
          <a:solidFill>
            <a:srgbClr val="0066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62" name="Oval 30"/>
          <p:cNvSpPr>
            <a:spLocks noChangeArrowheads="1"/>
          </p:cNvSpPr>
          <p:nvPr/>
        </p:nvSpPr>
        <p:spPr bwMode="auto">
          <a:xfrm>
            <a:off x="2260600" y="4702175"/>
            <a:ext cx="88900" cy="88900"/>
          </a:xfrm>
          <a:prstGeom prst="ellipse">
            <a:avLst/>
          </a:prstGeom>
          <a:solidFill>
            <a:srgbClr val="0066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63" name="Oval 31"/>
          <p:cNvSpPr>
            <a:spLocks noChangeArrowheads="1"/>
          </p:cNvSpPr>
          <p:nvPr/>
        </p:nvSpPr>
        <p:spPr bwMode="auto">
          <a:xfrm>
            <a:off x="2262188" y="4818063"/>
            <a:ext cx="88900" cy="88900"/>
          </a:xfrm>
          <a:prstGeom prst="ellipse">
            <a:avLst/>
          </a:prstGeom>
          <a:solidFill>
            <a:srgbClr val="0066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64" name="Oval 32"/>
          <p:cNvSpPr>
            <a:spLocks noChangeArrowheads="1"/>
          </p:cNvSpPr>
          <p:nvPr/>
        </p:nvSpPr>
        <p:spPr bwMode="auto">
          <a:xfrm>
            <a:off x="2263775" y="4933950"/>
            <a:ext cx="88900" cy="88900"/>
          </a:xfrm>
          <a:prstGeom prst="ellipse">
            <a:avLst/>
          </a:prstGeom>
          <a:solidFill>
            <a:srgbClr val="0066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65" name="Oval 33"/>
          <p:cNvSpPr>
            <a:spLocks noChangeArrowheads="1"/>
          </p:cNvSpPr>
          <p:nvPr/>
        </p:nvSpPr>
        <p:spPr bwMode="auto">
          <a:xfrm>
            <a:off x="2265363" y="5049838"/>
            <a:ext cx="88900" cy="88900"/>
          </a:xfrm>
          <a:prstGeom prst="ellipse">
            <a:avLst/>
          </a:prstGeom>
          <a:solidFill>
            <a:srgbClr val="0066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66" name="Oval 34"/>
          <p:cNvSpPr>
            <a:spLocks noChangeArrowheads="1"/>
          </p:cNvSpPr>
          <p:nvPr/>
        </p:nvSpPr>
        <p:spPr bwMode="auto">
          <a:xfrm>
            <a:off x="2266950" y="5165725"/>
            <a:ext cx="88900" cy="88900"/>
          </a:xfrm>
          <a:prstGeom prst="ellipse">
            <a:avLst/>
          </a:prstGeom>
          <a:solidFill>
            <a:srgbClr val="0066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67" name="Oval 35"/>
          <p:cNvSpPr>
            <a:spLocks noChangeArrowheads="1"/>
          </p:cNvSpPr>
          <p:nvPr/>
        </p:nvSpPr>
        <p:spPr bwMode="auto">
          <a:xfrm>
            <a:off x="2268538" y="5281613"/>
            <a:ext cx="88900" cy="88900"/>
          </a:xfrm>
          <a:prstGeom prst="ellipse">
            <a:avLst/>
          </a:prstGeom>
          <a:solidFill>
            <a:srgbClr val="0066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68" name="Oval 36"/>
          <p:cNvSpPr>
            <a:spLocks noChangeArrowheads="1"/>
          </p:cNvSpPr>
          <p:nvPr/>
        </p:nvSpPr>
        <p:spPr bwMode="auto">
          <a:xfrm>
            <a:off x="2270125" y="5397500"/>
            <a:ext cx="88900" cy="88900"/>
          </a:xfrm>
          <a:prstGeom prst="ellipse">
            <a:avLst/>
          </a:prstGeom>
          <a:solidFill>
            <a:srgbClr val="0066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69" name="Line 37"/>
          <p:cNvSpPr>
            <a:spLocks noChangeShapeType="1"/>
          </p:cNvSpPr>
          <p:nvPr/>
        </p:nvSpPr>
        <p:spPr bwMode="auto">
          <a:xfrm>
            <a:off x="2754313" y="4522788"/>
            <a:ext cx="2905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70" name="Line 38"/>
          <p:cNvSpPr>
            <a:spLocks noChangeShapeType="1"/>
          </p:cNvSpPr>
          <p:nvPr/>
        </p:nvSpPr>
        <p:spPr bwMode="auto">
          <a:xfrm>
            <a:off x="2951163" y="4048125"/>
            <a:ext cx="0" cy="463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71" name="Text Box 39"/>
          <p:cNvSpPr txBox="1">
            <a:spLocks noChangeArrowheads="1"/>
          </p:cNvSpPr>
          <p:nvPr/>
        </p:nvSpPr>
        <p:spPr bwMode="auto">
          <a:xfrm>
            <a:off x="2952750" y="4038600"/>
            <a:ext cx="601573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Comic Sans MS" charset="0"/>
              </a:rPr>
              <a:t>work function </a:t>
            </a:r>
            <a:r>
              <a:rPr lang="en-US" sz="2200" dirty="0" smtClean="0">
                <a:solidFill>
                  <a:srgbClr val="FF0000"/>
                </a:solidFill>
                <a:latin typeface="Comic Sans MS" charset="0"/>
              </a:rPr>
              <a:t>(</a:t>
            </a:r>
            <a:r>
              <a:rPr lang="en-US" sz="2200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Φ</a:t>
            </a:r>
            <a:r>
              <a:rPr lang="en-US" sz="2200" dirty="0" smtClean="0">
                <a:solidFill>
                  <a:srgbClr val="FF0000"/>
                </a:solidFill>
                <a:latin typeface="Comic Sans MS" charset="0"/>
                <a:sym typeface="Symbol" charset="2"/>
              </a:rPr>
              <a:t>) </a:t>
            </a:r>
            <a:r>
              <a:rPr lang="en-US" sz="2200" dirty="0">
                <a:solidFill>
                  <a:srgbClr val="FF0000"/>
                </a:solidFill>
                <a:latin typeface="Comic Sans MS" charset="0"/>
                <a:sym typeface="Symbol" charset="2"/>
              </a:rPr>
              <a:t>= </a:t>
            </a:r>
            <a:r>
              <a:rPr lang="en-US" u="sng" dirty="0">
                <a:solidFill>
                  <a:srgbClr val="FF0000"/>
                </a:solidFill>
                <a:latin typeface="Comic Sans MS" charset="0"/>
              </a:rPr>
              <a:t>energy needed to kick</a:t>
            </a:r>
          </a:p>
          <a:p>
            <a:r>
              <a:rPr lang="en-US" dirty="0" smtClean="0">
                <a:solidFill>
                  <a:srgbClr val="FF0000"/>
                </a:solidFill>
                <a:latin typeface="Comic Sans MS" charset="0"/>
              </a:rPr>
              <a:t>	      </a:t>
            </a:r>
            <a:r>
              <a:rPr lang="en-US" u="sng" dirty="0" smtClean="0">
                <a:solidFill>
                  <a:srgbClr val="FF0000"/>
                </a:solidFill>
                <a:latin typeface="Comic Sans MS" charset="0"/>
              </a:rPr>
              <a:t>most energetic </a:t>
            </a:r>
            <a:r>
              <a:rPr lang="en-US" u="sng" dirty="0" err="1" smtClean="0">
                <a:solidFill>
                  <a:srgbClr val="FF0000"/>
                </a:solidFill>
                <a:latin typeface="Comic Sans MS" charset="0"/>
              </a:rPr>
              <a:t>e</a:t>
            </a:r>
            <a:r>
              <a:rPr lang="en-US" u="sng" baseline="30000" dirty="0" smtClean="0">
                <a:solidFill>
                  <a:srgbClr val="FF0000"/>
                </a:solidFill>
                <a:latin typeface="Comic Sans MS" charset="0"/>
              </a:rPr>
              <a:t>-</a:t>
            </a:r>
            <a:r>
              <a:rPr lang="en-US" u="sng" dirty="0" smtClean="0">
                <a:solidFill>
                  <a:srgbClr val="FF0000"/>
                </a:solidFill>
                <a:latin typeface="Comic Sans MS" charset="0"/>
              </a:rPr>
              <a:t> </a:t>
            </a:r>
            <a:r>
              <a:rPr lang="en-US" u="sng" dirty="0">
                <a:solidFill>
                  <a:srgbClr val="FF0000"/>
                </a:solidFill>
                <a:latin typeface="Comic Sans MS" charset="0"/>
              </a:rPr>
              <a:t>out of metal</a:t>
            </a:r>
            <a:r>
              <a:rPr lang="en-US" sz="2200" dirty="0">
                <a:sym typeface="Symbol" charset="2"/>
              </a:rPr>
              <a:t> </a:t>
            </a:r>
          </a:p>
        </p:txBody>
      </p:sp>
      <p:sp>
        <p:nvSpPr>
          <p:cNvPr id="95272" name="Freeform 40"/>
          <p:cNvSpPr>
            <a:spLocks/>
          </p:cNvSpPr>
          <p:nvPr/>
        </p:nvSpPr>
        <p:spPr bwMode="auto">
          <a:xfrm>
            <a:off x="2255838" y="3432175"/>
            <a:ext cx="568325" cy="1027113"/>
          </a:xfrm>
          <a:custGeom>
            <a:avLst/>
            <a:gdLst/>
            <a:ahLst/>
            <a:cxnLst>
              <a:cxn ang="0">
                <a:pos x="744" y="0"/>
              </a:cxn>
              <a:cxn ang="0">
                <a:pos x="120" y="192"/>
              </a:cxn>
              <a:cxn ang="0">
                <a:pos x="24" y="432"/>
              </a:cxn>
            </a:cxnLst>
            <a:rect l="0" t="0" r="r" b="b"/>
            <a:pathLst>
              <a:path w="744" h="432">
                <a:moveTo>
                  <a:pt x="744" y="0"/>
                </a:moveTo>
                <a:cubicBezTo>
                  <a:pt x="492" y="60"/>
                  <a:pt x="240" y="120"/>
                  <a:pt x="120" y="192"/>
                </a:cubicBezTo>
                <a:cubicBezTo>
                  <a:pt x="0" y="264"/>
                  <a:pt x="40" y="392"/>
                  <a:pt x="24" y="432"/>
                </a:cubicBezTo>
              </a:path>
            </a:pathLst>
          </a:custGeom>
          <a:noFill/>
          <a:ln w="9525">
            <a:solidFill>
              <a:srgbClr val="D60093"/>
            </a:solidFill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73" name="Rectangle 41"/>
          <p:cNvSpPr>
            <a:spLocks noChangeArrowheads="1"/>
          </p:cNvSpPr>
          <p:nvPr/>
        </p:nvSpPr>
        <p:spPr bwMode="auto">
          <a:xfrm>
            <a:off x="0" y="685800"/>
            <a:ext cx="9144000" cy="11271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8000"/>
                </a:solidFill>
              </a:rPr>
              <a:t>            </a:t>
            </a:r>
            <a:r>
              <a:rPr lang="en-US">
                <a:solidFill>
                  <a:schemeClr val="accent2"/>
                </a:solidFill>
              </a:rPr>
              <a:t>Energy in</a:t>
            </a:r>
            <a:r>
              <a:rPr lang="en-US">
                <a:solidFill>
                  <a:srgbClr val="008000"/>
                </a:solidFill>
              </a:rPr>
              <a:t> </a:t>
            </a:r>
            <a:r>
              <a:rPr lang="en-US"/>
              <a:t>=</a:t>
            </a:r>
            <a:r>
              <a:rPr lang="en-US">
                <a:solidFill>
                  <a:srgbClr val="008000"/>
                </a:solidFill>
              </a:rPr>
              <a:t>   </a:t>
            </a:r>
            <a:r>
              <a:rPr lang="en-US">
                <a:solidFill>
                  <a:srgbClr val="008040"/>
                </a:solidFill>
              </a:rPr>
              <a:t>Energy out</a:t>
            </a:r>
            <a:endParaRPr lang="en-US">
              <a:solidFill>
                <a:srgbClr val="00CC00"/>
              </a:solidFill>
            </a:endParaRPr>
          </a:p>
          <a:p>
            <a:r>
              <a:rPr lang="en-US" sz="2200">
                <a:solidFill>
                  <a:schemeClr val="accent2"/>
                </a:solidFill>
              </a:rPr>
              <a:t>Energy of photon</a:t>
            </a:r>
            <a:r>
              <a:rPr lang="en-US" sz="2200">
                <a:solidFill>
                  <a:srgbClr val="008000"/>
                </a:solidFill>
              </a:rPr>
              <a:t>   = 	energy needed to kick  +  Initial KE of electron  </a:t>
            </a:r>
            <a:r>
              <a:rPr lang="en-US" sz="2200"/>
              <a:t> 			</a:t>
            </a:r>
            <a:r>
              <a:rPr lang="en-US" sz="2200">
                <a:solidFill>
                  <a:srgbClr val="008000"/>
                </a:solidFill>
              </a:rPr>
              <a:t>electron out of metal 		as exits metal</a:t>
            </a:r>
          </a:p>
        </p:txBody>
      </p:sp>
      <p:sp>
        <p:nvSpPr>
          <p:cNvPr id="95274" name="Text Box 42"/>
          <p:cNvSpPr txBox="1">
            <a:spLocks noChangeArrowheads="1"/>
          </p:cNvSpPr>
          <p:nvPr/>
        </p:nvSpPr>
        <p:spPr bwMode="auto">
          <a:xfrm>
            <a:off x="1843088" y="3016250"/>
            <a:ext cx="729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D60093"/>
                </a:solidFill>
              </a:rPr>
              <a:t>Loosely stuck electron, takes least energy to kick out</a:t>
            </a:r>
          </a:p>
        </p:txBody>
      </p:sp>
      <p:sp>
        <p:nvSpPr>
          <p:cNvPr id="95275" name="Freeform 43"/>
          <p:cNvSpPr>
            <a:spLocks/>
          </p:cNvSpPr>
          <p:nvPr/>
        </p:nvSpPr>
        <p:spPr bwMode="auto">
          <a:xfrm>
            <a:off x="2424113" y="5472113"/>
            <a:ext cx="1133475" cy="6159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74" y="121"/>
              </a:cxn>
              <a:cxn ang="0">
                <a:pos x="855" y="185"/>
              </a:cxn>
            </a:cxnLst>
            <a:rect l="0" t="0" r="r" b="b"/>
            <a:pathLst>
              <a:path w="855" h="185">
                <a:moveTo>
                  <a:pt x="0" y="0"/>
                </a:moveTo>
                <a:cubicBezTo>
                  <a:pt x="62" y="21"/>
                  <a:pt x="232" y="90"/>
                  <a:pt x="374" y="121"/>
                </a:cubicBezTo>
                <a:cubicBezTo>
                  <a:pt x="516" y="152"/>
                  <a:pt x="774" y="175"/>
                  <a:pt x="855" y="185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triangl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76" name="Text Box 44"/>
          <p:cNvSpPr txBox="1">
            <a:spLocks noChangeArrowheads="1"/>
          </p:cNvSpPr>
          <p:nvPr/>
        </p:nvSpPr>
        <p:spPr bwMode="auto">
          <a:xfrm>
            <a:off x="3403600" y="6035675"/>
            <a:ext cx="43513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Tightly stuck, needs more energy to escape</a:t>
            </a:r>
          </a:p>
        </p:txBody>
      </p:sp>
      <p:sp>
        <p:nvSpPr>
          <p:cNvPr id="95277" name="Text Box 45"/>
          <p:cNvSpPr txBox="1">
            <a:spLocks noChangeArrowheads="1"/>
          </p:cNvSpPr>
          <p:nvPr/>
        </p:nvSpPr>
        <p:spPr bwMode="auto">
          <a:xfrm>
            <a:off x="3235325" y="4568825"/>
            <a:ext cx="13192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Outside </a:t>
            </a:r>
          </a:p>
          <a:p>
            <a:r>
              <a:rPr lang="en-US"/>
              <a:t>metal</a:t>
            </a:r>
          </a:p>
        </p:txBody>
      </p:sp>
      <p:sp>
        <p:nvSpPr>
          <p:cNvPr id="95278" name="Line 46"/>
          <p:cNvSpPr>
            <a:spLocks noChangeShapeType="1"/>
          </p:cNvSpPr>
          <p:nvPr/>
        </p:nvSpPr>
        <p:spPr bwMode="auto">
          <a:xfrm flipH="1">
            <a:off x="1554163" y="2005013"/>
            <a:ext cx="9525" cy="7715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 rot="-3456010">
            <a:off x="1582738" y="1927225"/>
            <a:ext cx="676275" cy="193675"/>
            <a:chOff x="648" y="3408"/>
            <a:chExt cx="1176" cy="344"/>
          </a:xfrm>
        </p:grpSpPr>
        <p:sp>
          <p:nvSpPr>
            <p:cNvPr id="95280" name="Freeform 48"/>
            <p:cNvSpPr>
              <a:spLocks/>
            </p:cNvSpPr>
            <p:nvPr/>
          </p:nvSpPr>
          <p:spPr bwMode="auto">
            <a:xfrm>
              <a:off x="648" y="3408"/>
              <a:ext cx="624" cy="34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81" name="Freeform 49"/>
            <p:cNvSpPr>
              <a:spLocks/>
            </p:cNvSpPr>
            <p:nvPr/>
          </p:nvSpPr>
          <p:spPr bwMode="auto">
            <a:xfrm>
              <a:off x="1200" y="3408"/>
              <a:ext cx="624" cy="34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5282" name="Oval 50"/>
          <p:cNvSpPr>
            <a:spLocks noChangeArrowheads="1"/>
          </p:cNvSpPr>
          <p:nvPr/>
        </p:nvSpPr>
        <p:spPr bwMode="auto">
          <a:xfrm>
            <a:off x="1538288" y="2330450"/>
            <a:ext cx="88900" cy="88900"/>
          </a:xfrm>
          <a:prstGeom prst="ellipse">
            <a:avLst/>
          </a:prstGeom>
          <a:solidFill>
            <a:srgbClr val="0066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83" name="Line 51"/>
          <p:cNvSpPr>
            <a:spLocks noChangeShapeType="1"/>
          </p:cNvSpPr>
          <p:nvPr/>
        </p:nvSpPr>
        <p:spPr bwMode="auto">
          <a:xfrm>
            <a:off x="1641475" y="2390775"/>
            <a:ext cx="1123950" cy="11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84" name="Line 52"/>
          <p:cNvSpPr>
            <a:spLocks noChangeShapeType="1"/>
          </p:cNvSpPr>
          <p:nvPr/>
        </p:nvSpPr>
        <p:spPr bwMode="auto">
          <a:xfrm>
            <a:off x="2136775" y="4065588"/>
            <a:ext cx="0" cy="430212"/>
          </a:xfrm>
          <a:prstGeom prst="line">
            <a:avLst/>
          </a:prstGeom>
          <a:noFill/>
          <a:ln w="9525">
            <a:solidFill>
              <a:srgbClr val="D60093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85" name="Line 53"/>
          <p:cNvSpPr>
            <a:spLocks noChangeShapeType="1"/>
          </p:cNvSpPr>
          <p:nvPr/>
        </p:nvSpPr>
        <p:spPr bwMode="auto">
          <a:xfrm>
            <a:off x="2409825" y="4075113"/>
            <a:ext cx="11113" cy="136683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86" name="Freeform 54"/>
          <p:cNvSpPr>
            <a:spLocks/>
          </p:cNvSpPr>
          <p:nvPr/>
        </p:nvSpPr>
        <p:spPr bwMode="auto">
          <a:xfrm>
            <a:off x="960438" y="5245100"/>
            <a:ext cx="463550" cy="360363"/>
          </a:xfrm>
          <a:custGeom>
            <a:avLst/>
            <a:gdLst/>
            <a:ahLst/>
            <a:cxnLst>
              <a:cxn ang="0">
                <a:pos x="70" y="11"/>
              </a:cxn>
              <a:cxn ang="0">
                <a:pos x="134" y="153"/>
              </a:cxn>
              <a:cxn ang="0">
                <a:pos x="262" y="209"/>
              </a:cxn>
              <a:cxn ang="0">
                <a:pos x="32" y="217"/>
              </a:cxn>
              <a:cxn ang="0">
                <a:pos x="70" y="11"/>
              </a:cxn>
            </a:cxnLst>
            <a:rect l="0" t="0" r="r" b="b"/>
            <a:pathLst>
              <a:path w="279" h="250">
                <a:moveTo>
                  <a:pt x="70" y="11"/>
                </a:moveTo>
                <a:cubicBezTo>
                  <a:pt x="87" y="0"/>
                  <a:pt x="102" y="120"/>
                  <a:pt x="134" y="153"/>
                </a:cubicBezTo>
                <a:cubicBezTo>
                  <a:pt x="166" y="186"/>
                  <a:pt x="279" y="198"/>
                  <a:pt x="262" y="209"/>
                </a:cubicBezTo>
                <a:cubicBezTo>
                  <a:pt x="245" y="220"/>
                  <a:pt x="64" y="250"/>
                  <a:pt x="32" y="217"/>
                </a:cubicBezTo>
                <a:cubicBezTo>
                  <a:pt x="0" y="184"/>
                  <a:pt x="53" y="22"/>
                  <a:pt x="70" y="1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87" name="Text Box 55"/>
          <p:cNvSpPr txBox="1">
            <a:spLocks noChangeArrowheads="1"/>
          </p:cNvSpPr>
          <p:nvPr/>
        </p:nvSpPr>
        <p:spPr bwMode="auto">
          <a:xfrm rot="16200000">
            <a:off x="-744537" y="4322762"/>
            <a:ext cx="2616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Electron Potential </a:t>
            </a:r>
          </a:p>
          <a:p>
            <a:r>
              <a:rPr lang="en-US"/>
              <a:t>Energy</a:t>
            </a:r>
          </a:p>
        </p:txBody>
      </p:sp>
      <p:sp>
        <p:nvSpPr>
          <p:cNvPr id="95288" name="Rectangle 56"/>
          <p:cNvSpPr>
            <a:spLocks noChangeArrowheads="1"/>
          </p:cNvSpPr>
          <p:nvPr/>
        </p:nvSpPr>
        <p:spPr bwMode="auto">
          <a:xfrm>
            <a:off x="4632325" y="4956175"/>
            <a:ext cx="4233863" cy="11699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u="sng"/>
              <a:t>Warning!! </a:t>
            </a:r>
            <a:br>
              <a:rPr lang="en-US" u="sng"/>
            </a:br>
            <a:r>
              <a:rPr lang="en-US"/>
              <a:t>This is not deeper in metal</a:t>
            </a:r>
          </a:p>
          <a:p>
            <a:pPr algn="ctr"/>
            <a:r>
              <a:rPr lang="en-US"/>
              <a:t>It is more tightly bound!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animBg="1"/>
      <p:bldP spid="95237" grpId="0" animBg="1"/>
      <p:bldP spid="95238" grpId="0" animBg="1"/>
      <p:bldP spid="95239" grpId="0" animBg="1"/>
      <p:bldP spid="95240" grpId="0" animBg="1"/>
      <p:bldP spid="95241" grpId="0" animBg="1"/>
      <p:bldP spid="95242" grpId="0" animBg="1"/>
      <p:bldP spid="95243" grpId="0" animBg="1"/>
      <p:bldP spid="95244" grpId="0" animBg="1"/>
      <p:bldP spid="95245" grpId="0" animBg="1"/>
      <p:bldP spid="95246" grpId="0" animBg="1"/>
      <p:bldP spid="95247" grpId="0" animBg="1"/>
      <p:bldP spid="95248" grpId="0" animBg="1"/>
      <p:bldP spid="95249" grpId="0" animBg="1"/>
      <p:bldP spid="95250" grpId="0" animBg="1"/>
      <p:bldP spid="95251" grpId="0" animBg="1"/>
      <p:bldP spid="95252" grpId="0" animBg="1"/>
      <p:bldP spid="95253" grpId="0" animBg="1"/>
      <p:bldP spid="95254" grpId="0" animBg="1"/>
      <p:bldP spid="95255" grpId="0" animBg="1"/>
      <p:bldP spid="95256" grpId="0" animBg="1"/>
      <p:bldP spid="95257" grpId="0" animBg="1"/>
      <p:bldP spid="95258" grpId="0" animBg="1"/>
      <p:bldP spid="95259" grpId="0" animBg="1"/>
      <p:bldP spid="95260" grpId="0" animBg="1"/>
      <p:bldP spid="95261" grpId="0" animBg="1"/>
      <p:bldP spid="95262" grpId="0" animBg="1"/>
      <p:bldP spid="95263" grpId="0" animBg="1"/>
      <p:bldP spid="95264" grpId="0" animBg="1"/>
      <p:bldP spid="95265" grpId="0" animBg="1"/>
      <p:bldP spid="95266" grpId="0" animBg="1"/>
      <p:bldP spid="95267" grpId="0" animBg="1"/>
      <p:bldP spid="95268" grpId="0" animBg="1"/>
      <p:bldP spid="95269" grpId="0" animBg="1"/>
      <p:bldP spid="95270" grpId="0" animBg="1"/>
      <p:bldP spid="95271" grpId="0"/>
      <p:bldP spid="95272" grpId="0" animBg="1"/>
      <p:bldP spid="95273" grpId="0"/>
      <p:bldP spid="95275" grpId="0" animBg="1"/>
      <p:bldP spid="95276" grpId="0"/>
      <p:bldP spid="95278" grpId="0" animBg="1"/>
      <p:bldP spid="95282" grpId="0" animBg="1"/>
      <p:bldP spid="95283" grpId="0" animBg="1"/>
      <p:bldP spid="95284" grpId="0" animBg="1"/>
      <p:bldP spid="95285" grpId="0" animBg="1"/>
      <p:bldP spid="95288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b="1"/>
              <a:t>Experimental apparatus: PE effect</a:t>
            </a:r>
          </a:p>
        </p:txBody>
      </p:sp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141413"/>
            <a:ext cx="7239000" cy="548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2209800" y="990600"/>
            <a:ext cx="6553200" cy="1828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2276475" y="3200400"/>
            <a:ext cx="4352925" cy="1828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990600" y="5410200"/>
            <a:ext cx="6858000" cy="121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19" name="Rectangle 8"/>
          <p:cNvSpPr>
            <a:spLocks noChangeArrowheads="1"/>
          </p:cNvSpPr>
          <p:nvPr/>
        </p:nvSpPr>
        <p:spPr bwMode="auto">
          <a:xfrm>
            <a:off x="1114425" y="3810000"/>
            <a:ext cx="685800" cy="1752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20" name="Rectangle 9"/>
          <p:cNvSpPr>
            <a:spLocks noChangeArrowheads="1"/>
          </p:cNvSpPr>
          <p:nvPr/>
        </p:nvSpPr>
        <p:spPr bwMode="auto">
          <a:xfrm>
            <a:off x="7077075" y="3581400"/>
            <a:ext cx="685800" cy="2057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21" name="Line 10"/>
          <p:cNvSpPr>
            <a:spLocks noChangeShapeType="1"/>
          </p:cNvSpPr>
          <p:nvPr/>
        </p:nvSpPr>
        <p:spPr bwMode="auto">
          <a:xfrm flipV="1">
            <a:off x="2286000" y="2209800"/>
            <a:ext cx="762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2" name="Text Box 11"/>
          <p:cNvSpPr txBox="1">
            <a:spLocks noChangeArrowheads="1"/>
          </p:cNvSpPr>
          <p:nvPr/>
        </p:nvSpPr>
        <p:spPr bwMode="auto">
          <a:xfrm>
            <a:off x="1371600" y="1752600"/>
            <a:ext cx="18637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/>
              <a:t>Metal surface</a:t>
            </a:r>
          </a:p>
        </p:txBody>
      </p:sp>
      <p:sp>
        <p:nvSpPr>
          <p:cNvPr id="13323" name="Line 12"/>
          <p:cNvSpPr>
            <a:spLocks noChangeShapeType="1"/>
          </p:cNvSpPr>
          <p:nvPr/>
        </p:nvSpPr>
        <p:spPr bwMode="auto">
          <a:xfrm flipH="1">
            <a:off x="5334000" y="2362200"/>
            <a:ext cx="3810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24" name="Text Box 13"/>
          <p:cNvSpPr txBox="1">
            <a:spLocks noChangeArrowheads="1"/>
          </p:cNvSpPr>
          <p:nvPr/>
        </p:nvSpPr>
        <p:spPr bwMode="auto">
          <a:xfrm>
            <a:off x="3657600" y="3886200"/>
            <a:ext cx="12874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/>
              <a:t>Vacuum </a:t>
            </a:r>
          </a:p>
        </p:txBody>
      </p:sp>
      <p:sp>
        <p:nvSpPr>
          <p:cNvPr id="13325" name="Text Box 14"/>
          <p:cNvSpPr txBox="1">
            <a:spLocks noChangeArrowheads="1"/>
          </p:cNvSpPr>
          <p:nvPr/>
        </p:nvSpPr>
        <p:spPr bwMode="auto">
          <a:xfrm>
            <a:off x="5181600" y="1981200"/>
            <a:ext cx="19399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/>
              <a:t>Glass cylinder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0" y="185738"/>
            <a:ext cx="8134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Apply Conservation of Energy. </a:t>
            </a:r>
          </a:p>
        </p:txBody>
      </p:sp>
      <p:sp>
        <p:nvSpPr>
          <p:cNvPr id="97283" name="Freeform 3"/>
          <p:cNvSpPr>
            <a:spLocks/>
          </p:cNvSpPr>
          <p:nvPr/>
        </p:nvSpPr>
        <p:spPr bwMode="auto">
          <a:xfrm>
            <a:off x="1025525" y="2825750"/>
            <a:ext cx="4022725" cy="1789113"/>
          </a:xfrm>
          <a:custGeom>
            <a:avLst/>
            <a:gdLst/>
            <a:ahLst/>
            <a:cxnLst>
              <a:cxn ang="0">
                <a:pos x="68" y="156"/>
              </a:cxn>
              <a:cxn ang="0">
                <a:pos x="86" y="912"/>
              </a:cxn>
              <a:cxn ang="0">
                <a:pos x="584" y="1008"/>
              </a:cxn>
              <a:cxn ang="0">
                <a:pos x="1010" y="984"/>
              </a:cxn>
              <a:cxn ang="0">
                <a:pos x="1088" y="150"/>
              </a:cxn>
              <a:cxn ang="0">
                <a:pos x="1556" y="84"/>
              </a:cxn>
              <a:cxn ang="0">
                <a:pos x="2546" y="78"/>
              </a:cxn>
            </a:cxnLst>
            <a:rect l="0" t="0" r="r" b="b"/>
            <a:pathLst>
              <a:path w="2546" h="1127">
                <a:moveTo>
                  <a:pt x="68" y="156"/>
                </a:moveTo>
                <a:cubicBezTo>
                  <a:pt x="34" y="463"/>
                  <a:pt x="0" y="770"/>
                  <a:pt x="86" y="912"/>
                </a:cubicBezTo>
                <a:cubicBezTo>
                  <a:pt x="172" y="1054"/>
                  <a:pt x="430" y="996"/>
                  <a:pt x="584" y="1008"/>
                </a:cubicBezTo>
                <a:cubicBezTo>
                  <a:pt x="738" y="1020"/>
                  <a:pt x="926" y="1127"/>
                  <a:pt x="1010" y="984"/>
                </a:cubicBezTo>
                <a:cubicBezTo>
                  <a:pt x="1094" y="841"/>
                  <a:pt x="997" y="300"/>
                  <a:pt x="1088" y="150"/>
                </a:cubicBezTo>
                <a:cubicBezTo>
                  <a:pt x="1179" y="0"/>
                  <a:pt x="1313" y="96"/>
                  <a:pt x="1556" y="84"/>
                </a:cubicBezTo>
                <a:cubicBezTo>
                  <a:pt x="1799" y="72"/>
                  <a:pt x="2381" y="79"/>
                  <a:pt x="2546" y="7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1373188" y="4460875"/>
            <a:ext cx="1082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Inside </a:t>
            </a:r>
          </a:p>
          <a:p>
            <a:r>
              <a:rPr lang="en-US"/>
              <a:t>metal</a:t>
            </a:r>
          </a:p>
        </p:txBody>
      </p:sp>
      <p:sp>
        <p:nvSpPr>
          <p:cNvPr id="97285" name="Line 5"/>
          <p:cNvSpPr>
            <a:spLocks noChangeShapeType="1"/>
          </p:cNvSpPr>
          <p:nvPr/>
        </p:nvSpPr>
        <p:spPr bwMode="auto">
          <a:xfrm flipV="1">
            <a:off x="933450" y="2378075"/>
            <a:ext cx="0" cy="2771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86" name="Line 6"/>
          <p:cNvSpPr>
            <a:spLocks noChangeShapeType="1"/>
          </p:cNvSpPr>
          <p:nvPr/>
        </p:nvSpPr>
        <p:spPr bwMode="auto">
          <a:xfrm>
            <a:off x="1076325" y="3968750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87" name="Line 7"/>
          <p:cNvSpPr>
            <a:spLocks noChangeShapeType="1"/>
          </p:cNvSpPr>
          <p:nvPr/>
        </p:nvSpPr>
        <p:spPr bwMode="auto">
          <a:xfrm>
            <a:off x="1087438" y="3922713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88" name="Line 8"/>
          <p:cNvSpPr>
            <a:spLocks noChangeShapeType="1"/>
          </p:cNvSpPr>
          <p:nvPr/>
        </p:nvSpPr>
        <p:spPr bwMode="auto">
          <a:xfrm>
            <a:off x="1089025" y="3876675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89" name="Line 9"/>
          <p:cNvSpPr>
            <a:spLocks noChangeShapeType="1"/>
          </p:cNvSpPr>
          <p:nvPr/>
        </p:nvSpPr>
        <p:spPr bwMode="auto">
          <a:xfrm>
            <a:off x="1090613" y="3830638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90" name="Line 10"/>
          <p:cNvSpPr>
            <a:spLocks noChangeShapeType="1"/>
          </p:cNvSpPr>
          <p:nvPr/>
        </p:nvSpPr>
        <p:spPr bwMode="auto">
          <a:xfrm>
            <a:off x="1063625" y="3784600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91" name="Line 11"/>
          <p:cNvSpPr>
            <a:spLocks noChangeShapeType="1"/>
          </p:cNvSpPr>
          <p:nvPr/>
        </p:nvSpPr>
        <p:spPr bwMode="auto">
          <a:xfrm>
            <a:off x="1093788" y="3738563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92" name="Line 12"/>
          <p:cNvSpPr>
            <a:spLocks noChangeShapeType="1"/>
          </p:cNvSpPr>
          <p:nvPr/>
        </p:nvSpPr>
        <p:spPr bwMode="auto">
          <a:xfrm>
            <a:off x="1085850" y="3692525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93" name="Line 13"/>
          <p:cNvSpPr>
            <a:spLocks noChangeShapeType="1"/>
          </p:cNvSpPr>
          <p:nvPr/>
        </p:nvSpPr>
        <p:spPr bwMode="auto">
          <a:xfrm>
            <a:off x="1096963" y="3646488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94" name="Line 14"/>
          <p:cNvSpPr>
            <a:spLocks noChangeShapeType="1"/>
          </p:cNvSpPr>
          <p:nvPr/>
        </p:nvSpPr>
        <p:spPr bwMode="auto">
          <a:xfrm>
            <a:off x="1108075" y="3600450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95" name="Line 15"/>
          <p:cNvSpPr>
            <a:spLocks noChangeShapeType="1"/>
          </p:cNvSpPr>
          <p:nvPr/>
        </p:nvSpPr>
        <p:spPr bwMode="auto">
          <a:xfrm>
            <a:off x="1090613" y="3554413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96" name="Line 16"/>
          <p:cNvSpPr>
            <a:spLocks noChangeShapeType="1"/>
          </p:cNvSpPr>
          <p:nvPr/>
        </p:nvSpPr>
        <p:spPr bwMode="auto">
          <a:xfrm>
            <a:off x="1101725" y="3508375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97" name="Line 17"/>
          <p:cNvSpPr>
            <a:spLocks noChangeShapeType="1"/>
          </p:cNvSpPr>
          <p:nvPr/>
        </p:nvSpPr>
        <p:spPr bwMode="auto">
          <a:xfrm>
            <a:off x="1074738" y="3462338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98" name="Line 18"/>
          <p:cNvSpPr>
            <a:spLocks noChangeShapeType="1"/>
          </p:cNvSpPr>
          <p:nvPr/>
        </p:nvSpPr>
        <p:spPr bwMode="auto">
          <a:xfrm>
            <a:off x="1123950" y="3416300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99" name="Line 19"/>
          <p:cNvSpPr>
            <a:spLocks noChangeShapeType="1"/>
          </p:cNvSpPr>
          <p:nvPr/>
        </p:nvSpPr>
        <p:spPr bwMode="auto">
          <a:xfrm>
            <a:off x="1089025" y="4019550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00" name="Line 20"/>
          <p:cNvSpPr>
            <a:spLocks noChangeShapeType="1"/>
          </p:cNvSpPr>
          <p:nvPr/>
        </p:nvSpPr>
        <p:spPr bwMode="auto">
          <a:xfrm>
            <a:off x="1090613" y="4059238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01" name="Line 21"/>
          <p:cNvSpPr>
            <a:spLocks noChangeShapeType="1"/>
          </p:cNvSpPr>
          <p:nvPr/>
        </p:nvSpPr>
        <p:spPr bwMode="auto">
          <a:xfrm>
            <a:off x="1092200" y="4098925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02" name="Line 22"/>
          <p:cNvSpPr>
            <a:spLocks noChangeShapeType="1"/>
          </p:cNvSpPr>
          <p:nvPr/>
        </p:nvSpPr>
        <p:spPr bwMode="auto">
          <a:xfrm>
            <a:off x="1112838" y="4138613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03" name="Line 23"/>
          <p:cNvSpPr>
            <a:spLocks noChangeShapeType="1"/>
          </p:cNvSpPr>
          <p:nvPr/>
        </p:nvSpPr>
        <p:spPr bwMode="auto">
          <a:xfrm>
            <a:off x="1085850" y="4168775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04" name="Line 24"/>
          <p:cNvSpPr>
            <a:spLocks noChangeShapeType="1"/>
          </p:cNvSpPr>
          <p:nvPr/>
        </p:nvSpPr>
        <p:spPr bwMode="auto">
          <a:xfrm>
            <a:off x="1068388" y="4389438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05" name="Line 25"/>
          <p:cNvSpPr>
            <a:spLocks noChangeShapeType="1"/>
          </p:cNvSpPr>
          <p:nvPr/>
        </p:nvSpPr>
        <p:spPr bwMode="auto">
          <a:xfrm>
            <a:off x="1079500" y="4267200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06" name="Line 26"/>
          <p:cNvSpPr>
            <a:spLocks noChangeShapeType="1"/>
          </p:cNvSpPr>
          <p:nvPr/>
        </p:nvSpPr>
        <p:spPr bwMode="auto">
          <a:xfrm>
            <a:off x="1119188" y="4211638"/>
            <a:ext cx="156210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07" name="Line 27"/>
          <p:cNvSpPr>
            <a:spLocks noChangeShapeType="1"/>
          </p:cNvSpPr>
          <p:nvPr/>
        </p:nvSpPr>
        <p:spPr bwMode="auto">
          <a:xfrm>
            <a:off x="1235075" y="4337050"/>
            <a:ext cx="1390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08" name="Oval 28"/>
          <p:cNvSpPr>
            <a:spLocks noChangeArrowheads="1"/>
          </p:cNvSpPr>
          <p:nvPr/>
        </p:nvSpPr>
        <p:spPr bwMode="auto">
          <a:xfrm>
            <a:off x="2257425" y="3359150"/>
            <a:ext cx="88900" cy="88900"/>
          </a:xfrm>
          <a:prstGeom prst="ellipse">
            <a:avLst/>
          </a:prstGeom>
          <a:solidFill>
            <a:srgbClr val="0066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09" name="Oval 29"/>
          <p:cNvSpPr>
            <a:spLocks noChangeArrowheads="1"/>
          </p:cNvSpPr>
          <p:nvPr/>
        </p:nvSpPr>
        <p:spPr bwMode="auto">
          <a:xfrm>
            <a:off x="2259013" y="3475038"/>
            <a:ext cx="88900" cy="88900"/>
          </a:xfrm>
          <a:prstGeom prst="ellipse">
            <a:avLst/>
          </a:prstGeom>
          <a:solidFill>
            <a:srgbClr val="0066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10" name="Oval 30"/>
          <p:cNvSpPr>
            <a:spLocks noChangeArrowheads="1"/>
          </p:cNvSpPr>
          <p:nvPr/>
        </p:nvSpPr>
        <p:spPr bwMode="auto">
          <a:xfrm>
            <a:off x="2260600" y="3590925"/>
            <a:ext cx="88900" cy="88900"/>
          </a:xfrm>
          <a:prstGeom prst="ellipse">
            <a:avLst/>
          </a:prstGeom>
          <a:solidFill>
            <a:srgbClr val="0066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11" name="Oval 31"/>
          <p:cNvSpPr>
            <a:spLocks noChangeArrowheads="1"/>
          </p:cNvSpPr>
          <p:nvPr/>
        </p:nvSpPr>
        <p:spPr bwMode="auto">
          <a:xfrm>
            <a:off x="2262188" y="3706813"/>
            <a:ext cx="88900" cy="88900"/>
          </a:xfrm>
          <a:prstGeom prst="ellipse">
            <a:avLst/>
          </a:prstGeom>
          <a:solidFill>
            <a:srgbClr val="0066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12" name="Oval 32"/>
          <p:cNvSpPr>
            <a:spLocks noChangeArrowheads="1"/>
          </p:cNvSpPr>
          <p:nvPr/>
        </p:nvSpPr>
        <p:spPr bwMode="auto">
          <a:xfrm>
            <a:off x="2263775" y="3822700"/>
            <a:ext cx="88900" cy="88900"/>
          </a:xfrm>
          <a:prstGeom prst="ellipse">
            <a:avLst/>
          </a:prstGeom>
          <a:solidFill>
            <a:srgbClr val="0066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13" name="Oval 33"/>
          <p:cNvSpPr>
            <a:spLocks noChangeArrowheads="1"/>
          </p:cNvSpPr>
          <p:nvPr/>
        </p:nvSpPr>
        <p:spPr bwMode="auto">
          <a:xfrm>
            <a:off x="2265363" y="3938588"/>
            <a:ext cx="88900" cy="88900"/>
          </a:xfrm>
          <a:prstGeom prst="ellipse">
            <a:avLst/>
          </a:prstGeom>
          <a:solidFill>
            <a:srgbClr val="0066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14" name="Oval 34"/>
          <p:cNvSpPr>
            <a:spLocks noChangeArrowheads="1"/>
          </p:cNvSpPr>
          <p:nvPr/>
        </p:nvSpPr>
        <p:spPr bwMode="auto">
          <a:xfrm>
            <a:off x="2266950" y="4054475"/>
            <a:ext cx="88900" cy="88900"/>
          </a:xfrm>
          <a:prstGeom prst="ellipse">
            <a:avLst/>
          </a:prstGeom>
          <a:solidFill>
            <a:srgbClr val="0066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15" name="Oval 35"/>
          <p:cNvSpPr>
            <a:spLocks noChangeArrowheads="1"/>
          </p:cNvSpPr>
          <p:nvPr/>
        </p:nvSpPr>
        <p:spPr bwMode="auto">
          <a:xfrm>
            <a:off x="2268538" y="4170363"/>
            <a:ext cx="88900" cy="88900"/>
          </a:xfrm>
          <a:prstGeom prst="ellipse">
            <a:avLst/>
          </a:prstGeom>
          <a:solidFill>
            <a:srgbClr val="0066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16" name="Oval 36"/>
          <p:cNvSpPr>
            <a:spLocks noChangeArrowheads="1"/>
          </p:cNvSpPr>
          <p:nvPr/>
        </p:nvSpPr>
        <p:spPr bwMode="auto">
          <a:xfrm>
            <a:off x="2270125" y="4286250"/>
            <a:ext cx="88900" cy="88900"/>
          </a:xfrm>
          <a:prstGeom prst="ellipse">
            <a:avLst/>
          </a:prstGeom>
          <a:solidFill>
            <a:srgbClr val="0066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17" name="Line 37"/>
          <p:cNvSpPr>
            <a:spLocks noChangeShapeType="1"/>
          </p:cNvSpPr>
          <p:nvPr/>
        </p:nvSpPr>
        <p:spPr bwMode="auto">
          <a:xfrm>
            <a:off x="2754313" y="3411538"/>
            <a:ext cx="2905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18" name="Line 38"/>
          <p:cNvSpPr>
            <a:spLocks noChangeShapeType="1"/>
          </p:cNvSpPr>
          <p:nvPr/>
        </p:nvSpPr>
        <p:spPr bwMode="auto">
          <a:xfrm>
            <a:off x="2951163" y="2936875"/>
            <a:ext cx="0" cy="463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19" name="Text Box 39"/>
          <p:cNvSpPr txBox="1">
            <a:spLocks noChangeArrowheads="1"/>
          </p:cNvSpPr>
          <p:nvPr/>
        </p:nvSpPr>
        <p:spPr bwMode="auto">
          <a:xfrm>
            <a:off x="2952750" y="2951163"/>
            <a:ext cx="246001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Comic Sans MS" charset="0"/>
              </a:rPr>
              <a:t>work function </a:t>
            </a:r>
            <a:r>
              <a:rPr lang="en-US" sz="2200" dirty="0" smtClean="0">
                <a:solidFill>
                  <a:srgbClr val="FF0000"/>
                </a:solidFill>
                <a:latin typeface="Comic Sans MS" charset="0"/>
              </a:rPr>
              <a:t>(</a:t>
            </a:r>
            <a:r>
              <a:rPr lang="en-US" sz="2200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Φ</a:t>
            </a:r>
            <a:r>
              <a:rPr lang="en-US" sz="2200" dirty="0" smtClean="0">
                <a:solidFill>
                  <a:srgbClr val="FF0000"/>
                </a:solidFill>
                <a:latin typeface="Comic Sans MS" charset="0"/>
                <a:sym typeface="Symbol" charset="2"/>
              </a:rPr>
              <a:t>)</a:t>
            </a:r>
            <a:endParaRPr lang="en-US" sz="2200" dirty="0">
              <a:sym typeface="Symbol" charset="2"/>
            </a:endParaRPr>
          </a:p>
        </p:txBody>
      </p:sp>
      <p:sp>
        <p:nvSpPr>
          <p:cNvPr id="97320" name="Freeform 40"/>
          <p:cNvSpPr>
            <a:spLocks/>
          </p:cNvSpPr>
          <p:nvPr/>
        </p:nvSpPr>
        <p:spPr bwMode="auto">
          <a:xfrm>
            <a:off x="963613" y="4122738"/>
            <a:ext cx="466725" cy="360362"/>
          </a:xfrm>
          <a:custGeom>
            <a:avLst/>
            <a:gdLst/>
            <a:ahLst/>
            <a:cxnLst>
              <a:cxn ang="0">
                <a:pos x="70" y="11"/>
              </a:cxn>
              <a:cxn ang="0">
                <a:pos x="134" y="153"/>
              </a:cxn>
              <a:cxn ang="0">
                <a:pos x="262" y="209"/>
              </a:cxn>
              <a:cxn ang="0">
                <a:pos x="32" y="217"/>
              </a:cxn>
              <a:cxn ang="0">
                <a:pos x="70" y="11"/>
              </a:cxn>
            </a:cxnLst>
            <a:rect l="0" t="0" r="r" b="b"/>
            <a:pathLst>
              <a:path w="279" h="250">
                <a:moveTo>
                  <a:pt x="70" y="11"/>
                </a:moveTo>
                <a:cubicBezTo>
                  <a:pt x="87" y="0"/>
                  <a:pt x="102" y="120"/>
                  <a:pt x="134" y="153"/>
                </a:cubicBezTo>
                <a:cubicBezTo>
                  <a:pt x="166" y="186"/>
                  <a:pt x="279" y="198"/>
                  <a:pt x="262" y="209"/>
                </a:cubicBezTo>
                <a:cubicBezTo>
                  <a:pt x="245" y="220"/>
                  <a:pt x="64" y="250"/>
                  <a:pt x="32" y="217"/>
                </a:cubicBezTo>
                <a:cubicBezTo>
                  <a:pt x="0" y="184"/>
                  <a:pt x="53" y="22"/>
                  <a:pt x="70" y="1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21" name="Text Box 41"/>
          <p:cNvSpPr txBox="1">
            <a:spLocks noChangeArrowheads="1"/>
          </p:cNvSpPr>
          <p:nvPr/>
        </p:nvSpPr>
        <p:spPr bwMode="auto">
          <a:xfrm>
            <a:off x="3235325" y="3457575"/>
            <a:ext cx="13192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Outside </a:t>
            </a:r>
          </a:p>
          <a:p>
            <a:r>
              <a:rPr lang="en-US"/>
              <a:t>metal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 rot="-3456010">
            <a:off x="1717675" y="2544763"/>
            <a:ext cx="676275" cy="193675"/>
            <a:chOff x="648" y="3408"/>
            <a:chExt cx="1176" cy="344"/>
          </a:xfrm>
        </p:grpSpPr>
        <p:sp>
          <p:nvSpPr>
            <p:cNvPr id="97323" name="Freeform 43"/>
            <p:cNvSpPr>
              <a:spLocks/>
            </p:cNvSpPr>
            <p:nvPr/>
          </p:nvSpPr>
          <p:spPr bwMode="auto">
            <a:xfrm>
              <a:off x="648" y="3408"/>
              <a:ext cx="624" cy="34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24" name="Freeform 44"/>
            <p:cNvSpPr>
              <a:spLocks/>
            </p:cNvSpPr>
            <p:nvPr/>
          </p:nvSpPr>
          <p:spPr bwMode="auto">
            <a:xfrm>
              <a:off x="1200" y="3408"/>
              <a:ext cx="624" cy="34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45"/>
          <p:cNvGrpSpPr>
            <a:grpSpLocks/>
          </p:cNvGrpSpPr>
          <p:nvPr/>
        </p:nvGrpSpPr>
        <p:grpSpPr bwMode="auto">
          <a:xfrm rot="-3456010">
            <a:off x="1824038" y="2889250"/>
            <a:ext cx="676275" cy="193675"/>
            <a:chOff x="648" y="3408"/>
            <a:chExt cx="1176" cy="344"/>
          </a:xfrm>
        </p:grpSpPr>
        <p:sp>
          <p:nvSpPr>
            <p:cNvPr id="97326" name="Freeform 46"/>
            <p:cNvSpPr>
              <a:spLocks/>
            </p:cNvSpPr>
            <p:nvPr/>
          </p:nvSpPr>
          <p:spPr bwMode="auto">
            <a:xfrm>
              <a:off x="648" y="3408"/>
              <a:ext cx="624" cy="34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27" name="Freeform 47"/>
            <p:cNvSpPr>
              <a:spLocks/>
            </p:cNvSpPr>
            <p:nvPr/>
          </p:nvSpPr>
          <p:spPr bwMode="auto">
            <a:xfrm>
              <a:off x="1200" y="3408"/>
              <a:ext cx="624" cy="34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48"/>
          <p:cNvGrpSpPr>
            <a:grpSpLocks/>
          </p:cNvGrpSpPr>
          <p:nvPr/>
        </p:nvGrpSpPr>
        <p:grpSpPr bwMode="auto">
          <a:xfrm rot="-3456010">
            <a:off x="1406525" y="2719388"/>
            <a:ext cx="676275" cy="193675"/>
            <a:chOff x="648" y="3408"/>
            <a:chExt cx="1176" cy="344"/>
          </a:xfrm>
        </p:grpSpPr>
        <p:sp>
          <p:nvSpPr>
            <p:cNvPr id="97329" name="Freeform 49"/>
            <p:cNvSpPr>
              <a:spLocks/>
            </p:cNvSpPr>
            <p:nvPr/>
          </p:nvSpPr>
          <p:spPr bwMode="auto">
            <a:xfrm>
              <a:off x="648" y="3408"/>
              <a:ext cx="624" cy="34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30" name="Freeform 50"/>
            <p:cNvSpPr>
              <a:spLocks/>
            </p:cNvSpPr>
            <p:nvPr/>
          </p:nvSpPr>
          <p:spPr bwMode="auto">
            <a:xfrm>
              <a:off x="1200" y="3408"/>
              <a:ext cx="624" cy="34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7331" name="Line 51"/>
          <p:cNvSpPr>
            <a:spLocks noChangeShapeType="1"/>
          </p:cNvSpPr>
          <p:nvPr/>
        </p:nvSpPr>
        <p:spPr bwMode="auto">
          <a:xfrm flipH="1">
            <a:off x="1700213" y="2941638"/>
            <a:ext cx="161925" cy="277812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32" name="Text Box 52"/>
          <p:cNvSpPr txBox="1">
            <a:spLocks noChangeArrowheads="1"/>
          </p:cNvSpPr>
          <p:nvPr/>
        </p:nvSpPr>
        <p:spPr bwMode="auto">
          <a:xfrm>
            <a:off x="1824038" y="1925638"/>
            <a:ext cx="7329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/>
              <a:t>What happens if send in bunch of blue photons? </a:t>
            </a:r>
          </a:p>
        </p:txBody>
      </p:sp>
      <p:sp>
        <p:nvSpPr>
          <p:cNvPr id="97333" name="Text Box 53"/>
          <p:cNvSpPr txBox="1">
            <a:spLocks noChangeArrowheads="1"/>
          </p:cNvSpPr>
          <p:nvPr/>
        </p:nvSpPr>
        <p:spPr bwMode="auto">
          <a:xfrm>
            <a:off x="0" y="5305425"/>
            <a:ext cx="995203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 dirty="0"/>
              <a:t>Electrons have equal chance of absorbing photon:</a:t>
            </a:r>
          </a:p>
          <a:p>
            <a:r>
              <a:rPr lang="en-US" dirty="0" err="1">
                <a:sym typeface="Wingdings" charset="2"/>
              </a:rPr>
              <a:t></a:t>
            </a:r>
            <a:r>
              <a:rPr lang="en-US" dirty="0">
                <a:sym typeface="Wingdings" charset="2"/>
              </a:rPr>
              <a:t> </a:t>
            </a:r>
            <a:r>
              <a:rPr lang="en-US" dirty="0"/>
              <a:t>Max </a:t>
            </a:r>
            <a:r>
              <a:rPr lang="en-US" dirty="0" err="1"/>
              <a:t>KE</a:t>
            </a:r>
            <a:r>
              <a:rPr lang="en-US" dirty="0"/>
              <a:t> of electrons = photon energy -</a:t>
            </a:r>
            <a:r>
              <a:rPr lang="en-US" dirty="0" smtClean="0"/>
              <a:t> </a:t>
            </a:r>
            <a:r>
              <a:rPr lang="en-US" dirty="0" err="1" smtClean="0"/>
              <a:t>Φ</a:t>
            </a:r>
            <a:endParaRPr lang="en-US" dirty="0" smtClean="0">
              <a:sym typeface="Symbol" charset="2"/>
            </a:endParaRPr>
          </a:p>
          <a:p>
            <a:r>
              <a:rPr lang="en-US" dirty="0" err="1">
                <a:sym typeface="Wingdings" charset="2"/>
              </a:rPr>
              <a:t></a:t>
            </a:r>
            <a:r>
              <a:rPr lang="en-US" dirty="0">
                <a:sym typeface="Wingdings" charset="2"/>
              </a:rPr>
              <a:t> </a:t>
            </a:r>
            <a:r>
              <a:rPr lang="en-US" dirty="0">
                <a:sym typeface="Symbol" charset="2"/>
              </a:rPr>
              <a:t>Min </a:t>
            </a:r>
            <a:r>
              <a:rPr lang="en-US" dirty="0" err="1">
                <a:sym typeface="Symbol" charset="2"/>
              </a:rPr>
              <a:t>KE</a:t>
            </a:r>
            <a:r>
              <a:rPr lang="en-US" dirty="0">
                <a:sym typeface="Symbol" charset="2"/>
              </a:rPr>
              <a:t> = 0 </a:t>
            </a:r>
          </a:p>
          <a:p>
            <a:r>
              <a:rPr lang="en-US" dirty="0" err="1">
                <a:sym typeface="Wingdings" charset="2"/>
              </a:rPr>
              <a:t></a:t>
            </a:r>
            <a:r>
              <a:rPr lang="en-US" dirty="0">
                <a:sym typeface="Wingdings" charset="2"/>
              </a:rPr>
              <a:t> </a:t>
            </a:r>
            <a:r>
              <a:rPr lang="en-US" dirty="0">
                <a:sym typeface="Symbol" charset="2"/>
              </a:rPr>
              <a:t>Some electrons, not enough energy to pop-out, energy into heat.</a:t>
            </a:r>
          </a:p>
        </p:txBody>
      </p:sp>
      <p:sp>
        <p:nvSpPr>
          <p:cNvPr id="97334" name="Line 54"/>
          <p:cNvSpPr>
            <a:spLocks noChangeShapeType="1"/>
          </p:cNvSpPr>
          <p:nvPr/>
        </p:nvSpPr>
        <p:spPr bwMode="auto">
          <a:xfrm>
            <a:off x="2511425" y="2906713"/>
            <a:ext cx="0" cy="8683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35" name="Text Box 55"/>
          <p:cNvSpPr txBox="1">
            <a:spLocks noChangeArrowheads="1"/>
          </p:cNvSpPr>
          <p:nvPr/>
        </p:nvSpPr>
        <p:spPr bwMode="auto">
          <a:xfrm>
            <a:off x="2441575" y="2528888"/>
            <a:ext cx="101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Comic Sans MS" charset="0"/>
              </a:rPr>
              <a:t>E</a:t>
            </a:r>
            <a:r>
              <a:rPr lang="en-US" baseline="-25000">
                <a:solidFill>
                  <a:srgbClr val="0000FF"/>
                </a:solidFill>
                <a:latin typeface="Comic Sans MS" charset="0"/>
              </a:rPr>
              <a:t>photon</a:t>
            </a:r>
          </a:p>
        </p:txBody>
      </p:sp>
      <p:sp>
        <p:nvSpPr>
          <p:cNvPr id="97336" name="Text Box 56"/>
          <p:cNvSpPr txBox="1">
            <a:spLocks noChangeArrowheads="1"/>
          </p:cNvSpPr>
          <p:nvPr/>
        </p:nvSpPr>
        <p:spPr bwMode="auto">
          <a:xfrm>
            <a:off x="5407025" y="3652838"/>
            <a:ext cx="33099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Comic Sans MS" charset="0"/>
              </a:rPr>
              <a:t>Photon gives electron </a:t>
            </a:r>
          </a:p>
          <a:p>
            <a:r>
              <a:rPr lang="en-US">
                <a:solidFill>
                  <a:srgbClr val="0000FF"/>
                </a:solidFill>
                <a:latin typeface="Comic Sans MS" charset="0"/>
              </a:rPr>
              <a:t>“kick of energy”.</a:t>
            </a:r>
            <a:r>
              <a:rPr lang="en-US"/>
              <a:t> </a:t>
            </a:r>
          </a:p>
        </p:txBody>
      </p:sp>
      <p:sp>
        <p:nvSpPr>
          <p:cNvPr id="97337" name="Oval 57"/>
          <p:cNvSpPr>
            <a:spLocks noChangeArrowheads="1"/>
          </p:cNvSpPr>
          <p:nvPr/>
        </p:nvSpPr>
        <p:spPr bwMode="auto">
          <a:xfrm>
            <a:off x="2244725" y="3482975"/>
            <a:ext cx="88900" cy="88900"/>
          </a:xfrm>
          <a:prstGeom prst="ellipse">
            <a:avLst/>
          </a:prstGeom>
          <a:solidFill>
            <a:srgbClr val="0066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38" name="Text Box 58"/>
          <p:cNvSpPr txBox="1">
            <a:spLocks noChangeArrowheads="1"/>
          </p:cNvSpPr>
          <p:nvPr/>
        </p:nvSpPr>
        <p:spPr bwMode="auto">
          <a:xfrm rot="16200000">
            <a:off x="-744537" y="3222625"/>
            <a:ext cx="2616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Electron Potential </a:t>
            </a:r>
          </a:p>
          <a:p>
            <a:r>
              <a:rPr lang="en-US"/>
              <a:t>Energy</a:t>
            </a:r>
          </a:p>
        </p:txBody>
      </p:sp>
      <p:sp>
        <p:nvSpPr>
          <p:cNvPr id="97339" name="Rectangle 59"/>
          <p:cNvSpPr>
            <a:spLocks noChangeArrowheads="1"/>
          </p:cNvSpPr>
          <p:nvPr/>
        </p:nvSpPr>
        <p:spPr bwMode="auto">
          <a:xfrm>
            <a:off x="0" y="685800"/>
            <a:ext cx="9144000" cy="11271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8000"/>
                </a:solidFill>
              </a:rPr>
              <a:t>            </a:t>
            </a:r>
            <a:r>
              <a:rPr lang="en-US">
                <a:solidFill>
                  <a:schemeClr val="accent2"/>
                </a:solidFill>
              </a:rPr>
              <a:t>Energy in</a:t>
            </a:r>
            <a:r>
              <a:rPr lang="en-US">
                <a:solidFill>
                  <a:srgbClr val="008000"/>
                </a:solidFill>
              </a:rPr>
              <a:t> </a:t>
            </a:r>
            <a:r>
              <a:rPr lang="en-US"/>
              <a:t>=</a:t>
            </a:r>
            <a:r>
              <a:rPr lang="en-US">
                <a:solidFill>
                  <a:srgbClr val="008000"/>
                </a:solidFill>
              </a:rPr>
              <a:t>   </a:t>
            </a:r>
            <a:r>
              <a:rPr lang="en-US">
                <a:solidFill>
                  <a:srgbClr val="008040"/>
                </a:solidFill>
              </a:rPr>
              <a:t>Energy out</a:t>
            </a:r>
            <a:endParaRPr lang="en-US">
              <a:solidFill>
                <a:srgbClr val="00CC00"/>
              </a:solidFill>
            </a:endParaRPr>
          </a:p>
          <a:p>
            <a:r>
              <a:rPr lang="en-US" sz="2200">
                <a:solidFill>
                  <a:schemeClr val="accent2"/>
                </a:solidFill>
              </a:rPr>
              <a:t>Energy of photon</a:t>
            </a:r>
            <a:r>
              <a:rPr lang="en-US" sz="2200">
                <a:solidFill>
                  <a:srgbClr val="008000"/>
                </a:solidFill>
              </a:rPr>
              <a:t>   = 	energy needed to kick  +  Initial KE of electron  </a:t>
            </a:r>
            <a:r>
              <a:rPr lang="en-US" sz="2200"/>
              <a:t> 			</a:t>
            </a:r>
            <a:r>
              <a:rPr lang="en-US" sz="2200">
                <a:solidFill>
                  <a:srgbClr val="008000"/>
                </a:solidFill>
              </a:rPr>
              <a:t>electron out of metal 		as exits metal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50382E-6 L -0.02518 0.076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-0.00023 C 0.00625 -0.02151 0.00868 -0.04256 0.01718 -0.05968 C 0.02569 -0.07679 0.00121 -0.09484 0.05451 -0.10293 C 0.10781 -0.11103 0.2151 -0.10756 0.33646 -0.10779 C 0.45781 -0.10802 0.68941 -0.10525 0.78229 -0.10455 " pathEditMode="relative" rAng="0" ptsTypes="aaaaa">
                                      <p:cBhvr>
                                        <p:cTn id="11" dur="2000" fill="hold"/>
                                        <p:tgtEl>
                                          <p:spTgt spid="973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8" y="-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973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973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973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973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973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973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973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973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973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973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973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973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973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973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973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3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80963" y="0"/>
            <a:ext cx="87820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/>
              <a:t>Electrons over large range of energy have equal chance of absorbing photons.</a:t>
            </a:r>
            <a:r>
              <a:rPr lang="en-US"/>
              <a:t>  </a:t>
            </a:r>
          </a:p>
        </p:txBody>
      </p:sp>
      <p:sp>
        <p:nvSpPr>
          <p:cNvPr id="99331" name="Freeform 3"/>
          <p:cNvSpPr>
            <a:spLocks/>
          </p:cNvSpPr>
          <p:nvPr/>
        </p:nvSpPr>
        <p:spPr bwMode="auto">
          <a:xfrm>
            <a:off x="1025525" y="1836738"/>
            <a:ext cx="4022725" cy="1789112"/>
          </a:xfrm>
          <a:custGeom>
            <a:avLst/>
            <a:gdLst/>
            <a:ahLst/>
            <a:cxnLst>
              <a:cxn ang="0">
                <a:pos x="68" y="156"/>
              </a:cxn>
              <a:cxn ang="0">
                <a:pos x="86" y="912"/>
              </a:cxn>
              <a:cxn ang="0">
                <a:pos x="584" y="1008"/>
              </a:cxn>
              <a:cxn ang="0">
                <a:pos x="1010" y="984"/>
              </a:cxn>
              <a:cxn ang="0">
                <a:pos x="1088" y="150"/>
              </a:cxn>
              <a:cxn ang="0">
                <a:pos x="1556" y="84"/>
              </a:cxn>
              <a:cxn ang="0">
                <a:pos x="2546" y="78"/>
              </a:cxn>
            </a:cxnLst>
            <a:rect l="0" t="0" r="r" b="b"/>
            <a:pathLst>
              <a:path w="2546" h="1127">
                <a:moveTo>
                  <a:pt x="68" y="156"/>
                </a:moveTo>
                <a:cubicBezTo>
                  <a:pt x="34" y="463"/>
                  <a:pt x="0" y="770"/>
                  <a:pt x="86" y="912"/>
                </a:cubicBezTo>
                <a:cubicBezTo>
                  <a:pt x="172" y="1054"/>
                  <a:pt x="430" y="996"/>
                  <a:pt x="584" y="1008"/>
                </a:cubicBezTo>
                <a:cubicBezTo>
                  <a:pt x="738" y="1020"/>
                  <a:pt x="926" y="1127"/>
                  <a:pt x="1010" y="984"/>
                </a:cubicBezTo>
                <a:cubicBezTo>
                  <a:pt x="1094" y="841"/>
                  <a:pt x="997" y="300"/>
                  <a:pt x="1088" y="150"/>
                </a:cubicBezTo>
                <a:cubicBezTo>
                  <a:pt x="1179" y="0"/>
                  <a:pt x="1313" y="96"/>
                  <a:pt x="1556" y="84"/>
                </a:cubicBezTo>
                <a:cubicBezTo>
                  <a:pt x="1799" y="72"/>
                  <a:pt x="2381" y="79"/>
                  <a:pt x="2546" y="7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1516063" y="3328988"/>
            <a:ext cx="996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Inside</a:t>
            </a:r>
          </a:p>
          <a:p>
            <a:r>
              <a:rPr lang="en-US"/>
              <a:t>metal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 rot="16200000">
            <a:off x="-833437" y="1889125"/>
            <a:ext cx="27527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Electron potential </a:t>
            </a:r>
          </a:p>
          <a:p>
            <a:r>
              <a:rPr lang="en-US"/>
              <a:t>energy</a:t>
            </a:r>
          </a:p>
        </p:txBody>
      </p:sp>
      <p:sp>
        <p:nvSpPr>
          <p:cNvPr id="99334" name="Line 6"/>
          <p:cNvSpPr>
            <a:spLocks noChangeShapeType="1"/>
          </p:cNvSpPr>
          <p:nvPr/>
        </p:nvSpPr>
        <p:spPr bwMode="auto">
          <a:xfrm flipV="1">
            <a:off x="933450" y="1389063"/>
            <a:ext cx="0" cy="2771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5" name="Line 7"/>
          <p:cNvSpPr>
            <a:spLocks noChangeShapeType="1"/>
          </p:cNvSpPr>
          <p:nvPr/>
        </p:nvSpPr>
        <p:spPr bwMode="auto">
          <a:xfrm>
            <a:off x="933450" y="4160838"/>
            <a:ext cx="441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6" name="Line 8"/>
          <p:cNvSpPr>
            <a:spLocks noChangeShapeType="1"/>
          </p:cNvSpPr>
          <p:nvPr/>
        </p:nvSpPr>
        <p:spPr bwMode="auto">
          <a:xfrm>
            <a:off x="1076325" y="2979738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7" name="Line 9"/>
          <p:cNvSpPr>
            <a:spLocks noChangeShapeType="1"/>
          </p:cNvSpPr>
          <p:nvPr/>
        </p:nvSpPr>
        <p:spPr bwMode="auto">
          <a:xfrm>
            <a:off x="1087438" y="2933700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8" name="Line 10"/>
          <p:cNvSpPr>
            <a:spLocks noChangeShapeType="1"/>
          </p:cNvSpPr>
          <p:nvPr/>
        </p:nvSpPr>
        <p:spPr bwMode="auto">
          <a:xfrm>
            <a:off x="1089025" y="2887663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9" name="Line 11"/>
          <p:cNvSpPr>
            <a:spLocks noChangeShapeType="1"/>
          </p:cNvSpPr>
          <p:nvPr/>
        </p:nvSpPr>
        <p:spPr bwMode="auto">
          <a:xfrm>
            <a:off x="1090613" y="2841625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40" name="Line 12"/>
          <p:cNvSpPr>
            <a:spLocks noChangeShapeType="1"/>
          </p:cNvSpPr>
          <p:nvPr/>
        </p:nvSpPr>
        <p:spPr bwMode="auto">
          <a:xfrm>
            <a:off x="1077913" y="2795588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41" name="Line 13"/>
          <p:cNvSpPr>
            <a:spLocks noChangeShapeType="1"/>
          </p:cNvSpPr>
          <p:nvPr/>
        </p:nvSpPr>
        <p:spPr bwMode="auto">
          <a:xfrm>
            <a:off x="1093788" y="2749550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42" name="Line 14"/>
          <p:cNvSpPr>
            <a:spLocks noChangeShapeType="1"/>
          </p:cNvSpPr>
          <p:nvPr/>
        </p:nvSpPr>
        <p:spPr bwMode="auto">
          <a:xfrm>
            <a:off x="1085850" y="2703513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43" name="Line 15"/>
          <p:cNvSpPr>
            <a:spLocks noChangeShapeType="1"/>
          </p:cNvSpPr>
          <p:nvPr/>
        </p:nvSpPr>
        <p:spPr bwMode="auto">
          <a:xfrm>
            <a:off x="1096963" y="2657475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44" name="Line 16"/>
          <p:cNvSpPr>
            <a:spLocks noChangeShapeType="1"/>
          </p:cNvSpPr>
          <p:nvPr/>
        </p:nvSpPr>
        <p:spPr bwMode="auto">
          <a:xfrm>
            <a:off x="1108075" y="2611438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45" name="Line 17"/>
          <p:cNvSpPr>
            <a:spLocks noChangeShapeType="1"/>
          </p:cNvSpPr>
          <p:nvPr/>
        </p:nvSpPr>
        <p:spPr bwMode="auto">
          <a:xfrm>
            <a:off x="1090613" y="2565400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46" name="Line 18"/>
          <p:cNvSpPr>
            <a:spLocks noChangeShapeType="1"/>
          </p:cNvSpPr>
          <p:nvPr/>
        </p:nvSpPr>
        <p:spPr bwMode="auto">
          <a:xfrm>
            <a:off x="1101725" y="2519363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47" name="Line 19"/>
          <p:cNvSpPr>
            <a:spLocks noChangeShapeType="1"/>
          </p:cNvSpPr>
          <p:nvPr/>
        </p:nvSpPr>
        <p:spPr bwMode="auto">
          <a:xfrm>
            <a:off x="1084263" y="2473325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48" name="Line 20"/>
          <p:cNvSpPr>
            <a:spLocks noChangeShapeType="1"/>
          </p:cNvSpPr>
          <p:nvPr/>
        </p:nvSpPr>
        <p:spPr bwMode="auto">
          <a:xfrm>
            <a:off x="1123950" y="2427288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49" name="Line 21"/>
          <p:cNvSpPr>
            <a:spLocks noChangeShapeType="1"/>
          </p:cNvSpPr>
          <p:nvPr/>
        </p:nvSpPr>
        <p:spPr bwMode="auto">
          <a:xfrm>
            <a:off x="1089025" y="3030538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0" name="Line 22"/>
          <p:cNvSpPr>
            <a:spLocks noChangeShapeType="1"/>
          </p:cNvSpPr>
          <p:nvPr/>
        </p:nvSpPr>
        <p:spPr bwMode="auto">
          <a:xfrm>
            <a:off x="1090613" y="3070225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1" name="Line 23"/>
          <p:cNvSpPr>
            <a:spLocks noChangeShapeType="1"/>
          </p:cNvSpPr>
          <p:nvPr/>
        </p:nvSpPr>
        <p:spPr bwMode="auto">
          <a:xfrm>
            <a:off x="1092200" y="3109913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2" name="Line 24"/>
          <p:cNvSpPr>
            <a:spLocks noChangeShapeType="1"/>
          </p:cNvSpPr>
          <p:nvPr/>
        </p:nvSpPr>
        <p:spPr bwMode="auto">
          <a:xfrm>
            <a:off x="1112838" y="3149600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3" name="Line 25"/>
          <p:cNvSpPr>
            <a:spLocks noChangeShapeType="1"/>
          </p:cNvSpPr>
          <p:nvPr/>
        </p:nvSpPr>
        <p:spPr bwMode="auto">
          <a:xfrm>
            <a:off x="1085850" y="3179763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4" name="Line 26"/>
          <p:cNvSpPr>
            <a:spLocks noChangeShapeType="1"/>
          </p:cNvSpPr>
          <p:nvPr/>
        </p:nvSpPr>
        <p:spPr bwMode="auto">
          <a:xfrm>
            <a:off x="1068388" y="3400425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5" name="Line 27"/>
          <p:cNvSpPr>
            <a:spLocks noChangeShapeType="1"/>
          </p:cNvSpPr>
          <p:nvPr/>
        </p:nvSpPr>
        <p:spPr bwMode="auto">
          <a:xfrm>
            <a:off x="1079500" y="3278188"/>
            <a:ext cx="1581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6" name="Line 28"/>
          <p:cNvSpPr>
            <a:spLocks noChangeShapeType="1"/>
          </p:cNvSpPr>
          <p:nvPr/>
        </p:nvSpPr>
        <p:spPr bwMode="auto">
          <a:xfrm>
            <a:off x="1119188" y="3222625"/>
            <a:ext cx="156210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7" name="Line 29"/>
          <p:cNvSpPr>
            <a:spLocks noChangeShapeType="1"/>
          </p:cNvSpPr>
          <p:nvPr/>
        </p:nvSpPr>
        <p:spPr bwMode="auto">
          <a:xfrm>
            <a:off x="1230313" y="3348038"/>
            <a:ext cx="1390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8" name="Oval 30"/>
          <p:cNvSpPr>
            <a:spLocks noChangeArrowheads="1"/>
          </p:cNvSpPr>
          <p:nvPr/>
        </p:nvSpPr>
        <p:spPr bwMode="auto">
          <a:xfrm>
            <a:off x="2257425" y="2370138"/>
            <a:ext cx="88900" cy="88900"/>
          </a:xfrm>
          <a:prstGeom prst="ellipse">
            <a:avLst/>
          </a:prstGeom>
          <a:solidFill>
            <a:srgbClr val="0066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9" name="Oval 31"/>
          <p:cNvSpPr>
            <a:spLocks noChangeArrowheads="1"/>
          </p:cNvSpPr>
          <p:nvPr/>
        </p:nvSpPr>
        <p:spPr bwMode="auto">
          <a:xfrm>
            <a:off x="2259013" y="2486025"/>
            <a:ext cx="88900" cy="88900"/>
          </a:xfrm>
          <a:prstGeom prst="ellipse">
            <a:avLst/>
          </a:prstGeom>
          <a:solidFill>
            <a:srgbClr val="0066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0" name="Oval 32"/>
          <p:cNvSpPr>
            <a:spLocks noChangeArrowheads="1"/>
          </p:cNvSpPr>
          <p:nvPr/>
        </p:nvSpPr>
        <p:spPr bwMode="auto">
          <a:xfrm>
            <a:off x="2260600" y="2601913"/>
            <a:ext cx="88900" cy="88900"/>
          </a:xfrm>
          <a:prstGeom prst="ellipse">
            <a:avLst/>
          </a:prstGeom>
          <a:solidFill>
            <a:srgbClr val="0066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1" name="Oval 33"/>
          <p:cNvSpPr>
            <a:spLocks noChangeArrowheads="1"/>
          </p:cNvSpPr>
          <p:nvPr/>
        </p:nvSpPr>
        <p:spPr bwMode="auto">
          <a:xfrm>
            <a:off x="2262188" y="2717800"/>
            <a:ext cx="88900" cy="88900"/>
          </a:xfrm>
          <a:prstGeom prst="ellipse">
            <a:avLst/>
          </a:prstGeom>
          <a:solidFill>
            <a:srgbClr val="0066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2" name="Oval 34"/>
          <p:cNvSpPr>
            <a:spLocks noChangeArrowheads="1"/>
          </p:cNvSpPr>
          <p:nvPr/>
        </p:nvSpPr>
        <p:spPr bwMode="auto">
          <a:xfrm>
            <a:off x="2263775" y="2833688"/>
            <a:ext cx="88900" cy="88900"/>
          </a:xfrm>
          <a:prstGeom prst="ellipse">
            <a:avLst/>
          </a:prstGeom>
          <a:solidFill>
            <a:srgbClr val="0066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3" name="Oval 35"/>
          <p:cNvSpPr>
            <a:spLocks noChangeArrowheads="1"/>
          </p:cNvSpPr>
          <p:nvPr/>
        </p:nvSpPr>
        <p:spPr bwMode="auto">
          <a:xfrm>
            <a:off x="2265363" y="2949575"/>
            <a:ext cx="88900" cy="88900"/>
          </a:xfrm>
          <a:prstGeom prst="ellipse">
            <a:avLst/>
          </a:prstGeom>
          <a:solidFill>
            <a:srgbClr val="0066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4" name="Oval 36"/>
          <p:cNvSpPr>
            <a:spLocks noChangeArrowheads="1"/>
          </p:cNvSpPr>
          <p:nvPr/>
        </p:nvSpPr>
        <p:spPr bwMode="auto">
          <a:xfrm>
            <a:off x="2266950" y="3065463"/>
            <a:ext cx="88900" cy="88900"/>
          </a:xfrm>
          <a:prstGeom prst="ellipse">
            <a:avLst/>
          </a:prstGeom>
          <a:solidFill>
            <a:srgbClr val="0066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5" name="Oval 37"/>
          <p:cNvSpPr>
            <a:spLocks noChangeArrowheads="1"/>
          </p:cNvSpPr>
          <p:nvPr/>
        </p:nvSpPr>
        <p:spPr bwMode="auto">
          <a:xfrm>
            <a:off x="2268538" y="3181350"/>
            <a:ext cx="88900" cy="88900"/>
          </a:xfrm>
          <a:prstGeom prst="ellipse">
            <a:avLst/>
          </a:prstGeom>
          <a:solidFill>
            <a:srgbClr val="0066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6" name="Oval 38"/>
          <p:cNvSpPr>
            <a:spLocks noChangeArrowheads="1"/>
          </p:cNvSpPr>
          <p:nvPr/>
        </p:nvSpPr>
        <p:spPr bwMode="auto">
          <a:xfrm>
            <a:off x="2270125" y="3297238"/>
            <a:ext cx="88900" cy="88900"/>
          </a:xfrm>
          <a:prstGeom prst="ellipse">
            <a:avLst/>
          </a:prstGeom>
          <a:solidFill>
            <a:srgbClr val="0066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 rot="-3456010">
            <a:off x="2193925" y="1458913"/>
            <a:ext cx="676275" cy="193675"/>
            <a:chOff x="648" y="3408"/>
            <a:chExt cx="1176" cy="344"/>
          </a:xfrm>
        </p:grpSpPr>
        <p:sp>
          <p:nvSpPr>
            <p:cNvPr id="99368" name="Freeform 40"/>
            <p:cNvSpPr>
              <a:spLocks/>
            </p:cNvSpPr>
            <p:nvPr/>
          </p:nvSpPr>
          <p:spPr bwMode="auto">
            <a:xfrm>
              <a:off x="648" y="3408"/>
              <a:ext cx="624" cy="34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69" name="Freeform 41"/>
            <p:cNvSpPr>
              <a:spLocks/>
            </p:cNvSpPr>
            <p:nvPr/>
          </p:nvSpPr>
          <p:spPr bwMode="auto">
            <a:xfrm>
              <a:off x="1200" y="3408"/>
              <a:ext cx="624" cy="34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 rot="-3456010">
            <a:off x="2300288" y="1803400"/>
            <a:ext cx="676275" cy="193675"/>
            <a:chOff x="648" y="3408"/>
            <a:chExt cx="1176" cy="344"/>
          </a:xfrm>
        </p:grpSpPr>
        <p:sp>
          <p:nvSpPr>
            <p:cNvPr id="99371" name="Freeform 43"/>
            <p:cNvSpPr>
              <a:spLocks/>
            </p:cNvSpPr>
            <p:nvPr/>
          </p:nvSpPr>
          <p:spPr bwMode="auto">
            <a:xfrm>
              <a:off x="648" y="3408"/>
              <a:ext cx="624" cy="34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72" name="Freeform 44"/>
            <p:cNvSpPr>
              <a:spLocks/>
            </p:cNvSpPr>
            <p:nvPr/>
          </p:nvSpPr>
          <p:spPr bwMode="auto">
            <a:xfrm>
              <a:off x="1200" y="3408"/>
              <a:ext cx="624" cy="34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45"/>
          <p:cNvGrpSpPr>
            <a:grpSpLocks/>
          </p:cNvGrpSpPr>
          <p:nvPr/>
        </p:nvGrpSpPr>
        <p:grpSpPr bwMode="auto">
          <a:xfrm rot="-3456010">
            <a:off x="1882775" y="1633538"/>
            <a:ext cx="676275" cy="193675"/>
            <a:chOff x="648" y="3408"/>
            <a:chExt cx="1176" cy="344"/>
          </a:xfrm>
        </p:grpSpPr>
        <p:sp>
          <p:nvSpPr>
            <p:cNvPr id="99374" name="Freeform 46"/>
            <p:cNvSpPr>
              <a:spLocks/>
            </p:cNvSpPr>
            <p:nvPr/>
          </p:nvSpPr>
          <p:spPr bwMode="auto">
            <a:xfrm>
              <a:off x="648" y="3408"/>
              <a:ext cx="624" cy="34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75" name="Freeform 47"/>
            <p:cNvSpPr>
              <a:spLocks/>
            </p:cNvSpPr>
            <p:nvPr/>
          </p:nvSpPr>
          <p:spPr bwMode="auto">
            <a:xfrm>
              <a:off x="1200" y="3408"/>
              <a:ext cx="624" cy="34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9376" name="Text Box 48"/>
          <p:cNvSpPr txBox="1">
            <a:spLocks noChangeArrowheads="1"/>
          </p:cNvSpPr>
          <p:nvPr/>
        </p:nvSpPr>
        <p:spPr bwMode="auto">
          <a:xfrm>
            <a:off x="109538" y="4146550"/>
            <a:ext cx="8805862" cy="243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200"/>
              <a:t>You initially have blue light shining on metal. If you change the frequency to violet light (at same # of photons per second), what happens to the number of electrons coming out?</a:t>
            </a:r>
          </a:p>
          <a:p>
            <a:pPr lvl="1"/>
            <a:r>
              <a:rPr lang="en-US" sz="2200"/>
              <a:t>a. fewer electrons kicked out</a:t>
            </a:r>
          </a:p>
          <a:p>
            <a:pPr lvl="1"/>
            <a:r>
              <a:rPr lang="en-US" sz="2200"/>
              <a:t>b. same # of electrons</a:t>
            </a:r>
          </a:p>
          <a:p>
            <a:pPr lvl="1"/>
            <a:r>
              <a:rPr lang="en-US" sz="2200"/>
              <a:t>c. more electrons kicked out</a:t>
            </a:r>
          </a:p>
          <a:p>
            <a:pPr lvl="1"/>
            <a:r>
              <a:rPr lang="en-US" sz="2200"/>
              <a:t>d. not enough information</a:t>
            </a:r>
          </a:p>
        </p:txBody>
      </p:sp>
      <p:sp>
        <p:nvSpPr>
          <p:cNvPr id="99377" name="Line 49"/>
          <p:cNvSpPr>
            <a:spLocks noChangeShapeType="1"/>
          </p:cNvSpPr>
          <p:nvPr/>
        </p:nvSpPr>
        <p:spPr bwMode="auto">
          <a:xfrm flipH="1">
            <a:off x="2176463" y="1855788"/>
            <a:ext cx="161925" cy="277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78" name="Line 50"/>
          <p:cNvSpPr>
            <a:spLocks noChangeShapeType="1"/>
          </p:cNvSpPr>
          <p:nvPr/>
        </p:nvSpPr>
        <p:spPr bwMode="auto">
          <a:xfrm flipV="1">
            <a:off x="2916238" y="1944688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79" name="Line 51"/>
          <p:cNvSpPr>
            <a:spLocks noChangeShapeType="1"/>
          </p:cNvSpPr>
          <p:nvPr/>
        </p:nvSpPr>
        <p:spPr bwMode="auto">
          <a:xfrm>
            <a:off x="2767013" y="2419350"/>
            <a:ext cx="2190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80" name="Text Box 52"/>
          <p:cNvSpPr txBox="1">
            <a:spLocks noChangeArrowheads="1"/>
          </p:cNvSpPr>
          <p:nvPr/>
        </p:nvSpPr>
        <p:spPr bwMode="auto">
          <a:xfrm>
            <a:off x="2840038" y="1958975"/>
            <a:ext cx="216316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dirty="0"/>
              <a:t>work function</a:t>
            </a:r>
            <a:r>
              <a:rPr lang="en-US" sz="2200" dirty="0" smtClean="0"/>
              <a:t> </a:t>
            </a:r>
            <a:r>
              <a:rPr lang="en-US" sz="2200" dirty="0" err="1" smtClean="0"/>
              <a:t>Φ</a:t>
            </a:r>
            <a:endParaRPr lang="en-US" sz="2200" dirty="0">
              <a:sym typeface="Symbol" charset="2"/>
            </a:endParaRPr>
          </a:p>
        </p:txBody>
      </p:sp>
      <p:sp>
        <p:nvSpPr>
          <p:cNvPr id="99381" name="Line 53"/>
          <p:cNvSpPr>
            <a:spLocks noChangeShapeType="1"/>
          </p:cNvSpPr>
          <p:nvPr/>
        </p:nvSpPr>
        <p:spPr bwMode="auto">
          <a:xfrm flipH="1" flipV="1">
            <a:off x="1585913" y="1760538"/>
            <a:ext cx="7937" cy="93662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82" name="Text Box 54"/>
          <p:cNvSpPr txBox="1">
            <a:spLocks noChangeArrowheads="1"/>
          </p:cNvSpPr>
          <p:nvPr/>
        </p:nvSpPr>
        <p:spPr bwMode="auto">
          <a:xfrm>
            <a:off x="927100" y="1552575"/>
            <a:ext cx="690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66FF"/>
                </a:solidFill>
                <a:latin typeface="Comic Sans MS" charset="0"/>
              </a:rPr>
              <a:t>E</a:t>
            </a:r>
            <a:r>
              <a:rPr lang="en-US" sz="2000" baseline="-25000">
                <a:solidFill>
                  <a:srgbClr val="0066FF"/>
                </a:solidFill>
                <a:latin typeface="Comic Sans MS" charset="0"/>
              </a:rPr>
              <a:t>phot</a:t>
            </a:r>
          </a:p>
        </p:txBody>
      </p:sp>
      <p:grpSp>
        <p:nvGrpSpPr>
          <p:cNvPr id="5" name="Group 55"/>
          <p:cNvGrpSpPr>
            <a:grpSpLocks/>
          </p:cNvGrpSpPr>
          <p:nvPr/>
        </p:nvGrpSpPr>
        <p:grpSpPr bwMode="auto">
          <a:xfrm>
            <a:off x="1554163" y="966788"/>
            <a:ext cx="690562" cy="1736725"/>
            <a:chOff x="979" y="609"/>
            <a:chExt cx="435" cy="1094"/>
          </a:xfrm>
        </p:grpSpPr>
        <p:sp>
          <p:nvSpPr>
            <p:cNvPr id="99384" name="Line 56"/>
            <p:cNvSpPr>
              <a:spLocks noChangeShapeType="1"/>
            </p:cNvSpPr>
            <p:nvPr/>
          </p:nvSpPr>
          <p:spPr bwMode="auto">
            <a:xfrm flipH="1" flipV="1">
              <a:off x="1152" y="850"/>
              <a:ext cx="7" cy="853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85" name="Text Box 57"/>
            <p:cNvSpPr txBox="1">
              <a:spLocks noChangeArrowheads="1"/>
            </p:cNvSpPr>
            <p:nvPr/>
          </p:nvSpPr>
          <p:spPr bwMode="auto">
            <a:xfrm>
              <a:off x="979" y="609"/>
              <a:ext cx="43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E</a:t>
              </a:r>
              <a:r>
                <a:rPr lang="en-US" sz="2000" baseline="-25000">
                  <a:solidFill>
                    <a:schemeClr val="accent2"/>
                  </a:solidFill>
                  <a:latin typeface="Comic Sans MS" charset="0"/>
                </a:rPr>
                <a:t>phot</a:t>
              </a:r>
            </a:p>
          </p:txBody>
        </p:sp>
      </p:grpSp>
      <p:sp>
        <p:nvSpPr>
          <p:cNvPr id="99386" name="Freeform 58"/>
          <p:cNvSpPr>
            <a:spLocks/>
          </p:cNvSpPr>
          <p:nvPr/>
        </p:nvSpPr>
        <p:spPr bwMode="auto">
          <a:xfrm>
            <a:off x="960438" y="3136900"/>
            <a:ext cx="463550" cy="360363"/>
          </a:xfrm>
          <a:custGeom>
            <a:avLst/>
            <a:gdLst/>
            <a:ahLst/>
            <a:cxnLst>
              <a:cxn ang="0">
                <a:pos x="70" y="11"/>
              </a:cxn>
              <a:cxn ang="0">
                <a:pos x="134" y="153"/>
              </a:cxn>
              <a:cxn ang="0">
                <a:pos x="262" y="209"/>
              </a:cxn>
              <a:cxn ang="0">
                <a:pos x="32" y="217"/>
              </a:cxn>
              <a:cxn ang="0">
                <a:pos x="70" y="11"/>
              </a:cxn>
            </a:cxnLst>
            <a:rect l="0" t="0" r="r" b="b"/>
            <a:pathLst>
              <a:path w="279" h="250">
                <a:moveTo>
                  <a:pt x="70" y="11"/>
                </a:moveTo>
                <a:cubicBezTo>
                  <a:pt x="87" y="0"/>
                  <a:pt x="102" y="120"/>
                  <a:pt x="134" y="153"/>
                </a:cubicBezTo>
                <a:cubicBezTo>
                  <a:pt x="166" y="186"/>
                  <a:pt x="279" y="198"/>
                  <a:pt x="262" y="209"/>
                </a:cubicBezTo>
                <a:cubicBezTo>
                  <a:pt x="245" y="220"/>
                  <a:pt x="64" y="250"/>
                  <a:pt x="32" y="217"/>
                </a:cubicBezTo>
                <a:cubicBezTo>
                  <a:pt x="0" y="184"/>
                  <a:pt x="53" y="22"/>
                  <a:pt x="70" y="1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589692" y="5533266"/>
            <a:ext cx="3069420" cy="3779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67 0.02225 L -0.03923 0.09987 " pathEditMode="relative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-0.02591 C -0.0007 -0.04025 -0.00625 -0.09415 0.01041 -0.11196 C 0.02708 -0.12977 -0.03091 -0.13047 0.09722 -0.13278 C 0.22534 -0.13509 0.63698 -0.12769 0.77882 -0.1263 " pathEditMode="relative" rAng="0" ptsTypes="aaaa">
                                      <p:cBhvr>
                                        <p:cTn id="12" dur="2000" fill="hold"/>
                                        <p:tgtEl>
                                          <p:spTgt spid="993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7" y="-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61" grpId="0" animBg="1"/>
      <p:bldP spid="99376" grpId="0" build="p" autoUpdateAnimBg="0"/>
      <p:bldP spid="5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231775" y="2081213"/>
            <a:ext cx="8912225" cy="4154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/>
            <a:r>
              <a:rPr lang="en-US" dirty="0" smtClean="0"/>
              <a:t>Shine </a:t>
            </a:r>
            <a:r>
              <a:rPr lang="en-US" dirty="0"/>
              <a:t>in light of 300 nm. The most energetic electrons come out with kinetic energy, KE</a:t>
            </a:r>
            <a:r>
              <a:rPr lang="en-US" baseline="-25000" dirty="0"/>
              <a:t>300</a:t>
            </a:r>
            <a:r>
              <a:rPr lang="en-US" dirty="0"/>
              <a:t>. A voltage diff of 1.8 </a:t>
            </a:r>
            <a:r>
              <a:rPr lang="en-US" dirty="0" err="1"/>
              <a:t>V</a:t>
            </a:r>
            <a:r>
              <a:rPr lang="en-US" dirty="0"/>
              <a:t> is required to stop these electrons. What is the work function</a:t>
            </a:r>
            <a:r>
              <a:rPr lang="en-US" dirty="0" smtClean="0"/>
              <a:t> </a:t>
            </a:r>
            <a:r>
              <a:rPr lang="en-US" dirty="0" err="1" smtClean="0"/>
              <a:t>Φ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/>
              <a:t>for this plate? (e.g. the minimum amount of energy needed to kick electron out of metal?) </a:t>
            </a:r>
          </a:p>
          <a:p>
            <a:pPr marL="342900" indent="-342900"/>
            <a:r>
              <a:rPr lang="en-US" dirty="0"/>
              <a:t>					</a:t>
            </a:r>
            <a:endParaRPr lang="en-US" dirty="0">
              <a:solidFill>
                <a:schemeClr val="accent2"/>
              </a:solidFill>
            </a:endParaRPr>
          </a:p>
          <a:p>
            <a:pPr marL="342900" indent="-342900"/>
            <a:r>
              <a:rPr lang="en-US" dirty="0"/>
              <a:t>a. 1.2 </a:t>
            </a:r>
            <a:r>
              <a:rPr lang="en-US" dirty="0" err="1"/>
              <a:t>eV</a:t>
            </a:r>
            <a:endParaRPr lang="en-US" dirty="0"/>
          </a:p>
          <a:p>
            <a:pPr marL="342900" indent="-342900"/>
            <a:r>
              <a:rPr lang="en-US" dirty="0" err="1"/>
              <a:t>b</a:t>
            </a:r>
            <a:r>
              <a:rPr lang="en-US" dirty="0"/>
              <a:t>. 2.9 </a:t>
            </a:r>
            <a:r>
              <a:rPr lang="en-US" dirty="0" err="1"/>
              <a:t>eV</a:t>
            </a:r>
            <a:endParaRPr lang="en-US" dirty="0"/>
          </a:p>
          <a:p>
            <a:pPr marL="342900" indent="-342900"/>
            <a:r>
              <a:rPr lang="en-US" dirty="0" err="1"/>
              <a:t>c</a:t>
            </a:r>
            <a:r>
              <a:rPr lang="en-US" dirty="0"/>
              <a:t>. 6.4 </a:t>
            </a:r>
            <a:r>
              <a:rPr lang="en-US" dirty="0" err="1"/>
              <a:t>eV</a:t>
            </a:r>
            <a:endParaRPr lang="en-US" dirty="0"/>
          </a:p>
          <a:p>
            <a:pPr marL="342900" indent="-342900"/>
            <a:r>
              <a:rPr lang="en-US" dirty="0" err="1"/>
              <a:t>d</a:t>
            </a:r>
            <a:r>
              <a:rPr lang="en-US" dirty="0"/>
              <a:t>. 11.3 </a:t>
            </a:r>
            <a:r>
              <a:rPr lang="en-US" dirty="0" err="1"/>
              <a:t>eV</a:t>
            </a:r>
            <a:endParaRPr lang="en-US" dirty="0"/>
          </a:p>
          <a:p>
            <a:pPr marL="342900" indent="-342900"/>
            <a:r>
              <a:rPr lang="en-US" dirty="0" err="1"/>
              <a:t>e</a:t>
            </a:r>
            <a:r>
              <a:rPr lang="en-US" dirty="0"/>
              <a:t>. none of the above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916363" y="293688"/>
            <a:ext cx="1866900" cy="546100"/>
            <a:chOff x="648" y="3408"/>
            <a:chExt cx="1176" cy="344"/>
          </a:xfrm>
        </p:grpSpPr>
        <p:sp>
          <p:nvSpPr>
            <p:cNvPr id="113668" name="Freeform 4"/>
            <p:cNvSpPr>
              <a:spLocks/>
            </p:cNvSpPr>
            <p:nvPr/>
          </p:nvSpPr>
          <p:spPr bwMode="auto">
            <a:xfrm>
              <a:off x="648" y="3408"/>
              <a:ext cx="624" cy="34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69" name="Freeform 5"/>
            <p:cNvSpPr>
              <a:spLocks/>
            </p:cNvSpPr>
            <p:nvPr/>
          </p:nvSpPr>
          <p:spPr bwMode="auto">
            <a:xfrm>
              <a:off x="1200" y="3408"/>
              <a:ext cx="624" cy="34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3670" name="AutoShape 6"/>
          <p:cNvSpPr>
            <a:spLocks noChangeArrowheads="1"/>
          </p:cNvSpPr>
          <p:nvPr/>
        </p:nvSpPr>
        <p:spPr bwMode="auto">
          <a:xfrm>
            <a:off x="7134225" y="361950"/>
            <a:ext cx="315913" cy="1006475"/>
          </a:xfrm>
          <a:prstGeom prst="parallelogram">
            <a:avLst>
              <a:gd name="adj" fmla="val 25000"/>
            </a:avLst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endParaRPr lang="en-US"/>
          </a:p>
        </p:txBody>
      </p:sp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3983038" y="247650"/>
            <a:ext cx="74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KE</a:t>
            </a:r>
            <a:r>
              <a:rPr lang="en-US" sz="1800" baseline="-25000"/>
              <a:t>300</a:t>
            </a:r>
          </a:p>
        </p:txBody>
      </p:sp>
      <p:sp>
        <p:nvSpPr>
          <p:cNvPr id="113672" name="AutoShape 8"/>
          <p:cNvSpPr>
            <a:spLocks noChangeArrowheads="1"/>
          </p:cNvSpPr>
          <p:nvPr/>
        </p:nvSpPr>
        <p:spPr bwMode="auto">
          <a:xfrm>
            <a:off x="2847975" y="249238"/>
            <a:ext cx="315913" cy="1006475"/>
          </a:xfrm>
          <a:prstGeom prst="parallelogram">
            <a:avLst>
              <a:gd name="adj" fmla="val 25000"/>
            </a:avLst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endParaRPr lang="en-US"/>
          </a:p>
        </p:txBody>
      </p:sp>
      <p:sp>
        <p:nvSpPr>
          <p:cNvPr id="113673" name="Oval 9"/>
          <p:cNvSpPr>
            <a:spLocks noChangeArrowheads="1"/>
          </p:cNvSpPr>
          <p:nvPr/>
        </p:nvSpPr>
        <p:spPr bwMode="auto">
          <a:xfrm>
            <a:off x="4719638" y="1520825"/>
            <a:ext cx="631825" cy="620713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V</a:t>
            </a:r>
          </a:p>
        </p:txBody>
      </p:sp>
      <p:sp>
        <p:nvSpPr>
          <p:cNvPr id="113674" name="Freeform 10"/>
          <p:cNvSpPr>
            <a:spLocks/>
          </p:cNvSpPr>
          <p:nvPr/>
        </p:nvSpPr>
        <p:spPr bwMode="auto">
          <a:xfrm>
            <a:off x="2795588" y="1284288"/>
            <a:ext cx="1912937" cy="604837"/>
          </a:xfrm>
          <a:custGeom>
            <a:avLst/>
            <a:gdLst/>
            <a:ahLst/>
            <a:cxnLst>
              <a:cxn ang="0">
                <a:pos x="1205" y="327"/>
              </a:cxn>
              <a:cxn ang="0">
                <a:pos x="181" y="327"/>
              </a:cxn>
              <a:cxn ang="0">
                <a:pos x="117" y="0"/>
              </a:cxn>
            </a:cxnLst>
            <a:rect l="0" t="0" r="r" b="b"/>
            <a:pathLst>
              <a:path w="1205" h="381">
                <a:moveTo>
                  <a:pt x="1205" y="327"/>
                </a:moveTo>
                <a:cubicBezTo>
                  <a:pt x="783" y="354"/>
                  <a:pt x="362" y="381"/>
                  <a:pt x="181" y="327"/>
                </a:cubicBezTo>
                <a:cubicBezTo>
                  <a:pt x="0" y="273"/>
                  <a:pt x="128" y="52"/>
                  <a:pt x="117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75" name="Freeform 11"/>
          <p:cNvSpPr>
            <a:spLocks/>
          </p:cNvSpPr>
          <p:nvPr/>
        </p:nvSpPr>
        <p:spPr bwMode="auto">
          <a:xfrm>
            <a:off x="5340350" y="1306513"/>
            <a:ext cx="1951038" cy="533400"/>
          </a:xfrm>
          <a:custGeom>
            <a:avLst/>
            <a:gdLst/>
            <a:ahLst/>
            <a:cxnLst>
              <a:cxn ang="0">
                <a:pos x="0" y="313"/>
              </a:cxn>
              <a:cxn ang="0">
                <a:pos x="1031" y="284"/>
              </a:cxn>
              <a:cxn ang="0">
                <a:pos x="1187" y="0"/>
              </a:cxn>
            </a:cxnLst>
            <a:rect l="0" t="0" r="r" b="b"/>
            <a:pathLst>
              <a:path w="1229" h="336">
                <a:moveTo>
                  <a:pt x="0" y="313"/>
                </a:moveTo>
                <a:cubicBezTo>
                  <a:pt x="416" y="324"/>
                  <a:pt x="833" y="336"/>
                  <a:pt x="1031" y="284"/>
                </a:cubicBezTo>
                <a:cubicBezTo>
                  <a:pt x="1229" y="232"/>
                  <a:pt x="1161" y="47"/>
                  <a:pt x="1187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76" name="Oval 12"/>
          <p:cNvSpPr>
            <a:spLocks noChangeArrowheads="1"/>
          </p:cNvSpPr>
          <p:nvPr/>
        </p:nvSpPr>
        <p:spPr bwMode="auto">
          <a:xfrm>
            <a:off x="3206750" y="666750"/>
            <a:ext cx="112713" cy="1571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1.11111E-6 3.33333E-6 L -0.18142 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0.00162 L 0.41562 -2.59259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051300" y="184150"/>
            <a:ext cx="1866900" cy="546100"/>
            <a:chOff x="648" y="3408"/>
            <a:chExt cx="1176" cy="344"/>
          </a:xfrm>
        </p:grpSpPr>
        <p:sp>
          <p:nvSpPr>
            <p:cNvPr id="76803" name="Freeform 3"/>
            <p:cNvSpPr>
              <a:spLocks/>
            </p:cNvSpPr>
            <p:nvPr/>
          </p:nvSpPr>
          <p:spPr bwMode="auto">
            <a:xfrm>
              <a:off x="648" y="3408"/>
              <a:ext cx="624" cy="34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04" name="Freeform 4"/>
            <p:cNvSpPr>
              <a:spLocks/>
            </p:cNvSpPr>
            <p:nvPr/>
          </p:nvSpPr>
          <p:spPr bwMode="auto">
            <a:xfrm>
              <a:off x="1200" y="3408"/>
              <a:ext cx="624" cy="34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4" y="51"/>
                </a:cxn>
                <a:cxn ang="0">
                  <a:pos x="117" y="129"/>
                </a:cxn>
                <a:cxn ang="0">
                  <a:pos x="162" y="210"/>
                </a:cxn>
                <a:cxn ang="0">
                  <a:pos x="219" y="294"/>
                </a:cxn>
                <a:cxn ang="0">
                  <a:pos x="282" y="336"/>
                </a:cxn>
                <a:cxn ang="0">
                  <a:pos x="354" y="276"/>
                </a:cxn>
                <a:cxn ang="0">
                  <a:pos x="468" y="78"/>
                </a:cxn>
                <a:cxn ang="0">
                  <a:pos x="561" y="9"/>
                </a:cxn>
                <a:cxn ang="0">
                  <a:pos x="648" y="66"/>
                </a:cxn>
                <a:cxn ang="0">
                  <a:pos x="705" y="162"/>
                </a:cxn>
                <a:cxn ang="0">
                  <a:pos x="786" y="297"/>
                </a:cxn>
                <a:cxn ang="0">
                  <a:pos x="858" y="336"/>
                </a:cxn>
                <a:cxn ang="0">
                  <a:pos x="942" y="246"/>
                </a:cxn>
                <a:cxn ang="0">
                  <a:pos x="1029" y="87"/>
                </a:cxn>
                <a:cxn ang="0">
                  <a:pos x="1116" y="6"/>
                </a:cxn>
                <a:cxn ang="0">
                  <a:pos x="1206" y="48"/>
                </a:cxn>
                <a:cxn ang="0">
                  <a:pos x="1295" y="194"/>
                </a:cxn>
              </a:cxnLst>
              <a:rect l="0" t="0" r="r" b="b"/>
              <a:pathLst>
                <a:path w="1295" h="344">
                  <a:moveTo>
                    <a:pt x="0" y="7"/>
                  </a:moveTo>
                  <a:cubicBezTo>
                    <a:pt x="11" y="14"/>
                    <a:pt x="44" y="31"/>
                    <a:pt x="64" y="51"/>
                  </a:cubicBezTo>
                  <a:cubicBezTo>
                    <a:pt x="84" y="71"/>
                    <a:pt x="101" y="103"/>
                    <a:pt x="117" y="129"/>
                  </a:cubicBezTo>
                  <a:cubicBezTo>
                    <a:pt x="133" y="155"/>
                    <a:pt x="145" y="183"/>
                    <a:pt x="162" y="210"/>
                  </a:cubicBezTo>
                  <a:cubicBezTo>
                    <a:pt x="179" y="237"/>
                    <a:pt x="199" y="273"/>
                    <a:pt x="219" y="294"/>
                  </a:cubicBezTo>
                  <a:cubicBezTo>
                    <a:pt x="239" y="315"/>
                    <a:pt x="260" y="339"/>
                    <a:pt x="282" y="336"/>
                  </a:cubicBezTo>
                  <a:cubicBezTo>
                    <a:pt x="304" y="333"/>
                    <a:pt x="323" y="319"/>
                    <a:pt x="354" y="276"/>
                  </a:cubicBezTo>
                  <a:cubicBezTo>
                    <a:pt x="385" y="233"/>
                    <a:pt x="433" y="123"/>
                    <a:pt x="468" y="78"/>
                  </a:cubicBezTo>
                  <a:cubicBezTo>
                    <a:pt x="503" y="33"/>
                    <a:pt x="531" y="11"/>
                    <a:pt x="561" y="9"/>
                  </a:cubicBezTo>
                  <a:cubicBezTo>
                    <a:pt x="591" y="7"/>
                    <a:pt x="624" y="40"/>
                    <a:pt x="648" y="66"/>
                  </a:cubicBezTo>
                  <a:cubicBezTo>
                    <a:pt x="672" y="92"/>
                    <a:pt x="682" y="124"/>
                    <a:pt x="705" y="162"/>
                  </a:cubicBezTo>
                  <a:cubicBezTo>
                    <a:pt x="728" y="200"/>
                    <a:pt x="761" y="268"/>
                    <a:pt x="786" y="297"/>
                  </a:cubicBezTo>
                  <a:cubicBezTo>
                    <a:pt x="811" y="326"/>
                    <a:pt x="832" y="344"/>
                    <a:pt x="858" y="336"/>
                  </a:cubicBezTo>
                  <a:cubicBezTo>
                    <a:pt x="884" y="328"/>
                    <a:pt x="913" y="288"/>
                    <a:pt x="942" y="246"/>
                  </a:cubicBezTo>
                  <a:cubicBezTo>
                    <a:pt x="971" y="204"/>
                    <a:pt x="1000" y="127"/>
                    <a:pt x="1029" y="87"/>
                  </a:cubicBezTo>
                  <a:cubicBezTo>
                    <a:pt x="1058" y="47"/>
                    <a:pt x="1087" y="12"/>
                    <a:pt x="1116" y="6"/>
                  </a:cubicBezTo>
                  <a:cubicBezTo>
                    <a:pt x="1145" y="0"/>
                    <a:pt x="1176" y="17"/>
                    <a:pt x="1206" y="48"/>
                  </a:cubicBezTo>
                  <a:cubicBezTo>
                    <a:pt x="1236" y="79"/>
                    <a:pt x="1277" y="164"/>
                    <a:pt x="1295" y="194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6805" name="AutoShape 5"/>
          <p:cNvSpPr>
            <a:spLocks noChangeArrowheads="1"/>
          </p:cNvSpPr>
          <p:nvPr/>
        </p:nvSpPr>
        <p:spPr bwMode="auto">
          <a:xfrm>
            <a:off x="7269163" y="252413"/>
            <a:ext cx="315912" cy="1006475"/>
          </a:xfrm>
          <a:prstGeom prst="parallelogram">
            <a:avLst>
              <a:gd name="adj" fmla="val 25000"/>
            </a:avLst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endParaRPr lang="en-US"/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4117975" y="138113"/>
            <a:ext cx="742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KE</a:t>
            </a:r>
            <a:r>
              <a:rPr lang="en-US" sz="1800" baseline="-25000"/>
              <a:t>300</a:t>
            </a:r>
          </a:p>
        </p:txBody>
      </p:sp>
      <p:sp>
        <p:nvSpPr>
          <p:cNvPr id="76807" name="AutoShape 7"/>
          <p:cNvSpPr>
            <a:spLocks noChangeArrowheads="1"/>
          </p:cNvSpPr>
          <p:nvPr/>
        </p:nvSpPr>
        <p:spPr bwMode="auto">
          <a:xfrm>
            <a:off x="2982913" y="139700"/>
            <a:ext cx="315912" cy="1006475"/>
          </a:xfrm>
          <a:prstGeom prst="parallelogram">
            <a:avLst>
              <a:gd name="adj" fmla="val 25000"/>
            </a:avLst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endParaRPr lang="en-US"/>
          </a:p>
        </p:txBody>
      </p:sp>
      <p:sp>
        <p:nvSpPr>
          <p:cNvPr id="76808" name="Oval 8"/>
          <p:cNvSpPr>
            <a:spLocks noChangeArrowheads="1"/>
          </p:cNvSpPr>
          <p:nvPr/>
        </p:nvSpPr>
        <p:spPr bwMode="auto">
          <a:xfrm>
            <a:off x="4854575" y="1411288"/>
            <a:ext cx="631825" cy="620712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V</a:t>
            </a:r>
          </a:p>
        </p:txBody>
      </p:sp>
      <p:sp>
        <p:nvSpPr>
          <p:cNvPr id="76809" name="Freeform 9"/>
          <p:cNvSpPr>
            <a:spLocks/>
          </p:cNvSpPr>
          <p:nvPr/>
        </p:nvSpPr>
        <p:spPr bwMode="auto">
          <a:xfrm>
            <a:off x="2930525" y="1174750"/>
            <a:ext cx="1912938" cy="604838"/>
          </a:xfrm>
          <a:custGeom>
            <a:avLst/>
            <a:gdLst/>
            <a:ahLst/>
            <a:cxnLst>
              <a:cxn ang="0">
                <a:pos x="1205" y="327"/>
              </a:cxn>
              <a:cxn ang="0">
                <a:pos x="181" y="327"/>
              </a:cxn>
              <a:cxn ang="0">
                <a:pos x="117" y="0"/>
              </a:cxn>
            </a:cxnLst>
            <a:rect l="0" t="0" r="r" b="b"/>
            <a:pathLst>
              <a:path w="1205" h="381">
                <a:moveTo>
                  <a:pt x="1205" y="327"/>
                </a:moveTo>
                <a:cubicBezTo>
                  <a:pt x="783" y="354"/>
                  <a:pt x="362" y="381"/>
                  <a:pt x="181" y="327"/>
                </a:cubicBezTo>
                <a:cubicBezTo>
                  <a:pt x="0" y="273"/>
                  <a:pt x="128" y="52"/>
                  <a:pt x="117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10" name="Freeform 10"/>
          <p:cNvSpPr>
            <a:spLocks/>
          </p:cNvSpPr>
          <p:nvPr/>
        </p:nvSpPr>
        <p:spPr bwMode="auto">
          <a:xfrm>
            <a:off x="5475288" y="1196975"/>
            <a:ext cx="1951037" cy="533400"/>
          </a:xfrm>
          <a:custGeom>
            <a:avLst/>
            <a:gdLst/>
            <a:ahLst/>
            <a:cxnLst>
              <a:cxn ang="0">
                <a:pos x="0" y="313"/>
              </a:cxn>
              <a:cxn ang="0">
                <a:pos x="1031" y="284"/>
              </a:cxn>
              <a:cxn ang="0">
                <a:pos x="1187" y="0"/>
              </a:cxn>
            </a:cxnLst>
            <a:rect l="0" t="0" r="r" b="b"/>
            <a:pathLst>
              <a:path w="1229" h="336">
                <a:moveTo>
                  <a:pt x="0" y="313"/>
                </a:moveTo>
                <a:cubicBezTo>
                  <a:pt x="416" y="324"/>
                  <a:pt x="833" y="336"/>
                  <a:pt x="1031" y="284"/>
                </a:cubicBezTo>
                <a:cubicBezTo>
                  <a:pt x="1229" y="232"/>
                  <a:pt x="1161" y="47"/>
                  <a:pt x="1187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11" name="Text Box 11"/>
          <p:cNvSpPr txBox="1">
            <a:spLocks noChangeArrowheads="1"/>
          </p:cNvSpPr>
          <p:nvPr/>
        </p:nvSpPr>
        <p:spPr bwMode="auto">
          <a:xfrm>
            <a:off x="0" y="3200400"/>
            <a:ext cx="1471613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/>
              <a:t>a. 1.2 eV</a:t>
            </a:r>
          </a:p>
          <a:p>
            <a:r>
              <a:rPr lang="en-US" sz="2000"/>
              <a:t>b. 2.9 eV</a:t>
            </a:r>
          </a:p>
          <a:p>
            <a:r>
              <a:rPr lang="en-US" sz="2000"/>
              <a:t>c. 6.4 eV</a:t>
            </a:r>
          </a:p>
          <a:p>
            <a:r>
              <a:rPr lang="en-US" sz="2000"/>
              <a:t>d. 11.3 eV</a:t>
            </a:r>
          </a:p>
          <a:p>
            <a:r>
              <a:rPr lang="en-US" b="1">
                <a:solidFill>
                  <a:srgbClr val="FF0000"/>
                </a:solidFill>
              </a:rPr>
              <a:t>e. none</a:t>
            </a:r>
            <a:endParaRPr lang="en-US" b="1" i="1">
              <a:solidFill>
                <a:srgbClr val="FF0000"/>
              </a:solidFill>
            </a:endParaRPr>
          </a:p>
          <a:p>
            <a:endParaRPr lang="en-US"/>
          </a:p>
        </p:txBody>
      </p:sp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1304925" y="3092450"/>
            <a:ext cx="7839075" cy="34163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/>
              <a:t>Energy is conserved so:</a:t>
            </a:r>
          </a:p>
          <a:p>
            <a:r>
              <a:rPr lang="en-US" dirty="0"/>
              <a:t>the energy at the start (</a:t>
            </a:r>
            <a:r>
              <a:rPr lang="en-US" dirty="0" err="1"/>
              <a:t>E</a:t>
            </a:r>
            <a:r>
              <a:rPr lang="en-US" baseline="-25000" dirty="0" err="1"/>
              <a:t>phot</a:t>
            </a:r>
            <a:r>
              <a:rPr lang="en-US" dirty="0"/>
              <a:t>) = energy at </a:t>
            </a:r>
            <a:r>
              <a:rPr lang="en-US" dirty="0" smtClean="0"/>
              <a:t>end</a:t>
            </a:r>
          </a:p>
          <a:p>
            <a:r>
              <a:rPr lang="en-US" sz="2200" dirty="0" err="1" smtClean="0"/>
              <a:t>E</a:t>
            </a:r>
            <a:r>
              <a:rPr lang="en-US" sz="2200" baseline="-25000" dirty="0" err="1" smtClean="0"/>
              <a:t>phot</a:t>
            </a:r>
            <a:r>
              <a:rPr lang="en-US" sz="2200" dirty="0" smtClean="0"/>
              <a:t>= energy of the electron + energy to escape metal </a:t>
            </a:r>
          </a:p>
          <a:p>
            <a:endParaRPr lang="en-US" dirty="0" smtClean="0"/>
          </a:p>
          <a:p>
            <a:r>
              <a:rPr lang="en-US" dirty="0"/>
              <a:t>  so</a:t>
            </a:r>
            <a:r>
              <a:rPr lang="en-US" dirty="0" smtClean="0"/>
              <a:t>	</a:t>
            </a:r>
            <a:r>
              <a:rPr lang="en-US" dirty="0" err="1" smtClean="0"/>
              <a:t>Φ</a:t>
            </a:r>
            <a:r>
              <a:rPr lang="en-US" dirty="0" smtClean="0"/>
              <a:t>= </a:t>
            </a:r>
            <a:r>
              <a:rPr lang="en-US" dirty="0" err="1"/>
              <a:t>E</a:t>
            </a:r>
            <a:r>
              <a:rPr lang="en-US" baseline="-25000" dirty="0" err="1"/>
              <a:t>phot</a:t>
            </a:r>
            <a:r>
              <a:rPr lang="en-US" dirty="0"/>
              <a:t> - electron energy  </a:t>
            </a:r>
          </a:p>
          <a:p>
            <a:r>
              <a:rPr lang="en-US" dirty="0"/>
              <a:t>	but electron energy = </a:t>
            </a:r>
            <a:r>
              <a:rPr lang="en-US" dirty="0" err="1"/>
              <a:t>e</a:t>
            </a:r>
            <a:r>
              <a:rPr lang="en-US" dirty="0"/>
              <a:t> x 1.8V = 1.8 </a:t>
            </a:r>
            <a:r>
              <a:rPr lang="en-US" dirty="0" err="1"/>
              <a:t>eV</a:t>
            </a:r>
            <a:r>
              <a:rPr lang="en-US" dirty="0"/>
              <a:t>, and</a:t>
            </a:r>
          </a:p>
          <a:p>
            <a:r>
              <a:rPr lang="en-US" dirty="0"/>
              <a:t>	</a:t>
            </a:r>
            <a:r>
              <a:rPr lang="en-US" dirty="0" err="1"/>
              <a:t>E</a:t>
            </a:r>
            <a:r>
              <a:rPr lang="en-US" baseline="-25000" dirty="0" err="1"/>
              <a:t>phot</a:t>
            </a:r>
            <a:r>
              <a:rPr lang="en-US" dirty="0"/>
              <a:t> = 1240 </a:t>
            </a:r>
            <a:r>
              <a:rPr lang="en-US" dirty="0" err="1"/>
              <a:t>eV</a:t>
            </a:r>
            <a:r>
              <a:rPr lang="en-US" dirty="0"/>
              <a:t> nm/300 nm = 4.1 </a:t>
            </a:r>
            <a:r>
              <a:rPr lang="en-US" dirty="0" err="1"/>
              <a:t>eV</a:t>
            </a:r>
            <a:r>
              <a:rPr lang="en-US" dirty="0"/>
              <a:t>.  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So</a:t>
            </a:r>
            <a:r>
              <a:rPr lang="en-US" dirty="0" smtClean="0"/>
              <a:t> </a:t>
            </a:r>
            <a:r>
              <a:rPr lang="en-US" dirty="0" err="1" smtClean="0"/>
              <a:t>Φ</a:t>
            </a:r>
            <a:r>
              <a:rPr lang="en-US" dirty="0" smtClean="0"/>
              <a:t> </a:t>
            </a:r>
            <a:r>
              <a:rPr lang="en-US" dirty="0"/>
              <a:t>= 4.1eV - 1.8 </a:t>
            </a:r>
            <a:r>
              <a:rPr lang="en-US" dirty="0" err="1"/>
              <a:t>eV</a:t>
            </a:r>
            <a:r>
              <a:rPr lang="en-US" dirty="0"/>
              <a:t> = 2.3 </a:t>
            </a:r>
            <a:r>
              <a:rPr lang="en-US" dirty="0" err="1"/>
              <a:t>eV</a:t>
            </a:r>
            <a:r>
              <a:rPr lang="en-US" dirty="0"/>
              <a:t>  </a:t>
            </a:r>
          </a:p>
        </p:txBody>
      </p:sp>
      <p:sp>
        <p:nvSpPr>
          <p:cNvPr id="76813" name="Text Box 13"/>
          <p:cNvSpPr txBox="1">
            <a:spLocks noChangeArrowheads="1"/>
          </p:cNvSpPr>
          <p:nvPr/>
        </p:nvSpPr>
        <p:spPr bwMode="auto">
          <a:xfrm>
            <a:off x="142875" y="1854200"/>
            <a:ext cx="88423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dirty="0" smtClean="0"/>
              <a:t>Shine </a:t>
            </a:r>
            <a:r>
              <a:rPr lang="en-US" sz="1800" dirty="0"/>
              <a:t>in light of 300 nm,  most energetic electrons come out with kinetic energy, KE300. A voltage diff of 1.8 </a:t>
            </a:r>
            <a:r>
              <a:rPr lang="en-US" sz="1800" dirty="0" err="1"/>
              <a:t>V</a:t>
            </a:r>
            <a:r>
              <a:rPr lang="en-US" sz="1800" dirty="0"/>
              <a:t> is required to stop these electrons. What is the work function</a:t>
            </a:r>
            <a:r>
              <a:rPr lang="en-US" sz="1800" dirty="0" smtClean="0"/>
              <a:t> </a:t>
            </a:r>
            <a:r>
              <a:rPr lang="en-US" sz="1800" dirty="0" err="1" smtClean="0"/>
              <a:t>Φ</a:t>
            </a:r>
            <a:r>
              <a:rPr lang="en-US" sz="1800" dirty="0" smtClean="0">
                <a:sym typeface="Symbol" charset="2"/>
              </a:rPr>
              <a:t> </a:t>
            </a:r>
            <a:r>
              <a:rPr lang="en-US" sz="1800" dirty="0"/>
              <a:t>for this plate? (e.g. the minimum amount of energy needed to kick </a:t>
            </a:r>
            <a:r>
              <a:rPr lang="en-US" sz="1800" dirty="0" err="1" smtClean="0"/>
              <a:t>e</a:t>
            </a:r>
            <a:r>
              <a:rPr lang="en-US" sz="1800" baseline="30000" dirty="0" smtClean="0"/>
              <a:t>-</a:t>
            </a:r>
            <a:r>
              <a:rPr lang="en-US" sz="1800" dirty="0" smtClean="0"/>
              <a:t> </a:t>
            </a:r>
            <a:r>
              <a:rPr lang="en-US" sz="1800" dirty="0"/>
              <a:t>out of metal?) </a:t>
            </a:r>
          </a:p>
        </p:txBody>
      </p:sp>
      <p:sp>
        <p:nvSpPr>
          <p:cNvPr id="76814" name="Oval 14"/>
          <p:cNvSpPr>
            <a:spLocks noChangeArrowheads="1"/>
          </p:cNvSpPr>
          <p:nvPr/>
        </p:nvSpPr>
        <p:spPr bwMode="auto">
          <a:xfrm>
            <a:off x="3341688" y="557213"/>
            <a:ext cx="112712" cy="1571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228600" y="177800"/>
            <a:ext cx="8710613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/>
              <a:t>Photomultiplier tubes-</a:t>
            </a:r>
            <a:r>
              <a:rPr lang="en-US"/>
              <a:t> application of photoelectric effect</a:t>
            </a:r>
          </a:p>
          <a:p>
            <a:r>
              <a:rPr lang="en-US"/>
              <a:t>most sensitive way to detect visible light, see single photons</a:t>
            </a:r>
          </a:p>
          <a:p>
            <a:r>
              <a:rPr lang="en-US"/>
              <a:t>    </a:t>
            </a:r>
            <a:r>
              <a:rPr lang="en-US" i="1"/>
              <a:t>(eye is incredibly good, can see a few photons)</a:t>
            </a:r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4064000" y="3721100"/>
            <a:ext cx="4418013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would be the best </a:t>
            </a:r>
          </a:p>
          <a:p>
            <a:r>
              <a:rPr lang="en-US" dirty="0"/>
              <a:t>choice of these materials to </a:t>
            </a:r>
          </a:p>
          <a:p>
            <a:r>
              <a:rPr lang="en-US" dirty="0"/>
              <a:t>make this out of?</a:t>
            </a:r>
          </a:p>
          <a:p>
            <a:r>
              <a:rPr lang="en-US" dirty="0"/>
              <a:t>a. Platinum      </a:t>
            </a:r>
            <a:r>
              <a:rPr lang="en-US" dirty="0" smtClean="0"/>
              <a:t> </a:t>
            </a:r>
            <a:r>
              <a:rPr lang="en-US" dirty="0" err="1" smtClean="0"/>
              <a:t>Φ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>
                <a:sym typeface="Symbol" charset="2"/>
              </a:rPr>
              <a:t>= 6.35 </a:t>
            </a:r>
            <a:r>
              <a:rPr lang="en-US" dirty="0" err="1">
                <a:sym typeface="Symbol" charset="2"/>
              </a:rPr>
              <a:t>eV</a:t>
            </a:r>
            <a:endParaRPr lang="en-US" dirty="0">
              <a:sym typeface="Symbol" charset="2"/>
            </a:endParaRPr>
          </a:p>
          <a:p>
            <a:r>
              <a:rPr lang="en-US" dirty="0" err="1"/>
              <a:t>b</a:t>
            </a:r>
            <a:r>
              <a:rPr lang="en-US" dirty="0"/>
              <a:t>. Magnesium       = 3.68 </a:t>
            </a:r>
            <a:r>
              <a:rPr lang="en-US" dirty="0" err="1"/>
              <a:t>eV</a:t>
            </a:r>
            <a:endParaRPr lang="en-US" dirty="0"/>
          </a:p>
          <a:p>
            <a:r>
              <a:rPr lang="en-US" dirty="0" err="1"/>
              <a:t>c</a:t>
            </a:r>
            <a:r>
              <a:rPr lang="en-US" dirty="0"/>
              <a:t>. Nickel                = 5.01 </a:t>
            </a:r>
            <a:r>
              <a:rPr lang="en-US" dirty="0" err="1"/>
              <a:t>eV</a:t>
            </a:r>
            <a:r>
              <a:rPr lang="en-US" dirty="0"/>
              <a:t>   </a:t>
            </a:r>
          </a:p>
          <a:p>
            <a:r>
              <a:rPr lang="en-US" dirty="0" err="1"/>
              <a:t>d</a:t>
            </a:r>
            <a:r>
              <a:rPr lang="en-US" dirty="0"/>
              <a:t>. lead                   = 4.14 </a:t>
            </a:r>
            <a:r>
              <a:rPr lang="en-US" dirty="0" err="1"/>
              <a:t>eV</a:t>
            </a:r>
            <a:r>
              <a:rPr lang="en-US" dirty="0"/>
              <a:t>   </a:t>
            </a:r>
          </a:p>
          <a:p>
            <a:r>
              <a:rPr lang="en-US" dirty="0" err="1"/>
              <a:t>e</a:t>
            </a:r>
            <a:r>
              <a:rPr lang="en-US" dirty="0"/>
              <a:t>. Sodium              = 2.28 </a:t>
            </a:r>
            <a:r>
              <a:rPr lang="en-US" dirty="0" err="1"/>
              <a:t>eV</a:t>
            </a: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1701800"/>
            <a:ext cx="8670926" cy="5016500"/>
            <a:chOff x="0" y="1072"/>
            <a:chExt cx="5462" cy="3160"/>
          </a:xfrm>
        </p:grpSpPr>
        <p:sp>
          <p:nvSpPr>
            <p:cNvPr id="105477" name="Rectangle 5"/>
            <p:cNvSpPr>
              <a:spLocks noChangeArrowheads="1"/>
            </p:cNvSpPr>
            <p:nvPr/>
          </p:nvSpPr>
          <p:spPr bwMode="auto">
            <a:xfrm>
              <a:off x="240" y="1072"/>
              <a:ext cx="2880" cy="1104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  <p:sp>
          <p:nvSpPr>
            <p:cNvPr id="105478" name="AutoShape 6"/>
            <p:cNvSpPr>
              <a:spLocks noChangeArrowheads="1"/>
            </p:cNvSpPr>
            <p:nvPr/>
          </p:nvSpPr>
          <p:spPr bwMode="auto">
            <a:xfrm rot="1539380">
              <a:off x="894" y="1274"/>
              <a:ext cx="1906" cy="424"/>
            </a:xfrm>
            <a:prstGeom prst="rightArrow">
              <a:avLst>
                <a:gd name="adj1" fmla="val 50000"/>
                <a:gd name="adj2" fmla="val 112382"/>
              </a:avLst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79" name="Text Box 7"/>
            <p:cNvSpPr txBox="1">
              <a:spLocks noChangeArrowheads="1"/>
            </p:cNvSpPr>
            <p:nvPr/>
          </p:nvSpPr>
          <p:spPr bwMode="auto">
            <a:xfrm>
              <a:off x="0" y="2069"/>
              <a:ext cx="1786" cy="1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dirty="0"/>
                <a:t>electron</a:t>
              </a:r>
            </a:p>
            <a:p>
              <a:r>
                <a:rPr lang="en-US" dirty="0"/>
                <a:t>amplifier, </a:t>
              </a:r>
            </a:p>
            <a:p>
              <a:r>
                <a:rPr lang="en-US" dirty="0"/>
                <a:t>gives pulse of current for each photoelectron</a:t>
              </a:r>
            </a:p>
          </p:txBody>
        </p:sp>
        <p:sp>
          <p:nvSpPr>
            <p:cNvPr id="105480" name="AutoShape 8"/>
            <p:cNvSpPr>
              <a:spLocks noChangeArrowheads="1"/>
            </p:cNvSpPr>
            <p:nvPr/>
          </p:nvSpPr>
          <p:spPr bwMode="auto">
            <a:xfrm>
              <a:off x="2484" y="1784"/>
              <a:ext cx="118" cy="272"/>
            </a:xfrm>
            <a:prstGeom prst="parallelogram">
              <a:avLst>
                <a:gd name="adj" fmla="val 25000"/>
              </a:avLst>
            </a:pr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  <p:sp>
          <p:nvSpPr>
            <p:cNvPr id="105481" name="Oval 9"/>
            <p:cNvSpPr>
              <a:spLocks noChangeArrowheads="1"/>
            </p:cNvSpPr>
            <p:nvPr/>
          </p:nvSpPr>
          <p:spPr bwMode="auto">
            <a:xfrm>
              <a:off x="2502" y="1835"/>
              <a:ext cx="42" cy="4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82" name="AutoShape 10"/>
            <p:cNvSpPr>
              <a:spLocks noChangeArrowheads="1"/>
            </p:cNvSpPr>
            <p:nvPr/>
          </p:nvSpPr>
          <p:spPr bwMode="auto">
            <a:xfrm>
              <a:off x="384" y="1536"/>
              <a:ext cx="864" cy="530"/>
            </a:xfrm>
            <a:prstGeom prst="parallelogram">
              <a:avLst>
                <a:gd name="adj" fmla="val 40755"/>
              </a:avLst>
            </a:prstGeom>
            <a:solidFill>
              <a:srgbClr val="CC99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9900"/>
              </a:extrusionClr>
            </a:sp3d>
          </p:spPr>
          <p:txBody>
            <a:bodyPr wrap="none" anchor="ctr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  <p:sp>
          <p:nvSpPr>
            <p:cNvPr id="105483" name="Freeform 11"/>
            <p:cNvSpPr>
              <a:spLocks/>
            </p:cNvSpPr>
            <p:nvPr/>
          </p:nvSpPr>
          <p:spPr bwMode="auto">
            <a:xfrm>
              <a:off x="864" y="2033"/>
              <a:ext cx="622" cy="302"/>
            </a:xfrm>
            <a:custGeom>
              <a:avLst/>
              <a:gdLst/>
              <a:ahLst/>
              <a:cxnLst>
                <a:cxn ang="0">
                  <a:pos x="1205" y="327"/>
                </a:cxn>
                <a:cxn ang="0">
                  <a:pos x="181" y="327"/>
                </a:cxn>
                <a:cxn ang="0">
                  <a:pos x="117" y="0"/>
                </a:cxn>
              </a:cxnLst>
              <a:rect l="0" t="0" r="r" b="b"/>
              <a:pathLst>
                <a:path w="1205" h="381">
                  <a:moveTo>
                    <a:pt x="1205" y="327"/>
                  </a:moveTo>
                  <a:cubicBezTo>
                    <a:pt x="783" y="354"/>
                    <a:pt x="362" y="381"/>
                    <a:pt x="181" y="327"/>
                  </a:cubicBezTo>
                  <a:cubicBezTo>
                    <a:pt x="0" y="273"/>
                    <a:pt x="128" y="52"/>
                    <a:pt x="117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84" name="Freeform 12"/>
            <p:cNvSpPr>
              <a:spLocks/>
            </p:cNvSpPr>
            <p:nvPr/>
          </p:nvSpPr>
          <p:spPr bwMode="auto">
            <a:xfrm rot="-2090586">
              <a:off x="2395" y="1955"/>
              <a:ext cx="381" cy="231"/>
            </a:xfrm>
            <a:custGeom>
              <a:avLst/>
              <a:gdLst/>
              <a:ahLst/>
              <a:cxnLst>
                <a:cxn ang="0">
                  <a:pos x="0" y="313"/>
                </a:cxn>
                <a:cxn ang="0">
                  <a:pos x="1031" y="284"/>
                </a:cxn>
                <a:cxn ang="0">
                  <a:pos x="1187" y="0"/>
                </a:cxn>
              </a:cxnLst>
              <a:rect l="0" t="0" r="r" b="b"/>
              <a:pathLst>
                <a:path w="1229" h="336">
                  <a:moveTo>
                    <a:pt x="0" y="313"/>
                  </a:moveTo>
                  <a:cubicBezTo>
                    <a:pt x="416" y="324"/>
                    <a:pt x="833" y="336"/>
                    <a:pt x="1031" y="284"/>
                  </a:cubicBezTo>
                  <a:cubicBezTo>
                    <a:pt x="1229" y="232"/>
                    <a:pt x="1161" y="47"/>
                    <a:pt x="1187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85" name="Oval 13"/>
            <p:cNvSpPr>
              <a:spLocks noChangeArrowheads="1"/>
            </p:cNvSpPr>
            <p:nvPr/>
          </p:nvSpPr>
          <p:spPr bwMode="auto">
            <a:xfrm>
              <a:off x="2041" y="1836"/>
              <a:ext cx="56" cy="5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86" name="Line 14"/>
            <p:cNvSpPr>
              <a:spLocks noChangeShapeType="1"/>
            </p:cNvSpPr>
            <p:nvPr/>
          </p:nvSpPr>
          <p:spPr bwMode="auto">
            <a:xfrm flipH="1">
              <a:off x="1861" y="1854"/>
              <a:ext cx="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87" name="Text Box 15"/>
            <p:cNvSpPr txBox="1">
              <a:spLocks noChangeArrowheads="1"/>
            </p:cNvSpPr>
            <p:nvPr/>
          </p:nvSpPr>
          <p:spPr bwMode="auto">
            <a:xfrm>
              <a:off x="1507" y="2178"/>
              <a:ext cx="6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05488" name="Text Box 16"/>
            <p:cNvSpPr txBox="1">
              <a:spLocks noChangeArrowheads="1"/>
            </p:cNvSpPr>
            <p:nvPr/>
          </p:nvSpPr>
          <p:spPr bwMode="auto">
            <a:xfrm>
              <a:off x="1465" y="2187"/>
              <a:ext cx="1051" cy="29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big voltage</a:t>
              </a:r>
            </a:p>
          </p:txBody>
        </p:sp>
        <p:sp>
          <p:nvSpPr>
            <p:cNvPr id="105489" name="Text Box 17"/>
            <p:cNvSpPr txBox="1">
              <a:spLocks noChangeArrowheads="1"/>
            </p:cNvSpPr>
            <p:nvPr/>
          </p:nvSpPr>
          <p:spPr bwMode="auto">
            <a:xfrm>
              <a:off x="3233" y="1438"/>
              <a:ext cx="22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/>
                <a:t> glass vacuum enclosure</a:t>
              </a:r>
            </a:p>
          </p:txBody>
        </p:sp>
        <p:sp>
          <p:nvSpPr>
            <p:cNvPr id="105490" name="Freeform 18"/>
            <p:cNvSpPr>
              <a:spLocks noEditPoints="1"/>
            </p:cNvSpPr>
            <p:nvPr/>
          </p:nvSpPr>
          <p:spPr bwMode="auto">
            <a:xfrm>
              <a:off x="261" y="3899"/>
              <a:ext cx="1533" cy="48"/>
            </a:xfrm>
            <a:custGeom>
              <a:avLst/>
              <a:gdLst/>
              <a:ahLst/>
              <a:cxnLst>
                <a:cxn ang="0">
                  <a:pos x="34" y="166"/>
                </a:cxn>
                <a:cxn ang="0">
                  <a:pos x="12692" y="166"/>
                </a:cxn>
                <a:cxn ang="0">
                  <a:pos x="12725" y="200"/>
                </a:cxn>
                <a:cxn ang="0">
                  <a:pos x="12692" y="233"/>
                </a:cxn>
                <a:cxn ang="0">
                  <a:pos x="34" y="233"/>
                </a:cxn>
                <a:cxn ang="0">
                  <a:pos x="0" y="200"/>
                </a:cxn>
                <a:cxn ang="0">
                  <a:pos x="34" y="166"/>
                </a:cxn>
                <a:cxn ang="0">
                  <a:pos x="12625" y="0"/>
                </a:cxn>
                <a:cxn ang="0">
                  <a:pos x="13025" y="200"/>
                </a:cxn>
                <a:cxn ang="0">
                  <a:pos x="12625" y="400"/>
                </a:cxn>
                <a:cxn ang="0">
                  <a:pos x="12625" y="0"/>
                </a:cxn>
              </a:cxnLst>
              <a:rect l="0" t="0" r="r" b="b"/>
              <a:pathLst>
                <a:path w="13025" h="400">
                  <a:moveTo>
                    <a:pt x="34" y="166"/>
                  </a:moveTo>
                  <a:lnTo>
                    <a:pt x="12692" y="166"/>
                  </a:lnTo>
                  <a:cubicBezTo>
                    <a:pt x="12711" y="166"/>
                    <a:pt x="12725" y="181"/>
                    <a:pt x="12725" y="200"/>
                  </a:cubicBezTo>
                  <a:cubicBezTo>
                    <a:pt x="12725" y="218"/>
                    <a:pt x="12711" y="233"/>
                    <a:pt x="12692" y="233"/>
                  </a:cubicBezTo>
                  <a:lnTo>
                    <a:pt x="34" y="233"/>
                  </a:lnTo>
                  <a:cubicBezTo>
                    <a:pt x="15" y="233"/>
                    <a:pt x="0" y="218"/>
                    <a:pt x="0" y="200"/>
                  </a:cubicBezTo>
                  <a:cubicBezTo>
                    <a:pt x="0" y="181"/>
                    <a:pt x="15" y="166"/>
                    <a:pt x="34" y="166"/>
                  </a:cubicBezTo>
                  <a:close/>
                  <a:moveTo>
                    <a:pt x="12625" y="0"/>
                  </a:moveTo>
                  <a:lnTo>
                    <a:pt x="13025" y="200"/>
                  </a:lnTo>
                  <a:lnTo>
                    <a:pt x="12625" y="400"/>
                  </a:lnTo>
                  <a:lnTo>
                    <a:pt x="12625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91" name="Line 19"/>
            <p:cNvSpPr>
              <a:spLocks noChangeShapeType="1"/>
            </p:cNvSpPr>
            <p:nvPr/>
          </p:nvSpPr>
          <p:spPr bwMode="auto">
            <a:xfrm>
              <a:off x="325" y="3923"/>
              <a:ext cx="210" cy="1"/>
            </a:xfrm>
            <a:prstGeom prst="line">
              <a:avLst/>
            </a:prstGeom>
            <a:noFill/>
            <a:ln w="17463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92" name="Line 20"/>
            <p:cNvSpPr>
              <a:spLocks noChangeShapeType="1"/>
            </p:cNvSpPr>
            <p:nvPr/>
          </p:nvSpPr>
          <p:spPr bwMode="auto">
            <a:xfrm flipV="1">
              <a:off x="535" y="3696"/>
              <a:ext cx="16" cy="227"/>
            </a:xfrm>
            <a:prstGeom prst="line">
              <a:avLst/>
            </a:prstGeom>
            <a:noFill/>
            <a:ln w="17463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93" name="Line 21"/>
            <p:cNvSpPr>
              <a:spLocks noChangeShapeType="1"/>
            </p:cNvSpPr>
            <p:nvPr/>
          </p:nvSpPr>
          <p:spPr bwMode="auto">
            <a:xfrm flipH="1" flipV="1">
              <a:off x="551" y="3695"/>
              <a:ext cx="14" cy="228"/>
            </a:xfrm>
            <a:prstGeom prst="line">
              <a:avLst/>
            </a:prstGeom>
            <a:noFill/>
            <a:ln w="17463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94" name="Line 22"/>
            <p:cNvSpPr>
              <a:spLocks noChangeShapeType="1"/>
            </p:cNvSpPr>
            <p:nvPr/>
          </p:nvSpPr>
          <p:spPr bwMode="auto">
            <a:xfrm>
              <a:off x="565" y="3923"/>
              <a:ext cx="78" cy="1"/>
            </a:xfrm>
            <a:prstGeom prst="line">
              <a:avLst/>
            </a:prstGeom>
            <a:noFill/>
            <a:ln w="17463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95" name="Line 23"/>
            <p:cNvSpPr>
              <a:spLocks noChangeShapeType="1"/>
            </p:cNvSpPr>
            <p:nvPr/>
          </p:nvSpPr>
          <p:spPr bwMode="auto">
            <a:xfrm flipV="1">
              <a:off x="864" y="3696"/>
              <a:ext cx="16" cy="227"/>
            </a:xfrm>
            <a:prstGeom prst="line">
              <a:avLst/>
            </a:prstGeom>
            <a:noFill/>
            <a:ln w="17463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96" name="Line 24"/>
            <p:cNvSpPr>
              <a:spLocks noChangeShapeType="1"/>
            </p:cNvSpPr>
            <p:nvPr/>
          </p:nvSpPr>
          <p:spPr bwMode="auto">
            <a:xfrm flipH="1" flipV="1">
              <a:off x="880" y="3695"/>
              <a:ext cx="13" cy="228"/>
            </a:xfrm>
            <a:prstGeom prst="line">
              <a:avLst/>
            </a:prstGeom>
            <a:noFill/>
            <a:ln w="17463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97" name="Line 25"/>
            <p:cNvSpPr>
              <a:spLocks noChangeShapeType="1"/>
            </p:cNvSpPr>
            <p:nvPr/>
          </p:nvSpPr>
          <p:spPr bwMode="auto">
            <a:xfrm>
              <a:off x="672" y="3923"/>
              <a:ext cx="240" cy="1"/>
            </a:xfrm>
            <a:prstGeom prst="line">
              <a:avLst/>
            </a:prstGeom>
            <a:noFill/>
            <a:ln w="17463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98" name="Line 26"/>
            <p:cNvSpPr>
              <a:spLocks noChangeShapeType="1"/>
            </p:cNvSpPr>
            <p:nvPr/>
          </p:nvSpPr>
          <p:spPr bwMode="auto">
            <a:xfrm flipV="1">
              <a:off x="1008" y="3696"/>
              <a:ext cx="17" cy="227"/>
            </a:xfrm>
            <a:prstGeom prst="line">
              <a:avLst/>
            </a:prstGeom>
            <a:noFill/>
            <a:ln w="17463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99" name="Line 27"/>
            <p:cNvSpPr>
              <a:spLocks noChangeShapeType="1"/>
            </p:cNvSpPr>
            <p:nvPr/>
          </p:nvSpPr>
          <p:spPr bwMode="auto">
            <a:xfrm flipH="1" flipV="1">
              <a:off x="1025" y="3695"/>
              <a:ext cx="13" cy="228"/>
            </a:xfrm>
            <a:prstGeom prst="line">
              <a:avLst/>
            </a:prstGeom>
            <a:noFill/>
            <a:ln w="17463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00" name="Line 28"/>
            <p:cNvSpPr>
              <a:spLocks noChangeShapeType="1"/>
            </p:cNvSpPr>
            <p:nvPr/>
          </p:nvSpPr>
          <p:spPr bwMode="auto">
            <a:xfrm>
              <a:off x="942" y="3923"/>
              <a:ext cx="450" cy="1"/>
            </a:xfrm>
            <a:prstGeom prst="line">
              <a:avLst/>
            </a:prstGeom>
            <a:noFill/>
            <a:ln w="17463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01" name="Line 29"/>
            <p:cNvSpPr>
              <a:spLocks noChangeShapeType="1"/>
            </p:cNvSpPr>
            <p:nvPr/>
          </p:nvSpPr>
          <p:spPr bwMode="auto">
            <a:xfrm flipV="1">
              <a:off x="1536" y="3696"/>
              <a:ext cx="17" cy="227"/>
            </a:xfrm>
            <a:prstGeom prst="line">
              <a:avLst/>
            </a:prstGeom>
            <a:noFill/>
            <a:ln w="17463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02" name="Line 30"/>
            <p:cNvSpPr>
              <a:spLocks noChangeShapeType="1"/>
            </p:cNvSpPr>
            <p:nvPr/>
          </p:nvSpPr>
          <p:spPr bwMode="auto">
            <a:xfrm flipH="1" flipV="1">
              <a:off x="1553" y="3695"/>
              <a:ext cx="14" cy="228"/>
            </a:xfrm>
            <a:prstGeom prst="line">
              <a:avLst/>
            </a:prstGeom>
            <a:noFill/>
            <a:ln w="17463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03" name="Line 31"/>
            <p:cNvSpPr>
              <a:spLocks noChangeShapeType="1"/>
            </p:cNvSpPr>
            <p:nvPr/>
          </p:nvSpPr>
          <p:spPr bwMode="auto">
            <a:xfrm>
              <a:off x="1423" y="3923"/>
              <a:ext cx="179" cy="1"/>
            </a:xfrm>
            <a:prstGeom prst="line">
              <a:avLst/>
            </a:prstGeom>
            <a:noFill/>
            <a:ln w="17463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04" name="Line 32"/>
            <p:cNvSpPr>
              <a:spLocks noChangeShapeType="1"/>
            </p:cNvSpPr>
            <p:nvPr/>
          </p:nvSpPr>
          <p:spPr bwMode="auto">
            <a:xfrm flipV="1">
              <a:off x="1602" y="3695"/>
              <a:ext cx="17" cy="228"/>
            </a:xfrm>
            <a:prstGeom prst="line">
              <a:avLst/>
            </a:prstGeom>
            <a:noFill/>
            <a:ln w="17463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05" name="Line 33"/>
            <p:cNvSpPr>
              <a:spLocks noChangeShapeType="1"/>
            </p:cNvSpPr>
            <p:nvPr/>
          </p:nvSpPr>
          <p:spPr bwMode="auto">
            <a:xfrm flipH="1" flipV="1">
              <a:off x="1619" y="3695"/>
              <a:ext cx="13" cy="228"/>
            </a:xfrm>
            <a:prstGeom prst="line">
              <a:avLst/>
            </a:prstGeom>
            <a:noFill/>
            <a:ln w="17463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06" name="Line 34"/>
            <p:cNvSpPr>
              <a:spLocks noChangeShapeType="1"/>
            </p:cNvSpPr>
            <p:nvPr/>
          </p:nvSpPr>
          <p:spPr bwMode="auto">
            <a:xfrm>
              <a:off x="1632" y="3923"/>
              <a:ext cx="103" cy="1"/>
            </a:xfrm>
            <a:prstGeom prst="line">
              <a:avLst/>
            </a:prstGeom>
            <a:noFill/>
            <a:ln w="17463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07" name="Freeform 35"/>
            <p:cNvSpPr>
              <a:spLocks noEditPoints="1"/>
            </p:cNvSpPr>
            <p:nvPr/>
          </p:nvSpPr>
          <p:spPr bwMode="auto">
            <a:xfrm>
              <a:off x="301" y="3353"/>
              <a:ext cx="47" cy="724"/>
            </a:xfrm>
            <a:custGeom>
              <a:avLst/>
              <a:gdLst/>
              <a:ahLst/>
              <a:cxnLst>
                <a:cxn ang="0">
                  <a:pos x="233" y="333"/>
                </a:cxn>
                <a:cxn ang="0">
                  <a:pos x="233" y="6117"/>
                </a:cxn>
                <a:cxn ang="0">
                  <a:pos x="200" y="6150"/>
                </a:cxn>
                <a:cxn ang="0">
                  <a:pos x="167" y="6117"/>
                </a:cxn>
                <a:cxn ang="0">
                  <a:pos x="167" y="333"/>
                </a:cxn>
                <a:cxn ang="0">
                  <a:pos x="200" y="300"/>
                </a:cxn>
                <a:cxn ang="0">
                  <a:pos x="233" y="333"/>
                </a:cxn>
                <a:cxn ang="0">
                  <a:pos x="0" y="400"/>
                </a:cxn>
                <a:cxn ang="0">
                  <a:pos x="200" y="0"/>
                </a:cxn>
                <a:cxn ang="0">
                  <a:pos x="400" y="400"/>
                </a:cxn>
                <a:cxn ang="0">
                  <a:pos x="0" y="400"/>
                </a:cxn>
              </a:cxnLst>
              <a:rect l="0" t="0" r="r" b="b"/>
              <a:pathLst>
                <a:path w="400" h="6150">
                  <a:moveTo>
                    <a:pt x="233" y="333"/>
                  </a:moveTo>
                  <a:lnTo>
                    <a:pt x="233" y="6117"/>
                  </a:lnTo>
                  <a:cubicBezTo>
                    <a:pt x="233" y="6135"/>
                    <a:pt x="219" y="6150"/>
                    <a:pt x="200" y="6150"/>
                  </a:cubicBezTo>
                  <a:cubicBezTo>
                    <a:pt x="182" y="6150"/>
                    <a:pt x="167" y="6135"/>
                    <a:pt x="167" y="6117"/>
                  </a:cubicBezTo>
                  <a:lnTo>
                    <a:pt x="167" y="333"/>
                  </a:lnTo>
                  <a:cubicBezTo>
                    <a:pt x="167" y="315"/>
                    <a:pt x="182" y="300"/>
                    <a:pt x="200" y="300"/>
                  </a:cubicBezTo>
                  <a:cubicBezTo>
                    <a:pt x="219" y="300"/>
                    <a:pt x="233" y="315"/>
                    <a:pt x="233" y="333"/>
                  </a:cubicBezTo>
                  <a:close/>
                  <a:moveTo>
                    <a:pt x="0" y="400"/>
                  </a:moveTo>
                  <a:lnTo>
                    <a:pt x="200" y="0"/>
                  </a:lnTo>
                  <a:lnTo>
                    <a:pt x="400" y="400"/>
                  </a:lnTo>
                  <a:lnTo>
                    <a:pt x="0" y="40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08" name="Rectangle 36"/>
            <p:cNvSpPr>
              <a:spLocks noChangeArrowheads="1"/>
            </p:cNvSpPr>
            <p:nvPr/>
          </p:nvSpPr>
          <p:spPr bwMode="auto">
            <a:xfrm rot="16200000">
              <a:off x="75" y="3357"/>
              <a:ext cx="34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current</a:t>
              </a:r>
              <a:endParaRPr lang="en-US"/>
            </a:p>
          </p:txBody>
        </p:sp>
        <p:sp>
          <p:nvSpPr>
            <p:cNvPr id="105509" name="Rectangle 37"/>
            <p:cNvSpPr>
              <a:spLocks noChangeArrowheads="1"/>
            </p:cNvSpPr>
            <p:nvPr/>
          </p:nvSpPr>
          <p:spPr bwMode="auto">
            <a:xfrm>
              <a:off x="880" y="4098"/>
              <a:ext cx="31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Time (</a:t>
              </a:r>
              <a:endParaRPr lang="en-US"/>
            </a:p>
          </p:txBody>
        </p:sp>
        <p:sp>
          <p:nvSpPr>
            <p:cNvPr id="105510" name="Rectangle 38"/>
            <p:cNvSpPr>
              <a:spLocks noChangeArrowheads="1"/>
            </p:cNvSpPr>
            <p:nvPr/>
          </p:nvSpPr>
          <p:spPr bwMode="auto">
            <a:xfrm>
              <a:off x="1191" y="4098"/>
              <a:ext cx="36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millisec</a:t>
              </a:r>
              <a:endParaRPr lang="en-US"/>
            </a:p>
          </p:txBody>
        </p:sp>
        <p:sp>
          <p:nvSpPr>
            <p:cNvPr id="105511" name="Rectangle 39"/>
            <p:cNvSpPr>
              <a:spLocks noChangeArrowheads="1"/>
            </p:cNvSpPr>
            <p:nvPr/>
          </p:nvSpPr>
          <p:spPr bwMode="auto">
            <a:xfrm>
              <a:off x="1551" y="4098"/>
              <a:ext cx="3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)</a:t>
              </a:r>
              <a:endParaRPr lang="en-US"/>
            </a:p>
          </p:txBody>
        </p:sp>
        <p:sp>
          <p:nvSpPr>
            <p:cNvPr id="105512" name="Rectangle 40"/>
            <p:cNvSpPr>
              <a:spLocks noChangeArrowheads="1"/>
            </p:cNvSpPr>
            <p:nvPr/>
          </p:nvSpPr>
          <p:spPr bwMode="auto">
            <a:xfrm>
              <a:off x="542" y="3996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105513" name="Line 41"/>
            <p:cNvSpPr>
              <a:spLocks noChangeShapeType="1"/>
            </p:cNvSpPr>
            <p:nvPr/>
          </p:nvSpPr>
          <p:spPr bwMode="auto">
            <a:xfrm>
              <a:off x="548" y="3923"/>
              <a:ext cx="1" cy="3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14" name="Rectangle 42"/>
            <p:cNvSpPr>
              <a:spLocks noChangeArrowheads="1"/>
            </p:cNvSpPr>
            <p:nvPr/>
          </p:nvSpPr>
          <p:spPr bwMode="auto">
            <a:xfrm>
              <a:off x="781" y="3996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105515" name="Line 43"/>
            <p:cNvSpPr>
              <a:spLocks noChangeShapeType="1"/>
            </p:cNvSpPr>
            <p:nvPr/>
          </p:nvSpPr>
          <p:spPr bwMode="auto">
            <a:xfrm>
              <a:off x="787" y="3923"/>
              <a:ext cx="1" cy="3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16" name="Rectangle 44"/>
            <p:cNvSpPr>
              <a:spLocks noChangeArrowheads="1"/>
            </p:cNvSpPr>
            <p:nvPr/>
          </p:nvSpPr>
          <p:spPr bwMode="auto">
            <a:xfrm>
              <a:off x="1026" y="3996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105517" name="Line 45"/>
            <p:cNvSpPr>
              <a:spLocks noChangeShapeType="1"/>
            </p:cNvSpPr>
            <p:nvPr/>
          </p:nvSpPr>
          <p:spPr bwMode="auto">
            <a:xfrm>
              <a:off x="1031" y="3923"/>
              <a:ext cx="1" cy="3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18" name="Rectangle 46"/>
            <p:cNvSpPr>
              <a:spLocks noChangeArrowheads="1"/>
            </p:cNvSpPr>
            <p:nvPr/>
          </p:nvSpPr>
          <p:spPr bwMode="auto">
            <a:xfrm>
              <a:off x="1265" y="3996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4</a:t>
              </a:r>
              <a:endParaRPr lang="en-US"/>
            </a:p>
          </p:txBody>
        </p:sp>
        <p:sp>
          <p:nvSpPr>
            <p:cNvPr id="105519" name="Line 47"/>
            <p:cNvSpPr>
              <a:spLocks noChangeShapeType="1"/>
            </p:cNvSpPr>
            <p:nvPr/>
          </p:nvSpPr>
          <p:spPr bwMode="auto">
            <a:xfrm>
              <a:off x="1270" y="3923"/>
              <a:ext cx="1" cy="3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20" name="Rectangle 48"/>
            <p:cNvSpPr>
              <a:spLocks noChangeArrowheads="1"/>
            </p:cNvSpPr>
            <p:nvPr/>
          </p:nvSpPr>
          <p:spPr bwMode="auto">
            <a:xfrm>
              <a:off x="1505" y="3996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5</a:t>
              </a:r>
              <a:endParaRPr lang="en-US"/>
            </a:p>
          </p:txBody>
        </p:sp>
        <p:sp>
          <p:nvSpPr>
            <p:cNvPr id="105521" name="Line 49"/>
            <p:cNvSpPr>
              <a:spLocks noChangeShapeType="1"/>
            </p:cNvSpPr>
            <p:nvPr/>
          </p:nvSpPr>
          <p:spPr bwMode="auto">
            <a:xfrm>
              <a:off x="1511" y="3923"/>
              <a:ext cx="1" cy="3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22" name="Rectangle 50"/>
            <p:cNvSpPr>
              <a:spLocks noChangeArrowheads="1"/>
            </p:cNvSpPr>
            <p:nvPr/>
          </p:nvSpPr>
          <p:spPr bwMode="auto">
            <a:xfrm>
              <a:off x="430" y="3373"/>
              <a:ext cx="7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B</a:t>
              </a:r>
              <a:endParaRPr lang="en-US"/>
            </a:p>
          </p:txBody>
        </p:sp>
        <p:sp>
          <p:nvSpPr>
            <p:cNvPr id="105523" name="Freeform 51"/>
            <p:cNvSpPr>
              <a:spLocks noEditPoints="1"/>
            </p:cNvSpPr>
            <p:nvPr/>
          </p:nvSpPr>
          <p:spPr bwMode="auto">
            <a:xfrm>
              <a:off x="261" y="3899"/>
              <a:ext cx="1533" cy="48"/>
            </a:xfrm>
            <a:custGeom>
              <a:avLst/>
              <a:gdLst/>
              <a:ahLst/>
              <a:cxnLst>
                <a:cxn ang="0">
                  <a:pos x="34" y="166"/>
                </a:cxn>
                <a:cxn ang="0">
                  <a:pos x="12692" y="166"/>
                </a:cxn>
                <a:cxn ang="0">
                  <a:pos x="12725" y="200"/>
                </a:cxn>
                <a:cxn ang="0">
                  <a:pos x="12692" y="233"/>
                </a:cxn>
                <a:cxn ang="0">
                  <a:pos x="34" y="233"/>
                </a:cxn>
                <a:cxn ang="0">
                  <a:pos x="0" y="200"/>
                </a:cxn>
                <a:cxn ang="0">
                  <a:pos x="34" y="166"/>
                </a:cxn>
                <a:cxn ang="0">
                  <a:pos x="12625" y="0"/>
                </a:cxn>
                <a:cxn ang="0">
                  <a:pos x="13025" y="200"/>
                </a:cxn>
                <a:cxn ang="0">
                  <a:pos x="12625" y="400"/>
                </a:cxn>
                <a:cxn ang="0">
                  <a:pos x="12625" y="0"/>
                </a:cxn>
              </a:cxnLst>
              <a:rect l="0" t="0" r="r" b="b"/>
              <a:pathLst>
                <a:path w="13025" h="400">
                  <a:moveTo>
                    <a:pt x="34" y="166"/>
                  </a:moveTo>
                  <a:lnTo>
                    <a:pt x="12692" y="166"/>
                  </a:lnTo>
                  <a:cubicBezTo>
                    <a:pt x="12711" y="166"/>
                    <a:pt x="12725" y="181"/>
                    <a:pt x="12725" y="200"/>
                  </a:cubicBezTo>
                  <a:cubicBezTo>
                    <a:pt x="12725" y="218"/>
                    <a:pt x="12711" y="233"/>
                    <a:pt x="12692" y="233"/>
                  </a:cubicBezTo>
                  <a:lnTo>
                    <a:pt x="34" y="233"/>
                  </a:lnTo>
                  <a:cubicBezTo>
                    <a:pt x="15" y="233"/>
                    <a:pt x="0" y="218"/>
                    <a:pt x="0" y="200"/>
                  </a:cubicBezTo>
                  <a:cubicBezTo>
                    <a:pt x="0" y="181"/>
                    <a:pt x="15" y="166"/>
                    <a:pt x="34" y="166"/>
                  </a:cubicBezTo>
                  <a:close/>
                  <a:moveTo>
                    <a:pt x="12625" y="0"/>
                  </a:moveTo>
                  <a:lnTo>
                    <a:pt x="13025" y="200"/>
                  </a:lnTo>
                  <a:lnTo>
                    <a:pt x="12625" y="400"/>
                  </a:lnTo>
                  <a:lnTo>
                    <a:pt x="12625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24" name="Line 52"/>
            <p:cNvSpPr>
              <a:spLocks noChangeShapeType="1"/>
            </p:cNvSpPr>
            <p:nvPr/>
          </p:nvSpPr>
          <p:spPr bwMode="auto">
            <a:xfrm>
              <a:off x="325" y="3923"/>
              <a:ext cx="210" cy="1"/>
            </a:xfrm>
            <a:prstGeom prst="line">
              <a:avLst/>
            </a:prstGeom>
            <a:noFill/>
            <a:ln w="17463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25" name="Line 53"/>
            <p:cNvSpPr>
              <a:spLocks noChangeShapeType="1"/>
            </p:cNvSpPr>
            <p:nvPr/>
          </p:nvSpPr>
          <p:spPr bwMode="auto">
            <a:xfrm flipV="1">
              <a:off x="535" y="3696"/>
              <a:ext cx="16" cy="227"/>
            </a:xfrm>
            <a:prstGeom prst="line">
              <a:avLst/>
            </a:prstGeom>
            <a:noFill/>
            <a:ln w="17463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26" name="Line 54"/>
            <p:cNvSpPr>
              <a:spLocks noChangeShapeType="1"/>
            </p:cNvSpPr>
            <p:nvPr/>
          </p:nvSpPr>
          <p:spPr bwMode="auto">
            <a:xfrm flipH="1" flipV="1">
              <a:off x="551" y="3695"/>
              <a:ext cx="14" cy="228"/>
            </a:xfrm>
            <a:prstGeom prst="line">
              <a:avLst/>
            </a:prstGeom>
            <a:noFill/>
            <a:ln w="17463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27" name="Line 55"/>
            <p:cNvSpPr>
              <a:spLocks noChangeShapeType="1"/>
            </p:cNvSpPr>
            <p:nvPr/>
          </p:nvSpPr>
          <p:spPr bwMode="auto">
            <a:xfrm>
              <a:off x="565" y="3923"/>
              <a:ext cx="78" cy="1"/>
            </a:xfrm>
            <a:prstGeom prst="line">
              <a:avLst/>
            </a:prstGeom>
            <a:noFill/>
            <a:ln w="17463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28" name="Line 56"/>
            <p:cNvSpPr>
              <a:spLocks noChangeShapeType="1"/>
            </p:cNvSpPr>
            <p:nvPr/>
          </p:nvSpPr>
          <p:spPr bwMode="auto">
            <a:xfrm flipV="1">
              <a:off x="864" y="3696"/>
              <a:ext cx="16" cy="227"/>
            </a:xfrm>
            <a:prstGeom prst="line">
              <a:avLst/>
            </a:prstGeom>
            <a:noFill/>
            <a:ln w="17463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29" name="Line 57"/>
            <p:cNvSpPr>
              <a:spLocks noChangeShapeType="1"/>
            </p:cNvSpPr>
            <p:nvPr/>
          </p:nvSpPr>
          <p:spPr bwMode="auto">
            <a:xfrm flipH="1" flipV="1">
              <a:off x="880" y="3695"/>
              <a:ext cx="13" cy="228"/>
            </a:xfrm>
            <a:prstGeom prst="line">
              <a:avLst/>
            </a:prstGeom>
            <a:noFill/>
            <a:ln w="17463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30" name="Line 58"/>
            <p:cNvSpPr>
              <a:spLocks noChangeShapeType="1"/>
            </p:cNvSpPr>
            <p:nvPr/>
          </p:nvSpPr>
          <p:spPr bwMode="auto">
            <a:xfrm>
              <a:off x="672" y="3923"/>
              <a:ext cx="240" cy="1"/>
            </a:xfrm>
            <a:prstGeom prst="line">
              <a:avLst/>
            </a:prstGeom>
            <a:noFill/>
            <a:ln w="17463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31" name="Line 59"/>
            <p:cNvSpPr>
              <a:spLocks noChangeShapeType="1"/>
            </p:cNvSpPr>
            <p:nvPr/>
          </p:nvSpPr>
          <p:spPr bwMode="auto">
            <a:xfrm flipV="1">
              <a:off x="1008" y="3696"/>
              <a:ext cx="17" cy="227"/>
            </a:xfrm>
            <a:prstGeom prst="line">
              <a:avLst/>
            </a:prstGeom>
            <a:noFill/>
            <a:ln w="17463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32" name="Line 60"/>
            <p:cNvSpPr>
              <a:spLocks noChangeShapeType="1"/>
            </p:cNvSpPr>
            <p:nvPr/>
          </p:nvSpPr>
          <p:spPr bwMode="auto">
            <a:xfrm flipH="1" flipV="1">
              <a:off x="1025" y="3695"/>
              <a:ext cx="13" cy="228"/>
            </a:xfrm>
            <a:prstGeom prst="line">
              <a:avLst/>
            </a:prstGeom>
            <a:noFill/>
            <a:ln w="17463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33" name="Line 61"/>
            <p:cNvSpPr>
              <a:spLocks noChangeShapeType="1"/>
            </p:cNvSpPr>
            <p:nvPr/>
          </p:nvSpPr>
          <p:spPr bwMode="auto">
            <a:xfrm>
              <a:off x="942" y="3923"/>
              <a:ext cx="450" cy="1"/>
            </a:xfrm>
            <a:prstGeom prst="line">
              <a:avLst/>
            </a:prstGeom>
            <a:noFill/>
            <a:ln w="17463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34" name="Line 62"/>
            <p:cNvSpPr>
              <a:spLocks noChangeShapeType="1"/>
            </p:cNvSpPr>
            <p:nvPr/>
          </p:nvSpPr>
          <p:spPr bwMode="auto">
            <a:xfrm flipV="1">
              <a:off x="1536" y="3696"/>
              <a:ext cx="17" cy="227"/>
            </a:xfrm>
            <a:prstGeom prst="line">
              <a:avLst/>
            </a:prstGeom>
            <a:noFill/>
            <a:ln w="17463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35" name="Line 63"/>
            <p:cNvSpPr>
              <a:spLocks noChangeShapeType="1"/>
            </p:cNvSpPr>
            <p:nvPr/>
          </p:nvSpPr>
          <p:spPr bwMode="auto">
            <a:xfrm flipH="1" flipV="1">
              <a:off x="1553" y="3695"/>
              <a:ext cx="14" cy="228"/>
            </a:xfrm>
            <a:prstGeom prst="line">
              <a:avLst/>
            </a:prstGeom>
            <a:noFill/>
            <a:ln w="17463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36" name="Line 64"/>
            <p:cNvSpPr>
              <a:spLocks noChangeShapeType="1"/>
            </p:cNvSpPr>
            <p:nvPr/>
          </p:nvSpPr>
          <p:spPr bwMode="auto">
            <a:xfrm>
              <a:off x="1423" y="3923"/>
              <a:ext cx="179" cy="1"/>
            </a:xfrm>
            <a:prstGeom prst="line">
              <a:avLst/>
            </a:prstGeom>
            <a:noFill/>
            <a:ln w="17463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37" name="Line 65"/>
            <p:cNvSpPr>
              <a:spLocks noChangeShapeType="1"/>
            </p:cNvSpPr>
            <p:nvPr/>
          </p:nvSpPr>
          <p:spPr bwMode="auto">
            <a:xfrm flipV="1">
              <a:off x="1602" y="3695"/>
              <a:ext cx="17" cy="228"/>
            </a:xfrm>
            <a:prstGeom prst="line">
              <a:avLst/>
            </a:prstGeom>
            <a:noFill/>
            <a:ln w="17463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38" name="Line 66"/>
            <p:cNvSpPr>
              <a:spLocks noChangeShapeType="1"/>
            </p:cNvSpPr>
            <p:nvPr/>
          </p:nvSpPr>
          <p:spPr bwMode="auto">
            <a:xfrm flipH="1" flipV="1">
              <a:off x="1619" y="3695"/>
              <a:ext cx="13" cy="228"/>
            </a:xfrm>
            <a:prstGeom prst="line">
              <a:avLst/>
            </a:prstGeom>
            <a:noFill/>
            <a:ln w="17463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39" name="Line 67"/>
            <p:cNvSpPr>
              <a:spLocks noChangeShapeType="1"/>
            </p:cNvSpPr>
            <p:nvPr/>
          </p:nvSpPr>
          <p:spPr bwMode="auto">
            <a:xfrm>
              <a:off x="1632" y="3923"/>
              <a:ext cx="103" cy="1"/>
            </a:xfrm>
            <a:prstGeom prst="line">
              <a:avLst/>
            </a:prstGeom>
            <a:noFill/>
            <a:ln w="17463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40" name="Freeform 68"/>
            <p:cNvSpPr>
              <a:spLocks noEditPoints="1"/>
            </p:cNvSpPr>
            <p:nvPr/>
          </p:nvSpPr>
          <p:spPr bwMode="auto">
            <a:xfrm>
              <a:off x="301" y="3353"/>
              <a:ext cx="47" cy="724"/>
            </a:xfrm>
            <a:custGeom>
              <a:avLst/>
              <a:gdLst/>
              <a:ahLst/>
              <a:cxnLst>
                <a:cxn ang="0">
                  <a:pos x="233" y="333"/>
                </a:cxn>
                <a:cxn ang="0">
                  <a:pos x="233" y="6117"/>
                </a:cxn>
                <a:cxn ang="0">
                  <a:pos x="200" y="6150"/>
                </a:cxn>
                <a:cxn ang="0">
                  <a:pos x="167" y="6117"/>
                </a:cxn>
                <a:cxn ang="0">
                  <a:pos x="167" y="333"/>
                </a:cxn>
                <a:cxn ang="0">
                  <a:pos x="200" y="300"/>
                </a:cxn>
                <a:cxn ang="0">
                  <a:pos x="233" y="333"/>
                </a:cxn>
                <a:cxn ang="0">
                  <a:pos x="0" y="400"/>
                </a:cxn>
                <a:cxn ang="0">
                  <a:pos x="200" y="0"/>
                </a:cxn>
                <a:cxn ang="0">
                  <a:pos x="400" y="400"/>
                </a:cxn>
                <a:cxn ang="0">
                  <a:pos x="0" y="400"/>
                </a:cxn>
              </a:cxnLst>
              <a:rect l="0" t="0" r="r" b="b"/>
              <a:pathLst>
                <a:path w="400" h="6150">
                  <a:moveTo>
                    <a:pt x="233" y="333"/>
                  </a:moveTo>
                  <a:lnTo>
                    <a:pt x="233" y="6117"/>
                  </a:lnTo>
                  <a:cubicBezTo>
                    <a:pt x="233" y="6135"/>
                    <a:pt x="219" y="6150"/>
                    <a:pt x="200" y="6150"/>
                  </a:cubicBezTo>
                  <a:cubicBezTo>
                    <a:pt x="182" y="6150"/>
                    <a:pt x="167" y="6135"/>
                    <a:pt x="167" y="6117"/>
                  </a:cubicBezTo>
                  <a:lnTo>
                    <a:pt x="167" y="333"/>
                  </a:lnTo>
                  <a:cubicBezTo>
                    <a:pt x="167" y="315"/>
                    <a:pt x="182" y="300"/>
                    <a:pt x="200" y="300"/>
                  </a:cubicBezTo>
                  <a:cubicBezTo>
                    <a:pt x="219" y="300"/>
                    <a:pt x="233" y="315"/>
                    <a:pt x="233" y="333"/>
                  </a:cubicBezTo>
                  <a:close/>
                  <a:moveTo>
                    <a:pt x="0" y="400"/>
                  </a:moveTo>
                  <a:lnTo>
                    <a:pt x="200" y="0"/>
                  </a:lnTo>
                  <a:lnTo>
                    <a:pt x="400" y="400"/>
                  </a:lnTo>
                  <a:lnTo>
                    <a:pt x="0" y="40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41" name="Rectangle 69"/>
            <p:cNvSpPr>
              <a:spLocks noChangeArrowheads="1"/>
            </p:cNvSpPr>
            <p:nvPr/>
          </p:nvSpPr>
          <p:spPr bwMode="auto">
            <a:xfrm rot="16200000">
              <a:off x="75" y="3357"/>
              <a:ext cx="34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current</a:t>
              </a:r>
              <a:endParaRPr lang="en-US"/>
            </a:p>
          </p:txBody>
        </p:sp>
        <p:sp>
          <p:nvSpPr>
            <p:cNvPr id="105542" name="Rectangle 70"/>
            <p:cNvSpPr>
              <a:spLocks noChangeArrowheads="1"/>
            </p:cNvSpPr>
            <p:nvPr/>
          </p:nvSpPr>
          <p:spPr bwMode="auto">
            <a:xfrm>
              <a:off x="880" y="4098"/>
              <a:ext cx="31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Time (</a:t>
              </a:r>
              <a:endParaRPr lang="en-US"/>
            </a:p>
          </p:txBody>
        </p:sp>
        <p:sp>
          <p:nvSpPr>
            <p:cNvPr id="105543" name="Rectangle 71"/>
            <p:cNvSpPr>
              <a:spLocks noChangeArrowheads="1"/>
            </p:cNvSpPr>
            <p:nvPr/>
          </p:nvSpPr>
          <p:spPr bwMode="auto">
            <a:xfrm>
              <a:off x="1191" y="4098"/>
              <a:ext cx="36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millisec</a:t>
              </a:r>
              <a:endParaRPr lang="en-US"/>
            </a:p>
          </p:txBody>
        </p:sp>
        <p:sp>
          <p:nvSpPr>
            <p:cNvPr id="105544" name="Rectangle 72"/>
            <p:cNvSpPr>
              <a:spLocks noChangeArrowheads="1"/>
            </p:cNvSpPr>
            <p:nvPr/>
          </p:nvSpPr>
          <p:spPr bwMode="auto">
            <a:xfrm>
              <a:off x="1551" y="4098"/>
              <a:ext cx="3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)</a:t>
              </a:r>
              <a:endParaRPr lang="en-US"/>
            </a:p>
          </p:txBody>
        </p:sp>
        <p:sp>
          <p:nvSpPr>
            <p:cNvPr id="105545" name="Rectangle 73"/>
            <p:cNvSpPr>
              <a:spLocks noChangeArrowheads="1"/>
            </p:cNvSpPr>
            <p:nvPr/>
          </p:nvSpPr>
          <p:spPr bwMode="auto">
            <a:xfrm>
              <a:off x="542" y="3996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105546" name="Line 74"/>
            <p:cNvSpPr>
              <a:spLocks noChangeShapeType="1"/>
            </p:cNvSpPr>
            <p:nvPr/>
          </p:nvSpPr>
          <p:spPr bwMode="auto">
            <a:xfrm>
              <a:off x="548" y="3923"/>
              <a:ext cx="1" cy="3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47" name="Rectangle 75"/>
            <p:cNvSpPr>
              <a:spLocks noChangeArrowheads="1"/>
            </p:cNvSpPr>
            <p:nvPr/>
          </p:nvSpPr>
          <p:spPr bwMode="auto">
            <a:xfrm>
              <a:off x="781" y="3996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105548" name="Line 76"/>
            <p:cNvSpPr>
              <a:spLocks noChangeShapeType="1"/>
            </p:cNvSpPr>
            <p:nvPr/>
          </p:nvSpPr>
          <p:spPr bwMode="auto">
            <a:xfrm>
              <a:off x="787" y="3923"/>
              <a:ext cx="1" cy="3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49" name="Rectangle 77"/>
            <p:cNvSpPr>
              <a:spLocks noChangeArrowheads="1"/>
            </p:cNvSpPr>
            <p:nvPr/>
          </p:nvSpPr>
          <p:spPr bwMode="auto">
            <a:xfrm>
              <a:off x="1026" y="3996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105550" name="Line 78"/>
            <p:cNvSpPr>
              <a:spLocks noChangeShapeType="1"/>
            </p:cNvSpPr>
            <p:nvPr/>
          </p:nvSpPr>
          <p:spPr bwMode="auto">
            <a:xfrm>
              <a:off x="1031" y="3923"/>
              <a:ext cx="1" cy="3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51" name="Rectangle 79"/>
            <p:cNvSpPr>
              <a:spLocks noChangeArrowheads="1"/>
            </p:cNvSpPr>
            <p:nvPr/>
          </p:nvSpPr>
          <p:spPr bwMode="auto">
            <a:xfrm>
              <a:off x="1265" y="3996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4</a:t>
              </a:r>
              <a:endParaRPr lang="en-US"/>
            </a:p>
          </p:txBody>
        </p:sp>
        <p:sp>
          <p:nvSpPr>
            <p:cNvPr id="105552" name="Line 80"/>
            <p:cNvSpPr>
              <a:spLocks noChangeShapeType="1"/>
            </p:cNvSpPr>
            <p:nvPr/>
          </p:nvSpPr>
          <p:spPr bwMode="auto">
            <a:xfrm>
              <a:off x="1270" y="3923"/>
              <a:ext cx="1" cy="3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53" name="Rectangle 81"/>
            <p:cNvSpPr>
              <a:spLocks noChangeArrowheads="1"/>
            </p:cNvSpPr>
            <p:nvPr/>
          </p:nvSpPr>
          <p:spPr bwMode="auto">
            <a:xfrm>
              <a:off x="1505" y="3996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5</a:t>
              </a:r>
              <a:endParaRPr lang="en-US"/>
            </a:p>
          </p:txBody>
        </p:sp>
        <p:sp>
          <p:nvSpPr>
            <p:cNvPr id="105554" name="Line 82"/>
            <p:cNvSpPr>
              <a:spLocks noChangeShapeType="1"/>
            </p:cNvSpPr>
            <p:nvPr/>
          </p:nvSpPr>
          <p:spPr bwMode="auto">
            <a:xfrm>
              <a:off x="1511" y="3923"/>
              <a:ext cx="1" cy="3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55" name="Rectangle 83"/>
            <p:cNvSpPr>
              <a:spLocks noChangeArrowheads="1"/>
            </p:cNvSpPr>
            <p:nvPr/>
          </p:nvSpPr>
          <p:spPr bwMode="auto">
            <a:xfrm>
              <a:off x="430" y="3373"/>
              <a:ext cx="7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B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228600" y="177800"/>
            <a:ext cx="8710613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/>
              <a:t>Photomultiplier tubes-</a:t>
            </a:r>
            <a:r>
              <a:rPr lang="en-US"/>
              <a:t> application of photoelectric effect</a:t>
            </a:r>
          </a:p>
          <a:p>
            <a:r>
              <a:rPr lang="en-US"/>
              <a:t>most sensitive way to detect visible light, see single photons</a:t>
            </a:r>
          </a:p>
          <a:p>
            <a:r>
              <a:rPr lang="en-US"/>
              <a:t>    </a:t>
            </a:r>
            <a:r>
              <a:rPr lang="en-US" i="1"/>
              <a:t>(eye is incredibly good, can see a few photons)</a:t>
            </a:r>
          </a:p>
        </p:txBody>
      </p:sp>
      <p:sp>
        <p:nvSpPr>
          <p:cNvPr id="107523" name="Text Box 3"/>
          <p:cNvSpPr txBox="1">
            <a:spLocks noChangeArrowheads="1"/>
          </p:cNvSpPr>
          <p:nvPr/>
        </p:nvSpPr>
        <p:spPr bwMode="auto">
          <a:xfrm>
            <a:off x="5016500" y="3327400"/>
            <a:ext cx="4418013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would be the best </a:t>
            </a:r>
          </a:p>
          <a:p>
            <a:r>
              <a:rPr lang="en-US" dirty="0"/>
              <a:t>choice of these materials to </a:t>
            </a:r>
          </a:p>
          <a:p>
            <a:r>
              <a:rPr lang="en-US" dirty="0"/>
              <a:t>make this out of?</a:t>
            </a:r>
          </a:p>
          <a:p>
            <a:r>
              <a:rPr lang="en-US" dirty="0"/>
              <a:t>a. Platinum      </a:t>
            </a:r>
            <a:r>
              <a:rPr lang="en-US" dirty="0" smtClean="0"/>
              <a:t> </a:t>
            </a:r>
            <a:r>
              <a:rPr lang="en-US" dirty="0" err="1" smtClean="0"/>
              <a:t>Φ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>
                <a:sym typeface="Symbol" charset="2"/>
              </a:rPr>
              <a:t>= 6.35 </a:t>
            </a:r>
            <a:r>
              <a:rPr lang="en-US" dirty="0" err="1">
                <a:sym typeface="Symbol" charset="2"/>
              </a:rPr>
              <a:t>eV</a:t>
            </a:r>
            <a:endParaRPr lang="en-US" dirty="0">
              <a:sym typeface="Symbol" charset="2"/>
            </a:endParaRPr>
          </a:p>
          <a:p>
            <a:r>
              <a:rPr lang="en-US" dirty="0" err="1"/>
              <a:t>b</a:t>
            </a:r>
            <a:r>
              <a:rPr lang="en-US" dirty="0"/>
              <a:t>. Magnesium       = 3.68 </a:t>
            </a:r>
            <a:r>
              <a:rPr lang="en-US" dirty="0" err="1"/>
              <a:t>eV</a:t>
            </a:r>
            <a:endParaRPr lang="en-US" dirty="0"/>
          </a:p>
          <a:p>
            <a:r>
              <a:rPr lang="en-US" dirty="0" err="1"/>
              <a:t>c</a:t>
            </a:r>
            <a:r>
              <a:rPr lang="en-US" dirty="0"/>
              <a:t>. Nickel                = 5.01 </a:t>
            </a:r>
            <a:r>
              <a:rPr lang="en-US" dirty="0" err="1"/>
              <a:t>eV</a:t>
            </a:r>
            <a:r>
              <a:rPr lang="en-US" dirty="0"/>
              <a:t>   </a:t>
            </a:r>
          </a:p>
          <a:p>
            <a:r>
              <a:rPr lang="en-US" dirty="0" err="1"/>
              <a:t>d</a:t>
            </a:r>
            <a:r>
              <a:rPr lang="en-US" dirty="0"/>
              <a:t>. lead                   = 4.14 </a:t>
            </a:r>
            <a:r>
              <a:rPr lang="en-US" dirty="0" err="1"/>
              <a:t>eV</a:t>
            </a:r>
            <a:r>
              <a:rPr lang="en-US" dirty="0"/>
              <a:t>   </a:t>
            </a:r>
          </a:p>
          <a:p>
            <a:r>
              <a:rPr lang="en-US" dirty="0" err="1"/>
              <a:t>e</a:t>
            </a:r>
            <a:r>
              <a:rPr lang="en-US" dirty="0"/>
              <a:t>. Sodium              = 2.28 </a:t>
            </a:r>
            <a:r>
              <a:rPr lang="en-US" dirty="0" err="1"/>
              <a:t>eV</a:t>
            </a:r>
            <a:endParaRPr lang="en-US" dirty="0"/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381000" y="1701800"/>
            <a:ext cx="4572000" cy="1752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endParaRPr lang="en-US"/>
          </a:p>
        </p:txBody>
      </p:sp>
      <p:sp>
        <p:nvSpPr>
          <p:cNvPr id="107525" name="AutoShape 5"/>
          <p:cNvSpPr>
            <a:spLocks noChangeArrowheads="1"/>
          </p:cNvSpPr>
          <p:nvPr/>
        </p:nvSpPr>
        <p:spPr bwMode="auto">
          <a:xfrm rot="1539380">
            <a:off x="1419225" y="2022475"/>
            <a:ext cx="3025775" cy="673100"/>
          </a:xfrm>
          <a:prstGeom prst="rightArrow">
            <a:avLst>
              <a:gd name="adj1" fmla="val 50000"/>
              <a:gd name="adj2" fmla="val 112382"/>
            </a:avLst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-15875" y="3360422"/>
            <a:ext cx="28352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/>
              <a:t>electron</a:t>
            </a:r>
          </a:p>
          <a:p>
            <a:r>
              <a:rPr lang="en-US" dirty="0"/>
              <a:t>amplifier, </a:t>
            </a:r>
          </a:p>
          <a:p>
            <a:r>
              <a:rPr lang="en-US" dirty="0"/>
              <a:t>gives pulse of current for each photoelectron</a:t>
            </a:r>
          </a:p>
        </p:txBody>
      </p:sp>
      <p:sp>
        <p:nvSpPr>
          <p:cNvPr id="107527" name="AutoShape 7"/>
          <p:cNvSpPr>
            <a:spLocks noChangeArrowheads="1"/>
          </p:cNvSpPr>
          <p:nvPr/>
        </p:nvSpPr>
        <p:spPr bwMode="auto">
          <a:xfrm>
            <a:off x="3943350" y="2832100"/>
            <a:ext cx="187325" cy="431800"/>
          </a:xfrm>
          <a:prstGeom prst="parallelogram">
            <a:avLst>
              <a:gd name="adj" fmla="val 25000"/>
            </a:avLst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endParaRPr lang="en-US"/>
          </a:p>
        </p:txBody>
      </p:sp>
      <p:sp>
        <p:nvSpPr>
          <p:cNvPr id="107528" name="Oval 8"/>
          <p:cNvSpPr>
            <a:spLocks noChangeArrowheads="1"/>
          </p:cNvSpPr>
          <p:nvPr/>
        </p:nvSpPr>
        <p:spPr bwMode="auto">
          <a:xfrm>
            <a:off x="3971925" y="2913063"/>
            <a:ext cx="66675" cy="666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29" name="AutoShape 9"/>
          <p:cNvSpPr>
            <a:spLocks noChangeArrowheads="1"/>
          </p:cNvSpPr>
          <p:nvPr/>
        </p:nvSpPr>
        <p:spPr bwMode="auto">
          <a:xfrm>
            <a:off x="609600" y="2438400"/>
            <a:ext cx="1371600" cy="841375"/>
          </a:xfrm>
          <a:prstGeom prst="parallelogram">
            <a:avLst>
              <a:gd name="adj" fmla="val 40755"/>
            </a:avLst>
          </a:prstGeom>
          <a:solidFill>
            <a:srgbClr val="CC99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9900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endParaRPr lang="en-US"/>
          </a:p>
        </p:txBody>
      </p:sp>
      <p:sp>
        <p:nvSpPr>
          <p:cNvPr id="107530" name="Freeform 10"/>
          <p:cNvSpPr>
            <a:spLocks/>
          </p:cNvSpPr>
          <p:nvPr/>
        </p:nvSpPr>
        <p:spPr bwMode="auto">
          <a:xfrm>
            <a:off x="1371600" y="3227388"/>
            <a:ext cx="987425" cy="479425"/>
          </a:xfrm>
          <a:custGeom>
            <a:avLst/>
            <a:gdLst/>
            <a:ahLst/>
            <a:cxnLst>
              <a:cxn ang="0">
                <a:pos x="1205" y="327"/>
              </a:cxn>
              <a:cxn ang="0">
                <a:pos x="181" y="327"/>
              </a:cxn>
              <a:cxn ang="0">
                <a:pos x="117" y="0"/>
              </a:cxn>
            </a:cxnLst>
            <a:rect l="0" t="0" r="r" b="b"/>
            <a:pathLst>
              <a:path w="1205" h="381">
                <a:moveTo>
                  <a:pt x="1205" y="327"/>
                </a:moveTo>
                <a:cubicBezTo>
                  <a:pt x="783" y="354"/>
                  <a:pt x="362" y="381"/>
                  <a:pt x="181" y="327"/>
                </a:cubicBezTo>
                <a:cubicBezTo>
                  <a:pt x="0" y="273"/>
                  <a:pt x="128" y="52"/>
                  <a:pt x="117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31" name="Freeform 11"/>
          <p:cNvSpPr>
            <a:spLocks/>
          </p:cNvSpPr>
          <p:nvPr/>
        </p:nvSpPr>
        <p:spPr bwMode="auto">
          <a:xfrm rot="-2090586">
            <a:off x="3802063" y="3103563"/>
            <a:ext cx="604837" cy="366712"/>
          </a:xfrm>
          <a:custGeom>
            <a:avLst/>
            <a:gdLst/>
            <a:ahLst/>
            <a:cxnLst>
              <a:cxn ang="0">
                <a:pos x="0" y="313"/>
              </a:cxn>
              <a:cxn ang="0">
                <a:pos x="1031" y="284"/>
              </a:cxn>
              <a:cxn ang="0">
                <a:pos x="1187" y="0"/>
              </a:cxn>
            </a:cxnLst>
            <a:rect l="0" t="0" r="r" b="b"/>
            <a:pathLst>
              <a:path w="1229" h="336">
                <a:moveTo>
                  <a:pt x="0" y="313"/>
                </a:moveTo>
                <a:cubicBezTo>
                  <a:pt x="416" y="324"/>
                  <a:pt x="833" y="336"/>
                  <a:pt x="1031" y="284"/>
                </a:cubicBezTo>
                <a:cubicBezTo>
                  <a:pt x="1229" y="232"/>
                  <a:pt x="1161" y="47"/>
                  <a:pt x="1187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32" name="Oval 12"/>
          <p:cNvSpPr>
            <a:spLocks noChangeArrowheads="1"/>
          </p:cNvSpPr>
          <p:nvPr/>
        </p:nvSpPr>
        <p:spPr bwMode="auto">
          <a:xfrm>
            <a:off x="3240088" y="2914650"/>
            <a:ext cx="88900" cy="88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33" name="Line 13"/>
          <p:cNvSpPr>
            <a:spLocks noChangeShapeType="1"/>
          </p:cNvSpPr>
          <p:nvPr/>
        </p:nvSpPr>
        <p:spPr bwMode="auto">
          <a:xfrm flipH="1">
            <a:off x="2954338" y="2943225"/>
            <a:ext cx="219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34" name="Text Box 14"/>
          <p:cNvSpPr txBox="1">
            <a:spLocks noChangeArrowheads="1"/>
          </p:cNvSpPr>
          <p:nvPr/>
        </p:nvSpPr>
        <p:spPr bwMode="auto">
          <a:xfrm>
            <a:off x="2392363" y="3457575"/>
            <a:ext cx="1076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7535" name="Text Box 15"/>
          <p:cNvSpPr txBox="1">
            <a:spLocks noChangeArrowheads="1"/>
          </p:cNvSpPr>
          <p:nvPr/>
        </p:nvSpPr>
        <p:spPr bwMode="auto">
          <a:xfrm>
            <a:off x="2325688" y="3471863"/>
            <a:ext cx="1668462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big voltage</a:t>
            </a:r>
          </a:p>
        </p:txBody>
      </p:sp>
      <p:sp>
        <p:nvSpPr>
          <p:cNvPr id="107536" name="Text Box 16"/>
          <p:cNvSpPr txBox="1">
            <a:spLocks noChangeArrowheads="1"/>
          </p:cNvSpPr>
          <p:nvPr/>
        </p:nvSpPr>
        <p:spPr bwMode="auto">
          <a:xfrm>
            <a:off x="5163331" y="2221687"/>
            <a:ext cx="3538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 glass vacuum enclosure</a:t>
            </a:r>
          </a:p>
        </p:txBody>
      </p:sp>
      <p:sp>
        <p:nvSpPr>
          <p:cNvPr id="107537" name="Text Box 17"/>
          <p:cNvSpPr txBox="1">
            <a:spLocks noChangeArrowheads="1"/>
          </p:cNvSpPr>
          <p:nvPr/>
        </p:nvSpPr>
        <p:spPr bwMode="auto">
          <a:xfrm>
            <a:off x="0" y="5305425"/>
            <a:ext cx="61483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e. sodium. 2.28 eV</a:t>
            </a:r>
          </a:p>
          <a:p>
            <a:r>
              <a:rPr lang="en-US">
                <a:solidFill>
                  <a:srgbClr val="FF0000"/>
                </a:solidFill>
              </a:rPr>
              <a:t>lower work function means</a:t>
            </a:r>
          </a:p>
          <a:p>
            <a:r>
              <a:rPr lang="en-US">
                <a:solidFill>
                  <a:srgbClr val="FF0000"/>
                </a:solidFill>
              </a:rPr>
              <a:t>most visible light (&lt;544 nm) will be</a:t>
            </a:r>
          </a:p>
          <a:p>
            <a:r>
              <a:rPr lang="en-US">
                <a:solidFill>
                  <a:srgbClr val="FF0000"/>
                </a:solidFill>
              </a:rPr>
              <a:t>detected.  Enough energy to eject electrons.</a:t>
            </a:r>
            <a:endParaRPr lang="en-US">
              <a:solidFill>
                <a:srgbClr val="FF0000"/>
              </a:solidFill>
              <a:sym typeface="Symbol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b="1"/>
              <a:t>Experimental apparatus: PE effect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141413"/>
            <a:ext cx="7239000" cy="548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09800" y="990600"/>
            <a:ext cx="6553200" cy="1828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276475" y="3200400"/>
            <a:ext cx="4352925" cy="1828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42" name="Line 9"/>
          <p:cNvSpPr>
            <a:spLocks noChangeShapeType="1"/>
          </p:cNvSpPr>
          <p:nvPr/>
        </p:nvSpPr>
        <p:spPr bwMode="auto">
          <a:xfrm flipV="1">
            <a:off x="2286000" y="2209800"/>
            <a:ext cx="762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3" name="Text Box 10"/>
          <p:cNvSpPr txBox="1">
            <a:spLocks noChangeArrowheads="1"/>
          </p:cNvSpPr>
          <p:nvPr/>
        </p:nvSpPr>
        <p:spPr bwMode="auto">
          <a:xfrm>
            <a:off x="1371600" y="1677988"/>
            <a:ext cx="18942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Metal surface</a:t>
            </a:r>
          </a:p>
        </p:txBody>
      </p:sp>
      <p:sp>
        <p:nvSpPr>
          <p:cNvPr id="14344" name="Line 11"/>
          <p:cNvSpPr>
            <a:spLocks noChangeShapeType="1"/>
          </p:cNvSpPr>
          <p:nvPr/>
        </p:nvSpPr>
        <p:spPr bwMode="auto">
          <a:xfrm flipH="1">
            <a:off x="5334000" y="2362200"/>
            <a:ext cx="3810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45" name="Text Box 12"/>
          <p:cNvSpPr txBox="1">
            <a:spLocks noChangeArrowheads="1"/>
          </p:cNvSpPr>
          <p:nvPr/>
        </p:nvSpPr>
        <p:spPr bwMode="auto">
          <a:xfrm>
            <a:off x="3657600" y="3811588"/>
            <a:ext cx="11889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Vacuum</a:t>
            </a:r>
            <a:r>
              <a:rPr lang="en-US" dirty="0"/>
              <a:t> </a:t>
            </a:r>
          </a:p>
        </p:txBody>
      </p:sp>
      <p:sp>
        <p:nvSpPr>
          <p:cNvPr id="14346" name="Text Box 13"/>
          <p:cNvSpPr txBox="1">
            <a:spLocks noChangeArrowheads="1"/>
          </p:cNvSpPr>
          <p:nvPr/>
        </p:nvSpPr>
        <p:spPr bwMode="auto">
          <a:xfrm>
            <a:off x="4724400" y="1828800"/>
            <a:ext cx="19030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Glass cylinder</a:t>
            </a:r>
          </a:p>
        </p:txBody>
      </p:sp>
      <p:sp>
        <p:nvSpPr>
          <p:cNvPr id="14347" name="Text Box 16"/>
          <p:cNvSpPr txBox="1">
            <a:spLocks noChangeArrowheads="1"/>
          </p:cNvSpPr>
          <p:nvPr/>
        </p:nvSpPr>
        <p:spPr bwMode="auto">
          <a:xfrm>
            <a:off x="3200400" y="5410200"/>
            <a:ext cx="26781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Adjustable voltage</a:t>
            </a:r>
          </a:p>
        </p:txBody>
      </p:sp>
      <p:sp>
        <p:nvSpPr>
          <p:cNvPr id="14348" name="Rectangle 17"/>
          <p:cNvSpPr>
            <a:spLocks noChangeArrowheads="1"/>
          </p:cNvSpPr>
          <p:nvPr/>
        </p:nvSpPr>
        <p:spPr bwMode="auto">
          <a:xfrm>
            <a:off x="6362700" y="6143625"/>
            <a:ext cx="457200" cy="123825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49" name="Text Box 20"/>
          <p:cNvSpPr txBox="1">
            <a:spLocks noChangeArrowheads="1"/>
          </p:cNvSpPr>
          <p:nvPr/>
        </p:nvSpPr>
        <p:spPr bwMode="auto">
          <a:xfrm>
            <a:off x="5486400" y="6308725"/>
            <a:ext cx="17478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/>
              <a:t>Current meter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-196564" y="376443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eaLnBrk="1" hangingPunct="1"/>
            <a:r>
              <a:rPr lang="en-US" b="1"/>
              <a:t>What happens?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28600" y="3583632"/>
            <a:ext cx="891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Two metal plates in vacuum with a voltage between them.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914400" y="4191000"/>
            <a:ext cx="8229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How much current is flowing through the resistor?</a:t>
            </a:r>
          </a:p>
          <a:p>
            <a:r>
              <a:rPr lang="en-US" sz="2400" dirty="0"/>
              <a:t>A)      0 A</a:t>
            </a:r>
          </a:p>
          <a:p>
            <a:r>
              <a:rPr lang="en-US" sz="2400" dirty="0"/>
              <a:t>B)   0.2 A</a:t>
            </a:r>
          </a:p>
          <a:p>
            <a:r>
              <a:rPr lang="en-US" sz="2400" dirty="0" err="1"/>
              <a:t>C</a:t>
            </a:r>
            <a:r>
              <a:rPr lang="en-US" sz="2400" dirty="0"/>
              <a:t>)      5 A</a:t>
            </a:r>
          </a:p>
          <a:p>
            <a:r>
              <a:rPr lang="en-US" sz="2400" dirty="0" err="1"/>
              <a:t>D</a:t>
            </a:r>
            <a:r>
              <a:rPr lang="en-US" sz="2400" dirty="0"/>
              <a:t>)    10 A</a:t>
            </a:r>
          </a:p>
          <a:p>
            <a:r>
              <a:rPr lang="en-US" sz="2400" dirty="0" err="1"/>
              <a:t>E</a:t>
            </a:r>
            <a:r>
              <a:rPr lang="en-US" sz="2400" dirty="0"/>
              <a:t>)</a:t>
            </a:r>
            <a:r>
              <a:rPr lang="en-US" sz="2400" dirty="0" smtClean="0"/>
              <a:t>     infinite </a:t>
            </a:r>
            <a:r>
              <a:rPr lang="en-US" sz="2400" dirty="0"/>
              <a:t>current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2590800" y="990600"/>
            <a:ext cx="3257550" cy="2409825"/>
            <a:chOff x="1632" y="624"/>
            <a:chExt cx="2052" cy="1518"/>
          </a:xfrm>
        </p:grpSpPr>
        <p:sp>
          <p:nvSpPr>
            <p:cNvPr id="15378" name="Text Box 6"/>
            <p:cNvSpPr txBox="1">
              <a:spLocks noChangeArrowheads="1"/>
            </p:cNvSpPr>
            <p:nvPr/>
          </p:nvSpPr>
          <p:spPr bwMode="auto">
            <a:xfrm>
              <a:off x="1632" y="837"/>
              <a:ext cx="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379" name="Oval 7"/>
            <p:cNvSpPr>
              <a:spLocks noChangeArrowheads="1"/>
            </p:cNvSpPr>
            <p:nvPr/>
          </p:nvSpPr>
          <p:spPr bwMode="auto">
            <a:xfrm>
              <a:off x="2385" y="1599"/>
              <a:ext cx="543" cy="54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5380" name="Text Box 8"/>
            <p:cNvSpPr txBox="1">
              <a:spLocks noChangeArrowheads="1"/>
            </p:cNvSpPr>
            <p:nvPr/>
          </p:nvSpPr>
          <p:spPr bwMode="auto">
            <a:xfrm>
              <a:off x="2406" y="1713"/>
              <a:ext cx="6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10 </a:t>
              </a:r>
              <a:r>
                <a:rPr lang="en-US" sz="2400" dirty="0" err="1"/>
                <a:t>V</a:t>
              </a:r>
              <a:endParaRPr lang="en-US" sz="2400" dirty="0"/>
            </a:p>
          </p:txBody>
        </p:sp>
        <p:sp>
          <p:nvSpPr>
            <p:cNvPr id="15381" name="Freeform 9"/>
            <p:cNvSpPr>
              <a:spLocks/>
            </p:cNvSpPr>
            <p:nvPr/>
          </p:nvSpPr>
          <p:spPr bwMode="auto">
            <a:xfrm>
              <a:off x="1712" y="1013"/>
              <a:ext cx="707" cy="955"/>
            </a:xfrm>
            <a:custGeom>
              <a:avLst/>
              <a:gdLst>
                <a:gd name="T0" fmla="*/ 107480662 w 376"/>
                <a:gd name="T1" fmla="*/ 11728540 h 579"/>
                <a:gd name="T2" fmla="*/ 19501814 w 376"/>
                <a:gd name="T3" fmla="*/ 11189056 h 579"/>
                <a:gd name="T4" fmla="*/ 15896341 w 376"/>
                <a:gd name="T5" fmla="*/ 1737302 h 579"/>
                <a:gd name="T6" fmla="*/ 114748800 w 376"/>
                <a:gd name="T7" fmla="*/ 790984 h 57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76"/>
                <a:gd name="T13" fmla="*/ 0 h 579"/>
                <a:gd name="T14" fmla="*/ 376 w 376"/>
                <a:gd name="T15" fmla="*/ 579 h 57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76" h="579">
                  <a:moveTo>
                    <a:pt x="352" y="528"/>
                  </a:moveTo>
                  <a:cubicBezTo>
                    <a:pt x="233" y="553"/>
                    <a:pt x="114" y="579"/>
                    <a:pt x="64" y="504"/>
                  </a:cubicBezTo>
                  <a:cubicBezTo>
                    <a:pt x="14" y="429"/>
                    <a:pt x="0" y="156"/>
                    <a:pt x="52" y="78"/>
                  </a:cubicBezTo>
                  <a:cubicBezTo>
                    <a:pt x="104" y="0"/>
                    <a:pt x="322" y="43"/>
                    <a:pt x="376" y="36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2" name="Freeform 10"/>
            <p:cNvSpPr>
              <a:spLocks/>
            </p:cNvSpPr>
            <p:nvPr/>
          </p:nvSpPr>
          <p:spPr bwMode="auto">
            <a:xfrm>
              <a:off x="2937" y="969"/>
              <a:ext cx="747" cy="912"/>
            </a:xfrm>
            <a:custGeom>
              <a:avLst/>
              <a:gdLst>
                <a:gd name="T0" fmla="*/ 0 w 397"/>
                <a:gd name="T1" fmla="*/ 11503099 h 553"/>
                <a:gd name="T2" fmla="*/ 102104399 w 397"/>
                <a:gd name="T3" fmla="*/ 11503099 h 553"/>
                <a:gd name="T4" fmla="*/ 116971960 w 397"/>
                <a:gd name="T5" fmla="*/ 6975016 h 553"/>
                <a:gd name="T6" fmla="*/ 105962215 w 397"/>
                <a:gd name="T7" fmla="*/ 990600 h 553"/>
                <a:gd name="T8" fmla="*/ 14760034 w 397"/>
                <a:gd name="T9" fmla="*/ 990600 h 5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7"/>
                <a:gd name="T16" fmla="*/ 0 h 553"/>
                <a:gd name="T17" fmla="*/ 397 w 397"/>
                <a:gd name="T18" fmla="*/ 553 h 5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7" h="553">
                  <a:moveTo>
                    <a:pt x="0" y="519"/>
                  </a:moveTo>
                  <a:cubicBezTo>
                    <a:pt x="133" y="536"/>
                    <a:pt x="267" y="553"/>
                    <a:pt x="330" y="519"/>
                  </a:cubicBezTo>
                  <a:cubicBezTo>
                    <a:pt x="393" y="485"/>
                    <a:pt x="376" y="394"/>
                    <a:pt x="378" y="315"/>
                  </a:cubicBezTo>
                  <a:cubicBezTo>
                    <a:pt x="380" y="236"/>
                    <a:pt x="397" y="90"/>
                    <a:pt x="342" y="45"/>
                  </a:cubicBezTo>
                  <a:cubicBezTo>
                    <a:pt x="287" y="0"/>
                    <a:pt x="97" y="45"/>
                    <a:pt x="48" y="45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3" name="Text Box 11"/>
            <p:cNvSpPr txBox="1">
              <a:spLocks noChangeArrowheads="1"/>
            </p:cNvSpPr>
            <p:nvPr/>
          </p:nvSpPr>
          <p:spPr bwMode="auto">
            <a:xfrm>
              <a:off x="2160" y="624"/>
              <a:ext cx="22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A</a:t>
              </a:r>
            </a:p>
          </p:txBody>
        </p:sp>
        <p:sp>
          <p:nvSpPr>
            <p:cNvPr id="15384" name="Oval 12"/>
            <p:cNvSpPr>
              <a:spLocks noChangeArrowheads="1"/>
            </p:cNvSpPr>
            <p:nvPr/>
          </p:nvSpPr>
          <p:spPr bwMode="auto">
            <a:xfrm>
              <a:off x="2227" y="1023"/>
              <a:ext cx="105" cy="9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5" name="Text Box 13"/>
            <p:cNvSpPr txBox="1">
              <a:spLocks noChangeArrowheads="1"/>
            </p:cNvSpPr>
            <p:nvPr/>
          </p:nvSpPr>
          <p:spPr bwMode="auto">
            <a:xfrm>
              <a:off x="3012" y="624"/>
              <a:ext cx="22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B</a:t>
              </a:r>
            </a:p>
          </p:txBody>
        </p:sp>
        <p:sp>
          <p:nvSpPr>
            <p:cNvPr id="15386" name="Oval 14"/>
            <p:cNvSpPr>
              <a:spLocks noChangeArrowheads="1"/>
            </p:cNvSpPr>
            <p:nvPr/>
          </p:nvSpPr>
          <p:spPr bwMode="auto">
            <a:xfrm>
              <a:off x="3143" y="975"/>
              <a:ext cx="105" cy="9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7" name="Text Box 15"/>
            <p:cNvSpPr txBox="1">
              <a:spLocks noChangeArrowheads="1"/>
            </p:cNvSpPr>
            <p:nvPr/>
          </p:nvSpPr>
          <p:spPr bwMode="auto">
            <a:xfrm>
              <a:off x="2898" y="1380"/>
              <a:ext cx="277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4000" dirty="0"/>
                <a:t>+</a:t>
              </a:r>
            </a:p>
          </p:txBody>
        </p:sp>
        <p:sp>
          <p:nvSpPr>
            <p:cNvPr id="15388" name="Text Box 16"/>
            <p:cNvSpPr txBox="1">
              <a:spLocks noChangeArrowheads="1"/>
            </p:cNvSpPr>
            <p:nvPr/>
          </p:nvSpPr>
          <p:spPr bwMode="auto">
            <a:xfrm>
              <a:off x="2179" y="1403"/>
              <a:ext cx="235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4800" dirty="0"/>
                <a:t>-</a:t>
              </a:r>
            </a:p>
          </p:txBody>
        </p:sp>
        <p:sp>
          <p:nvSpPr>
            <p:cNvPr id="15389" name="Line 17"/>
            <p:cNvSpPr>
              <a:spLocks noChangeShapeType="1"/>
            </p:cNvSpPr>
            <p:nvPr/>
          </p:nvSpPr>
          <p:spPr bwMode="auto">
            <a:xfrm>
              <a:off x="2418" y="865"/>
              <a:ext cx="0" cy="45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90" name="Line 18"/>
            <p:cNvSpPr>
              <a:spLocks noChangeShapeType="1"/>
            </p:cNvSpPr>
            <p:nvPr/>
          </p:nvSpPr>
          <p:spPr bwMode="auto">
            <a:xfrm>
              <a:off x="3030" y="866"/>
              <a:ext cx="0" cy="45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366" name="Text Box 19"/>
          <p:cNvSpPr txBox="1">
            <a:spLocks noChangeArrowheads="1"/>
          </p:cNvSpPr>
          <p:nvPr/>
        </p:nvSpPr>
        <p:spPr bwMode="auto">
          <a:xfrm>
            <a:off x="2736850" y="59102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7" name="Text Box 20"/>
          <p:cNvSpPr txBox="1">
            <a:spLocks noChangeArrowheads="1"/>
          </p:cNvSpPr>
          <p:nvPr/>
        </p:nvSpPr>
        <p:spPr bwMode="auto">
          <a:xfrm>
            <a:off x="5943600" y="1962150"/>
            <a:ext cx="11004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2 ohms</a:t>
            </a:r>
          </a:p>
        </p:txBody>
      </p:sp>
      <p:sp>
        <p:nvSpPr>
          <p:cNvPr id="15368" name="Rectangle 22"/>
          <p:cNvSpPr>
            <a:spLocks noChangeArrowheads="1"/>
          </p:cNvSpPr>
          <p:nvPr/>
        </p:nvSpPr>
        <p:spPr bwMode="auto">
          <a:xfrm>
            <a:off x="5638800" y="1905000"/>
            <a:ext cx="304800" cy="685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5715000" y="1905000"/>
            <a:ext cx="152400" cy="685800"/>
            <a:chOff x="864" y="1104"/>
            <a:chExt cx="96" cy="576"/>
          </a:xfrm>
        </p:grpSpPr>
        <p:sp>
          <p:nvSpPr>
            <p:cNvPr id="15371" name="Line 23"/>
            <p:cNvSpPr>
              <a:spLocks noChangeShapeType="1"/>
            </p:cNvSpPr>
            <p:nvPr/>
          </p:nvSpPr>
          <p:spPr bwMode="auto">
            <a:xfrm>
              <a:off x="912" y="1104"/>
              <a:ext cx="48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372" name="Line 25"/>
            <p:cNvSpPr>
              <a:spLocks noChangeShapeType="1"/>
            </p:cNvSpPr>
            <p:nvPr/>
          </p:nvSpPr>
          <p:spPr bwMode="auto">
            <a:xfrm flipH="1">
              <a:off x="864" y="1152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373" name="Line 26"/>
            <p:cNvSpPr>
              <a:spLocks noChangeShapeType="1"/>
            </p:cNvSpPr>
            <p:nvPr/>
          </p:nvSpPr>
          <p:spPr bwMode="auto">
            <a:xfrm>
              <a:off x="864" y="1248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374" name="Line 27"/>
            <p:cNvSpPr>
              <a:spLocks noChangeShapeType="1"/>
            </p:cNvSpPr>
            <p:nvPr/>
          </p:nvSpPr>
          <p:spPr bwMode="auto">
            <a:xfrm flipH="1">
              <a:off x="864" y="1344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375" name="Line 28"/>
            <p:cNvSpPr>
              <a:spLocks noChangeShapeType="1"/>
            </p:cNvSpPr>
            <p:nvPr/>
          </p:nvSpPr>
          <p:spPr bwMode="auto">
            <a:xfrm>
              <a:off x="864" y="1440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376" name="Line 29"/>
            <p:cNvSpPr>
              <a:spLocks noChangeShapeType="1"/>
            </p:cNvSpPr>
            <p:nvPr/>
          </p:nvSpPr>
          <p:spPr bwMode="auto">
            <a:xfrm flipH="1">
              <a:off x="864" y="1536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377" name="Line 32"/>
            <p:cNvSpPr>
              <a:spLocks noChangeShapeType="1"/>
            </p:cNvSpPr>
            <p:nvPr/>
          </p:nvSpPr>
          <p:spPr bwMode="auto">
            <a:xfrm>
              <a:off x="864" y="1632"/>
              <a:ext cx="48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5370" name="Text Box 36"/>
          <p:cNvSpPr txBox="1">
            <a:spLocks noChangeArrowheads="1"/>
          </p:cNvSpPr>
          <p:nvPr/>
        </p:nvSpPr>
        <p:spPr bwMode="auto">
          <a:xfrm>
            <a:off x="3786188" y="4928538"/>
            <a:ext cx="5151921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Answer:</a:t>
            </a:r>
            <a:r>
              <a:rPr lang="en-US" sz="2400" dirty="0" smtClean="0">
                <a:solidFill>
                  <a:srgbClr val="FF0000"/>
                </a:solidFill>
              </a:rPr>
              <a:t> (A) </a:t>
            </a:r>
            <a:r>
              <a:rPr lang="en-US" sz="2400" dirty="0">
                <a:solidFill>
                  <a:srgbClr val="FF0000"/>
                </a:solidFill>
              </a:rPr>
              <a:t>0 amps. 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No electrons there to move. 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Note: different from resistor across gap.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does an electric field exert a force on a charge?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arenR"/>
            </a:pPr>
            <a:r>
              <a:rPr lang="en-US" dirty="0" smtClean="0"/>
              <a:t>Always</a:t>
            </a:r>
          </a:p>
          <a:p>
            <a:pPr marL="514350" indent="-514350">
              <a:buAutoNum type="alphaUcParenR"/>
            </a:pPr>
            <a:r>
              <a:rPr lang="en-US" dirty="0" smtClean="0"/>
              <a:t>Sometimes (depends on the charge)</a:t>
            </a:r>
          </a:p>
          <a:p>
            <a:pPr marL="514350" indent="-514350">
              <a:buAutoNum type="alphaUcParenR"/>
            </a:pPr>
            <a:r>
              <a:rPr lang="en-US" dirty="0" smtClean="0"/>
              <a:t>Sometimes (need an oscillating </a:t>
            </a:r>
            <a:r>
              <a:rPr lang="en-US" dirty="0" err="1" smtClean="0"/>
              <a:t>E</a:t>
            </a:r>
            <a:r>
              <a:rPr lang="en-US" dirty="0" smtClean="0"/>
              <a:t>-field)</a:t>
            </a:r>
          </a:p>
          <a:p>
            <a:pPr marL="514350" indent="-514350">
              <a:buAutoNum type="alphaUcParenR"/>
            </a:pPr>
            <a:r>
              <a:rPr lang="en-US" dirty="0" smtClean="0"/>
              <a:t>Sometimes (depends on many things)</a:t>
            </a:r>
          </a:p>
          <a:p>
            <a:pPr marL="514350" indent="-514350">
              <a:buAutoNum type="alphaUcParenR"/>
            </a:pPr>
            <a:r>
              <a:rPr lang="en-US" dirty="0" smtClean="0"/>
              <a:t>Never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74462"/>
            <a:ext cx="9143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An electric field ALWAYS exerts a force</a:t>
            </a:r>
          </a:p>
          <a:p>
            <a:pPr algn="ctr"/>
            <a:r>
              <a:rPr lang="en-US" sz="3000" dirty="0" smtClean="0"/>
              <a:t>on any charge!</a:t>
            </a:r>
            <a:endParaRPr lang="en-US" sz="3000" dirty="0"/>
          </a:p>
        </p:txBody>
      </p:sp>
      <p:grpSp>
        <p:nvGrpSpPr>
          <p:cNvPr id="2" name="Group 8"/>
          <p:cNvGrpSpPr/>
          <p:nvPr/>
        </p:nvGrpSpPr>
        <p:grpSpPr>
          <a:xfrm>
            <a:off x="94780" y="3449638"/>
            <a:ext cx="8701687" cy="2374900"/>
            <a:chOff x="166674" y="2262188"/>
            <a:chExt cx="8701687" cy="2374900"/>
          </a:xfrm>
        </p:grpSpPr>
        <p:pic>
          <p:nvPicPr>
            <p:cNvPr id="4" name="Picture 3" descr="EFieldForces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6674" y="2262188"/>
              <a:ext cx="3911600" cy="23749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4393909" y="2608688"/>
              <a:ext cx="44744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In the absence of a magnetic field:</a:t>
              </a:r>
            </a:p>
            <a:p>
              <a:r>
                <a:rPr lang="en-US" sz="2400" dirty="0" smtClean="0"/>
                <a:t>Force = charge </a:t>
              </a:r>
              <a:r>
                <a:rPr lang="en-US" sz="2400" dirty="0" err="1" smtClean="0"/>
                <a:t>x</a:t>
              </a:r>
              <a:r>
                <a:rPr lang="en-US" sz="2400" dirty="0" smtClean="0"/>
                <a:t> electric field</a:t>
              </a:r>
              <a:endParaRPr lang="en-US" sz="2400" dirty="0"/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5878571" y="3605212"/>
            <a:ext cx="1454150" cy="581025"/>
          </p:xfrm>
          <a:graphic>
            <a:graphicData uri="http://schemas.openxmlformats.org/presentationml/2006/ole">
              <p:oleObj spid="_x0000_s32770" name="Equation" r:id="rId4" imgW="571500" imgH="228600" progId="Equation.DSMT4">
                <p:embed/>
              </p:oleObj>
            </a:graphicData>
          </a:graphic>
        </p:graphicFrame>
      </p:grp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028552" y="2041416"/>
          <a:ext cx="2778125" cy="687388"/>
        </p:xfrm>
        <a:graphic>
          <a:graphicData uri="http://schemas.openxmlformats.org/presentationml/2006/ole">
            <p:oleObj spid="_x0000_s32771" name="Equation" r:id="rId5" imgW="1130300" imgH="279400" progId="Equation.DSMT4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138840" y="2028525"/>
            <a:ext cx="3005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Lorentz force law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354013" y="215900"/>
            <a:ext cx="7886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 smtClean="0"/>
              <a:t>Photoelectric </a:t>
            </a:r>
            <a:r>
              <a:rPr lang="en-US" sz="3200" dirty="0"/>
              <a:t>effect experiment apparatus.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717550" y="50815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88" name="Oval 24"/>
          <p:cNvSpPr>
            <a:spLocks noChangeArrowheads="1"/>
          </p:cNvSpPr>
          <p:nvPr/>
        </p:nvSpPr>
        <p:spPr bwMode="auto">
          <a:xfrm>
            <a:off x="1352550" y="5832475"/>
            <a:ext cx="495300" cy="4762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1270000" y="5897563"/>
            <a:ext cx="654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10 V</a:t>
            </a:r>
          </a:p>
        </p:txBody>
      </p:sp>
      <p:sp>
        <p:nvSpPr>
          <p:cNvPr id="11290" name="Freeform 26"/>
          <p:cNvSpPr>
            <a:spLocks/>
          </p:cNvSpPr>
          <p:nvPr/>
        </p:nvSpPr>
        <p:spPr bwMode="auto">
          <a:xfrm>
            <a:off x="774700" y="5251450"/>
            <a:ext cx="596900" cy="919163"/>
          </a:xfrm>
          <a:custGeom>
            <a:avLst/>
            <a:gdLst/>
            <a:ahLst/>
            <a:cxnLst>
              <a:cxn ang="0">
                <a:pos x="352" y="528"/>
              </a:cxn>
              <a:cxn ang="0">
                <a:pos x="64" y="504"/>
              </a:cxn>
              <a:cxn ang="0">
                <a:pos x="52" y="78"/>
              </a:cxn>
              <a:cxn ang="0">
                <a:pos x="376" y="36"/>
              </a:cxn>
            </a:cxnLst>
            <a:rect l="0" t="0" r="r" b="b"/>
            <a:pathLst>
              <a:path w="376" h="579">
                <a:moveTo>
                  <a:pt x="352" y="528"/>
                </a:moveTo>
                <a:cubicBezTo>
                  <a:pt x="233" y="553"/>
                  <a:pt x="114" y="579"/>
                  <a:pt x="64" y="504"/>
                </a:cubicBezTo>
                <a:cubicBezTo>
                  <a:pt x="14" y="429"/>
                  <a:pt x="0" y="156"/>
                  <a:pt x="52" y="78"/>
                </a:cubicBezTo>
                <a:cubicBezTo>
                  <a:pt x="104" y="0"/>
                  <a:pt x="322" y="43"/>
                  <a:pt x="376" y="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91" name="Freeform 27"/>
          <p:cNvSpPr>
            <a:spLocks/>
          </p:cNvSpPr>
          <p:nvPr/>
        </p:nvSpPr>
        <p:spPr bwMode="auto">
          <a:xfrm>
            <a:off x="1828800" y="5208588"/>
            <a:ext cx="630238" cy="877887"/>
          </a:xfrm>
          <a:custGeom>
            <a:avLst/>
            <a:gdLst/>
            <a:ahLst/>
            <a:cxnLst>
              <a:cxn ang="0">
                <a:pos x="0" y="519"/>
              </a:cxn>
              <a:cxn ang="0">
                <a:pos x="330" y="519"/>
              </a:cxn>
              <a:cxn ang="0">
                <a:pos x="378" y="315"/>
              </a:cxn>
              <a:cxn ang="0">
                <a:pos x="342" y="45"/>
              </a:cxn>
              <a:cxn ang="0">
                <a:pos x="48" y="45"/>
              </a:cxn>
            </a:cxnLst>
            <a:rect l="0" t="0" r="r" b="b"/>
            <a:pathLst>
              <a:path w="397" h="553">
                <a:moveTo>
                  <a:pt x="0" y="519"/>
                </a:moveTo>
                <a:cubicBezTo>
                  <a:pt x="133" y="536"/>
                  <a:pt x="267" y="553"/>
                  <a:pt x="330" y="519"/>
                </a:cubicBezTo>
                <a:cubicBezTo>
                  <a:pt x="393" y="485"/>
                  <a:pt x="376" y="394"/>
                  <a:pt x="378" y="315"/>
                </a:cubicBezTo>
                <a:cubicBezTo>
                  <a:pt x="380" y="236"/>
                  <a:pt x="397" y="90"/>
                  <a:pt x="342" y="45"/>
                </a:cubicBezTo>
                <a:cubicBezTo>
                  <a:pt x="287" y="0"/>
                  <a:pt x="97" y="45"/>
                  <a:pt x="48" y="4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050925" y="488156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1293" name="Oval 29"/>
          <p:cNvSpPr>
            <a:spLocks noChangeArrowheads="1"/>
          </p:cNvSpPr>
          <p:nvPr/>
        </p:nvSpPr>
        <p:spPr bwMode="auto">
          <a:xfrm>
            <a:off x="1219200" y="526097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1824038" y="483552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11295" name="Oval 31"/>
          <p:cNvSpPr>
            <a:spLocks noChangeArrowheads="1"/>
          </p:cNvSpPr>
          <p:nvPr/>
        </p:nvSpPr>
        <p:spPr bwMode="auto">
          <a:xfrm>
            <a:off x="1992313" y="5214938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2651125" y="5349875"/>
            <a:ext cx="61404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Potential difference between A and B =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</a:t>
            </a:r>
            <a:r>
              <a:rPr lang="en-US" sz="2400" dirty="0"/>
              <a:t>. 0 </a:t>
            </a:r>
            <a:r>
              <a:rPr lang="en-US" sz="2400" dirty="0" err="1"/>
              <a:t>V</a:t>
            </a:r>
            <a:r>
              <a:rPr lang="en-US" sz="2400" dirty="0"/>
              <a:t>,    </a:t>
            </a:r>
            <a:r>
              <a:rPr lang="en-US" sz="2400" dirty="0" err="1"/>
              <a:t>b</a:t>
            </a:r>
            <a:r>
              <a:rPr lang="en-US" sz="2400" dirty="0"/>
              <a:t>.</a:t>
            </a:r>
            <a:r>
              <a:rPr lang="en-US" sz="2400" dirty="0" smtClean="0"/>
              <a:t> </a:t>
            </a:r>
            <a:r>
              <a:rPr lang="en-US" sz="2400" dirty="0"/>
              <a:t>5</a:t>
            </a:r>
            <a:r>
              <a:rPr lang="en-US" sz="2400" dirty="0" smtClean="0"/>
              <a:t> </a:t>
            </a:r>
            <a:r>
              <a:rPr lang="en-US" sz="2400" dirty="0" err="1"/>
              <a:t>V</a:t>
            </a:r>
            <a:r>
              <a:rPr lang="en-US" sz="2400" dirty="0"/>
              <a:t>,   </a:t>
            </a:r>
            <a:r>
              <a:rPr lang="en-US" sz="2400" dirty="0" err="1"/>
              <a:t>c</a:t>
            </a:r>
            <a:r>
              <a:rPr lang="en-US" sz="2400" dirty="0"/>
              <a:t>.</a:t>
            </a:r>
            <a:r>
              <a:rPr lang="en-US" sz="2400" dirty="0" smtClean="0"/>
              <a:t> 10 </a:t>
            </a:r>
            <a:r>
              <a:rPr lang="en-US" sz="2400" dirty="0" err="1" smtClean="0"/>
              <a:t>V</a:t>
            </a:r>
            <a:r>
              <a:rPr lang="en-US" sz="2400" dirty="0" smtClean="0"/>
              <a:t>  </a:t>
            </a:r>
            <a:r>
              <a:rPr lang="en-US" sz="2400" dirty="0" err="1"/>
              <a:t>d</a:t>
            </a:r>
            <a:r>
              <a:rPr lang="en-US" sz="2400" dirty="0"/>
              <a:t>. infinite volts</a:t>
            </a: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1765300" y="5691188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+</a:t>
            </a:r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1117600" y="5719763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-</a:t>
            </a:r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>
            <a:off x="1381125" y="5108575"/>
            <a:ext cx="0" cy="4381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>
            <a:off x="1897063" y="5110163"/>
            <a:ext cx="0" cy="4381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2736850" y="54371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305" name="Picture 41"/>
          <p:cNvPicPr>
            <a:picLocks noChangeAspect="1" noChangeArrowheads="1"/>
          </p:cNvPicPr>
          <p:nvPr/>
        </p:nvPicPr>
        <p:blipFill>
          <a:blip r:embed="rId3"/>
          <a:srcRect l="9579" t="16583" r="9947" b="19348"/>
          <a:stretch>
            <a:fillRect/>
          </a:stretch>
        </p:blipFill>
        <p:spPr bwMode="auto">
          <a:xfrm>
            <a:off x="2921000" y="1641475"/>
            <a:ext cx="5446713" cy="346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354013" y="795338"/>
            <a:ext cx="755486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dirty="0"/>
              <a:t>Two metal plates in vacuum, adjustable voltage between </a:t>
            </a:r>
          </a:p>
          <a:p>
            <a:r>
              <a:rPr lang="en-US" sz="2200" dirty="0"/>
              <a:t>them, shine light on one plate. Measure current between plates.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1904</TotalTime>
  <Words>3465</Words>
  <Application>Microsoft Macintosh PowerPoint</Application>
  <PresentationFormat>On-screen Show (4:3)</PresentationFormat>
  <Paragraphs>644</Paragraphs>
  <Slides>45</Slides>
  <Notes>35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7" baseType="lpstr">
      <vt:lpstr>Default Design</vt:lpstr>
      <vt:lpstr>Equation</vt:lpstr>
      <vt:lpstr>Slide 1</vt:lpstr>
      <vt:lpstr>Summary from last time…</vt:lpstr>
      <vt:lpstr>The Photoelectric Effect</vt:lpstr>
      <vt:lpstr>Experimental apparatus: PE effect</vt:lpstr>
      <vt:lpstr>Experimental apparatus: PE effect</vt:lpstr>
      <vt:lpstr>What happens?</vt:lpstr>
      <vt:lpstr>When does an electric field exert a force on a charge?</vt:lpstr>
      <vt:lpstr>Slide 8</vt:lpstr>
      <vt:lpstr>Slide 9</vt:lpstr>
      <vt:lpstr>Slide 10</vt:lpstr>
      <vt:lpstr>A note about units of energy</vt:lpstr>
      <vt:lpstr>How to put the e- close to plate A?</vt:lpstr>
      <vt:lpstr>First we could argue that the light heats up the plate  electrons pop-out</vt:lpstr>
      <vt:lpstr>Experimental apparatus: PE effect</vt:lpstr>
      <vt:lpstr>Slide 15</vt:lpstr>
      <vt:lpstr>Slide 16</vt:lpstr>
      <vt:lpstr>Slide 17</vt:lpstr>
      <vt:lpstr>Vacuum tube diode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Putting these together</vt:lpstr>
      <vt:lpstr>Slide 30</vt:lpstr>
      <vt:lpstr>Slide 31</vt:lpstr>
      <vt:lpstr>Slide 32</vt:lpstr>
      <vt:lpstr>Kicker analogy: a ball in a pit</vt:lpstr>
      <vt:lpstr>Kicker analogy: a ball in a pit</vt:lpstr>
      <vt:lpstr>Slide 35</vt:lpstr>
      <vt:lpstr>Typical energies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</vt:vector>
  </TitlesOfParts>
  <Company>jila, university of colorado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cwieman</dc:creator>
  <cp:lastModifiedBy>Zombie</cp:lastModifiedBy>
  <cp:revision>81</cp:revision>
  <cp:lastPrinted>2006-09-06T17:20:11Z</cp:lastPrinted>
  <dcterms:created xsi:type="dcterms:W3CDTF">2011-02-13T20:04:05Z</dcterms:created>
  <dcterms:modified xsi:type="dcterms:W3CDTF">2011-02-13T20:12:44Z</dcterms:modified>
</cp:coreProperties>
</file>