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Default Extension="pict" ContentType="image/pict"/>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embeddings/oleObject5.bin" ContentType="application/vnd.openxmlformats-officedocument.oleObject"/>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ppt/embeddings/oleObject4.bin" ContentType="application/vnd.openxmlformats-officedocument.oleObject"/>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embeddings/oleObject3.bin" ContentType="application/vnd.openxmlformats-officedocument.oleObject"/>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embeddings/oleObject2.bin" ContentType="application/vnd.openxmlformats-officedocument.oleObject"/>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46"/>
  </p:notesMasterIdLst>
  <p:handoutMasterIdLst>
    <p:handoutMasterId r:id="rId47"/>
  </p:handoutMasterIdLst>
  <p:sldIdLst>
    <p:sldId id="321" r:id="rId2"/>
    <p:sldId id="295" r:id="rId3"/>
    <p:sldId id="343" r:id="rId4"/>
    <p:sldId id="342" r:id="rId5"/>
    <p:sldId id="344"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45" r:id="rId22"/>
    <p:sldId id="346" r:id="rId23"/>
    <p:sldId id="348" r:id="rId24"/>
    <p:sldId id="349" r:id="rId25"/>
    <p:sldId id="350" r:id="rId26"/>
    <p:sldId id="351"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53" r:id="rId42"/>
    <p:sldId id="339" r:id="rId43"/>
    <p:sldId id="340" r:id="rId44"/>
    <p:sldId id="341" r:id="rId45"/>
  </p:sldIdLst>
  <p:sldSz cx="9144000" cy="6858000" type="screen4x3"/>
  <p:notesSz cx="6858000" cy="9180513"/>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0099"/>
    <a:srgbClr val="FF3300"/>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746" autoAdjust="0"/>
    <p:restoredTop sz="82270" autoAdjust="0"/>
  </p:normalViewPr>
  <p:slideViewPr>
    <p:cSldViewPr snapToGrid="0">
      <p:cViewPr varScale="1">
        <p:scale>
          <a:sx n="75" d="100"/>
          <a:sy n="75" d="100"/>
        </p:scale>
        <p:origin x="-1256" y="-96"/>
      </p:cViewPr>
      <p:guideLst>
        <p:guide orient="horz" pos="327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ict"/></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pict"/><Relationship Id="rId4" Type="http://schemas.openxmlformats.org/officeDocument/2006/relationships/image" Target="../media/image20.pict"/><Relationship Id="rId1" Type="http://schemas.openxmlformats.org/officeDocument/2006/relationships/image" Target="../media/image17.pict"/><Relationship Id="rId2" Type="http://schemas.openxmlformats.org/officeDocument/2006/relationships/image" Target="../media/image18.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9155" name="Rectangle 3"/>
          <p:cNvSpPr>
            <a:spLocks noGrp="1" noChangeArrowheads="1"/>
          </p:cNvSpPr>
          <p:nvPr>
            <p:ph type="dt" sz="quarter"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9156" name="Rectangle 4"/>
          <p:cNvSpPr>
            <a:spLocks noGrp="1" noChangeArrowheads="1"/>
          </p:cNvSpPr>
          <p:nvPr>
            <p:ph type="ftr" sz="quarter" idx="2"/>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9157" name="Rectangle 5"/>
          <p:cNvSpPr>
            <a:spLocks noGrp="1" noChangeArrowheads="1"/>
          </p:cNvSpPr>
          <p:nvPr>
            <p:ph type="sldNum" sz="quarter" idx="3"/>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5C5F0AC-624F-44E5-BB76-317EF8E468E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35063" y="688975"/>
            <a:ext cx="4589462" cy="34417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60863"/>
            <a:ext cx="5486400" cy="413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429F90B-D225-464E-A049-9E2B3E88BFA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D6B39-9223-47E3-820E-26C6ACC2B431}" type="slidenum">
              <a:rPr lang="en-US"/>
              <a:pPr/>
              <a:t>1</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A5B35-2B7A-4A48-BCDA-1C88C709A49F}" type="slidenum">
              <a:rPr lang="en-US"/>
              <a:pPr/>
              <a:t>13</a:t>
            </a:fld>
            <a:endParaRPr lang="en-US"/>
          </a:p>
        </p:txBody>
      </p:sp>
      <p:sp>
        <p:nvSpPr>
          <p:cNvPr id="112642" name="Rectangle 2"/>
          <p:cNvSpPr>
            <a:spLocks noGrp="1" noRot="1" noChangeAspect="1" noChangeArrowheads="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112643" name="Rectangle 3"/>
          <p:cNvSpPr>
            <a:spLocks noGrp="1" noChangeArrowheads="1"/>
          </p:cNvSpPr>
          <p:nvPr>
            <p:ph type="body" idx="1"/>
          </p:nvPr>
        </p:nvSpPr>
        <p:spPr bwMode="auto">
          <a:xfrm>
            <a:off x="685800" y="4360864"/>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136957-2EF8-9549-A2DF-7DEBDDB24CEF}" type="slidenum">
              <a:rPr lang="en-US"/>
              <a:pPr/>
              <a:t>14</a:t>
            </a:fld>
            <a:endParaRPr lang="en-US"/>
          </a:p>
        </p:txBody>
      </p:sp>
      <p:sp>
        <p:nvSpPr>
          <p:cNvPr id="96258" name="Rectangle 2"/>
          <p:cNvSpPr>
            <a:spLocks noGrp="1" noRot="1" noChangeAspect="1" noChangeArrowheads="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96259" name="Rectangle 3"/>
          <p:cNvSpPr>
            <a:spLocks noGrp="1" noChangeArrowheads="1"/>
          </p:cNvSpPr>
          <p:nvPr>
            <p:ph type="body" idx="1"/>
          </p:nvPr>
        </p:nvSpPr>
        <p:spPr bwMode="auto">
          <a:xfrm>
            <a:off x="685800" y="4360864"/>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88549-9003-8D4D-A053-7B896A4AD415}" type="slidenum">
              <a:rPr lang="en-US"/>
              <a:pPr/>
              <a:t>15</a:t>
            </a:fld>
            <a:endParaRPr lang="en-US"/>
          </a:p>
        </p:txBody>
      </p:sp>
      <p:sp>
        <p:nvSpPr>
          <p:cNvPr id="98306" name="Rectangle 2"/>
          <p:cNvSpPr>
            <a:spLocks noGrp="1" noRot="1" noChangeAspect="1" noChangeArrowheads="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98307" name="Rectangle 3"/>
          <p:cNvSpPr>
            <a:spLocks noGrp="1" noChangeArrowheads="1"/>
          </p:cNvSpPr>
          <p:nvPr>
            <p:ph type="body" idx="1"/>
          </p:nvPr>
        </p:nvSpPr>
        <p:spPr bwMode="auto">
          <a:xfrm>
            <a:off x="685800" y="4360864"/>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BBF2D-998C-F945-84CA-9870E81A57EE}" type="slidenum">
              <a:rPr lang="en-US"/>
              <a:pPr/>
              <a:t>16</a:t>
            </a:fld>
            <a:endParaRPr lang="en-US"/>
          </a:p>
        </p:txBody>
      </p:sp>
      <p:sp>
        <p:nvSpPr>
          <p:cNvPr id="100354" name="Rectangle 2"/>
          <p:cNvSpPr>
            <a:spLocks noGrp="1" noRot="1" noChangeAspect="1" noChangeArrowheads="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100355" name="Rectangle 3"/>
          <p:cNvSpPr>
            <a:spLocks noGrp="1" noChangeArrowheads="1"/>
          </p:cNvSpPr>
          <p:nvPr>
            <p:ph type="body" idx="1"/>
          </p:nvPr>
        </p:nvSpPr>
        <p:spPr bwMode="auto">
          <a:xfrm>
            <a:off x="685800" y="4360864"/>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8A2903-2F50-7349-BFB6-BC9A324EF89D}" type="slidenum">
              <a:rPr lang="en-US"/>
              <a:pPr/>
              <a:t>17</a:t>
            </a:fld>
            <a:endParaRPr lang="en-US"/>
          </a:p>
        </p:txBody>
      </p:sp>
      <p:sp>
        <p:nvSpPr>
          <p:cNvPr id="114690" name="Rectangle 2"/>
          <p:cNvSpPr>
            <a:spLocks noGrp="1" noRot="1" noChangeAspect="1" noChangeArrowheads="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xfrm>
            <a:off x="685800" y="4360864"/>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BA02D-142D-1646-8FB7-8DEA702B9878}" type="slidenum">
              <a:rPr lang="en-US"/>
              <a:pPr/>
              <a:t>18</a:t>
            </a:fld>
            <a:endParaRPr lang="en-US"/>
          </a:p>
        </p:txBody>
      </p:sp>
      <p:sp>
        <p:nvSpPr>
          <p:cNvPr id="77826" name="Rectangle 2"/>
          <p:cNvSpPr>
            <a:spLocks noGrp="1" noRot="1" noChangeAspect="1" noChangeArrowheads="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77827" name="Rectangle 3"/>
          <p:cNvSpPr>
            <a:spLocks noGrp="1" noChangeArrowheads="1"/>
          </p:cNvSpPr>
          <p:nvPr>
            <p:ph type="body" idx="1"/>
          </p:nvPr>
        </p:nvSpPr>
        <p:spPr bwMode="auto">
          <a:xfrm>
            <a:off x="685800" y="4360864"/>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F924F-2D22-0848-8EDA-1C7E13DF5C60}" type="slidenum">
              <a:rPr lang="en-US"/>
              <a:pPr/>
              <a:t>19</a:t>
            </a:fld>
            <a:endParaRPr lang="en-US"/>
          </a:p>
        </p:txBody>
      </p:sp>
      <p:sp>
        <p:nvSpPr>
          <p:cNvPr id="106498" name="Rectangle 2"/>
          <p:cNvSpPr>
            <a:spLocks noGrp="1" noRot="1" noChangeAspect="1" noChangeArrowheads="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106499" name="Rectangle 3"/>
          <p:cNvSpPr>
            <a:spLocks noGrp="1" noChangeArrowheads="1"/>
          </p:cNvSpPr>
          <p:nvPr>
            <p:ph type="body" idx="1"/>
          </p:nvPr>
        </p:nvSpPr>
        <p:spPr bwMode="auto">
          <a:xfrm>
            <a:off x="685800" y="4360864"/>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6ACA2D-8BC1-0C4B-BD14-12DE617BFA17}" type="slidenum">
              <a:rPr lang="en-US"/>
              <a:pPr/>
              <a:t>20</a:t>
            </a:fld>
            <a:endParaRPr lang="en-US"/>
          </a:p>
        </p:txBody>
      </p:sp>
      <p:sp>
        <p:nvSpPr>
          <p:cNvPr id="108546" name="Rectangle 2"/>
          <p:cNvSpPr>
            <a:spLocks noGrp="1" noRot="1" noChangeAspect="1" noChangeArrowheads="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108547" name="Rectangle 3"/>
          <p:cNvSpPr>
            <a:spLocks noGrp="1" noChangeArrowheads="1"/>
          </p:cNvSpPr>
          <p:nvPr>
            <p:ph type="body" idx="1"/>
          </p:nvPr>
        </p:nvSpPr>
        <p:spPr bwMode="auto">
          <a:xfrm>
            <a:off x="685800" y="4360864"/>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0091D4DE-FCD3-5E41-BEF0-68D077B6B9CB}" type="slidenum">
              <a:rPr lang="en-US"/>
              <a:pPr/>
              <a:t>22</a:t>
            </a:fld>
            <a:endParaRPr lang="en-US"/>
          </a:p>
        </p:txBody>
      </p:sp>
      <p:sp>
        <p:nvSpPr>
          <p:cNvPr id="172035" name="Rectangle 2"/>
          <p:cNvSpPr>
            <a:spLocks noGrp="1" noRot="1" noChangeAspect="1" noChangeArrowheads="1" noTextEdit="1"/>
          </p:cNvSpPr>
          <p:nvPr>
            <p:ph type="sldImg"/>
          </p:nvPr>
        </p:nvSpPr>
        <p:spPr>
          <a:xfrm>
            <a:off x="1135063" y="688975"/>
            <a:ext cx="4587875" cy="3441700"/>
          </a:xfrm>
          <a:ln/>
        </p:spPr>
      </p:sp>
      <p:sp>
        <p:nvSpPr>
          <p:cNvPr id="172036" name="Rectangle 3"/>
          <p:cNvSpPr>
            <a:spLocks noGrp="1" noChangeArrowheads="1"/>
          </p:cNvSpPr>
          <p:nvPr>
            <p:ph type="body" idx="1"/>
          </p:nvPr>
        </p:nvSpPr>
        <p:spPr>
          <a:noFill/>
          <a:ln/>
        </p:spPr>
        <p:txBody>
          <a:bodyPr/>
          <a:lstStyle/>
          <a:p>
            <a:r>
              <a:rPr lang="en-US">
                <a:latin typeface="Arial" charset="0"/>
              </a:rPr>
              <a:t>Change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E28DF055-CCEF-0A4E-9D28-8484A65E8B24}" type="slidenum">
              <a:rPr lang="en-US"/>
              <a:pPr/>
              <a:t>23</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3F9350-7D10-4B7D-8FEB-272A9D459645}" type="slidenum">
              <a:rPr lang="en-US"/>
              <a:pPr/>
              <a:t>2</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5A64B892-1A7D-6645-9704-7797E0AF8A0C}" type="slidenum">
              <a:rPr lang="en-US"/>
              <a:pPr/>
              <a:t>25</a:t>
            </a:fld>
            <a:endParaRPr lang="en-US"/>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5FFA8802-B886-154E-8F9D-DD96DDCA3603}" type="slidenum">
              <a:rPr lang="en-US"/>
              <a:pPr/>
              <a:t>26</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E5A19A78-0499-4A4F-A61C-6FED2AF0A0A9}" type="slidenum">
              <a:rPr lang="en-US"/>
              <a:pPr/>
              <a:t>28</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8845045B-90D8-AD41-819A-3DC45ECCDCF9}" type="slidenum">
              <a:rPr lang="en-US"/>
              <a:pPr/>
              <a:t>30</a:t>
            </a:fld>
            <a:endParaRPr lang="en-US"/>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dirty="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B140C614-2921-8F47-A68F-3E9D1AC952F7}" type="slidenum">
              <a:rPr lang="en-US"/>
              <a:pPr/>
              <a:t>31</a:t>
            </a:fld>
            <a:endParaRPr lang="en-US"/>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r>
              <a:rPr lang="en-US">
                <a:latin typeface="Arial" charset="0"/>
              </a:rPr>
              <a:t>A: 0</a:t>
            </a:r>
          </a:p>
          <a:p>
            <a:r>
              <a:rPr lang="en-US">
                <a:latin typeface="Arial" charset="0"/>
              </a:rPr>
              <a:t>B: 5</a:t>
            </a:r>
          </a:p>
          <a:p>
            <a:r>
              <a:rPr lang="en-US">
                <a:latin typeface="Arial" charset="0"/>
              </a:rPr>
              <a:t>C: 1</a:t>
            </a:r>
          </a:p>
          <a:p>
            <a:r>
              <a:rPr lang="en-US">
                <a:latin typeface="Arial" charset="0"/>
              </a:rPr>
              <a:t>D: 90</a:t>
            </a:r>
          </a:p>
          <a:p>
            <a:r>
              <a:rPr lang="en-US">
                <a:latin typeface="Arial" charset="0"/>
              </a:rPr>
              <a:t>E: 4</a:t>
            </a:r>
          </a:p>
          <a:p>
            <a:r>
              <a:rPr lang="en-US">
                <a:latin typeface="Arial" charset="0"/>
              </a:rPr>
              <a:t>178 responses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7E35587B-B676-3D47-A398-B48A8E783D23}" type="slidenum">
              <a:rPr lang="en-US"/>
              <a:pPr/>
              <a:t>32</a:t>
            </a:fld>
            <a:endParaRPr lang="en-US"/>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1C8B7BC5-8D38-754F-8E60-2BA20140D71B}" type="slidenum">
              <a:rPr lang="en-US"/>
              <a:pPr/>
              <a:t>33</a:t>
            </a:fld>
            <a:endParaRPr lang="en-US"/>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r>
              <a:rPr lang="en-US">
                <a:latin typeface="Arial" charset="0"/>
              </a:rPr>
              <a:t>Wave interference…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83E3C36B-E5E3-8F49-9B33-9C6FE1F75284}" type="slidenum">
              <a:rPr lang="en-US"/>
              <a:pPr/>
              <a:t>34</a:t>
            </a:fld>
            <a:endParaRPr lang="en-US"/>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r>
              <a:rPr lang="en-US">
                <a:latin typeface="Arial" charset="0"/>
              </a:rPr>
              <a:t>A: 9</a:t>
            </a:r>
          </a:p>
          <a:p>
            <a:r>
              <a:rPr lang="en-US">
                <a:latin typeface="Arial" charset="0"/>
              </a:rPr>
              <a:t>B: 30</a:t>
            </a:r>
          </a:p>
          <a:p>
            <a:r>
              <a:rPr lang="en-US">
                <a:latin typeface="Arial" charset="0"/>
              </a:rPr>
              <a:t>C: 30</a:t>
            </a:r>
          </a:p>
          <a:p>
            <a:r>
              <a:rPr lang="en-US">
                <a:latin typeface="Arial" charset="0"/>
              </a:rPr>
              <a:t>D: 13</a:t>
            </a:r>
          </a:p>
          <a:p>
            <a:r>
              <a:rPr lang="en-US">
                <a:latin typeface="Arial" charset="0"/>
              </a:rPr>
              <a:t>E: 18</a:t>
            </a:r>
          </a:p>
          <a:p>
            <a:r>
              <a:rPr lang="en-US">
                <a:latin typeface="Arial" charset="0"/>
              </a:rPr>
              <a:t>179 responses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3834F8AD-E734-604F-A78B-B53F6FE6DD64}" type="slidenum">
              <a:rPr lang="en-US"/>
              <a:pPr/>
              <a:t>35</a:t>
            </a:fld>
            <a:endParaRPr lang="en-US"/>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a:spcBef>
                <a:spcPct val="0"/>
              </a:spcBef>
            </a:pPr>
            <a:r>
              <a:rPr lang="en-US" sz="1900" i="1" dirty="0"/>
              <a:t>Photon </a:t>
            </a:r>
            <a:r>
              <a:rPr lang="en-US" sz="1900" i="1" dirty="0" err="1"/>
              <a:t>sim</a:t>
            </a:r>
            <a:r>
              <a:rPr lang="en-US" sz="1900" i="1" dirty="0"/>
              <a:t>-- hitting screen, no slits.</a:t>
            </a:r>
          </a:p>
          <a:p>
            <a:endParaRPr lang="en-US" dirty="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515C82E6-1394-094C-B398-354C91E0DB50}" type="slidenum">
              <a:rPr lang="en-US"/>
              <a:pPr/>
              <a:t>38</a:t>
            </a:fld>
            <a:endParaRPr lang="en-US"/>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7BF80-1FAD-3746-B4E9-ED5374DF12C5}" type="slidenum">
              <a:rPr lang="en-US"/>
              <a:pPr/>
              <a:t>6</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53BE4041-7190-DE42-80CC-2224FF84ABC4}" type="slidenum">
              <a:rPr lang="en-US"/>
              <a:pPr/>
              <a:t>39</a:t>
            </a:fld>
            <a:endParaRPr lang="en-US"/>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r>
              <a:rPr lang="en-US">
                <a:latin typeface="Arial" charset="0"/>
              </a:rPr>
              <a:t>A: 7</a:t>
            </a:r>
          </a:p>
          <a:p>
            <a:r>
              <a:rPr lang="en-US">
                <a:latin typeface="Arial" charset="0"/>
              </a:rPr>
              <a:t>B: 16</a:t>
            </a:r>
          </a:p>
          <a:p>
            <a:r>
              <a:rPr lang="en-US">
                <a:latin typeface="Arial" charset="0"/>
              </a:rPr>
              <a:t>C: 65</a:t>
            </a:r>
          </a:p>
          <a:p>
            <a:r>
              <a:rPr lang="en-US">
                <a:latin typeface="Arial" charset="0"/>
              </a:rPr>
              <a:t>D: 11</a:t>
            </a:r>
          </a:p>
          <a:p>
            <a:r>
              <a:rPr lang="en-US">
                <a:latin typeface="Arial" charset="0"/>
              </a:rPr>
              <a:t>178 responses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259D0345-B03A-7648-BC86-D3FA6487B754}" type="slidenum">
              <a:rPr lang="en-US"/>
              <a:pPr/>
              <a:t>40</a:t>
            </a:fld>
            <a:endParaRPr lang="en-US"/>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a:spcBef>
                <a:spcPct val="0"/>
              </a:spcBef>
            </a:pPr>
            <a:r>
              <a:rPr lang="en-US" sz="2300" dirty="0"/>
              <a:t>If can know that </a:t>
            </a:r>
          </a:p>
          <a:p>
            <a:pPr>
              <a:spcBef>
                <a:spcPct val="0"/>
              </a:spcBef>
            </a:pPr>
            <a:r>
              <a:rPr lang="en-US" sz="2300" dirty="0"/>
              <a:t>went through only</a:t>
            </a:r>
          </a:p>
          <a:p>
            <a:pPr>
              <a:spcBef>
                <a:spcPct val="0"/>
              </a:spcBef>
            </a:pPr>
            <a:r>
              <a:rPr lang="en-US" sz="2300" dirty="0"/>
              <a:t>one slit, must get</a:t>
            </a:r>
          </a:p>
          <a:p>
            <a:pPr>
              <a:spcBef>
                <a:spcPct val="0"/>
              </a:spcBef>
            </a:pPr>
            <a:r>
              <a:rPr lang="en-US" sz="2300" dirty="0"/>
              <a:t>photon pattern that</a:t>
            </a:r>
          </a:p>
          <a:p>
            <a:pPr>
              <a:spcBef>
                <a:spcPct val="0"/>
              </a:spcBef>
            </a:pPr>
            <a:r>
              <a:rPr lang="en-US" sz="2300" dirty="0"/>
              <a:t>corresponds to light</a:t>
            </a:r>
          </a:p>
          <a:p>
            <a:pPr>
              <a:spcBef>
                <a:spcPct val="0"/>
              </a:spcBef>
            </a:pPr>
            <a:r>
              <a:rPr lang="en-US" sz="2300" dirty="0"/>
              <a:t>going through a single</a:t>
            </a:r>
          </a:p>
          <a:p>
            <a:pPr>
              <a:spcBef>
                <a:spcPct val="0"/>
              </a:spcBef>
            </a:pPr>
            <a:r>
              <a:rPr lang="en-US" sz="2300" dirty="0"/>
              <a:t>slit, i.e. no interference</a:t>
            </a:r>
          </a:p>
          <a:p>
            <a:pPr>
              <a:spcBef>
                <a:spcPct val="0"/>
              </a:spcBef>
            </a:pPr>
            <a:r>
              <a:rPr lang="en-US" sz="2300" dirty="0"/>
              <a:t>between the two paths corresponding to the two slits.</a:t>
            </a:r>
          </a:p>
          <a:p>
            <a:pPr>
              <a:spcBef>
                <a:spcPct val="0"/>
              </a:spcBef>
            </a:pPr>
            <a:r>
              <a:rPr lang="en-US" sz="2300" dirty="0"/>
              <a:t>Since that photon is part of the two slit interference pattern,</a:t>
            </a:r>
          </a:p>
          <a:p>
            <a:pPr>
              <a:spcBef>
                <a:spcPct val="0"/>
              </a:spcBef>
            </a:pPr>
            <a:r>
              <a:rPr lang="en-US" sz="2300" dirty="0"/>
              <a:t>and the probability pattern of where it lands is described by</a:t>
            </a:r>
          </a:p>
          <a:p>
            <a:pPr>
              <a:spcBef>
                <a:spcPct val="0"/>
              </a:spcBef>
            </a:pPr>
            <a:r>
              <a:rPr lang="en-US" sz="2300" dirty="0"/>
              <a:t>the 2 slit interference pattern, </a:t>
            </a:r>
            <a:r>
              <a:rPr lang="en-US" sz="2300" b="1" u="sng" dirty="0"/>
              <a:t>it must have gone through both</a:t>
            </a:r>
          </a:p>
          <a:p>
            <a:pPr>
              <a:spcBef>
                <a:spcPct val="0"/>
              </a:spcBef>
            </a:pPr>
            <a:r>
              <a:rPr lang="en-US" sz="2300" b="1" u="sng" dirty="0"/>
              <a:t>slits </a:t>
            </a:r>
            <a:r>
              <a:rPr lang="en-US" sz="2300" b="1" u="sng" dirty="0" err="1"/>
              <a:t>i</a:t>
            </a:r>
            <a:r>
              <a:rPr lang="en-US" sz="2300" b="1" u="sng" dirty="0"/>
              <a:t>. </a:t>
            </a:r>
            <a:r>
              <a:rPr lang="en-US" sz="2300" b="1" u="sng" dirty="0" err="1"/>
              <a:t>e</a:t>
            </a:r>
            <a:r>
              <a:rPr lang="en-US" sz="2300" b="1" u="sng" dirty="0"/>
              <a:t>. as a wave.</a:t>
            </a:r>
            <a:r>
              <a:rPr lang="en-US" sz="2300" dirty="0"/>
              <a:t> But when interacted with </a:t>
            </a:r>
            <a:r>
              <a:rPr lang="en-US" sz="2300" dirty="0" err="1"/>
              <a:t>e</a:t>
            </a:r>
            <a:r>
              <a:rPr lang="en-US" sz="2300" dirty="0"/>
              <a:t> like particle.</a:t>
            </a:r>
            <a:endParaRPr lang="en-US" sz="2300" b="1" u="sng" dirty="0"/>
          </a:p>
          <a:p>
            <a:endParaRPr lang="en-US" dirty="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3EC56D70-CF1B-6245-B88D-831E30F3E799}" type="slidenum">
              <a:rPr lang="en-US"/>
              <a:pPr/>
              <a:t>42</a:t>
            </a:fld>
            <a:endParaRPr lang="en-US"/>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09AD24BB-514B-0140-A0AE-FC2A16FC2F25}" type="slidenum">
              <a:rPr lang="en-US"/>
              <a:pPr/>
              <a:t>43</a:t>
            </a:fld>
            <a:endParaRPr lang="en-US"/>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BB300BEE-C0BE-C347-8CBE-45633390B7EF}" type="slidenum">
              <a:rPr lang="en-US"/>
              <a:pPr/>
              <a:t>44</a:t>
            </a:fld>
            <a:endParaRPr lang="en-US"/>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ED5CA8-72C0-3642-B911-F5267F43944C}" type="slidenum">
              <a:rPr lang="en-US"/>
              <a:pPr/>
              <a:t>7</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E4F99-1A67-7145-A4AF-DCDBB7348C76}" type="slidenum">
              <a:rPr lang="en-US"/>
              <a:pPr/>
              <a:t>8</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a:spcBef>
                <a:spcPct val="0"/>
              </a:spcBef>
            </a:pPr>
            <a:r>
              <a:rPr lang="en-US" sz="1400"/>
              <a:t>show photon view</a:t>
            </a:r>
          </a:p>
          <a:p>
            <a:r>
              <a:rPr lang="en-US"/>
              <a:t>On sim…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9F1640-9B20-2A41-A726-F13F11A2EBDB}" type="slidenum">
              <a:rPr lang="en-US"/>
              <a:pPr/>
              <a:t>9</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1732C3-48EE-0946-B81F-BF87017028FD}" type="slidenum">
              <a:rPr lang="en-US"/>
              <a:pPr/>
              <a:t>10</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7D058-4D92-4694-99E9-5926BD9A2C02}" type="slidenum">
              <a:rPr lang="en-US"/>
              <a:pPr/>
              <a:t>11</a:t>
            </a:fld>
            <a:endParaRPr lang="en-US"/>
          </a:p>
        </p:txBody>
      </p:sp>
      <p:sp>
        <p:nvSpPr>
          <p:cNvPr id="104450" name="Rectangle 2"/>
          <p:cNvSpPr>
            <a:spLocks noGrp="1" noRot="1" noChangeAspect="1" noChangeArrowheads="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685800" y="4360863"/>
            <a:ext cx="5486400" cy="4130675"/>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53AE1A-30F7-2844-8330-B06FB1E09E29}" type="slidenum">
              <a:rPr lang="en-US"/>
              <a:pPr/>
              <a:t>12</a:t>
            </a:fld>
            <a:endParaRPr lang="en-US"/>
          </a:p>
        </p:txBody>
      </p:sp>
      <p:sp>
        <p:nvSpPr>
          <p:cNvPr id="71682" name="Rectangle 2"/>
          <p:cNvSpPr>
            <a:spLocks noGrp="1" noRot="1" noChangeAspect="1" noChangeArrowheads="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71683" name="Rectangle 3"/>
          <p:cNvSpPr>
            <a:spLocks noGrp="1" noChangeArrowheads="1"/>
          </p:cNvSpPr>
          <p:nvPr>
            <p:ph type="body" idx="1"/>
          </p:nvPr>
        </p:nvSpPr>
        <p:spPr bwMode="auto">
          <a:xfrm>
            <a:off x="685800" y="4360864"/>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04A487-9950-4122-9D6B-C49B69F1561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AE0898-5892-463D-A670-00F18332610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3E11EB-6B6D-4DB9-81D4-971AB47377E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C0C9911-7BDB-44D9-AA8B-E80159F4A6E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1E894C-31B2-4C6B-8EFA-6C87EA5EB32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99364F-4069-4635-8D59-CCE0EF2ED32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C3E49B-1E4D-4FC2-BBB4-19B7CEB60A4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4CAC82A-7676-49B1-9F5B-F91B1027632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6D66ED4-4C34-4501-A341-F10AB2AD00D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295258C-E96F-4A9E-83C3-88F63AA0282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006313-7AB1-4DCF-BA75-9F757C732A8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00B59B2-C786-4576-A824-BD33B3B46F5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04CE485-326B-46E7-B1B0-17CCE91E53D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het.colorado.edu/simulations/photoelectric/photoelectric.jnlp"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A1F6D020-A6C6-4935-9540-7BB7F9A49A30}" type="slidenum">
              <a:rPr lang="en-US"/>
              <a:pPr/>
              <a:t>1</a:t>
            </a:fld>
            <a:endParaRPr lang="en-US"/>
          </a:p>
        </p:txBody>
      </p:sp>
      <p:sp>
        <p:nvSpPr>
          <p:cNvPr id="3074" name="Text Box 2"/>
          <p:cNvSpPr txBox="1">
            <a:spLocks noChangeArrowheads="1"/>
          </p:cNvSpPr>
          <p:nvPr/>
        </p:nvSpPr>
        <p:spPr bwMode="auto">
          <a:xfrm>
            <a:off x="381000" y="1495425"/>
            <a:ext cx="184150" cy="519113"/>
          </a:xfrm>
          <a:prstGeom prst="rect">
            <a:avLst/>
          </a:prstGeom>
          <a:noFill/>
          <a:ln w="9525">
            <a:noFill/>
            <a:miter lim="800000"/>
            <a:headEnd/>
            <a:tailEnd/>
          </a:ln>
          <a:effectLst/>
        </p:spPr>
        <p:txBody>
          <a:bodyPr wrap="none">
            <a:spAutoFit/>
          </a:bodyPr>
          <a:lstStyle/>
          <a:p>
            <a:endParaRPr lang="en-US" sz="2800">
              <a:latin typeface="Times New Roman" pitchFamily="18" charset="0"/>
            </a:endParaRPr>
          </a:p>
        </p:txBody>
      </p:sp>
      <p:sp>
        <p:nvSpPr>
          <p:cNvPr id="3075" name="Text Box 3"/>
          <p:cNvSpPr txBox="1">
            <a:spLocks noChangeArrowheads="1"/>
          </p:cNvSpPr>
          <p:nvPr/>
        </p:nvSpPr>
        <p:spPr bwMode="auto">
          <a:xfrm>
            <a:off x="1971997" y="107950"/>
            <a:ext cx="4988865" cy="523220"/>
          </a:xfrm>
          <a:prstGeom prst="rect">
            <a:avLst/>
          </a:prstGeom>
          <a:noFill/>
          <a:ln w="9525">
            <a:noFill/>
            <a:miter lim="800000"/>
            <a:headEnd/>
            <a:tailEnd/>
          </a:ln>
          <a:effectLst/>
        </p:spPr>
        <p:txBody>
          <a:bodyPr wrap="none">
            <a:spAutoFit/>
          </a:bodyPr>
          <a:lstStyle/>
          <a:p>
            <a:pPr algn="ctr"/>
            <a:r>
              <a:rPr lang="en-US" sz="2800" dirty="0" smtClean="0">
                <a:latin typeface="Comic Sans MS" pitchFamily="66" charset="0"/>
              </a:rPr>
              <a:t>PH300 </a:t>
            </a:r>
            <a:r>
              <a:rPr lang="en-US" sz="2800" dirty="0">
                <a:latin typeface="Comic Sans MS" pitchFamily="66" charset="0"/>
              </a:rPr>
              <a:t>Modern </a:t>
            </a:r>
            <a:r>
              <a:rPr lang="en-US" sz="2800" dirty="0" smtClean="0">
                <a:latin typeface="Comic Sans MS" pitchFamily="66" charset="0"/>
              </a:rPr>
              <a:t>Physics SP11</a:t>
            </a:r>
            <a:endParaRPr lang="en-US" sz="2800" dirty="0">
              <a:latin typeface="Comic Sans MS" pitchFamily="66" charset="0"/>
            </a:endParaRPr>
          </a:p>
        </p:txBody>
      </p:sp>
      <p:sp>
        <p:nvSpPr>
          <p:cNvPr id="3079" name="Rectangle 7"/>
          <p:cNvSpPr>
            <a:spLocks noChangeArrowheads="1"/>
          </p:cNvSpPr>
          <p:nvPr/>
        </p:nvSpPr>
        <p:spPr bwMode="auto">
          <a:xfrm>
            <a:off x="0" y="4807559"/>
            <a:ext cx="4419600" cy="1938992"/>
          </a:xfrm>
          <a:prstGeom prst="rect">
            <a:avLst/>
          </a:prstGeom>
          <a:noFill/>
          <a:ln w="9525">
            <a:noFill/>
            <a:miter lim="800000"/>
            <a:headEnd/>
            <a:tailEnd/>
          </a:ln>
          <a:effectLst/>
        </p:spPr>
        <p:txBody>
          <a:bodyPr wrap="square">
            <a:spAutoFit/>
          </a:bodyPr>
          <a:lstStyle/>
          <a:p>
            <a:r>
              <a:rPr lang="en-US" b="1" dirty="0" smtClean="0"/>
              <a:t>2/17 Day 10: </a:t>
            </a:r>
            <a:endParaRPr lang="en-US" b="1" dirty="0"/>
          </a:p>
          <a:p>
            <a:r>
              <a:rPr lang="en-US" dirty="0" smtClean="0"/>
              <a:t>Questions?</a:t>
            </a:r>
          </a:p>
          <a:p>
            <a:r>
              <a:rPr lang="en-US" dirty="0" smtClean="0"/>
              <a:t>Photoelectric Effect</a:t>
            </a:r>
          </a:p>
          <a:p>
            <a:r>
              <a:rPr lang="en-US" dirty="0" smtClean="0"/>
              <a:t>(continued)</a:t>
            </a:r>
          </a:p>
          <a:p>
            <a:r>
              <a:rPr lang="en-US" dirty="0" smtClean="0"/>
              <a:t>Photons</a:t>
            </a:r>
          </a:p>
        </p:txBody>
      </p:sp>
      <p:sp>
        <p:nvSpPr>
          <p:cNvPr id="10" name="Rectangle 7"/>
          <p:cNvSpPr>
            <a:spLocks noChangeArrowheads="1"/>
          </p:cNvSpPr>
          <p:nvPr/>
        </p:nvSpPr>
        <p:spPr bwMode="auto">
          <a:xfrm>
            <a:off x="4191000" y="4829056"/>
            <a:ext cx="4953000" cy="1569660"/>
          </a:xfrm>
          <a:prstGeom prst="rect">
            <a:avLst/>
          </a:prstGeom>
          <a:noFill/>
          <a:ln w="9525">
            <a:noFill/>
            <a:miter lim="800000"/>
            <a:headEnd/>
            <a:tailEnd/>
          </a:ln>
          <a:effectLst/>
        </p:spPr>
        <p:txBody>
          <a:bodyPr wrap="square">
            <a:spAutoFit/>
          </a:bodyPr>
          <a:lstStyle/>
          <a:p>
            <a:pPr algn="r"/>
            <a:r>
              <a:rPr lang="en-US" b="1" dirty="0" smtClean="0"/>
              <a:t>Next week:  </a:t>
            </a:r>
            <a:endParaRPr lang="en-US" dirty="0" smtClean="0"/>
          </a:p>
          <a:p>
            <a:pPr algn="r"/>
            <a:r>
              <a:rPr lang="en-US" dirty="0" smtClean="0"/>
              <a:t>Early atomic models</a:t>
            </a:r>
          </a:p>
          <a:p>
            <a:pPr algn="r"/>
            <a:r>
              <a:rPr lang="en-US" dirty="0" smtClean="0"/>
              <a:t>Atomic spectra </a:t>
            </a:r>
          </a:p>
          <a:p>
            <a:pPr algn="r"/>
            <a:r>
              <a:rPr lang="en-US" dirty="0" smtClean="0"/>
              <a:t>Lasers(!)</a:t>
            </a:r>
          </a:p>
        </p:txBody>
      </p:sp>
      <p:sp>
        <p:nvSpPr>
          <p:cNvPr id="11" name="Rectangle 6"/>
          <p:cNvSpPr>
            <a:spLocks noChangeArrowheads="1"/>
          </p:cNvSpPr>
          <p:nvPr/>
        </p:nvSpPr>
        <p:spPr bwMode="auto">
          <a:xfrm>
            <a:off x="516104" y="3614437"/>
            <a:ext cx="8458200" cy="1200328"/>
          </a:xfrm>
          <a:prstGeom prst="rect">
            <a:avLst/>
          </a:prstGeom>
          <a:noFill/>
          <a:ln w="9525">
            <a:noFill/>
            <a:miter lim="800000"/>
            <a:headEnd/>
            <a:tailEnd/>
          </a:ln>
        </p:spPr>
        <p:txBody>
          <a:bodyPr>
            <a:prstTxWarp prst="textNoShape">
              <a:avLst/>
            </a:prstTxWarp>
            <a:spAutoFit/>
          </a:bodyPr>
          <a:lstStyle/>
          <a:p>
            <a:r>
              <a:rPr lang="en-US" sz="2400" dirty="0" smtClean="0"/>
              <a:t>“</a:t>
            </a:r>
            <a:r>
              <a:rPr lang="en-US" dirty="0" smtClean="0"/>
              <a:t>I learned very early the difference between knowing the name of something and knowing something.</a:t>
            </a:r>
            <a:r>
              <a:rPr lang="en-US" dirty="0" smtClean="0">
                <a:latin typeface="Helvetica" charset="0"/>
              </a:rPr>
              <a:t>”</a:t>
            </a:r>
          </a:p>
          <a:p>
            <a:r>
              <a:rPr lang="en-US" dirty="0" smtClean="0">
                <a:latin typeface="Helvetica" charset="0"/>
              </a:rPr>
              <a:t>- </a:t>
            </a:r>
            <a:r>
              <a:rPr lang="en-US" dirty="0" smtClean="0">
                <a:latin typeface="Helvetica" charset="0"/>
                <a:ea typeface="Lucida Grande" charset="0"/>
                <a:cs typeface="Lucida Grande" charset="0"/>
              </a:rPr>
              <a:t>Richard Feynman</a:t>
            </a:r>
            <a:endParaRPr lang="en-US" sz="2000" dirty="0"/>
          </a:p>
        </p:txBody>
      </p:sp>
      <p:pic>
        <p:nvPicPr>
          <p:cNvPr id="9" name="Picture 9"/>
          <p:cNvPicPr>
            <a:picLocks noChangeAspect="1" noChangeArrowheads="1"/>
          </p:cNvPicPr>
          <p:nvPr/>
        </p:nvPicPr>
        <p:blipFill>
          <a:blip r:embed="rId3"/>
          <a:srcRect/>
          <a:stretch>
            <a:fillRect/>
          </a:stretch>
        </p:blipFill>
        <p:spPr bwMode="auto">
          <a:xfrm>
            <a:off x="2230595" y="639005"/>
            <a:ext cx="4352925" cy="2886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Freeform 2"/>
          <p:cNvSpPr>
            <a:spLocks/>
          </p:cNvSpPr>
          <p:nvPr/>
        </p:nvSpPr>
        <p:spPr bwMode="auto">
          <a:xfrm>
            <a:off x="1651000" y="1600200"/>
            <a:ext cx="4902200" cy="1208088"/>
          </a:xfrm>
          <a:custGeom>
            <a:avLst/>
            <a:gdLst/>
            <a:ahLst/>
            <a:cxnLst>
              <a:cxn ang="0">
                <a:pos x="56" y="726"/>
              </a:cxn>
              <a:cxn ang="0">
                <a:pos x="74" y="750"/>
              </a:cxn>
              <a:cxn ang="0">
                <a:pos x="500" y="750"/>
              </a:cxn>
              <a:cxn ang="0">
                <a:pos x="1028" y="732"/>
              </a:cxn>
              <a:cxn ang="0">
                <a:pos x="1262" y="576"/>
              </a:cxn>
              <a:cxn ang="0">
                <a:pos x="1592" y="150"/>
              </a:cxn>
              <a:cxn ang="0">
                <a:pos x="2030" y="24"/>
              </a:cxn>
              <a:cxn ang="0">
                <a:pos x="2888" y="6"/>
              </a:cxn>
              <a:cxn ang="0">
                <a:pos x="3080" y="6"/>
              </a:cxn>
            </a:cxnLst>
            <a:rect l="0" t="0" r="r" b="b"/>
            <a:pathLst>
              <a:path w="3088" h="761">
                <a:moveTo>
                  <a:pt x="56" y="726"/>
                </a:moveTo>
                <a:cubicBezTo>
                  <a:pt x="59" y="730"/>
                  <a:pt x="0" y="746"/>
                  <a:pt x="74" y="750"/>
                </a:cubicBezTo>
                <a:cubicBezTo>
                  <a:pt x="148" y="754"/>
                  <a:pt x="341" y="753"/>
                  <a:pt x="500" y="750"/>
                </a:cubicBezTo>
                <a:cubicBezTo>
                  <a:pt x="659" y="747"/>
                  <a:pt x="901" y="761"/>
                  <a:pt x="1028" y="732"/>
                </a:cubicBezTo>
                <a:cubicBezTo>
                  <a:pt x="1155" y="703"/>
                  <a:pt x="1168" y="673"/>
                  <a:pt x="1262" y="576"/>
                </a:cubicBezTo>
                <a:cubicBezTo>
                  <a:pt x="1356" y="479"/>
                  <a:pt x="1464" y="242"/>
                  <a:pt x="1592" y="150"/>
                </a:cubicBezTo>
                <a:cubicBezTo>
                  <a:pt x="1720" y="58"/>
                  <a:pt x="1814" y="48"/>
                  <a:pt x="2030" y="24"/>
                </a:cubicBezTo>
                <a:cubicBezTo>
                  <a:pt x="2246" y="0"/>
                  <a:pt x="2713" y="9"/>
                  <a:pt x="2888" y="6"/>
                </a:cubicBezTo>
                <a:cubicBezTo>
                  <a:pt x="3063" y="3"/>
                  <a:pt x="3088" y="2"/>
                  <a:pt x="3080" y="6"/>
                </a:cubicBezTo>
              </a:path>
            </a:pathLst>
          </a:custGeom>
          <a:noFill/>
          <a:ln w="38100" cmpd="sng">
            <a:solidFill>
              <a:schemeClr val="tx1"/>
            </a:solidFill>
            <a:round/>
            <a:headEnd/>
            <a:tailEnd/>
          </a:ln>
          <a:effectLst/>
        </p:spPr>
        <p:txBody>
          <a:bodyPr>
            <a:prstTxWarp prst="textNoShape">
              <a:avLst/>
            </a:prstTxWarp>
          </a:bodyPr>
          <a:lstStyle/>
          <a:p>
            <a:endParaRPr lang="en-US"/>
          </a:p>
        </p:txBody>
      </p:sp>
      <p:sp>
        <p:nvSpPr>
          <p:cNvPr id="43011" name="Text Box 3"/>
          <p:cNvSpPr txBox="1">
            <a:spLocks noChangeArrowheads="1"/>
          </p:cNvSpPr>
          <p:nvPr/>
        </p:nvSpPr>
        <p:spPr bwMode="auto">
          <a:xfrm>
            <a:off x="152400" y="838200"/>
            <a:ext cx="3081338" cy="822325"/>
          </a:xfrm>
          <a:prstGeom prst="rect">
            <a:avLst/>
          </a:prstGeom>
          <a:noFill/>
          <a:ln w="9525">
            <a:noFill/>
            <a:miter lim="800000"/>
            <a:headEnd/>
            <a:tailEnd/>
          </a:ln>
          <a:effectLst/>
        </p:spPr>
        <p:txBody>
          <a:bodyPr wrap="none">
            <a:prstTxWarp prst="textNoShape">
              <a:avLst/>
            </a:prstTxWarp>
            <a:spAutoFit/>
          </a:bodyPr>
          <a:lstStyle/>
          <a:p>
            <a:r>
              <a:rPr lang="en-US"/>
              <a:t>Photon…  </a:t>
            </a:r>
          </a:p>
          <a:p>
            <a:r>
              <a:rPr lang="en-US"/>
              <a:t>Puts in kick of energy</a:t>
            </a:r>
          </a:p>
        </p:txBody>
      </p:sp>
      <p:sp>
        <p:nvSpPr>
          <p:cNvPr id="43014" name="Text Box 6"/>
          <p:cNvSpPr txBox="1">
            <a:spLocks noChangeArrowheads="1"/>
          </p:cNvSpPr>
          <p:nvPr/>
        </p:nvSpPr>
        <p:spPr bwMode="auto">
          <a:xfrm>
            <a:off x="0" y="0"/>
            <a:ext cx="4800600" cy="822325"/>
          </a:xfrm>
          <a:prstGeom prst="rect">
            <a:avLst/>
          </a:prstGeom>
          <a:noFill/>
          <a:ln w="9525">
            <a:noFill/>
            <a:miter lim="800000"/>
            <a:headEnd/>
            <a:tailEnd/>
          </a:ln>
          <a:effectLst/>
        </p:spPr>
        <p:txBody>
          <a:bodyPr>
            <a:prstTxWarp prst="textNoShape">
              <a:avLst/>
            </a:prstTxWarp>
            <a:spAutoFit/>
          </a:bodyPr>
          <a:lstStyle/>
          <a:p>
            <a:r>
              <a:rPr lang="en-US"/>
              <a:t>If photon has enough energy, electron emerges with: </a:t>
            </a:r>
          </a:p>
        </p:txBody>
      </p:sp>
      <p:grpSp>
        <p:nvGrpSpPr>
          <p:cNvPr id="2" name="Group 30"/>
          <p:cNvGrpSpPr>
            <a:grpSpLocks/>
          </p:cNvGrpSpPr>
          <p:nvPr/>
        </p:nvGrpSpPr>
        <p:grpSpPr bwMode="auto">
          <a:xfrm>
            <a:off x="3276600" y="457200"/>
            <a:ext cx="5378450" cy="2595563"/>
            <a:chOff x="2064" y="288"/>
            <a:chExt cx="3388" cy="1635"/>
          </a:xfrm>
        </p:grpSpPr>
        <p:sp>
          <p:nvSpPr>
            <p:cNvPr id="43013" name="Text Box 5"/>
            <p:cNvSpPr txBox="1">
              <a:spLocks noChangeArrowheads="1"/>
            </p:cNvSpPr>
            <p:nvPr/>
          </p:nvSpPr>
          <p:spPr bwMode="auto">
            <a:xfrm>
              <a:off x="2064" y="288"/>
              <a:ext cx="3216" cy="312"/>
            </a:xfrm>
            <a:prstGeom prst="rect">
              <a:avLst/>
            </a:prstGeom>
            <a:noFill/>
            <a:ln w="38100">
              <a:solidFill>
                <a:srgbClr val="FF0000"/>
              </a:solidFill>
              <a:miter lim="800000"/>
              <a:headEnd/>
              <a:tailEnd/>
            </a:ln>
            <a:effectLst/>
          </p:spPr>
          <p:txBody>
            <a:bodyPr>
              <a:prstTxWarp prst="textNoShape">
                <a:avLst/>
              </a:prstTxWarp>
              <a:spAutoFit/>
            </a:bodyPr>
            <a:lstStyle/>
            <a:p>
              <a:r>
                <a:rPr lang="en-US">
                  <a:solidFill>
                    <a:srgbClr val="FF0000"/>
                  </a:solidFill>
                </a:rPr>
                <a:t>KE = photon energy – work function</a:t>
              </a:r>
            </a:p>
          </p:txBody>
        </p:sp>
        <p:sp>
          <p:nvSpPr>
            <p:cNvPr id="43015" name="AutoShape 7"/>
            <p:cNvSpPr>
              <a:spLocks/>
            </p:cNvSpPr>
            <p:nvPr/>
          </p:nvSpPr>
          <p:spPr bwMode="auto">
            <a:xfrm>
              <a:off x="2721" y="1067"/>
              <a:ext cx="296" cy="373"/>
            </a:xfrm>
            <a:prstGeom prst="rightBrace">
              <a:avLst>
                <a:gd name="adj1" fmla="val 10501"/>
                <a:gd name="adj2" fmla="val 50000"/>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43016" name="Text Box 8"/>
            <p:cNvSpPr txBox="1">
              <a:spLocks noChangeArrowheads="1"/>
            </p:cNvSpPr>
            <p:nvPr/>
          </p:nvSpPr>
          <p:spPr bwMode="auto">
            <a:xfrm>
              <a:off x="3051" y="1167"/>
              <a:ext cx="2401" cy="756"/>
            </a:xfrm>
            <a:prstGeom prst="rect">
              <a:avLst/>
            </a:prstGeom>
            <a:noFill/>
            <a:ln w="9525">
              <a:noFill/>
              <a:miter lim="800000"/>
              <a:headEnd/>
              <a:tailEnd/>
            </a:ln>
            <a:effectLst/>
          </p:spPr>
          <p:txBody>
            <a:bodyPr wrap="none">
              <a:prstTxWarp prst="textNoShape">
                <a:avLst/>
              </a:prstTxWarp>
              <a:spAutoFit/>
            </a:bodyPr>
            <a:lstStyle/>
            <a:p>
              <a:r>
                <a:rPr lang="en-US" u="sng" dirty="0"/>
                <a:t>energy needed to </a:t>
              </a:r>
              <a:r>
                <a:rPr lang="en-US" u="sng" dirty="0" smtClean="0"/>
                <a:t>kick out</a:t>
              </a:r>
            </a:p>
            <a:p>
              <a:r>
                <a:rPr lang="en-US" u="sng" dirty="0" smtClean="0"/>
                <a:t>least bound</a:t>
              </a:r>
              <a:r>
                <a:rPr lang="en-US" u="sng" dirty="0" smtClean="0"/>
                <a:t> electron.</a:t>
              </a:r>
              <a:r>
                <a:rPr lang="en-US" dirty="0" smtClean="0"/>
                <a:t> </a:t>
              </a:r>
              <a:endParaRPr lang="en-US" dirty="0"/>
            </a:p>
            <a:p>
              <a:r>
                <a:rPr lang="en-US" dirty="0"/>
                <a:t>“</a:t>
              </a:r>
              <a:r>
                <a:rPr lang="en-US" u="sng" dirty="0"/>
                <a:t>WORK FUNCTION”</a:t>
              </a:r>
              <a:r>
                <a:rPr lang="en-US" dirty="0"/>
                <a:t> </a:t>
              </a:r>
              <a:r>
                <a:rPr lang="en-US" dirty="0" smtClean="0"/>
                <a:t>(</a:t>
              </a:r>
              <a:r>
                <a:rPr lang="en-US" dirty="0" err="1" smtClean="0"/>
                <a:t>Φ</a:t>
              </a:r>
              <a:r>
                <a:rPr lang="en-US" dirty="0" smtClean="0"/>
                <a:t>)</a:t>
              </a:r>
              <a:endParaRPr lang="en-US" dirty="0"/>
            </a:p>
          </p:txBody>
        </p:sp>
      </p:grpSp>
      <p:sp>
        <p:nvSpPr>
          <p:cNvPr id="43017" name="Text Box 9"/>
          <p:cNvSpPr txBox="1">
            <a:spLocks noChangeArrowheads="1"/>
          </p:cNvSpPr>
          <p:nvPr/>
        </p:nvSpPr>
        <p:spPr bwMode="auto">
          <a:xfrm>
            <a:off x="0" y="3200400"/>
            <a:ext cx="9144000" cy="1569660"/>
          </a:xfrm>
          <a:prstGeom prst="rect">
            <a:avLst/>
          </a:prstGeom>
          <a:noFill/>
          <a:ln w="38100">
            <a:solidFill>
              <a:srgbClr val="000066"/>
            </a:solidFill>
            <a:miter lim="800000"/>
            <a:headEnd/>
            <a:tailEnd/>
          </a:ln>
          <a:effectLst/>
        </p:spPr>
        <p:txBody>
          <a:bodyPr>
            <a:prstTxWarp prst="textNoShape">
              <a:avLst/>
            </a:prstTxWarp>
            <a:spAutoFit/>
          </a:bodyPr>
          <a:lstStyle/>
          <a:p>
            <a:pPr algn="ctr"/>
            <a:r>
              <a:rPr lang="en-US" dirty="0">
                <a:solidFill>
                  <a:schemeClr val="accent2"/>
                </a:solidFill>
              </a:rPr>
              <a:t>Each photon has:  Energy =</a:t>
            </a:r>
            <a:r>
              <a:rPr lang="en-US" dirty="0" err="1">
                <a:solidFill>
                  <a:schemeClr val="accent2"/>
                </a:solidFill>
              </a:rPr>
              <a:t>h</a:t>
            </a:r>
            <a:r>
              <a:rPr lang="en-US" dirty="0">
                <a:solidFill>
                  <a:schemeClr val="accent2"/>
                </a:solidFill>
              </a:rPr>
              <a:t> </a:t>
            </a:r>
            <a:r>
              <a:rPr lang="en-US" dirty="0" err="1">
                <a:solidFill>
                  <a:schemeClr val="accent2"/>
                </a:solidFill>
              </a:rPr>
              <a:t>f</a:t>
            </a:r>
            <a:r>
              <a:rPr lang="en-US" dirty="0">
                <a:solidFill>
                  <a:schemeClr val="accent2"/>
                </a:solidFill>
              </a:rPr>
              <a:t> = Planks constant * Frequency </a:t>
            </a:r>
          </a:p>
          <a:p>
            <a:r>
              <a:rPr lang="en-US" dirty="0">
                <a:solidFill>
                  <a:schemeClr val="accent2"/>
                </a:solidFill>
              </a:rPr>
              <a:t>	</a:t>
            </a:r>
            <a:r>
              <a:rPr lang="en-US" sz="2000" dirty="0">
                <a:solidFill>
                  <a:srgbClr val="000066"/>
                </a:solidFill>
              </a:rPr>
              <a:t>(Energy in Joules)</a:t>
            </a:r>
            <a:r>
              <a:rPr lang="en-US" dirty="0">
                <a:solidFill>
                  <a:schemeClr val="accent2"/>
                </a:solidFill>
              </a:rPr>
              <a:t>   			</a:t>
            </a:r>
            <a:r>
              <a:rPr lang="en-US" sz="2000" dirty="0">
                <a:solidFill>
                  <a:schemeClr val="accent2"/>
                </a:solidFill>
              </a:rPr>
              <a:t> </a:t>
            </a:r>
            <a:r>
              <a:rPr lang="en-US" sz="2000" dirty="0">
                <a:solidFill>
                  <a:srgbClr val="800080"/>
                </a:solidFill>
              </a:rPr>
              <a:t>(Energy in </a:t>
            </a:r>
            <a:r>
              <a:rPr lang="en-US" sz="2000" dirty="0" err="1">
                <a:solidFill>
                  <a:srgbClr val="800080"/>
                </a:solidFill>
              </a:rPr>
              <a:t>eV</a:t>
            </a:r>
            <a:r>
              <a:rPr lang="en-US" sz="2000" dirty="0">
                <a:solidFill>
                  <a:srgbClr val="800080"/>
                </a:solidFill>
              </a:rPr>
              <a:t>)</a:t>
            </a:r>
            <a:r>
              <a:rPr lang="en-US" dirty="0"/>
              <a:t> </a:t>
            </a:r>
            <a:endParaRPr lang="en-US" dirty="0">
              <a:solidFill>
                <a:schemeClr val="accent2"/>
              </a:solidFill>
            </a:endParaRPr>
          </a:p>
          <a:p>
            <a:r>
              <a:rPr lang="en-US" dirty="0" err="1">
                <a:solidFill>
                  <a:srgbClr val="000066"/>
                </a:solidFill>
              </a:rPr>
              <a:t>E</a:t>
            </a:r>
            <a:r>
              <a:rPr lang="en-US" dirty="0">
                <a:solidFill>
                  <a:srgbClr val="000066"/>
                </a:solidFill>
              </a:rPr>
              <a:t>=</a:t>
            </a:r>
            <a:r>
              <a:rPr lang="en-US" dirty="0" err="1">
                <a:solidFill>
                  <a:srgbClr val="000066"/>
                </a:solidFill>
              </a:rPr>
              <a:t>hf</a:t>
            </a:r>
            <a:r>
              <a:rPr lang="en-US" dirty="0">
                <a:solidFill>
                  <a:srgbClr val="000066"/>
                </a:solidFill>
              </a:rPr>
              <a:t>=(6.626*10</a:t>
            </a:r>
            <a:r>
              <a:rPr lang="en-US" baseline="30000" dirty="0">
                <a:solidFill>
                  <a:srgbClr val="000066"/>
                </a:solidFill>
              </a:rPr>
              <a:t>-34</a:t>
            </a:r>
            <a:r>
              <a:rPr lang="en-US" dirty="0">
                <a:solidFill>
                  <a:srgbClr val="000066"/>
                </a:solidFill>
              </a:rPr>
              <a:t> </a:t>
            </a:r>
            <a:r>
              <a:rPr lang="en-US" dirty="0" err="1">
                <a:solidFill>
                  <a:srgbClr val="000066"/>
                </a:solidFill>
              </a:rPr>
              <a:t>J-s</a:t>
            </a:r>
            <a:r>
              <a:rPr lang="en-US" dirty="0">
                <a:solidFill>
                  <a:srgbClr val="000066"/>
                </a:solidFill>
              </a:rPr>
              <a:t>)*(</a:t>
            </a:r>
            <a:r>
              <a:rPr lang="en-US" dirty="0" err="1">
                <a:solidFill>
                  <a:srgbClr val="000066"/>
                </a:solidFill>
              </a:rPr>
              <a:t>f</a:t>
            </a:r>
            <a:r>
              <a:rPr lang="en-US" dirty="0">
                <a:solidFill>
                  <a:srgbClr val="000066"/>
                </a:solidFill>
              </a:rPr>
              <a:t> s</a:t>
            </a:r>
            <a:r>
              <a:rPr lang="en-US" baseline="30000" dirty="0">
                <a:solidFill>
                  <a:srgbClr val="000066"/>
                </a:solidFill>
              </a:rPr>
              <a:t>-1</a:t>
            </a:r>
            <a:r>
              <a:rPr lang="en-US" dirty="0">
                <a:solidFill>
                  <a:srgbClr val="000066"/>
                </a:solidFill>
              </a:rPr>
              <a:t>)</a:t>
            </a:r>
            <a:r>
              <a:rPr lang="en-US" dirty="0">
                <a:solidFill>
                  <a:schemeClr val="accent2"/>
                </a:solidFill>
              </a:rPr>
              <a:t> 	</a:t>
            </a:r>
            <a:r>
              <a:rPr lang="en-US" dirty="0" err="1">
                <a:solidFill>
                  <a:srgbClr val="800080"/>
                </a:solidFill>
              </a:rPr>
              <a:t>E</a:t>
            </a:r>
            <a:r>
              <a:rPr lang="en-US" dirty="0">
                <a:solidFill>
                  <a:srgbClr val="800080"/>
                </a:solidFill>
              </a:rPr>
              <a:t>=</a:t>
            </a:r>
            <a:r>
              <a:rPr lang="en-US" dirty="0" err="1">
                <a:solidFill>
                  <a:srgbClr val="800080"/>
                </a:solidFill>
              </a:rPr>
              <a:t>hf</a:t>
            </a:r>
            <a:r>
              <a:rPr lang="en-US" dirty="0">
                <a:solidFill>
                  <a:srgbClr val="800080"/>
                </a:solidFill>
              </a:rPr>
              <a:t>= (4.14*10</a:t>
            </a:r>
            <a:r>
              <a:rPr lang="en-US" baseline="30000" dirty="0">
                <a:solidFill>
                  <a:srgbClr val="800080"/>
                </a:solidFill>
              </a:rPr>
              <a:t>-15</a:t>
            </a:r>
            <a:r>
              <a:rPr lang="en-US" dirty="0">
                <a:solidFill>
                  <a:srgbClr val="800080"/>
                </a:solidFill>
              </a:rPr>
              <a:t> </a:t>
            </a:r>
            <a:r>
              <a:rPr lang="en-US" dirty="0" err="1">
                <a:solidFill>
                  <a:srgbClr val="800080"/>
                </a:solidFill>
              </a:rPr>
              <a:t>eV-s</a:t>
            </a:r>
            <a:r>
              <a:rPr lang="en-US" dirty="0">
                <a:solidFill>
                  <a:srgbClr val="800080"/>
                </a:solidFill>
              </a:rPr>
              <a:t>)*(</a:t>
            </a:r>
            <a:r>
              <a:rPr lang="en-US" dirty="0" err="1">
                <a:solidFill>
                  <a:srgbClr val="800080"/>
                </a:solidFill>
              </a:rPr>
              <a:t>f</a:t>
            </a:r>
            <a:r>
              <a:rPr lang="en-US" dirty="0">
                <a:solidFill>
                  <a:srgbClr val="800080"/>
                </a:solidFill>
              </a:rPr>
              <a:t> s</a:t>
            </a:r>
            <a:r>
              <a:rPr lang="en-US" baseline="30000" dirty="0">
                <a:solidFill>
                  <a:srgbClr val="800080"/>
                </a:solidFill>
              </a:rPr>
              <a:t>-1</a:t>
            </a:r>
            <a:r>
              <a:rPr lang="en-US" dirty="0">
                <a:solidFill>
                  <a:srgbClr val="800080"/>
                </a:solidFill>
              </a:rPr>
              <a:t>)</a:t>
            </a:r>
          </a:p>
          <a:p>
            <a:r>
              <a:rPr lang="en-US" dirty="0" err="1">
                <a:solidFill>
                  <a:srgbClr val="000066"/>
                </a:solidFill>
              </a:rPr>
              <a:t>E</a:t>
            </a:r>
            <a:r>
              <a:rPr lang="en-US" dirty="0">
                <a:solidFill>
                  <a:srgbClr val="000066"/>
                </a:solidFill>
              </a:rPr>
              <a:t>=</a:t>
            </a:r>
            <a:r>
              <a:rPr lang="en-US" dirty="0" err="1">
                <a:solidFill>
                  <a:srgbClr val="000066"/>
                </a:solidFill>
              </a:rPr>
              <a:t>hc</a:t>
            </a:r>
            <a:r>
              <a:rPr lang="en-US" dirty="0" err="1" smtClean="0">
                <a:solidFill>
                  <a:srgbClr val="000066"/>
                </a:solidFill>
              </a:rPr>
              <a:t>/λ</a:t>
            </a:r>
            <a:r>
              <a:rPr lang="en-US" dirty="0" smtClean="0">
                <a:solidFill>
                  <a:srgbClr val="000066"/>
                </a:solidFill>
              </a:rPr>
              <a:t> </a:t>
            </a:r>
            <a:r>
              <a:rPr lang="en-US" dirty="0">
                <a:solidFill>
                  <a:srgbClr val="000066"/>
                </a:solidFill>
              </a:rPr>
              <a:t>= (1.99*10</a:t>
            </a:r>
            <a:r>
              <a:rPr lang="en-US" baseline="30000" dirty="0">
                <a:solidFill>
                  <a:srgbClr val="000066"/>
                </a:solidFill>
              </a:rPr>
              <a:t>-25 </a:t>
            </a:r>
            <a:r>
              <a:rPr lang="en-US" dirty="0" err="1">
                <a:solidFill>
                  <a:srgbClr val="000066"/>
                </a:solidFill>
              </a:rPr>
              <a:t>J-m)/</a:t>
            </a:r>
            <a:r>
              <a:rPr lang="en-US" dirty="0" err="1" smtClean="0">
                <a:solidFill>
                  <a:srgbClr val="000066"/>
                </a:solidFill>
              </a:rPr>
              <a:t>(λ</a:t>
            </a:r>
            <a:r>
              <a:rPr lang="en-US" dirty="0" smtClean="0">
                <a:solidFill>
                  <a:srgbClr val="000066"/>
                </a:solidFill>
              </a:rPr>
              <a:t> </a:t>
            </a:r>
            <a:r>
              <a:rPr lang="en-US" dirty="0" err="1">
                <a:solidFill>
                  <a:srgbClr val="000066"/>
                </a:solidFill>
              </a:rPr>
              <a:t>m</a:t>
            </a:r>
            <a:r>
              <a:rPr lang="en-US" dirty="0">
                <a:solidFill>
                  <a:srgbClr val="000066"/>
                </a:solidFill>
              </a:rPr>
              <a:t>)</a:t>
            </a:r>
            <a:r>
              <a:rPr lang="en-US" dirty="0">
                <a:solidFill>
                  <a:schemeClr val="accent2"/>
                </a:solidFill>
              </a:rPr>
              <a:t>	</a:t>
            </a:r>
            <a:r>
              <a:rPr lang="en-US" b="1" dirty="0" err="1"/>
              <a:t>E</a:t>
            </a:r>
            <a:r>
              <a:rPr lang="en-US" b="1" dirty="0"/>
              <a:t>= </a:t>
            </a:r>
            <a:r>
              <a:rPr lang="en-US" b="1" dirty="0" err="1"/>
              <a:t>hc</a:t>
            </a:r>
            <a:r>
              <a:rPr lang="en-US" b="1" dirty="0" err="1" smtClean="0"/>
              <a:t>/λ</a:t>
            </a:r>
            <a:r>
              <a:rPr lang="en-US" b="1" dirty="0" smtClean="0">
                <a:latin typeface="Symbol" charset="2"/>
              </a:rPr>
              <a:t> </a:t>
            </a:r>
            <a:r>
              <a:rPr lang="en-US" b="1" dirty="0">
                <a:latin typeface="Symbol" charset="2"/>
              </a:rPr>
              <a:t>= (</a:t>
            </a:r>
            <a:r>
              <a:rPr lang="en-US" b="1" dirty="0"/>
              <a:t>1240 </a:t>
            </a:r>
            <a:r>
              <a:rPr lang="en-US" b="1" dirty="0" err="1"/>
              <a:t>eV-nm)/</a:t>
            </a:r>
            <a:r>
              <a:rPr lang="en-US" b="1" dirty="0" err="1" smtClean="0"/>
              <a:t>(λ</a:t>
            </a:r>
            <a:r>
              <a:rPr lang="en-US" b="1" dirty="0" smtClean="0">
                <a:latin typeface="Symbol" charset="2"/>
              </a:rPr>
              <a:t> </a:t>
            </a:r>
            <a:r>
              <a:rPr lang="en-US" b="1" dirty="0"/>
              <a:t>nm)</a:t>
            </a:r>
          </a:p>
        </p:txBody>
      </p:sp>
      <p:sp>
        <p:nvSpPr>
          <p:cNvPr id="43018" name="Rectangle 10"/>
          <p:cNvSpPr>
            <a:spLocks noChangeArrowheads="1"/>
          </p:cNvSpPr>
          <p:nvPr/>
        </p:nvSpPr>
        <p:spPr bwMode="auto">
          <a:xfrm>
            <a:off x="0" y="4892675"/>
            <a:ext cx="9144000" cy="822325"/>
          </a:xfrm>
          <a:prstGeom prst="rect">
            <a:avLst/>
          </a:prstGeom>
          <a:noFill/>
          <a:ln w="38100">
            <a:noFill/>
            <a:miter lim="800000"/>
            <a:headEnd/>
            <a:tailEnd/>
          </a:ln>
          <a:effectLst/>
        </p:spPr>
        <p:txBody>
          <a:bodyPr>
            <a:prstTxWarp prst="textNoShape">
              <a:avLst/>
            </a:prstTxWarp>
            <a:spAutoFit/>
          </a:bodyPr>
          <a:lstStyle/>
          <a:p>
            <a:r>
              <a:rPr lang="en-US">
                <a:solidFill>
                  <a:srgbClr val="008000"/>
                </a:solidFill>
              </a:rPr>
              <a:t>       Initial KE of electron  	= E</a:t>
            </a:r>
            <a:r>
              <a:rPr lang="en-US" baseline="-25000">
                <a:solidFill>
                  <a:srgbClr val="008000"/>
                </a:solidFill>
              </a:rPr>
              <a:t>photon</a:t>
            </a:r>
            <a:r>
              <a:rPr lang="en-US">
                <a:solidFill>
                  <a:srgbClr val="008000"/>
                </a:solidFill>
              </a:rPr>
              <a:t>  -   energy needed to kick   </a:t>
            </a:r>
          </a:p>
          <a:p>
            <a:r>
              <a:rPr lang="en-US">
                <a:solidFill>
                  <a:srgbClr val="008000"/>
                </a:solidFill>
              </a:rPr>
              <a:t>     as it comes out of metal	                    electron out of metal</a:t>
            </a:r>
          </a:p>
        </p:txBody>
      </p:sp>
      <p:sp>
        <p:nvSpPr>
          <p:cNvPr id="43019" name="Freeform 11"/>
          <p:cNvSpPr>
            <a:spLocks/>
          </p:cNvSpPr>
          <p:nvPr/>
        </p:nvSpPr>
        <p:spPr bwMode="auto">
          <a:xfrm rot="2011674">
            <a:off x="1793875" y="1938338"/>
            <a:ext cx="933450" cy="15875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type="none" w="med" len="med"/>
            <a:tailEnd type="triangle" w="med" len="med"/>
          </a:ln>
          <a:effectLst/>
        </p:spPr>
        <p:txBody>
          <a:bodyPr>
            <a:prstTxWarp prst="textNoShape">
              <a:avLst/>
            </a:prstTxWarp>
          </a:bodyPr>
          <a:lstStyle/>
          <a:p>
            <a:endParaRPr lang="en-US"/>
          </a:p>
        </p:txBody>
      </p:sp>
      <p:sp>
        <p:nvSpPr>
          <p:cNvPr id="43020" name="Text Box 12"/>
          <p:cNvSpPr txBox="1">
            <a:spLocks noChangeArrowheads="1"/>
          </p:cNvSpPr>
          <p:nvPr/>
        </p:nvSpPr>
        <p:spPr bwMode="auto">
          <a:xfrm>
            <a:off x="4876800" y="5835650"/>
            <a:ext cx="4267200" cy="946150"/>
          </a:xfrm>
          <a:prstGeom prst="rect">
            <a:avLst/>
          </a:prstGeom>
          <a:noFill/>
          <a:ln w="9525">
            <a:noFill/>
            <a:miter lim="800000"/>
            <a:headEnd/>
            <a:tailEnd/>
          </a:ln>
          <a:effectLst/>
        </p:spPr>
        <p:txBody>
          <a:bodyPr>
            <a:prstTxWarp prst="textNoShape">
              <a:avLst/>
            </a:prstTxWarp>
            <a:spAutoFit/>
          </a:bodyPr>
          <a:lstStyle/>
          <a:p>
            <a:r>
              <a:rPr lang="en-US" sz="2800" i="1">
                <a:solidFill>
                  <a:srgbClr val="FF0000"/>
                </a:solidFill>
              </a:rPr>
              <a:t>Depends on type of metal. </a:t>
            </a:r>
          </a:p>
        </p:txBody>
      </p:sp>
      <p:sp>
        <p:nvSpPr>
          <p:cNvPr id="43021" name="Oval 13"/>
          <p:cNvSpPr>
            <a:spLocks noChangeArrowheads="1"/>
          </p:cNvSpPr>
          <p:nvPr/>
        </p:nvSpPr>
        <p:spPr bwMode="auto">
          <a:xfrm>
            <a:off x="2260600" y="2514600"/>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3022" name="AutoShape 14"/>
          <p:cNvSpPr>
            <a:spLocks/>
          </p:cNvSpPr>
          <p:nvPr/>
        </p:nvSpPr>
        <p:spPr bwMode="auto">
          <a:xfrm rot="-5400000">
            <a:off x="6705600" y="4235450"/>
            <a:ext cx="304800" cy="3048000"/>
          </a:xfrm>
          <a:prstGeom prst="leftBrace">
            <a:avLst>
              <a:gd name="adj1" fmla="val 83333"/>
              <a:gd name="adj2" fmla="val 50000"/>
            </a:avLst>
          </a:prstGeom>
          <a:noFill/>
          <a:ln w="57150">
            <a:solidFill>
              <a:srgbClr val="FF0000"/>
            </a:solidFill>
            <a:round/>
            <a:headEnd/>
            <a:tailEnd/>
          </a:ln>
          <a:effectLst/>
        </p:spPr>
        <p:txBody>
          <a:bodyPr wrap="none" anchor="ctr">
            <a:prstTxWarp prst="textNoShape">
              <a:avLst/>
            </a:prstTxWarp>
          </a:bodyPr>
          <a:lstStyle/>
          <a:p>
            <a:endParaRPr lang="en-US"/>
          </a:p>
        </p:txBody>
      </p:sp>
      <p:sp>
        <p:nvSpPr>
          <p:cNvPr id="43026" name="Freeform 18"/>
          <p:cNvSpPr>
            <a:spLocks/>
          </p:cNvSpPr>
          <p:nvPr/>
        </p:nvSpPr>
        <p:spPr bwMode="auto">
          <a:xfrm flipH="1">
            <a:off x="-1600200" y="1600200"/>
            <a:ext cx="4902200" cy="1208088"/>
          </a:xfrm>
          <a:custGeom>
            <a:avLst/>
            <a:gdLst/>
            <a:ahLst/>
            <a:cxnLst>
              <a:cxn ang="0">
                <a:pos x="56" y="726"/>
              </a:cxn>
              <a:cxn ang="0">
                <a:pos x="74" y="750"/>
              </a:cxn>
              <a:cxn ang="0">
                <a:pos x="500" y="750"/>
              </a:cxn>
              <a:cxn ang="0">
                <a:pos x="1028" y="732"/>
              </a:cxn>
              <a:cxn ang="0">
                <a:pos x="1262" y="576"/>
              </a:cxn>
              <a:cxn ang="0">
                <a:pos x="1592" y="150"/>
              </a:cxn>
              <a:cxn ang="0">
                <a:pos x="2030" y="24"/>
              </a:cxn>
              <a:cxn ang="0">
                <a:pos x="2888" y="6"/>
              </a:cxn>
              <a:cxn ang="0">
                <a:pos x="3080" y="6"/>
              </a:cxn>
            </a:cxnLst>
            <a:rect l="0" t="0" r="r" b="b"/>
            <a:pathLst>
              <a:path w="3088" h="761">
                <a:moveTo>
                  <a:pt x="56" y="726"/>
                </a:moveTo>
                <a:cubicBezTo>
                  <a:pt x="59" y="730"/>
                  <a:pt x="0" y="746"/>
                  <a:pt x="74" y="750"/>
                </a:cubicBezTo>
                <a:cubicBezTo>
                  <a:pt x="148" y="754"/>
                  <a:pt x="341" y="753"/>
                  <a:pt x="500" y="750"/>
                </a:cubicBezTo>
                <a:cubicBezTo>
                  <a:pt x="659" y="747"/>
                  <a:pt x="901" y="761"/>
                  <a:pt x="1028" y="732"/>
                </a:cubicBezTo>
                <a:cubicBezTo>
                  <a:pt x="1155" y="703"/>
                  <a:pt x="1168" y="673"/>
                  <a:pt x="1262" y="576"/>
                </a:cubicBezTo>
                <a:cubicBezTo>
                  <a:pt x="1356" y="479"/>
                  <a:pt x="1464" y="242"/>
                  <a:pt x="1592" y="150"/>
                </a:cubicBezTo>
                <a:cubicBezTo>
                  <a:pt x="1720" y="58"/>
                  <a:pt x="1814" y="48"/>
                  <a:pt x="2030" y="24"/>
                </a:cubicBezTo>
                <a:cubicBezTo>
                  <a:pt x="2246" y="0"/>
                  <a:pt x="2713" y="9"/>
                  <a:pt x="2888" y="6"/>
                </a:cubicBezTo>
                <a:cubicBezTo>
                  <a:pt x="3063" y="3"/>
                  <a:pt x="3088" y="2"/>
                  <a:pt x="3080" y="6"/>
                </a:cubicBezTo>
              </a:path>
            </a:pathLst>
          </a:custGeom>
          <a:noFill/>
          <a:ln w="38100" cmpd="sng">
            <a:solidFill>
              <a:schemeClr val="tx1"/>
            </a:solidFill>
            <a:round/>
            <a:headEnd/>
            <a:tailEnd/>
          </a:ln>
          <a:effectLst/>
        </p:spPr>
        <p:txBody>
          <a:bodyPr>
            <a:prstTxWarp prst="textNoShape">
              <a:avLst/>
            </a:prstTxWarp>
          </a:bodyPr>
          <a:lstStyle/>
          <a:p>
            <a:endParaRPr lang="en-US"/>
          </a:p>
        </p:txBody>
      </p:sp>
      <p:sp>
        <p:nvSpPr>
          <p:cNvPr id="43027" name="Oval 19"/>
          <p:cNvSpPr>
            <a:spLocks noChangeArrowheads="1"/>
          </p:cNvSpPr>
          <p:nvPr/>
        </p:nvSpPr>
        <p:spPr bwMode="auto">
          <a:xfrm>
            <a:off x="2514600" y="2514600"/>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3028" name="Oval 20"/>
          <p:cNvSpPr>
            <a:spLocks noChangeArrowheads="1"/>
          </p:cNvSpPr>
          <p:nvPr/>
        </p:nvSpPr>
        <p:spPr bwMode="auto">
          <a:xfrm>
            <a:off x="3235325" y="2479675"/>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3029" name="Oval 21"/>
          <p:cNvSpPr>
            <a:spLocks noChangeArrowheads="1"/>
          </p:cNvSpPr>
          <p:nvPr/>
        </p:nvSpPr>
        <p:spPr bwMode="auto">
          <a:xfrm>
            <a:off x="2386013" y="2295525"/>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3030" name="Oval 22"/>
          <p:cNvSpPr>
            <a:spLocks noChangeArrowheads="1"/>
          </p:cNvSpPr>
          <p:nvPr/>
        </p:nvSpPr>
        <p:spPr bwMode="auto">
          <a:xfrm>
            <a:off x="2036763" y="2514600"/>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3031" name="Oval 23"/>
          <p:cNvSpPr>
            <a:spLocks noChangeArrowheads="1"/>
          </p:cNvSpPr>
          <p:nvPr/>
        </p:nvSpPr>
        <p:spPr bwMode="auto">
          <a:xfrm>
            <a:off x="2362200" y="2514600"/>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3032" name="Oval 24"/>
          <p:cNvSpPr>
            <a:spLocks noChangeArrowheads="1"/>
          </p:cNvSpPr>
          <p:nvPr/>
        </p:nvSpPr>
        <p:spPr bwMode="auto">
          <a:xfrm>
            <a:off x="2998788" y="2206625"/>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3033" name="Oval 25"/>
          <p:cNvSpPr>
            <a:spLocks noChangeArrowheads="1"/>
          </p:cNvSpPr>
          <p:nvPr/>
        </p:nvSpPr>
        <p:spPr bwMode="auto">
          <a:xfrm>
            <a:off x="2667000" y="2514600"/>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3034" name="Oval 26"/>
          <p:cNvSpPr>
            <a:spLocks noChangeArrowheads="1"/>
          </p:cNvSpPr>
          <p:nvPr/>
        </p:nvSpPr>
        <p:spPr bwMode="auto">
          <a:xfrm>
            <a:off x="2895600" y="2514600"/>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3035" name="Oval 27"/>
          <p:cNvSpPr>
            <a:spLocks noChangeArrowheads="1"/>
          </p:cNvSpPr>
          <p:nvPr/>
        </p:nvSpPr>
        <p:spPr bwMode="auto">
          <a:xfrm>
            <a:off x="2633663" y="2306638"/>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3036" name="Oval 28"/>
          <p:cNvSpPr>
            <a:spLocks noChangeArrowheads="1"/>
          </p:cNvSpPr>
          <p:nvPr/>
        </p:nvSpPr>
        <p:spPr bwMode="auto">
          <a:xfrm>
            <a:off x="3048000" y="2514600"/>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3037" name="Oval 29"/>
          <p:cNvSpPr>
            <a:spLocks noChangeArrowheads="1"/>
          </p:cNvSpPr>
          <p:nvPr/>
        </p:nvSpPr>
        <p:spPr bwMode="auto">
          <a:xfrm>
            <a:off x="3014663" y="2373313"/>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0" nodeType="clickEffect">
                                  <p:stCondLst>
                                    <p:cond delay="0"/>
                                  </p:stCondLst>
                                  <p:childTnLst>
                                    <p:animMotion origin="layout" path="M -3.33333E-6 -2.22222E-6 C 0.01441 -0.00092 0.06563 -0.00046 0.08611 -0.00555 C 0.1066 -0.01065 0.10452 -0.00833 0.12257 -0.03055 C 0.14063 -0.05278 0.15625 -0.11551 0.19445 -0.13889 C 0.23264 -0.16227 0.24844 -0.16504 0.35174 -0.17083 C 0.45504 -0.17662 0.71789 -0.17315 0.81424 -0.17361 " pathEditMode="relative" rAng="0" ptsTypes="aaaaaa">
                                      <p:cBhvr>
                                        <p:cTn id="6" dur="2000" fill="hold"/>
                                        <p:tgtEl>
                                          <p:spTgt spid="43021"/>
                                        </p:tgtEl>
                                        <p:attrNameLst>
                                          <p:attrName>ppt_x</p:attrName>
                                          <p:attrName>ppt_y</p:attrName>
                                        </p:attrNameLst>
                                      </p:cBhvr>
                                      <p:rCtr x="407" y="-88"/>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animBg="1" autoUpdateAnimBg="0"/>
      <p:bldP spid="43018" grpId="0"/>
      <p:bldP spid="43020" grpId="0"/>
      <p:bldP spid="43021" grpId="0" animBg="1"/>
      <p:bldP spid="43022"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274638"/>
            <a:ext cx="8229600" cy="438150"/>
          </a:xfrm>
        </p:spPr>
        <p:txBody>
          <a:bodyPr/>
          <a:lstStyle/>
          <a:p>
            <a:r>
              <a:rPr lang="en-US" sz="4000"/>
              <a:t>Typical energies</a:t>
            </a:r>
          </a:p>
        </p:txBody>
      </p:sp>
      <p:sp>
        <p:nvSpPr>
          <p:cNvPr id="103428" name="Text Box 4"/>
          <p:cNvSpPr txBox="1">
            <a:spLocks noChangeArrowheads="1"/>
          </p:cNvSpPr>
          <p:nvPr/>
        </p:nvSpPr>
        <p:spPr bwMode="auto">
          <a:xfrm>
            <a:off x="0" y="627063"/>
            <a:ext cx="2606675" cy="457200"/>
          </a:xfrm>
          <a:prstGeom prst="rect">
            <a:avLst/>
          </a:prstGeom>
          <a:noFill/>
          <a:ln w="9525">
            <a:noFill/>
            <a:miter lim="800000"/>
            <a:headEnd/>
            <a:tailEnd/>
          </a:ln>
          <a:effectLst/>
        </p:spPr>
        <p:txBody>
          <a:bodyPr wrap="none">
            <a:spAutoFit/>
          </a:bodyPr>
          <a:lstStyle/>
          <a:p>
            <a:r>
              <a:rPr lang="en-US"/>
              <a:t>Photon Energies: </a:t>
            </a:r>
          </a:p>
        </p:txBody>
      </p:sp>
      <p:sp>
        <p:nvSpPr>
          <p:cNvPr id="103429" name="Text Box 5"/>
          <p:cNvSpPr txBox="1">
            <a:spLocks noChangeArrowheads="1"/>
          </p:cNvSpPr>
          <p:nvPr/>
        </p:nvSpPr>
        <p:spPr bwMode="auto">
          <a:xfrm>
            <a:off x="0" y="3843338"/>
            <a:ext cx="4757738" cy="457200"/>
          </a:xfrm>
          <a:prstGeom prst="rect">
            <a:avLst/>
          </a:prstGeom>
          <a:noFill/>
          <a:ln w="9525">
            <a:noFill/>
            <a:miter lim="800000"/>
            <a:headEnd/>
            <a:tailEnd/>
          </a:ln>
          <a:effectLst/>
        </p:spPr>
        <p:txBody>
          <a:bodyPr wrap="none">
            <a:spAutoFit/>
          </a:bodyPr>
          <a:lstStyle/>
          <a:p>
            <a:r>
              <a:rPr lang="en-US" u="sng"/>
              <a:t>Work functions of metals (in eV):</a:t>
            </a:r>
            <a:r>
              <a:rPr lang="en-US"/>
              <a:t>  </a:t>
            </a:r>
          </a:p>
        </p:txBody>
      </p:sp>
      <p:graphicFrame>
        <p:nvGraphicFramePr>
          <p:cNvPr id="103430" name="Group 6"/>
          <p:cNvGraphicFramePr>
            <a:graphicFrameLocks noGrp="1"/>
          </p:cNvGraphicFramePr>
          <p:nvPr/>
        </p:nvGraphicFramePr>
        <p:xfrm>
          <a:off x="0" y="4268788"/>
          <a:ext cx="8996363" cy="1743077"/>
        </p:xfrm>
        <a:graphic>
          <a:graphicData uri="http://schemas.openxmlformats.org/drawingml/2006/table">
            <a:tbl>
              <a:tblPr/>
              <a:tblGrid>
                <a:gridCol w="1454150"/>
                <a:gridCol w="1076325"/>
                <a:gridCol w="1077913"/>
                <a:gridCol w="742950"/>
                <a:gridCol w="1412875"/>
                <a:gridCol w="1076325"/>
                <a:gridCol w="1077912"/>
                <a:gridCol w="1077913"/>
              </a:tblGrid>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Aluminum</a:t>
                      </a:r>
                    </a:p>
                  </a:txBody>
                  <a:tcPr marL="0" marR="0" marT="0" marB="0"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4.08 eV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Cesium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Lead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Potassium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2.3</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Beryllium</a:t>
                      </a:r>
                    </a:p>
                  </a:txBody>
                  <a:tcPr marL="0" marR="0" marT="0" marB="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5.0 eV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Cobalt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Magnesium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3.68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Platinum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6.35</a:t>
                      </a:r>
                    </a:p>
                  </a:txBody>
                  <a:tcPr marL="0" marR="0" marT="0" marB="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Cadmium</a:t>
                      </a:r>
                    </a:p>
                  </a:txBody>
                  <a:tcPr marL="0" marR="0" marT="0" marB="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4.07 eV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Copper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Mercury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Selenium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5.11</a:t>
                      </a:r>
                    </a:p>
                  </a:txBody>
                  <a:tcPr marL="0" marR="0" marT="0" marB="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Calcium</a:t>
                      </a:r>
                    </a:p>
                  </a:txBody>
                  <a:tcPr marL="0" marR="0" marT="0" marB="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Gold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Nickel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5.01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Silver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4.73</a:t>
                      </a:r>
                    </a:p>
                  </a:txBody>
                  <a:tcPr marL="0" marR="0" marT="0" marB="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Carbon</a:t>
                      </a:r>
                    </a:p>
                  </a:txBody>
                  <a:tcPr marL="0" marR="0" marT="0" marB="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4.81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Iron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Niobium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Sodium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2.28</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3488" name="Group 64"/>
          <p:cNvGraphicFramePr>
            <a:graphicFrameLocks noGrp="1"/>
          </p:cNvGraphicFramePr>
          <p:nvPr/>
        </p:nvGraphicFramePr>
        <p:xfrm>
          <a:off x="4324350" y="6018213"/>
          <a:ext cx="2298700" cy="731520"/>
        </p:xfrm>
        <a:graphic>
          <a:graphicData uri="http://schemas.openxmlformats.org/drawingml/2006/table">
            <a:tbl>
              <a:tblPr/>
              <a:tblGrid>
                <a:gridCol w="1566863"/>
                <a:gridCol w="731837"/>
              </a:tblGrid>
              <a:tr h="144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Uranium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Zinc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4.3</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500" name="Text Box 76"/>
          <p:cNvSpPr txBox="1">
            <a:spLocks noChangeArrowheads="1"/>
          </p:cNvSpPr>
          <p:nvPr/>
        </p:nvSpPr>
        <p:spPr bwMode="auto">
          <a:xfrm>
            <a:off x="139700" y="2854325"/>
            <a:ext cx="2979738" cy="457200"/>
          </a:xfrm>
          <a:prstGeom prst="rect">
            <a:avLst/>
          </a:prstGeom>
          <a:noFill/>
          <a:ln w="9525">
            <a:noFill/>
            <a:miter lim="800000"/>
            <a:headEnd/>
            <a:tailEnd/>
          </a:ln>
          <a:effectLst/>
        </p:spPr>
        <p:txBody>
          <a:bodyPr wrap="none">
            <a:spAutoFit/>
          </a:bodyPr>
          <a:lstStyle/>
          <a:p>
            <a:r>
              <a:rPr lang="en-US"/>
              <a:t>Red Photon: 650 nm</a:t>
            </a:r>
          </a:p>
        </p:txBody>
      </p:sp>
      <p:sp>
        <p:nvSpPr>
          <p:cNvPr id="103501" name="Text Box 77"/>
          <p:cNvSpPr txBox="1">
            <a:spLocks noChangeArrowheads="1"/>
          </p:cNvSpPr>
          <p:nvPr/>
        </p:nvSpPr>
        <p:spPr bwMode="auto">
          <a:xfrm>
            <a:off x="3541713" y="2917825"/>
            <a:ext cx="4414837" cy="822325"/>
          </a:xfrm>
          <a:prstGeom prst="rect">
            <a:avLst/>
          </a:prstGeom>
          <a:noFill/>
          <a:ln w="9525">
            <a:noFill/>
            <a:miter lim="800000"/>
            <a:headEnd/>
            <a:tailEnd/>
          </a:ln>
          <a:effectLst/>
        </p:spPr>
        <p:txBody>
          <a:bodyPr wrap="none">
            <a:spAutoFit/>
          </a:bodyPr>
          <a:lstStyle/>
          <a:p>
            <a:r>
              <a:rPr lang="en-US">
                <a:solidFill>
                  <a:srgbClr val="FF0000"/>
                </a:solidFill>
              </a:rPr>
              <a:t>E</a:t>
            </a:r>
            <a:r>
              <a:rPr lang="en-US" baseline="-25000">
                <a:solidFill>
                  <a:srgbClr val="FF0000"/>
                </a:solidFill>
              </a:rPr>
              <a:t>photon</a:t>
            </a:r>
            <a:r>
              <a:rPr lang="en-US">
                <a:solidFill>
                  <a:srgbClr val="FF0000"/>
                </a:solidFill>
              </a:rPr>
              <a:t> = </a:t>
            </a:r>
            <a:r>
              <a:rPr lang="en-US" u="sng">
                <a:solidFill>
                  <a:srgbClr val="FF0000"/>
                </a:solidFill>
              </a:rPr>
              <a:t>1240 eV-nm</a:t>
            </a:r>
            <a:r>
              <a:rPr lang="en-US">
                <a:solidFill>
                  <a:srgbClr val="FF0000"/>
                </a:solidFill>
              </a:rPr>
              <a:t> = 1.91 eV</a:t>
            </a:r>
          </a:p>
          <a:p>
            <a:r>
              <a:rPr lang="en-US">
                <a:solidFill>
                  <a:srgbClr val="FF0000"/>
                </a:solidFill>
              </a:rPr>
              <a:t>	       650 nm</a:t>
            </a:r>
          </a:p>
        </p:txBody>
      </p:sp>
      <p:sp>
        <p:nvSpPr>
          <p:cNvPr id="11" name="Text Box 9"/>
          <p:cNvSpPr txBox="1">
            <a:spLocks noChangeArrowheads="1"/>
          </p:cNvSpPr>
          <p:nvPr/>
        </p:nvSpPr>
        <p:spPr bwMode="auto">
          <a:xfrm>
            <a:off x="0" y="1098968"/>
            <a:ext cx="9144000" cy="1569660"/>
          </a:xfrm>
          <a:prstGeom prst="rect">
            <a:avLst/>
          </a:prstGeom>
          <a:noFill/>
          <a:ln w="38100">
            <a:solidFill>
              <a:srgbClr val="000066"/>
            </a:solidFill>
            <a:miter lim="800000"/>
            <a:headEnd/>
            <a:tailEnd/>
          </a:ln>
          <a:effectLst/>
        </p:spPr>
        <p:txBody>
          <a:bodyPr>
            <a:prstTxWarp prst="textNoShape">
              <a:avLst/>
            </a:prstTxWarp>
            <a:spAutoFit/>
          </a:bodyPr>
          <a:lstStyle/>
          <a:p>
            <a:pPr algn="ctr"/>
            <a:r>
              <a:rPr lang="en-US" dirty="0">
                <a:solidFill>
                  <a:schemeClr val="accent2"/>
                </a:solidFill>
              </a:rPr>
              <a:t>Each photon has:  Energy =</a:t>
            </a:r>
            <a:r>
              <a:rPr lang="en-US" dirty="0" err="1">
                <a:solidFill>
                  <a:schemeClr val="accent2"/>
                </a:solidFill>
              </a:rPr>
              <a:t>h</a:t>
            </a:r>
            <a:r>
              <a:rPr lang="en-US" dirty="0">
                <a:solidFill>
                  <a:schemeClr val="accent2"/>
                </a:solidFill>
              </a:rPr>
              <a:t> </a:t>
            </a:r>
            <a:r>
              <a:rPr lang="en-US" dirty="0" err="1">
                <a:solidFill>
                  <a:schemeClr val="accent2"/>
                </a:solidFill>
              </a:rPr>
              <a:t>f</a:t>
            </a:r>
            <a:r>
              <a:rPr lang="en-US" dirty="0">
                <a:solidFill>
                  <a:schemeClr val="accent2"/>
                </a:solidFill>
              </a:rPr>
              <a:t> = Planks constant * Frequency </a:t>
            </a:r>
          </a:p>
          <a:p>
            <a:r>
              <a:rPr lang="en-US" dirty="0">
                <a:solidFill>
                  <a:schemeClr val="accent2"/>
                </a:solidFill>
              </a:rPr>
              <a:t>	</a:t>
            </a:r>
            <a:r>
              <a:rPr lang="en-US" sz="2000" dirty="0">
                <a:solidFill>
                  <a:srgbClr val="000066"/>
                </a:solidFill>
              </a:rPr>
              <a:t>(Energy in Joules)</a:t>
            </a:r>
            <a:r>
              <a:rPr lang="en-US" dirty="0">
                <a:solidFill>
                  <a:schemeClr val="accent2"/>
                </a:solidFill>
              </a:rPr>
              <a:t>   			</a:t>
            </a:r>
            <a:r>
              <a:rPr lang="en-US" sz="2000" dirty="0">
                <a:solidFill>
                  <a:schemeClr val="accent2"/>
                </a:solidFill>
              </a:rPr>
              <a:t> </a:t>
            </a:r>
            <a:r>
              <a:rPr lang="en-US" sz="2000" dirty="0">
                <a:solidFill>
                  <a:srgbClr val="800080"/>
                </a:solidFill>
              </a:rPr>
              <a:t>(Energy in </a:t>
            </a:r>
            <a:r>
              <a:rPr lang="en-US" sz="2000" dirty="0" err="1">
                <a:solidFill>
                  <a:srgbClr val="800080"/>
                </a:solidFill>
              </a:rPr>
              <a:t>eV</a:t>
            </a:r>
            <a:r>
              <a:rPr lang="en-US" sz="2000" dirty="0">
                <a:solidFill>
                  <a:srgbClr val="800080"/>
                </a:solidFill>
              </a:rPr>
              <a:t>)</a:t>
            </a:r>
            <a:r>
              <a:rPr lang="en-US" dirty="0"/>
              <a:t> </a:t>
            </a:r>
            <a:endParaRPr lang="en-US" dirty="0">
              <a:solidFill>
                <a:schemeClr val="accent2"/>
              </a:solidFill>
            </a:endParaRPr>
          </a:p>
          <a:p>
            <a:r>
              <a:rPr lang="en-US" dirty="0" err="1">
                <a:solidFill>
                  <a:srgbClr val="000066"/>
                </a:solidFill>
              </a:rPr>
              <a:t>E</a:t>
            </a:r>
            <a:r>
              <a:rPr lang="en-US" dirty="0">
                <a:solidFill>
                  <a:srgbClr val="000066"/>
                </a:solidFill>
              </a:rPr>
              <a:t>=</a:t>
            </a:r>
            <a:r>
              <a:rPr lang="en-US" dirty="0" err="1">
                <a:solidFill>
                  <a:srgbClr val="000066"/>
                </a:solidFill>
              </a:rPr>
              <a:t>hf</a:t>
            </a:r>
            <a:r>
              <a:rPr lang="en-US" dirty="0">
                <a:solidFill>
                  <a:srgbClr val="000066"/>
                </a:solidFill>
              </a:rPr>
              <a:t>=(6.626*10</a:t>
            </a:r>
            <a:r>
              <a:rPr lang="en-US" baseline="30000" dirty="0">
                <a:solidFill>
                  <a:srgbClr val="000066"/>
                </a:solidFill>
              </a:rPr>
              <a:t>-34</a:t>
            </a:r>
            <a:r>
              <a:rPr lang="en-US" dirty="0">
                <a:solidFill>
                  <a:srgbClr val="000066"/>
                </a:solidFill>
              </a:rPr>
              <a:t> </a:t>
            </a:r>
            <a:r>
              <a:rPr lang="en-US" dirty="0" err="1">
                <a:solidFill>
                  <a:srgbClr val="000066"/>
                </a:solidFill>
              </a:rPr>
              <a:t>J-s</a:t>
            </a:r>
            <a:r>
              <a:rPr lang="en-US" dirty="0">
                <a:solidFill>
                  <a:srgbClr val="000066"/>
                </a:solidFill>
              </a:rPr>
              <a:t>)*(</a:t>
            </a:r>
            <a:r>
              <a:rPr lang="en-US" dirty="0" err="1">
                <a:solidFill>
                  <a:srgbClr val="000066"/>
                </a:solidFill>
              </a:rPr>
              <a:t>f</a:t>
            </a:r>
            <a:r>
              <a:rPr lang="en-US" dirty="0">
                <a:solidFill>
                  <a:srgbClr val="000066"/>
                </a:solidFill>
              </a:rPr>
              <a:t> s</a:t>
            </a:r>
            <a:r>
              <a:rPr lang="en-US" baseline="30000" dirty="0">
                <a:solidFill>
                  <a:srgbClr val="000066"/>
                </a:solidFill>
              </a:rPr>
              <a:t>-1</a:t>
            </a:r>
            <a:r>
              <a:rPr lang="en-US" dirty="0">
                <a:solidFill>
                  <a:srgbClr val="000066"/>
                </a:solidFill>
              </a:rPr>
              <a:t>)</a:t>
            </a:r>
            <a:r>
              <a:rPr lang="en-US" dirty="0">
                <a:solidFill>
                  <a:schemeClr val="accent2"/>
                </a:solidFill>
              </a:rPr>
              <a:t> 	</a:t>
            </a:r>
            <a:r>
              <a:rPr lang="en-US" dirty="0" err="1">
                <a:solidFill>
                  <a:srgbClr val="800080"/>
                </a:solidFill>
              </a:rPr>
              <a:t>E</a:t>
            </a:r>
            <a:r>
              <a:rPr lang="en-US" dirty="0">
                <a:solidFill>
                  <a:srgbClr val="800080"/>
                </a:solidFill>
              </a:rPr>
              <a:t>=</a:t>
            </a:r>
            <a:r>
              <a:rPr lang="en-US" dirty="0" err="1">
                <a:solidFill>
                  <a:srgbClr val="800080"/>
                </a:solidFill>
              </a:rPr>
              <a:t>hf</a:t>
            </a:r>
            <a:r>
              <a:rPr lang="en-US" dirty="0">
                <a:solidFill>
                  <a:srgbClr val="800080"/>
                </a:solidFill>
              </a:rPr>
              <a:t>= (4.14*10</a:t>
            </a:r>
            <a:r>
              <a:rPr lang="en-US" baseline="30000" dirty="0">
                <a:solidFill>
                  <a:srgbClr val="800080"/>
                </a:solidFill>
              </a:rPr>
              <a:t>-15</a:t>
            </a:r>
            <a:r>
              <a:rPr lang="en-US" dirty="0">
                <a:solidFill>
                  <a:srgbClr val="800080"/>
                </a:solidFill>
              </a:rPr>
              <a:t> </a:t>
            </a:r>
            <a:r>
              <a:rPr lang="en-US" dirty="0" err="1">
                <a:solidFill>
                  <a:srgbClr val="800080"/>
                </a:solidFill>
              </a:rPr>
              <a:t>eV-s</a:t>
            </a:r>
            <a:r>
              <a:rPr lang="en-US" dirty="0">
                <a:solidFill>
                  <a:srgbClr val="800080"/>
                </a:solidFill>
              </a:rPr>
              <a:t>)*(</a:t>
            </a:r>
            <a:r>
              <a:rPr lang="en-US" dirty="0" err="1">
                <a:solidFill>
                  <a:srgbClr val="800080"/>
                </a:solidFill>
              </a:rPr>
              <a:t>f</a:t>
            </a:r>
            <a:r>
              <a:rPr lang="en-US" dirty="0">
                <a:solidFill>
                  <a:srgbClr val="800080"/>
                </a:solidFill>
              </a:rPr>
              <a:t> s</a:t>
            </a:r>
            <a:r>
              <a:rPr lang="en-US" baseline="30000" dirty="0">
                <a:solidFill>
                  <a:srgbClr val="800080"/>
                </a:solidFill>
              </a:rPr>
              <a:t>-1</a:t>
            </a:r>
            <a:r>
              <a:rPr lang="en-US" dirty="0">
                <a:solidFill>
                  <a:srgbClr val="800080"/>
                </a:solidFill>
              </a:rPr>
              <a:t>)</a:t>
            </a:r>
          </a:p>
          <a:p>
            <a:r>
              <a:rPr lang="en-US" dirty="0" err="1">
                <a:solidFill>
                  <a:srgbClr val="000066"/>
                </a:solidFill>
              </a:rPr>
              <a:t>E</a:t>
            </a:r>
            <a:r>
              <a:rPr lang="en-US" dirty="0">
                <a:solidFill>
                  <a:srgbClr val="000066"/>
                </a:solidFill>
              </a:rPr>
              <a:t>=</a:t>
            </a:r>
            <a:r>
              <a:rPr lang="en-US" dirty="0" err="1">
                <a:solidFill>
                  <a:srgbClr val="000066"/>
                </a:solidFill>
              </a:rPr>
              <a:t>hc</a:t>
            </a:r>
            <a:r>
              <a:rPr lang="en-US" dirty="0" err="1" smtClean="0">
                <a:solidFill>
                  <a:srgbClr val="000066"/>
                </a:solidFill>
              </a:rPr>
              <a:t>/λ</a:t>
            </a:r>
            <a:r>
              <a:rPr lang="en-US" dirty="0" smtClean="0">
                <a:solidFill>
                  <a:srgbClr val="000066"/>
                </a:solidFill>
              </a:rPr>
              <a:t> </a:t>
            </a:r>
            <a:r>
              <a:rPr lang="en-US" dirty="0">
                <a:solidFill>
                  <a:srgbClr val="000066"/>
                </a:solidFill>
              </a:rPr>
              <a:t>= (1.99*10</a:t>
            </a:r>
            <a:r>
              <a:rPr lang="en-US" baseline="30000" dirty="0">
                <a:solidFill>
                  <a:srgbClr val="000066"/>
                </a:solidFill>
              </a:rPr>
              <a:t>-25 </a:t>
            </a:r>
            <a:r>
              <a:rPr lang="en-US" dirty="0" err="1">
                <a:solidFill>
                  <a:srgbClr val="000066"/>
                </a:solidFill>
              </a:rPr>
              <a:t>J-m)/</a:t>
            </a:r>
            <a:r>
              <a:rPr lang="en-US" dirty="0" err="1" smtClean="0">
                <a:solidFill>
                  <a:srgbClr val="000066"/>
                </a:solidFill>
              </a:rPr>
              <a:t>(λ</a:t>
            </a:r>
            <a:r>
              <a:rPr lang="en-US" dirty="0" smtClean="0">
                <a:solidFill>
                  <a:srgbClr val="000066"/>
                </a:solidFill>
              </a:rPr>
              <a:t> </a:t>
            </a:r>
            <a:r>
              <a:rPr lang="en-US" dirty="0" err="1">
                <a:solidFill>
                  <a:srgbClr val="000066"/>
                </a:solidFill>
              </a:rPr>
              <a:t>m</a:t>
            </a:r>
            <a:r>
              <a:rPr lang="en-US" dirty="0">
                <a:solidFill>
                  <a:srgbClr val="000066"/>
                </a:solidFill>
              </a:rPr>
              <a:t>)</a:t>
            </a:r>
            <a:r>
              <a:rPr lang="en-US" dirty="0">
                <a:solidFill>
                  <a:schemeClr val="accent2"/>
                </a:solidFill>
              </a:rPr>
              <a:t>	</a:t>
            </a:r>
            <a:r>
              <a:rPr lang="en-US" b="1" dirty="0" err="1"/>
              <a:t>E</a:t>
            </a:r>
            <a:r>
              <a:rPr lang="en-US" b="1" dirty="0"/>
              <a:t>= </a:t>
            </a:r>
            <a:r>
              <a:rPr lang="en-US" b="1" dirty="0" err="1"/>
              <a:t>hc</a:t>
            </a:r>
            <a:r>
              <a:rPr lang="en-US" b="1" dirty="0" err="1" smtClean="0"/>
              <a:t>/λ</a:t>
            </a:r>
            <a:r>
              <a:rPr lang="en-US" b="1" dirty="0" smtClean="0">
                <a:latin typeface="Symbol" charset="2"/>
              </a:rPr>
              <a:t> </a:t>
            </a:r>
            <a:r>
              <a:rPr lang="en-US" b="1" dirty="0">
                <a:latin typeface="Symbol" charset="2"/>
              </a:rPr>
              <a:t>= (</a:t>
            </a:r>
            <a:r>
              <a:rPr lang="en-US" b="1" dirty="0"/>
              <a:t>1240 </a:t>
            </a:r>
            <a:r>
              <a:rPr lang="en-US" b="1" dirty="0" err="1"/>
              <a:t>eV-nm)/</a:t>
            </a:r>
            <a:r>
              <a:rPr lang="en-US" b="1" dirty="0" err="1" smtClean="0"/>
              <a:t>(λ</a:t>
            </a:r>
            <a:r>
              <a:rPr lang="en-US" b="1" dirty="0" smtClean="0">
                <a:latin typeface="Symbol" charset="2"/>
              </a:rPr>
              <a:t> </a:t>
            </a:r>
            <a:r>
              <a:rPr lang="en-US" b="1" dirty="0"/>
              <a:t>nm)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4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382588" y="2081213"/>
            <a:ext cx="8450262" cy="4524315"/>
          </a:xfrm>
          <a:prstGeom prst="rect">
            <a:avLst/>
          </a:prstGeom>
          <a:noFill/>
          <a:ln w="9525">
            <a:noFill/>
            <a:miter lim="800000"/>
            <a:headEnd/>
            <a:tailEnd/>
          </a:ln>
          <a:effectLst/>
        </p:spPr>
        <p:txBody>
          <a:bodyPr>
            <a:prstTxWarp prst="textNoShape">
              <a:avLst/>
            </a:prstTxWarp>
            <a:spAutoFit/>
          </a:bodyPr>
          <a:lstStyle/>
          <a:p>
            <a:pPr marL="342900" indent="-342900"/>
            <a:r>
              <a:rPr lang="en-US" dirty="0" smtClean="0"/>
              <a:t>A </a:t>
            </a:r>
            <a:r>
              <a:rPr lang="en-US" dirty="0"/>
              <a:t>photon at 300 nm will kick out an electron with an amount of kinetic energy, KE</a:t>
            </a:r>
            <a:r>
              <a:rPr lang="en-US" baseline="-25000" dirty="0"/>
              <a:t>300</a:t>
            </a:r>
            <a:r>
              <a:rPr lang="en-US" dirty="0"/>
              <a:t>.  If the wavelength is halved and it hits an electron in the metal with same energy as the previous electron, the energy of the electron coming out </a:t>
            </a:r>
            <a:r>
              <a:rPr lang="en-US" dirty="0" smtClean="0"/>
              <a:t>is… </a:t>
            </a:r>
            <a:endParaRPr lang="en-US" dirty="0"/>
          </a:p>
          <a:p>
            <a:pPr marL="342900" indent="-342900"/>
            <a:r>
              <a:rPr lang="en-US" dirty="0"/>
              <a:t>a. less than ½  KE</a:t>
            </a:r>
            <a:r>
              <a:rPr lang="en-US" baseline="-25000" dirty="0"/>
              <a:t>300</a:t>
            </a:r>
            <a:r>
              <a:rPr lang="en-US" dirty="0"/>
              <a:t>.</a:t>
            </a:r>
          </a:p>
          <a:p>
            <a:pPr marL="342900" indent="-342900"/>
            <a:r>
              <a:rPr lang="en-US" dirty="0" err="1"/>
              <a:t>b</a:t>
            </a:r>
            <a:r>
              <a:rPr lang="en-US" dirty="0"/>
              <a:t>. ½  KE</a:t>
            </a:r>
            <a:r>
              <a:rPr lang="en-US" baseline="-25000" dirty="0"/>
              <a:t>300</a:t>
            </a:r>
          </a:p>
          <a:p>
            <a:pPr marL="342900" indent="-342900"/>
            <a:r>
              <a:rPr lang="en-US" dirty="0" err="1"/>
              <a:t>c</a:t>
            </a:r>
            <a:r>
              <a:rPr lang="en-US" dirty="0"/>
              <a:t>. =  KE</a:t>
            </a:r>
            <a:r>
              <a:rPr lang="en-US" baseline="-25000" dirty="0"/>
              <a:t>300</a:t>
            </a:r>
          </a:p>
          <a:p>
            <a:pPr marL="342900" indent="-342900"/>
            <a:r>
              <a:rPr lang="en-US" dirty="0" err="1"/>
              <a:t>d</a:t>
            </a:r>
            <a:r>
              <a:rPr lang="en-US" dirty="0"/>
              <a:t>. 2 x KE</a:t>
            </a:r>
            <a:r>
              <a:rPr lang="en-US" baseline="-25000" dirty="0"/>
              <a:t>300</a:t>
            </a:r>
          </a:p>
          <a:p>
            <a:pPr marL="342900" indent="-342900"/>
            <a:r>
              <a:rPr lang="en-US" dirty="0" err="1"/>
              <a:t>e</a:t>
            </a:r>
            <a:r>
              <a:rPr lang="en-US" dirty="0"/>
              <a:t>. more than 2 x KE</a:t>
            </a:r>
            <a:r>
              <a:rPr lang="en-US" baseline="-25000" dirty="0"/>
              <a:t>300</a:t>
            </a:r>
          </a:p>
          <a:p>
            <a:pPr marL="342900" indent="-342900"/>
            <a:r>
              <a:rPr lang="en-US" i="1" dirty="0"/>
              <a:t>(remember hill analogy, draw pictures to reason out answer,</a:t>
            </a:r>
          </a:p>
          <a:p>
            <a:pPr marL="342900" indent="-342900"/>
            <a:r>
              <a:rPr lang="en-US" i="1" dirty="0"/>
              <a:t>don’t just pick answer without careful reasoning)</a:t>
            </a:r>
          </a:p>
        </p:txBody>
      </p:sp>
      <p:grpSp>
        <p:nvGrpSpPr>
          <p:cNvPr id="2" name="Group 3"/>
          <p:cNvGrpSpPr>
            <a:grpSpLocks/>
          </p:cNvGrpSpPr>
          <p:nvPr/>
        </p:nvGrpSpPr>
        <p:grpSpPr bwMode="auto">
          <a:xfrm>
            <a:off x="3897313" y="463550"/>
            <a:ext cx="1752600" cy="546100"/>
            <a:chOff x="648" y="3408"/>
            <a:chExt cx="1176" cy="344"/>
          </a:xfrm>
        </p:grpSpPr>
        <p:sp>
          <p:nvSpPr>
            <p:cNvPr id="70660" name="Freeform 4"/>
            <p:cNvSpPr>
              <a:spLocks/>
            </p:cNvSpPr>
            <p:nvPr/>
          </p:nvSpPr>
          <p:spPr bwMode="auto">
            <a:xfrm>
              <a:off x="648"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prstTxWarp prst="textNoShape">
                <a:avLst/>
              </a:prstTxWarp>
            </a:bodyPr>
            <a:lstStyle/>
            <a:p>
              <a:endParaRPr lang="en-US"/>
            </a:p>
          </p:txBody>
        </p:sp>
        <p:sp>
          <p:nvSpPr>
            <p:cNvPr id="70661" name="Freeform 5"/>
            <p:cNvSpPr>
              <a:spLocks/>
            </p:cNvSpPr>
            <p:nvPr/>
          </p:nvSpPr>
          <p:spPr bwMode="auto">
            <a:xfrm>
              <a:off x="1200"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prstTxWarp prst="textNoShape">
                <a:avLst/>
              </a:prstTxWarp>
            </a:bodyPr>
            <a:lstStyle/>
            <a:p>
              <a:endParaRPr lang="en-US"/>
            </a:p>
          </p:txBody>
        </p:sp>
      </p:grpSp>
      <p:sp>
        <p:nvSpPr>
          <p:cNvPr id="70662" name="Freeform 6"/>
          <p:cNvSpPr>
            <a:spLocks/>
          </p:cNvSpPr>
          <p:nvPr/>
        </p:nvSpPr>
        <p:spPr bwMode="auto">
          <a:xfrm>
            <a:off x="4103688" y="142875"/>
            <a:ext cx="2133600"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prstTxWarp prst="textNoShape">
              <a:avLst/>
            </a:prstTxWarp>
          </a:bodyPr>
          <a:lstStyle/>
          <a:p>
            <a:endParaRPr lang="en-US"/>
          </a:p>
        </p:txBody>
      </p:sp>
      <p:sp>
        <p:nvSpPr>
          <p:cNvPr id="70663" name="AutoShape 7"/>
          <p:cNvSpPr>
            <a:spLocks noChangeArrowheads="1"/>
          </p:cNvSpPr>
          <p:nvPr/>
        </p:nvSpPr>
        <p:spPr bwMode="auto">
          <a:xfrm>
            <a:off x="7269163" y="252413"/>
            <a:ext cx="315912" cy="1006475"/>
          </a:xfrm>
          <a:prstGeom prst="parallelogram">
            <a:avLst>
              <a:gd name="adj" fmla="val 25000"/>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prstTxWarp prst="textNoShape">
              <a:avLst/>
            </a:prstTxWarp>
            <a:flatTx/>
          </a:bodyPr>
          <a:lstStyle/>
          <a:p>
            <a:endParaRPr lang="en-US"/>
          </a:p>
        </p:txBody>
      </p:sp>
      <p:sp>
        <p:nvSpPr>
          <p:cNvPr id="70664" name="Line 8"/>
          <p:cNvSpPr>
            <a:spLocks noChangeShapeType="1"/>
          </p:cNvSpPr>
          <p:nvPr/>
        </p:nvSpPr>
        <p:spPr bwMode="auto">
          <a:xfrm flipH="1">
            <a:off x="3638550" y="517525"/>
            <a:ext cx="936625" cy="22225"/>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70665" name="Text Box 9"/>
          <p:cNvSpPr txBox="1">
            <a:spLocks noChangeArrowheads="1"/>
          </p:cNvSpPr>
          <p:nvPr/>
        </p:nvSpPr>
        <p:spPr bwMode="auto">
          <a:xfrm>
            <a:off x="6064250" y="584200"/>
            <a:ext cx="742950" cy="366713"/>
          </a:xfrm>
          <a:prstGeom prst="rect">
            <a:avLst/>
          </a:prstGeom>
          <a:noFill/>
          <a:ln w="9525">
            <a:noFill/>
            <a:miter lim="800000"/>
            <a:headEnd/>
            <a:tailEnd/>
          </a:ln>
          <a:effectLst/>
        </p:spPr>
        <p:txBody>
          <a:bodyPr wrap="none">
            <a:prstTxWarp prst="textNoShape">
              <a:avLst/>
            </a:prstTxWarp>
            <a:spAutoFit/>
          </a:bodyPr>
          <a:lstStyle/>
          <a:p>
            <a:r>
              <a:rPr lang="en-US" sz="1800" dirty="0"/>
              <a:t>KE</a:t>
            </a:r>
            <a:r>
              <a:rPr lang="en-US" sz="1800" baseline="-25000" dirty="0"/>
              <a:t>300</a:t>
            </a:r>
          </a:p>
        </p:txBody>
      </p:sp>
      <p:sp>
        <p:nvSpPr>
          <p:cNvPr id="70666" name="AutoShape 10"/>
          <p:cNvSpPr>
            <a:spLocks noChangeArrowheads="1"/>
          </p:cNvSpPr>
          <p:nvPr/>
        </p:nvSpPr>
        <p:spPr bwMode="auto">
          <a:xfrm>
            <a:off x="2952750" y="193675"/>
            <a:ext cx="315913" cy="1006475"/>
          </a:xfrm>
          <a:prstGeom prst="parallelogram">
            <a:avLst>
              <a:gd name="adj" fmla="val 25000"/>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prstTxWarp prst="textNoShape">
              <a:avLst/>
            </a:prstTxWarp>
            <a:flatTx/>
          </a:bodyPr>
          <a:lstStyle/>
          <a:p>
            <a:endParaRPr lang="en-US"/>
          </a:p>
        </p:txBody>
      </p:sp>
      <p:sp>
        <p:nvSpPr>
          <p:cNvPr id="70667" name="Oval 11"/>
          <p:cNvSpPr>
            <a:spLocks noChangeArrowheads="1"/>
          </p:cNvSpPr>
          <p:nvPr/>
        </p:nvSpPr>
        <p:spPr bwMode="auto">
          <a:xfrm>
            <a:off x="4854575" y="1411288"/>
            <a:ext cx="631825" cy="620712"/>
          </a:xfrm>
          <a:prstGeom prst="ellipse">
            <a:avLst/>
          </a:prstGeom>
          <a:solidFill>
            <a:srgbClr val="FFFF99"/>
          </a:solidFill>
          <a:ln w="9525">
            <a:solidFill>
              <a:schemeClr val="tx1"/>
            </a:solidFill>
            <a:round/>
            <a:headEnd/>
            <a:tailEnd/>
          </a:ln>
          <a:effectLst/>
        </p:spPr>
        <p:txBody>
          <a:bodyPr wrap="none" anchor="ctr">
            <a:prstTxWarp prst="textNoShape">
              <a:avLst/>
            </a:prstTxWarp>
          </a:bodyPr>
          <a:lstStyle/>
          <a:p>
            <a:pPr algn="ctr"/>
            <a:r>
              <a:rPr lang="en-US" sz="1800"/>
              <a:t>V</a:t>
            </a:r>
          </a:p>
        </p:txBody>
      </p:sp>
      <p:sp>
        <p:nvSpPr>
          <p:cNvPr id="70668" name="Freeform 12"/>
          <p:cNvSpPr>
            <a:spLocks/>
          </p:cNvSpPr>
          <p:nvPr/>
        </p:nvSpPr>
        <p:spPr bwMode="auto">
          <a:xfrm>
            <a:off x="2930525" y="1174750"/>
            <a:ext cx="1912938" cy="604838"/>
          </a:xfrm>
          <a:custGeom>
            <a:avLst/>
            <a:gdLst/>
            <a:ahLst/>
            <a:cxnLst>
              <a:cxn ang="0">
                <a:pos x="1205" y="327"/>
              </a:cxn>
              <a:cxn ang="0">
                <a:pos x="181" y="327"/>
              </a:cxn>
              <a:cxn ang="0">
                <a:pos x="117" y="0"/>
              </a:cxn>
            </a:cxnLst>
            <a:rect l="0" t="0" r="r" b="b"/>
            <a:pathLst>
              <a:path w="1205" h="381">
                <a:moveTo>
                  <a:pt x="1205" y="327"/>
                </a:moveTo>
                <a:cubicBezTo>
                  <a:pt x="783" y="354"/>
                  <a:pt x="362" y="381"/>
                  <a:pt x="181" y="327"/>
                </a:cubicBezTo>
                <a:cubicBezTo>
                  <a:pt x="0" y="273"/>
                  <a:pt x="128" y="52"/>
                  <a:pt x="117" y="0"/>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70669" name="Freeform 13"/>
          <p:cNvSpPr>
            <a:spLocks/>
          </p:cNvSpPr>
          <p:nvPr/>
        </p:nvSpPr>
        <p:spPr bwMode="auto">
          <a:xfrm>
            <a:off x="5475288" y="1196975"/>
            <a:ext cx="1951037" cy="533400"/>
          </a:xfrm>
          <a:custGeom>
            <a:avLst/>
            <a:gdLst/>
            <a:ahLst/>
            <a:cxnLst>
              <a:cxn ang="0">
                <a:pos x="0" y="313"/>
              </a:cxn>
              <a:cxn ang="0">
                <a:pos x="1031" y="284"/>
              </a:cxn>
              <a:cxn ang="0">
                <a:pos x="1187" y="0"/>
              </a:cxn>
            </a:cxnLst>
            <a:rect l="0" t="0" r="r" b="b"/>
            <a:pathLst>
              <a:path w="1229" h="336">
                <a:moveTo>
                  <a:pt x="0" y="313"/>
                </a:moveTo>
                <a:cubicBezTo>
                  <a:pt x="416" y="324"/>
                  <a:pt x="833" y="336"/>
                  <a:pt x="1031" y="284"/>
                </a:cubicBezTo>
                <a:cubicBezTo>
                  <a:pt x="1229" y="232"/>
                  <a:pt x="1161" y="47"/>
                  <a:pt x="1187" y="0"/>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70670" name="Oval 14"/>
          <p:cNvSpPr>
            <a:spLocks noChangeArrowheads="1"/>
          </p:cNvSpPr>
          <p:nvPr/>
        </p:nvSpPr>
        <p:spPr bwMode="auto">
          <a:xfrm>
            <a:off x="3360738" y="439738"/>
            <a:ext cx="112712" cy="157162"/>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1000"/>
                                  </p:stCondLst>
                                  <p:childTnLst>
                                    <p:animMotion origin="layout" path="M -1.11111E-6 -2.96296E-6 L 0.45469 0.00486 " pathEditMode="relative" rAng="0" ptsTypes="AA">
                                      <p:cBhvr>
                                        <p:cTn id="6" dur="2000" fill="hold"/>
                                        <p:tgtEl>
                                          <p:spTgt spid="70670"/>
                                        </p:tgtEl>
                                        <p:attrNameLst>
                                          <p:attrName>ppt_x</p:attrName>
                                          <p:attrName>ppt_y</p:attrName>
                                        </p:attrNameLst>
                                      </p:cBhvr>
                                      <p:rCtr x="227" y="2"/>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7066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706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animBg="1"/>
      <p:bldP spid="70665" grpId="0"/>
      <p:bldP spid="70670"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250825" y="1852613"/>
            <a:ext cx="8450263" cy="1676400"/>
          </a:xfrm>
          <a:prstGeom prst="rect">
            <a:avLst/>
          </a:prstGeom>
          <a:noFill/>
          <a:ln w="9525">
            <a:noFill/>
            <a:miter lim="800000"/>
            <a:headEnd/>
            <a:tailEnd/>
          </a:ln>
          <a:effectLst/>
        </p:spPr>
        <p:txBody>
          <a:bodyPr>
            <a:prstTxWarp prst="textNoShape">
              <a:avLst/>
            </a:prstTxWarp>
            <a:spAutoFit/>
          </a:bodyPr>
          <a:lstStyle/>
          <a:p>
            <a:pPr marL="342900" indent="-342900"/>
            <a:r>
              <a:rPr lang="en-US" sz="2000" dirty="0" err="1"/>
              <a:t>CQ</a:t>
            </a:r>
            <a:r>
              <a:rPr lang="en-US" sz="2000" dirty="0"/>
              <a:t>: A photon at 300 nm will kick out an electron with an amount of kinetic energy, KE</a:t>
            </a:r>
            <a:r>
              <a:rPr lang="en-US" sz="2000" baseline="-25000" dirty="0"/>
              <a:t>300</a:t>
            </a:r>
            <a:r>
              <a:rPr lang="en-US" sz="2000" dirty="0"/>
              <a:t>.  If the wavelength is halved and it hits an electron in the metal with same energy as the previous electron, the energy of the electron coming out is </a:t>
            </a:r>
          </a:p>
          <a:p>
            <a:pPr marL="342900" indent="-342900"/>
            <a:r>
              <a:rPr lang="en-US" dirty="0" err="1">
                <a:solidFill>
                  <a:srgbClr val="FF3300"/>
                </a:solidFill>
              </a:rPr>
              <a:t>e</a:t>
            </a:r>
            <a:r>
              <a:rPr lang="en-US" dirty="0">
                <a:solidFill>
                  <a:srgbClr val="FF3300"/>
                </a:solidFill>
              </a:rPr>
              <a:t>. more than 2 x KE</a:t>
            </a:r>
            <a:r>
              <a:rPr lang="en-US" baseline="-25000" dirty="0">
                <a:solidFill>
                  <a:srgbClr val="FF3300"/>
                </a:solidFill>
              </a:rPr>
              <a:t>300</a:t>
            </a:r>
          </a:p>
        </p:txBody>
      </p:sp>
      <p:grpSp>
        <p:nvGrpSpPr>
          <p:cNvPr id="2" name="Group 3"/>
          <p:cNvGrpSpPr>
            <a:grpSpLocks/>
          </p:cNvGrpSpPr>
          <p:nvPr/>
        </p:nvGrpSpPr>
        <p:grpSpPr bwMode="auto">
          <a:xfrm>
            <a:off x="3886200" y="762000"/>
            <a:ext cx="1752600" cy="546100"/>
            <a:chOff x="648" y="3408"/>
            <a:chExt cx="1176" cy="344"/>
          </a:xfrm>
        </p:grpSpPr>
        <p:sp>
          <p:nvSpPr>
            <p:cNvPr id="111620" name="Freeform 4"/>
            <p:cNvSpPr>
              <a:spLocks/>
            </p:cNvSpPr>
            <p:nvPr/>
          </p:nvSpPr>
          <p:spPr bwMode="auto">
            <a:xfrm>
              <a:off x="648"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prstTxWarp prst="textNoShape">
                <a:avLst/>
              </a:prstTxWarp>
            </a:bodyPr>
            <a:lstStyle/>
            <a:p>
              <a:endParaRPr lang="en-US"/>
            </a:p>
          </p:txBody>
        </p:sp>
        <p:sp>
          <p:nvSpPr>
            <p:cNvPr id="111621" name="Freeform 5"/>
            <p:cNvSpPr>
              <a:spLocks/>
            </p:cNvSpPr>
            <p:nvPr/>
          </p:nvSpPr>
          <p:spPr bwMode="auto">
            <a:xfrm>
              <a:off x="1200"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prstTxWarp prst="textNoShape">
                <a:avLst/>
              </a:prstTxWarp>
            </a:bodyPr>
            <a:lstStyle/>
            <a:p>
              <a:endParaRPr lang="en-US"/>
            </a:p>
          </p:txBody>
        </p:sp>
      </p:grpSp>
      <p:sp>
        <p:nvSpPr>
          <p:cNvPr id="111622" name="Freeform 6"/>
          <p:cNvSpPr>
            <a:spLocks/>
          </p:cNvSpPr>
          <p:nvPr/>
        </p:nvSpPr>
        <p:spPr bwMode="auto">
          <a:xfrm>
            <a:off x="4114800" y="228600"/>
            <a:ext cx="2133600" cy="54610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prstTxWarp prst="textNoShape">
              <a:avLst/>
            </a:prstTxWarp>
          </a:bodyPr>
          <a:lstStyle/>
          <a:p>
            <a:endParaRPr lang="en-US"/>
          </a:p>
        </p:txBody>
      </p:sp>
      <p:sp>
        <p:nvSpPr>
          <p:cNvPr id="111623" name="AutoShape 7"/>
          <p:cNvSpPr>
            <a:spLocks noChangeArrowheads="1"/>
          </p:cNvSpPr>
          <p:nvPr/>
        </p:nvSpPr>
        <p:spPr bwMode="auto">
          <a:xfrm>
            <a:off x="7269163" y="252413"/>
            <a:ext cx="315912" cy="1006475"/>
          </a:xfrm>
          <a:prstGeom prst="parallelogram">
            <a:avLst>
              <a:gd name="adj" fmla="val 25000"/>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prstTxWarp prst="textNoShape">
              <a:avLst/>
            </a:prstTxWarp>
            <a:flatTx/>
          </a:bodyPr>
          <a:lstStyle/>
          <a:p>
            <a:endParaRPr lang="en-US"/>
          </a:p>
        </p:txBody>
      </p:sp>
      <p:sp>
        <p:nvSpPr>
          <p:cNvPr id="111624" name="Oval 8"/>
          <p:cNvSpPr>
            <a:spLocks noChangeArrowheads="1"/>
          </p:cNvSpPr>
          <p:nvPr/>
        </p:nvSpPr>
        <p:spPr bwMode="auto">
          <a:xfrm>
            <a:off x="7316788" y="439738"/>
            <a:ext cx="112712" cy="157162"/>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1625" name="Text Box 9"/>
          <p:cNvSpPr txBox="1">
            <a:spLocks noChangeArrowheads="1"/>
          </p:cNvSpPr>
          <p:nvPr/>
        </p:nvSpPr>
        <p:spPr bwMode="auto">
          <a:xfrm>
            <a:off x="4117975" y="138113"/>
            <a:ext cx="742950" cy="366712"/>
          </a:xfrm>
          <a:prstGeom prst="rect">
            <a:avLst/>
          </a:prstGeom>
          <a:noFill/>
          <a:ln w="9525">
            <a:noFill/>
            <a:miter lim="800000"/>
            <a:headEnd/>
            <a:tailEnd/>
          </a:ln>
          <a:effectLst/>
        </p:spPr>
        <p:txBody>
          <a:bodyPr wrap="none">
            <a:prstTxWarp prst="textNoShape">
              <a:avLst/>
            </a:prstTxWarp>
            <a:spAutoFit/>
          </a:bodyPr>
          <a:lstStyle/>
          <a:p>
            <a:r>
              <a:rPr lang="en-US" sz="1800"/>
              <a:t>KE</a:t>
            </a:r>
            <a:r>
              <a:rPr lang="en-US" sz="1800" baseline="-25000"/>
              <a:t>300</a:t>
            </a:r>
          </a:p>
        </p:txBody>
      </p:sp>
      <p:sp>
        <p:nvSpPr>
          <p:cNvPr id="111626" name="AutoShape 10"/>
          <p:cNvSpPr>
            <a:spLocks noChangeArrowheads="1"/>
          </p:cNvSpPr>
          <p:nvPr/>
        </p:nvSpPr>
        <p:spPr bwMode="auto">
          <a:xfrm>
            <a:off x="2963863" y="214313"/>
            <a:ext cx="315912" cy="1006475"/>
          </a:xfrm>
          <a:prstGeom prst="parallelogram">
            <a:avLst>
              <a:gd name="adj" fmla="val 25000"/>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prstTxWarp prst="textNoShape">
              <a:avLst/>
            </a:prstTxWarp>
            <a:flatTx/>
          </a:bodyPr>
          <a:lstStyle/>
          <a:p>
            <a:endParaRPr lang="en-US"/>
          </a:p>
        </p:txBody>
      </p:sp>
      <p:sp>
        <p:nvSpPr>
          <p:cNvPr id="111627" name="Oval 11"/>
          <p:cNvSpPr>
            <a:spLocks noChangeArrowheads="1"/>
          </p:cNvSpPr>
          <p:nvPr/>
        </p:nvSpPr>
        <p:spPr bwMode="auto">
          <a:xfrm>
            <a:off x="4854575" y="1411288"/>
            <a:ext cx="631825" cy="620712"/>
          </a:xfrm>
          <a:prstGeom prst="ellipse">
            <a:avLst/>
          </a:prstGeom>
          <a:solidFill>
            <a:srgbClr val="FFFF99"/>
          </a:solidFill>
          <a:ln w="9525">
            <a:solidFill>
              <a:schemeClr val="tx1"/>
            </a:solidFill>
            <a:round/>
            <a:headEnd/>
            <a:tailEnd/>
          </a:ln>
          <a:effectLst/>
        </p:spPr>
        <p:txBody>
          <a:bodyPr wrap="none" anchor="ctr">
            <a:prstTxWarp prst="textNoShape">
              <a:avLst/>
            </a:prstTxWarp>
          </a:bodyPr>
          <a:lstStyle/>
          <a:p>
            <a:pPr algn="ctr"/>
            <a:r>
              <a:rPr lang="en-US" sz="1800"/>
              <a:t>V</a:t>
            </a:r>
          </a:p>
        </p:txBody>
      </p:sp>
      <p:sp>
        <p:nvSpPr>
          <p:cNvPr id="111628" name="Freeform 12"/>
          <p:cNvSpPr>
            <a:spLocks/>
          </p:cNvSpPr>
          <p:nvPr/>
        </p:nvSpPr>
        <p:spPr bwMode="auto">
          <a:xfrm>
            <a:off x="2930525" y="1174750"/>
            <a:ext cx="1912938" cy="604838"/>
          </a:xfrm>
          <a:custGeom>
            <a:avLst/>
            <a:gdLst/>
            <a:ahLst/>
            <a:cxnLst>
              <a:cxn ang="0">
                <a:pos x="1205" y="327"/>
              </a:cxn>
              <a:cxn ang="0">
                <a:pos x="181" y="327"/>
              </a:cxn>
              <a:cxn ang="0">
                <a:pos x="117" y="0"/>
              </a:cxn>
            </a:cxnLst>
            <a:rect l="0" t="0" r="r" b="b"/>
            <a:pathLst>
              <a:path w="1205" h="381">
                <a:moveTo>
                  <a:pt x="1205" y="327"/>
                </a:moveTo>
                <a:cubicBezTo>
                  <a:pt x="783" y="354"/>
                  <a:pt x="362" y="381"/>
                  <a:pt x="181" y="327"/>
                </a:cubicBezTo>
                <a:cubicBezTo>
                  <a:pt x="0" y="273"/>
                  <a:pt x="128" y="52"/>
                  <a:pt x="117" y="0"/>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11629" name="Freeform 13"/>
          <p:cNvSpPr>
            <a:spLocks/>
          </p:cNvSpPr>
          <p:nvPr/>
        </p:nvSpPr>
        <p:spPr bwMode="auto">
          <a:xfrm>
            <a:off x="5475288" y="1196975"/>
            <a:ext cx="1951037" cy="533400"/>
          </a:xfrm>
          <a:custGeom>
            <a:avLst/>
            <a:gdLst/>
            <a:ahLst/>
            <a:cxnLst>
              <a:cxn ang="0">
                <a:pos x="0" y="313"/>
              </a:cxn>
              <a:cxn ang="0">
                <a:pos x="1031" y="284"/>
              </a:cxn>
              <a:cxn ang="0">
                <a:pos x="1187" y="0"/>
              </a:cxn>
            </a:cxnLst>
            <a:rect l="0" t="0" r="r" b="b"/>
            <a:pathLst>
              <a:path w="1229" h="336">
                <a:moveTo>
                  <a:pt x="0" y="313"/>
                </a:moveTo>
                <a:cubicBezTo>
                  <a:pt x="416" y="324"/>
                  <a:pt x="833" y="336"/>
                  <a:pt x="1031" y="284"/>
                </a:cubicBezTo>
                <a:cubicBezTo>
                  <a:pt x="1229" y="232"/>
                  <a:pt x="1161" y="47"/>
                  <a:pt x="1187" y="0"/>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11630" name="Text Box 14"/>
          <p:cNvSpPr txBox="1">
            <a:spLocks noChangeArrowheads="1"/>
          </p:cNvSpPr>
          <p:nvPr/>
        </p:nvSpPr>
        <p:spPr bwMode="auto">
          <a:xfrm>
            <a:off x="3514725" y="3187700"/>
            <a:ext cx="5673598" cy="3416320"/>
          </a:xfrm>
          <a:prstGeom prst="rect">
            <a:avLst/>
          </a:prstGeom>
          <a:noFill/>
          <a:ln w="9525">
            <a:noFill/>
            <a:miter lim="800000"/>
            <a:headEnd/>
            <a:tailEnd/>
          </a:ln>
          <a:effectLst/>
        </p:spPr>
        <p:txBody>
          <a:bodyPr wrap="none">
            <a:prstTxWarp prst="textNoShape">
              <a:avLst/>
            </a:prstTxWarp>
            <a:spAutoFit/>
          </a:bodyPr>
          <a:lstStyle/>
          <a:p>
            <a:r>
              <a:rPr lang="en-US" dirty="0" err="1"/>
              <a:t>KE</a:t>
            </a:r>
            <a:r>
              <a:rPr lang="en-US" dirty="0"/>
              <a:t> = photon energy-energy to get out</a:t>
            </a:r>
          </a:p>
          <a:p>
            <a:r>
              <a:rPr lang="en-US" dirty="0"/>
              <a:t>      = </a:t>
            </a:r>
            <a:r>
              <a:rPr lang="en-US" dirty="0" err="1"/>
              <a:t>hf</a:t>
            </a:r>
            <a:r>
              <a:rPr lang="en-US" dirty="0"/>
              <a:t> – energy to get out</a:t>
            </a:r>
            <a:endParaRPr lang="en-US" dirty="0">
              <a:sym typeface="Symbol" charset="2"/>
            </a:endParaRPr>
          </a:p>
          <a:p>
            <a:r>
              <a:rPr lang="en-US" dirty="0">
                <a:sym typeface="Symbol" charset="2"/>
              </a:rPr>
              <a:t>if</a:t>
            </a:r>
            <a:r>
              <a:rPr lang="en-US" dirty="0" smtClean="0">
                <a:sym typeface="Symbol" charset="2"/>
              </a:rPr>
              <a:t> </a:t>
            </a:r>
            <a:r>
              <a:rPr lang="en-US" dirty="0" err="1" smtClean="0">
                <a:sym typeface="Symbol" charset="2"/>
              </a:rPr>
              <a:t>λ</a:t>
            </a:r>
            <a:r>
              <a:rPr lang="en-US" dirty="0" smtClean="0">
                <a:sym typeface="Symbol" charset="2"/>
              </a:rPr>
              <a:t> </a:t>
            </a:r>
            <a:r>
              <a:rPr lang="en-US" dirty="0">
                <a:sym typeface="Symbol" charset="2"/>
              </a:rPr>
              <a:t>is ½ then, </a:t>
            </a:r>
            <a:r>
              <a:rPr lang="en-US" dirty="0" err="1">
                <a:sym typeface="Symbol" charset="2"/>
              </a:rPr>
              <a:t>f</a:t>
            </a:r>
            <a:r>
              <a:rPr lang="en-US" dirty="0">
                <a:sym typeface="Symbol" charset="2"/>
              </a:rPr>
              <a:t> twice as big, </a:t>
            </a:r>
            <a:r>
              <a:rPr lang="en-US" dirty="0" err="1">
                <a:sym typeface="Symbol" charset="2"/>
              </a:rPr>
              <a:t>E</a:t>
            </a:r>
            <a:r>
              <a:rPr lang="en-US" baseline="-25000" dirty="0" err="1">
                <a:sym typeface="Symbol" charset="2"/>
              </a:rPr>
              <a:t>phot</a:t>
            </a:r>
            <a:r>
              <a:rPr lang="en-US" dirty="0">
                <a:sym typeface="Symbol" charset="2"/>
              </a:rPr>
              <a:t> =2hf</a:t>
            </a:r>
            <a:r>
              <a:rPr lang="en-US" baseline="-25000" dirty="0">
                <a:sym typeface="Symbol" charset="2"/>
              </a:rPr>
              <a:t>300</a:t>
            </a:r>
            <a:endParaRPr lang="en-US" dirty="0">
              <a:sym typeface="Symbol" charset="2"/>
            </a:endParaRPr>
          </a:p>
          <a:p>
            <a:endParaRPr lang="en-US" dirty="0">
              <a:sym typeface="Symbol" charset="2"/>
            </a:endParaRPr>
          </a:p>
          <a:p>
            <a:r>
              <a:rPr lang="en-US" dirty="0">
                <a:solidFill>
                  <a:srgbClr val="FF0000"/>
                </a:solidFill>
                <a:sym typeface="Symbol" charset="2"/>
              </a:rPr>
              <a:t>New</a:t>
            </a:r>
            <a:r>
              <a:rPr lang="en-US" dirty="0">
                <a:sym typeface="Symbol" charset="2"/>
              </a:rPr>
              <a:t>   </a:t>
            </a:r>
            <a:r>
              <a:rPr lang="en-US" dirty="0" err="1">
                <a:sym typeface="Symbol" charset="2"/>
              </a:rPr>
              <a:t>KE</a:t>
            </a:r>
            <a:r>
              <a:rPr lang="en-US" baseline="-25000" dirty="0" err="1">
                <a:sym typeface="Symbol" charset="2"/>
              </a:rPr>
              <a:t>new</a:t>
            </a:r>
            <a:r>
              <a:rPr lang="en-US" dirty="0">
                <a:sym typeface="Symbol" charset="2"/>
              </a:rPr>
              <a:t>= 2hf</a:t>
            </a:r>
            <a:r>
              <a:rPr lang="en-US" baseline="-25000" dirty="0">
                <a:sym typeface="Symbol" charset="2"/>
              </a:rPr>
              <a:t>300</a:t>
            </a:r>
            <a:r>
              <a:rPr lang="en-US" dirty="0"/>
              <a:t>- energy to get out</a:t>
            </a:r>
            <a:endParaRPr lang="en-US" dirty="0">
              <a:sym typeface="Symbol" charset="2"/>
            </a:endParaRPr>
          </a:p>
          <a:p>
            <a:endParaRPr lang="en-US" dirty="0">
              <a:sym typeface="Symbol" charset="2"/>
            </a:endParaRPr>
          </a:p>
          <a:p>
            <a:r>
              <a:rPr lang="en-US" dirty="0">
                <a:solidFill>
                  <a:srgbClr val="FF0000"/>
                </a:solidFill>
                <a:sym typeface="Symbol" charset="2"/>
              </a:rPr>
              <a:t>Old</a:t>
            </a:r>
            <a:r>
              <a:rPr lang="en-US" dirty="0">
                <a:sym typeface="Symbol" charset="2"/>
              </a:rPr>
              <a:t>   KE</a:t>
            </a:r>
            <a:r>
              <a:rPr lang="en-US" baseline="-25000" dirty="0">
                <a:sym typeface="Symbol" charset="2"/>
              </a:rPr>
              <a:t>300</a:t>
            </a:r>
            <a:r>
              <a:rPr lang="en-US" dirty="0">
                <a:sym typeface="Symbol" charset="2"/>
              </a:rPr>
              <a:t> =hf</a:t>
            </a:r>
            <a:r>
              <a:rPr lang="en-US" baseline="-25000" dirty="0">
                <a:sym typeface="Symbol" charset="2"/>
              </a:rPr>
              <a:t>300</a:t>
            </a:r>
            <a:r>
              <a:rPr lang="en-US" dirty="0"/>
              <a:t>- </a:t>
            </a:r>
            <a:r>
              <a:rPr lang="en-US" dirty="0">
                <a:sym typeface="Symbol" charset="2"/>
              </a:rPr>
              <a:t>energy to get out</a:t>
            </a:r>
          </a:p>
          <a:p>
            <a:endParaRPr lang="en-US" dirty="0">
              <a:sym typeface="Symbol" charset="2"/>
            </a:endParaRPr>
          </a:p>
          <a:p>
            <a:r>
              <a:rPr lang="en-US" dirty="0">
                <a:sym typeface="Symbol" charset="2"/>
              </a:rPr>
              <a:t>so  </a:t>
            </a:r>
            <a:r>
              <a:rPr lang="en-US" dirty="0" err="1">
                <a:sym typeface="Symbol" charset="2"/>
              </a:rPr>
              <a:t>KE</a:t>
            </a:r>
            <a:r>
              <a:rPr lang="en-US" baseline="-25000" dirty="0" err="1">
                <a:sym typeface="Symbol" charset="2"/>
              </a:rPr>
              <a:t>new</a:t>
            </a:r>
            <a:r>
              <a:rPr lang="en-US" dirty="0">
                <a:sym typeface="Symbol" charset="2"/>
              </a:rPr>
              <a:t> is more than twice as big. </a:t>
            </a:r>
          </a:p>
        </p:txBody>
      </p:sp>
      <p:sp>
        <p:nvSpPr>
          <p:cNvPr id="111631" name="Freeform 15"/>
          <p:cNvSpPr>
            <a:spLocks/>
          </p:cNvSpPr>
          <p:nvPr/>
        </p:nvSpPr>
        <p:spPr bwMode="auto">
          <a:xfrm>
            <a:off x="1209675" y="5122863"/>
            <a:ext cx="2100263" cy="922337"/>
          </a:xfrm>
          <a:custGeom>
            <a:avLst/>
            <a:gdLst/>
            <a:ahLst/>
            <a:cxnLst>
              <a:cxn ang="0">
                <a:pos x="56" y="726"/>
              </a:cxn>
              <a:cxn ang="0">
                <a:pos x="74" y="750"/>
              </a:cxn>
              <a:cxn ang="0">
                <a:pos x="500" y="750"/>
              </a:cxn>
              <a:cxn ang="0">
                <a:pos x="1028" y="732"/>
              </a:cxn>
              <a:cxn ang="0">
                <a:pos x="1262" y="576"/>
              </a:cxn>
              <a:cxn ang="0">
                <a:pos x="1592" y="150"/>
              </a:cxn>
              <a:cxn ang="0">
                <a:pos x="2030" y="24"/>
              </a:cxn>
              <a:cxn ang="0">
                <a:pos x="2888" y="6"/>
              </a:cxn>
              <a:cxn ang="0">
                <a:pos x="3080" y="6"/>
              </a:cxn>
            </a:cxnLst>
            <a:rect l="0" t="0" r="r" b="b"/>
            <a:pathLst>
              <a:path w="3088" h="761">
                <a:moveTo>
                  <a:pt x="56" y="726"/>
                </a:moveTo>
                <a:cubicBezTo>
                  <a:pt x="59" y="730"/>
                  <a:pt x="0" y="746"/>
                  <a:pt x="74" y="750"/>
                </a:cubicBezTo>
                <a:cubicBezTo>
                  <a:pt x="148" y="754"/>
                  <a:pt x="341" y="753"/>
                  <a:pt x="500" y="750"/>
                </a:cubicBezTo>
                <a:cubicBezTo>
                  <a:pt x="659" y="747"/>
                  <a:pt x="901" y="761"/>
                  <a:pt x="1028" y="732"/>
                </a:cubicBezTo>
                <a:cubicBezTo>
                  <a:pt x="1155" y="703"/>
                  <a:pt x="1168" y="673"/>
                  <a:pt x="1262" y="576"/>
                </a:cubicBezTo>
                <a:cubicBezTo>
                  <a:pt x="1356" y="479"/>
                  <a:pt x="1464" y="242"/>
                  <a:pt x="1592" y="150"/>
                </a:cubicBezTo>
                <a:cubicBezTo>
                  <a:pt x="1720" y="58"/>
                  <a:pt x="1814" y="48"/>
                  <a:pt x="2030" y="24"/>
                </a:cubicBezTo>
                <a:cubicBezTo>
                  <a:pt x="2246" y="0"/>
                  <a:pt x="2713" y="9"/>
                  <a:pt x="2888" y="6"/>
                </a:cubicBezTo>
                <a:cubicBezTo>
                  <a:pt x="3063" y="3"/>
                  <a:pt x="3088" y="2"/>
                  <a:pt x="3080" y="6"/>
                </a:cubicBezTo>
              </a:path>
            </a:pathLst>
          </a:custGeom>
          <a:noFill/>
          <a:ln w="38100" cmpd="sng">
            <a:solidFill>
              <a:schemeClr val="tx1"/>
            </a:solidFill>
            <a:round/>
            <a:headEnd/>
            <a:tailEnd/>
          </a:ln>
          <a:effectLst/>
        </p:spPr>
        <p:txBody>
          <a:bodyPr>
            <a:prstTxWarp prst="textNoShape">
              <a:avLst/>
            </a:prstTxWarp>
          </a:bodyPr>
          <a:lstStyle/>
          <a:p>
            <a:endParaRPr lang="en-US"/>
          </a:p>
        </p:txBody>
      </p:sp>
      <p:sp>
        <p:nvSpPr>
          <p:cNvPr id="111632" name="Freeform 16"/>
          <p:cNvSpPr>
            <a:spLocks/>
          </p:cNvSpPr>
          <p:nvPr/>
        </p:nvSpPr>
        <p:spPr bwMode="auto">
          <a:xfrm>
            <a:off x="539750" y="5122863"/>
            <a:ext cx="1385888" cy="922337"/>
          </a:xfrm>
          <a:custGeom>
            <a:avLst/>
            <a:gdLst/>
            <a:ahLst/>
            <a:cxnLst>
              <a:cxn ang="0">
                <a:pos x="849" y="554"/>
              </a:cxn>
              <a:cxn ang="0">
                <a:pos x="841" y="573"/>
              </a:cxn>
              <a:cxn ang="0">
                <a:pos x="659" y="573"/>
              </a:cxn>
              <a:cxn ang="0">
                <a:pos x="432" y="559"/>
              </a:cxn>
              <a:cxn ang="0">
                <a:pos x="332" y="440"/>
              </a:cxn>
              <a:cxn ang="0">
                <a:pos x="191" y="115"/>
              </a:cxn>
              <a:cxn ang="0">
                <a:pos x="97" y="28"/>
              </a:cxn>
              <a:cxn ang="0">
                <a:pos x="0" y="0"/>
              </a:cxn>
            </a:cxnLst>
            <a:rect l="0" t="0" r="r" b="b"/>
            <a:pathLst>
              <a:path w="873" h="581">
                <a:moveTo>
                  <a:pt x="849" y="554"/>
                </a:moveTo>
                <a:cubicBezTo>
                  <a:pt x="848" y="557"/>
                  <a:pt x="873" y="570"/>
                  <a:pt x="841" y="573"/>
                </a:cubicBezTo>
                <a:cubicBezTo>
                  <a:pt x="810" y="576"/>
                  <a:pt x="727" y="575"/>
                  <a:pt x="659" y="573"/>
                </a:cubicBezTo>
                <a:cubicBezTo>
                  <a:pt x="591" y="570"/>
                  <a:pt x="487" y="581"/>
                  <a:pt x="432" y="559"/>
                </a:cubicBezTo>
                <a:cubicBezTo>
                  <a:pt x="378" y="537"/>
                  <a:pt x="373" y="514"/>
                  <a:pt x="332" y="440"/>
                </a:cubicBezTo>
                <a:cubicBezTo>
                  <a:pt x="292" y="366"/>
                  <a:pt x="230" y="184"/>
                  <a:pt x="191" y="115"/>
                </a:cubicBezTo>
                <a:cubicBezTo>
                  <a:pt x="152" y="46"/>
                  <a:pt x="129" y="47"/>
                  <a:pt x="97" y="28"/>
                </a:cubicBezTo>
                <a:cubicBezTo>
                  <a:pt x="65" y="9"/>
                  <a:pt x="20" y="6"/>
                  <a:pt x="0" y="0"/>
                </a:cubicBezTo>
              </a:path>
            </a:pathLst>
          </a:custGeom>
          <a:noFill/>
          <a:ln w="38100" cmpd="sng">
            <a:solidFill>
              <a:schemeClr val="tx1"/>
            </a:solidFill>
            <a:round/>
            <a:headEnd/>
            <a:tailEnd/>
          </a:ln>
          <a:effectLst/>
        </p:spPr>
        <p:txBody>
          <a:bodyPr>
            <a:prstTxWarp prst="textNoShape">
              <a:avLst/>
            </a:prstTxWarp>
          </a:bodyPr>
          <a:lstStyle/>
          <a:p>
            <a:endParaRPr lang="en-US"/>
          </a:p>
        </p:txBody>
      </p:sp>
      <p:sp>
        <p:nvSpPr>
          <p:cNvPr id="111633" name="Oval 17"/>
          <p:cNvSpPr>
            <a:spLocks noChangeArrowheads="1"/>
          </p:cNvSpPr>
          <p:nvPr/>
        </p:nvSpPr>
        <p:spPr bwMode="auto">
          <a:xfrm>
            <a:off x="1970088" y="5589588"/>
            <a:ext cx="133350" cy="173037"/>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11634" name="AutoShape 18"/>
          <p:cNvSpPr>
            <a:spLocks/>
          </p:cNvSpPr>
          <p:nvPr/>
        </p:nvSpPr>
        <p:spPr bwMode="auto">
          <a:xfrm>
            <a:off x="2014538" y="4986338"/>
            <a:ext cx="381000" cy="666750"/>
          </a:xfrm>
          <a:prstGeom prst="rightBrace">
            <a:avLst>
              <a:gd name="adj1" fmla="val 14583"/>
              <a:gd name="adj2" fmla="val 50000"/>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11635" name="Text Box 19"/>
          <p:cNvSpPr txBox="1">
            <a:spLocks noChangeArrowheads="1"/>
          </p:cNvSpPr>
          <p:nvPr/>
        </p:nvSpPr>
        <p:spPr bwMode="auto">
          <a:xfrm>
            <a:off x="1365250" y="5089525"/>
            <a:ext cx="777875" cy="457200"/>
          </a:xfrm>
          <a:prstGeom prst="rect">
            <a:avLst/>
          </a:prstGeom>
          <a:noFill/>
          <a:ln w="9525">
            <a:noFill/>
            <a:miter lim="800000"/>
            <a:headEnd/>
            <a:tailEnd/>
          </a:ln>
          <a:effectLst/>
        </p:spPr>
        <p:txBody>
          <a:bodyPr wrap="none">
            <a:prstTxWarp prst="textNoShape">
              <a:avLst/>
            </a:prstTxWarp>
            <a:spAutoFit/>
          </a:bodyPr>
          <a:lstStyle/>
          <a:p>
            <a:r>
              <a:rPr lang="en-US"/>
              <a:t>hf</a:t>
            </a:r>
            <a:r>
              <a:rPr lang="en-US" baseline="-25000"/>
              <a:t>300</a:t>
            </a:r>
          </a:p>
        </p:txBody>
      </p:sp>
      <p:sp>
        <p:nvSpPr>
          <p:cNvPr id="111636" name="Line 20"/>
          <p:cNvSpPr>
            <a:spLocks noChangeShapeType="1"/>
          </p:cNvSpPr>
          <p:nvPr/>
        </p:nvSpPr>
        <p:spPr bwMode="auto">
          <a:xfrm flipV="1">
            <a:off x="2806700" y="4964113"/>
            <a:ext cx="0" cy="138112"/>
          </a:xfrm>
          <a:prstGeom prst="line">
            <a:avLst/>
          </a:prstGeom>
          <a:noFill/>
          <a:ln w="9525">
            <a:solidFill>
              <a:schemeClr val="tx1"/>
            </a:solidFill>
            <a:round/>
            <a:headEnd type="arrow" w="med" len="med"/>
            <a:tailEnd type="arrow" w="med" len="med"/>
          </a:ln>
          <a:effectLst/>
        </p:spPr>
        <p:txBody>
          <a:bodyPr>
            <a:prstTxWarp prst="textNoShape">
              <a:avLst/>
            </a:prstTxWarp>
          </a:bodyPr>
          <a:lstStyle/>
          <a:p>
            <a:endParaRPr lang="en-US"/>
          </a:p>
        </p:txBody>
      </p:sp>
      <p:sp>
        <p:nvSpPr>
          <p:cNvPr id="111637" name="Line 21"/>
          <p:cNvSpPr>
            <a:spLocks noChangeShapeType="1"/>
          </p:cNvSpPr>
          <p:nvPr/>
        </p:nvSpPr>
        <p:spPr bwMode="auto">
          <a:xfrm>
            <a:off x="2084388" y="4964113"/>
            <a:ext cx="1190625" cy="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111638" name="Text Box 22"/>
          <p:cNvSpPr txBox="1">
            <a:spLocks noChangeArrowheads="1"/>
          </p:cNvSpPr>
          <p:nvPr/>
        </p:nvSpPr>
        <p:spPr bwMode="auto">
          <a:xfrm>
            <a:off x="2312988" y="5699125"/>
            <a:ext cx="930275" cy="457200"/>
          </a:xfrm>
          <a:prstGeom prst="rect">
            <a:avLst/>
          </a:prstGeom>
          <a:noFill/>
          <a:ln w="9525">
            <a:noFill/>
            <a:miter lim="800000"/>
            <a:headEnd/>
            <a:tailEnd/>
          </a:ln>
          <a:effectLst/>
        </p:spPr>
        <p:txBody>
          <a:bodyPr wrap="none">
            <a:prstTxWarp prst="textNoShape">
              <a:avLst/>
            </a:prstTxWarp>
            <a:spAutoFit/>
          </a:bodyPr>
          <a:lstStyle/>
          <a:p>
            <a:r>
              <a:rPr lang="en-US"/>
              <a:t>KE</a:t>
            </a:r>
            <a:r>
              <a:rPr lang="en-US" baseline="-25000"/>
              <a:t>300</a:t>
            </a:r>
          </a:p>
        </p:txBody>
      </p:sp>
      <p:sp>
        <p:nvSpPr>
          <p:cNvPr id="111639" name="Freeform 23"/>
          <p:cNvSpPr>
            <a:spLocks/>
          </p:cNvSpPr>
          <p:nvPr/>
        </p:nvSpPr>
        <p:spPr bwMode="auto">
          <a:xfrm flipV="1">
            <a:off x="2849563" y="5027613"/>
            <a:ext cx="144462" cy="819150"/>
          </a:xfrm>
          <a:custGeom>
            <a:avLst/>
            <a:gdLst/>
            <a:ahLst/>
            <a:cxnLst>
              <a:cxn ang="0">
                <a:pos x="67" y="0"/>
              </a:cxn>
              <a:cxn ang="0">
                <a:pos x="61" y="87"/>
              </a:cxn>
              <a:cxn ang="0">
                <a:pos x="0" y="195"/>
              </a:cxn>
            </a:cxnLst>
            <a:rect l="0" t="0" r="r" b="b"/>
            <a:pathLst>
              <a:path w="72" h="195">
                <a:moveTo>
                  <a:pt x="67" y="0"/>
                </a:moveTo>
                <a:cubicBezTo>
                  <a:pt x="69" y="27"/>
                  <a:pt x="72" y="55"/>
                  <a:pt x="61" y="87"/>
                </a:cubicBezTo>
                <a:cubicBezTo>
                  <a:pt x="50" y="119"/>
                  <a:pt x="10" y="177"/>
                  <a:pt x="0" y="195"/>
                </a:cubicBezTo>
              </a:path>
            </a:pathLst>
          </a:custGeom>
          <a:noFill/>
          <a:ln w="9525">
            <a:solidFill>
              <a:schemeClr val="tx1"/>
            </a:solidFill>
            <a:round/>
            <a:headEnd type="none" w="med" len="med"/>
            <a:tailEnd type="arrow" w="med" len="med"/>
          </a:ln>
          <a:effectLst/>
        </p:spPr>
        <p:txBody>
          <a:bodyPr>
            <a:prstTxWarp prst="textNoShape">
              <a:avLst/>
            </a:prstTxWarp>
          </a:bodyPr>
          <a:lstStyle/>
          <a:p>
            <a:endParaRPr lang="en-US"/>
          </a:p>
        </p:txBody>
      </p:sp>
      <p:sp>
        <p:nvSpPr>
          <p:cNvPr id="111640" name="AutoShape 24"/>
          <p:cNvSpPr>
            <a:spLocks/>
          </p:cNvSpPr>
          <p:nvPr/>
        </p:nvSpPr>
        <p:spPr bwMode="auto">
          <a:xfrm>
            <a:off x="2052638" y="4289425"/>
            <a:ext cx="381000" cy="1357313"/>
          </a:xfrm>
          <a:prstGeom prst="rightBrace">
            <a:avLst>
              <a:gd name="adj1" fmla="val 29688"/>
              <a:gd name="adj2" fmla="val 50000"/>
            </a:avLst>
          </a:prstGeom>
          <a:noFill/>
          <a:ln w="38100">
            <a:solidFill>
              <a:srgbClr val="CC0099"/>
            </a:solidFill>
            <a:round/>
            <a:headEnd/>
            <a:tailEnd/>
          </a:ln>
          <a:effectLst/>
        </p:spPr>
        <p:txBody>
          <a:bodyPr wrap="none" anchor="ctr">
            <a:prstTxWarp prst="textNoShape">
              <a:avLst/>
            </a:prstTxWarp>
          </a:bodyPr>
          <a:lstStyle/>
          <a:p>
            <a:endParaRPr lang="en-US"/>
          </a:p>
        </p:txBody>
      </p:sp>
      <p:sp>
        <p:nvSpPr>
          <p:cNvPr id="111641" name="Text Box 25"/>
          <p:cNvSpPr txBox="1">
            <a:spLocks noChangeArrowheads="1"/>
          </p:cNvSpPr>
          <p:nvPr/>
        </p:nvSpPr>
        <p:spPr bwMode="auto">
          <a:xfrm>
            <a:off x="1427163" y="4251325"/>
            <a:ext cx="777875" cy="457200"/>
          </a:xfrm>
          <a:prstGeom prst="rect">
            <a:avLst/>
          </a:prstGeom>
          <a:noFill/>
          <a:ln w="9525">
            <a:noFill/>
            <a:miter lim="800000"/>
            <a:headEnd/>
            <a:tailEnd/>
          </a:ln>
          <a:effectLst/>
        </p:spPr>
        <p:txBody>
          <a:bodyPr wrap="none">
            <a:prstTxWarp prst="textNoShape">
              <a:avLst/>
            </a:prstTxWarp>
            <a:spAutoFit/>
          </a:bodyPr>
          <a:lstStyle/>
          <a:p>
            <a:r>
              <a:rPr lang="en-US">
                <a:solidFill>
                  <a:srgbClr val="CC0099"/>
                </a:solidFill>
              </a:rPr>
              <a:t>hf</a:t>
            </a:r>
            <a:r>
              <a:rPr lang="en-US" baseline="-25000">
                <a:solidFill>
                  <a:srgbClr val="CC0099"/>
                </a:solidFill>
              </a:rPr>
              <a:t>150</a:t>
            </a:r>
          </a:p>
        </p:txBody>
      </p:sp>
      <p:sp>
        <p:nvSpPr>
          <p:cNvPr id="111642" name="Line 26"/>
          <p:cNvSpPr>
            <a:spLocks noChangeShapeType="1"/>
          </p:cNvSpPr>
          <p:nvPr/>
        </p:nvSpPr>
        <p:spPr bwMode="auto">
          <a:xfrm>
            <a:off x="2265363" y="4273550"/>
            <a:ext cx="1084262" cy="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111643" name="Line 27"/>
          <p:cNvSpPr>
            <a:spLocks noChangeShapeType="1"/>
          </p:cNvSpPr>
          <p:nvPr/>
        </p:nvSpPr>
        <p:spPr bwMode="auto">
          <a:xfrm flipV="1">
            <a:off x="3200400" y="4273550"/>
            <a:ext cx="0" cy="850900"/>
          </a:xfrm>
          <a:prstGeom prst="line">
            <a:avLst/>
          </a:prstGeom>
          <a:noFill/>
          <a:ln w="9525">
            <a:solidFill>
              <a:srgbClr val="CC0099"/>
            </a:solidFill>
            <a:round/>
            <a:headEnd type="triangle" w="med" len="med"/>
            <a:tailEnd type="triangle" w="med" len="med"/>
          </a:ln>
          <a:effectLst/>
        </p:spPr>
        <p:txBody>
          <a:bodyPr>
            <a:prstTxWarp prst="textNoShape">
              <a:avLst/>
            </a:prstTxWarp>
          </a:bodyPr>
          <a:lstStyle/>
          <a:p>
            <a:endParaRPr lang="en-US"/>
          </a:p>
        </p:txBody>
      </p:sp>
      <p:sp>
        <p:nvSpPr>
          <p:cNvPr id="111644" name="Freeform 28"/>
          <p:cNvSpPr>
            <a:spLocks/>
          </p:cNvSpPr>
          <p:nvPr/>
        </p:nvSpPr>
        <p:spPr bwMode="auto">
          <a:xfrm>
            <a:off x="3198813" y="4764088"/>
            <a:ext cx="954087" cy="2082800"/>
          </a:xfrm>
          <a:custGeom>
            <a:avLst/>
            <a:gdLst/>
            <a:ahLst/>
            <a:cxnLst>
              <a:cxn ang="0">
                <a:pos x="601" y="1156"/>
              </a:cxn>
              <a:cxn ang="0">
                <a:pos x="192" y="1184"/>
              </a:cxn>
              <a:cxn ang="0">
                <a:pos x="92" y="389"/>
              </a:cxn>
              <a:cxn ang="0">
                <a:pos x="135" y="206"/>
              </a:cxn>
              <a:cxn ang="0">
                <a:pos x="0" y="0"/>
              </a:cxn>
            </a:cxnLst>
            <a:rect l="0" t="0" r="r" b="b"/>
            <a:pathLst>
              <a:path w="601" h="1312">
                <a:moveTo>
                  <a:pt x="601" y="1156"/>
                </a:moveTo>
                <a:cubicBezTo>
                  <a:pt x="532" y="1161"/>
                  <a:pt x="277" y="1312"/>
                  <a:pt x="192" y="1184"/>
                </a:cubicBezTo>
                <a:cubicBezTo>
                  <a:pt x="107" y="1056"/>
                  <a:pt x="101" y="552"/>
                  <a:pt x="92" y="389"/>
                </a:cubicBezTo>
                <a:cubicBezTo>
                  <a:pt x="83" y="226"/>
                  <a:pt x="151" y="270"/>
                  <a:pt x="135" y="206"/>
                </a:cubicBezTo>
                <a:cubicBezTo>
                  <a:pt x="120" y="142"/>
                  <a:pt x="23" y="35"/>
                  <a:pt x="0" y="0"/>
                </a:cubicBezTo>
              </a:path>
            </a:pathLst>
          </a:custGeom>
          <a:noFill/>
          <a:ln w="9525">
            <a:solidFill>
              <a:schemeClr val="tx1"/>
            </a:solidFill>
            <a:round/>
            <a:headEnd type="none" w="med" len="med"/>
            <a:tailEnd type="triangle" w="med" len="med"/>
          </a:ln>
          <a:effectLst/>
        </p:spPr>
        <p:txBody>
          <a:bodyPr>
            <a:prstTxWarp prst="textNoShape">
              <a:avLst/>
            </a:prstTxWarp>
          </a:bodyPr>
          <a:lstStyle/>
          <a:p>
            <a:endParaRPr lang="en-US"/>
          </a:p>
        </p:txBody>
      </p:sp>
      <p:sp>
        <p:nvSpPr>
          <p:cNvPr id="111645" name="Line 29"/>
          <p:cNvSpPr>
            <a:spLocks noChangeShapeType="1"/>
          </p:cNvSpPr>
          <p:nvPr/>
        </p:nvSpPr>
        <p:spPr bwMode="auto">
          <a:xfrm flipV="1">
            <a:off x="484188" y="4032250"/>
            <a:ext cx="11112" cy="1960563"/>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11646" name="Text Box 30"/>
          <p:cNvSpPr txBox="1">
            <a:spLocks noChangeArrowheads="1"/>
          </p:cNvSpPr>
          <p:nvPr/>
        </p:nvSpPr>
        <p:spPr bwMode="auto">
          <a:xfrm rot="16200000">
            <a:off x="-346075" y="4816475"/>
            <a:ext cx="1149350" cy="457200"/>
          </a:xfrm>
          <a:prstGeom prst="rect">
            <a:avLst/>
          </a:prstGeom>
          <a:noFill/>
          <a:ln w="9525">
            <a:noFill/>
            <a:miter lim="800000"/>
            <a:headEnd/>
            <a:tailEnd/>
          </a:ln>
          <a:effectLst/>
        </p:spPr>
        <p:txBody>
          <a:bodyPr wrap="none">
            <a:prstTxWarp prst="textNoShape">
              <a:avLst/>
            </a:prstTxWarp>
            <a:spAutoFit/>
          </a:bodyPr>
          <a:lstStyle/>
          <a:p>
            <a:r>
              <a:rPr lang="en-US"/>
              <a:t>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6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16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16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6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1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0" grpId="0"/>
      <p:bldP spid="111640" grpId="0" animBg="1"/>
      <p:bldP spid="111641" grpId="0"/>
      <p:bldP spid="111642" grpId="0" animBg="1"/>
      <p:bldP spid="111643" grpId="0" animBg="1"/>
      <p:bldP spid="111644"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0" y="185738"/>
            <a:ext cx="9144000" cy="457200"/>
          </a:xfrm>
          <a:prstGeom prst="rect">
            <a:avLst/>
          </a:prstGeom>
          <a:noFill/>
          <a:ln w="9525">
            <a:noFill/>
            <a:miter lim="800000"/>
            <a:headEnd/>
            <a:tailEnd/>
          </a:ln>
          <a:effectLst/>
        </p:spPr>
        <p:txBody>
          <a:bodyPr>
            <a:prstTxWarp prst="textNoShape">
              <a:avLst/>
            </a:prstTxWarp>
            <a:spAutoFit/>
          </a:bodyPr>
          <a:lstStyle/>
          <a:p>
            <a:r>
              <a:rPr lang="en-US"/>
              <a:t>Photoelectric effect experiment: Apply Conservation of Energy </a:t>
            </a:r>
          </a:p>
        </p:txBody>
      </p:sp>
      <p:sp>
        <p:nvSpPr>
          <p:cNvPr id="95235" name="Freeform 3"/>
          <p:cNvSpPr>
            <a:spLocks/>
          </p:cNvSpPr>
          <p:nvPr/>
        </p:nvSpPr>
        <p:spPr bwMode="auto">
          <a:xfrm>
            <a:off x="1025525" y="3937000"/>
            <a:ext cx="4022725" cy="1789113"/>
          </a:xfrm>
          <a:custGeom>
            <a:avLst/>
            <a:gdLst/>
            <a:ahLst/>
            <a:cxnLst>
              <a:cxn ang="0">
                <a:pos x="68" y="156"/>
              </a:cxn>
              <a:cxn ang="0">
                <a:pos x="86" y="912"/>
              </a:cxn>
              <a:cxn ang="0">
                <a:pos x="584" y="1008"/>
              </a:cxn>
              <a:cxn ang="0">
                <a:pos x="1010" y="984"/>
              </a:cxn>
              <a:cxn ang="0">
                <a:pos x="1088" y="150"/>
              </a:cxn>
              <a:cxn ang="0">
                <a:pos x="1556" y="84"/>
              </a:cxn>
              <a:cxn ang="0">
                <a:pos x="2546" y="78"/>
              </a:cxn>
            </a:cxnLst>
            <a:rect l="0" t="0" r="r" b="b"/>
            <a:pathLst>
              <a:path w="2546" h="1127">
                <a:moveTo>
                  <a:pt x="68" y="156"/>
                </a:moveTo>
                <a:cubicBezTo>
                  <a:pt x="34" y="463"/>
                  <a:pt x="0" y="770"/>
                  <a:pt x="86" y="912"/>
                </a:cubicBezTo>
                <a:cubicBezTo>
                  <a:pt x="172" y="1054"/>
                  <a:pt x="430" y="996"/>
                  <a:pt x="584" y="1008"/>
                </a:cubicBezTo>
                <a:cubicBezTo>
                  <a:pt x="738" y="1020"/>
                  <a:pt x="926" y="1127"/>
                  <a:pt x="1010" y="984"/>
                </a:cubicBezTo>
                <a:cubicBezTo>
                  <a:pt x="1094" y="841"/>
                  <a:pt x="997" y="300"/>
                  <a:pt x="1088" y="150"/>
                </a:cubicBezTo>
                <a:cubicBezTo>
                  <a:pt x="1179" y="0"/>
                  <a:pt x="1313" y="96"/>
                  <a:pt x="1556" y="84"/>
                </a:cubicBezTo>
                <a:cubicBezTo>
                  <a:pt x="1799" y="72"/>
                  <a:pt x="2381" y="79"/>
                  <a:pt x="2546" y="78"/>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95236" name="Text Box 4"/>
          <p:cNvSpPr txBox="1">
            <a:spLocks noChangeArrowheads="1"/>
          </p:cNvSpPr>
          <p:nvPr/>
        </p:nvSpPr>
        <p:spPr bwMode="auto">
          <a:xfrm>
            <a:off x="1373188" y="5572125"/>
            <a:ext cx="1082675" cy="822325"/>
          </a:xfrm>
          <a:prstGeom prst="rect">
            <a:avLst/>
          </a:prstGeom>
          <a:noFill/>
          <a:ln w="9525">
            <a:noFill/>
            <a:miter lim="800000"/>
            <a:headEnd/>
            <a:tailEnd/>
          </a:ln>
          <a:effectLst/>
        </p:spPr>
        <p:txBody>
          <a:bodyPr wrap="none">
            <a:prstTxWarp prst="textNoShape">
              <a:avLst/>
            </a:prstTxWarp>
            <a:spAutoFit/>
          </a:bodyPr>
          <a:lstStyle/>
          <a:p>
            <a:r>
              <a:rPr lang="en-US"/>
              <a:t>Inside </a:t>
            </a:r>
          </a:p>
          <a:p>
            <a:r>
              <a:rPr lang="en-US"/>
              <a:t>metal</a:t>
            </a:r>
          </a:p>
        </p:txBody>
      </p:sp>
      <p:sp>
        <p:nvSpPr>
          <p:cNvPr id="95237" name="Line 5"/>
          <p:cNvSpPr>
            <a:spLocks noChangeShapeType="1"/>
          </p:cNvSpPr>
          <p:nvPr/>
        </p:nvSpPr>
        <p:spPr bwMode="auto">
          <a:xfrm flipV="1">
            <a:off x="933450" y="3489325"/>
            <a:ext cx="0" cy="2771775"/>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95238" name="Line 6"/>
          <p:cNvSpPr>
            <a:spLocks noChangeShapeType="1"/>
          </p:cNvSpPr>
          <p:nvPr/>
        </p:nvSpPr>
        <p:spPr bwMode="auto">
          <a:xfrm>
            <a:off x="1076325" y="5080000"/>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39" name="Line 7"/>
          <p:cNvSpPr>
            <a:spLocks noChangeShapeType="1"/>
          </p:cNvSpPr>
          <p:nvPr/>
        </p:nvSpPr>
        <p:spPr bwMode="auto">
          <a:xfrm>
            <a:off x="1087438" y="5033963"/>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40" name="Line 8"/>
          <p:cNvSpPr>
            <a:spLocks noChangeShapeType="1"/>
          </p:cNvSpPr>
          <p:nvPr/>
        </p:nvSpPr>
        <p:spPr bwMode="auto">
          <a:xfrm>
            <a:off x="1089025" y="4987925"/>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41" name="Line 9"/>
          <p:cNvSpPr>
            <a:spLocks noChangeShapeType="1"/>
          </p:cNvSpPr>
          <p:nvPr/>
        </p:nvSpPr>
        <p:spPr bwMode="auto">
          <a:xfrm>
            <a:off x="1090613" y="4941888"/>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42" name="Line 10"/>
          <p:cNvSpPr>
            <a:spLocks noChangeShapeType="1"/>
          </p:cNvSpPr>
          <p:nvPr/>
        </p:nvSpPr>
        <p:spPr bwMode="auto">
          <a:xfrm>
            <a:off x="1063625" y="4895850"/>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43" name="Line 11"/>
          <p:cNvSpPr>
            <a:spLocks noChangeShapeType="1"/>
          </p:cNvSpPr>
          <p:nvPr/>
        </p:nvSpPr>
        <p:spPr bwMode="auto">
          <a:xfrm>
            <a:off x="1093788" y="4849813"/>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44" name="Line 12"/>
          <p:cNvSpPr>
            <a:spLocks noChangeShapeType="1"/>
          </p:cNvSpPr>
          <p:nvPr/>
        </p:nvSpPr>
        <p:spPr bwMode="auto">
          <a:xfrm>
            <a:off x="1085850" y="4803775"/>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45" name="Line 13"/>
          <p:cNvSpPr>
            <a:spLocks noChangeShapeType="1"/>
          </p:cNvSpPr>
          <p:nvPr/>
        </p:nvSpPr>
        <p:spPr bwMode="auto">
          <a:xfrm>
            <a:off x="1096963" y="4757738"/>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46" name="Line 14"/>
          <p:cNvSpPr>
            <a:spLocks noChangeShapeType="1"/>
          </p:cNvSpPr>
          <p:nvPr/>
        </p:nvSpPr>
        <p:spPr bwMode="auto">
          <a:xfrm>
            <a:off x="1108075" y="4711700"/>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47" name="Line 15"/>
          <p:cNvSpPr>
            <a:spLocks noChangeShapeType="1"/>
          </p:cNvSpPr>
          <p:nvPr/>
        </p:nvSpPr>
        <p:spPr bwMode="auto">
          <a:xfrm>
            <a:off x="1090613" y="4665663"/>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48" name="Line 16"/>
          <p:cNvSpPr>
            <a:spLocks noChangeShapeType="1"/>
          </p:cNvSpPr>
          <p:nvPr/>
        </p:nvSpPr>
        <p:spPr bwMode="auto">
          <a:xfrm>
            <a:off x="1101725" y="4619625"/>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49" name="Line 17"/>
          <p:cNvSpPr>
            <a:spLocks noChangeShapeType="1"/>
          </p:cNvSpPr>
          <p:nvPr/>
        </p:nvSpPr>
        <p:spPr bwMode="auto">
          <a:xfrm>
            <a:off x="1074738" y="4573588"/>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50" name="Line 18"/>
          <p:cNvSpPr>
            <a:spLocks noChangeShapeType="1"/>
          </p:cNvSpPr>
          <p:nvPr/>
        </p:nvSpPr>
        <p:spPr bwMode="auto">
          <a:xfrm>
            <a:off x="1123950" y="4527550"/>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51" name="Line 19"/>
          <p:cNvSpPr>
            <a:spLocks noChangeShapeType="1"/>
          </p:cNvSpPr>
          <p:nvPr/>
        </p:nvSpPr>
        <p:spPr bwMode="auto">
          <a:xfrm>
            <a:off x="1089025" y="5130800"/>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52" name="Line 20"/>
          <p:cNvSpPr>
            <a:spLocks noChangeShapeType="1"/>
          </p:cNvSpPr>
          <p:nvPr/>
        </p:nvSpPr>
        <p:spPr bwMode="auto">
          <a:xfrm>
            <a:off x="1090613" y="5170488"/>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53" name="Line 21"/>
          <p:cNvSpPr>
            <a:spLocks noChangeShapeType="1"/>
          </p:cNvSpPr>
          <p:nvPr/>
        </p:nvSpPr>
        <p:spPr bwMode="auto">
          <a:xfrm>
            <a:off x="1092200" y="5210175"/>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54" name="Line 22"/>
          <p:cNvSpPr>
            <a:spLocks noChangeShapeType="1"/>
          </p:cNvSpPr>
          <p:nvPr/>
        </p:nvSpPr>
        <p:spPr bwMode="auto">
          <a:xfrm>
            <a:off x="1112838" y="5249863"/>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55" name="Line 23"/>
          <p:cNvSpPr>
            <a:spLocks noChangeShapeType="1"/>
          </p:cNvSpPr>
          <p:nvPr/>
        </p:nvSpPr>
        <p:spPr bwMode="auto">
          <a:xfrm>
            <a:off x="1085850" y="5280025"/>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56" name="Line 24"/>
          <p:cNvSpPr>
            <a:spLocks noChangeShapeType="1"/>
          </p:cNvSpPr>
          <p:nvPr/>
        </p:nvSpPr>
        <p:spPr bwMode="auto">
          <a:xfrm>
            <a:off x="1068388" y="5500688"/>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57" name="Line 25"/>
          <p:cNvSpPr>
            <a:spLocks noChangeShapeType="1"/>
          </p:cNvSpPr>
          <p:nvPr/>
        </p:nvSpPr>
        <p:spPr bwMode="auto">
          <a:xfrm>
            <a:off x="1079500" y="5378450"/>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58" name="Line 26"/>
          <p:cNvSpPr>
            <a:spLocks noChangeShapeType="1"/>
          </p:cNvSpPr>
          <p:nvPr/>
        </p:nvSpPr>
        <p:spPr bwMode="auto">
          <a:xfrm>
            <a:off x="1119188" y="5322888"/>
            <a:ext cx="1562100" cy="952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59" name="Line 27"/>
          <p:cNvSpPr>
            <a:spLocks noChangeShapeType="1"/>
          </p:cNvSpPr>
          <p:nvPr/>
        </p:nvSpPr>
        <p:spPr bwMode="auto">
          <a:xfrm>
            <a:off x="1235075" y="5448300"/>
            <a:ext cx="13906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260" name="Oval 28"/>
          <p:cNvSpPr>
            <a:spLocks noChangeArrowheads="1"/>
          </p:cNvSpPr>
          <p:nvPr/>
        </p:nvSpPr>
        <p:spPr bwMode="auto">
          <a:xfrm>
            <a:off x="2257425" y="4470400"/>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5261" name="Oval 29"/>
          <p:cNvSpPr>
            <a:spLocks noChangeArrowheads="1"/>
          </p:cNvSpPr>
          <p:nvPr/>
        </p:nvSpPr>
        <p:spPr bwMode="auto">
          <a:xfrm>
            <a:off x="2259013" y="4586288"/>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5262" name="Oval 30"/>
          <p:cNvSpPr>
            <a:spLocks noChangeArrowheads="1"/>
          </p:cNvSpPr>
          <p:nvPr/>
        </p:nvSpPr>
        <p:spPr bwMode="auto">
          <a:xfrm>
            <a:off x="2260600" y="4702175"/>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5263" name="Oval 31"/>
          <p:cNvSpPr>
            <a:spLocks noChangeArrowheads="1"/>
          </p:cNvSpPr>
          <p:nvPr/>
        </p:nvSpPr>
        <p:spPr bwMode="auto">
          <a:xfrm>
            <a:off x="2262188" y="4818063"/>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5264" name="Oval 32"/>
          <p:cNvSpPr>
            <a:spLocks noChangeArrowheads="1"/>
          </p:cNvSpPr>
          <p:nvPr/>
        </p:nvSpPr>
        <p:spPr bwMode="auto">
          <a:xfrm>
            <a:off x="2263775" y="4933950"/>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5265" name="Oval 33"/>
          <p:cNvSpPr>
            <a:spLocks noChangeArrowheads="1"/>
          </p:cNvSpPr>
          <p:nvPr/>
        </p:nvSpPr>
        <p:spPr bwMode="auto">
          <a:xfrm>
            <a:off x="2265363" y="5049838"/>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5266" name="Oval 34"/>
          <p:cNvSpPr>
            <a:spLocks noChangeArrowheads="1"/>
          </p:cNvSpPr>
          <p:nvPr/>
        </p:nvSpPr>
        <p:spPr bwMode="auto">
          <a:xfrm>
            <a:off x="2266950" y="5165725"/>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5267" name="Oval 35"/>
          <p:cNvSpPr>
            <a:spLocks noChangeArrowheads="1"/>
          </p:cNvSpPr>
          <p:nvPr/>
        </p:nvSpPr>
        <p:spPr bwMode="auto">
          <a:xfrm>
            <a:off x="2268538" y="5281613"/>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5268" name="Oval 36"/>
          <p:cNvSpPr>
            <a:spLocks noChangeArrowheads="1"/>
          </p:cNvSpPr>
          <p:nvPr/>
        </p:nvSpPr>
        <p:spPr bwMode="auto">
          <a:xfrm>
            <a:off x="2270125" y="5397500"/>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5269" name="Line 37"/>
          <p:cNvSpPr>
            <a:spLocks noChangeShapeType="1"/>
          </p:cNvSpPr>
          <p:nvPr/>
        </p:nvSpPr>
        <p:spPr bwMode="auto">
          <a:xfrm>
            <a:off x="2754313" y="4522788"/>
            <a:ext cx="290512" cy="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95270" name="Line 38"/>
          <p:cNvSpPr>
            <a:spLocks noChangeShapeType="1"/>
          </p:cNvSpPr>
          <p:nvPr/>
        </p:nvSpPr>
        <p:spPr bwMode="auto">
          <a:xfrm>
            <a:off x="2951163" y="4048125"/>
            <a:ext cx="0" cy="463550"/>
          </a:xfrm>
          <a:prstGeom prst="line">
            <a:avLst/>
          </a:prstGeom>
          <a:noFill/>
          <a:ln w="28575">
            <a:solidFill>
              <a:srgbClr val="FF0000"/>
            </a:solidFill>
            <a:round/>
            <a:headEnd type="triangle" w="med" len="med"/>
            <a:tailEnd type="triangle" w="med" len="med"/>
          </a:ln>
          <a:effectLst/>
        </p:spPr>
        <p:txBody>
          <a:bodyPr>
            <a:prstTxWarp prst="textNoShape">
              <a:avLst/>
            </a:prstTxWarp>
          </a:bodyPr>
          <a:lstStyle/>
          <a:p>
            <a:endParaRPr lang="en-US"/>
          </a:p>
        </p:txBody>
      </p:sp>
      <p:sp>
        <p:nvSpPr>
          <p:cNvPr id="95271" name="Text Box 39"/>
          <p:cNvSpPr txBox="1">
            <a:spLocks noChangeArrowheads="1"/>
          </p:cNvSpPr>
          <p:nvPr/>
        </p:nvSpPr>
        <p:spPr bwMode="auto">
          <a:xfrm>
            <a:off x="2952750" y="4038600"/>
            <a:ext cx="6015739" cy="830997"/>
          </a:xfrm>
          <a:prstGeom prst="rect">
            <a:avLst/>
          </a:prstGeom>
          <a:noFill/>
          <a:ln w="9525">
            <a:noFill/>
            <a:miter lim="800000"/>
            <a:headEnd/>
            <a:tailEnd/>
          </a:ln>
          <a:effectLst/>
        </p:spPr>
        <p:txBody>
          <a:bodyPr wrap="none">
            <a:prstTxWarp prst="textNoShape">
              <a:avLst/>
            </a:prstTxWarp>
            <a:spAutoFit/>
          </a:bodyPr>
          <a:lstStyle/>
          <a:p>
            <a:r>
              <a:rPr lang="en-US" sz="2200" dirty="0">
                <a:solidFill>
                  <a:srgbClr val="FF0000"/>
                </a:solidFill>
                <a:latin typeface="Comic Sans MS" charset="0"/>
              </a:rPr>
              <a:t>work function </a:t>
            </a:r>
            <a:r>
              <a:rPr lang="en-US" sz="2200" dirty="0" smtClean="0">
                <a:solidFill>
                  <a:srgbClr val="FF0000"/>
                </a:solidFill>
                <a:latin typeface="Comic Sans MS" charset="0"/>
              </a:rPr>
              <a:t>(</a:t>
            </a:r>
            <a:r>
              <a:rPr lang="en-US" sz="2200" dirty="0" err="1" smtClean="0">
                <a:solidFill>
                  <a:srgbClr val="FF0000"/>
                </a:solidFill>
                <a:latin typeface="Lucida Grande"/>
                <a:ea typeface="Lucida Grande"/>
                <a:cs typeface="Lucida Grande"/>
              </a:rPr>
              <a:t>Φ</a:t>
            </a:r>
            <a:r>
              <a:rPr lang="en-US" sz="2200" dirty="0" smtClean="0">
                <a:solidFill>
                  <a:srgbClr val="FF0000"/>
                </a:solidFill>
                <a:latin typeface="Comic Sans MS" charset="0"/>
                <a:sym typeface="Symbol" charset="2"/>
              </a:rPr>
              <a:t>) </a:t>
            </a:r>
            <a:r>
              <a:rPr lang="en-US" sz="2200" dirty="0">
                <a:solidFill>
                  <a:srgbClr val="FF0000"/>
                </a:solidFill>
                <a:latin typeface="Comic Sans MS" charset="0"/>
                <a:sym typeface="Symbol" charset="2"/>
              </a:rPr>
              <a:t>= </a:t>
            </a:r>
            <a:r>
              <a:rPr lang="en-US" u="sng" dirty="0">
                <a:solidFill>
                  <a:srgbClr val="FF0000"/>
                </a:solidFill>
                <a:latin typeface="Comic Sans MS" charset="0"/>
              </a:rPr>
              <a:t>energy needed to kick</a:t>
            </a:r>
          </a:p>
          <a:p>
            <a:r>
              <a:rPr lang="en-US" dirty="0" smtClean="0">
                <a:solidFill>
                  <a:srgbClr val="FF0000"/>
                </a:solidFill>
                <a:latin typeface="Comic Sans MS" charset="0"/>
              </a:rPr>
              <a:t>	      </a:t>
            </a:r>
            <a:r>
              <a:rPr lang="en-US" u="sng" dirty="0" smtClean="0">
                <a:solidFill>
                  <a:srgbClr val="FF0000"/>
                </a:solidFill>
                <a:latin typeface="Comic Sans MS" charset="0"/>
              </a:rPr>
              <a:t>most energetic </a:t>
            </a:r>
            <a:r>
              <a:rPr lang="en-US" u="sng" dirty="0" err="1" smtClean="0">
                <a:solidFill>
                  <a:srgbClr val="FF0000"/>
                </a:solidFill>
                <a:latin typeface="Comic Sans MS" charset="0"/>
              </a:rPr>
              <a:t>e</a:t>
            </a:r>
            <a:r>
              <a:rPr lang="en-US" u="sng" baseline="30000" dirty="0" smtClean="0">
                <a:solidFill>
                  <a:srgbClr val="FF0000"/>
                </a:solidFill>
                <a:latin typeface="Comic Sans MS" charset="0"/>
              </a:rPr>
              <a:t>-</a:t>
            </a:r>
            <a:r>
              <a:rPr lang="en-US" u="sng" dirty="0" smtClean="0">
                <a:solidFill>
                  <a:srgbClr val="FF0000"/>
                </a:solidFill>
                <a:latin typeface="Comic Sans MS" charset="0"/>
              </a:rPr>
              <a:t> </a:t>
            </a:r>
            <a:r>
              <a:rPr lang="en-US" u="sng" dirty="0">
                <a:solidFill>
                  <a:srgbClr val="FF0000"/>
                </a:solidFill>
                <a:latin typeface="Comic Sans MS" charset="0"/>
              </a:rPr>
              <a:t>out of metal</a:t>
            </a:r>
            <a:r>
              <a:rPr lang="en-US" sz="2200" dirty="0">
                <a:sym typeface="Symbol" charset="2"/>
              </a:rPr>
              <a:t> </a:t>
            </a:r>
          </a:p>
        </p:txBody>
      </p:sp>
      <p:sp>
        <p:nvSpPr>
          <p:cNvPr id="95272" name="Freeform 40"/>
          <p:cNvSpPr>
            <a:spLocks/>
          </p:cNvSpPr>
          <p:nvPr/>
        </p:nvSpPr>
        <p:spPr bwMode="auto">
          <a:xfrm>
            <a:off x="2255838" y="3432175"/>
            <a:ext cx="568325" cy="1027113"/>
          </a:xfrm>
          <a:custGeom>
            <a:avLst/>
            <a:gdLst/>
            <a:ahLst/>
            <a:cxnLst>
              <a:cxn ang="0">
                <a:pos x="744" y="0"/>
              </a:cxn>
              <a:cxn ang="0">
                <a:pos x="120" y="192"/>
              </a:cxn>
              <a:cxn ang="0">
                <a:pos x="24" y="432"/>
              </a:cxn>
            </a:cxnLst>
            <a:rect l="0" t="0" r="r" b="b"/>
            <a:pathLst>
              <a:path w="744" h="432">
                <a:moveTo>
                  <a:pt x="744" y="0"/>
                </a:moveTo>
                <a:cubicBezTo>
                  <a:pt x="492" y="60"/>
                  <a:pt x="240" y="120"/>
                  <a:pt x="120" y="192"/>
                </a:cubicBezTo>
                <a:cubicBezTo>
                  <a:pt x="0" y="264"/>
                  <a:pt x="40" y="392"/>
                  <a:pt x="24" y="432"/>
                </a:cubicBezTo>
              </a:path>
            </a:pathLst>
          </a:custGeom>
          <a:noFill/>
          <a:ln w="9525">
            <a:solidFill>
              <a:srgbClr val="D60093"/>
            </a:solidFill>
            <a:round/>
            <a:headEnd type="none" w="med" len="med"/>
            <a:tailEnd type="triangle" w="med" len="med"/>
          </a:ln>
          <a:effectLst/>
        </p:spPr>
        <p:txBody>
          <a:bodyPr>
            <a:prstTxWarp prst="textNoShape">
              <a:avLst/>
            </a:prstTxWarp>
          </a:bodyPr>
          <a:lstStyle/>
          <a:p>
            <a:endParaRPr lang="en-US"/>
          </a:p>
        </p:txBody>
      </p:sp>
      <p:sp>
        <p:nvSpPr>
          <p:cNvPr id="95273" name="Rectangle 41"/>
          <p:cNvSpPr>
            <a:spLocks noChangeArrowheads="1"/>
          </p:cNvSpPr>
          <p:nvPr/>
        </p:nvSpPr>
        <p:spPr bwMode="auto">
          <a:xfrm>
            <a:off x="0" y="685800"/>
            <a:ext cx="9144000" cy="1127125"/>
          </a:xfrm>
          <a:prstGeom prst="rect">
            <a:avLst/>
          </a:prstGeom>
          <a:noFill/>
          <a:ln w="38100">
            <a:noFill/>
            <a:miter lim="800000"/>
            <a:headEnd/>
            <a:tailEnd/>
          </a:ln>
          <a:effectLst/>
        </p:spPr>
        <p:txBody>
          <a:bodyPr>
            <a:prstTxWarp prst="textNoShape">
              <a:avLst/>
            </a:prstTxWarp>
            <a:spAutoFit/>
          </a:bodyPr>
          <a:lstStyle/>
          <a:p>
            <a:r>
              <a:rPr lang="en-US">
                <a:solidFill>
                  <a:srgbClr val="008000"/>
                </a:solidFill>
              </a:rPr>
              <a:t>            </a:t>
            </a:r>
            <a:r>
              <a:rPr lang="en-US">
                <a:solidFill>
                  <a:schemeClr val="accent2"/>
                </a:solidFill>
              </a:rPr>
              <a:t>Energy in</a:t>
            </a:r>
            <a:r>
              <a:rPr lang="en-US">
                <a:solidFill>
                  <a:srgbClr val="008000"/>
                </a:solidFill>
              </a:rPr>
              <a:t> </a:t>
            </a:r>
            <a:r>
              <a:rPr lang="en-US"/>
              <a:t>=</a:t>
            </a:r>
            <a:r>
              <a:rPr lang="en-US">
                <a:solidFill>
                  <a:srgbClr val="008000"/>
                </a:solidFill>
              </a:rPr>
              <a:t>   </a:t>
            </a:r>
            <a:r>
              <a:rPr lang="en-US">
                <a:solidFill>
                  <a:srgbClr val="008040"/>
                </a:solidFill>
              </a:rPr>
              <a:t>Energy out</a:t>
            </a:r>
            <a:endParaRPr lang="en-US">
              <a:solidFill>
                <a:srgbClr val="00CC00"/>
              </a:solidFill>
            </a:endParaRPr>
          </a:p>
          <a:p>
            <a:r>
              <a:rPr lang="en-US" sz="2200">
                <a:solidFill>
                  <a:schemeClr val="accent2"/>
                </a:solidFill>
              </a:rPr>
              <a:t>Energy of photon</a:t>
            </a:r>
            <a:r>
              <a:rPr lang="en-US" sz="2200">
                <a:solidFill>
                  <a:srgbClr val="008000"/>
                </a:solidFill>
              </a:rPr>
              <a:t>   = 	energy needed to kick  +  Initial KE of electron  </a:t>
            </a:r>
            <a:r>
              <a:rPr lang="en-US" sz="2200"/>
              <a:t> 			</a:t>
            </a:r>
            <a:r>
              <a:rPr lang="en-US" sz="2200">
                <a:solidFill>
                  <a:srgbClr val="008000"/>
                </a:solidFill>
              </a:rPr>
              <a:t>electron out of metal 		as exits metal</a:t>
            </a:r>
          </a:p>
        </p:txBody>
      </p:sp>
      <p:sp>
        <p:nvSpPr>
          <p:cNvPr id="95274" name="Text Box 42"/>
          <p:cNvSpPr txBox="1">
            <a:spLocks noChangeArrowheads="1"/>
          </p:cNvSpPr>
          <p:nvPr/>
        </p:nvSpPr>
        <p:spPr bwMode="auto">
          <a:xfrm>
            <a:off x="1843088" y="3016250"/>
            <a:ext cx="7299325" cy="457200"/>
          </a:xfrm>
          <a:prstGeom prst="rect">
            <a:avLst/>
          </a:prstGeom>
          <a:noFill/>
          <a:ln w="9525">
            <a:noFill/>
            <a:miter lim="800000"/>
            <a:headEnd/>
            <a:tailEnd/>
          </a:ln>
          <a:effectLst/>
        </p:spPr>
        <p:txBody>
          <a:bodyPr wrap="none">
            <a:prstTxWarp prst="textNoShape">
              <a:avLst/>
            </a:prstTxWarp>
            <a:spAutoFit/>
          </a:bodyPr>
          <a:lstStyle/>
          <a:p>
            <a:r>
              <a:rPr lang="en-US">
                <a:solidFill>
                  <a:srgbClr val="D60093"/>
                </a:solidFill>
              </a:rPr>
              <a:t>Loosely stuck electron, takes least energy to kick out</a:t>
            </a:r>
          </a:p>
        </p:txBody>
      </p:sp>
      <p:sp>
        <p:nvSpPr>
          <p:cNvPr id="95275" name="Freeform 43"/>
          <p:cNvSpPr>
            <a:spLocks/>
          </p:cNvSpPr>
          <p:nvPr/>
        </p:nvSpPr>
        <p:spPr bwMode="auto">
          <a:xfrm>
            <a:off x="2424113" y="5472113"/>
            <a:ext cx="1133475" cy="615950"/>
          </a:xfrm>
          <a:custGeom>
            <a:avLst/>
            <a:gdLst/>
            <a:ahLst/>
            <a:cxnLst>
              <a:cxn ang="0">
                <a:pos x="0" y="0"/>
              </a:cxn>
              <a:cxn ang="0">
                <a:pos x="374" y="121"/>
              </a:cxn>
              <a:cxn ang="0">
                <a:pos x="855" y="185"/>
              </a:cxn>
            </a:cxnLst>
            <a:rect l="0" t="0" r="r" b="b"/>
            <a:pathLst>
              <a:path w="855" h="185">
                <a:moveTo>
                  <a:pt x="0" y="0"/>
                </a:moveTo>
                <a:cubicBezTo>
                  <a:pt x="62" y="21"/>
                  <a:pt x="232" y="90"/>
                  <a:pt x="374" y="121"/>
                </a:cubicBezTo>
                <a:cubicBezTo>
                  <a:pt x="516" y="152"/>
                  <a:pt x="774" y="175"/>
                  <a:pt x="855" y="185"/>
                </a:cubicBezTo>
              </a:path>
            </a:pathLst>
          </a:custGeom>
          <a:noFill/>
          <a:ln w="9525">
            <a:solidFill>
              <a:schemeClr val="accent2"/>
            </a:solidFill>
            <a:round/>
            <a:headEnd type="triangle" w="med" len="med"/>
            <a:tailEnd type="none" w="med" len="med"/>
          </a:ln>
          <a:effectLst/>
        </p:spPr>
        <p:txBody>
          <a:bodyPr>
            <a:prstTxWarp prst="textNoShape">
              <a:avLst/>
            </a:prstTxWarp>
          </a:bodyPr>
          <a:lstStyle/>
          <a:p>
            <a:endParaRPr lang="en-US"/>
          </a:p>
        </p:txBody>
      </p:sp>
      <p:sp>
        <p:nvSpPr>
          <p:cNvPr id="95276" name="Text Box 44"/>
          <p:cNvSpPr txBox="1">
            <a:spLocks noChangeArrowheads="1"/>
          </p:cNvSpPr>
          <p:nvPr/>
        </p:nvSpPr>
        <p:spPr bwMode="auto">
          <a:xfrm>
            <a:off x="3403600" y="6035675"/>
            <a:ext cx="4351338"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rPr>
              <a:t>Tightly stuck, needs more energy to escape</a:t>
            </a:r>
          </a:p>
        </p:txBody>
      </p:sp>
      <p:sp>
        <p:nvSpPr>
          <p:cNvPr id="95277" name="Text Box 45"/>
          <p:cNvSpPr txBox="1">
            <a:spLocks noChangeArrowheads="1"/>
          </p:cNvSpPr>
          <p:nvPr/>
        </p:nvSpPr>
        <p:spPr bwMode="auto">
          <a:xfrm>
            <a:off x="3235325" y="4568825"/>
            <a:ext cx="1319213" cy="822325"/>
          </a:xfrm>
          <a:prstGeom prst="rect">
            <a:avLst/>
          </a:prstGeom>
          <a:noFill/>
          <a:ln w="9525">
            <a:noFill/>
            <a:miter lim="800000"/>
            <a:headEnd/>
            <a:tailEnd/>
          </a:ln>
          <a:effectLst/>
        </p:spPr>
        <p:txBody>
          <a:bodyPr wrap="none">
            <a:prstTxWarp prst="textNoShape">
              <a:avLst/>
            </a:prstTxWarp>
            <a:spAutoFit/>
          </a:bodyPr>
          <a:lstStyle/>
          <a:p>
            <a:r>
              <a:rPr lang="en-US"/>
              <a:t>Outside </a:t>
            </a:r>
          </a:p>
          <a:p>
            <a:r>
              <a:rPr lang="en-US"/>
              <a:t>metal</a:t>
            </a:r>
          </a:p>
        </p:txBody>
      </p:sp>
      <p:sp>
        <p:nvSpPr>
          <p:cNvPr id="95278" name="Line 46"/>
          <p:cNvSpPr>
            <a:spLocks noChangeShapeType="1"/>
          </p:cNvSpPr>
          <p:nvPr/>
        </p:nvSpPr>
        <p:spPr bwMode="auto">
          <a:xfrm flipH="1">
            <a:off x="1554163" y="2005013"/>
            <a:ext cx="9525" cy="771525"/>
          </a:xfrm>
          <a:prstGeom prst="line">
            <a:avLst/>
          </a:prstGeom>
          <a:noFill/>
          <a:ln w="57150">
            <a:solidFill>
              <a:schemeClr val="tx1"/>
            </a:solidFill>
            <a:round/>
            <a:headEnd/>
            <a:tailEnd/>
          </a:ln>
          <a:effectLst/>
        </p:spPr>
        <p:txBody>
          <a:bodyPr>
            <a:prstTxWarp prst="textNoShape">
              <a:avLst/>
            </a:prstTxWarp>
          </a:bodyPr>
          <a:lstStyle/>
          <a:p>
            <a:endParaRPr lang="en-US"/>
          </a:p>
        </p:txBody>
      </p:sp>
      <p:grpSp>
        <p:nvGrpSpPr>
          <p:cNvPr id="2" name="Group 47"/>
          <p:cNvGrpSpPr>
            <a:grpSpLocks/>
          </p:cNvGrpSpPr>
          <p:nvPr/>
        </p:nvGrpSpPr>
        <p:grpSpPr bwMode="auto">
          <a:xfrm rot="-3456010">
            <a:off x="1582738" y="1927225"/>
            <a:ext cx="676275" cy="193675"/>
            <a:chOff x="648" y="3408"/>
            <a:chExt cx="1176" cy="344"/>
          </a:xfrm>
        </p:grpSpPr>
        <p:sp>
          <p:nvSpPr>
            <p:cNvPr id="95280" name="Freeform 48"/>
            <p:cNvSpPr>
              <a:spLocks/>
            </p:cNvSpPr>
            <p:nvPr/>
          </p:nvSpPr>
          <p:spPr bwMode="auto">
            <a:xfrm>
              <a:off x="648"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00FF"/>
              </a:solidFill>
              <a:round/>
              <a:headEnd/>
              <a:tailEnd/>
            </a:ln>
            <a:effectLst/>
          </p:spPr>
          <p:txBody>
            <a:bodyPr>
              <a:prstTxWarp prst="textNoShape">
                <a:avLst/>
              </a:prstTxWarp>
            </a:bodyPr>
            <a:lstStyle/>
            <a:p>
              <a:endParaRPr lang="en-US"/>
            </a:p>
          </p:txBody>
        </p:sp>
        <p:sp>
          <p:nvSpPr>
            <p:cNvPr id="95281" name="Freeform 49"/>
            <p:cNvSpPr>
              <a:spLocks/>
            </p:cNvSpPr>
            <p:nvPr/>
          </p:nvSpPr>
          <p:spPr bwMode="auto">
            <a:xfrm>
              <a:off x="1200"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00FF"/>
              </a:solidFill>
              <a:round/>
              <a:headEnd/>
              <a:tailEnd/>
            </a:ln>
            <a:effectLst/>
          </p:spPr>
          <p:txBody>
            <a:bodyPr>
              <a:prstTxWarp prst="textNoShape">
                <a:avLst/>
              </a:prstTxWarp>
            </a:bodyPr>
            <a:lstStyle/>
            <a:p>
              <a:endParaRPr lang="en-US"/>
            </a:p>
          </p:txBody>
        </p:sp>
      </p:grpSp>
      <p:sp>
        <p:nvSpPr>
          <p:cNvPr id="95282" name="Oval 50"/>
          <p:cNvSpPr>
            <a:spLocks noChangeArrowheads="1"/>
          </p:cNvSpPr>
          <p:nvPr/>
        </p:nvSpPr>
        <p:spPr bwMode="auto">
          <a:xfrm>
            <a:off x="1538288" y="2330450"/>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5283" name="Line 51"/>
          <p:cNvSpPr>
            <a:spLocks noChangeShapeType="1"/>
          </p:cNvSpPr>
          <p:nvPr/>
        </p:nvSpPr>
        <p:spPr bwMode="auto">
          <a:xfrm>
            <a:off x="1641475" y="2390775"/>
            <a:ext cx="1123950" cy="11113"/>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95284" name="Line 52"/>
          <p:cNvSpPr>
            <a:spLocks noChangeShapeType="1"/>
          </p:cNvSpPr>
          <p:nvPr/>
        </p:nvSpPr>
        <p:spPr bwMode="auto">
          <a:xfrm>
            <a:off x="2136775" y="4065588"/>
            <a:ext cx="0" cy="430212"/>
          </a:xfrm>
          <a:prstGeom prst="line">
            <a:avLst/>
          </a:prstGeom>
          <a:noFill/>
          <a:ln w="9525">
            <a:solidFill>
              <a:srgbClr val="D60093"/>
            </a:solidFill>
            <a:round/>
            <a:headEnd type="triangle" w="med" len="med"/>
            <a:tailEnd type="triangle" w="med" len="med"/>
          </a:ln>
          <a:effectLst/>
        </p:spPr>
        <p:txBody>
          <a:bodyPr>
            <a:prstTxWarp prst="textNoShape">
              <a:avLst/>
            </a:prstTxWarp>
          </a:bodyPr>
          <a:lstStyle/>
          <a:p>
            <a:endParaRPr lang="en-US"/>
          </a:p>
        </p:txBody>
      </p:sp>
      <p:sp>
        <p:nvSpPr>
          <p:cNvPr id="95285" name="Line 53"/>
          <p:cNvSpPr>
            <a:spLocks noChangeShapeType="1"/>
          </p:cNvSpPr>
          <p:nvPr/>
        </p:nvSpPr>
        <p:spPr bwMode="auto">
          <a:xfrm>
            <a:off x="2409825" y="4075113"/>
            <a:ext cx="11113" cy="1366837"/>
          </a:xfrm>
          <a:prstGeom prst="line">
            <a:avLst/>
          </a:prstGeom>
          <a:noFill/>
          <a:ln w="9525">
            <a:solidFill>
              <a:schemeClr val="accent2"/>
            </a:solidFill>
            <a:round/>
            <a:headEnd type="triangle" w="med" len="med"/>
            <a:tailEnd type="triangle" w="med" len="med"/>
          </a:ln>
          <a:effectLst/>
        </p:spPr>
        <p:txBody>
          <a:bodyPr>
            <a:prstTxWarp prst="textNoShape">
              <a:avLst/>
            </a:prstTxWarp>
          </a:bodyPr>
          <a:lstStyle/>
          <a:p>
            <a:endParaRPr lang="en-US"/>
          </a:p>
        </p:txBody>
      </p:sp>
      <p:sp>
        <p:nvSpPr>
          <p:cNvPr id="95286" name="Freeform 54"/>
          <p:cNvSpPr>
            <a:spLocks/>
          </p:cNvSpPr>
          <p:nvPr/>
        </p:nvSpPr>
        <p:spPr bwMode="auto">
          <a:xfrm>
            <a:off x="960438" y="5245100"/>
            <a:ext cx="463550" cy="360363"/>
          </a:xfrm>
          <a:custGeom>
            <a:avLst/>
            <a:gdLst/>
            <a:ahLst/>
            <a:cxnLst>
              <a:cxn ang="0">
                <a:pos x="70" y="11"/>
              </a:cxn>
              <a:cxn ang="0">
                <a:pos x="134" y="153"/>
              </a:cxn>
              <a:cxn ang="0">
                <a:pos x="262" y="209"/>
              </a:cxn>
              <a:cxn ang="0">
                <a:pos x="32" y="217"/>
              </a:cxn>
              <a:cxn ang="0">
                <a:pos x="70" y="11"/>
              </a:cxn>
            </a:cxnLst>
            <a:rect l="0" t="0" r="r" b="b"/>
            <a:pathLst>
              <a:path w="279" h="250">
                <a:moveTo>
                  <a:pt x="70" y="11"/>
                </a:moveTo>
                <a:cubicBezTo>
                  <a:pt x="87" y="0"/>
                  <a:pt x="102" y="120"/>
                  <a:pt x="134" y="153"/>
                </a:cubicBezTo>
                <a:cubicBezTo>
                  <a:pt x="166" y="186"/>
                  <a:pt x="279" y="198"/>
                  <a:pt x="262" y="209"/>
                </a:cubicBezTo>
                <a:cubicBezTo>
                  <a:pt x="245" y="220"/>
                  <a:pt x="64" y="250"/>
                  <a:pt x="32" y="217"/>
                </a:cubicBezTo>
                <a:cubicBezTo>
                  <a:pt x="0" y="184"/>
                  <a:pt x="53" y="22"/>
                  <a:pt x="70" y="11"/>
                </a:cubicBezTo>
                <a:close/>
              </a:path>
            </a:pathLst>
          </a:custGeom>
          <a:solidFill>
            <a:schemeClr val="bg1"/>
          </a:solidFill>
          <a:ln w="9525">
            <a:noFill/>
            <a:round/>
            <a:headEnd/>
            <a:tailEnd/>
          </a:ln>
          <a:effectLst/>
        </p:spPr>
        <p:txBody>
          <a:bodyPr wrap="none" anchor="ctr">
            <a:prstTxWarp prst="textNoShape">
              <a:avLst/>
            </a:prstTxWarp>
          </a:bodyPr>
          <a:lstStyle/>
          <a:p>
            <a:endParaRPr lang="en-US"/>
          </a:p>
        </p:txBody>
      </p:sp>
      <p:sp>
        <p:nvSpPr>
          <p:cNvPr id="95287" name="Text Box 55"/>
          <p:cNvSpPr txBox="1">
            <a:spLocks noChangeArrowheads="1"/>
          </p:cNvSpPr>
          <p:nvPr/>
        </p:nvSpPr>
        <p:spPr bwMode="auto">
          <a:xfrm rot="16200000">
            <a:off x="-744537" y="4322762"/>
            <a:ext cx="2616200" cy="822325"/>
          </a:xfrm>
          <a:prstGeom prst="rect">
            <a:avLst/>
          </a:prstGeom>
          <a:noFill/>
          <a:ln w="9525">
            <a:noFill/>
            <a:miter lim="800000"/>
            <a:headEnd/>
            <a:tailEnd/>
          </a:ln>
          <a:effectLst/>
        </p:spPr>
        <p:txBody>
          <a:bodyPr>
            <a:prstTxWarp prst="textNoShape">
              <a:avLst/>
            </a:prstTxWarp>
            <a:spAutoFit/>
          </a:bodyPr>
          <a:lstStyle/>
          <a:p>
            <a:r>
              <a:rPr lang="en-US"/>
              <a:t>Electron Potential </a:t>
            </a:r>
          </a:p>
          <a:p>
            <a:r>
              <a:rPr lang="en-US"/>
              <a:t>Energy</a:t>
            </a:r>
          </a:p>
        </p:txBody>
      </p:sp>
      <p:sp>
        <p:nvSpPr>
          <p:cNvPr id="95288" name="Rectangle 56"/>
          <p:cNvSpPr>
            <a:spLocks noChangeArrowheads="1"/>
          </p:cNvSpPr>
          <p:nvPr/>
        </p:nvSpPr>
        <p:spPr bwMode="auto">
          <a:xfrm>
            <a:off x="4632325" y="4956175"/>
            <a:ext cx="4233863" cy="1169988"/>
          </a:xfrm>
          <a:prstGeom prst="rect">
            <a:avLst/>
          </a:prstGeom>
          <a:solidFill>
            <a:srgbClr val="FFFF99"/>
          </a:solidFill>
          <a:ln w="9525">
            <a:solidFill>
              <a:schemeClr val="tx1"/>
            </a:solidFill>
            <a:miter lim="800000"/>
            <a:headEnd/>
            <a:tailEnd/>
          </a:ln>
          <a:effectLst/>
        </p:spPr>
        <p:txBody>
          <a:bodyPr wrap="none" anchor="ctr">
            <a:prstTxWarp prst="textNoShape">
              <a:avLst/>
            </a:prstTxWarp>
          </a:bodyPr>
          <a:lstStyle/>
          <a:p>
            <a:pPr algn="ctr"/>
            <a:r>
              <a:rPr lang="en-US" u="sng"/>
              <a:t>Warning!! </a:t>
            </a:r>
            <a:br>
              <a:rPr lang="en-US" u="sng"/>
            </a:br>
            <a:r>
              <a:rPr lang="en-US"/>
              <a:t>This is not deeper in metal</a:t>
            </a:r>
          </a:p>
          <a:p>
            <a:pPr algn="ctr"/>
            <a:r>
              <a:rPr lang="en-US"/>
              <a:t>It is more tightly bound!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2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2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2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2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2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52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52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2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2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2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52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52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2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52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52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52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52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52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52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52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52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52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52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525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52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525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525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525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525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526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526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526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526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526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526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526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526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526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526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527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527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9527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528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527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527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528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527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9527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499"/>
                                          </p:stCondLst>
                                        </p:cTn>
                                        <p:tgtEl>
                                          <p:spTgt spid="95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animBg="1"/>
      <p:bldP spid="95237" grpId="0" animBg="1"/>
      <p:bldP spid="95238" grpId="0" animBg="1"/>
      <p:bldP spid="95239" grpId="0" animBg="1"/>
      <p:bldP spid="95240" grpId="0" animBg="1"/>
      <p:bldP spid="95241" grpId="0" animBg="1"/>
      <p:bldP spid="95242" grpId="0" animBg="1"/>
      <p:bldP spid="95243" grpId="0" animBg="1"/>
      <p:bldP spid="95244" grpId="0" animBg="1"/>
      <p:bldP spid="95245" grpId="0" animBg="1"/>
      <p:bldP spid="95246" grpId="0" animBg="1"/>
      <p:bldP spid="95247" grpId="0" animBg="1"/>
      <p:bldP spid="95248" grpId="0" animBg="1"/>
      <p:bldP spid="95249" grpId="0" animBg="1"/>
      <p:bldP spid="95250" grpId="0" animBg="1"/>
      <p:bldP spid="95251" grpId="0" animBg="1"/>
      <p:bldP spid="95252" grpId="0" animBg="1"/>
      <p:bldP spid="95253" grpId="0" animBg="1"/>
      <p:bldP spid="95254" grpId="0" animBg="1"/>
      <p:bldP spid="95255" grpId="0" animBg="1"/>
      <p:bldP spid="95256" grpId="0" animBg="1"/>
      <p:bldP spid="95257" grpId="0" animBg="1"/>
      <p:bldP spid="95258" grpId="0" animBg="1"/>
      <p:bldP spid="95259" grpId="0" animBg="1"/>
      <p:bldP spid="95260" grpId="0" animBg="1"/>
      <p:bldP spid="95261" grpId="0" animBg="1"/>
      <p:bldP spid="95262" grpId="0" animBg="1"/>
      <p:bldP spid="95263" grpId="0" animBg="1"/>
      <p:bldP spid="95264" grpId="0" animBg="1"/>
      <p:bldP spid="95265" grpId="0" animBg="1"/>
      <p:bldP spid="95266" grpId="0" animBg="1"/>
      <p:bldP spid="95267" grpId="0" animBg="1"/>
      <p:bldP spid="95268" grpId="0" animBg="1"/>
      <p:bldP spid="95269" grpId="0" animBg="1"/>
      <p:bldP spid="95270" grpId="0" animBg="1"/>
      <p:bldP spid="95271" grpId="0"/>
      <p:bldP spid="95272" grpId="0" animBg="1"/>
      <p:bldP spid="95273" grpId="0"/>
      <p:bldP spid="95275" grpId="0" animBg="1"/>
      <p:bldP spid="95276" grpId="0"/>
      <p:bldP spid="95278" grpId="0" animBg="1"/>
      <p:bldP spid="95282" grpId="0" animBg="1"/>
      <p:bldP spid="95283" grpId="0" animBg="1"/>
      <p:bldP spid="95284" grpId="0" animBg="1"/>
      <p:bldP spid="95285" grpId="0" animBg="1"/>
      <p:bldP spid="95288" grpId="0" animBg="1"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0" y="185738"/>
            <a:ext cx="8134350" cy="457200"/>
          </a:xfrm>
          <a:prstGeom prst="rect">
            <a:avLst/>
          </a:prstGeom>
          <a:noFill/>
          <a:ln w="9525">
            <a:noFill/>
            <a:miter lim="800000"/>
            <a:headEnd/>
            <a:tailEnd/>
          </a:ln>
          <a:effectLst/>
        </p:spPr>
        <p:txBody>
          <a:bodyPr>
            <a:prstTxWarp prst="textNoShape">
              <a:avLst/>
            </a:prstTxWarp>
            <a:spAutoFit/>
          </a:bodyPr>
          <a:lstStyle/>
          <a:p>
            <a:r>
              <a:rPr lang="en-US"/>
              <a:t>Apply Conservation of Energy. </a:t>
            </a:r>
          </a:p>
        </p:txBody>
      </p:sp>
      <p:sp>
        <p:nvSpPr>
          <p:cNvPr id="97283" name="Freeform 3"/>
          <p:cNvSpPr>
            <a:spLocks/>
          </p:cNvSpPr>
          <p:nvPr/>
        </p:nvSpPr>
        <p:spPr bwMode="auto">
          <a:xfrm>
            <a:off x="1025525" y="2825750"/>
            <a:ext cx="4022725" cy="1789113"/>
          </a:xfrm>
          <a:custGeom>
            <a:avLst/>
            <a:gdLst/>
            <a:ahLst/>
            <a:cxnLst>
              <a:cxn ang="0">
                <a:pos x="68" y="156"/>
              </a:cxn>
              <a:cxn ang="0">
                <a:pos x="86" y="912"/>
              </a:cxn>
              <a:cxn ang="0">
                <a:pos x="584" y="1008"/>
              </a:cxn>
              <a:cxn ang="0">
                <a:pos x="1010" y="984"/>
              </a:cxn>
              <a:cxn ang="0">
                <a:pos x="1088" y="150"/>
              </a:cxn>
              <a:cxn ang="0">
                <a:pos x="1556" y="84"/>
              </a:cxn>
              <a:cxn ang="0">
                <a:pos x="2546" y="78"/>
              </a:cxn>
            </a:cxnLst>
            <a:rect l="0" t="0" r="r" b="b"/>
            <a:pathLst>
              <a:path w="2546" h="1127">
                <a:moveTo>
                  <a:pt x="68" y="156"/>
                </a:moveTo>
                <a:cubicBezTo>
                  <a:pt x="34" y="463"/>
                  <a:pt x="0" y="770"/>
                  <a:pt x="86" y="912"/>
                </a:cubicBezTo>
                <a:cubicBezTo>
                  <a:pt x="172" y="1054"/>
                  <a:pt x="430" y="996"/>
                  <a:pt x="584" y="1008"/>
                </a:cubicBezTo>
                <a:cubicBezTo>
                  <a:pt x="738" y="1020"/>
                  <a:pt x="926" y="1127"/>
                  <a:pt x="1010" y="984"/>
                </a:cubicBezTo>
                <a:cubicBezTo>
                  <a:pt x="1094" y="841"/>
                  <a:pt x="997" y="300"/>
                  <a:pt x="1088" y="150"/>
                </a:cubicBezTo>
                <a:cubicBezTo>
                  <a:pt x="1179" y="0"/>
                  <a:pt x="1313" y="96"/>
                  <a:pt x="1556" y="84"/>
                </a:cubicBezTo>
                <a:cubicBezTo>
                  <a:pt x="1799" y="72"/>
                  <a:pt x="2381" y="79"/>
                  <a:pt x="2546" y="78"/>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97284" name="Text Box 4"/>
          <p:cNvSpPr txBox="1">
            <a:spLocks noChangeArrowheads="1"/>
          </p:cNvSpPr>
          <p:nvPr/>
        </p:nvSpPr>
        <p:spPr bwMode="auto">
          <a:xfrm>
            <a:off x="1373188" y="4460875"/>
            <a:ext cx="1082675" cy="822325"/>
          </a:xfrm>
          <a:prstGeom prst="rect">
            <a:avLst/>
          </a:prstGeom>
          <a:noFill/>
          <a:ln w="9525">
            <a:noFill/>
            <a:miter lim="800000"/>
            <a:headEnd/>
            <a:tailEnd/>
          </a:ln>
          <a:effectLst/>
        </p:spPr>
        <p:txBody>
          <a:bodyPr wrap="none">
            <a:prstTxWarp prst="textNoShape">
              <a:avLst/>
            </a:prstTxWarp>
            <a:spAutoFit/>
          </a:bodyPr>
          <a:lstStyle/>
          <a:p>
            <a:r>
              <a:rPr lang="en-US"/>
              <a:t>Inside </a:t>
            </a:r>
          </a:p>
          <a:p>
            <a:r>
              <a:rPr lang="en-US"/>
              <a:t>metal</a:t>
            </a:r>
          </a:p>
        </p:txBody>
      </p:sp>
      <p:sp>
        <p:nvSpPr>
          <p:cNvPr id="97285" name="Line 5"/>
          <p:cNvSpPr>
            <a:spLocks noChangeShapeType="1"/>
          </p:cNvSpPr>
          <p:nvPr/>
        </p:nvSpPr>
        <p:spPr bwMode="auto">
          <a:xfrm flipV="1">
            <a:off x="933450" y="2378075"/>
            <a:ext cx="0" cy="2771775"/>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97286" name="Line 6"/>
          <p:cNvSpPr>
            <a:spLocks noChangeShapeType="1"/>
          </p:cNvSpPr>
          <p:nvPr/>
        </p:nvSpPr>
        <p:spPr bwMode="auto">
          <a:xfrm>
            <a:off x="1076325" y="3968750"/>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287" name="Line 7"/>
          <p:cNvSpPr>
            <a:spLocks noChangeShapeType="1"/>
          </p:cNvSpPr>
          <p:nvPr/>
        </p:nvSpPr>
        <p:spPr bwMode="auto">
          <a:xfrm>
            <a:off x="1087438" y="3922713"/>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288" name="Line 8"/>
          <p:cNvSpPr>
            <a:spLocks noChangeShapeType="1"/>
          </p:cNvSpPr>
          <p:nvPr/>
        </p:nvSpPr>
        <p:spPr bwMode="auto">
          <a:xfrm>
            <a:off x="1089025" y="3876675"/>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289" name="Line 9"/>
          <p:cNvSpPr>
            <a:spLocks noChangeShapeType="1"/>
          </p:cNvSpPr>
          <p:nvPr/>
        </p:nvSpPr>
        <p:spPr bwMode="auto">
          <a:xfrm>
            <a:off x="1090613" y="3830638"/>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290" name="Line 10"/>
          <p:cNvSpPr>
            <a:spLocks noChangeShapeType="1"/>
          </p:cNvSpPr>
          <p:nvPr/>
        </p:nvSpPr>
        <p:spPr bwMode="auto">
          <a:xfrm>
            <a:off x="1063625" y="3784600"/>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291" name="Line 11"/>
          <p:cNvSpPr>
            <a:spLocks noChangeShapeType="1"/>
          </p:cNvSpPr>
          <p:nvPr/>
        </p:nvSpPr>
        <p:spPr bwMode="auto">
          <a:xfrm>
            <a:off x="1093788" y="3738563"/>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292" name="Line 12"/>
          <p:cNvSpPr>
            <a:spLocks noChangeShapeType="1"/>
          </p:cNvSpPr>
          <p:nvPr/>
        </p:nvSpPr>
        <p:spPr bwMode="auto">
          <a:xfrm>
            <a:off x="1085850" y="3692525"/>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293" name="Line 13"/>
          <p:cNvSpPr>
            <a:spLocks noChangeShapeType="1"/>
          </p:cNvSpPr>
          <p:nvPr/>
        </p:nvSpPr>
        <p:spPr bwMode="auto">
          <a:xfrm>
            <a:off x="1096963" y="3646488"/>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294" name="Line 14"/>
          <p:cNvSpPr>
            <a:spLocks noChangeShapeType="1"/>
          </p:cNvSpPr>
          <p:nvPr/>
        </p:nvSpPr>
        <p:spPr bwMode="auto">
          <a:xfrm>
            <a:off x="1108075" y="3600450"/>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295" name="Line 15"/>
          <p:cNvSpPr>
            <a:spLocks noChangeShapeType="1"/>
          </p:cNvSpPr>
          <p:nvPr/>
        </p:nvSpPr>
        <p:spPr bwMode="auto">
          <a:xfrm>
            <a:off x="1090613" y="3554413"/>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296" name="Line 16"/>
          <p:cNvSpPr>
            <a:spLocks noChangeShapeType="1"/>
          </p:cNvSpPr>
          <p:nvPr/>
        </p:nvSpPr>
        <p:spPr bwMode="auto">
          <a:xfrm>
            <a:off x="1101725" y="3508375"/>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297" name="Line 17"/>
          <p:cNvSpPr>
            <a:spLocks noChangeShapeType="1"/>
          </p:cNvSpPr>
          <p:nvPr/>
        </p:nvSpPr>
        <p:spPr bwMode="auto">
          <a:xfrm>
            <a:off x="1074738" y="3462338"/>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298" name="Line 18"/>
          <p:cNvSpPr>
            <a:spLocks noChangeShapeType="1"/>
          </p:cNvSpPr>
          <p:nvPr/>
        </p:nvSpPr>
        <p:spPr bwMode="auto">
          <a:xfrm>
            <a:off x="1123950" y="3416300"/>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299" name="Line 19"/>
          <p:cNvSpPr>
            <a:spLocks noChangeShapeType="1"/>
          </p:cNvSpPr>
          <p:nvPr/>
        </p:nvSpPr>
        <p:spPr bwMode="auto">
          <a:xfrm>
            <a:off x="1089025" y="4019550"/>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300" name="Line 20"/>
          <p:cNvSpPr>
            <a:spLocks noChangeShapeType="1"/>
          </p:cNvSpPr>
          <p:nvPr/>
        </p:nvSpPr>
        <p:spPr bwMode="auto">
          <a:xfrm>
            <a:off x="1090613" y="4059238"/>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301" name="Line 21"/>
          <p:cNvSpPr>
            <a:spLocks noChangeShapeType="1"/>
          </p:cNvSpPr>
          <p:nvPr/>
        </p:nvSpPr>
        <p:spPr bwMode="auto">
          <a:xfrm>
            <a:off x="1092200" y="4098925"/>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302" name="Line 22"/>
          <p:cNvSpPr>
            <a:spLocks noChangeShapeType="1"/>
          </p:cNvSpPr>
          <p:nvPr/>
        </p:nvSpPr>
        <p:spPr bwMode="auto">
          <a:xfrm>
            <a:off x="1112838" y="4138613"/>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303" name="Line 23"/>
          <p:cNvSpPr>
            <a:spLocks noChangeShapeType="1"/>
          </p:cNvSpPr>
          <p:nvPr/>
        </p:nvSpPr>
        <p:spPr bwMode="auto">
          <a:xfrm>
            <a:off x="1085850" y="4168775"/>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304" name="Line 24"/>
          <p:cNvSpPr>
            <a:spLocks noChangeShapeType="1"/>
          </p:cNvSpPr>
          <p:nvPr/>
        </p:nvSpPr>
        <p:spPr bwMode="auto">
          <a:xfrm>
            <a:off x="1068388" y="4389438"/>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305" name="Line 25"/>
          <p:cNvSpPr>
            <a:spLocks noChangeShapeType="1"/>
          </p:cNvSpPr>
          <p:nvPr/>
        </p:nvSpPr>
        <p:spPr bwMode="auto">
          <a:xfrm>
            <a:off x="1079500" y="4267200"/>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306" name="Line 26"/>
          <p:cNvSpPr>
            <a:spLocks noChangeShapeType="1"/>
          </p:cNvSpPr>
          <p:nvPr/>
        </p:nvSpPr>
        <p:spPr bwMode="auto">
          <a:xfrm>
            <a:off x="1119188" y="4211638"/>
            <a:ext cx="1562100" cy="952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307" name="Line 27"/>
          <p:cNvSpPr>
            <a:spLocks noChangeShapeType="1"/>
          </p:cNvSpPr>
          <p:nvPr/>
        </p:nvSpPr>
        <p:spPr bwMode="auto">
          <a:xfrm>
            <a:off x="1235075" y="4337050"/>
            <a:ext cx="13906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308" name="Oval 28"/>
          <p:cNvSpPr>
            <a:spLocks noChangeArrowheads="1"/>
          </p:cNvSpPr>
          <p:nvPr/>
        </p:nvSpPr>
        <p:spPr bwMode="auto">
          <a:xfrm>
            <a:off x="2257425" y="3359150"/>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7309" name="Oval 29"/>
          <p:cNvSpPr>
            <a:spLocks noChangeArrowheads="1"/>
          </p:cNvSpPr>
          <p:nvPr/>
        </p:nvSpPr>
        <p:spPr bwMode="auto">
          <a:xfrm>
            <a:off x="2259013" y="3475038"/>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7310" name="Oval 30"/>
          <p:cNvSpPr>
            <a:spLocks noChangeArrowheads="1"/>
          </p:cNvSpPr>
          <p:nvPr/>
        </p:nvSpPr>
        <p:spPr bwMode="auto">
          <a:xfrm>
            <a:off x="2260600" y="3590925"/>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7311" name="Oval 31"/>
          <p:cNvSpPr>
            <a:spLocks noChangeArrowheads="1"/>
          </p:cNvSpPr>
          <p:nvPr/>
        </p:nvSpPr>
        <p:spPr bwMode="auto">
          <a:xfrm>
            <a:off x="2262188" y="3706813"/>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7312" name="Oval 32"/>
          <p:cNvSpPr>
            <a:spLocks noChangeArrowheads="1"/>
          </p:cNvSpPr>
          <p:nvPr/>
        </p:nvSpPr>
        <p:spPr bwMode="auto">
          <a:xfrm>
            <a:off x="2263775" y="3822700"/>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7313" name="Oval 33"/>
          <p:cNvSpPr>
            <a:spLocks noChangeArrowheads="1"/>
          </p:cNvSpPr>
          <p:nvPr/>
        </p:nvSpPr>
        <p:spPr bwMode="auto">
          <a:xfrm>
            <a:off x="2265363" y="3938588"/>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7314" name="Oval 34"/>
          <p:cNvSpPr>
            <a:spLocks noChangeArrowheads="1"/>
          </p:cNvSpPr>
          <p:nvPr/>
        </p:nvSpPr>
        <p:spPr bwMode="auto">
          <a:xfrm>
            <a:off x="2266950" y="4054475"/>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7315" name="Oval 35"/>
          <p:cNvSpPr>
            <a:spLocks noChangeArrowheads="1"/>
          </p:cNvSpPr>
          <p:nvPr/>
        </p:nvSpPr>
        <p:spPr bwMode="auto">
          <a:xfrm>
            <a:off x="2268538" y="4170363"/>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7316" name="Oval 36"/>
          <p:cNvSpPr>
            <a:spLocks noChangeArrowheads="1"/>
          </p:cNvSpPr>
          <p:nvPr/>
        </p:nvSpPr>
        <p:spPr bwMode="auto">
          <a:xfrm>
            <a:off x="2270125" y="4286250"/>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7317" name="Line 37"/>
          <p:cNvSpPr>
            <a:spLocks noChangeShapeType="1"/>
          </p:cNvSpPr>
          <p:nvPr/>
        </p:nvSpPr>
        <p:spPr bwMode="auto">
          <a:xfrm>
            <a:off x="2754313" y="3411538"/>
            <a:ext cx="290512" cy="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97318" name="Line 38"/>
          <p:cNvSpPr>
            <a:spLocks noChangeShapeType="1"/>
          </p:cNvSpPr>
          <p:nvPr/>
        </p:nvSpPr>
        <p:spPr bwMode="auto">
          <a:xfrm>
            <a:off x="2951163" y="2936875"/>
            <a:ext cx="0" cy="463550"/>
          </a:xfrm>
          <a:prstGeom prst="line">
            <a:avLst/>
          </a:prstGeom>
          <a:noFill/>
          <a:ln w="28575">
            <a:solidFill>
              <a:srgbClr val="FF0000"/>
            </a:solidFill>
            <a:round/>
            <a:headEnd type="triangle" w="med" len="med"/>
            <a:tailEnd type="triangle" w="med" len="med"/>
          </a:ln>
          <a:effectLst/>
        </p:spPr>
        <p:txBody>
          <a:bodyPr>
            <a:prstTxWarp prst="textNoShape">
              <a:avLst/>
            </a:prstTxWarp>
          </a:bodyPr>
          <a:lstStyle/>
          <a:p>
            <a:endParaRPr lang="en-US"/>
          </a:p>
        </p:txBody>
      </p:sp>
      <p:sp>
        <p:nvSpPr>
          <p:cNvPr id="97319" name="Text Box 39"/>
          <p:cNvSpPr txBox="1">
            <a:spLocks noChangeArrowheads="1"/>
          </p:cNvSpPr>
          <p:nvPr/>
        </p:nvSpPr>
        <p:spPr bwMode="auto">
          <a:xfrm>
            <a:off x="2952750" y="2951163"/>
            <a:ext cx="2460016" cy="430887"/>
          </a:xfrm>
          <a:prstGeom prst="rect">
            <a:avLst/>
          </a:prstGeom>
          <a:noFill/>
          <a:ln w="9525">
            <a:noFill/>
            <a:miter lim="800000"/>
            <a:headEnd/>
            <a:tailEnd/>
          </a:ln>
          <a:effectLst/>
        </p:spPr>
        <p:txBody>
          <a:bodyPr wrap="none">
            <a:prstTxWarp prst="textNoShape">
              <a:avLst/>
            </a:prstTxWarp>
            <a:spAutoFit/>
          </a:bodyPr>
          <a:lstStyle/>
          <a:p>
            <a:r>
              <a:rPr lang="en-US" sz="2200" dirty="0">
                <a:solidFill>
                  <a:srgbClr val="FF0000"/>
                </a:solidFill>
                <a:latin typeface="Comic Sans MS" charset="0"/>
              </a:rPr>
              <a:t>work function </a:t>
            </a:r>
            <a:r>
              <a:rPr lang="en-US" sz="2200" dirty="0" smtClean="0">
                <a:solidFill>
                  <a:srgbClr val="FF0000"/>
                </a:solidFill>
                <a:latin typeface="Comic Sans MS" charset="0"/>
              </a:rPr>
              <a:t>(</a:t>
            </a:r>
            <a:r>
              <a:rPr lang="en-US" sz="2200" dirty="0" err="1" smtClean="0">
                <a:solidFill>
                  <a:srgbClr val="FF0000"/>
                </a:solidFill>
                <a:latin typeface="Lucida Grande"/>
                <a:ea typeface="Lucida Grande"/>
                <a:cs typeface="Lucida Grande"/>
              </a:rPr>
              <a:t>Φ</a:t>
            </a:r>
            <a:r>
              <a:rPr lang="en-US" sz="2200" dirty="0" smtClean="0">
                <a:solidFill>
                  <a:srgbClr val="FF0000"/>
                </a:solidFill>
                <a:latin typeface="Comic Sans MS" charset="0"/>
                <a:sym typeface="Symbol" charset="2"/>
              </a:rPr>
              <a:t>)</a:t>
            </a:r>
            <a:endParaRPr lang="en-US" sz="2200" dirty="0">
              <a:sym typeface="Symbol" charset="2"/>
            </a:endParaRPr>
          </a:p>
        </p:txBody>
      </p:sp>
      <p:sp>
        <p:nvSpPr>
          <p:cNvPr id="97320" name="Freeform 40"/>
          <p:cNvSpPr>
            <a:spLocks/>
          </p:cNvSpPr>
          <p:nvPr/>
        </p:nvSpPr>
        <p:spPr bwMode="auto">
          <a:xfrm>
            <a:off x="963613" y="4122738"/>
            <a:ext cx="466725" cy="360362"/>
          </a:xfrm>
          <a:custGeom>
            <a:avLst/>
            <a:gdLst/>
            <a:ahLst/>
            <a:cxnLst>
              <a:cxn ang="0">
                <a:pos x="70" y="11"/>
              </a:cxn>
              <a:cxn ang="0">
                <a:pos x="134" y="153"/>
              </a:cxn>
              <a:cxn ang="0">
                <a:pos x="262" y="209"/>
              </a:cxn>
              <a:cxn ang="0">
                <a:pos x="32" y="217"/>
              </a:cxn>
              <a:cxn ang="0">
                <a:pos x="70" y="11"/>
              </a:cxn>
            </a:cxnLst>
            <a:rect l="0" t="0" r="r" b="b"/>
            <a:pathLst>
              <a:path w="279" h="250">
                <a:moveTo>
                  <a:pt x="70" y="11"/>
                </a:moveTo>
                <a:cubicBezTo>
                  <a:pt x="87" y="0"/>
                  <a:pt x="102" y="120"/>
                  <a:pt x="134" y="153"/>
                </a:cubicBezTo>
                <a:cubicBezTo>
                  <a:pt x="166" y="186"/>
                  <a:pt x="279" y="198"/>
                  <a:pt x="262" y="209"/>
                </a:cubicBezTo>
                <a:cubicBezTo>
                  <a:pt x="245" y="220"/>
                  <a:pt x="64" y="250"/>
                  <a:pt x="32" y="217"/>
                </a:cubicBezTo>
                <a:cubicBezTo>
                  <a:pt x="0" y="184"/>
                  <a:pt x="53" y="22"/>
                  <a:pt x="70" y="11"/>
                </a:cubicBezTo>
                <a:close/>
              </a:path>
            </a:pathLst>
          </a:custGeom>
          <a:solidFill>
            <a:schemeClr val="bg1"/>
          </a:solidFill>
          <a:ln w="9525">
            <a:noFill/>
            <a:round/>
            <a:headEnd/>
            <a:tailEnd/>
          </a:ln>
          <a:effectLst/>
        </p:spPr>
        <p:txBody>
          <a:bodyPr wrap="none" anchor="ctr">
            <a:prstTxWarp prst="textNoShape">
              <a:avLst/>
            </a:prstTxWarp>
          </a:bodyPr>
          <a:lstStyle/>
          <a:p>
            <a:endParaRPr lang="en-US"/>
          </a:p>
        </p:txBody>
      </p:sp>
      <p:sp>
        <p:nvSpPr>
          <p:cNvPr id="97321" name="Text Box 41"/>
          <p:cNvSpPr txBox="1">
            <a:spLocks noChangeArrowheads="1"/>
          </p:cNvSpPr>
          <p:nvPr/>
        </p:nvSpPr>
        <p:spPr bwMode="auto">
          <a:xfrm>
            <a:off x="3235325" y="3457575"/>
            <a:ext cx="1319213" cy="822325"/>
          </a:xfrm>
          <a:prstGeom prst="rect">
            <a:avLst/>
          </a:prstGeom>
          <a:noFill/>
          <a:ln w="9525">
            <a:noFill/>
            <a:miter lim="800000"/>
            <a:headEnd/>
            <a:tailEnd/>
          </a:ln>
          <a:effectLst/>
        </p:spPr>
        <p:txBody>
          <a:bodyPr wrap="none">
            <a:prstTxWarp prst="textNoShape">
              <a:avLst/>
            </a:prstTxWarp>
            <a:spAutoFit/>
          </a:bodyPr>
          <a:lstStyle/>
          <a:p>
            <a:r>
              <a:rPr lang="en-US"/>
              <a:t>Outside </a:t>
            </a:r>
          </a:p>
          <a:p>
            <a:r>
              <a:rPr lang="en-US"/>
              <a:t>metal</a:t>
            </a:r>
          </a:p>
        </p:txBody>
      </p:sp>
      <p:grpSp>
        <p:nvGrpSpPr>
          <p:cNvPr id="2" name="Group 42"/>
          <p:cNvGrpSpPr>
            <a:grpSpLocks/>
          </p:cNvGrpSpPr>
          <p:nvPr/>
        </p:nvGrpSpPr>
        <p:grpSpPr bwMode="auto">
          <a:xfrm rot="-3456010">
            <a:off x="1717675" y="2544763"/>
            <a:ext cx="676275" cy="193675"/>
            <a:chOff x="648" y="3408"/>
            <a:chExt cx="1176" cy="344"/>
          </a:xfrm>
        </p:grpSpPr>
        <p:sp>
          <p:nvSpPr>
            <p:cNvPr id="97323" name="Freeform 43"/>
            <p:cNvSpPr>
              <a:spLocks/>
            </p:cNvSpPr>
            <p:nvPr/>
          </p:nvSpPr>
          <p:spPr bwMode="auto">
            <a:xfrm>
              <a:off x="648"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00FF"/>
              </a:solidFill>
              <a:round/>
              <a:headEnd/>
              <a:tailEnd/>
            </a:ln>
            <a:effectLst/>
          </p:spPr>
          <p:txBody>
            <a:bodyPr>
              <a:prstTxWarp prst="textNoShape">
                <a:avLst/>
              </a:prstTxWarp>
            </a:bodyPr>
            <a:lstStyle/>
            <a:p>
              <a:endParaRPr lang="en-US"/>
            </a:p>
          </p:txBody>
        </p:sp>
        <p:sp>
          <p:nvSpPr>
            <p:cNvPr id="97324" name="Freeform 44"/>
            <p:cNvSpPr>
              <a:spLocks/>
            </p:cNvSpPr>
            <p:nvPr/>
          </p:nvSpPr>
          <p:spPr bwMode="auto">
            <a:xfrm>
              <a:off x="1200"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00FF"/>
              </a:solidFill>
              <a:round/>
              <a:headEnd/>
              <a:tailEnd/>
            </a:ln>
            <a:effectLst/>
          </p:spPr>
          <p:txBody>
            <a:bodyPr>
              <a:prstTxWarp prst="textNoShape">
                <a:avLst/>
              </a:prstTxWarp>
            </a:bodyPr>
            <a:lstStyle/>
            <a:p>
              <a:endParaRPr lang="en-US"/>
            </a:p>
          </p:txBody>
        </p:sp>
      </p:grpSp>
      <p:grpSp>
        <p:nvGrpSpPr>
          <p:cNvPr id="3" name="Group 45"/>
          <p:cNvGrpSpPr>
            <a:grpSpLocks/>
          </p:cNvGrpSpPr>
          <p:nvPr/>
        </p:nvGrpSpPr>
        <p:grpSpPr bwMode="auto">
          <a:xfrm rot="-3456010">
            <a:off x="1824038" y="2889250"/>
            <a:ext cx="676275" cy="193675"/>
            <a:chOff x="648" y="3408"/>
            <a:chExt cx="1176" cy="344"/>
          </a:xfrm>
        </p:grpSpPr>
        <p:sp>
          <p:nvSpPr>
            <p:cNvPr id="97326" name="Freeform 46"/>
            <p:cNvSpPr>
              <a:spLocks/>
            </p:cNvSpPr>
            <p:nvPr/>
          </p:nvSpPr>
          <p:spPr bwMode="auto">
            <a:xfrm>
              <a:off x="648"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00FF"/>
              </a:solidFill>
              <a:round/>
              <a:headEnd/>
              <a:tailEnd/>
            </a:ln>
            <a:effectLst/>
          </p:spPr>
          <p:txBody>
            <a:bodyPr>
              <a:prstTxWarp prst="textNoShape">
                <a:avLst/>
              </a:prstTxWarp>
            </a:bodyPr>
            <a:lstStyle/>
            <a:p>
              <a:endParaRPr lang="en-US"/>
            </a:p>
          </p:txBody>
        </p:sp>
        <p:sp>
          <p:nvSpPr>
            <p:cNvPr id="97327" name="Freeform 47"/>
            <p:cNvSpPr>
              <a:spLocks/>
            </p:cNvSpPr>
            <p:nvPr/>
          </p:nvSpPr>
          <p:spPr bwMode="auto">
            <a:xfrm>
              <a:off x="1200"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00FF"/>
              </a:solidFill>
              <a:round/>
              <a:headEnd/>
              <a:tailEnd/>
            </a:ln>
            <a:effectLst/>
          </p:spPr>
          <p:txBody>
            <a:bodyPr>
              <a:prstTxWarp prst="textNoShape">
                <a:avLst/>
              </a:prstTxWarp>
            </a:bodyPr>
            <a:lstStyle/>
            <a:p>
              <a:endParaRPr lang="en-US"/>
            </a:p>
          </p:txBody>
        </p:sp>
      </p:grpSp>
      <p:grpSp>
        <p:nvGrpSpPr>
          <p:cNvPr id="4" name="Group 48"/>
          <p:cNvGrpSpPr>
            <a:grpSpLocks/>
          </p:cNvGrpSpPr>
          <p:nvPr/>
        </p:nvGrpSpPr>
        <p:grpSpPr bwMode="auto">
          <a:xfrm rot="-3456010">
            <a:off x="1406525" y="2719388"/>
            <a:ext cx="676275" cy="193675"/>
            <a:chOff x="648" y="3408"/>
            <a:chExt cx="1176" cy="344"/>
          </a:xfrm>
        </p:grpSpPr>
        <p:sp>
          <p:nvSpPr>
            <p:cNvPr id="97329" name="Freeform 49"/>
            <p:cNvSpPr>
              <a:spLocks/>
            </p:cNvSpPr>
            <p:nvPr/>
          </p:nvSpPr>
          <p:spPr bwMode="auto">
            <a:xfrm>
              <a:off x="648"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00FF"/>
              </a:solidFill>
              <a:round/>
              <a:headEnd/>
              <a:tailEnd/>
            </a:ln>
            <a:effectLst/>
          </p:spPr>
          <p:txBody>
            <a:bodyPr>
              <a:prstTxWarp prst="textNoShape">
                <a:avLst/>
              </a:prstTxWarp>
            </a:bodyPr>
            <a:lstStyle/>
            <a:p>
              <a:endParaRPr lang="en-US"/>
            </a:p>
          </p:txBody>
        </p:sp>
        <p:sp>
          <p:nvSpPr>
            <p:cNvPr id="97330" name="Freeform 50"/>
            <p:cNvSpPr>
              <a:spLocks/>
            </p:cNvSpPr>
            <p:nvPr/>
          </p:nvSpPr>
          <p:spPr bwMode="auto">
            <a:xfrm>
              <a:off x="1200"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00FF"/>
              </a:solidFill>
              <a:round/>
              <a:headEnd/>
              <a:tailEnd/>
            </a:ln>
            <a:effectLst/>
          </p:spPr>
          <p:txBody>
            <a:bodyPr>
              <a:prstTxWarp prst="textNoShape">
                <a:avLst/>
              </a:prstTxWarp>
            </a:bodyPr>
            <a:lstStyle/>
            <a:p>
              <a:endParaRPr lang="en-US"/>
            </a:p>
          </p:txBody>
        </p:sp>
      </p:grpSp>
      <p:sp>
        <p:nvSpPr>
          <p:cNvPr id="97331" name="Line 51"/>
          <p:cNvSpPr>
            <a:spLocks noChangeShapeType="1"/>
          </p:cNvSpPr>
          <p:nvPr/>
        </p:nvSpPr>
        <p:spPr bwMode="auto">
          <a:xfrm flipH="1">
            <a:off x="1700213" y="2941638"/>
            <a:ext cx="161925" cy="277812"/>
          </a:xfrm>
          <a:prstGeom prst="line">
            <a:avLst/>
          </a:prstGeom>
          <a:noFill/>
          <a:ln w="9525">
            <a:solidFill>
              <a:srgbClr val="0000FF"/>
            </a:solidFill>
            <a:round/>
            <a:headEnd/>
            <a:tailEnd type="triangle" w="med" len="med"/>
          </a:ln>
          <a:effectLst/>
        </p:spPr>
        <p:txBody>
          <a:bodyPr>
            <a:prstTxWarp prst="textNoShape">
              <a:avLst/>
            </a:prstTxWarp>
          </a:bodyPr>
          <a:lstStyle/>
          <a:p>
            <a:endParaRPr lang="en-US"/>
          </a:p>
        </p:txBody>
      </p:sp>
      <p:sp>
        <p:nvSpPr>
          <p:cNvPr id="97332" name="Text Box 52"/>
          <p:cNvSpPr txBox="1">
            <a:spLocks noChangeArrowheads="1"/>
          </p:cNvSpPr>
          <p:nvPr/>
        </p:nvSpPr>
        <p:spPr bwMode="auto">
          <a:xfrm>
            <a:off x="1824038" y="1925638"/>
            <a:ext cx="7329487" cy="457200"/>
          </a:xfrm>
          <a:prstGeom prst="rect">
            <a:avLst/>
          </a:prstGeom>
          <a:noFill/>
          <a:ln w="9525">
            <a:noFill/>
            <a:miter lim="800000"/>
            <a:headEnd/>
            <a:tailEnd/>
          </a:ln>
          <a:effectLst/>
        </p:spPr>
        <p:txBody>
          <a:bodyPr wrap="none">
            <a:prstTxWarp prst="textNoShape">
              <a:avLst/>
            </a:prstTxWarp>
            <a:spAutoFit/>
          </a:bodyPr>
          <a:lstStyle/>
          <a:p>
            <a:r>
              <a:rPr lang="en-US" b="1"/>
              <a:t>What happens if send in bunch of blue photons? </a:t>
            </a:r>
          </a:p>
        </p:txBody>
      </p:sp>
      <p:sp>
        <p:nvSpPr>
          <p:cNvPr id="97333" name="Text Box 53"/>
          <p:cNvSpPr txBox="1">
            <a:spLocks noChangeArrowheads="1"/>
          </p:cNvSpPr>
          <p:nvPr/>
        </p:nvSpPr>
        <p:spPr bwMode="auto">
          <a:xfrm>
            <a:off x="0" y="5305425"/>
            <a:ext cx="9952038" cy="1569660"/>
          </a:xfrm>
          <a:prstGeom prst="rect">
            <a:avLst/>
          </a:prstGeom>
          <a:noFill/>
          <a:ln w="9525">
            <a:noFill/>
            <a:miter lim="800000"/>
            <a:headEnd/>
            <a:tailEnd/>
          </a:ln>
          <a:effectLst/>
        </p:spPr>
        <p:txBody>
          <a:bodyPr>
            <a:prstTxWarp prst="textNoShape">
              <a:avLst/>
            </a:prstTxWarp>
            <a:spAutoFit/>
          </a:bodyPr>
          <a:lstStyle/>
          <a:p>
            <a:r>
              <a:rPr lang="en-US" b="1" dirty="0"/>
              <a:t>Electrons have equal chance of absorbing photon:</a:t>
            </a:r>
          </a:p>
          <a:p>
            <a:r>
              <a:rPr lang="en-US" dirty="0" err="1">
                <a:sym typeface="Wingdings" charset="2"/>
              </a:rPr>
              <a:t></a:t>
            </a:r>
            <a:r>
              <a:rPr lang="en-US" dirty="0">
                <a:sym typeface="Wingdings" charset="2"/>
              </a:rPr>
              <a:t> </a:t>
            </a:r>
            <a:r>
              <a:rPr lang="en-US" dirty="0"/>
              <a:t>Max </a:t>
            </a:r>
            <a:r>
              <a:rPr lang="en-US" dirty="0" err="1"/>
              <a:t>KE</a:t>
            </a:r>
            <a:r>
              <a:rPr lang="en-US" dirty="0"/>
              <a:t> of electrons = photon energy -</a:t>
            </a:r>
            <a:r>
              <a:rPr lang="en-US" dirty="0" smtClean="0"/>
              <a:t> </a:t>
            </a:r>
            <a:r>
              <a:rPr lang="en-US" dirty="0" err="1" smtClean="0"/>
              <a:t>Φ</a:t>
            </a:r>
            <a:endParaRPr lang="en-US" dirty="0" smtClean="0">
              <a:sym typeface="Symbol" charset="2"/>
            </a:endParaRPr>
          </a:p>
          <a:p>
            <a:r>
              <a:rPr lang="en-US" dirty="0" err="1">
                <a:sym typeface="Wingdings" charset="2"/>
              </a:rPr>
              <a:t></a:t>
            </a:r>
            <a:r>
              <a:rPr lang="en-US" dirty="0">
                <a:sym typeface="Wingdings" charset="2"/>
              </a:rPr>
              <a:t> </a:t>
            </a:r>
            <a:r>
              <a:rPr lang="en-US" dirty="0">
                <a:sym typeface="Symbol" charset="2"/>
              </a:rPr>
              <a:t>Min </a:t>
            </a:r>
            <a:r>
              <a:rPr lang="en-US" dirty="0" err="1">
                <a:sym typeface="Symbol" charset="2"/>
              </a:rPr>
              <a:t>KE</a:t>
            </a:r>
            <a:r>
              <a:rPr lang="en-US" dirty="0">
                <a:sym typeface="Symbol" charset="2"/>
              </a:rPr>
              <a:t> = 0 </a:t>
            </a:r>
          </a:p>
          <a:p>
            <a:r>
              <a:rPr lang="en-US" dirty="0" err="1">
                <a:sym typeface="Wingdings" charset="2"/>
              </a:rPr>
              <a:t></a:t>
            </a:r>
            <a:r>
              <a:rPr lang="en-US" dirty="0">
                <a:sym typeface="Wingdings" charset="2"/>
              </a:rPr>
              <a:t> </a:t>
            </a:r>
            <a:r>
              <a:rPr lang="en-US" dirty="0">
                <a:sym typeface="Symbol" charset="2"/>
              </a:rPr>
              <a:t>Some electrons, not enough energy to pop-out, energy into heat.</a:t>
            </a:r>
          </a:p>
        </p:txBody>
      </p:sp>
      <p:sp>
        <p:nvSpPr>
          <p:cNvPr id="97334" name="Line 54"/>
          <p:cNvSpPr>
            <a:spLocks noChangeShapeType="1"/>
          </p:cNvSpPr>
          <p:nvPr/>
        </p:nvSpPr>
        <p:spPr bwMode="auto">
          <a:xfrm>
            <a:off x="2511425" y="2906713"/>
            <a:ext cx="0" cy="868362"/>
          </a:xfrm>
          <a:prstGeom prst="line">
            <a:avLst/>
          </a:prstGeom>
          <a:noFill/>
          <a:ln w="38100">
            <a:solidFill>
              <a:srgbClr val="0000FF"/>
            </a:solidFill>
            <a:round/>
            <a:headEnd type="triangle" w="med" len="med"/>
            <a:tailEnd type="triangle" w="med" len="med"/>
          </a:ln>
          <a:effectLst/>
        </p:spPr>
        <p:txBody>
          <a:bodyPr>
            <a:prstTxWarp prst="textNoShape">
              <a:avLst/>
            </a:prstTxWarp>
          </a:bodyPr>
          <a:lstStyle/>
          <a:p>
            <a:endParaRPr lang="en-US"/>
          </a:p>
        </p:txBody>
      </p:sp>
      <p:sp>
        <p:nvSpPr>
          <p:cNvPr id="97335" name="Text Box 55"/>
          <p:cNvSpPr txBox="1">
            <a:spLocks noChangeArrowheads="1"/>
          </p:cNvSpPr>
          <p:nvPr/>
        </p:nvSpPr>
        <p:spPr bwMode="auto">
          <a:xfrm>
            <a:off x="2441575" y="2528888"/>
            <a:ext cx="1016000" cy="457200"/>
          </a:xfrm>
          <a:prstGeom prst="rect">
            <a:avLst/>
          </a:prstGeom>
          <a:noFill/>
          <a:ln w="9525">
            <a:noFill/>
            <a:miter lim="800000"/>
            <a:headEnd/>
            <a:tailEnd/>
          </a:ln>
          <a:effectLst/>
        </p:spPr>
        <p:txBody>
          <a:bodyPr wrap="none">
            <a:prstTxWarp prst="textNoShape">
              <a:avLst/>
            </a:prstTxWarp>
            <a:spAutoFit/>
          </a:bodyPr>
          <a:lstStyle/>
          <a:p>
            <a:r>
              <a:rPr lang="en-US">
                <a:solidFill>
                  <a:srgbClr val="0000FF"/>
                </a:solidFill>
                <a:latin typeface="Comic Sans MS" charset="0"/>
              </a:rPr>
              <a:t>E</a:t>
            </a:r>
            <a:r>
              <a:rPr lang="en-US" baseline="-25000">
                <a:solidFill>
                  <a:srgbClr val="0000FF"/>
                </a:solidFill>
                <a:latin typeface="Comic Sans MS" charset="0"/>
              </a:rPr>
              <a:t>photon</a:t>
            </a:r>
          </a:p>
        </p:txBody>
      </p:sp>
      <p:sp>
        <p:nvSpPr>
          <p:cNvPr id="97336" name="Text Box 56"/>
          <p:cNvSpPr txBox="1">
            <a:spLocks noChangeArrowheads="1"/>
          </p:cNvSpPr>
          <p:nvPr/>
        </p:nvSpPr>
        <p:spPr bwMode="auto">
          <a:xfrm>
            <a:off x="5407025" y="3652838"/>
            <a:ext cx="3309938" cy="822325"/>
          </a:xfrm>
          <a:prstGeom prst="rect">
            <a:avLst/>
          </a:prstGeom>
          <a:noFill/>
          <a:ln w="9525">
            <a:noFill/>
            <a:miter lim="800000"/>
            <a:headEnd/>
            <a:tailEnd/>
          </a:ln>
          <a:effectLst/>
        </p:spPr>
        <p:txBody>
          <a:bodyPr wrap="none">
            <a:prstTxWarp prst="textNoShape">
              <a:avLst/>
            </a:prstTxWarp>
            <a:spAutoFit/>
          </a:bodyPr>
          <a:lstStyle/>
          <a:p>
            <a:r>
              <a:rPr lang="en-US">
                <a:solidFill>
                  <a:srgbClr val="0000FF"/>
                </a:solidFill>
                <a:latin typeface="Comic Sans MS" charset="0"/>
              </a:rPr>
              <a:t>Photon gives electron </a:t>
            </a:r>
          </a:p>
          <a:p>
            <a:r>
              <a:rPr lang="en-US">
                <a:solidFill>
                  <a:srgbClr val="0000FF"/>
                </a:solidFill>
                <a:latin typeface="Comic Sans MS" charset="0"/>
              </a:rPr>
              <a:t>“kick of energy”.</a:t>
            </a:r>
            <a:r>
              <a:rPr lang="en-US"/>
              <a:t> </a:t>
            </a:r>
          </a:p>
        </p:txBody>
      </p:sp>
      <p:sp>
        <p:nvSpPr>
          <p:cNvPr id="97337" name="Oval 57"/>
          <p:cNvSpPr>
            <a:spLocks noChangeArrowheads="1"/>
          </p:cNvSpPr>
          <p:nvPr/>
        </p:nvSpPr>
        <p:spPr bwMode="auto">
          <a:xfrm>
            <a:off x="2244725" y="3482975"/>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7338" name="Text Box 58"/>
          <p:cNvSpPr txBox="1">
            <a:spLocks noChangeArrowheads="1"/>
          </p:cNvSpPr>
          <p:nvPr/>
        </p:nvSpPr>
        <p:spPr bwMode="auto">
          <a:xfrm rot="16200000">
            <a:off x="-744537" y="3222625"/>
            <a:ext cx="2616200" cy="822325"/>
          </a:xfrm>
          <a:prstGeom prst="rect">
            <a:avLst/>
          </a:prstGeom>
          <a:noFill/>
          <a:ln w="9525">
            <a:noFill/>
            <a:miter lim="800000"/>
            <a:headEnd/>
            <a:tailEnd/>
          </a:ln>
          <a:effectLst/>
        </p:spPr>
        <p:txBody>
          <a:bodyPr>
            <a:prstTxWarp prst="textNoShape">
              <a:avLst/>
            </a:prstTxWarp>
            <a:spAutoFit/>
          </a:bodyPr>
          <a:lstStyle/>
          <a:p>
            <a:r>
              <a:rPr lang="en-US"/>
              <a:t>Electron Potential </a:t>
            </a:r>
          </a:p>
          <a:p>
            <a:r>
              <a:rPr lang="en-US"/>
              <a:t>Energy</a:t>
            </a:r>
          </a:p>
        </p:txBody>
      </p:sp>
      <p:sp>
        <p:nvSpPr>
          <p:cNvPr id="97339" name="Rectangle 59"/>
          <p:cNvSpPr>
            <a:spLocks noChangeArrowheads="1"/>
          </p:cNvSpPr>
          <p:nvPr/>
        </p:nvSpPr>
        <p:spPr bwMode="auto">
          <a:xfrm>
            <a:off x="0" y="685800"/>
            <a:ext cx="9144000" cy="1127125"/>
          </a:xfrm>
          <a:prstGeom prst="rect">
            <a:avLst/>
          </a:prstGeom>
          <a:noFill/>
          <a:ln w="38100">
            <a:noFill/>
            <a:miter lim="800000"/>
            <a:headEnd/>
            <a:tailEnd/>
          </a:ln>
          <a:effectLst/>
        </p:spPr>
        <p:txBody>
          <a:bodyPr>
            <a:prstTxWarp prst="textNoShape">
              <a:avLst/>
            </a:prstTxWarp>
            <a:spAutoFit/>
          </a:bodyPr>
          <a:lstStyle/>
          <a:p>
            <a:r>
              <a:rPr lang="en-US">
                <a:solidFill>
                  <a:srgbClr val="008000"/>
                </a:solidFill>
              </a:rPr>
              <a:t>            </a:t>
            </a:r>
            <a:r>
              <a:rPr lang="en-US">
                <a:solidFill>
                  <a:schemeClr val="accent2"/>
                </a:solidFill>
              </a:rPr>
              <a:t>Energy in</a:t>
            </a:r>
            <a:r>
              <a:rPr lang="en-US">
                <a:solidFill>
                  <a:srgbClr val="008000"/>
                </a:solidFill>
              </a:rPr>
              <a:t> </a:t>
            </a:r>
            <a:r>
              <a:rPr lang="en-US"/>
              <a:t>=</a:t>
            </a:r>
            <a:r>
              <a:rPr lang="en-US">
                <a:solidFill>
                  <a:srgbClr val="008000"/>
                </a:solidFill>
              </a:rPr>
              <a:t>   </a:t>
            </a:r>
            <a:r>
              <a:rPr lang="en-US">
                <a:solidFill>
                  <a:srgbClr val="008040"/>
                </a:solidFill>
              </a:rPr>
              <a:t>Energy out</a:t>
            </a:r>
            <a:endParaRPr lang="en-US">
              <a:solidFill>
                <a:srgbClr val="00CC00"/>
              </a:solidFill>
            </a:endParaRPr>
          </a:p>
          <a:p>
            <a:r>
              <a:rPr lang="en-US" sz="2200">
                <a:solidFill>
                  <a:schemeClr val="accent2"/>
                </a:solidFill>
              </a:rPr>
              <a:t>Energy of photon</a:t>
            </a:r>
            <a:r>
              <a:rPr lang="en-US" sz="2200">
                <a:solidFill>
                  <a:srgbClr val="008000"/>
                </a:solidFill>
              </a:rPr>
              <a:t>   = 	energy needed to kick  +  Initial KE of electron  </a:t>
            </a:r>
            <a:r>
              <a:rPr lang="en-US" sz="2200"/>
              <a:t> 			</a:t>
            </a:r>
            <a:r>
              <a:rPr lang="en-US" sz="2200">
                <a:solidFill>
                  <a:srgbClr val="008000"/>
                </a:solidFill>
              </a:rPr>
              <a:t>electron out of metal 		as exits metal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4.50382E-6 L -0.02518 0.07611 " pathEditMode="relative" rAng="0" ptsTypes="AA">
                                      <p:cBhvr>
                                        <p:cTn id="6" dur="2000" fill="hold"/>
                                        <p:tgtEl>
                                          <p:spTgt spid="3"/>
                                        </p:tgtEl>
                                        <p:attrNameLst>
                                          <p:attrName>ppt_x</p:attrName>
                                          <p:attrName>ppt_y</p:attrName>
                                        </p:attrNameLst>
                                      </p:cBhvr>
                                      <p:rCtr x="-13" y="38"/>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3"/>
                                        </p:tgtEl>
                                        <p:attrNameLst>
                                          <p:attrName>style.visibility</p:attrName>
                                        </p:attrNameLst>
                                      </p:cBhvr>
                                      <p:to>
                                        <p:strVal val="hidden"/>
                                      </p:to>
                                    </p:set>
                                  </p:childTnLst>
                                </p:cTn>
                              </p:par>
                              <p:par>
                                <p:cTn id="10" presetID="0" presetClass="path" presetSubtype="0" accel="50000" decel="50000" fill="hold" grpId="0" nodeType="withEffect">
                                  <p:stCondLst>
                                    <p:cond delay="0"/>
                                  </p:stCondLst>
                                  <p:childTnLst>
                                    <p:animMotion origin="layout" path="M 0.00382 -0.00023 C 0.00625 -0.02151 0.00868 -0.04256 0.01718 -0.05968 C 0.02569 -0.07679 0.00121 -0.09484 0.05451 -0.10293 C 0.10781 -0.11103 0.2151 -0.10756 0.33646 -0.10779 C 0.45781 -0.10802 0.68941 -0.10525 0.78229 -0.10455 " pathEditMode="relative" rAng="0" ptsTypes="aaaaa">
                                      <p:cBhvr>
                                        <p:cTn id="11" dur="2000" fill="hold"/>
                                        <p:tgtEl>
                                          <p:spTgt spid="97337"/>
                                        </p:tgtEl>
                                        <p:attrNameLst>
                                          <p:attrName>ppt_x</p:attrName>
                                          <p:attrName>ppt_y</p:attrName>
                                        </p:attrNameLst>
                                      </p:cBhvr>
                                      <p:rCtr x="388" y="-56"/>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733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mph" presetSubtype="2" fill="hold" nodeType="clickEffect">
                                  <p:stCondLst>
                                    <p:cond delay="0"/>
                                  </p:stCondLst>
                                  <p:childTnLst>
                                    <p:animClr clrSpc="rgb" dir="cw">
                                      <p:cBhvr>
                                        <p:cTn id="19" dur="500" fill="hold"/>
                                        <p:tgtEl>
                                          <p:spTgt spid="97308"/>
                                        </p:tgtEl>
                                        <p:attrNameLst>
                                          <p:attrName>fillcolor</p:attrName>
                                        </p:attrNameLst>
                                      </p:cBhvr>
                                      <p:to>
                                        <a:srgbClr val="FF0000"/>
                                      </p:to>
                                    </p:animClr>
                                    <p:set>
                                      <p:cBhvr>
                                        <p:cTn id="20" dur="500" fill="hold"/>
                                        <p:tgtEl>
                                          <p:spTgt spid="97308"/>
                                        </p:tgtEl>
                                        <p:attrNameLst>
                                          <p:attrName>fill.type</p:attrName>
                                        </p:attrNameLst>
                                      </p:cBhvr>
                                      <p:to>
                                        <p:strVal val="solid"/>
                                      </p:to>
                                    </p:set>
                                    <p:set>
                                      <p:cBhvr>
                                        <p:cTn id="21" dur="500" fill="hold"/>
                                        <p:tgtEl>
                                          <p:spTgt spid="97308"/>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7333">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97308"/>
                                        </p:tgtEl>
                                        <p:attrNameLst>
                                          <p:attrName>fillcolor</p:attrName>
                                        </p:attrNameLst>
                                      </p:cBhvr>
                                      <p:to>
                                        <a:schemeClr val="accent2"/>
                                      </p:to>
                                    </p:animClr>
                                    <p:set>
                                      <p:cBhvr>
                                        <p:cTn id="30" dur="500" fill="hold"/>
                                        <p:tgtEl>
                                          <p:spTgt spid="97308"/>
                                        </p:tgtEl>
                                        <p:attrNameLst>
                                          <p:attrName>fill.type</p:attrName>
                                        </p:attrNameLst>
                                      </p:cBhvr>
                                      <p:to>
                                        <p:strVal val="solid"/>
                                      </p:to>
                                    </p:set>
                                    <p:set>
                                      <p:cBhvr>
                                        <p:cTn id="31" dur="500" fill="hold"/>
                                        <p:tgtEl>
                                          <p:spTgt spid="97308"/>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97311"/>
                                        </p:tgtEl>
                                        <p:attrNameLst>
                                          <p:attrName>fillcolor</p:attrName>
                                        </p:attrNameLst>
                                      </p:cBhvr>
                                      <p:to>
                                        <a:srgbClr val="FF0000"/>
                                      </p:to>
                                    </p:animClr>
                                    <p:set>
                                      <p:cBhvr>
                                        <p:cTn id="36" dur="500" fill="hold"/>
                                        <p:tgtEl>
                                          <p:spTgt spid="97311"/>
                                        </p:tgtEl>
                                        <p:attrNameLst>
                                          <p:attrName>fill.type</p:attrName>
                                        </p:attrNameLst>
                                      </p:cBhvr>
                                      <p:to>
                                        <p:strVal val="solid"/>
                                      </p:to>
                                    </p:set>
                                    <p:set>
                                      <p:cBhvr>
                                        <p:cTn id="37" dur="500" fill="hold"/>
                                        <p:tgtEl>
                                          <p:spTgt spid="97311"/>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7333">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97311"/>
                                        </p:tgtEl>
                                        <p:attrNameLst>
                                          <p:attrName>fillcolor</p:attrName>
                                        </p:attrNameLst>
                                      </p:cBhvr>
                                      <p:to>
                                        <a:schemeClr val="accent2"/>
                                      </p:to>
                                    </p:animClr>
                                    <p:set>
                                      <p:cBhvr>
                                        <p:cTn id="46" dur="500" fill="hold"/>
                                        <p:tgtEl>
                                          <p:spTgt spid="97311"/>
                                        </p:tgtEl>
                                        <p:attrNameLst>
                                          <p:attrName>fill.type</p:attrName>
                                        </p:attrNameLst>
                                      </p:cBhvr>
                                      <p:to>
                                        <p:strVal val="solid"/>
                                      </p:to>
                                    </p:set>
                                    <p:set>
                                      <p:cBhvr>
                                        <p:cTn id="47" dur="500" fill="hold"/>
                                        <p:tgtEl>
                                          <p:spTgt spid="97311"/>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97315"/>
                                        </p:tgtEl>
                                        <p:attrNameLst>
                                          <p:attrName>fillcolor</p:attrName>
                                        </p:attrNameLst>
                                      </p:cBhvr>
                                      <p:to>
                                        <a:srgbClr val="FF0000"/>
                                      </p:to>
                                    </p:animClr>
                                    <p:set>
                                      <p:cBhvr>
                                        <p:cTn id="52" dur="500" fill="hold"/>
                                        <p:tgtEl>
                                          <p:spTgt spid="97315"/>
                                        </p:tgtEl>
                                        <p:attrNameLst>
                                          <p:attrName>fill.type</p:attrName>
                                        </p:attrNameLst>
                                      </p:cBhvr>
                                      <p:to>
                                        <p:strVal val="solid"/>
                                      </p:to>
                                    </p:set>
                                    <p:set>
                                      <p:cBhvr>
                                        <p:cTn id="53" dur="500" fill="hold"/>
                                        <p:tgtEl>
                                          <p:spTgt spid="97315"/>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973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37"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80963" y="0"/>
            <a:ext cx="8782050" cy="822325"/>
          </a:xfrm>
          <a:prstGeom prst="rect">
            <a:avLst/>
          </a:prstGeom>
          <a:noFill/>
          <a:ln w="9525">
            <a:noFill/>
            <a:miter lim="800000"/>
            <a:headEnd/>
            <a:tailEnd/>
          </a:ln>
          <a:effectLst/>
        </p:spPr>
        <p:txBody>
          <a:bodyPr>
            <a:prstTxWarp prst="textNoShape">
              <a:avLst/>
            </a:prstTxWarp>
            <a:spAutoFit/>
          </a:bodyPr>
          <a:lstStyle/>
          <a:p>
            <a:r>
              <a:rPr lang="en-US" b="1"/>
              <a:t>Electrons over large range of energy have equal chance of absorbing photons.</a:t>
            </a:r>
            <a:r>
              <a:rPr lang="en-US"/>
              <a:t>  </a:t>
            </a:r>
          </a:p>
        </p:txBody>
      </p:sp>
      <p:sp>
        <p:nvSpPr>
          <p:cNvPr id="99331" name="Freeform 3"/>
          <p:cNvSpPr>
            <a:spLocks/>
          </p:cNvSpPr>
          <p:nvPr/>
        </p:nvSpPr>
        <p:spPr bwMode="auto">
          <a:xfrm>
            <a:off x="1025525" y="1836738"/>
            <a:ext cx="4022725" cy="1789112"/>
          </a:xfrm>
          <a:custGeom>
            <a:avLst/>
            <a:gdLst/>
            <a:ahLst/>
            <a:cxnLst>
              <a:cxn ang="0">
                <a:pos x="68" y="156"/>
              </a:cxn>
              <a:cxn ang="0">
                <a:pos x="86" y="912"/>
              </a:cxn>
              <a:cxn ang="0">
                <a:pos x="584" y="1008"/>
              </a:cxn>
              <a:cxn ang="0">
                <a:pos x="1010" y="984"/>
              </a:cxn>
              <a:cxn ang="0">
                <a:pos x="1088" y="150"/>
              </a:cxn>
              <a:cxn ang="0">
                <a:pos x="1556" y="84"/>
              </a:cxn>
              <a:cxn ang="0">
                <a:pos x="2546" y="78"/>
              </a:cxn>
            </a:cxnLst>
            <a:rect l="0" t="0" r="r" b="b"/>
            <a:pathLst>
              <a:path w="2546" h="1127">
                <a:moveTo>
                  <a:pt x="68" y="156"/>
                </a:moveTo>
                <a:cubicBezTo>
                  <a:pt x="34" y="463"/>
                  <a:pt x="0" y="770"/>
                  <a:pt x="86" y="912"/>
                </a:cubicBezTo>
                <a:cubicBezTo>
                  <a:pt x="172" y="1054"/>
                  <a:pt x="430" y="996"/>
                  <a:pt x="584" y="1008"/>
                </a:cubicBezTo>
                <a:cubicBezTo>
                  <a:pt x="738" y="1020"/>
                  <a:pt x="926" y="1127"/>
                  <a:pt x="1010" y="984"/>
                </a:cubicBezTo>
                <a:cubicBezTo>
                  <a:pt x="1094" y="841"/>
                  <a:pt x="997" y="300"/>
                  <a:pt x="1088" y="150"/>
                </a:cubicBezTo>
                <a:cubicBezTo>
                  <a:pt x="1179" y="0"/>
                  <a:pt x="1313" y="96"/>
                  <a:pt x="1556" y="84"/>
                </a:cubicBezTo>
                <a:cubicBezTo>
                  <a:pt x="1799" y="72"/>
                  <a:pt x="2381" y="79"/>
                  <a:pt x="2546" y="78"/>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99332" name="Text Box 4"/>
          <p:cNvSpPr txBox="1">
            <a:spLocks noChangeArrowheads="1"/>
          </p:cNvSpPr>
          <p:nvPr/>
        </p:nvSpPr>
        <p:spPr bwMode="auto">
          <a:xfrm>
            <a:off x="1516063" y="3328988"/>
            <a:ext cx="996950" cy="822325"/>
          </a:xfrm>
          <a:prstGeom prst="rect">
            <a:avLst/>
          </a:prstGeom>
          <a:noFill/>
          <a:ln w="9525">
            <a:noFill/>
            <a:miter lim="800000"/>
            <a:headEnd/>
            <a:tailEnd/>
          </a:ln>
          <a:effectLst/>
        </p:spPr>
        <p:txBody>
          <a:bodyPr wrap="none">
            <a:prstTxWarp prst="textNoShape">
              <a:avLst/>
            </a:prstTxWarp>
            <a:spAutoFit/>
          </a:bodyPr>
          <a:lstStyle/>
          <a:p>
            <a:r>
              <a:rPr lang="en-US"/>
              <a:t>Inside</a:t>
            </a:r>
          </a:p>
          <a:p>
            <a:r>
              <a:rPr lang="en-US"/>
              <a:t>metal</a:t>
            </a:r>
          </a:p>
        </p:txBody>
      </p:sp>
      <p:sp>
        <p:nvSpPr>
          <p:cNvPr id="99333" name="Text Box 5"/>
          <p:cNvSpPr txBox="1">
            <a:spLocks noChangeArrowheads="1"/>
          </p:cNvSpPr>
          <p:nvPr/>
        </p:nvSpPr>
        <p:spPr bwMode="auto">
          <a:xfrm rot="16200000">
            <a:off x="-833437" y="1889125"/>
            <a:ext cx="2752725" cy="822325"/>
          </a:xfrm>
          <a:prstGeom prst="rect">
            <a:avLst/>
          </a:prstGeom>
          <a:noFill/>
          <a:ln w="9525">
            <a:noFill/>
            <a:miter lim="800000"/>
            <a:headEnd/>
            <a:tailEnd/>
          </a:ln>
          <a:effectLst/>
        </p:spPr>
        <p:txBody>
          <a:bodyPr>
            <a:prstTxWarp prst="textNoShape">
              <a:avLst/>
            </a:prstTxWarp>
            <a:spAutoFit/>
          </a:bodyPr>
          <a:lstStyle/>
          <a:p>
            <a:r>
              <a:rPr lang="en-US"/>
              <a:t>Electron potential </a:t>
            </a:r>
          </a:p>
          <a:p>
            <a:r>
              <a:rPr lang="en-US"/>
              <a:t>energy</a:t>
            </a:r>
          </a:p>
        </p:txBody>
      </p:sp>
      <p:sp>
        <p:nvSpPr>
          <p:cNvPr id="99334" name="Line 6"/>
          <p:cNvSpPr>
            <a:spLocks noChangeShapeType="1"/>
          </p:cNvSpPr>
          <p:nvPr/>
        </p:nvSpPr>
        <p:spPr bwMode="auto">
          <a:xfrm flipV="1">
            <a:off x="933450" y="1389063"/>
            <a:ext cx="0" cy="2771775"/>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99335" name="Line 7"/>
          <p:cNvSpPr>
            <a:spLocks noChangeShapeType="1"/>
          </p:cNvSpPr>
          <p:nvPr/>
        </p:nvSpPr>
        <p:spPr bwMode="auto">
          <a:xfrm>
            <a:off x="933450" y="4160838"/>
            <a:ext cx="4419600" cy="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99336" name="Line 8"/>
          <p:cNvSpPr>
            <a:spLocks noChangeShapeType="1"/>
          </p:cNvSpPr>
          <p:nvPr/>
        </p:nvSpPr>
        <p:spPr bwMode="auto">
          <a:xfrm>
            <a:off x="1076325" y="2979738"/>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37" name="Line 9"/>
          <p:cNvSpPr>
            <a:spLocks noChangeShapeType="1"/>
          </p:cNvSpPr>
          <p:nvPr/>
        </p:nvSpPr>
        <p:spPr bwMode="auto">
          <a:xfrm>
            <a:off x="1087438" y="2933700"/>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38" name="Line 10"/>
          <p:cNvSpPr>
            <a:spLocks noChangeShapeType="1"/>
          </p:cNvSpPr>
          <p:nvPr/>
        </p:nvSpPr>
        <p:spPr bwMode="auto">
          <a:xfrm>
            <a:off x="1089025" y="2887663"/>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39" name="Line 11"/>
          <p:cNvSpPr>
            <a:spLocks noChangeShapeType="1"/>
          </p:cNvSpPr>
          <p:nvPr/>
        </p:nvSpPr>
        <p:spPr bwMode="auto">
          <a:xfrm>
            <a:off x="1090613" y="2841625"/>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40" name="Line 12"/>
          <p:cNvSpPr>
            <a:spLocks noChangeShapeType="1"/>
          </p:cNvSpPr>
          <p:nvPr/>
        </p:nvSpPr>
        <p:spPr bwMode="auto">
          <a:xfrm>
            <a:off x="1077913" y="2795588"/>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41" name="Line 13"/>
          <p:cNvSpPr>
            <a:spLocks noChangeShapeType="1"/>
          </p:cNvSpPr>
          <p:nvPr/>
        </p:nvSpPr>
        <p:spPr bwMode="auto">
          <a:xfrm>
            <a:off x="1093788" y="2749550"/>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42" name="Line 14"/>
          <p:cNvSpPr>
            <a:spLocks noChangeShapeType="1"/>
          </p:cNvSpPr>
          <p:nvPr/>
        </p:nvSpPr>
        <p:spPr bwMode="auto">
          <a:xfrm>
            <a:off x="1085850" y="2703513"/>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43" name="Line 15"/>
          <p:cNvSpPr>
            <a:spLocks noChangeShapeType="1"/>
          </p:cNvSpPr>
          <p:nvPr/>
        </p:nvSpPr>
        <p:spPr bwMode="auto">
          <a:xfrm>
            <a:off x="1096963" y="2657475"/>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44" name="Line 16"/>
          <p:cNvSpPr>
            <a:spLocks noChangeShapeType="1"/>
          </p:cNvSpPr>
          <p:nvPr/>
        </p:nvSpPr>
        <p:spPr bwMode="auto">
          <a:xfrm>
            <a:off x="1108075" y="2611438"/>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45" name="Line 17"/>
          <p:cNvSpPr>
            <a:spLocks noChangeShapeType="1"/>
          </p:cNvSpPr>
          <p:nvPr/>
        </p:nvSpPr>
        <p:spPr bwMode="auto">
          <a:xfrm>
            <a:off x="1090613" y="2565400"/>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46" name="Line 18"/>
          <p:cNvSpPr>
            <a:spLocks noChangeShapeType="1"/>
          </p:cNvSpPr>
          <p:nvPr/>
        </p:nvSpPr>
        <p:spPr bwMode="auto">
          <a:xfrm>
            <a:off x="1101725" y="2519363"/>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47" name="Line 19"/>
          <p:cNvSpPr>
            <a:spLocks noChangeShapeType="1"/>
          </p:cNvSpPr>
          <p:nvPr/>
        </p:nvSpPr>
        <p:spPr bwMode="auto">
          <a:xfrm>
            <a:off x="1084263" y="2473325"/>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48" name="Line 20"/>
          <p:cNvSpPr>
            <a:spLocks noChangeShapeType="1"/>
          </p:cNvSpPr>
          <p:nvPr/>
        </p:nvSpPr>
        <p:spPr bwMode="auto">
          <a:xfrm>
            <a:off x="1123950" y="2427288"/>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49" name="Line 21"/>
          <p:cNvSpPr>
            <a:spLocks noChangeShapeType="1"/>
          </p:cNvSpPr>
          <p:nvPr/>
        </p:nvSpPr>
        <p:spPr bwMode="auto">
          <a:xfrm>
            <a:off x="1089025" y="3030538"/>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50" name="Line 22"/>
          <p:cNvSpPr>
            <a:spLocks noChangeShapeType="1"/>
          </p:cNvSpPr>
          <p:nvPr/>
        </p:nvSpPr>
        <p:spPr bwMode="auto">
          <a:xfrm>
            <a:off x="1090613" y="3070225"/>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51" name="Line 23"/>
          <p:cNvSpPr>
            <a:spLocks noChangeShapeType="1"/>
          </p:cNvSpPr>
          <p:nvPr/>
        </p:nvSpPr>
        <p:spPr bwMode="auto">
          <a:xfrm>
            <a:off x="1092200" y="3109913"/>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52" name="Line 24"/>
          <p:cNvSpPr>
            <a:spLocks noChangeShapeType="1"/>
          </p:cNvSpPr>
          <p:nvPr/>
        </p:nvSpPr>
        <p:spPr bwMode="auto">
          <a:xfrm>
            <a:off x="1112838" y="3149600"/>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53" name="Line 25"/>
          <p:cNvSpPr>
            <a:spLocks noChangeShapeType="1"/>
          </p:cNvSpPr>
          <p:nvPr/>
        </p:nvSpPr>
        <p:spPr bwMode="auto">
          <a:xfrm>
            <a:off x="1085850" y="3179763"/>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54" name="Line 26"/>
          <p:cNvSpPr>
            <a:spLocks noChangeShapeType="1"/>
          </p:cNvSpPr>
          <p:nvPr/>
        </p:nvSpPr>
        <p:spPr bwMode="auto">
          <a:xfrm>
            <a:off x="1068388" y="3400425"/>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55" name="Line 27"/>
          <p:cNvSpPr>
            <a:spLocks noChangeShapeType="1"/>
          </p:cNvSpPr>
          <p:nvPr/>
        </p:nvSpPr>
        <p:spPr bwMode="auto">
          <a:xfrm>
            <a:off x="1079500" y="3278188"/>
            <a:ext cx="15811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56" name="Line 28"/>
          <p:cNvSpPr>
            <a:spLocks noChangeShapeType="1"/>
          </p:cNvSpPr>
          <p:nvPr/>
        </p:nvSpPr>
        <p:spPr bwMode="auto">
          <a:xfrm>
            <a:off x="1119188" y="3222625"/>
            <a:ext cx="1562100" cy="952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57" name="Line 29"/>
          <p:cNvSpPr>
            <a:spLocks noChangeShapeType="1"/>
          </p:cNvSpPr>
          <p:nvPr/>
        </p:nvSpPr>
        <p:spPr bwMode="auto">
          <a:xfrm>
            <a:off x="1230313" y="3348038"/>
            <a:ext cx="13906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9358" name="Oval 30"/>
          <p:cNvSpPr>
            <a:spLocks noChangeArrowheads="1"/>
          </p:cNvSpPr>
          <p:nvPr/>
        </p:nvSpPr>
        <p:spPr bwMode="auto">
          <a:xfrm>
            <a:off x="2257425" y="2370138"/>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9359" name="Oval 31"/>
          <p:cNvSpPr>
            <a:spLocks noChangeArrowheads="1"/>
          </p:cNvSpPr>
          <p:nvPr/>
        </p:nvSpPr>
        <p:spPr bwMode="auto">
          <a:xfrm>
            <a:off x="2259013" y="2486025"/>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9360" name="Oval 32"/>
          <p:cNvSpPr>
            <a:spLocks noChangeArrowheads="1"/>
          </p:cNvSpPr>
          <p:nvPr/>
        </p:nvSpPr>
        <p:spPr bwMode="auto">
          <a:xfrm>
            <a:off x="2260600" y="2601913"/>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9361" name="Oval 33"/>
          <p:cNvSpPr>
            <a:spLocks noChangeArrowheads="1"/>
          </p:cNvSpPr>
          <p:nvPr/>
        </p:nvSpPr>
        <p:spPr bwMode="auto">
          <a:xfrm>
            <a:off x="2262188" y="2717800"/>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9362" name="Oval 34"/>
          <p:cNvSpPr>
            <a:spLocks noChangeArrowheads="1"/>
          </p:cNvSpPr>
          <p:nvPr/>
        </p:nvSpPr>
        <p:spPr bwMode="auto">
          <a:xfrm>
            <a:off x="2263775" y="2833688"/>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9363" name="Oval 35"/>
          <p:cNvSpPr>
            <a:spLocks noChangeArrowheads="1"/>
          </p:cNvSpPr>
          <p:nvPr/>
        </p:nvSpPr>
        <p:spPr bwMode="auto">
          <a:xfrm>
            <a:off x="2265363" y="2949575"/>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9364" name="Oval 36"/>
          <p:cNvSpPr>
            <a:spLocks noChangeArrowheads="1"/>
          </p:cNvSpPr>
          <p:nvPr/>
        </p:nvSpPr>
        <p:spPr bwMode="auto">
          <a:xfrm>
            <a:off x="2266950" y="3065463"/>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9365" name="Oval 37"/>
          <p:cNvSpPr>
            <a:spLocks noChangeArrowheads="1"/>
          </p:cNvSpPr>
          <p:nvPr/>
        </p:nvSpPr>
        <p:spPr bwMode="auto">
          <a:xfrm>
            <a:off x="2268538" y="3181350"/>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sp>
        <p:nvSpPr>
          <p:cNvPr id="99366" name="Oval 38"/>
          <p:cNvSpPr>
            <a:spLocks noChangeArrowheads="1"/>
          </p:cNvSpPr>
          <p:nvPr/>
        </p:nvSpPr>
        <p:spPr bwMode="auto">
          <a:xfrm>
            <a:off x="2270125" y="3297238"/>
            <a:ext cx="88900" cy="88900"/>
          </a:xfrm>
          <a:prstGeom prst="ellipse">
            <a:avLst/>
          </a:prstGeom>
          <a:solidFill>
            <a:srgbClr val="0066FF"/>
          </a:solidFill>
          <a:ln w="9525">
            <a:noFill/>
            <a:round/>
            <a:headEnd/>
            <a:tailEnd/>
          </a:ln>
          <a:effectLst/>
        </p:spPr>
        <p:txBody>
          <a:bodyPr wrap="none" anchor="ctr">
            <a:prstTxWarp prst="textNoShape">
              <a:avLst/>
            </a:prstTxWarp>
          </a:bodyPr>
          <a:lstStyle/>
          <a:p>
            <a:endParaRPr lang="en-US"/>
          </a:p>
        </p:txBody>
      </p:sp>
      <p:grpSp>
        <p:nvGrpSpPr>
          <p:cNvPr id="2" name="Group 39"/>
          <p:cNvGrpSpPr>
            <a:grpSpLocks/>
          </p:cNvGrpSpPr>
          <p:nvPr/>
        </p:nvGrpSpPr>
        <p:grpSpPr bwMode="auto">
          <a:xfrm rot="-3456010">
            <a:off x="2193925" y="1458913"/>
            <a:ext cx="676275" cy="193675"/>
            <a:chOff x="648" y="3408"/>
            <a:chExt cx="1176" cy="344"/>
          </a:xfrm>
        </p:grpSpPr>
        <p:sp>
          <p:nvSpPr>
            <p:cNvPr id="99368" name="Freeform 40"/>
            <p:cNvSpPr>
              <a:spLocks/>
            </p:cNvSpPr>
            <p:nvPr/>
          </p:nvSpPr>
          <p:spPr bwMode="auto">
            <a:xfrm>
              <a:off x="648"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66FF"/>
              </a:solidFill>
              <a:round/>
              <a:headEnd/>
              <a:tailEnd/>
            </a:ln>
            <a:effectLst/>
          </p:spPr>
          <p:txBody>
            <a:bodyPr>
              <a:prstTxWarp prst="textNoShape">
                <a:avLst/>
              </a:prstTxWarp>
            </a:bodyPr>
            <a:lstStyle/>
            <a:p>
              <a:endParaRPr lang="en-US"/>
            </a:p>
          </p:txBody>
        </p:sp>
        <p:sp>
          <p:nvSpPr>
            <p:cNvPr id="99369" name="Freeform 41"/>
            <p:cNvSpPr>
              <a:spLocks/>
            </p:cNvSpPr>
            <p:nvPr/>
          </p:nvSpPr>
          <p:spPr bwMode="auto">
            <a:xfrm>
              <a:off x="1200"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66FF"/>
              </a:solidFill>
              <a:round/>
              <a:headEnd/>
              <a:tailEnd/>
            </a:ln>
            <a:effectLst/>
          </p:spPr>
          <p:txBody>
            <a:bodyPr>
              <a:prstTxWarp prst="textNoShape">
                <a:avLst/>
              </a:prstTxWarp>
            </a:bodyPr>
            <a:lstStyle/>
            <a:p>
              <a:endParaRPr lang="en-US"/>
            </a:p>
          </p:txBody>
        </p:sp>
      </p:grpSp>
      <p:grpSp>
        <p:nvGrpSpPr>
          <p:cNvPr id="3" name="Group 42"/>
          <p:cNvGrpSpPr>
            <a:grpSpLocks/>
          </p:cNvGrpSpPr>
          <p:nvPr/>
        </p:nvGrpSpPr>
        <p:grpSpPr bwMode="auto">
          <a:xfrm rot="-3456010">
            <a:off x="2300288" y="1803400"/>
            <a:ext cx="676275" cy="193675"/>
            <a:chOff x="648" y="3408"/>
            <a:chExt cx="1176" cy="344"/>
          </a:xfrm>
        </p:grpSpPr>
        <p:sp>
          <p:nvSpPr>
            <p:cNvPr id="99371" name="Freeform 43"/>
            <p:cNvSpPr>
              <a:spLocks/>
            </p:cNvSpPr>
            <p:nvPr/>
          </p:nvSpPr>
          <p:spPr bwMode="auto">
            <a:xfrm>
              <a:off x="648"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66FF"/>
              </a:solidFill>
              <a:round/>
              <a:headEnd/>
              <a:tailEnd/>
            </a:ln>
            <a:effectLst/>
          </p:spPr>
          <p:txBody>
            <a:bodyPr>
              <a:prstTxWarp prst="textNoShape">
                <a:avLst/>
              </a:prstTxWarp>
            </a:bodyPr>
            <a:lstStyle/>
            <a:p>
              <a:endParaRPr lang="en-US"/>
            </a:p>
          </p:txBody>
        </p:sp>
        <p:sp>
          <p:nvSpPr>
            <p:cNvPr id="99372" name="Freeform 44"/>
            <p:cNvSpPr>
              <a:spLocks/>
            </p:cNvSpPr>
            <p:nvPr/>
          </p:nvSpPr>
          <p:spPr bwMode="auto">
            <a:xfrm>
              <a:off x="1200"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66FF"/>
              </a:solidFill>
              <a:round/>
              <a:headEnd/>
              <a:tailEnd/>
            </a:ln>
            <a:effectLst/>
          </p:spPr>
          <p:txBody>
            <a:bodyPr>
              <a:prstTxWarp prst="textNoShape">
                <a:avLst/>
              </a:prstTxWarp>
            </a:bodyPr>
            <a:lstStyle/>
            <a:p>
              <a:endParaRPr lang="en-US"/>
            </a:p>
          </p:txBody>
        </p:sp>
      </p:grpSp>
      <p:grpSp>
        <p:nvGrpSpPr>
          <p:cNvPr id="4" name="Group 45"/>
          <p:cNvGrpSpPr>
            <a:grpSpLocks/>
          </p:cNvGrpSpPr>
          <p:nvPr/>
        </p:nvGrpSpPr>
        <p:grpSpPr bwMode="auto">
          <a:xfrm rot="-3456010">
            <a:off x="1882775" y="1633538"/>
            <a:ext cx="676275" cy="193675"/>
            <a:chOff x="648" y="3408"/>
            <a:chExt cx="1176" cy="344"/>
          </a:xfrm>
        </p:grpSpPr>
        <p:sp>
          <p:nvSpPr>
            <p:cNvPr id="99374" name="Freeform 46"/>
            <p:cNvSpPr>
              <a:spLocks/>
            </p:cNvSpPr>
            <p:nvPr/>
          </p:nvSpPr>
          <p:spPr bwMode="auto">
            <a:xfrm>
              <a:off x="648"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66FF"/>
              </a:solidFill>
              <a:round/>
              <a:headEnd/>
              <a:tailEnd/>
            </a:ln>
            <a:effectLst/>
          </p:spPr>
          <p:txBody>
            <a:bodyPr>
              <a:prstTxWarp prst="textNoShape">
                <a:avLst/>
              </a:prstTxWarp>
            </a:bodyPr>
            <a:lstStyle/>
            <a:p>
              <a:endParaRPr lang="en-US"/>
            </a:p>
          </p:txBody>
        </p:sp>
        <p:sp>
          <p:nvSpPr>
            <p:cNvPr id="99375" name="Freeform 47"/>
            <p:cNvSpPr>
              <a:spLocks/>
            </p:cNvSpPr>
            <p:nvPr/>
          </p:nvSpPr>
          <p:spPr bwMode="auto">
            <a:xfrm>
              <a:off x="1200"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0066FF"/>
              </a:solidFill>
              <a:round/>
              <a:headEnd/>
              <a:tailEnd/>
            </a:ln>
            <a:effectLst/>
          </p:spPr>
          <p:txBody>
            <a:bodyPr>
              <a:prstTxWarp prst="textNoShape">
                <a:avLst/>
              </a:prstTxWarp>
            </a:bodyPr>
            <a:lstStyle/>
            <a:p>
              <a:endParaRPr lang="en-US"/>
            </a:p>
          </p:txBody>
        </p:sp>
      </p:grpSp>
      <p:sp>
        <p:nvSpPr>
          <p:cNvPr id="99376" name="Text Box 48"/>
          <p:cNvSpPr txBox="1">
            <a:spLocks noChangeArrowheads="1"/>
          </p:cNvSpPr>
          <p:nvPr/>
        </p:nvSpPr>
        <p:spPr bwMode="auto">
          <a:xfrm>
            <a:off x="109538" y="4146550"/>
            <a:ext cx="8805862" cy="2436813"/>
          </a:xfrm>
          <a:prstGeom prst="rect">
            <a:avLst/>
          </a:prstGeom>
          <a:noFill/>
          <a:ln w="9525">
            <a:noFill/>
            <a:miter lim="800000"/>
            <a:headEnd/>
            <a:tailEnd/>
          </a:ln>
          <a:effectLst/>
        </p:spPr>
        <p:txBody>
          <a:bodyPr>
            <a:prstTxWarp prst="textNoShape">
              <a:avLst/>
            </a:prstTxWarp>
            <a:spAutoFit/>
          </a:bodyPr>
          <a:lstStyle/>
          <a:p>
            <a:r>
              <a:rPr lang="en-US" sz="2200"/>
              <a:t>You initially have blue light shining on metal. If you change the frequency to violet light (at same # of photons per second), what happens to the number of electrons coming out?</a:t>
            </a:r>
          </a:p>
          <a:p>
            <a:pPr lvl="1"/>
            <a:r>
              <a:rPr lang="en-US" sz="2200"/>
              <a:t>a. fewer electrons kicked out</a:t>
            </a:r>
          </a:p>
          <a:p>
            <a:pPr lvl="1"/>
            <a:r>
              <a:rPr lang="en-US" sz="2200"/>
              <a:t>b. same # of electrons</a:t>
            </a:r>
          </a:p>
          <a:p>
            <a:pPr lvl="1"/>
            <a:r>
              <a:rPr lang="en-US" sz="2200"/>
              <a:t>c. more electrons kicked out</a:t>
            </a:r>
          </a:p>
          <a:p>
            <a:pPr lvl="1"/>
            <a:r>
              <a:rPr lang="en-US" sz="2200"/>
              <a:t>d. not enough information</a:t>
            </a:r>
          </a:p>
        </p:txBody>
      </p:sp>
      <p:sp>
        <p:nvSpPr>
          <p:cNvPr id="99377" name="Line 49"/>
          <p:cNvSpPr>
            <a:spLocks noChangeShapeType="1"/>
          </p:cNvSpPr>
          <p:nvPr/>
        </p:nvSpPr>
        <p:spPr bwMode="auto">
          <a:xfrm flipH="1">
            <a:off x="2176463" y="1855788"/>
            <a:ext cx="161925" cy="277812"/>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99378" name="Line 50"/>
          <p:cNvSpPr>
            <a:spLocks noChangeShapeType="1"/>
          </p:cNvSpPr>
          <p:nvPr/>
        </p:nvSpPr>
        <p:spPr bwMode="auto">
          <a:xfrm flipV="1">
            <a:off x="2916238" y="1944688"/>
            <a:ext cx="0" cy="46355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99379" name="Line 51"/>
          <p:cNvSpPr>
            <a:spLocks noChangeShapeType="1"/>
          </p:cNvSpPr>
          <p:nvPr/>
        </p:nvSpPr>
        <p:spPr bwMode="auto">
          <a:xfrm>
            <a:off x="2767013" y="2419350"/>
            <a:ext cx="219075" cy="0"/>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99380" name="Text Box 52"/>
          <p:cNvSpPr txBox="1">
            <a:spLocks noChangeArrowheads="1"/>
          </p:cNvSpPr>
          <p:nvPr/>
        </p:nvSpPr>
        <p:spPr bwMode="auto">
          <a:xfrm>
            <a:off x="2840038" y="1958975"/>
            <a:ext cx="2163160" cy="430887"/>
          </a:xfrm>
          <a:prstGeom prst="rect">
            <a:avLst/>
          </a:prstGeom>
          <a:noFill/>
          <a:ln w="9525">
            <a:noFill/>
            <a:miter lim="800000"/>
            <a:headEnd/>
            <a:tailEnd/>
          </a:ln>
          <a:effectLst/>
        </p:spPr>
        <p:txBody>
          <a:bodyPr wrap="none">
            <a:prstTxWarp prst="textNoShape">
              <a:avLst/>
            </a:prstTxWarp>
            <a:spAutoFit/>
          </a:bodyPr>
          <a:lstStyle/>
          <a:p>
            <a:r>
              <a:rPr lang="en-US" sz="2200" dirty="0"/>
              <a:t>work function</a:t>
            </a:r>
            <a:r>
              <a:rPr lang="en-US" sz="2200" dirty="0" smtClean="0"/>
              <a:t> </a:t>
            </a:r>
            <a:r>
              <a:rPr lang="en-US" sz="2200" dirty="0" err="1" smtClean="0"/>
              <a:t>Φ</a:t>
            </a:r>
            <a:endParaRPr lang="en-US" sz="2200" dirty="0">
              <a:sym typeface="Symbol" charset="2"/>
            </a:endParaRPr>
          </a:p>
        </p:txBody>
      </p:sp>
      <p:sp>
        <p:nvSpPr>
          <p:cNvPr id="99381" name="Line 53"/>
          <p:cNvSpPr>
            <a:spLocks noChangeShapeType="1"/>
          </p:cNvSpPr>
          <p:nvPr/>
        </p:nvSpPr>
        <p:spPr bwMode="auto">
          <a:xfrm flipH="1" flipV="1">
            <a:off x="1585913" y="1760538"/>
            <a:ext cx="7937" cy="936625"/>
          </a:xfrm>
          <a:prstGeom prst="line">
            <a:avLst/>
          </a:prstGeom>
          <a:noFill/>
          <a:ln w="57150">
            <a:solidFill>
              <a:srgbClr val="0066FF"/>
            </a:solidFill>
            <a:round/>
            <a:headEnd type="triangle" w="med" len="med"/>
            <a:tailEnd type="triangle" w="med" len="med"/>
          </a:ln>
          <a:effectLst/>
        </p:spPr>
        <p:txBody>
          <a:bodyPr>
            <a:prstTxWarp prst="textNoShape">
              <a:avLst/>
            </a:prstTxWarp>
          </a:bodyPr>
          <a:lstStyle/>
          <a:p>
            <a:endParaRPr lang="en-US"/>
          </a:p>
        </p:txBody>
      </p:sp>
      <p:sp>
        <p:nvSpPr>
          <p:cNvPr id="99382" name="Text Box 54"/>
          <p:cNvSpPr txBox="1">
            <a:spLocks noChangeArrowheads="1"/>
          </p:cNvSpPr>
          <p:nvPr/>
        </p:nvSpPr>
        <p:spPr bwMode="auto">
          <a:xfrm>
            <a:off x="927100" y="1552575"/>
            <a:ext cx="690563"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0066FF"/>
                </a:solidFill>
                <a:latin typeface="Comic Sans MS" charset="0"/>
              </a:rPr>
              <a:t>E</a:t>
            </a:r>
            <a:r>
              <a:rPr lang="en-US" sz="2000" baseline="-25000">
                <a:solidFill>
                  <a:srgbClr val="0066FF"/>
                </a:solidFill>
                <a:latin typeface="Comic Sans MS" charset="0"/>
              </a:rPr>
              <a:t>phot</a:t>
            </a:r>
          </a:p>
        </p:txBody>
      </p:sp>
      <p:grpSp>
        <p:nvGrpSpPr>
          <p:cNvPr id="5" name="Group 55"/>
          <p:cNvGrpSpPr>
            <a:grpSpLocks/>
          </p:cNvGrpSpPr>
          <p:nvPr/>
        </p:nvGrpSpPr>
        <p:grpSpPr bwMode="auto">
          <a:xfrm>
            <a:off x="1554163" y="966788"/>
            <a:ext cx="690562" cy="1736725"/>
            <a:chOff x="979" y="609"/>
            <a:chExt cx="435" cy="1094"/>
          </a:xfrm>
        </p:grpSpPr>
        <p:sp>
          <p:nvSpPr>
            <p:cNvPr id="99384" name="Line 56"/>
            <p:cNvSpPr>
              <a:spLocks noChangeShapeType="1"/>
            </p:cNvSpPr>
            <p:nvPr/>
          </p:nvSpPr>
          <p:spPr bwMode="auto">
            <a:xfrm flipH="1" flipV="1">
              <a:off x="1152" y="850"/>
              <a:ext cx="7" cy="853"/>
            </a:xfrm>
            <a:prstGeom prst="line">
              <a:avLst/>
            </a:prstGeom>
            <a:noFill/>
            <a:ln w="57150">
              <a:solidFill>
                <a:schemeClr val="accent2"/>
              </a:solidFill>
              <a:round/>
              <a:headEnd type="triangle" w="med" len="med"/>
              <a:tailEnd type="triangle" w="med" len="med"/>
            </a:ln>
            <a:effectLst/>
          </p:spPr>
          <p:txBody>
            <a:bodyPr>
              <a:prstTxWarp prst="textNoShape">
                <a:avLst/>
              </a:prstTxWarp>
            </a:bodyPr>
            <a:lstStyle/>
            <a:p>
              <a:endParaRPr lang="en-US"/>
            </a:p>
          </p:txBody>
        </p:sp>
        <p:sp>
          <p:nvSpPr>
            <p:cNvPr id="99385" name="Text Box 57"/>
            <p:cNvSpPr txBox="1">
              <a:spLocks noChangeArrowheads="1"/>
            </p:cNvSpPr>
            <p:nvPr/>
          </p:nvSpPr>
          <p:spPr bwMode="auto">
            <a:xfrm>
              <a:off x="979" y="609"/>
              <a:ext cx="435"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Comic Sans MS" charset="0"/>
                </a:rPr>
                <a:t>E</a:t>
              </a:r>
              <a:r>
                <a:rPr lang="en-US" sz="2000" baseline="-25000">
                  <a:solidFill>
                    <a:schemeClr val="accent2"/>
                  </a:solidFill>
                  <a:latin typeface="Comic Sans MS" charset="0"/>
                </a:rPr>
                <a:t>phot</a:t>
              </a:r>
            </a:p>
          </p:txBody>
        </p:sp>
      </p:grpSp>
      <p:sp>
        <p:nvSpPr>
          <p:cNvPr id="99386" name="Freeform 58"/>
          <p:cNvSpPr>
            <a:spLocks/>
          </p:cNvSpPr>
          <p:nvPr/>
        </p:nvSpPr>
        <p:spPr bwMode="auto">
          <a:xfrm>
            <a:off x="960438" y="3136900"/>
            <a:ext cx="463550" cy="360363"/>
          </a:xfrm>
          <a:custGeom>
            <a:avLst/>
            <a:gdLst/>
            <a:ahLst/>
            <a:cxnLst>
              <a:cxn ang="0">
                <a:pos x="70" y="11"/>
              </a:cxn>
              <a:cxn ang="0">
                <a:pos x="134" y="153"/>
              </a:cxn>
              <a:cxn ang="0">
                <a:pos x="262" y="209"/>
              </a:cxn>
              <a:cxn ang="0">
                <a:pos x="32" y="217"/>
              </a:cxn>
              <a:cxn ang="0">
                <a:pos x="70" y="11"/>
              </a:cxn>
            </a:cxnLst>
            <a:rect l="0" t="0" r="r" b="b"/>
            <a:pathLst>
              <a:path w="279" h="250">
                <a:moveTo>
                  <a:pt x="70" y="11"/>
                </a:moveTo>
                <a:cubicBezTo>
                  <a:pt x="87" y="0"/>
                  <a:pt x="102" y="120"/>
                  <a:pt x="134" y="153"/>
                </a:cubicBezTo>
                <a:cubicBezTo>
                  <a:pt x="166" y="186"/>
                  <a:pt x="279" y="198"/>
                  <a:pt x="262" y="209"/>
                </a:cubicBezTo>
                <a:cubicBezTo>
                  <a:pt x="245" y="220"/>
                  <a:pt x="64" y="250"/>
                  <a:pt x="32" y="217"/>
                </a:cubicBezTo>
                <a:cubicBezTo>
                  <a:pt x="0" y="184"/>
                  <a:pt x="53" y="22"/>
                  <a:pt x="70" y="11"/>
                </a:cubicBezTo>
                <a:close/>
              </a:path>
            </a:pathLst>
          </a:custGeom>
          <a:solidFill>
            <a:schemeClr val="bg1"/>
          </a:solidFill>
          <a:ln w="9525">
            <a:noFill/>
            <a:round/>
            <a:headEnd/>
            <a:tailEnd/>
          </a:ln>
          <a:effectLst/>
        </p:spPr>
        <p:txBody>
          <a:bodyPr wrap="none" anchor="ctr">
            <a:prstTxWarp prst="textNoShape">
              <a:avLst/>
            </a:prstTxWarp>
          </a:bodyPr>
          <a:lstStyle/>
          <a:p>
            <a:endParaRPr lang="en-US"/>
          </a:p>
        </p:txBody>
      </p:sp>
      <p:sp>
        <p:nvSpPr>
          <p:cNvPr id="59" name="Rectangle 58"/>
          <p:cNvSpPr/>
          <p:nvPr/>
        </p:nvSpPr>
        <p:spPr>
          <a:xfrm>
            <a:off x="589691" y="5888859"/>
            <a:ext cx="3812975" cy="42727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267 0.02225 L -0.03923 0.09987 " pathEditMode="relative" ptsTypes="AA">
                                      <p:cBhvr>
                                        <p:cTn id="6" dur="2000" fill="hold"/>
                                        <p:tgtEl>
                                          <p:spTgt spid="3"/>
                                        </p:tgtEl>
                                        <p:attrNameLst>
                                          <p:attrName>ppt_x</p:attrName>
                                          <p:attrName>ppt_y</p:attrName>
                                        </p:attrNameLst>
                                      </p:cBhvr>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grpId="0" nodeType="afterEffect">
                                  <p:stCondLst>
                                    <p:cond delay="0"/>
                                  </p:stCondLst>
                                  <p:childTnLst>
                                    <p:animMotion origin="layout" path="M -0.00295 -0.02591 C -0.0007 -0.04025 -0.00625 -0.09415 0.01041 -0.11196 C 0.02708 -0.12977 -0.03091 -0.13047 0.09722 -0.13278 C 0.22534 -0.13509 0.63698 -0.12769 0.77882 -0.1263 " pathEditMode="relative" rAng="0" ptsTypes="aaaa">
                                      <p:cBhvr>
                                        <p:cTn id="12" dur="2000" fill="hold"/>
                                        <p:tgtEl>
                                          <p:spTgt spid="99361"/>
                                        </p:tgtEl>
                                        <p:attrNameLst>
                                          <p:attrName>ppt_x</p:attrName>
                                          <p:attrName>ppt_y</p:attrName>
                                        </p:attrNameLst>
                                      </p:cBhvr>
                                      <p:rCtr x="377" y="-55"/>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937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99376">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9937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937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9937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61" grpId="0" animBg="1"/>
      <p:bldP spid="99376" grpId="0" build="p" autoUpdateAnimBg="0"/>
      <p:bldP spid="59"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231775" y="2081213"/>
            <a:ext cx="8912225" cy="4154983"/>
          </a:xfrm>
          <a:prstGeom prst="rect">
            <a:avLst/>
          </a:prstGeom>
          <a:noFill/>
          <a:ln w="9525">
            <a:noFill/>
            <a:miter lim="800000"/>
            <a:headEnd/>
            <a:tailEnd/>
          </a:ln>
          <a:effectLst/>
        </p:spPr>
        <p:txBody>
          <a:bodyPr>
            <a:prstTxWarp prst="textNoShape">
              <a:avLst/>
            </a:prstTxWarp>
            <a:spAutoFit/>
          </a:bodyPr>
          <a:lstStyle/>
          <a:p>
            <a:pPr marL="342900" indent="-342900"/>
            <a:r>
              <a:rPr lang="en-US" dirty="0" smtClean="0"/>
              <a:t>Shine </a:t>
            </a:r>
            <a:r>
              <a:rPr lang="en-US" dirty="0"/>
              <a:t>in light of 300 nm. The most energetic electrons come out with kinetic energy, KE</a:t>
            </a:r>
            <a:r>
              <a:rPr lang="en-US" baseline="-25000" dirty="0"/>
              <a:t>300</a:t>
            </a:r>
            <a:r>
              <a:rPr lang="en-US" dirty="0"/>
              <a:t>. A voltage diff of 1.8 </a:t>
            </a:r>
            <a:r>
              <a:rPr lang="en-US" dirty="0" err="1"/>
              <a:t>V</a:t>
            </a:r>
            <a:r>
              <a:rPr lang="en-US" dirty="0"/>
              <a:t> is required to stop these electrons. What is the work function</a:t>
            </a:r>
            <a:r>
              <a:rPr lang="en-US" dirty="0" smtClean="0"/>
              <a:t> </a:t>
            </a:r>
            <a:r>
              <a:rPr lang="en-US" dirty="0" err="1" smtClean="0"/>
              <a:t>Φ</a:t>
            </a:r>
            <a:r>
              <a:rPr lang="en-US" dirty="0" smtClean="0">
                <a:sym typeface="Symbol" charset="2"/>
              </a:rPr>
              <a:t> </a:t>
            </a:r>
            <a:r>
              <a:rPr lang="en-US" dirty="0"/>
              <a:t>for this plate? (e.g. the minimum amount of energy needed to kick electron out of metal?) </a:t>
            </a:r>
          </a:p>
          <a:p>
            <a:pPr marL="342900" indent="-342900"/>
            <a:r>
              <a:rPr lang="en-US" dirty="0"/>
              <a:t>					</a:t>
            </a:r>
            <a:endParaRPr lang="en-US" dirty="0">
              <a:solidFill>
                <a:schemeClr val="accent2"/>
              </a:solidFill>
            </a:endParaRPr>
          </a:p>
          <a:p>
            <a:pPr marL="342900" indent="-342900"/>
            <a:r>
              <a:rPr lang="en-US" dirty="0"/>
              <a:t>a. 1.2 </a:t>
            </a:r>
            <a:r>
              <a:rPr lang="en-US" dirty="0" err="1"/>
              <a:t>eV</a:t>
            </a:r>
            <a:endParaRPr lang="en-US" dirty="0"/>
          </a:p>
          <a:p>
            <a:pPr marL="342900" indent="-342900"/>
            <a:r>
              <a:rPr lang="en-US" dirty="0" err="1"/>
              <a:t>b</a:t>
            </a:r>
            <a:r>
              <a:rPr lang="en-US" dirty="0"/>
              <a:t>. 2.9 </a:t>
            </a:r>
            <a:r>
              <a:rPr lang="en-US" dirty="0" err="1"/>
              <a:t>eV</a:t>
            </a:r>
            <a:endParaRPr lang="en-US" dirty="0"/>
          </a:p>
          <a:p>
            <a:pPr marL="342900" indent="-342900"/>
            <a:r>
              <a:rPr lang="en-US" dirty="0" err="1"/>
              <a:t>c</a:t>
            </a:r>
            <a:r>
              <a:rPr lang="en-US" dirty="0"/>
              <a:t>. 6.4 </a:t>
            </a:r>
            <a:r>
              <a:rPr lang="en-US" dirty="0" err="1"/>
              <a:t>eV</a:t>
            </a:r>
            <a:endParaRPr lang="en-US" dirty="0"/>
          </a:p>
          <a:p>
            <a:pPr marL="342900" indent="-342900"/>
            <a:r>
              <a:rPr lang="en-US" dirty="0" err="1"/>
              <a:t>d</a:t>
            </a:r>
            <a:r>
              <a:rPr lang="en-US" dirty="0"/>
              <a:t>. 11.3 </a:t>
            </a:r>
            <a:r>
              <a:rPr lang="en-US" dirty="0" err="1"/>
              <a:t>eV</a:t>
            </a:r>
            <a:endParaRPr lang="en-US" dirty="0"/>
          </a:p>
          <a:p>
            <a:pPr marL="342900" indent="-342900"/>
            <a:r>
              <a:rPr lang="en-US" dirty="0" err="1"/>
              <a:t>e</a:t>
            </a:r>
            <a:r>
              <a:rPr lang="en-US" dirty="0"/>
              <a:t>. none of the above</a:t>
            </a:r>
          </a:p>
        </p:txBody>
      </p:sp>
      <p:grpSp>
        <p:nvGrpSpPr>
          <p:cNvPr id="2" name="Group 3"/>
          <p:cNvGrpSpPr>
            <a:grpSpLocks/>
          </p:cNvGrpSpPr>
          <p:nvPr/>
        </p:nvGrpSpPr>
        <p:grpSpPr bwMode="auto">
          <a:xfrm>
            <a:off x="3916363" y="293688"/>
            <a:ext cx="1866900" cy="546100"/>
            <a:chOff x="648" y="3408"/>
            <a:chExt cx="1176" cy="344"/>
          </a:xfrm>
        </p:grpSpPr>
        <p:sp>
          <p:nvSpPr>
            <p:cNvPr id="113668" name="Freeform 4"/>
            <p:cNvSpPr>
              <a:spLocks/>
            </p:cNvSpPr>
            <p:nvPr/>
          </p:nvSpPr>
          <p:spPr bwMode="auto">
            <a:xfrm>
              <a:off x="648"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prstTxWarp prst="textNoShape">
                <a:avLst/>
              </a:prstTxWarp>
            </a:bodyPr>
            <a:lstStyle/>
            <a:p>
              <a:endParaRPr lang="en-US"/>
            </a:p>
          </p:txBody>
        </p:sp>
        <p:sp>
          <p:nvSpPr>
            <p:cNvPr id="113669" name="Freeform 5"/>
            <p:cNvSpPr>
              <a:spLocks/>
            </p:cNvSpPr>
            <p:nvPr/>
          </p:nvSpPr>
          <p:spPr bwMode="auto">
            <a:xfrm>
              <a:off x="1200"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prstTxWarp prst="textNoShape">
                <a:avLst/>
              </a:prstTxWarp>
            </a:bodyPr>
            <a:lstStyle/>
            <a:p>
              <a:endParaRPr lang="en-US"/>
            </a:p>
          </p:txBody>
        </p:sp>
      </p:grpSp>
      <p:sp>
        <p:nvSpPr>
          <p:cNvPr id="113670" name="AutoShape 6"/>
          <p:cNvSpPr>
            <a:spLocks noChangeArrowheads="1"/>
          </p:cNvSpPr>
          <p:nvPr/>
        </p:nvSpPr>
        <p:spPr bwMode="auto">
          <a:xfrm>
            <a:off x="7134225" y="361950"/>
            <a:ext cx="315913" cy="1006475"/>
          </a:xfrm>
          <a:prstGeom prst="parallelogram">
            <a:avLst>
              <a:gd name="adj" fmla="val 25000"/>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prstTxWarp prst="textNoShape">
              <a:avLst/>
            </a:prstTxWarp>
            <a:flatTx/>
          </a:bodyPr>
          <a:lstStyle/>
          <a:p>
            <a:endParaRPr lang="en-US"/>
          </a:p>
        </p:txBody>
      </p:sp>
      <p:sp>
        <p:nvSpPr>
          <p:cNvPr id="113671" name="Text Box 7"/>
          <p:cNvSpPr txBox="1">
            <a:spLocks noChangeArrowheads="1"/>
          </p:cNvSpPr>
          <p:nvPr/>
        </p:nvSpPr>
        <p:spPr bwMode="auto">
          <a:xfrm>
            <a:off x="3983038" y="247650"/>
            <a:ext cx="742950" cy="366713"/>
          </a:xfrm>
          <a:prstGeom prst="rect">
            <a:avLst/>
          </a:prstGeom>
          <a:noFill/>
          <a:ln w="9525">
            <a:noFill/>
            <a:miter lim="800000"/>
            <a:headEnd/>
            <a:tailEnd/>
          </a:ln>
          <a:effectLst/>
        </p:spPr>
        <p:txBody>
          <a:bodyPr wrap="none">
            <a:prstTxWarp prst="textNoShape">
              <a:avLst/>
            </a:prstTxWarp>
            <a:spAutoFit/>
          </a:bodyPr>
          <a:lstStyle/>
          <a:p>
            <a:r>
              <a:rPr lang="en-US" sz="1800"/>
              <a:t>KE</a:t>
            </a:r>
            <a:r>
              <a:rPr lang="en-US" sz="1800" baseline="-25000"/>
              <a:t>300</a:t>
            </a:r>
          </a:p>
        </p:txBody>
      </p:sp>
      <p:sp>
        <p:nvSpPr>
          <p:cNvPr id="113672" name="AutoShape 8"/>
          <p:cNvSpPr>
            <a:spLocks noChangeArrowheads="1"/>
          </p:cNvSpPr>
          <p:nvPr/>
        </p:nvSpPr>
        <p:spPr bwMode="auto">
          <a:xfrm>
            <a:off x="2847975" y="249238"/>
            <a:ext cx="315913" cy="1006475"/>
          </a:xfrm>
          <a:prstGeom prst="parallelogram">
            <a:avLst>
              <a:gd name="adj" fmla="val 25000"/>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prstTxWarp prst="textNoShape">
              <a:avLst/>
            </a:prstTxWarp>
            <a:flatTx/>
          </a:bodyPr>
          <a:lstStyle/>
          <a:p>
            <a:endParaRPr lang="en-US"/>
          </a:p>
        </p:txBody>
      </p:sp>
      <p:sp>
        <p:nvSpPr>
          <p:cNvPr id="113673" name="Oval 9"/>
          <p:cNvSpPr>
            <a:spLocks noChangeArrowheads="1"/>
          </p:cNvSpPr>
          <p:nvPr/>
        </p:nvSpPr>
        <p:spPr bwMode="auto">
          <a:xfrm>
            <a:off x="4719638" y="1520825"/>
            <a:ext cx="631825" cy="620713"/>
          </a:xfrm>
          <a:prstGeom prst="ellipse">
            <a:avLst/>
          </a:prstGeom>
          <a:solidFill>
            <a:srgbClr val="FFFF99"/>
          </a:solidFill>
          <a:ln w="9525">
            <a:solidFill>
              <a:schemeClr val="tx1"/>
            </a:solidFill>
            <a:round/>
            <a:headEnd/>
            <a:tailEnd/>
          </a:ln>
          <a:effectLst/>
        </p:spPr>
        <p:txBody>
          <a:bodyPr wrap="none" anchor="ctr">
            <a:prstTxWarp prst="textNoShape">
              <a:avLst/>
            </a:prstTxWarp>
          </a:bodyPr>
          <a:lstStyle/>
          <a:p>
            <a:pPr algn="ctr"/>
            <a:r>
              <a:rPr lang="en-US" sz="1800"/>
              <a:t>V</a:t>
            </a:r>
          </a:p>
        </p:txBody>
      </p:sp>
      <p:sp>
        <p:nvSpPr>
          <p:cNvPr id="113674" name="Freeform 10"/>
          <p:cNvSpPr>
            <a:spLocks/>
          </p:cNvSpPr>
          <p:nvPr/>
        </p:nvSpPr>
        <p:spPr bwMode="auto">
          <a:xfrm>
            <a:off x="2795588" y="1284288"/>
            <a:ext cx="1912937" cy="604837"/>
          </a:xfrm>
          <a:custGeom>
            <a:avLst/>
            <a:gdLst/>
            <a:ahLst/>
            <a:cxnLst>
              <a:cxn ang="0">
                <a:pos x="1205" y="327"/>
              </a:cxn>
              <a:cxn ang="0">
                <a:pos x="181" y="327"/>
              </a:cxn>
              <a:cxn ang="0">
                <a:pos x="117" y="0"/>
              </a:cxn>
            </a:cxnLst>
            <a:rect l="0" t="0" r="r" b="b"/>
            <a:pathLst>
              <a:path w="1205" h="381">
                <a:moveTo>
                  <a:pt x="1205" y="327"/>
                </a:moveTo>
                <a:cubicBezTo>
                  <a:pt x="783" y="354"/>
                  <a:pt x="362" y="381"/>
                  <a:pt x="181" y="327"/>
                </a:cubicBezTo>
                <a:cubicBezTo>
                  <a:pt x="0" y="273"/>
                  <a:pt x="128" y="52"/>
                  <a:pt x="117" y="0"/>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13675" name="Freeform 11"/>
          <p:cNvSpPr>
            <a:spLocks/>
          </p:cNvSpPr>
          <p:nvPr/>
        </p:nvSpPr>
        <p:spPr bwMode="auto">
          <a:xfrm>
            <a:off x="5340350" y="1306513"/>
            <a:ext cx="1951038" cy="533400"/>
          </a:xfrm>
          <a:custGeom>
            <a:avLst/>
            <a:gdLst/>
            <a:ahLst/>
            <a:cxnLst>
              <a:cxn ang="0">
                <a:pos x="0" y="313"/>
              </a:cxn>
              <a:cxn ang="0">
                <a:pos x="1031" y="284"/>
              </a:cxn>
              <a:cxn ang="0">
                <a:pos x="1187" y="0"/>
              </a:cxn>
            </a:cxnLst>
            <a:rect l="0" t="0" r="r" b="b"/>
            <a:pathLst>
              <a:path w="1229" h="336">
                <a:moveTo>
                  <a:pt x="0" y="313"/>
                </a:moveTo>
                <a:cubicBezTo>
                  <a:pt x="416" y="324"/>
                  <a:pt x="833" y="336"/>
                  <a:pt x="1031" y="284"/>
                </a:cubicBezTo>
                <a:cubicBezTo>
                  <a:pt x="1229" y="232"/>
                  <a:pt x="1161" y="47"/>
                  <a:pt x="1187" y="0"/>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13676" name="Oval 12"/>
          <p:cNvSpPr>
            <a:spLocks noChangeArrowheads="1"/>
          </p:cNvSpPr>
          <p:nvPr/>
        </p:nvSpPr>
        <p:spPr bwMode="auto">
          <a:xfrm>
            <a:off x="3206750" y="666750"/>
            <a:ext cx="112713" cy="157163"/>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2000"/>
                                  </p:stCondLst>
                                  <p:childTnLst>
                                    <p:animMotion origin="layout" path="M 1.11111E-6 3.33333E-6 L -0.18142 3.33333E-6 " pathEditMode="relative" rAng="0" ptsTypes="AA">
                                      <p:cBhvr>
                                        <p:cTn id="6" dur="2000" fill="hold"/>
                                        <p:tgtEl>
                                          <p:spTgt spid="2"/>
                                        </p:tgtEl>
                                        <p:attrNameLst>
                                          <p:attrName>ppt_x</p:attrName>
                                          <p:attrName>ppt_y</p:attrName>
                                        </p:attrNameLst>
                                      </p:cBhvr>
                                      <p:rCtr x="-91" y="0"/>
                                    </p:animMotion>
                                  </p:childTnLst>
                                </p:cTn>
                              </p:par>
                            </p:childTnLst>
                          </p:cTn>
                        </p:par>
                        <p:par>
                          <p:cTn id="7" fill="hold">
                            <p:stCondLst>
                              <p:cond delay="4000"/>
                            </p:stCondLst>
                            <p:childTnLst>
                              <p:par>
                                <p:cTn id="8" presetID="1" presetClass="exit" presetSubtype="0" fill="hold" nodeType="afterEffect">
                                  <p:stCondLst>
                                    <p:cond delay="0"/>
                                  </p:stCondLst>
                                  <p:childTnLst>
                                    <p:set>
                                      <p:cBhvr>
                                        <p:cTn id="9" dur="1" fill="hold">
                                          <p:stCondLst>
                                            <p:cond delay="0"/>
                                          </p:stCondLst>
                                        </p:cTn>
                                        <p:tgtEl>
                                          <p:spTgt spid="2"/>
                                        </p:tgtEl>
                                        <p:attrNameLst>
                                          <p:attrName>style.visibility</p:attrName>
                                        </p:attrNameLst>
                                      </p:cBhvr>
                                      <p:to>
                                        <p:strVal val="hidden"/>
                                      </p:to>
                                    </p:set>
                                  </p:childTnLst>
                                </p:cTn>
                              </p:par>
                            </p:childTnLst>
                          </p:cTn>
                        </p:par>
                        <p:par>
                          <p:cTn id="10" fill="hold">
                            <p:stCondLst>
                              <p:cond delay="4000"/>
                            </p:stCondLst>
                            <p:childTnLst>
                              <p:par>
                                <p:cTn id="11" presetID="63" presetClass="path" presetSubtype="0" accel="50000" decel="50000" fill="hold" grpId="0" nodeType="afterEffect">
                                  <p:stCondLst>
                                    <p:cond delay="0"/>
                                  </p:stCondLst>
                                  <p:childTnLst>
                                    <p:animMotion origin="layout" path="M -0.00417 -0.00162 L 0.41562 -2.59259E-6 " pathEditMode="relative" rAng="0" ptsTypes="AA">
                                      <p:cBhvr>
                                        <p:cTn id="12" dur="2000" fill="hold"/>
                                        <p:tgtEl>
                                          <p:spTgt spid="113676"/>
                                        </p:tgtEl>
                                        <p:attrNameLst>
                                          <p:attrName>ppt_x</p:attrName>
                                          <p:attrName>ppt_y</p:attrName>
                                        </p:attrNameLst>
                                      </p:cBhvr>
                                      <p:rCtr x="210"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6"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051300" y="184150"/>
            <a:ext cx="1866900" cy="546100"/>
            <a:chOff x="648" y="3408"/>
            <a:chExt cx="1176" cy="344"/>
          </a:xfrm>
        </p:grpSpPr>
        <p:sp>
          <p:nvSpPr>
            <p:cNvPr id="76803" name="Freeform 3"/>
            <p:cNvSpPr>
              <a:spLocks/>
            </p:cNvSpPr>
            <p:nvPr/>
          </p:nvSpPr>
          <p:spPr bwMode="auto">
            <a:xfrm>
              <a:off x="648"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prstTxWarp prst="textNoShape">
                <a:avLst/>
              </a:prstTxWarp>
            </a:bodyPr>
            <a:lstStyle/>
            <a:p>
              <a:endParaRPr lang="en-US"/>
            </a:p>
          </p:txBody>
        </p:sp>
        <p:sp>
          <p:nvSpPr>
            <p:cNvPr id="76804" name="Freeform 4"/>
            <p:cNvSpPr>
              <a:spLocks/>
            </p:cNvSpPr>
            <p:nvPr/>
          </p:nvSpPr>
          <p:spPr bwMode="auto">
            <a:xfrm>
              <a:off x="1200"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a:effectLst/>
          </p:spPr>
          <p:txBody>
            <a:bodyPr>
              <a:prstTxWarp prst="textNoShape">
                <a:avLst/>
              </a:prstTxWarp>
            </a:bodyPr>
            <a:lstStyle/>
            <a:p>
              <a:endParaRPr lang="en-US"/>
            </a:p>
          </p:txBody>
        </p:sp>
      </p:grpSp>
      <p:sp>
        <p:nvSpPr>
          <p:cNvPr id="76805" name="AutoShape 5"/>
          <p:cNvSpPr>
            <a:spLocks noChangeArrowheads="1"/>
          </p:cNvSpPr>
          <p:nvPr/>
        </p:nvSpPr>
        <p:spPr bwMode="auto">
          <a:xfrm>
            <a:off x="7269163" y="252413"/>
            <a:ext cx="315912" cy="1006475"/>
          </a:xfrm>
          <a:prstGeom prst="parallelogram">
            <a:avLst>
              <a:gd name="adj" fmla="val 25000"/>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prstTxWarp prst="textNoShape">
              <a:avLst/>
            </a:prstTxWarp>
            <a:flatTx/>
          </a:bodyPr>
          <a:lstStyle/>
          <a:p>
            <a:endParaRPr lang="en-US"/>
          </a:p>
        </p:txBody>
      </p:sp>
      <p:sp>
        <p:nvSpPr>
          <p:cNvPr id="76806" name="Text Box 6"/>
          <p:cNvSpPr txBox="1">
            <a:spLocks noChangeArrowheads="1"/>
          </p:cNvSpPr>
          <p:nvPr/>
        </p:nvSpPr>
        <p:spPr bwMode="auto">
          <a:xfrm>
            <a:off x="4117975" y="138113"/>
            <a:ext cx="742950" cy="366712"/>
          </a:xfrm>
          <a:prstGeom prst="rect">
            <a:avLst/>
          </a:prstGeom>
          <a:noFill/>
          <a:ln w="9525">
            <a:noFill/>
            <a:miter lim="800000"/>
            <a:headEnd/>
            <a:tailEnd/>
          </a:ln>
          <a:effectLst/>
        </p:spPr>
        <p:txBody>
          <a:bodyPr wrap="none">
            <a:prstTxWarp prst="textNoShape">
              <a:avLst/>
            </a:prstTxWarp>
            <a:spAutoFit/>
          </a:bodyPr>
          <a:lstStyle/>
          <a:p>
            <a:r>
              <a:rPr lang="en-US" sz="1800"/>
              <a:t>KE</a:t>
            </a:r>
            <a:r>
              <a:rPr lang="en-US" sz="1800" baseline="-25000"/>
              <a:t>300</a:t>
            </a:r>
          </a:p>
        </p:txBody>
      </p:sp>
      <p:sp>
        <p:nvSpPr>
          <p:cNvPr id="76807" name="AutoShape 7"/>
          <p:cNvSpPr>
            <a:spLocks noChangeArrowheads="1"/>
          </p:cNvSpPr>
          <p:nvPr/>
        </p:nvSpPr>
        <p:spPr bwMode="auto">
          <a:xfrm>
            <a:off x="2982913" y="139700"/>
            <a:ext cx="315912" cy="1006475"/>
          </a:xfrm>
          <a:prstGeom prst="parallelogram">
            <a:avLst>
              <a:gd name="adj" fmla="val 25000"/>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prstTxWarp prst="textNoShape">
              <a:avLst/>
            </a:prstTxWarp>
            <a:flatTx/>
          </a:bodyPr>
          <a:lstStyle/>
          <a:p>
            <a:endParaRPr lang="en-US"/>
          </a:p>
        </p:txBody>
      </p:sp>
      <p:sp>
        <p:nvSpPr>
          <p:cNvPr id="76808" name="Oval 8"/>
          <p:cNvSpPr>
            <a:spLocks noChangeArrowheads="1"/>
          </p:cNvSpPr>
          <p:nvPr/>
        </p:nvSpPr>
        <p:spPr bwMode="auto">
          <a:xfrm>
            <a:off x="4854575" y="1411288"/>
            <a:ext cx="631825" cy="620712"/>
          </a:xfrm>
          <a:prstGeom prst="ellipse">
            <a:avLst/>
          </a:prstGeom>
          <a:solidFill>
            <a:srgbClr val="FFFF99"/>
          </a:solidFill>
          <a:ln w="9525">
            <a:solidFill>
              <a:schemeClr val="tx1"/>
            </a:solidFill>
            <a:round/>
            <a:headEnd/>
            <a:tailEnd/>
          </a:ln>
          <a:effectLst/>
        </p:spPr>
        <p:txBody>
          <a:bodyPr wrap="none" anchor="ctr">
            <a:prstTxWarp prst="textNoShape">
              <a:avLst/>
            </a:prstTxWarp>
          </a:bodyPr>
          <a:lstStyle/>
          <a:p>
            <a:pPr algn="ctr"/>
            <a:r>
              <a:rPr lang="en-US" sz="1800"/>
              <a:t>V</a:t>
            </a:r>
          </a:p>
        </p:txBody>
      </p:sp>
      <p:sp>
        <p:nvSpPr>
          <p:cNvPr id="76809" name="Freeform 9"/>
          <p:cNvSpPr>
            <a:spLocks/>
          </p:cNvSpPr>
          <p:nvPr/>
        </p:nvSpPr>
        <p:spPr bwMode="auto">
          <a:xfrm>
            <a:off x="2930525" y="1174750"/>
            <a:ext cx="1912938" cy="604838"/>
          </a:xfrm>
          <a:custGeom>
            <a:avLst/>
            <a:gdLst/>
            <a:ahLst/>
            <a:cxnLst>
              <a:cxn ang="0">
                <a:pos x="1205" y="327"/>
              </a:cxn>
              <a:cxn ang="0">
                <a:pos x="181" y="327"/>
              </a:cxn>
              <a:cxn ang="0">
                <a:pos x="117" y="0"/>
              </a:cxn>
            </a:cxnLst>
            <a:rect l="0" t="0" r="r" b="b"/>
            <a:pathLst>
              <a:path w="1205" h="381">
                <a:moveTo>
                  <a:pt x="1205" y="327"/>
                </a:moveTo>
                <a:cubicBezTo>
                  <a:pt x="783" y="354"/>
                  <a:pt x="362" y="381"/>
                  <a:pt x="181" y="327"/>
                </a:cubicBezTo>
                <a:cubicBezTo>
                  <a:pt x="0" y="273"/>
                  <a:pt x="128" y="52"/>
                  <a:pt x="117" y="0"/>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76810" name="Freeform 10"/>
          <p:cNvSpPr>
            <a:spLocks/>
          </p:cNvSpPr>
          <p:nvPr/>
        </p:nvSpPr>
        <p:spPr bwMode="auto">
          <a:xfrm>
            <a:off x="5475288" y="1196975"/>
            <a:ext cx="1951037" cy="533400"/>
          </a:xfrm>
          <a:custGeom>
            <a:avLst/>
            <a:gdLst/>
            <a:ahLst/>
            <a:cxnLst>
              <a:cxn ang="0">
                <a:pos x="0" y="313"/>
              </a:cxn>
              <a:cxn ang="0">
                <a:pos x="1031" y="284"/>
              </a:cxn>
              <a:cxn ang="0">
                <a:pos x="1187" y="0"/>
              </a:cxn>
            </a:cxnLst>
            <a:rect l="0" t="0" r="r" b="b"/>
            <a:pathLst>
              <a:path w="1229" h="336">
                <a:moveTo>
                  <a:pt x="0" y="313"/>
                </a:moveTo>
                <a:cubicBezTo>
                  <a:pt x="416" y="324"/>
                  <a:pt x="833" y="336"/>
                  <a:pt x="1031" y="284"/>
                </a:cubicBezTo>
                <a:cubicBezTo>
                  <a:pt x="1229" y="232"/>
                  <a:pt x="1161" y="47"/>
                  <a:pt x="1187" y="0"/>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76811" name="Text Box 11"/>
          <p:cNvSpPr txBox="1">
            <a:spLocks noChangeArrowheads="1"/>
          </p:cNvSpPr>
          <p:nvPr/>
        </p:nvSpPr>
        <p:spPr bwMode="auto">
          <a:xfrm>
            <a:off x="0" y="3200400"/>
            <a:ext cx="1471613" cy="2041525"/>
          </a:xfrm>
          <a:prstGeom prst="rect">
            <a:avLst/>
          </a:prstGeom>
          <a:noFill/>
          <a:ln w="9525">
            <a:noFill/>
            <a:miter lim="800000"/>
            <a:headEnd/>
            <a:tailEnd/>
          </a:ln>
          <a:effectLst/>
        </p:spPr>
        <p:txBody>
          <a:bodyPr>
            <a:prstTxWarp prst="textNoShape">
              <a:avLst/>
            </a:prstTxWarp>
            <a:spAutoFit/>
          </a:bodyPr>
          <a:lstStyle/>
          <a:p>
            <a:r>
              <a:rPr lang="en-US" sz="2000"/>
              <a:t>a. 1.2 eV</a:t>
            </a:r>
          </a:p>
          <a:p>
            <a:r>
              <a:rPr lang="en-US" sz="2000"/>
              <a:t>b. 2.9 eV</a:t>
            </a:r>
          </a:p>
          <a:p>
            <a:r>
              <a:rPr lang="en-US" sz="2000"/>
              <a:t>c. 6.4 eV</a:t>
            </a:r>
          </a:p>
          <a:p>
            <a:r>
              <a:rPr lang="en-US" sz="2000"/>
              <a:t>d. 11.3 eV</a:t>
            </a:r>
          </a:p>
          <a:p>
            <a:r>
              <a:rPr lang="en-US" b="1">
                <a:solidFill>
                  <a:srgbClr val="FF0000"/>
                </a:solidFill>
              </a:rPr>
              <a:t>e. none</a:t>
            </a:r>
            <a:endParaRPr lang="en-US" b="1" i="1">
              <a:solidFill>
                <a:srgbClr val="FF0000"/>
              </a:solidFill>
            </a:endParaRPr>
          </a:p>
          <a:p>
            <a:endParaRPr lang="en-US"/>
          </a:p>
        </p:txBody>
      </p:sp>
      <p:sp>
        <p:nvSpPr>
          <p:cNvPr id="76812" name="Text Box 12"/>
          <p:cNvSpPr txBox="1">
            <a:spLocks noChangeArrowheads="1"/>
          </p:cNvSpPr>
          <p:nvPr/>
        </p:nvSpPr>
        <p:spPr bwMode="auto">
          <a:xfrm>
            <a:off x="1304925" y="3092450"/>
            <a:ext cx="7839075" cy="3416320"/>
          </a:xfrm>
          <a:prstGeom prst="rect">
            <a:avLst/>
          </a:prstGeom>
          <a:noFill/>
          <a:ln w="9525">
            <a:solidFill>
              <a:schemeClr val="tx1"/>
            </a:solidFill>
            <a:miter lim="800000"/>
            <a:headEnd/>
            <a:tailEnd/>
          </a:ln>
          <a:effectLst/>
        </p:spPr>
        <p:txBody>
          <a:bodyPr>
            <a:prstTxWarp prst="textNoShape">
              <a:avLst/>
            </a:prstTxWarp>
            <a:spAutoFit/>
          </a:bodyPr>
          <a:lstStyle/>
          <a:p>
            <a:r>
              <a:rPr lang="en-US" dirty="0"/>
              <a:t>Energy is conserved so:</a:t>
            </a:r>
          </a:p>
          <a:p>
            <a:r>
              <a:rPr lang="en-US" dirty="0"/>
              <a:t>the energy at the start (</a:t>
            </a:r>
            <a:r>
              <a:rPr lang="en-US" dirty="0" err="1"/>
              <a:t>E</a:t>
            </a:r>
            <a:r>
              <a:rPr lang="en-US" baseline="-25000" dirty="0" err="1"/>
              <a:t>phot</a:t>
            </a:r>
            <a:r>
              <a:rPr lang="en-US" dirty="0"/>
              <a:t>) = energy at </a:t>
            </a:r>
            <a:r>
              <a:rPr lang="en-US" dirty="0" smtClean="0"/>
              <a:t>end</a:t>
            </a:r>
          </a:p>
          <a:p>
            <a:r>
              <a:rPr lang="en-US" sz="2200" dirty="0" err="1" smtClean="0"/>
              <a:t>E</a:t>
            </a:r>
            <a:r>
              <a:rPr lang="en-US" sz="2200" baseline="-25000" dirty="0" err="1" smtClean="0"/>
              <a:t>phot</a:t>
            </a:r>
            <a:r>
              <a:rPr lang="en-US" sz="2200" dirty="0" smtClean="0"/>
              <a:t>= energy of the electron + energy to escape metal </a:t>
            </a:r>
          </a:p>
          <a:p>
            <a:endParaRPr lang="en-US" dirty="0" smtClean="0"/>
          </a:p>
          <a:p>
            <a:r>
              <a:rPr lang="en-US" dirty="0"/>
              <a:t>  so</a:t>
            </a:r>
            <a:r>
              <a:rPr lang="en-US" dirty="0" smtClean="0"/>
              <a:t>	</a:t>
            </a:r>
            <a:r>
              <a:rPr lang="en-US" dirty="0" err="1" smtClean="0"/>
              <a:t>Φ</a:t>
            </a:r>
            <a:r>
              <a:rPr lang="en-US" dirty="0" smtClean="0"/>
              <a:t>= </a:t>
            </a:r>
            <a:r>
              <a:rPr lang="en-US" dirty="0" err="1"/>
              <a:t>E</a:t>
            </a:r>
            <a:r>
              <a:rPr lang="en-US" baseline="-25000" dirty="0" err="1"/>
              <a:t>phot</a:t>
            </a:r>
            <a:r>
              <a:rPr lang="en-US" dirty="0"/>
              <a:t> - electron energy  </a:t>
            </a:r>
          </a:p>
          <a:p>
            <a:r>
              <a:rPr lang="en-US" dirty="0"/>
              <a:t>	but electron energy = </a:t>
            </a:r>
            <a:r>
              <a:rPr lang="en-US" dirty="0" err="1"/>
              <a:t>e</a:t>
            </a:r>
            <a:r>
              <a:rPr lang="en-US" dirty="0"/>
              <a:t> x 1.8V = 1.8 </a:t>
            </a:r>
            <a:r>
              <a:rPr lang="en-US" dirty="0" err="1"/>
              <a:t>eV</a:t>
            </a:r>
            <a:r>
              <a:rPr lang="en-US" dirty="0"/>
              <a:t>, and</a:t>
            </a:r>
          </a:p>
          <a:p>
            <a:r>
              <a:rPr lang="en-US" dirty="0"/>
              <a:t>	</a:t>
            </a:r>
            <a:r>
              <a:rPr lang="en-US" dirty="0" err="1"/>
              <a:t>E</a:t>
            </a:r>
            <a:r>
              <a:rPr lang="en-US" baseline="-25000" dirty="0" err="1"/>
              <a:t>phot</a:t>
            </a:r>
            <a:r>
              <a:rPr lang="en-US" dirty="0"/>
              <a:t> = 1240 </a:t>
            </a:r>
            <a:r>
              <a:rPr lang="en-US" dirty="0" err="1"/>
              <a:t>eV</a:t>
            </a:r>
            <a:r>
              <a:rPr lang="en-US" dirty="0"/>
              <a:t> nm/300 nm = 4.1 </a:t>
            </a:r>
            <a:r>
              <a:rPr lang="en-US" dirty="0" err="1"/>
              <a:t>eV</a:t>
            </a:r>
            <a:r>
              <a:rPr lang="en-US" dirty="0"/>
              <a:t>.  </a:t>
            </a:r>
          </a:p>
          <a:p>
            <a:r>
              <a:rPr lang="en-US" dirty="0"/>
              <a:t>	</a:t>
            </a:r>
          </a:p>
          <a:p>
            <a:r>
              <a:rPr lang="en-US" dirty="0"/>
              <a:t>So</a:t>
            </a:r>
            <a:r>
              <a:rPr lang="en-US" dirty="0" smtClean="0"/>
              <a:t> </a:t>
            </a:r>
            <a:r>
              <a:rPr lang="en-US" dirty="0" err="1" smtClean="0"/>
              <a:t>Φ</a:t>
            </a:r>
            <a:r>
              <a:rPr lang="en-US" dirty="0" smtClean="0"/>
              <a:t> </a:t>
            </a:r>
            <a:r>
              <a:rPr lang="en-US" dirty="0"/>
              <a:t>= 4.1eV - 1.8 </a:t>
            </a:r>
            <a:r>
              <a:rPr lang="en-US" dirty="0" err="1"/>
              <a:t>eV</a:t>
            </a:r>
            <a:r>
              <a:rPr lang="en-US" dirty="0"/>
              <a:t> = 2.3 </a:t>
            </a:r>
            <a:r>
              <a:rPr lang="en-US" dirty="0" err="1"/>
              <a:t>eV</a:t>
            </a:r>
            <a:r>
              <a:rPr lang="en-US" dirty="0"/>
              <a:t>  </a:t>
            </a:r>
          </a:p>
        </p:txBody>
      </p:sp>
      <p:sp>
        <p:nvSpPr>
          <p:cNvPr id="76813" name="Text Box 13"/>
          <p:cNvSpPr txBox="1">
            <a:spLocks noChangeArrowheads="1"/>
          </p:cNvSpPr>
          <p:nvPr/>
        </p:nvSpPr>
        <p:spPr bwMode="auto">
          <a:xfrm>
            <a:off x="142875" y="1854200"/>
            <a:ext cx="8842375" cy="1190625"/>
          </a:xfrm>
          <a:prstGeom prst="rect">
            <a:avLst/>
          </a:prstGeom>
          <a:noFill/>
          <a:ln w="9525">
            <a:noFill/>
            <a:miter lim="800000"/>
            <a:headEnd/>
            <a:tailEnd/>
          </a:ln>
          <a:effectLst/>
        </p:spPr>
        <p:txBody>
          <a:bodyPr>
            <a:prstTxWarp prst="textNoShape">
              <a:avLst/>
            </a:prstTxWarp>
            <a:spAutoFit/>
          </a:bodyPr>
          <a:lstStyle/>
          <a:p>
            <a:r>
              <a:rPr lang="en-US" sz="1800" dirty="0" smtClean="0"/>
              <a:t>Shine </a:t>
            </a:r>
            <a:r>
              <a:rPr lang="en-US" sz="1800" dirty="0"/>
              <a:t>in light of 300 nm,  most energetic electrons come out with kinetic energy, KE300. A voltage diff of 1.8 </a:t>
            </a:r>
            <a:r>
              <a:rPr lang="en-US" sz="1800" dirty="0" err="1"/>
              <a:t>V</a:t>
            </a:r>
            <a:r>
              <a:rPr lang="en-US" sz="1800" dirty="0"/>
              <a:t> is required to stop these electrons. What is the work function</a:t>
            </a:r>
            <a:r>
              <a:rPr lang="en-US" sz="1800" dirty="0" smtClean="0"/>
              <a:t> </a:t>
            </a:r>
            <a:r>
              <a:rPr lang="en-US" sz="1800" dirty="0" err="1" smtClean="0"/>
              <a:t>Φ</a:t>
            </a:r>
            <a:r>
              <a:rPr lang="en-US" sz="1800" dirty="0" smtClean="0">
                <a:sym typeface="Symbol" charset="2"/>
              </a:rPr>
              <a:t> </a:t>
            </a:r>
            <a:r>
              <a:rPr lang="en-US" sz="1800" dirty="0"/>
              <a:t>for this plate? (e.g. the minimum amount of energy needed to kick </a:t>
            </a:r>
            <a:r>
              <a:rPr lang="en-US" sz="1800" dirty="0" err="1" smtClean="0"/>
              <a:t>e</a:t>
            </a:r>
            <a:r>
              <a:rPr lang="en-US" sz="1800" baseline="30000" dirty="0" smtClean="0"/>
              <a:t>-</a:t>
            </a:r>
            <a:r>
              <a:rPr lang="en-US" sz="1800" dirty="0" smtClean="0"/>
              <a:t> </a:t>
            </a:r>
            <a:r>
              <a:rPr lang="en-US" sz="1800" dirty="0"/>
              <a:t>out of metal?) </a:t>
            </a:r>
          </a:p>
        </p:txBody>
      </p:sp>
      <p:sp>
        <p:nvSpPr>
          <p:cNvPr id="76814" name="Oval 14"/>
          <p:cNvSpPr>
            <a:spLocks noChangeArrowheads="1"/>
          </p:cNvSpPr>
          <p:nvPr/>
        </p:nvSpPr>
        <p:spPr bwMode="auto">
          <a:xfrm>
            <a:off x="3341688" y="557213"/>
            <a:ext cx="112712" cy="157162"/>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228600" y="177800"/>
            <a:ext cx="8710613" cy="1249363"/>
          </a:xfrm>
          <a:prstGeom prst="rect">
            <a:avLst/>
          </a:prstGeom>
          <a:noFill/>
          <a:ln w="9525">
            <a:noFill/>
            <a:miter lim="800000"/>
            <a:headEnd/>
            <a:tailEnd/>
          </a:ln>
          <a:effectLst/>
        </p:spPr>
        <p:txBody>
          <a:bodyPr>
            <a:prstTxWarp prst="textNoShape">
              <a:avLst/>
            </a:prstTxWarp>
            <a:spAutoFit/>
          </a:bodyPr>
          <a:lstStyle/>
          <a:p>
            <a:r>
              <a:rPr lang="en-US" sz="2800" b="1"/>
              <a:t>Photomultiplier tubes-</a:t>
            </a:r>
            <a:r>
              <a:rPr lang="en-US"/>
              <a:t> application of photoelectric effect</a:t>
            </a:r>
          </a:p>
          <a:p>
            <a:r>
              <a:rPr lang="en-US"/>
              <a:t>most sensitive way to detect visible light, see single photons</a:t>
            </a:r>
          </a:p>
          <a:p>
            <a:r>
              <a:rPr lang="en-US"/>
              <a:t>    </a:t>
            </a:r>
            <a:r>
              <a:rPr lang="en-US" i="1"/>
              <a:t>(eye is incredibly good, can see a few photons)</a:t>
            </a:r>
          </a:p>
        </p:txBody>
      </p:sp>
      <p:sp>
        <p:nvSpPr>
          <p:cNvPr id="105475" name="Text Box 3"/>
          <p:cNvSpPr txBox="1">
            <a:spLocks noChangeArrowheads="1"/>
          </p:cNvSpPr>
          <p:nvPr/>
        </p:nvSpPr>
        <p:spPr bwMode="auto">
          <a:xfrm>
            <a:off x="4064000" y="3721100"/>
            <a:ext cx="4418013" cy="3046988"/>
          </a:xfrm>
          <a:prstGeom prst="rect">
            <a:avLst/>
          </a:prstGeom>
          <a:noFill/>
          <a:ln w="9525">
            <a:noFill/>
            <a:miter lim="800000"/>
            <a:headEnd/>
            <a:tailEnd/>
          </a:ln>
          <a:effectLst/>
        </p:spPr>
        <p:txBody>
          <a:bodyPr>
            <a:prstTxWarp prst="textNoShape">
              <a:avLst/>
            </a:prstTxWarp>
            <a:spAutoFit/>
          </a:bodyPr>
          <a:lstStyle/>
          <a:p>
            <a:r>
              <a:rPr lang="en-US" dirty="0" smtClean="0"/>
              <a:t>What </a:t>
            </a:r>
            <a:r>
              <a:rPr lang="en-US" dirty="0"/>
              <a:t>would be the best </a:t>
            </a:r>
          </a:p>
          <a:p>
            <a:r>
              <a:rPr lang="en-US" dirty="0"/>
              <a:t>choice of these materials to </a:t>
            </a:r>
          </a:p>
          <a:p>
            <a:r>
              <a:rPr lang="en-US" dirty="0"/>
              <a:t>make this out of?</a:t>
            </a:r>
          </a:p>
          <a:p>
            <a:r>
              <a:rPr lang="en-US" dirty="0"/>
              <a:t>a. Platinum      </a:t>
            </a:r>
            <a:r>
              <a:rPr lang="en-US" dirty="0" smtClean="0"/>
              <a:t> </a:t>
            </a:r>
            <a:r>
              <a:rPr lang="en-US" dirty="0" err="1" smtClean="0"/>
              <a:t>Φ</a:t>
            </a:r>
            <a:r>
              <a:rPr lang="en-US" dirty="0" smtClean="0">
                <a:sym typeface="Symbol" charset="2"/>
              </a:rPr>
              <a:t> </a:t>
            </a:r>
            <a:r>
              <a:rPr lang="en-US" dirty="0">
                <a:sym typeface="Symbol" charset="2"/>
              </a:rPr>
              <a:t>= 6.35 </a:t>
            </a:r>
            <a:r>
              <a:rPr lang="en-US" dirty="0" err="1">
                <a:sym typeface="Symbol" charset="2"/>
              </a:rPr>
              <a:t>eV</a:t>
            </a:r>
            <a:endParaRPr lang="en-US" dirty="0">
              <a:sym typeface="Symbol" charset="2"/>
            </a:endParaRPr>
          </a:p>
          <a:p>
            <a:r>
              <a:rPr lang="en-US" dirty="0" err="1"/>
              <a:t>b</a:t>
            </a:r>
            <a:r>
              <a:rPr lang="en-US" dirty="0"/>
              <a:t>. Magnesium       = 3.68 </a:t>
            </a:r>
            <a:r>
              <a:rPr lang="en-US" dirty="0" err="1"/>
              <a:t>eV</a:t>
            </a:r>
            <a:endParaRPr lang="en-US" dirty="0"/>
          </a:p>
          <a:p>
            <a:r>
              <a:rPr lang="en-US" dirty="0" err="1"/>
              <a:t>c</a:t>
            </a:r>
            <a:r>
              <a:rPr lang="en-US" dirty="0"/>
              <a:t>. Nickel                = 5.01 </a:t>
            </a:r>
            <a:r>
              <a:rPr lang="en-US" dirty="0" err="1"/>
              <a:t>eV</a:t>
            </a:r>
            <a:r>
              <a:rPr lang="en-US" dirty="0"/>
              <a:t>   </a:t>
            </a:r>
          </a:p>
          <a:p>
            <a:r>
              <a:rPr lang="en-US" dirty="0" err="1"/>
              <a:t>d</a:t>
            </a:r>
            <a:r>
              <a:rPr lang="en-US" dirty="0"/>
              <a:t>. lead                   = 4.14 </a:t>
            </a:r>
            <a:r>
              <a:rPr lang="en-US" dirty="0" err="1"/>
              <a:t>eV</a:t>
            </a:r>
            <a:r>
              <a:rPr lang="en-US" dirty="0"/>
              <a:t>   </a:t>
            </a:r>
          </a:p>
          <a:p>
            <a:r>
              <a:rPr lang="en-US" dirty="0" err="1"/>
              <a:t>e</a:t>
            </a:r>
            <a:r>
              <a:rPr lang="en-US" dirty="0"/>
              <a:t>. Sodium              = 2.28 </a:t>
            </a:r>
            <a:r>
              <a:rPr lang="en-US" dirty="0" err="1"/>
              <a:t>eV</a:t>
            </a:r>
            <a:endParaRPr lang="en-US" dirty="0"/>
          </a:p>
        </p:txBody>
      </p:sp>
      <p:grpSp>
        <p:nvGrpSpPr>
          <p:cNvPr id="2" name="Group 4"/>
          <p:cNvGrpSpPr>
            <a:grpSpLocks/>
          </p:cNvGrpSpPr>
          <p:nvPr/>
        </p:nvGrpSpPr>
        <p:grpSpPr bwMode="auto">
          <a:xfrm>
            <a:off x="0" y="1701800"/>
            <a:ext cx="8670926" cy="5016500"/>
            <a:chOff x="0" y="1072"/>
            <a:chExt cx="5462" cy="3160"/>
          </a:xfrm>
        </p:grpSpPr>
        <p:sp>
          <p:nvSpPr>
            <p:cNvPr id="105477" name="Rectangle 5"/>
            <p:cNvSpPr>
              <a:spLocks noChangeArrowheads="1"/>
            </p:cNvSpPr>
            <p:nvPr/>
          </p:nvSpPr>
          <p:spPr bwMode="auto">
            <a:xfrm>
              <a:off x="240" y="1072"/>
              <a:ext cx="2880" cy="1104"/>
            </a:xfrm>
            <a:prstGeom prst="rect">
              <a:avLst/>
            </a:prstGeom>
            <a:noFill/>
            <a:ln w="9525">
              <a:solidFill>
                <a:schemeClr val="accent1"/>
              </a:solid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prstTxWarp prst="textNoShape">
                <a:avLst/>
              </a:prstTxWarp>
              <a:flatTx/>
            </a:bodyPr>
            <a:lstStyle/>
            <a:p>
              <a:endParaRPr lang="en-US"/>
            </a:p>
          </p:txBody>
        </p:sp>
        <p:sp>
          <p:nvSpPr>
            <p:cNvPr id="105478" name="AutoShape 6"/>
            <p:cNvSpPr>
              <a:spLocks noChangeArrowheads="1"/>
            </p:cNvSpPr>
            <p:nvPr/>
          </p:nvSpPr>
          <p:spPr bwMode="auto">
            <a:xfrm rot="1539380">
              <a:off x="894" y="1274"/>
              <a:ext cx="1906" cy="424"/>
            </a:xfrm>
            <a:prstGeom prst="rightArrow">
              <a:avLst>
                <a:gd name="adj1" fmla="val 50000"/>
                <a:gd name="adj2" fmla="val 112382"/>
              </a:avLst>
            </a:prstGeom>
            <a:solidFill>
              <a:srgbClr val="FFFF66"/>
            </a:solidFill>
            <a:ln w="9525">
              <a:noFill/>
              <a:miter lim="800000"/>
              <a:headEnd/>
              <a:tailEnd/>
            </a:ln>
            <a:effectLst/>
          </p:spPr>
          <p:txBody>
            <a:bodyPr wrap="none" anchor="ctr">
              <a:prstTxWarp prst="textNoShape">
                <a:avLst/>
              </a:prstTxWarp>
            </a:bodyPr>
            <a:lstStyle/>
            <a:p>
              <a:endParaRPr lang="en-US"/>
            </a:p>
          </p:txBody>
        </p:sp>
        <p:sp>
          <p:nvSpPr>
            <p:cNvPr id="105479" name="Text Box 7"/>
            <p:cNvSpPr txBox="1">
              <a:spLocks noChangeArrowheads="1"/>
            </p:cNvSpPr>
            <p:nvPr/>
          </p:nvSpPr>
          <p:spPr bwMode="auto">
            <a:xfrm>
              <a:off x="0" y="2069"/>
              <a:ext cx="1786" cy="1208"/>
            </a:xfrm>
            <a:prstGeom prst="rect">
              <a:avLst/>
            </a:prstGeom>
            <a:noFill/>
            <a:ln w="9525">
              <a:noFill/>
              <a:miter lim="800000"/>
              <a:headEnd/>
              <a:tailEnd/>
            </a:ln>
            <a:effectLst/>
          </p:spPr>
          <p:txBody>
            <a:bodyPr>
              <a:prstTxWarp prst="textNoShape">
                <a:avLst/>
              </a:prstTxWarp>
              <a:spAutoFit/>
            </a:bodyPr>
            <a:lstStyle/>
            <a:p>
              <a:r>
                <a:rPr lang="en-US" dirty="0"/>
                <a:t>electron</a:t>
              </a:r>
            </a:p>
            <a:p>
              <a:r>
                <a:rPr lang="en-US" dirty="0"/>
                <a:t>amplifier, </a:t>
              </a:r>
            </a:p>
            <a:p>
              <a:r>
                <a:rPr lang="en-US" dirty="0"/>
                <a:t>gives pulse of current for each photoelectron</a:t>
              </a:r>
            </a:p>
          </p:txBody>
        </p:sp>
        <p:sp>
          <p:nvSpPr>
            <p:cNvPr id="105480" name="AutoShape 8"/>
            <p:cNvSpPr>
              <a:spLocks noChangeArrowheads="1"/>
            </p:cNvSpPr>
            <p:nvPr/>
          </p:nvSpPr>
          <p:spPr bwMode="auto">
            <a:xfrm>
              <a:off x="2484" y="1784"/>
              <a:ext cx="118" cy="272"/>
            </a:xfrm>
            <a:prstGeom prst="parallelogram">
              <a:avLst>
                <a:gd name="adj" fmla="val 25000"/>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prstTxWarp prst="textNoShape">
                <a:avLst/>
              </a:prstTxWarp>
              <a:flatTx/>
            </a:bodyPr>
            <a:lstStyle/>
            <a:p>
              <a:endParaRPr lang="en-US"/>
            </a:p>
          </p:txBody>
        </p:sp>
        <p:sp>
          <p:nvSpPr>
            <p:cNvPr id="105481" name="Oval 9"/>
            <p:cNvSpPr>
              <a:spLocks noChangeArrowheads="1"/>
            </p:cNvSpPr>
            <p:nvPr/>
          </p:nvSpPr>
          <p:spPr bwMode="auto">
            <a:xfrm>
              <a:off x="2502" y="1835"/>
              <a:ext cx="42" cy="42"/>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05482" name="AutoShape 10"/>
            <p:cNvSpPr>
              <a:spLocks noChangeArrowheads="1"/>
            </p:cNvSpPr>
            <p:nvPr/>
          </p:nvSpPr>
          <p:spPr bwMode="auto">
            <a:xfrm>
              <a:off x="384" y="1536"/>
              <a:ext cx="864" cy="530"/>
            </a:xfrm>
            <a:prstGeom prst="parallelogram">
              <a:avLst>
                <a:gd name="adj" fmla="val 40755"/>
              </a:avLst>
            </a:prstGeom>
            <a:solidFill>
              <a:srgbClr val="CC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9900"/>
              </a:extrusionClr>
            </a:sp3d>
          </p:spPr>
          <p:txBody>
            <a:bodyPr wrap="none" anchor="ctr">
              <a:prstTxWarp prst="textNoShape">
                <a:avLst/>
              </a:prstTxWarp>
              <a:flatTx/>
            </a:bodyPr>
            <a:lstStyle/>
            <a:p>
              <a:endParaRPr lang="en-US"/>
            </a:p>
          </p:txBody>
        </p:sp>
        <p:sp>
          <p:nvSpPr>
            <p:cNvPr id="105483" name="Freeform 11"/>
            <p:cNvSpPr>
              <a:spLocks/>
            </p:cNvSpPr>
            <p:nvPr/>
          </p:nvSpPr>
          <p:spPr bwMode="auto">
            <a:xfrm>
              <a:off x="864" y="2033"/>
              <a:ext cx="622" cy="302"/>
            </a:xfrm>
            <a:custGeom>
              <a:avLst/>
              <a:gdLst/>
              <a:ahLst/>
              <a:cxnLst>
                <a:cxn ang="0">
                  <a:pos x="1205" y="327"/>
                </a:cxn>
                <a:cxn ang="0">
                  <a:pos x="181" y="327"/>
                </a:cxn>
                <a:cxn ang="0">
                  <a:pos x="117" y="0"/>
                </a:cxn>
              </a:cxnLst>
              <a:rect l="0" t="0" r="r" b="b"/>
              <a:pathLst>
                <a:path w="1205" h="381">
                  <a:moveTo>
                    <a:pt x="1205" y="327"/>
                  </a:moveTo>
                  <a:cubicBezTo>
                    <a:pt x="783" y="354"/>
                    <a:pt x="362" y="381"/>
                    <a:pt x="181" y="327"/>
                  </a:cubicBezTo>
                  <a:cubicBezTo>
                    <a:pt x="0" y="273"/>
                    <a:pt x="128" y="52"/>
                    <a:pt x="117" y="0"/>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05484" name="Freeform 12"/>
            <p:cNvSpPr>
              <a:spLocks/>
            </p:cNvSpPr>
            <p:nvPr/>
          </p:nvSpPr>
          <p:spPr bwMode="auto">
            <a:xfrm rot="-2090586">
              <a:off x="2395" y="1955"/>
              <a:ext cx="381" cy="231"/>
            </a:xfrm>
            <a:custGeom>
              <a:avLst/>
              <a:gdLst/>
              <a:ahLst/>
              <a:cxnLst>
                <a:cxn ang="0">
                  <a:pos x="0" y="313"/>
                </a:cxn>
                <a:cxn ang="0">
                  <a:pos x="1031" y="284"/>
                </a:cxn>
                <a:cxn ang="0">
                  <a:pos x="1187" y="0"/>
                </a:cxn>
              </a:cxnLst>
              <a:rect l="0" t="0" r="r" b="b"/>
              <a:pathLst>
                <a:path w="1229" h="336">
                  <a:moveTo>
                    <a:pt x="0" y="313"/>
                  </a:moveTo>
                  <a:cubicBezTo>
                    <a:pt x="416" y="324"/>
                    <a:pt x="833" y="336"/>
                    <a:pt x="1031" y="284"/>
                  </a:cubicBezTo>
                  <a:cubicBezTo>
                    <a:pt x="1229" y="232"/>
                    <a:pt x="1161" y="47"/>
                    <a:pt x="1187" y="0"/>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05485" name="Oval 13"/>
            <p:cNvSpPr>
              <a:spLocks noChangeArrowheads="1"/>
            </p:cNvSpPr>
            <p:nvPr/>
          </p:nvSpPr>
          <p:spPr bwMode="auto">
            <a:xfrm>
              <a:off x="2041" y="1836"/>
              <a:ext cx="56" cy="5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05486" name="Line 14"/>
            <p:cNvSpPr>
              <a:spLocks noChangeShapeType="1"/>
            </p:cNvSpPr>
            <p:nvPr/>
          </p:nvSpPr>
          <p:spPr bwMode="auto">
            <a:xfrm flipH="1">
              <a:off x="1861" y="1854"/>
              <a:ext cx="138"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05487" name="Text Box 15"/>
            <p:cNvSpPr txBox="1">
              <a:spLocks noChangeArrowheads="1"/>
            </p:cNvSpPr>
            <p:nvPr/>
          </p:nvSpPr>
          <p:spPr bwMode="auto">
            <a:xfrm>
              <a:off x="1507" y="2178"/>
              <a:ext cx="678" cy="288"/>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sp>
          <p:nvSpPr>
            <p:cNvPr id="105488" name="Text Box 16"/>
            <p:cNvSpPr txBox="1">
              <a:spLocks noChangeArrowheads="1"/>
            </p:cNvSpPr>
            <p:nvPr/>
          </p:nvSpPr>
          <p:spPr bwMode="auto">
            <a:xfrm>
              <a:off x="1465" y="2187"/>
              <a:ext cx="1051" cy="294"/>
            </a:xfrm>
            <a:prstGeom prst="rect">
              <a:avLst/>
            </a:prstGeom>
            <a:solidFill>
              <a:schemeClr val="accent1"/>
            </a:solidFill>
            <a:ln w="9525">
              <a:solidFill>
                <a:schemeClr val="tx2"/>
              </a:solidFill>
              <a:miter lim="800000"/>
              <a:headEnd/>
              <a:tailEnd/>
            </a:ln>
            <a:effectLst/>
          </p:spPr>
          <p:txBody>
            <a:bodyPr wrap="none">
              <a:prstTxWarp prst="textNoShape">
                <a:avLst/>
              </a:prstTxWarp>
              <a:spAutoFit/>
            </a:bodyPr>
            <a:lstStyle/>
            <a:p>
              <a:r>
                <a:rPr lang="en-US"/>
                <a:t>big voltage</a:t>
              </a:r>
            </a:p>
          </p:txBody>
        </p:sp>
        <p:sp>
          <p:nvSpPr>
            <p:cNvPr id="105489" name="Text Box 17"/>
            <p:cNvSpPr txBox="1">
              <a:spLocks noChangeArrowheads="1"/>
            </p:cNvSpPr>
            <p:nvPr/>
          </p:nvSpPr>
          <p:spPr bwMode="auto">
            <a:xfrm>
              <a:off x="3233" y="1438"/>
              <a:ext cx="2229" cy="288"/>
            </a:xfrm>
            <a:prstGeom prst="rect">
              <a:avLst/>
            </a:prstGeom>
            <a:noFill/>
            <a:ln w="9525">
              <a:noFill/>
              <a:miter lim="800000"/>
              <a:headEnd/>
              <a:tailEnd/>
            </a:ln>
            <a:effectLst/>
          </p:spPr>
          <p:txBody>
            <a:bodyPr wrap="none">
              <a:prstTxWarp prst="textNoShape">
                <a:avLst/>
              </a:prstTxWarp>
              <a:spAutoFit/>
            </a:bodyPr>
            <a:lstStyle/>
            <a:p>
              <a:r>
                <a:rPr lang="en-US" dirty="0"/>
                <a:t> glass vacuum enclosure</a:t>
              </a:r>
            </a:p>
          </p:txBody>
        </p:sp>
        <p:sp>
          <p:nvSpPr>
            <p:cNvPr id="105490" name="Freeform 18"/>
            <p:cNvSpPr>
              <a:spLocks noEditPoints="1"/>
            </p:cNvSpPr>
            <p:nvPr/>
          </p:nvSpPr>
          <p:spPr bwMode="auto">
            <a:xfrm>
              <a:off x="261" y="3899"/>
              <a:ext cx="1533" cy="48"/>
            </a:xfrm>
            <a:custGeom>
              <a:avLst/>
              <a:gdLst/>
              <a:ahLst/>
              <a:cxnLst>
                <a:cxn ang="0">
                  <a:pos x="34" y="166"/>
                </a:cxn>
                <a:cxn ang="0">
                  <a:pos x="12692" y="166"/>
                </a:cxn>
                <a:cxn ang="0">
                  <a:pos x="12725" y="200"/>
                </a:cxn>
                <a:cxn ang="0">
                  <a:pos x="12692" y="233"/>
                </a:cxn>
                <a:cxn ang="0">
                  <a:pos x="34" y="233"/>
                </a:cxn>
                <a:cxn ang="0">
                  <a:pos x="0" y="200"/>
                </a:cxn>
                <a:cxn ang="0">
                  <a:pos x="34" y="166"/>
                </a:cxn>
                <a:cxn ang="0">
                  <a:pos x="12625" y="0"/>
                </a:cxn>
                <a:cxn ang="0">
                  <a:pos x="13025" y="200"/>
                </a:cxn>
                <a:cxn ang="0">
                  <a:pos x="12625" y="400"/>
                </a:cxn>
                <a:cxn ang="0">
                  <a:pos x="12625" y="0"/>
                </a:cxn>
              </a:cxnLst>
              <a:rect l="0" t="0" r="r" b="b"/>
              <a:pathLst>
                <a:path w="13025" h="400">
                  <a:moveTo>
                    <a:pt x="34" y="166"/>
                  </a:moveTo>
                  <a:lnTo>
                    <a:pt x="12692" y="166"/>
                  </a:lnTo>
                  <a:cubicBezTo>
                    <a:pt x="12711" y="166"/>
                    <a:pt x="12725" y="181"/>
                    <a:pt x="12725" y="200"/>
                  </a:cubicBezTo>
                  <a:cubicBezTo>
                    <a:pt x="12725" y="218"/>
                    <a:pt x="12711" y="233"/>
                    <a:pt x="12692" y="233"/>
                  </a:cubicBezTo>
                  <a:lnTo>
                    <a:pt x="34" y="233"/>
                  </a:lnTo>
                  <a:cubicBezTo>
                    <a:pt x="15" y="233"/>
                    <a:pt x="0" y="218"/>
                    <a:pt x="0" y="200"/>
                  </a:cubicBezTo>
                  <a:cubicBezTo>
                    <a:pt x="0" y="181"/>
                    <a:pt x="15" y="166"/>
                    <a:pt x="34" y="166"/>
                  </a:cubicBezTo>
                  <a:close/>
                  <a:moveTo>
                    <a:pt x="12625" y="0"/>
                  </a:moveTo>
                  <a:lnTo>
                    <a:pt x="13025" y="200"/>
                  </a:lnTo>
                  <a:lnTo>
                    <a:pt x="12625" y="400"/>
                  </a:lnTo>
                  <a:lnTo>
                    <a:pt x="12625" y="0"/>
                  </a:lnTo>
                  <a:close/>
                </a:path>
              </a:pathLst>
            </a:custGeom>
            <a:solidFill>
              <a:srgbClr val="000000"/>
            </a:solidFill>
            <a:ln w="0" cap="flat">
              <a:solidFill>
                <a:srgbClr val="000000"/>
              </a:solidFill>
              <a:prstDash val="solid"/>
              <a:bevel/>
              <a:headEnd/>
              <a:tailEnd/>
            </a:ln>
          </p:spPr>
          <p:txBody>
            <a:bodyPr>
              <a:prstTxWarp prst="textNoShape">
                <a:avLst/>
              </a:prstTxWarp>
            </a:bodyPr>
            <a:lstStyle/>
            <a:p>
              <a:endParaRPr lang="en-US"/>
            </a:p>
          </p:txBody>
        </p:sp>
        <p:sp>
          <p:nvSpPr>
            <p:cNvPr id="105491" name="Line 19"/>
            <p:cNvSpPr>
              <a:spLocks noChangeShapeType="1"/>
            </p:cNvSpPr>
            <p:nvPr/>
          </p:nvSpPr>
          <p:spPr bwMode="auto">
            <a:xfrm>
              <a:off x="325" y="3923"/>
              <a:ext cx="210" cy="1"/>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492" name="Line 20"/>
            <p:cNvSpPr>
              <a:spLocks noChangeShapeType="1"/>
            </p:cNvSpPr>
            <p:nvPr/>
          </p:nvSpPr>
          <p:spPr bwMode="auto">
            <a:xfrm flipV="1">
              <a:off x="535" y="3696"/>
              <a:ext cx="16" cy="227"/>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493" name="Line 21"/>
            <p:cNvSpPr>
              <a:spLocks noChangeShapeType="1"/>
            </p:cNvSpPr>
            <p:nvPr/>
          </p:nvSpPr>
          <p:spPr bwMode="auto">
            <a:xfrm flipH="1" flipV="1">
              <a:off x="551" y="3695"/>
              <a:ext cx="14" cy="228"/>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494" name="Line 22"/>
            <p:cNvSpPr>
              <a:spLocks noChangeShapeType="1"/>
            </p:cNvSpPr>
            <p:nvPr/>
          </p:nvSpPr>
          <p:spPr bwMode="auto">
            <a:xfrm>
              <a:off x="565" y="3923"/>
              <a:ext cx="78" cy="1"/>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495" name="Line 23"/>
            <p:cNvSpPr>
              <a:spLocks noChangeShapeType="1"/>
            </p:cNvSpPr>
            <p:nvPr/>
          </p:nvSpPr>
          <p:spPr bwMode="auto">
            <a:xfrm flipV="1">
              <a:off x="864" y="3696"/>
              <a:ext cx="16" cy="227"/>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496" name="Line 24"/>
            <p:cNvSpPr>
              <a:spLocks noChangeShapeType="1"/>
            </p:cNvSpPr>
            <p:nvPr/>
          </p:nvSpPr>
          <p:spPr bwMode="auto">
            <a:xfrm flipH="1" flipV="1">
              <a:off x="880" y="3695"/>
              <a:ext cx="13" cy="228"/>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497" name="Line 25"/>
            <p:cNvSpPr>
              <a:spLocks noChangeShapeType="1"/>
            </p:cNvSpPr>
            <p:nvPr/>
          </p:nvSpPr>
          <p:spPr bwMode="auto">
            <a:xfrm>
              <a:off x="672" y="3923"/>
              <a:ext cx="240" cy="1"/>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498" name="Line 26"/>
            <p:cNvSpPr>
              <a:spLocks noChangeShapeType="1"/>
            </p:cNvSpPr>
            <p:nvPr/>
          </p:nvSpPr>
          <p:spPr bwMode="auto">
            <a:xfrm flipV="1">
              <a:off x="1008" y="3696"/>
              <a:ext cx="17" cy="227"/>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499" name="Line 27"/>
            <p:cNvSpPr>
              <a:spLocks noChangeShapeType="1"/>
            </p:cNvSpPr>
            <p:nvPr/>
          </p:nvSpPr>
          <p:spPr bwMode="auto">
            <a:xfrm flipH="1" flipV="1">
              <a:off x="1025" y="3695"/>
              <a:ext cx="13" cy="228"/>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00" name="Line 28"/>
            <p:cNvSpPr>
              <a:spLocks noChangeShapeType="1"/>
            </p:cNvSpPr>
            <p:nvPr/>
          </p:nvSpPr>
          <p:spPr bwMode="auto">
            <a:xfrm>
              <a:off x="942" y="3923"/>
              <a:ext cx="450" cy="1"/>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01" name="Line 29"/>
            <p:cNvSpPr>
              <a:spLocks noChangeShapeType="1"/>
            </p:cNvSpPr>
            <p:nvPr/>
          </p:nvSpPr>
          <p:spPr bwMode="auto">
            <a:xfrm flipV="1">
              <a:off x="1536" y="3696"/>
              <a:ext cx="17" cy="227"/>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02" name="Line 30"/>
            <p:cNvSpPr>
              <a:spLocks noChangeShapeType="1"/>
            </p:cNvSpPr>
            <p:nvPr/>
          </p:nvSpPr>
          <p:spPr bwMode="auto">
            <a:xfrm flipH="1" flipV="1">
              <a:off x="1553" y="3695"/>
              <a:ext cx="14" cy="228"/>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03" name="Line 31"/>
            <p:cNvSpPr>
              <a:spLocks noChangeShapeType="1"/>
            </p:cNvSpPr>
            <p:nvPr/>
          </p:nvSpPr>
          <p:spPr bwMode="auto">
            <a:xfrm>
              <a:off x="1423" y="3923"/>
              <a:ext cx="179" cy="1"/>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04" name="Line 32"/>
            <p:cNvSpPr>
              <a:spLocks noChangeShapeType="1"/>
            </p:cNvSpPr>
            <p:nvPr/>
          </p:nvSpPr>
          <p:spPr bwMode="auto">
            <a:xfrm flipV="1">
              <a:off x="1602" y="3695"/>
              <a:ext cx="17" cy="228"/>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05" name="Line 33"/>
            <p:cNvSpPr>
              <a:spLocks noChangeShapeType="1"/>
            </p:cNvSpPr>
            <p:nvPr/>
          </p:nvSpPr>
          <p:spPr bwMode="auto">
            <a:xfrm flipH="1" flipV="1">
              <a:off x="1619" y="3695"/>
              <a:ext cx="13" cy="228"/>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06" name="Line 34"/>
            <p:cNvSpPr>
              <a:spLocks noChangeShapeType="1"/>
            </p:cNvSpPr>
            <p:nvPr/>
          </p:nvSpPr>
          <p:spPr bwMode="auto">
            <a:xfrm>
              <a:off x="1632" y="3923"/>
              <a:ext cx="103" cy="1"/>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07" name="Freeform 35"/>
            <p:cNvSpPr>
              <a:spLocks noEditPoints="1"/>
            </p:cNvSpPr>
            <p:nvPr/>
          </p:nvSpPr>
          <p:spPr bwMode="auto">
            <a:xfrm>
              <a:off x="301" y="3353"/>
              <a:ext cx="47" cy="724"/>
            </a:xfrm>
            <a:custGeom>
              <a:avLst/>
              <a:gdLst/>
              <a:ahLst/>
              <a:cxnLst>
                <a:cxn ang="0">
                  <a:pos x="233" y="333"/>
                </a:cxn>
                <a:cxn ang="0">
                  <a:pos x="233" y="6117"/>
                </a:cxn>
                <a:cxn ang="0">
                  <a:pos x="200" y="6150"/>
                </a:cxn>
                <a:cxn ang="0">
                  <a:pos x="167" y="6117"/>
                </a:cxn>
                <a:cxn ang="0">
                  <a:pos x="167" y="333"/>
                </a:cxn>
                <a:cxn ang="0">
                  <a:pos x="200" y="300"/>
                </a:cxn>
                <a:cxn ang="0">
                  <a:pos x="233" y="333"/>
                </a:cxn>
                <a:cxn ang="0">
                  <a:pos x="0" y="400"/>
                </a:cxn>
                <a:cxn ang="0">
                  <a:pos x="200" y="0"/>
                </a:cxn>
                <a:cxn ang="0">
                  <a:pos x="400" y="400"/>
                </a:cxn>
                <a:cxn ang="0">
                  <a:pos x="0" y="400"/>
                </a:cxn>
              </a:cxnLst>
              <a:rect l="0" t="0" r="r" b="b"/>
              <a:pathLst>
                <a:path w="400" h="6150">
                  <a:moveTo>
                    <a:pt x="233" y="333"/>
                  </a:moveTo>
                  <a:lnTo>
                    <a:pt x="233" y="6117"/>
                  </a:lnTo>
                  <a:cubicBezTo>
                    <a:pt x="233" y="6135"/>
                    <a:pt x="219" y="6150"/>
                    <a:pt x="200" y="6150"/>
                  </a:cubicBezTo>
                  <a:cubicBezTo>
                    <a:pt x="182" y="6150"/>
                    <a:pt x="167" y="6135"/>
                    <a:pt x="167" y="6117"/>
                  </a:cubicBezTo>
                  <a:lnTo>
                    <a:pt x="167" y="333"/>
                  </a:lnTo>
                  <a:cubicBezTo>
                    <a:pt x="167" y="315"/>
                    <a:pt x="182" y="300"/>
                    <a:pt x="200" y="300"/>
                  </a:cubicBezTo>
                  <a:cubicBezTo>
                    <a:pt x="219" y="300"/>
                    <a:pt x="233" y="315"/>
                    <a:pt x="233" y="333"/>
                  </a:cubicBezTo>
                  <a:close/>
                  <a:moveTo>
                    <a:pt x="0" y="400"/>
                  </a:moveTo>
                  <a:lnTo>
                    <a:pt x="200" y="0"/>
                  </a:lnTo>
                  <a:lnTo>
                    <a:pt x="400" y="400"/>
                  </a:lnTo>
                  <a:lnTo>
                    <a:pt x="0" y="400"/>
                  </a:lnTo>
                  <a:close/>
                </a:path>
              </a:pathLst>
            </a:custGeom>
            <a:solidFill>
              <a:srgbClr val="000000"/>
            </a:solidFill>
            <a:ln w="0" cap="flat">
              <a:solidFill>
                <a:srgbClr val="000000"/>
              </a:solidFill>
              <a:prstDash val="solid"/>
              <a:bevel/>
              <a:headEnd/>
              <a:tailEnd/>
            </a:ln>
          </p:spPr>
          <p:txBody>
            <a:bodyPr>
              <a:prstTxWarp prst="textNoShape">
                <a:avLst/>
              </a:prstTxWarp>
            </a:bodyPr>
            <a:lstStyle/>
            <a:p>
              <a:endParaRPr lang="en-US"/>
            </a:p>
          </p:txBody>
        </p:sp>
        <p:sp>
          <p:nvSpPr>
            <p:cNvPr id="105508" name="Rectangle 36"/>
            <p:cNvSpPr>
              <a:spLocks noChangeArrowheads="1"/>
            </p:cNvSpPr>
            <p:nvPr/>
          </p:nvSpPr>
          <p:spPr bwMode="auto">
            <a:xfrm rot="16200000">
              <a:off x="75" y="3357"/>
              <a:ext cx="349" cy="13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current</a:t>
              </a:r>
              <a:endParaRPr lang="en-US"/>
            </a:p>
          </p:txBody>
        </p:sp>
        <p:sp>
          <p:nvSpPr>
            <p:cNvPr id="105509" name="Rectangle 37"/>
            <p:cNvSpPr>
              <a:spLocks noChangeArrowheads="1"/>
            </p:cNvSpPr>
            <p:nvPr/>
          </p:nvSpPr>
          <p:spPr bwMode="auto">
            <a:xfrm>
              <a:off x="880" y="4098"/>
              <a:ext cx="317" cy="13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Time (</a:t>
              </a:r>
              <a:endParaRPr lang="en-US"/>
            </a:p>
          </p:txBody>
        </p:sp>
        <p:sp>
          <p:nvSpPr>
            <p:cNvPr id="105510" name="Rectangle 38"/>
            <p:cNvSpPr>
              <a:spLocks noChangeArrowheads="1"/>
            </p:cNvSpPr>
            <p:nvPr/>
          </p:nvSpPr>
          <p:spPr bwMode="auto">
            <a:xfrm>
              <a:off x="1191" y="4098"/>
              <a:ext cx="367" cy="13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millisec</a:t>
              </a:r>
              <a:endParaRPr lang="en-US"/>
            </a:p>
          </p:txBody>
        </p:sp>
        <p:sp>
          <p:nvSpPr>
            <p:cNvPr id="105511" name="Rectangle 39"/>
            <p:cNvSpPr>
              <a:spLocks noChangeArrowheads="1"/>
            </p:cNvSpPr>
            <p:nvPr/>
          </p:nvSpPr>
          <p:spPr bwMode="auto">
            <a:xfrm>
              <a:off x="1551" y="4098"/>
              <a:ext cx="37" cy="13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a:t>
              </a:r>
              <a:endParaRPr lang="en-US"/>
            </a:p>
          </p:txBody>
        </p:sp>
        <p:sp>
          <p:nvSpPr>
            <p:cNvPr id="105512" name="Rectangle 40"/>
            <p:cNvSpPr>
              <a:spLocks noChangeArrowheads="1"/>
            </p:cNvSpPr>
            <p:nvPr/>
          </p:nvSpPr>
          <p:spPr bwMode="auto">
            <a:xfrm>
              <a:off x="542" y="3996"/>
              <a:ext cx="62" cy="13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1</a:t>
              </a:r>
              <a:endParaRPr lang="en-US"/>
            </a:p>
          </p:txBody>
        </p:sp>
        <p:sp>
          <p:nvSpPr>
            <p:cNvPr id="105513" name="Line 41"/>
            <p:cNvSpPr>
              <a:spLocks noChangeShapeType="1"/>
            </p:cNvSpPr>
            <p:nvPr/>
          </p:nvSpPr>
          <p:spPr bwMode="auto">
            <a:xfrm>
              <a:off x="548" y="3923"/>
              <a:ext cx="1" cy="30"/>
            </a:xfrm>
            <a:prstGeom prst="line">
              <a:avLst/>
            </a:prstGeom>
            <a:noFill/>
            <a:ln w="7938" cap="rnd">
              <a:solidFill>
                <a:srgbClr val="000000"/>
              </a:solidFill>
              <a:round/>
              <a:headEnd/>
              <a:tailEnd/>
            </a:ln>
          </p:spPr>
          <p:txBody>
            <a:bodyPr>
              <a:prstTxWarp prst="textNoShape">
                <a:avLst/>
              </a:prstTxWarp>
            </a:bodyPr>
            <a:lstStyle/>
            <a:p>
              <a:endParaRPr lang="en-US"/>
            </a:p>
          </p:txBody>
        </p:sp>
        <p:sp>
          <p:nvSpPr>
            <p:cNvPr id="105514" name="Rectangle 42"/>
            <p:cNvSpPr>
              <a:spLocks noChangeArrowheads="1"/>
            </p:cNvSpPr>
            <p:nvPr/>
          </p:nvSpPr>
          <p:spPr bwMode="auto">
            <a:xfrm>
              <a:off x="781" y="3996"/>
              <a:ext cx="62" cy="13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2</a:t>
              </a:r>
              <a:endParaRPr lang="en-US"/>
            </a:p>
          </p:txBody>
        </p:sp>
        <p:sp>
          <p:nvSpPr>
            <p:cNvPr id="105515" name="Line 43"/>
            <p:cNvSpPr>
              <a:spLocks noChangeShapeType="1"/>
            </p:cNvSpPr>
            <p:nvPr/>
          </p:nvSpPr>
          <p:spPr bwMode="auto">
            <a:xfrm>
              <a:off x="787" y="3923"/>
              <a:ext cx="1" cy="30"/>
            </a:xfrm>
            <a:prstGeom prst="line">
              <a:avLst/>
            </a:prstGeom>
            <a:noFill/>
            <a:ln w="7938" cap="rnd">
              <a:solidFill>
                <a:srgbClr val="000000"/>
              </a:solidFill>
              <a:round/>
              <a:headEnd/>
              <a:tailEnd/>
            </a:ln>
          </p:spPr>
          <p:txBody>
            <a:bodyPr>
              <a:prstTxWarp prst="textNoShape">
                <a:avLst/>
              </a:prstTxWarp>
            </a:bodyPr>
            <a:lstStyle/>
            <a:p>
              <a:endParaRPr lang="en-US"/>
            </a:p>
          </p:txBody>
        </p:sp>
        <p:sp>
          <p:nvSpPr>
            <p:cNvPr id="105516" name="Rectangle 44"/>
            <p:cNvSpPr>
              <a:spLocks noChangeArrowheads="1"/>
            </p:cNvSpPr>
            <p:nvPr/>
          </p:nvSpPr>
          <p:spPr bwMode="auto">
            <a:xfrm>
              <a:off x="1026" y="3996"/>
              <a:ext cx="62" cy="13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3</a:t>
              </a:r>
              <a:endParaRPr lang="en-US"/>
            </a:p>
          </p:txBody>
        </p:sp>
        <p:sp>
          <p:nvSpPr>
            <p:cNvPr id="105517" name="Line 45"/>
            <p:cNvSpPr>
              <a:spLocks noChangeShapeType="1"/>
            </p:cNvSpPr>
            <p:nvPr/>
          </p:nvSpPr>
          <p:spPr bwMode="auto">
            <a:xfrm>
              <a:off x="1031" y="3923"/>
              <a:ext cx="1" cy="30"/>
            </a:xfrm>
            <a:prstGeom prst="line">
              <a:avLst/>
            </a:prstGeom>
            <a:noFill/>
            <a:ln w="7938" cap="rnd">
              <a:solidFill>
                <a:srgbClr val="000000"/>
              </a:solidFill>
              <a:round/>
              <a:headEnd/>
              <a:tailEnd/>
            </a:ln>
          </p:spPr>
          <p:txBody>
            <a:bodyPr>
              <a:prstTxWarp prst="textNoShape">
                <a:avLst/>
              </a:prstTxWarp>
            </a:bodyPr>
            <a:lstStyle/>
            <a:p>
              <a:endParaRPr lang="en-US"/>
            </a:p>
          </p:txBody>
        </p:sp>
        <p:sp>
          <p:nvSpPr>
            <p:cNvPr id="105518" name="Rectangle 46"/>
            <p:cNvSpPr>
              <a:spLocks noChangeArrowheads="1"/>
            </p:cNvSpPr>
            <p:nvPr/>
          </p:nvSpPr>
          <p:spPr bwMode="auto">
            <a:xfrm>
              <a:off x="1265" y="3996"/>
              <a:ext cx="62" cy="13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4</a:t>
              </a:r>
              <a:endParaRPr lang="en-US"/>
            </a:p>
          </p:txBody>
        </p:sp>
        <p:sp>
          <p:nvSpPr>
            <p:cNvPr id="105519" name="Line 47"/>
            <p:cNvSpPr>
              <a:spLocks noChangeShapeType="1"/>
            </p:cNvSpPr>
            <p:nvPr/>
          </p:nvSpPr>
          <p:spPr bwMode="auto">
            <a:xfrm>
              <a:off x="1270" y="3923"/>
              <a:ext cx="1" cy="30"/>
            </a:xfrm>
            <a:prstGeom prst="line">
              <a:avLst/>
            </a:prstGeom>
            <a:noFill/>
            <a:ln w="7938" cap="rnd">
              <a:solidFill>
                <a:srgbClr val="000000"/>
              </a:solidFill>
              <a:round/>
              <a:headEnd/>
              <a:tailEnd/>
            </a:ln>
          </p:spPr>
          <p:txBody>
            <a:bodyPr>
              <a:prstTxWarp prst="textNoShape">
                <a:avLst/>
              </a:prstTxWarp>
            </a:bodyPr>
            <a:lstStyle/>
            <a:p>
              <a:endParaRPr lang="en-US"/>
            </a:p>
          </p:txBody>
        </p:sp>
        <p:sp>
          <p:nvSpPr>
            <p:cNvPr id="105520" name="Rectangle 48"/>
            <p:cNvSpPr>
              <a:spLocks noChangeArrowheads="1"/>
            </p:cNvSpPr>
            <p:nvPr/>
          </p:nvSpPr>
          <p:spPr bwMode="auto">
            <a:xfrm>
              <a:off x="1505" y="3996"/>
              <a:ext cx="62" cy="13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5</a:t>
              </a:r>
              <a:endParaRPr lang="en-US"/>
            </a:p>
          </p:txBody>
        </p:sp>
        <p:sp>
          <p:nvSpPr>
            <p:cNvPr id="105521" name="Line 49"/>
            <p:cNvSpPr>
              <a:spLocks noChangeShapeType="1"/>
            </p:cNvSpPr>
            <p:nvPr/>
          </p:nvSpPr>
          <p:spPr bwMode="auto">
            <a:xfrm>
              <a:off x="1511" y="3923"/>
              <a:ext cx="1" cy="30"/>
            </a:xfrm>
            <a:prstGeom prst="line">
              <a:avLst/>
            </a:prstGeom>
            <a:noFill/>
            <a:ln w="7938" cap="rnd">
              <a:solidFill>
                <a:srgbClr val="000000"/>
              </a:solidFill>
              <a:round/>
              <a:headEnd/>
              <a:tailEnd/>
            </a:ln>
          </p:spPr>
          <p:txBody>
            <a:bodyPr>
              <a:prstTxWarp prst="textNoShape">
                <a:avLst/>
              </a:prstTxWarp>
            </a:bodyPr>
            <a:lstStyle/>
            <a:p>
              <a:endParaRPr lang="en-US"/>
            </a:p>
          </p:txBody>
        </p:sp>
        <p:sp>
          <p:nvSpPr>
            <p:cNvPr id="105522" name="Rectangle 50"/>
            <p:cNvSpPr>
              <a:spLocks noChangeArrowheads="1"/>
            </p:cNvSpPr>
            <p:nvPr/>
          </p:nvSpPr>
          <p:spPr bwMode="auto">
            <a:xfrm>
              <a:off x="430" y="3373"/>
              <a:ext cx="75" cy="13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B</a:t>
              </a:r>
              <a:endParaRPr lang="en-US"/>
            </a:p>
          </p:txBody>
        </p:sp>
        <p:sp>
          <p:nvSpPr>
            <p:cNvPr id="105523" name="Freeform 51"/>
            <p:cNvSpPr>
              <a:spLocks noEditPoints="1"/>
            </p:cNvSpPr>
            <p:nvPr/>
          </p:nvSpPr>
          <p:spPr bwMode="auto">
            <a:xfrm>
              <a:off x="261" y="3899"/>
              <a:ext cx="1533" cy="48"/>
            </a:xfrm>
            <a:custGeom>
              <a:avLst/>
              <a:gdLst/>
              <a:ahLst/>
              <a:cxnLst>
                <a:cxn ang="0">
                  <a:pos x="34" y="166"/>
                </a:cxn>
                <a:cxn ang="0">
                  <a:pos x="12692" y="166"/>
                </a:cxn>
                <a:cxn ang="0">
                  <a:pos x="12725" y="200"/>
                </a:cxn>
                <a:cxn ang="0">
                  <a:pos x="12692" y="233"/>
                </a:cxn>
                <a:cxn ang="0">
                  <a:pos x="34" y="233"/>
                </a:cxn>
                <a:cxn ang="0">
                  <a:pos x="0" y="200"/>
                </a:cxn>
                <a:cxn ang="0">
                  <a:pos x="34" y="166"/>
                </a:cxn>
                <a:cxn ang="0">
                  <a:pos x="12625" y="0"/>
                </a:cxn>
                <a:cxn ang="0">
                  <a:pos x="13025" y="200"/>
                </a:cxn>
                <a:cxn ang="0">
                  <a:pos x="12625" y="400"/>
                </a:cxn>
                <a:cxn ang="0">
                  <a:pos x="12625" y="0"/>
                </a:cxn>
              </a:cxnLst>
              <a:rect l="0" t="0" r="r" b="b"/>
              <a:pathLst>
                <a:path w="13025" h="400">
                  <a:moveTo>
                    <a:pt x="34" y="166"/>
                  </a:moveTo>
                  <a:lnTo>
                    <a:pt x="12692" y="166"/>
                  </a:lnTo>
                  <a:cubicBezTo>
                    <a:pt x="12711" y="166"/>
                    <a:pt x="12725" y="181"/>
                    <a:pt x="12725" y="200"/>
                  </a:cubicBezTo>
                  <a:cubicBezTo>
                    <a:pt x="12725" y="218"/>
                    <a:pt x="12711" y="233"/>
                    <a:pt x="12692" y="233"/>
                  </a:cubicBezTo>
                  <a:lnTo>
                    <a:pt x="34" y="233"/>
                  </a:lnTo>
                  <a:cubicBezTo>
                    <a:pt x="15" y="233"/>
                    <a:pt x="0" y="218"/>
                    <a:pt x="0" y="200"/>
                  </a:cubicBezTo>
                  <a:cubicBezTo>
                    <a:pt x="0" y="181"/>
                    <a:pt x="15" y="166"/>
                    <a:pt x="34" y="166"/>
                  </a:cubicBezTo>
                  <a:close/>
                  <a:moveTo>
                    <a:pt x="12625" y="0"/>
                  </a:moveTo>
                  <a:lnTo>
                    <a:pt x="13025" y="200"/>
                  </a:lnTo>
                  <a:lnTo>
                    <a:pt x="12625" y="400"/>
                  </a:lnTo>
                  <a:lnTo>
                    <a:pt x="12625" y="0"/>
                  </a:lnTo>
                  <a:close/>
                </a:path>
              </a:pathLst>
            </a:custGeom>
            <a:solidFill>
              <a:srgbClr val="000000"/>
            </a:solidFill>
            <a:ln w="0" cap="flat">
              <a:solidFill>
                <a:srgbClr val="000000"/>
              </a:solidFill>
              <a:prstDash val="solid"/>
              <a:bevel/>
              <a:headEnd/>
              <a:tailEnd/>
            </a:ln>
          </p:spPr>
          <p:txBody>
            <a:bodyPr>
              <a:prstTxWarp prst="textNoShape">
                <a:avLst/>
              </a:prstTxWarp>
            </a:bodyPr>
            <a:lstStyle/>
            <a:p>
              <a:endParaRPr lang="en-US"/>
            </a:p>
          </p:txBody>
        </p:sp>
        <p:sp>
          <p:nvSpPr>
            <p:cNvPr id="105524" name="Line 52"/>
            <p:cNvSpPr>
              <a:spLocks noChangeShapeType="1"/>
            </p:cNvSpPr>
            <p:nvPr/>
          </p:nvSpPr>
          <p:spPr bwMode="auto">
            <a:xfrm>
              <a:off x="325" y="3923"/>
              <a:ext cx="210" cy="1"/>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25" name="Line 53"/>
            <p:cNvSpPr>
              <a:spLocks noChangeShapeType="1"/>
            </p:cNvSpPr>
            <p:nvPr/>
          </p:nvSpPr>
          <p:spPr bwMode="auto">
            <a:xfrm flipV="1">
              <a:off x="535" y="3696"/>
              <a:ext cx="16" cy="227"/>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26" name="Line 54"/>
            <p:cNvSpPr>
              <a:spLocks noChangeShapeType="1"/>
            </p:cNvSpPr>
            <p:nvPr/>
          </p:nvSpPr>
          <p:spPr bwMode="auto">
            <a:xfrm flipH="1" flipV="1">
              <a:off x="551" y="3695"/>
              <a:ext cx="14" cy="228"/>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27" name="Line 55"/>
            <p:cNvSpPr>
              <a:spLocks noChangeShapeType="1"/>
            </p:cNvSpPr>
            <p:nvPr/>
          </p:nvSpPr>
          <p:spPr bwMode="auto">
            <a:xfrm>
              <a:off x="565" y="3923"/>
              <a:ext cx="78" cy="1"/>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28" name="Line 56"/>
            <p:cNvSpPr>
              <a:spLocks noChangeShapeType="1"/>
            </p:cNvSpPr>
            <p:nvPr/>
          </p:nvSpPr>
          <p:spPr bwMode="auto">
            <a:xfrm flipV="1">
              <a:off x="864" y="3696"/>
              <a:ext cx="16" cy="227"/>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29" name="Line 57"/>
            <p:cNvSpPr>
              <a:spLocks noChangeShapeType="1"/>
            </p:cNvSpPr>
            <p:nvPr/>
          </p:nvSpPr>
          <p:spPr bwMode="auto">
            <a:xfrm flipH="1" flipV="1">
              <a:off x="880" y="3695"/>
              <a:ext cx="13" cy="228"/>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30" name="Line 58"/>
            <p:cNvSpPr>
              <a:spLocks noChangeShapeType="1"/>
            </p:cNvSpPr>
            <p:nvPr/>
          </p:nvSpPr>
          <p:spPr bwMode="auto">
            <a:xfrm>
              <a:off x="672" y="3923"/>
              <a:ext cx="240" cy="1"/>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31" name="Line 59"/>
            <p:cNvSpPr>
              <a:spLocks noChangeShapeType="1"/>
            </p:cNvSpPr>
            <p:nvPr/>
          </p:nvSpPr>
          <p:spPr bwMode="auto">
            <a:xfrm flipV="1">
              <a:off x="1008" y="3696"/>
              <a:ext cx="17" cy="227"/>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32" name="Line 60"/>
            <p:cNvSpPr>
              <a:spLocks noChangeShapeType="1"/>
            </p:cNvSpPr>
            <p:nvPr/>
          </p:nvSpPr>
          <p:spPr bwMode="auto">
            <a:xfrm flipH="1" flipV="1">
              <a:off x="1025" y="3695"/>
              <a:ext cx="13" cy="228"/>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33" name="Line 61"/>
            <p:cNvSpPr>
              <a:spLocks noChangeShapeType="1"/>
            </p:cNvSpPr>
            <p:nvPr/>
          </p:nvSpPr>
          <p:spPr bwMode="auto">
            <a:xfrm>
              <a:off x="942" y="3923"/>
              <a:ext cx="450" cy="1"/>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34" name="Line 62"/>
            <p:cNvSpPr>
              <a:spLocks noChangeShapeType="1"/>
            </p:cNvSpPr>
            <p:nvPr/>
          </p:nvSpPr>
          <p:spPr bwMode="auto">
            <a:xfrm flipV="1">
              <a:off x="1536" y="3696"/>
              <a:ext cx="17" cy="227"/>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35" name="Line 63"/>
            <p:cNvSpPr>
              <a:spLocks noChangeShapeType="1"/>
            </p:cNvSpPr>
            <p:nvPr/>
          </p:nvSpPr>
          <p:spPr bwMode="auto">
            <a:xfrm flipH="1" flipV="1">
              <a:off x="1553" y="3695"/>
              <a:ext cx="14" cy="228"/>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36" name="Line 64"/>
            <p:cNvSpPr>
              <a:spLocks noChangeShapeType="1"/>
            </p:cNvSpPr>
            <p:nvPr/>
          </p:nvSpPr>
          <p:spPr bwMode="auto">
            <a:xfrm>
              <a:off x="1423" y="3923"/>
              <a:ext cx="179" cy="1"/>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37" name="Line 65"/>
            <p:cNvSpPr>
              <a:spLocks noChangeShapeType="1"/>
            </p:cNvSpPr>
            <p:nvPr/>
          </p:nvSpPr>
          <p:spPr bwMode="auto">
            <a:xfrm flipV="1">
              <a:off x="1602" y="3695"/>
              <a:ext cx="17" cy="228"/>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38" name="Line 66"/>
            <p:cNvSpPr>
              <a:spLocks noChangeShapeType="1"/>
            </p:cNvSpPr>
            <p:nvPr/>
          </p:nvSpPr>
          <p:spPr bwMode="auto">
            <a:xfrm flipH="1" flipV="1">
              <a:off x="1619" y="3695"/>
              <a:ext cx="13" cy="228"/>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39" name="Line 67"/>
            <p:cNvSpPr>
              <a:spLocks noChangeShapeType="1"/>
            </p:cNvSpPr>
            <p:nvPr/>
          </p:nvSpPr>
          <p:spPr bwMode="auto">
            <a:xfrm>
              <a:off x="1632" y="3923"/>
              <a:ext cx="103" cy="1"/>
            </a:xfrm>
            <a:prstGeom prst="line">
              <a:avLst/>
            </a:prstGeom>
            <a:noFill/>
            <a:ln w="17463">
              <a:solidFill>
                <a:srgbClr val="FF0000"/>
              </a:solidFill>
              <a:round/>
              <a:headEnd/>
              <a:tailEnd/>
            </a:ln>
          </p:spPr>
          <p:txBody>
            <a:bodyPr>
              <a:prstTxWarp prst="textNoShape">
                <a:avLst/>
              </a:prstTxWarp>
            </a:bodyPr>
            <a:lstStyle/>
            <a:p>
              <a:endParaRPr lang="en-US"/>
            </a:p>
          </p:txBody>
        </p:sp>
        <p:sp>
          <p:nvSpPr>
            <p:cNvPr id="105540" name="Freeform 68"/>
            <p:cNvSpPr>
              <a:spLocks noEditPoints="1"/>
            </p:cNvSpPr>
            <p:nvPr/>
          </p:nvSpPr>
          <p:spPr bwMode="auto">
            <a:xfrm>
              <a:off x="301" y="3353"/>
              <a:ext cx="47" cy="724"/>
            </a:xfrm>
            <a:custGeom>
              <a:avLst/>
              <a:gdLst/>
              <a:ahLst/>
              <a:cxnLst>
                <a:cxn ang="0">
                  <a:pos x="233" y="333"/>
                </a:cxn>
                <a:cxn ang="0">
                  <a:pos x="233" y="6117"/>
                </a:cxn>
                <a:cxn ang="0">
                  <a:pos x="200" y="6150"/>
                </a:cxn>
                <a:cxn ang="0">
                  <a:pos x="167" y="6117"/>
                </a:cxn>
                <a:cxn ang="0">
                  <a:pos x="167" y="333"/>
                </a:cxn>
                <a:cxn ang="0">
                  <a:pos x="200" y="300"/>
                </a:cxn>
                <a:cxn ang="0">
                  <a:pos x="233" y="333"/>
                </a:cxn>
                <a:cxn ang="0">
                  <a:pos x="0" y="400"/>
                </a:cxn>
                <a:cxn ang="0">
                  <a:pos x="200" y="0"/>
                </a:cxn>
                <a:cxn ang="0">
                  <a:pos x="400" y="400"/>
                </a:cxn>
                <a:cxn ang="0">
                  <a:pos x="0" y="400"/>
                </a:cxn>
              </a:cxnLst>
              <a:rect l="0" t="0" r="r" b="b"/>
              <a:pathLst>
                <a:path w="400" h="6150">
                  <a:moveTo>
                    <a:pt x="233" y="333"/>
                  </a:moveTo>
                  <a:lnTo>
                    <a:pt x="233" y="6117"/>
                  </a:lnTo>
                  <a:cubicBezTo>
                    <a:pt x="233" y="6135"/>
                    <a:pt x="219" y="6150"/>
                    <a:pt x="200" y="6150"/>
                  </a:cubicBezTo>
                  <a:cubicBezTo>
                    <a:pt x="182" y="6150"/>
                    <a:pt x="167" y="6135"/>
                    <a:pt x="167" y="6117"/>
                  </a:cubicBezTo>
                  <a:lnTo>
                    <a:pt x="167" y="333"/>
                  </a:lnTo>
                  <a:cubicBezTo>
                    <a:pt x="167" y="315"/>
                    <a:pt x="182" y="300"/>
                    <a:pt x="200" y="300"/>
                  </a:cubicBezTo>
                  <a:cubicBezTo>
                    <a:pt x="219" y="300"/>
                    <a:pt x="233" y="315"/>
                    <a:pt x="233" y="333"/>
                  </a:cubicBezTo>
                  <a:close/>
                  <a:moveTo>
                    <a:pt x="0" y="400"/>
                  </a:moveTo>
                  <a:lnTo>
                    <a:pt x="200" y="0"/>
                  </a:lnTo>
                  <a:lnTo>
                    <a:pt x="400" y="400"/>
                  </a:lnTo>
                  <a:lnTo>
                    <a:pt x="0" y="400"/>
                  </a:lnTo>
                  <a:close/>
                </a:path>
              </a:pathLst>
            </a:custGeom>
            <a:solidFill>
              <a:srgbClr val="000000"/>
            </a:solidFill>
            <a:ln w="0" cap="flat">
              <a:solidFill>
                <a:srgbClr val="000000"/>
              </a:solidFill>
              <a:prstDash val="solid"/>
              <a:bevel/>
              <a:headEnd/>
              <a:tailEnd/>
            </a:ln>
          </p:spPr>
          <p:txBody>
            <a:bodyPr>
              <a:prstTxWarp prst="textNoShape">
                <a:avLst/>
              </a:prstTxWarp>
            </a:bodyPr>
            <a:lstStyle/>
            <a:p>
              <a:endParaRPr lang="en-US"/>
            </a:p>
          </p:txBody>
        </p:sp>
        <p:sp>
          <p:nvSpPr>
            <p:cNvPr id="105541" name="Rectangle 69"/>
            <p:cNvSpPr>
              <a:spLocks noChangeArrowheads="1"/>
            </p:cNvSpPr>
            <p:nvPr/>
          </p:nvSpPr>
          <p:spPr bwMode="auto">
            <a:xfrm rot="16200000">
              <a:off x="75" y="3357"/>
              <a:ext cx="349" cy="13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current</a:t>
              </a:r>
              <a:endParaRPr lang="en-US"/>
            </a:p>
          </p:txBody>
        </p:sp>
        <p:sp>
          <p:nvSpPr>
            <p:cNvPr id="105542" name="Rectangle 70"/>
            <p:cNvSpPr>
              <a:spLocks noChangeArrowheads="1"/>
            </p:cNvSpPr>
            <p:nvPr/>
          </p:nvSpPr>
          <p:spPr bwMode="auto">
            <a:xfrm>
              <a:off x="880" y="4098"/>
              <a:ext cx="317" cy="13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Time (</a:t>
              </a:r>
              <a:endParaRPr lang="en-US"/>
            </a:p>
          </p:txBody>
        </p:sp>
        <p:sp>
          <p:nvSpPr>
            <p:cNvPr id="105543" name="Rectangle 71"/>
            <p:cNvSpPr>
              <a:spLocks noChangeArrowheads="1"/>
            </p:cNvSpPr>
            <p:nvPr/>
          </p:nvSpPr>
          <p:spPr bwMode="auto">
            <a:xfrm>
              <a:off x="1191" y="4098"/>
              <a:ext cx="367" cy="13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millisec</a:t>
              </a:r>
              <a:endParaRPr lang="en-US"/>
            </a:p>
          </p:txBody>
        </p:sp>
        <p:sp>
          <p:nvSpPr>
            <p:cNvPr id="105544" name="Rectangle 72"/>
            <p:cNvSpPr>
              <a:spLocks noChangeArrowheads="1"/>
            </p:cNvSpPr>
            <p:nvPr/>
          </p:nvSpPr>
          <p:spPr bwMode="auto">
            <a:xfrm>
              <a:off x="1551" y="4098"/>
              <a:ext cx="37" cy="13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a:t>
              </a:r>
              <a:endParaRPr lang="en-US"/>
            </a:p>
          </p:txBody>
        </p:sp>
        <p:sp>
          <p:nvSpPr>
            <p:cNvPr id="105545" name="Rectangle 73"/>
            <p:cNvSpPr>
              <a:spLocks noChangeArrowheads="1"/>
            </p:cNvSpPr>
            <p:nvPr/>
          </p:nvSpPr>
          <p:spPr bwMode="auto">
            <a:xfrm>
              <a:off x="542" y="3996"/>
              <a:ext cx="62" cy="13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1</a:t>
              </a:r>
              <a:endParaRPr lang="en-US"/>
            </a:p>
          </p:txBody>
        </p:sp>
        <p:sp>
          <p:nvSpPr>
            <p:cNvPr id="105546" name="Line 74"/>
            <p:cNvSpPr>
              <a:spLocks noChangeShapeType="1"/>
            </p:cNvSpPr>
            <p:nvPr/>
          </p:nvSpPr>
          <p:spPr bwMode="auto">
            <a:xfrm>
              <a:off x="548" y="3923"/>
              <a:ext cx="1" cy="30"/>
            </a:xfrm>
            <a:prstGeom prst="line">
              <a:avLst/>
            </a:prstGeom>
            <a:noFill/>
            <a:ln w="7938" cap="rnd">
              <a:solidFill>
                <a:srgbClr val="000000"/>
              </a:solidFill>
              <a:round/>
              <a:headEnd/>
              <a:tailEnd/>
            </a:ln>
          </p:spPr>
          <p:txBody>
            <a:bodyPr>
              <a:prstTxWarp prst="textNoShape">
                <a:avLst/>
              </a:prstTxWarp>
            </a:bodyPr>
            <a:lstStyle/>
            <a:p>
              <a:endParaRPr lang="en-US"/>
            </a:p>
          </p:txBody>
        </p:sp>
        <p:sp>
          <p:nvSpPr>
            <p:cNvPr id="105547" name="Rectangle 75"/>
            <p:cNvSpPr>
              <a:spLocks noChangeArrowheads="1"/>
            </p:cNvSpPr>
            <p:nvPr/>
          </p:nvSpPr>
          <p:spPr bwMode="auto">
            <a:xfrm>
              <a:off x="781" y="3996"/>
              <a:ext cx="62" cy="13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2</a:t>
              </a:r>
              <a:endParaRPr lang="en-US"/>
            </a:p>
          </p:txBody>
        </p:sp>
        <p:sp>
          <p:nvSpPr>
            <p:cNvPr id="105548" name="Line 76"/>
            <p:cNvSpPr>
              <a:spLocks noChangeShapeType="1"/>
            </p:cNvSpPr>
            <p:nvPr/>
          </p:nvSpPr>
          <p:spPr bwMode="auto">
            <a:xfrm>
              <a:off x="787" y="3923"/>
              <a:ext cx="1" cy="30"/>
            </a:xfrm>
            <a:prstGeom prst="line">
              <a:avLst/>
            </a:prstGeom>
            <a:noFill/>
            <a:ln w="7938" cap="rnd">
              <a:solidFill>
                <a:srgbClr val="000000"/>
              </a:solidFill>
              <a:round/>
              <a:headEnd/>
              <a:tailEnd/>
            </a:ln>
          </p:spPr>
          <p:txBody>
            <a:bodyPr>
              <a:prstTxWarp prst="textNoShape">
                <a:avLst/>
              </a:prstTxWarp>
            </a:bodyPr>
            <a:lstStyle/>
            <a:p>
              <a:endParaRPr lang="en-US"/>
            </a:p>
          </p:txBody>
        </p:sp>
        <p:sp>
          <p:nvSpPr>
            <p:cNvPr id="105549" name="Rectangle 77"/>
            <p:cNvSpPr>
              <a:spLocks noChangeArrowheads="1"/>
            </p:cNvSpPr>
            <p:nvPr/>
          </p:nvSpPr>
          <p:spPr bwMode="auto">
            <a:xfrm>
              <a:off x="1026" y="3996"/>
              <a:ext cx="62" cy="13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3</a:t>
              </a:r>
              <a:endParaRPr lang="en-US"/>
            </a:p>
          </p:txBody>
        </p:sp>
        <p:sp>
          <p:nvSpPr>
            <p:cNvPr id="105550" name="Line 78"/>
            <p:cNvSpPr>
              <a:spLocks noChangeShapeType="1"/>
            </p:cNvSpPr>
            <p:nvPr/>
          </p:nvSpPr>
          <p:spPr bwMode="auto">
            <a:xfrm>
              <a:off x="1031" y="3923"/>
              <a:ext cx="1" cy="30"/>
            </a:xfrm>
            <a:prstGeom prst="line">
              <a:avLst/>
            </a:prstGeom>
            <a:noFill/>
            <a:ln w="7938" cap="rnd">
              <a:solidFill>
                <a:srgbClr val="000000"/>
              </a:solidFill>
              <a:round/>
              <a:headEnd/>
              <a:tailEnd/>
            </a:ln>
          </p:spPr>
          <p:txBody>
            <a:bodyPr>
              <a:prstTxWarp prst="textNoShape">
                <a:avLst/>
              </a:prstTxWarp>
            </a:bodyPr>
            <a:lstStyle/>
            <a:p>
              <a:endParaRPr lang="en-US"/>
            </a:p>
          </p:txBody>
        </p:sp>
        <p:sp>
          <p:nvSpPr>
            <p:cNvPr id="105551" name="Rectangle 79"/>
            <p:cNvSpPr>
              <a:spLocks noChangeArrowheads="1"/>
            </p:cNvSpPr>
            <p:nvPr/>
          </p:nvSpPr>
          <p:spPr bwMode="auto">
            <a:xfrm>
              <a:off x="1265" y="3996"/>
              <a:ext cx="62" cy="13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4</a:t>
              </a:r>
              <a:endParaRPr lang="en-US"/>
            </a:p>
          </p:txBody>
        </p:sp>
        <p:sp>
          <p:nvSpPr>
            <p:cNvPr id="105552" name="Line 80"/>
            <p:cNvSpPr>
              <a:spLocks noChangeShapeType="1"/>
            </p:cNvSpPr>
            <p:nvPr/>
          </p:nvSpPr>
          <p:spPr bwMode="auto">
            <a:xfrm>
              <a:off x="1270" y="3923"/>
              <a:ext cx="1" cy="30"/>
            </a:xfrm>
            <a:prstGeom prst="line">
              <a:avLst/>
            </a:prstGeom>
            <a:noFill/>
            <a:ln w="7938" cap="rnd">
              <a:solidFill>
                <a:srgbClr val="000000"/>
              </a:solidFill>
              <a:round/>
              <a:headEnd/>
              <a:tailEnd/>
            </a:ln>
          </p:spPr>
          <p:txBody>
            <a:bodyPr>
              <a:prstTxWarp prst="textNoShape">
                <a:avLst/>
              </a:prstTxWarp>
            </a:bodyPr>
            <a:lstStyle/>
            <a:p>
              <a:endParaRPr lang="en-US"/>
            </a:p>
          </p:txBody>
        </p:sp>
        <p:sp>
          <p:nvSpPr>
            <p:cNvPr id="105553" name="Rectangle 81"/>
            <p:cNvSpPr>
              <a:spLocks noChangeArrowheads="1"/>
            </p:cNvSpPr>
            <p:nvPr/>
          </p:nvSpPr>
          <p:spPr bwMode="auto">
            <a:xfrm>
              <a:off x="1505" y="3996"/>
              <a:ext cx="62" cy="13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5</a:t>
              </a:r>
              <a:endParaRPr lang="en-US"/>
            </a:p>
          </p:txBody>
        </p:sp>
        <p:sp>
          <p:nvSpPr>
            <p:cNvPr id="105554" name="Line 82"/>
            <p:cNvSpPr>
              <a:spLocks noChangeShapeType="1"/>
            </p:cNvSpPr>
            <p:nvPr/>
          </p:nvSpPr>
          <p:spPr bwMode="auto">
            <a:xfrm>
              <a:off x="1511" y="3923"/>
              <a:ext cx="1" cy="30"/>
            </a:xfrm>
            <a:prstGeom prst="line">
              <a:avLst/>
            </a:prstGeom>
            <a:noFill/>
            <a:ln w="7938" cap="rnd">
              <a:solidFill>
                <a:srgbClr val="000000"/>
              </a:solidFill>
              <a:round/>
              <a:headEnd/>
              <a:tailEnd/>
            </a:ln>
          </p:spPr>
          <p:txBody>
            <a:bodyPr>
              <a:prstTxWarp prst="textNoShape">
                <a:avLst/>
              </a:prstTxWarp>
            </a:bodyPr>
            <a:lstStyle/>
            <a:p>
              <a:endParaRPr lang="en-US"/>
            </a:p>
          </p:txBody>
        </p:sp>
        <p:sp>
          <p:nvSpPr>
            <p:cNvPr id="105555" name="Rectangle 83"/>
            <p:cNvSpPr>
              <a:spLocks noChangeArrowheads="1"/>
            </p:cNvSpPr>
            <p:nvPr/>
          </p:nvSpPr>
          <p:spPr bwMode="auto">
            <a:xfrm>
              <a:off x="430" y="3373"/>
              <a:ext cx="75" cy="13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B</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47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547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547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547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547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54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547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054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811213" y="381000"/>
            <a:ext cx="7883525" cy="1323439"/>
          </a:xfrm>
          <a:prstGeom prst="rect">
            <a:avLst/>
          </a:prstGeom>
          <a:noFill/>
          <a:ln w="9525">
            <a:noFill/>
            <a:miter lim="800000"/>
            <a:headEnd/>
            <a:tailEnd/>
          </a:ln>
          <a:effectLst/>
        </p:spPr>
        <p:txBody>
          <a:bodyPr>
            <a:spAutoFit/>
          </a:bodyPr>
          <a:lstStyle/>
          <a:p>
            <a:pPr marL="280988" indent="-280988"/>
            <a:r>
              <a:rPr lang="en-US" sz="2800" u="sng" dirty="0"/>
              <a:t>Today:</a:t>
            </a:r>
            <a:endParaRPr lang="en-US" sz="2800" u="sng" dirty="0" smtClean="0"/>
          </a:p>
          <a:p>
            <a:pPr marL="280988" indent="-280988">
              <a:buFontTx/>
              <a:buChar char="•"/>
            </a:pPr>
            <a:r>
              <a:rPr lang="en-US" dirty="0"/>
              <a:t>F</a:t>
            </a:r>
            <a:r>
              <a:rPr lang="en-US" dirty="0" smtClean="0"/>
              <a:t>inish</a:t>
            </a:r>
            <a:r>
              <a:rPr lang="en-US" sz="2800" dirty="0" smtClean="0"/>
              <a:t> </a:t>
            </a:r>
            <a:r>
              <a:rPr lang="en-US" dirty="0"/>
              <a:t>photoelectric </a:t>
            </a:r>
            <a:r>
              <a:rPr lang="en-US" dirty="0" smtClean="0"/>
              <a:t>effect </a:t>
            </a:r>
          </a:p>
          <a:p>
            <a:pPr marL="280988" indent="-280988">
              <a:buFontTx/>
              <a:buChar char="•"/>
            </a:pPr>
            <a:r>
              <a:rPr lang="en-US" dirty="0" smtClean="0"/>
              <a:t>Photons</a:t>
            </a:r>
            <a:endParaRPr lang="en-US" sz="2800" dirty="0"/>
          </a:p>
        </p:txBody>
      </p:sp>
      <p:sp>
        <p:nvSpPr>
          <p:cNvPr id="3" name="Text Box 4"/>
          <p:cNvSpPr txBox="1">
            <a:spLocks noChangeArrowheads="1"/>
          </p:cNvSpPr>
          <p:nvPr/>
        </p:nvSpPr>
        <p:spPr bwMode="auto">
          <a:xfrm>
            <a:off x="849659" y="4093541"/>
            <a:ext cx="7883525" cy="1261884"/>
          </a:xfrm>
          <a:prstGeom prst="rect">
            <a:avLst/>
          </a:prstGeom>
          <a:noFill/>
          <a:ln w="9525">
            <a:noFill/>
            <a:miter lim="800000"/>
            <a:headEnd/>
            <a:tailEnd/>
          </a:ln>
          <a:effectLst/>
        </p:spPr>
        <p:txBody>
          <a:bodyPr>
            <a:spAutoFit/>
          </a:bodyPr>
          <a:lstStyle/>
          <a:p>
            <a:pPr marL="280988" indent="-280988"/>
            <a:r>
              <a:rPr lang="en-US" sz="2800" u="sng" dirty="0" smtClean="0"/>
              <a:t>Key </a:t>
            </a:r>
            <a:r>
              <a:rPr lang="en-US" sz="2800" u="sng" dirty="0"/>
              <a:t>concepts for quantum physics.  </a:t>
            </a:r>
            <a:endParaRPr lang="en-US" sz="2800" u="sng" dirty="0" smtClean="0"/>
          </a:p>
          <a:p>
            <a:pPr marL="280988" indent="-280988">
              <a:buFontTx/>
              <a:buChar char="•"/>
            </a:pPr>
            <a:r>
              <a:rPr lang="en-US" dirty="0" smtClean="0"/>
              <a:t>Light energy </a:t>
            </a:r>
            <a:r>
              <a:rPr lang="en-US" dirty="0"/>
              <a:t>is “quantized”.</a:t>
            </a:r>
          </a:p>
          <a:p>
            <a:pPr marL="280988" indent="-280988">
              <a:buFontTx/>
              <a:buChar char="•"/>
            </a:pPr>
            <a:r>
              <a:rPr lang="en-US" dirty="0"/>
              <a:t>Light has both wave-like and particle-like properties.</a:t>
            </a:r>
          </a:p>
        </p:txBody>
      </p:sp>
      <p:sp>
        <p:nvSpPr>
          <p:cNvPr id="4" name="Text Box 4"/>
          <p:cNvSpPr txBox="1">
            <a:spLocks noChangeArrowheads="1"/>
          </p:cNvSpPr>
          <p:nvPr/>
        </p:nvSpPr>
        <p:spPr bwMode="auto">
          <a:xfrm>
            <a:off x="846650" y="2070862"/>
            <a:ext cx="7883525" cy="1261884"/>
          </a:xfrm>
          <a:prstGeom prst="rect">
            <a:avLst/>
          </a:prstGeom>
          <a:noFill/>
          <a:ln w="9525">
            <a:noFill/>
            <a:miter lim="800000"/>
            <a:headEnd/>
            <a:tailEnd/>
          </a:ln>
          <a:effectLst/>
        </p:spPr>
        <p:txBody>
          <a:bodyPr>
            <a:spAutoFit/>
          </a:bodyPr>
          <a:lstStyle/>
          <a:p>
            <a:pPr marL="280988" indent="-280988"/>
            <a:r>
              <a:rPr lang="en-US" sz="2800" u="sng" dirty="0" smtClean="0"/>
              <a:t>Next Week:</a:t>
            </a:r>
          </a:p>
          <a:p>
            <a:pPr marL="280988" indent="-280988">
              <a:buFontTx/>
              <a:buChar char="•"/>
            </a:pPr>
            <a:r>
              <a:rPr lang="en-US" dirty="0" smtClean="0"/>
              <a:t>Atomic spectra/</a:t>
            </a:r>
            <a:r>
              <a:rPr lang="en-US" dirty="0" err="1" smtClean="0"/>
              <a:t>Balmer</a:t>
            </a:r>
            <a:r>
              <a:rPr lang="en-US" dirty="0" smtClean="0"/>
              <a:t> series</a:t>
            </a:r>
            <a:endParaRPr lang="en-US" dirty="0" smtClean="0"/>
          </a:p>
          <a:p>
            <a:pPr marL="280988" indent="-280988">
              <a:buFontTx/>
              <a:buChar char="•"/>
            </a:pPr>
            <a:r>
              <a:rPr lang="en-US" dirty="0" smtClean="0"/>
              <a:t>Lasers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228600" y="177800"/>
            <a:ext cx="8710613" cy="1249363"/>
          </a:xfrm>
          <a:prstGeom prst="rect">
            <a:avLst/>
          </a:prstGeom>
          <a:noFill/>
          <a:ln w="9525">
            <a:noFill/>
            <a:miter lim="800000"/>
            <a:headEnd/>
            <a:tailEnd/>
          </a:ln>
          <a:effectLst/>
        </p:spPr>
        <p:txBody>
          <a:bodyPr>
            <a:prstTxWarp prst="textNoShape">
              <a:avLst/>
            </a:prstTxWarp>
            <a:spAutoFit/>
          </a:bodyPr>
          <a:lstStyle/>
          <a:p>
            <a:r>
              <a:rPr lang="en-US" sz="2800" b="1"/>
              <a:t>Photomultiplier tubes-</a:t>
            </a:r>
            <a:r>
              <a:rPr lang="en-US"/>
              <a:t> application of photoelectric effect</a:t>
            </a:r>
          </a:p>
          <a:p>
            <a:r>
              <a:rPr lang="en-US"/>
              <a:t>most sensitive way to detect visible light, see single photons</a:t>
            </a:r>
          </a:p>
          <a:p>
            <a:r>
              <a:rPr lang="en-US"/>
              <a:t>    </a:t>
            </a:r>
            <a:r>
              <a:rPr lang="en-US" i="1"/>
              <a:t>(eye is incredibly good, can see a few photons)</a:t>
            </a:r>
          </a:p>
        </p:txBody>
      </p:sp>
      <p:sp>
        <p:nvSpPr>
          <p:cNvPr id="107523" name="Text Box 3"/>
          <p:cNvSpPr txBox="1">
            <a:spLocks noChangeArrowheads="1"/>
          </p:cNvSpPr>
          <p:nvPr/>
        </p:nvSpPr>
        <p:spPr bwMode="auto">
          <a:xfrm>
            <a:off x="5016500" y="3327400"/>
            <a:ext cx="4418013" cy="3046988"/>
          </a:xfrm>
          <a:prstGeom prst="rect">
            <a:avLst/>
          </a:prstGeom>
          <a:noFill/>
          <a:ln w="9525">
            <a:noFill/>
            <a:miter lim="800000"/>
            <a:headEnd/>
            <a:tailEnd/>
          </a:ln>
          <a:effectLst/>
        </p:spPr>
        <p:txBody>
          <a:bodyPr>
            <a:prstTxWarp prst="textNoShape">
              <a:avLst/>
            </a:prstTxWarp>
            <a:spAutoFit/>
          </a:bodyPr>
          <a:lstStyle/>
          <a:p>
            <a:r>
              <a:rPr lang="en-US" dirty="0" smtClean="0"/>
              <a:t>What </a:t>
            </a:r>
            <a:r>
              <a:rPr lang="en-US" dirty="0"/>
              <a:t>would be the best </a:t>
            </a:r>
          </a:p>
          <a:p>
            <a:r>
              <a:rPr lang="en-US" dirty="0"/>
              <a:t>choice of these materials to </a:t>
            </a:r>
          </a:p>
          <a:p>
            <a:r>
              <a:rPr lang="en-US" dirty="0"/>
              <a:t>make this out of?</a:t>
            </a:r>
          </a:p>
          <a:p>
            <a:r>
              <a:rPr lang="en-US" dirty="0"/>
              <a:t>a. Platinum      </a:t>
            </a:r>
            <a:r>
              <a:rPr lang="en-US" dirty="0" smtClean="0"/>
              <a:t> </a:t>
            </a:r>
            <a:r>
              <a:rPr lang="en-US" dirty="0" err="1" smtClean="0"/>
              <a:t>Φ</a:t>
            </a:r>
            <a:r>
              <a:rPr lang="en-US" dirty="0" smtClean="0">
                <a:sym typeface="Symbol" charset="2"/>
              </a:rPr>
              <a:t> </a:t>
            </a:r>
            <a:r>
              <a:rPr lang="en-US" dirty="0">
                <a:sym typeface="Symbol" charset="2"/>
              </a:rPr>
              <a:t>= 6.35 </a:t>
            </a:r>
            <a:r>
              <a:rPr lang="en-US" dirty="0" err="1">
                <a:sym typeface="Symbol" charset="2"/>
              </a:rPr>
              <a:t>eV</a:t>
            </a:r>
            <a:endParaRPr lang="en-US" dirty="0">
              <a:sym typeface="Symbol" charset="2"/>
            </a:endParaRPr>
          </a:p>
          <a:p>
            <a:r>
              <a:rPr lang="en-US" dirty="0" err="1"/>
              <a:t>b</a:t>
            </a:r>
            <a:r>
              <a:rPr lang="en-US" dirty="0"/>
              <a:t>. Magnesium       = 3.68 </a:t>
            </a:r>
            <a:r>
              <a:rPr lang="en-US" dirty="0" err="1"/>
              <a:t>eV</a:t>
            </a:r>
            <a:endParaRPr lang="en-US" dirty="0"/>
          </a:p>
          <a:p>
            <a:r>
              <a:rPr lang="en-US" dirty="0" err="1"/>
              <a:t>c</a:t>
            </a:r>
            <a:r>
              <a:rPr lang="en-US" dirty="0"/>
              <a:t>. Nickel                = 5.01 </a:t>
            </a:r>
            <a:r>
              <a:rPr lang="en-US" dirty="0" err="1"/>
              <a:t>eV</a:t>
            </a:r>
            <a:r>
              <a:rPr lang="en-US" dirty="0"/>
              <a:t>   </a:t>
            </a:r>
          </a:p>
          <a:p>
            <a:r>
              <a:rPr lang="en-US" dirty="0" err="1"/>
              <a:t>d</a:t>
            </a:r>
            <a:r>
              <a:rPr lang="en-US" dirty="0"/>
              <a:t>. lead                   = 4.14 </a:t>
            </a:r>
            <a:r>
              <a:rPr lang="en-US" dirty="0" err="1"/>
              <a:t>eV</a:t>
            </a:r>
            <a:r>
              <a:rPr lang="en-US" dirty="0"/>
              <a:t>   </a:t>
            </a:r>
          </a:p>
          <a:p>
            <a:r>
              <a:rPr lang="en-US" dirty="0" err="1"/>
              <a:t>e</a:t>
            </a:r>
            <a:r>
              <a:rPr lang="en-US" dirty="0"/>
              <a:t>. Sodium              = 2.28 </a:t>
            </a:r>
            <a:r>
              <a:rPr lang="en-US" dirty="0" err="1"/>
              <a:t>eV</a:t>
            </a:r>
            <a:endParaRPr lang="en-US" dirty="0"/>
          </a:p>
        </p:txBody>
      </p:sp>
      <p:sp>
        <p:nvSpPr>
          <p:cNvPr id="107524" name="Rectangle 4"/>
          <p:cNvSpPr>
            <a:spLocks noChangeArrowheads="1"/>
          </p:cNvSpPr>
          <p:nvPr/>
        </p:nvSpPr>
        <p:spPr bwMode="auto">
          <a:xfrm>
            <a:off x="381000" y="1701800"/>
            <a:ext cx="4572000" cy="1752600"/>
          </a:xfrm>
          <a:prstGeom prst="rect">
            <a:avLst/>
          </a:prstGeom>
          <a:noFill/>
          <a:ln w="9525">
            <a:solidFill>
              <a:schemeClr val="accent1"/>
            </a:solid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prstTxWarp prst="textNoShape">
              <a:avLst/>
            </a:prstTxWarp>
            <a:flatTx/>
          </a:bodyPr>
          <a:lstStyle/>
          <a:p>
            <a:endParaRPr lang="en-US"/>
          </a:p>
        </p:txBody>
      </p:sp>
      <p:sp>
        <p:nvSpPr>
          <p:cNvPr id="107525" name="AutoShape 5"/>
          <p:cNvSpPr>
            <a:spLocks noChangeArrowheads="1"/>
          </p:cNvSpPr>
          <p:nvPr/>
        </p:nvSpPr>
        <p:spPr bwMode="auto">
          <a:xfrm rot="1539380">
            <a:off x="1419225" y="2022475"/>
            <a:ext cx="3025775" cy="673100"/>
          </a:xfrm>
          <a:prstGeom prst="rightArrow">
            <a:avLst>
              <a:gd name="adj1" fmla="val 50000"/>
              <a:gd name="adj2" fmla="val 112382"/>
            </a:avLst>
          </a:prstGeom>
          <a:solidFill>
            <a:srgbClr val="FFFF66"/>
          </a:solidFill>
          <a:ln w="9525">
            <a:noFill/>
            <a:miter lim="800000"/>
            <a:headEnd/>
            <a:tailEnd/>
          </a:ln>
          <a:effectLst/>
        </p:spPr>
        <p:txBody>
          <a:bodyPr wrap="none" anchor="ctr">
            <a:prstTxWarp prst="textNoShape">
              <a:avLst/>
            </a:prstTxWarp>
          </a:bodyPr>
          <a:lstStyle/>
          <a:p>
            <a:endParaRPr lang="en-US"/>
          </a:p>
        </p:txBody>
      </p:sp>
      <p:sp>
        <p:nvSpPr>
          <p:cNvPr id="107526" name="Text Box 6"/>
          <p:cNvSpPr txBox="1">
            <a:spLocks noChangeArrowheads="1"/>
          </p:cNvSpPr>
          <p:nvPr/>
        </p:nvSpPr>
        <p:spPr bwMode="auto">
          <a:xfrm>
            <a:off x="-15875" y="3360422"/>
            <a:ext cx="2835275" cy="1917700"/>
          </a:xfrm>
          <a:prstGeom prst="rect">
            <a:avLst/>
          </a:prstGeom>
          <a:noFill/>
          <a:ln w="9525">
            <a:noFill/>
            <a:miter lim="800000"/>
            <a:headEnd/>
            <a:tailEnd/>
          </a:ln>
          <a:effectLst/>
        </p:spPr>
        <p:txBody>
          <a:bodyPr>
            <a:prstTxWarp prst="textNoShape">
              <a:avLst/>
            </a:prstTxWarp>
            <a:spAutoFit/>
          </a:bodyPr>
          <a:lstStyle/>
          <a:p>
            <a:r>
              <a:rPr lang="en-US" dirty="0"/>
              <a:t>electron</a:t>
            </a:r>
          </a:p>
          <a:p>
            <a:r>
              <a:rPr lang="en-US" dirty="0"/>
              <a:t>amplifier, </a:t>
            </a:r>
          </a:p>
          <a:p>
            <a:r>
              <a:rPr lang="en-US" dirty="0"/>
              <a:t>gives pulse of current for each photoelectron</a:t>
            </a:r>
          </a:p>
        </p:txBody>
      </p:sp>
      <p:sp>
        <p:nvSpPr>
          <p:cNvPr id="107527" name="AutoShape 7"/>
          <p:cNvSpPr>
            <a:spLocks noChangeArrowheads="1"/>
          </p:cNvSpPr>
          <p:nvPr/>
        </p:nvSpPr>
        <p:spPr bwMode="auto">
          <a:xfrm>
            <a:off x="3943350" y="2832100"/>
            <a:ext cx="187325" cy="431800"/>
          </a:xfrm>
          <a:prstGeom prst="parallelogram">
            <a:avLst>
              <a:gd name="adj" fmla="val 25000"/>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prstTxWarp prst="textNoShape">
              <a:avLst/>
            </a:prstTxWarp>
            <a:flatTx/>
          </a:bodyPr>
          <a:lstStyle/>
          <a:p>
            <a:endParaRPr lang="en-US"/>
          </a:p>
        </p:txBody>
      </p:sp>
      <p:sp>
        <p:nvSpPr>
          <p:cNvPr id="107528" name="Oval 8"/>
          <p:cNvSpPr>
            <a:spLocks noChangeArrowheads="1"/>
          </p:cNvSpPr>
          <p:nvPr/>
        </p:nvSpPr>
        <p:spPr bwMode="auto">
          <a:xfrm>
            <a:off x="3971925" y="2913063"/>
            <a:ext cx="66675" cy="66675"/>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07529" name="AutoShape 9"/>
          <p:cNvSpPr>
            <a:spLocks noChangeArrowheads="1"/>
          </p:cNvSpPr>
          <p:nvPr/>
        </p:nvSpPr>
        <p:spPr bwMode="auto">
          <a:xfrm>
            <a:off x="609600" y="2438400"/>
            <a:ext cx="1371600" cy="841375"/>
          </a:xfrm>
          <a:prstGeom prst="parallelogram">
            <a:avLst>
              <a:gd name="adj" fmla="val 40755"/>
            </a:avLst>
          </a:prstGeom>
          <a:solidFill>
            <a:srgbClr val="CC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9900"/>
            </a:extrusionClr>
          </a:sp3d>
        </p:spPr>
        <p:txBody>
          <a:bodyPr wrap="none" anchor="ctr">
            <a:prstTxWarp prst="textNoShape">
              <a:avLst/>
            </a:prstTxWarp>
            <a:flatTx/>
          </a:bodyPr>
          <a:lstStyle/>
          <a:p>
            <a:endParaRPr lang="en-US"/>
          </a:p>
        </p:txBody>
      </p:sp>
      <p:sp>
        <p:nvSpPr>
          <p:cNvPr id="107530" name="Freeform 10"/>
          <p:cNvSpPr>
            <a:spLocks/>
          </p:cNvSpPr>
          <p:nvPr/>
        </p:nvSpPr>
        <p:spPr bwMode="auto">
          <a:xfrm>
            <a:off x="1371600" y="3227388"/>
            <a:ext cx="987425" cy="479425"/>
          </a:xfrm>
          <a:custGeom>
            <a:avLst/>
            <a:gdLst/>
            <a:ahLst/>
            <a:cxnLst>
              <a:cxn ang="0">
                <a:pos x="1205" y="327"/>
              </a:cxn>
              <a:cxn ang="0">
                <a:pos x="181" y="327"/>
              </a:cxn>
              <a:cxn ang="0">
                <a:pos x="117" y="0"/>
              </a:cxn>
            </a:cxnLst>
            <a:rect l="0" t="0" r="r" b="b"/>
            <a:pathLst>
              <a:path w="1205" h="381">
                <a:moveTo>
                  <a:pt x="1205" y="327"/>
                </a:moveTo>
                <a:cubicBezTo>
                  <a:pt x="783" y="354"/>
                  <a:pt x="362" y="381"/>
                  <a:pt x="181" y="327"/>
                </a:cubicBezTo>
                <a:cubicBezTo>
                  <a:pt x="0" y="273"/>
                  <a:pt x="128" y="52"/>
                  <a:pt x="117" y="0"/>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07531" name="Freeform 11"/>
          <p:cNvSpPr>
            <a:spLocks/>
          </p:cNvSpPr>
          <p:nvPr/>
        </p:nvSpPr>
        <p:spPr bwMode="auto">
          <a:xfrm rot="-2090586">
            <a:off x="3802063" y="3103563"/>
            <a:ext cx="604837" cy="366712"/>
          </a:xfrm>
          <a:custGeom>
            <a:avLst/>
            <a:gdLst/>
            <a:ahLst/>
            <a:cxnLst>
              <a:cxn ang="0">
                <a:pos x="0" y="313"/>
              </a:cxn>
              <a:cxn ang="0">
                <a:pos x="1031" y="284"/>
              </a:cxn>
              <a:cxn ang="0">
                <a:pos x="1187" y="0"/>
              </a:cxn>
            </a:cxnLst>
            <a:rect l="0" t="0" r="r" b="b"/>
            <a:pathLst>
              <a:path w="1229" h="336">
                <a:moveTo>
                  <a:pt x="0" y="313"/>
                </a:moveTo>
                <a:cubicBezTo>
                  <a:pt x="416" y="324"/>
                  <a:pt x="833" y="336"/>
                  <a:pt x="1031" y="284"/>
                </a:cubicBezTo>
                <a:cubicBezTo>
                  <a:pt x="1229" y="232"/>
                  <a:pt x="1161" y="47"/>
                  <a:pt x="1187" y="0"/>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07532" name="Oval 12"/>
          <p:cNvSpPr>
            <a:spLocks noChangeArrowheads="1"/>
          </p:cNvSpPr>
          <p:nvPr/>
        </p:nvSpPr>
        <p:spPr bwMode="auto">
          <a:xfrm>
            <a:off x="3240088" y="2914650"/>
            <a:ext cx="88900" cy="88900"/>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07533" name="Line 13"/>
          <p:cNvSpPr>
            <a:spLocks noChangeShapeType="1"/>
          </p:cNvSpPr>
          <p:nvPr/>
        </p:nvSpPr>
        <p:spPr bwMode="auto">
          <a:xfrm flipH="1">
            <a:off x="2954338" y="2943225"/>
            <a:ext cx="219075"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07534" name="Text Box 14"/>
          <p:cNvSpPr txBox="1">
            <a:spLocks noChangeArrowheads="1"/>
          </p:cNvSpPr>
          <p:nvPr/>
        </p:nvSpPr>
        <p:spPr bwMode="auto">
          <a:xfrm>
            <a:off x="2392363" y="3457575"/>
            <a:ext cx="1076325"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sp>
        <p:nvSpPr>
          <p:cNvPr id="107535" name="Text Box 15"/>
          <p:cNvSpPr txBox="1">
            <a:spLocks noChangeArrowheads="1"/>
          </p:cNvSpPr>
          <p:nvPr/>
        </p:nvSpPr>
        <p:spPr bwMode="auto">
          <a:xfrm>
            <a:off x="2325688" y="3471863"/>
            <a:ext cx="1668462" cy="466725"/>
          </a:xfrm>
          <a:prstGeom prst="rect">
            <a:avLst/>
          </a:prstGeom>
          <a:solidFill>
            <a:schemeClr val="accent1"/>
          </a:solidFill>
          <a:ln w="9525">
            <a:solidFill>
              <a:schemeClr val="tx2"/>
            </a:solidFill>
            <a:miter lim="800000"/>
            <a:headEnd/>
            <a:tailEnd/>
          </a:ln>
          <a:effectLst/>
        </p:spPr>
        <p:txBody>
          <a:bodyPr wrap="none">
            <a:prstTxWarp prst="textNoShape">
              <a:avLst/>
            </a:prstTxWarp>
            <a:spAutoFit/>
          </a:bodyPr>
          <a:lstStyle/>
          <a:p>
            <a:r>
              <a:rPr lang="en-US"/>
              <a:t>big voltage</a:t>
            </a:r>
          </a:p>
        </p:txBody>
      </p:sp>
      <p:sp>
        <p:nvSpPr>
          <p:cNvPr id="107536" name="Text Box 16"/>
          <p:cNvSpPr txBox="1">
            <a:spLocks noChangeArrowheads="1"/>
          </p:cNvSpPr>
          <p:nvPr/>
        </p:nvSpPr>
        <p:spPr bwMode="auto">
          <a:xfrm>
            <a:off x="5163331" y="2221687"/>
            <a:ext cx="3538538" cy="457200"/>
          </a:xfrm>
          <a:prstGeom prst="rect">
            <a:avLst/>
          </a:prstGeom>
          <a:noFill/>
          <a:ln w="9525">
            <a:noFill/>
            <a:miter lim="800000"/>
            <a:headEnd/>
            <a:tailEnd/>
          </a:ln>
          <a:effectLst/>
        </p:spPr>
        <p:txBody>
          <a:bodyPr wrap="none">
            <a:prstTxWarp prst="textNoShape">
              <a:avLst/>
            </a:prstTxWarp>
            <a:spAutoFit/>
          </a:bodyPr>
          <a:lstStyle/>
          <a:p>
            <a:r>
              <a:rPr lang="en-US" dirty="0"/>
              <a:t> glass vacuum enclosure</a:t>
            </a:r>
          </a:p>
        </p:txBody>
      </p:sp>
      <p:sp>
        <p:nvSpPr>
          <p:cNvPr id="107537" name="Text Box 17"/>
          <p:cNvSpPr txBox="1">
            <a:spLocks noChangeArrowheads="1"/>
          </p:cNvSpPr>
          <p:nvPr/>
        </p:nvSpPr>
        <p:spPr bwMode="auto">
          <a:xfrm>
            <a:off x="0" y="5305425"/>
            <a:ext cx="6148388" cy="1552575"/>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rPr>
              <a:t>e. sodium. 2.28 eV</a:t>
            </a:r>
          </a:p>
          <a:p>
            <a:r>
              <a:rPr lang="en-US">
                <a:solidFill>
                  <a:srgbClr val="FF0000"/>
                </a:solidFill>
              </a:rPr>
              <a:t>lower work function means</a:t>
            </a:r>
          </a:p>
          <a:p>
            <a:r>
              <a:rPr lang="en-US">
                <a:solidFill>
                  <a:srgbClr val="FF0000"/>
                </a:solidFill>
              </a:rPr>
              <a:t>most visible light (&lt;544 nm) will be</a:t>
            </a:r>
          </a:p>
          <a:p>
            <a:r>
              <a:rPr lang="en-US">
                <a:solidFill>
                  <a:srgbClr val="FF0000"/>
                </a:solidFill>
              </a:rPr>
              <a:t>detected.  Enough energy to eject electrons.</a:t>
            </a:r>
            <a:endParaRPr lang="en-US">
              <a:solidFill>
                <a:srgbClr val="FF0000"/>
              </a:solidFill>
              <a:sym typeface="Symbol" charset="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2"/>
          <a:srcRect/>
          <a:stretch>
            <a:fillRect/>
          </a:stretch>
        </p:blipFill>
        <p:spPr bwMode="auto">
          <a:xfrm>
            <a:off x="914400" y="1066800"/>
            <a:ext cx="7505700" cy="5665788"/>
          </a:xfrm>
          <a:prstGeom prst="rect">
            <a:avLst/>
          </a:prstGeom>
          <a:noFill/>
          <a:ln w="12700">
            <a:noFill/>
            <a:miter lim="800000"/>
            <a:headEnd/>
            <a:tailEnd/>
          </a:ln>
        </p:spPr>
      </p:pic>
      <p:sp>
        <p:nvSpPr>
          <p:cNvPr id="55299" name="Rectangle 2"/>
          <p:cNvSpPr>
            <a:spLocks noGrp="1" noChangeArrowheads="1"/>
          </p:cNvSpPr>
          <p:nvPr>
            <p:ph type="title"/>
          </p:nvPr>
        </p:nvSpPr>
        <p:spPr>
          <a:xfrm>
            <a:off x="0" y="0"/>
            <a:ext cx="9144000" cy="1295400"/>
          </a:xfrm>
        </p:spPr>
        <p:txBody>
          <a:bodyPr/>
          <a:lstStyle/>
          <a:p>
            <a:r>
              <a:rPr lang="en-US" b="1"/>
              <a:t>Is light a stream of particles?</a:t>
            </a:r>
          </a:p>
        </p:txBody>
      </p:sp>
      <p:pic>
        <p:nvPicPr>
          <p:cNvPr id="1928195" name="Picture 3"/>
          <p:cNvPicPr>
            <a:picLocks noChangeAspect="1" noChangeArrowheads="1"/>
          </p:cNvPicPr>
          <p:nvPr/>
        </p:nvPicPr>
        <p:blipFill>
          <a:blip r:embed="rId3"/>
          <a:srcRect/>
          <a:stretch>
            <a:fillRect/>
          </a:stretch>
        </p:blipFill>
        <p:spPr bwMode="auto">
          <a:xfrm>
            <a:off x="904875" y="1085850"/>
            <a:ext cx="7543800" cy="5648325"/>
          </a:xfrm>
          <a:prstGeom prst="rect">
            <a:avLst/>
          </a:prstGeom>
          <a:noFill/>
          <a:ln w="12700">
            <a:noFill/>
            <a:miter lim="800000"/>
            <a:headEnd/>
            <a:tailEnd/>
          </a:ln>
        </p:spPr>
      </p:pic>
      <p:sp>
        <p:nvSpPr>
          <p:cNvPr id="1928197" name="Text Box 5"/>
          <p:cNvSpPr txBox="1">
            <a:spLocks noChangeArrowheads="1"/>
          </p:cNvSpPr>
          <p:nvPr/>
        </p:nvSpPr>
        <p:spPr bwMode="auto">
          <a:xfrm>
            <a:off x="609600" y="1219200"/>
            <a:ext cx="2201863" cy="519113"/>
          </a:xfrm>
          <a:prstGeom prst="rect">
            <a:avLst/>
          </a:prstGeom>
          <a:noFill/>
          <a:ln w="12700">
            <a:noFill/>
            <a:miter lim="800000"/>
            <a:headEnd/>
            <a:tailEnd/>
          </a:ln>
        </p:spPr>
        <p:txBody>
          <a:bodyPr wrap="none">
            <a:prstTxWarp prst="textNoShape">
              <a:avLst/>
            </a:prstTxWarp>
            <a:spAutoFit/>
          </a:bodyPr>
          <a:lstStyle/>
          <a:p>
            <a:r>
              <a:rPr lang="en-US" b="1"/>
              <a:t>Yes! also….</a:t>
            </a:r>
          </a:p>
        </p:txBody>
      </p:sp>
      <p:grpSp>
        <p:nvGrpSpPr>
          <p:cNvPr id="2" name="Group 8"/>
          <p:cNvGrpSpPr>
            <a:grpSpLocks/>
          </p:cNvGrpSpPr>
          <p:nvPr/>
        </p:nvGrpSpPr>
        <p:grpSpPr bwMode="auto">
          <a:xfrm>
            <a:off x="457200" y="2057400"/>
            <a:ext cx="2505075" cy="579438"/>
            <a:chOff x="288" y="1296"/>
            <a:chExt cx="1578" cy="365"/>
          </a:xfrm>
        </p:grpSpPr>
        <p:sp>
          <p:nvSpPr>
            <p:cNvPr id="55305" name="Text Box 6"/>
            <p:cNvSpPr txBox="1">
              <a:spLocks noChangeArrowheads="1"/>
            </p:cNvSpPr>
            <p:nvPr/>
          </p:nvSpPr>
          <p:spPr bwMode="auto">
            <a:xfrm>
              <a:off x="288" y="1296"/>
              <a:ext cx="788" cy="365"/>
            </a:xfrm>
            <a:prstGeom prst="rect">
              <a:avLst/>
            </a:prstGeom>
            <a:noFill/>
            <a:ln w="12700">
              <a:noFill/>
              <a:miter lim="800000"/>
              <a:headEnd/>
              <a:tailEnd/>
            </a:ln>
          </p:spPr>
          <p:txBody>
            <a:bodyPr wrap="none">
              <a:prstTxWarp prst="textNoShape">
                <a:avLst/>
              </a:prstTxWarp>
              <a:spAutoFit/>
            </a:bodyPr>
            <a:lstStyle/>
            <a:p>
              <a:r>
                <a:rPr lang="en-US" sz="3200" b="1" i="1">
                  <a:latin typeface="Times New Roman" charset="0"/>
                </a:rPr>
                <a:t>E = hf</a:t>
              </a:r>
            </a:p>
          </p:txBody>
        </p:sp>
        <p:sp>
          <p:nvSpPr>
            <p:cNvPr id="55306" name="Line 7"/>
            <p:cNvSpPr>
              <a:spLocks noChangeShapeType="1"/>
            </p:cNvSpPr>
            <p:nvPr/>
          </p:nvSpPr>
          <p:spPr bwMode="auto">
            <a:xfrm flipV="1">
              <a:off x="1050" y="1470"/>
              <a:ext cx="816" cy="48"/>
            </a:xfrm>
            <a:prstGeom prst="line">
              <a:avLst/>
            </a:prstGeom>
            <a:noFill/>
            <a:ln w="28575">
              <a:solidFill>
                <a:schemeClr val="tx1"/>
              </a:solidFill>
              <a:round/>
              <a:headEnd/>
              <a:tailEnd type="triangle" w="med" len="med"/>
            </a:ln>
          </p:spPr>
          <p:txBody>
            <a:bodyPr>
              <a:prstTxWarp prst="textNoShape">
                <a:avLst/>
              </a:prstTxWarp>
              <a:spAutoFit/>
            </a:bodyPr>
            <a:lstStyle/>
            <a:p>
              <a:endParaRPr lang="en-US"/>
            </a:p>
          </p:txBody>
        </p:sp>
      </p:grpSp>
      <p:sp>
        <p:nvSpPr>
          <p:cNvPr id="1928201" name="Line 9"/>
          <p:cNvSpPr>
            <a:spLocks noChangeShapeType="1"/>
          </p:cNvSpPr>
          <p:nvPr/>
        </p:nvSpPr>
        <p:spPr bwMode="auto">
          <a:xfrm>
            <a:off x="2952750" y="4810125"/>
            <a:ext cx="609600" cy="0"/>
          </a:xfrm>
          <a:prstGeom prst="line">
            <a:avLst/>
          </a:prstGeom>
          <a:noFill/>
          <a:ln w="28575">
            <a:solidFill>
              <a:schemeClr val="tx1"/>
            </a:solidFill>
            <a:round/>
            <a:headEnd/>
            <a:tailEnd type="triangle" w="med" len="med"/>
          </a:ln>
        </p:spPr>
        <p:txBody>
          <a:bodyPr>
            <a:prstTxWarp prst="textNoShape">
              <a:avLst/>
            </a:prstTxWarp>
            <a:spAutoFit/>
          </a:bodyPr>
          <a:lstStyle/>
          <a:p>
            <a:endParaRPr lang="en-US"/>
          </a:p>
        </p:txBody>
      </p:sp>
      <p:sp>
        <p:nvSpPr>
          <p:cNvPr id="1928202" name="Text Box 10"/>
          <p:cNvSpPr txBox="1">
            <a:spLocks noChangeArrowheads="1"/>
          </p:cNvSpPr>
          <p:nvPr/>
        </p:nvSpPr>
        <p:spPr bwMode="auto">
          <a:xfrm>
            <a:off x="2622550" y="4752975"/>
            <a:ext cx="2070182" cy="461665"/>
          </a:xfrm>
          <a:prstGeom prst="rect">
            <a:avLst/>
          </a:prstGeom>
          <a:noFill/>
          <a:ln w="12700">
            <a:noFill/>
            <a:miter lim="800000"/>
            <a:headEnd/>
            <a:tailEnd/>
          </a:ln>
        </p:spPr>
        <p:txBody>
          <a:bodyPr wrap="none">
            <a:prstTxWarp prst="textNoShape">
              <a:avLst/>
            </a:prstTxWarp>
            <a:spAutoFit/>
          </a:bodyPr>
          <a:lstStyle/>
          <a:p>
            <a:r>
              <a:rPr lang="en-US" i="1" dirty="0" err="1">
                <a:latin typeface="Times New Roman" charset="0"/>
              </a:rPr>
              <a:t>E</a:t>
            </a:r>
            <a:r>
              <a:rPr lang="en-US" i="1" baseline="-25000" dirty="0" err="1">
                <a:latin typeface="Times New Roman" charset="0"/>
              </a:rPr>
              <a:t>kin,max</a:t>
            </a:r>
            <a:r>
              <a:rPr lang="en-US" i="1" dirty="0">
                <a:latin typeface="Times New Roman" charset="0"/>
              </a:rPr>
              <a:t>=</a:t>
            </a:r>
            <a:r>
              <a:rPr lang="en-US" i="1" dirty="0" err="1">
                <a:latin typeface="Times New Roman" charset="0"/>
              </a:rPr>
              <a:t>hf</a:t>
            </a:r>
            <a:r>
              <a:rPr lang="en-US" i="1" dirty="0">
                <a:latin typeface="Times New Roman" charset="0"/>
              </a:rPr>
              <a:t> -</a:t>
            </a:r>
            <a:r>
              <a:rPr lang="en-US" i="1" dirty="0" smtClean="0">
                <a:latin typeface="Times New Roman" charset="0"/>
              </a:rPr>
              <a:t> </a:t>
            </a:r>
            <a:r>
              <a:rPr lang="en-US" i="1" dirty="0" err="1" smtClean="0">
                <a:latin typeface="Times New Roman" charset="0"/>
              </a:rPr>
              <a:t>Φ</a:t>
            </a:r>
            <a:r>
              <a:rPr lang="en-US" i="1" dirty="0" smtClean="0">
                <a:latin typeface="Times New Roman" charset="0"/>
              </a:rPr>
              <a:t> </a:t>
            </a:r>
            <a:endParaRPr lang="en-US" i="1" dirty="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8195"/>
                                        </p:tgtEl>
                                        <p:attrNameLst>
                                          <p:attrName>style.visibility</p:attrName>
                                        </p:attrNameLst>
                                      </p:cBhvr>
                                      <p:to>
                                        <p:strVal val="visible"/>
                                      </p:to>
                                    </p:set>
                                    <p:animEffect transition="in" filter="fade">
                                      <p:cBhvr>
                                        <p:cTn id="7" dur="2000"/>
                                        <p:tgtEl>
                                          <p:spTgt spid="192819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928197"/>
                                        </p:tgtEl>
                                        <p:attrNameLst>
                                          <p:attrName>style.visibility</p:attrName>
                                        </p:attrNameLst>
                                      </p:cBhvr>
                                      <p:to>
                                        <p:strVal val="visible"/>
                                      </p:to>
                                    </p:set>
                                    <p:animEffect transition="in" filter="fade">
                                      <p:cBhvr>
                                        <p:cTn id="11" dur="2000"/>
                                        <p:tgtEl>
                                          <p:spTgt spid="192819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par>
                          <p:cTn id="16" fill="hold">
                            <p:stCondLst>
                              <p:cond delay="6000"/>
                            </p:stCondLst>
                            <p:childTnLst>
                              <p:par>
                                <p:cTn id="17" presetID="10" presetClass="entr" presetSubtype="0" fill="hold" grpId="0" nodeType="afterEffect">
                                  <p:stCondLst>
                                    <p:cond delay="2000"/>
                                  </p:stCondLst>
                                  <p:childTnLst>
                                    <p:set>
                                      <p:cBhvr>
                                        <p:cTn id="18" dur="1" fill="hold">
                                          <p:stCondLst>
                                            <p:cond delay="0"/>
                                          </p:stCondLst>
                                        </p:cTn>
                                        <p:tgtEl>
                                          <p:spTgt spid="1928202"/>
                                        </p:tgtEl>
                                        <p:attrNameLst>
                                          <p:attrName>style.visibility</p:attrName>
                                        </p:attrNameLst>
                                      </p:cBhvr>
                                      <p:to>
                                        <p:strVal val="visible"/>
                                      </p:to>
                                    </p:set>
                                    <p:animEffect transition="in" filter="fade">
                                      <p:cBhvr>
                                        <p:cTn id="19" dur="2000"/>
                                        <p:tgtEl>
                                          <p:spTgt spid="192820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28201"/>
                                        </p:tgtEl>
                                        <p:attrNameLst>
                                          <p:attrName>style.visibility</p:attrName>
                                        </p:attrNameLst>
                                      </p:cBhvr>
                                      <p:to>
                                        <p:strVal val="visible"/>
                                      </p:to>
                                    </p:set>
                                    <p:animEffect transition="in" filter="fade">
                                      <p:cBhvr>
                                        <p:cTn id="22" dur="2000"/>
                                        <p:tgtEl>
                                          <p:spTgt spid="192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8197" grpId="0"/>
      <p:bldP spid="1928201" grpId="0" animBg="1"/>
      <p:bldP spid="1928202"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381000" y="1295400"/>
            <a:ext cx="8480425" cy="5084468"/>
          </a:xfrm>
          <a:prstGeom prst="rect">
            <a:avLst/>
          </a:prstGeom>
          <a:noFill/>
          <a:ln w="9525">
            <a:noFill/>
            <a:miter lim="800000"/>
            <a:headEnd/>
            <a:tailEnd/>
          </a:ln>
        </p:spPr>
        <p:txBody>
          <a:bodyPr>
            <a:prstTxWarp prst="textNoShape">
              <a:avLst/>
            </a:prstTxWarp>
            <a:spAutoFit/>
          </a:bodyPr>
          <a:lstStyle/>
          <a:p>
            <a:pPr marL="519113" indent="-519113">
              <a:lnSpc>
                <a:spcPct val="90000"/>
              </a:lnSpc>
              <a:tabLst>
                <a:tab pos="519113" algn="l"/>
              </a:tabLst>
            </a:pPr>
            <a:r>
              <a:rPr lang="en-US" dirty="0"/>
              <a:t>The frequency of a beam of light is decreased but the light’s intensity remains unchanged.  Which of the following is true? </a:t>
            </a:r>
          </a:p>
          <a:p>
            <a:pPr marL="519113" indent="-519113">
              <a:lnSpc>
                <a:spcPct val="90000"/>
              </a:lnSpc>
              <a:tabLst>
                <a:tab pos="519113" algn="l"/>
              </a:tabLst>
            </a:pPr>
            <a:endParaRPr lang="en-US" dirty="0"/>
          </a:p>
          <a:p>
            <a:pPr marL="519113" indent="-519113">
              <a:lnSpc>
                <a:spcPct val="90000"/>
              </a:lnSpc>
              <a:tabLst>
                <a:tab pos="519113" algn="l"/>
              </a:tabLst>
            </a:pPr>
            <a:r>
              <a:rPr lang="en-US" dirty="0"/>
              <a:t>A. There are more photons per second but each photon has less energy.</a:t>
            </a:r>
          </a:p>
          <a:p>
            <a:pPr marL="519113" indent="-519113">
              <a:lnSpc>
                <a:spcPct val="90000"/>
              </a:lnSpc>
              <a:tabLst>
                <a:tab pos="519113" algn="l"/>
              </a:tabLst>
            </a:pPr>
            <a:r>
              <a:rPr lang="en-US" dirty="0" err="1"/>
              <a:t>B</a:t>
            </a:r>
            <a:r>
              <a:rPr lang="en-US" dirty="0"/>
              <a:t>. There are more photons per second but each photon has more energy.</a:t>
            </a:r>
          </a:p>
          <a:p>
            <a:pPr marL="519113" indent="-519113">
              <a:lnSpc>
                <a:spcPct val="90000"/>
              </a:lnSpc>
              <a:tabLst>
                <a:tab pos="519113" algn="l"/>
              </a:tabLst>
            </a:pPr>
            <a:r>
              <a:rPr lang="en-US" dirty="0" err="1"/>
              <a:t>C</a:t>
            </a:r>
            <a:r>
              <a:rPr lang="en-US" dirty="0"/>
              <a:t>. There are fewer photons per second and each photon has less energy. </a:t>
            </a:r>
          </a:p>
          <a:p>
            <a:pPr marL="519113" indent="-519113">
              <a:lnSpc>
                <a:spcPct val="90000"/>
              </a:lnSpc>
              <a:tabLst>
                <a:tab pos="519113" algn="l"/>
              </a:tabLst>
            </a:pPr>
            <a:r>
              <a:rPr lang="en-US" dirty="0" err="1"/>
              <a:t>D</a:t>
            </a:r>
            <a:r>
              <a:rPr lang="en-US" dirty="0"/>
              <a:t>. There are fewer photons per second but each photon has more energy. </a:t>
            </a:r>
          </a:p>
          <a:p>
            <a:pPr marL="519113" indent="-519113">
              <a:lnSpc>
                <a:spcPct val="90000"/>
              </a:lnSpc>
              <a:tabLst>
                <a:tab pos="519113" algn="l"/>
              </a:tabLst>
            </a:pPr>
            <a:r>
              <a:rPr lang="en-US" dirty="0" err="1"/>
              <a:t>E</a:t>
            </a:r>
            <a:r>
              <a:rPr lang="en-US" dirty="0"/>
              <a:t>. Nothing happens to the photon number because light is a wave</a:t>
            </a:r>
            <a:r>
              <a:rPr lang="en-US" dirty="0" smtClean="0"/>
              <a:t>.</a:t>
            </a:r>
          </a:p>
          <a:p>
            <a:pPr marL="519113" indent="-519113">
              <a:lnSpc>
                <a:spcPct val="90000"/>
              </a:lnSpc>
              <a:tabLst>
                <a:tab pos="519113" algn="l"/>
              </a:tabLst>
            </a:pPr>
            <a:endParaRPr lang="en-US" dirty="0"/>
          </a:p>
        </p:txBody>
      </p:sp>
      <p:sp>
        <p:nvSpPr>
          <p:cNvPr id="56323" name="Text Box 5"/>
          <p:cNvSpPr txBox="1">
            <a:spLocks noChangeArrowheads="1"/>
          </p:cNvSpPr>
          <p:nvPr/>
        </p:nvSpPr>
        <p:spPr bwMode="auto">
          <a:xfrm>
            <a:off x="3371850" y="76200"/>
            <a:ext cx="2419350" cy="762000"/>
          </a:xfrm>
          <a:prstGeom prst="rect">
            <a:avLst/>
          </a:prstGeom>
          <a:noFill/>
          <a:ln w="12700">
            <a:noFill/>
            <a:miter lim="800000"/>
            <a:headEnd/>
            <a:tailEnd/>
          </a:ln>
        </p:spPr>
        <p:txBody>
          <a:bodyPr wrap="none">
            <a:prstTxWarp prst="textNoShape">
              <a:avLst/>
            </a:prstTxWarp>
            <a:spAutoFit/>
          </a:bodyPr>
          <a:lstStyle/>
          <a:p>
            <a:r>
              <a:rPr lang="en-US" sz="4400" b="1"/>
              <a:t>Photons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33350" y="-74613"/>
            <a:ext cx="8855075" cy="1066801"/>
          </a:xfrm>
          <a:prstGeom prst="rect">
            <a:avLst/>
          </a:prstGeom>
          <a:noFill/>
          <a:ln w="9525">
            <a:noFill/>
            <a:miter lim="800000"/>
            <a:headEnd/>
            <a:tailEnd/>
          </a:ln>
        </p:spPr>
        <p:txBody>
          <a:bodyPr>
            <a:prstTxWarp prst="textNoShape">
              <a:avLst/>
            </a:prstTxWarp>
            <a:spAutoFit/>
          </a:bodyPr>
          <a:lstStyle/>
          <a:p>
            <a:pPr algn="ctr"/>
            <a:r>
              <a:rPr lang="en-US" sz="3200" b="1"/>
              <a:t>Electromagnetic Waves and Photons </a:t>
            </a:r>
          </a:p>
          <a:p>
            <a:pPr algn="ctr"/>
            <a:r>
              <a:rPr lang="en-US" sz="3200" b="1"/>
              <a:t>are describing the same thing!  </a:t>
            </a:r>
          </a:p>
        </p:txBody>
      </p:sp>
      <p:sp>
        <p:nvSpPr>
          <p:cNvPr id="58371" name="Text Box 3"/>
          <p:cNvSpPr txBox="1">
            <a:spLocks noChangeArrowheads="1"/>
          </p:cNvSpPr>
          <p:nvPr/>
        </p:nvSpPr>
        <p:spPr bwMode="auto">
          <a:xfrm>
            <a:off x="85725" y="847725"/>
            <a:ext cx="9144000" cy="762000"/>
          </a:xfrm>
          <a:prstGeom prst="rect">
            <a:avLst/>
          </a:prstGeom>
          <a:noFill/>
          <a:ln w="9525">
            <a:noFill/>
            <a:miter lim="800000"/>
            <a:headEnd/>
            <a:tailEnd/>
          </a:ln>
        </p:spPr>
        <p:txBody>
          <a:bodyPr>
            <a:prstTxWarp prst="textNoShape">
              <a:avLst/>
            </a:prstTxWarp>
            <a:spAutoFit/>
          </a:bodyPr>
          <a:lstStyle/>
          <a:p>
            <a:r>
              <a:rPr lang="en-US" sz="2200"/>
              <a:t>Need to have a model where these views/perspectives all fit together and are consistent with each other! </a:t>
            </a:r>
          </a:p>
        </p:txBody>
      </p:sp>
      <p:sp>
        <p:nvSpPr>
          <p:cNvPr id="1930244" name="Line 4"/>
          <p:cNvSpPr>
            <a:spLocks noChangeShapeType="1"/>
          </p:cNvSpPr>
          <p:nvPr/>
        </p:nvSpPr>
        <p:spPr bwMode="auto">
          <a:xfrm>
            <a:off x="8091488" y="3962400"/>
            <a:ext cx="815975" cy="0"/>
          </a:xfrm>
          <a:prstGeom prst="line">
            <a:avLst/>
          </a:prstGeom>
          <a:noFill/>
          <a:ln w="76200">
            <a:solidFill>
              <a:schemeClr val="folHlink"/>
            </a:solidFill>
            <a:round/>
            <a:headEnd/>
            <a:tailEnd type="triangle" w="med" len="med"/>
          </a:ln>
        </p:spPr>
        <p:txBody>
          <a:bodyPr>
            <a:prstTxWarp prst="textNoShape">
              <a:avLst/>
            </a:prstTxWarp>
          </a:bodyPr>
          <a:lstStyle/>
          <a:p>
            <a:endParaRPr lang="en-US"/>
          </a:p>
        </p:txBody>
      </p:sp>
      <p:grpSp>
        <p:nvGrpSpPr>
          <p:cNvPr id="2" name="Group 5"/>
          <p:cNvGrpSpPr>
            <a:grpSpLocks/>
          </p:cNvGrpSpPr>
          <p:nvPr/>
        </p:nvGrpSpPr>
        <p:grpSpPr bwMode="auto">
          <a:xfrm>
            <a:off x="2819400" y="5089525"/>
            <a:ext cx="2895600" cy="333375"/>
            <a:chOff x="985" y="3472"/>
            <a:chExt cx="1824" cy="210"/>
          </a:xfrm>
        </p:grpSpPr>
        <p:sp>
          <p:nvSpPr>
            <p:cNvPr id="58532" name="Freeform 6"/>
            <p:cNvSpPr>
              <a:spLocks/>
            </p:cNvSpPr>
            <p:nvPr/>
          </p:nvSpPr>
          <p:spPr bwMode="auto">
            <a:xfrm>
              <a:off x="985" y="3475"/>
              <a:ext cx="1824" cy="207"/>
            </a:xfrm>
            <a:custGeom>
              <a:avLst/>
              <a:gdLst>
                <a:gd name="T0" fmla="*/ 0 w 1295"/>
                <a:gd name="T1" fmla="*/ 1 h 344"/>
                <a:gd name="T2" fmla="*/ 60474 w 1295"/>
                <a:gd name="T3" fmla="*/ 1 h 344"/>
                <a:gd name="T4" fmla="*/ 110519 w 1295"/>
                <a:gd name="T5" fmla="*/ 1 h 344"/>
                <a:gd name="T6" fmla="*/ 152785 w 1295"/>
                <a:gd name="T7" fmla="*/ 1 h 344"/>
                <a:gd name="T8" fmla="*/ 206699 w 1295"/>
                <a:gd name="T9" fmla="*/ 1 h 344"/>
                <a:gd name="T10" fmla="*/ 265927 w 1295"/>
                <a:gd name="T11" fmla="*/ 1 h 344"/>
                <a:gd name="T12" fmla="*/ 334396 w 1295"/>
                <a:gd name="T13" fmla="*/ 1 h 344"/>
                <a:gd name="T14" fmla="*/ 441701 w 1295"/>
                <a:gd name="T15" fmla="*/ 1 h 344"/>
                <a:gd name="T16" fmla="*/ 529960 w 1295"/>
                <a:gd name="T17" fmla="*/ 1 h 344"/>
                <a:gd name="T18" fmla="*/ 612057 w 1295"/>
                <a:gd name="T19" fmla="*/ 1 h 344"/>
                <a:gd name="T20" fmla="*/ 665897 w 1295"/>
                <a:gd name="T21" fmla="*/ 1 h 344"/>
                <a:gd name="T22" fmla="*/ 741960 w 1295"/>
                <a:gd name="T23" fmla="*/ 1 h 344"/>
                <a:gd name="T24" fmla="*/ 809795 w 1295"/>
                <a:gd name="T25" fmla="*/ 1 h 344"/>
                <a:gd name="T26" fmla="*/ 889398 w 1295"/>
                <a:gd name="T27" fmla="*/ 1 h 344"/>
                <a:gd name="T28" fmla="*/ 971512 w 1295"/>
                <a:gd name="T29" fmla="*/ 1 h 344"/>
                <a:gd name="T30" fmla="*/ 1053737 w 1295"/>
                <a:gd name="T31" fmla="*/ 1 h 344"/>
                <a:gd name="T32" fmla="*/ 1139265 w 1295"/>
                <a:gd name="T33" fmla="*/ 1 h 344"/>
                <a:gd name="T34" fmla="*/ 1222722 w 1295"/>
                <a:gd name="T35" fmla="*/ 1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58533" name="Line 7"/>
            <p:cNvSpPr>
              <a:spLocks noChangeShapeType="1"/>
            </p:cNvSpPr>
            <p:nvPr/>
          </p:nvSpPr>
          <p:spPr bwMode="auto">
            <a:xfrm flipV="1">
              <a:off x="1783" y="3476"/>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534" name="Line 8"/>
            <p:cNvSpPr>
              <a:spLocks noChangeShapeType="1"/>
            </p:cNvSpPr>
            <p:nvPr/>
          </p:nvSpPr>
          <p:spPr bwMode="auto">
            <a:xfrm flipV="1">
              <a:off x="1866" y="3495"/>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535" name="Line 9"/>
            <p:cNvSpPr>
              <a:spLocks noChangeShapeType="1"/>
            </p:cNvSpPr>
            <p:nvPr/>
          </p:nvSpPr>
          <p:spPr bwMode="auto">
            <a:xfrm flipV="1">
              <a:off x="1698" y="3496"/>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3" name="Group 10"/>
            <p:cNvGrpSpPr>
              <a:grpSpLocks/>
            </p:cNvGrpSpPr>
            <p:nvPr/>
          </p:nvGrpSpPr>
          <p:grpSpPr bwMode="auto">
            <a:xfrm rot="10800000">
              <a:off x="2095" y="3560"/>
              <a:ext cx="168" cy="102"/>
              <a:chOff x="1795" y="2600"/>
              <a:chExt cx="168" cy="102"/>
            </a:xfrm>
          </p:grpSpPr>
          <p:sp>
            <p:nvSpPr>
              <p:cNvPr id="58545" name="Line 11"/>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546" name="Line 12"/>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547" name="Line 13"/>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4" name="Group 14"/>
            <p:cNvGrpSpPr>
              <a:grpSpLocks/>
            </p:cNvGrpSpPr>
            <p:nvPr/>
          </p:nvGrpSpPr>
          <p:grpSpPr bwMode="auto">
            <a:xfrm rot="10800000">
              <a:off x="1289" y="3559"/>
              <a:ext cx="168" cy="102"/>
              <a:chOff x="1795" y="2600"/>
              <a:chExt cx="168" cy="102"/>
            </a:xfrm>
          </p:grpSpPr>
          <p:sp>
            <p:nvSpPr>
              <p:cNvPr id="58542" name="Line 15"/>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543" name="Line 16"/>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544" name="Line 17"/>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5" name="Group 18"/>
            <p:cNvGrpSpPr>
              <a:grpSpLocks/>
            </p:cNvGrpSpPr>
            <p:nvPr/>
          </p:nvGrpSpPr>
          <p:grpSpPr bwMode="auto">
            <a:xfrm>
              <a:off x="2499" y="3472"/>
              <a:ext cx="168" cy="102"/>
              <a:chOff x="1795" y="2600"/>
              <a:chExt cx="168" cy="102"/>
            </a:xfrm>
          </p:grpSpPr>
          <p:sp>
            <p:nvSpPr>
              <p:cNvPr id="58539" name="Line 19"/>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540" name="Line 20"/>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541" name="Line 21"/>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sp>
        <p:nvSpPr>
          <p:cNvPr id="1930262" name="Rectangle 22"/>
          <p:cNvSpPr>
            <a:spLocks noChangeArrowheads="1"/>
          </p:cNvSpPr>
          <p:nvPr/>
        </p:nvSpPr>
        <p:spPr bwMode="auto">
          <a:xfrm>
            <a:off x="0" y="5305425"/>
            <a:ext cx="9144000" cy="1492250"/>
          </a:xfrm>
          <a:prstGeom prst="rect">
            <a:avLst/>
          </a:prstGeom>
          <a:noFill/>
          <a:ln w="9525">
            <a:noFill/>
            <a:miter lim="800000"/>
            <a:headEnd/>
            <a:tailEnd/>
          </a:ln>
        </p:spPr>
        <p:txBody>
          <a:bodyPr>
            <a:prstTxWarp prst="textNoShape">
              <a:avLst/>
            </a:prstTxWarp>
            <a:spAutoFit/>
          </a:bodyPr>
          <a:lstStyle/>
          <a:p>
            <a:r>
              <a:rPr lang="en-US">
                <a:solidFill>
                  <a:srgbClr val="333399"/>
                </a:solidFill>
              </a:rPr>
              <a:t>This picture can explain wave view and particle view.</a:t>
            </a:r>
          </a:p>
          <a:p>
            <a:r>
              <a:rPr lang="en-US" b="1">
                <a:solidFill>
                  <a:srgbClr val="333399"/>
                </a:solidFill>
              </a:rPr>
              <a:t>“Particle” = little chunk of the electromagnetic wave.</a:t>
            </a:r>
            <a:endParaRPr lang="en-US">
              <a:solidFill>
                <a:srgbClr val="333399"/>
              </a:solidFill>
            </a:endParaRPr>
          </a:p>
          <a:p>
            <a:r>
              <a:rPr lang="en-US" b="1">
                <a:solidFill>
                  <a:srgbClr val="333399"/>
                </a:solidFill>
              </a:rPr>
              <a:t>  Energy of photon (</a:t>
            </a:r>
            <a:r>
              <a:rPr lang="en-US" b="1" i="1">
                <a:solidFill>
                  <a:srgbClr val="333399"/>
                </a:solidFill>
                <a:latin typeface="Times New Roman" charset="0"/>
              </a:rPr>
              <a:t>hf</a:t>
            </a:r>
            <a:r>
              <a:rPr lang="en-US" b="1">
                <a:solidFill>
                  <a:srgbClr val="333399"/>
                </a:solidFill>
              </a:rPr>
              <a:t>) is in its oscillating E and B fields.</a:t>
            </a:r>
          </a:p>
          <a:p>
            <a:r>
              <a:rPr lang="en-US" sz="2000">
                <a:solidFill>
                  <a:srgbClr val="333399"/>
                </a:solidFill>
              </a:rPr>
              <a:t>  (Sometimes it also helps to think of a photon as a tiny particle/energy packet).</a:t>
            </a:r>
          </a:p>
        </p:txBody>
      </p:sp>
      <p:sp>
        <p:nvSpPr>
          <p:cNvPr id="1930263" name="Text Box 23"/>
          <p:cNvSpPr txBox="1">
            <a:spLocks noChangeArrowheads="1"/>
          </p:cNvSpPr>
          <p:nvPr/>
        </p:nvSpPr>
        <p:spPr bwMode="auto">
          <a:xfrm>
            <a:off x="466725" y="1563688"/>
            <a:ext cx="8601075" cy="1565275"/>
          </a:xfrm>
          <a:prstGeom prst="rect">
            <a:avLst/>
          </a:prstGeom>
          <a:noFill/>
          <a:ln w="12700">
            <a:solidFill>
              <a:schemeClr val="tx1"/>
            </a:solidFill>
            <a:miter lim="800000"/>
            <a:headEnd/>
            <a:tailEnd/>
          </a:ln>
        </p:spPr>
        <p:txBody>
          <a:bodyPr wrap="none">
            <a:prstTxWarp prst="textNoShape">
              <a:avLst/>
            </a:prstTxWarp>
            <a:spAutoFit/>
          </a:bodyPr>
          <a:lstStyle/>
          <a:p>
            <a:r>
              <a:rPr lang="en-US"/>
              <a:t>1. Light, Radio waves, X-rays are all electromagnetic waves! </a:t>
            </a:r>
          </a:p>
          <a:p>
            <a:r>
              <a:rPr lang="en-US"/>
              <a:t>2. The electromagnetic wave is made up from lots of photons. </a:t>
            </a:r>
          </a:p>
          <a:p>
            <a:r>
              <a:rPr lang="en-US"/>
              <a:t>3. Photons can be thought of as mini E/M wave segments </a:t>
            </a:r>
          </a:p>
          <a:p>
            <a:r>
              <a:rPr lang="en-US"/>
              <a:t>	(each has a </a:t>
            </a:r>
            <a:r>
              <a:rPr lang="en-US" u="sng"/>
              <a:t>specific energy</a:t>
            </a:r>
            <a:r>
              <a:rPr lang="en-US"/>
              <a:t> </a:t>
            </a:r>
            <a:r>
              <a:rPr lang="en-US" b="1" i="1">
                <a:latin typeface="Times New Roman" charset="0"/>
              </a:rPr>
              <a:t>hf </a:t>
            </a:r>
            <a:r>
              <a:rPr lang="en-US"/>
              <a:t>and a wavelength</a:t>
            </a:r>
            <a:r>
              <a:rPr lang="en-US">
                <a:latin typeface="Times New Roman" charset="0"/>
              </a:rPr>
              <a:t> </a:t>
            </a:r>
            <a:r>
              <a:rPr lang="en-US" b="1" i="1">
                <a:latin typeface="Times New Roman" charset="0"/>
              </a:rPr>
              <a:t>c/f </a:t>
            </a:r>
            <a:r>
              <a:rPr lang="en-US"/>
              <a:t>)</a:t>
            </a:r>
          </a:p>
        </p:txBody>
      </p:sp>
      <p:grpSp>
        <p:nvGrpSpPr>
          <p:cNvPr id="6" name="Group 24"/>
          <p:cNvGrpSpPr>
            <a:grpSpLocks/>
          </p:cNvGrpSpPr>
          <p:nvPr/>
        </p:nvGrpSpPr>
        <p:grpSpPr bwMode="auto">
          <a:xfrm>
            <a:off x="2828925" y="3135313"/>
            <a:ext cx="5446713" cy="2076450"/>
            <a:chOff x="1014" y="1730"/>
            <a:chExt cx="3431" cy="1308"/>
          </a:xfrm>
        </p:grpSpPr>
        <p:sp>
          <p:nvSpPr>
            <p:cNvPr id="58502" name="Freeform 25"/>
            <p:cNvSpPr>
              <a:spLocks/>
            </p:cNvSpPr>
            <p:nvPr/>
          </p:nvSpPr>
          <p:spPr bwMode="auto">
            <a:xfrm>
              <a:off x="1014" y="1736"/>
              <a:ext cx="1824" cy="1302"/>
            </a:xfrm>
            <a:custGeom>
              <a:avLst/>
              <a:gdLst>
                <a:gd name="T0" fmla="*/ 0 w 1295"/>
                <a:gd name="T1" fmla="*/ 2147483647 h 344"/>
                <a:gd name="T2" fmla="*/ 60474 w 1295"/>
                <a:gd name="T3" fmla="*/ 2147483647 h 344"/>
                <a:gd name="T4" fmla="*/ 110519 w 1295"/>
                <a:gd name="T5" fmla="*/ 2147483647 h 344"/>
                <a:gd name="T6" fmla="*/ 152785 w 1295"/>
                <a:gd name="T7" fmla="*/ 2147483647 h 344"/>
                <a:gd name="T8" fmla="*/ 206699 w 1295"/>
                <a:gd name="T9" fmla="*/ 2147483647 h 344"/>
                <a:gd name="T10" fmla="*/ 265927 w 1295"/>
                <a:gd name="T11" fmla="*/ 2147483647 h 344"/>
                <a:gd name="T12" fmla="*/ 334396 w 1295"/>
                <a:gd name="T13" fmla="*/ 2147483647 h 344"/>
                <a:gd name="T14" fmla="*/ 441701 w 1295"/>
                <a:gd name="T15" fmla="*/ 2147483647 h 344"/>
                <a:gd name="T16" fmla="*/ 529960 w 1295"/>
                <a:gd name="T17" fmla="*/ 2147483647 h 344"/>
                <a:gd name="T18" fmla="*/ 612057 w 1295"/>
                <a:gd name="T19" fmla="*/ 2147483647 h 344"/>
                <a:gd name="T20" fmla="*/ 665897 w 1295"/>
                <a:gd name="T21" fmla="*/ 2147483647 h 344"/>
                <a:gd name="T22" fmla="*/ 741960 w 1295"/>
                <a:gd name="T23" fmla="*/ 2147483647 h 344"/>
                <a:gd name="T24" fmla="*/ 809795 w 1295"/>
                <a:gd name="T25" fmla="*/ 2147483647 h 344"/>
                <a:gd name="T26" fmla="*/ 889398 w 1295"/>
                <a:gd name="T27" fmla="*/ 2147483647 h 344"/>
                <a:gd name="T28" fmla="*/ 971512 w 1295"/>
                <a:gd name="T29" fmla="*/ 2147483647 h 344"/>
                <a:gd name="T30" fmla="*/ 1053737 w 1295"/>
                <a:gd name="T31" fmla="*/ 2147483647 h 344"/>
                <a:gd name="T32" fmla="*/ 1139265 w 1295"/>
                <a:gd name="T33" fmla="*/ 2147483647 h 344"/>
                <a:gd name="T34" fmla="*/ 1222722 w 1295"/>
                <a:gd name="T35" fmla="*/ 2147483647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grpSp>
          <p:nvGrpSpPr>
            <p:cNvPr id="7" name="Group 26"/>
            <p:cNvGrpSpPr>
              <a:grpSpLocks/>
            </p:cNvGrpSpPr>
            <p:nvPr/>
          </p:nvGrpSpPr>
          <p:grpSpPr bwMode="auto">
            <a:xfrm>
              <a:off x="1324" y="1769"/>
              <a:ext cx="578" cy="1233"/>
              <a:chOff x="1317" y="1769"/>
              <a:chExt cx="578" cy="1233"/>
            </a:xfrm>
          </p:grpSpPr>
          <p:sp>
            <p:nvSpPr>
              <p:cNvPr id="58526" name="Line 27"/>
              <p:cNvSpPr>
                <a:spLocks noChangeShapeType="1"/>
              </p:cNvSpPr>
              <p:nvPr/>
            </p:nvSpPr>
            <p:spPr bwMode="auto">
              <a:xfrm flipV="1">
                <a:off x="1805" y="1769"/>
                <a:ext cx="0" cy="570"/>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27" name="Line 28"/>
              <p:cNvSpPr>
                <a:spLocks noChangeShapeType="1"/>
              </p:cNvSpPr>
              <p:nvPr/>
            </p:nvSpPr>
            <p:spPr bwMode="auto">
              <a:xfrm flipV="1">
                <a:off x="1895" y="1910"/>
                <a:ext cx="0" cy="440"/>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28" name="Line 29"/>
              <p:cNvSpPr>
                <a:spLocks noChangeShapeType="1"/>
              </p:cNvSpPr>
              <p:nvPr/>
            </p:nvSpPr>
            <p:spPr bwMode="auto">
              <a:xfrm flipV="1">
                <a:off x="1720" y="1909"/>
                <a:ext cx="14" cy="427"/>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29" name="Line 30"/>
              <p:cNvSpPr>
                <a:spLocks noChangeShapeType="1"/>
              </p:cNvSpPr>
              <p:nvPr/>
            </p:nvSpPr>
            <p:spPr bwMode="auto">
              <a:xfrm rot="10800000" flipH="1" flipV="1">
                <a:off x="1400" y="2295"/>
                <a:ext cx="7" cy="707"/>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30" name="Line 31"/>
              <p:cNvSpPr>
                <a:spLocks noChangeShapeType="1"/>
              </p:cNvSpPr>
              <p:nvPr/>
            </p:nvSpPr>
            <p:spPr bwMode="auto">
              <a:xfrm rot="10800000" flipV="1">
                <a:off x="1317" y="2305"/>
                <a:ext cx="0" cy="481"/>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31" name="Line 32"/>
              <p:cNvSpPr>
                <a:spLocks noChangeShapeType="1"/>
              </p:cNvSpPr>
              <p:nvPr/>
            </p:nvSpPr>
            <p:spPr bwMode="auto">
              <a:xfrm rot="10800000" flipH="1" flipV="1">
                <a:off x="1478" y="2312"/>
                <a:ext cx="7" cy="468"/>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grpSp>
        <p:sp>
          <p:nvSpPr>
            <p:cNvPr id="58504" name="Freeform 33"/>
            <p:cNvSpPr>
              <a:spLocks/>
            </p:cNvSpPr>
            <p:nvPr/>
          </p:nvSpPr>
          <p:spPr bwMode="auto">
            <a:xfrm>
              <a:off x="2621" y="1730"/>
              <a:ext cx="1824" cy="1302"/>
            </a:xfrm>
            <a:custGeom>
              <a:avLst/>
              <a:gdLst>
                <a:gd name="T0" fmla="*/ 0 w 1295"/>
                <a:gd name="T1" fmla="*/ 2147483647 h 344"/>
                <a:gd name="T2" fmla="*/ 60474 w 1295"/>
                <a:gd name="T3" fmla="*/ 2147483647 h 344"/>
                <a:gd name="T4" fmla="*/ 110519 w 1295"/>
                <a:gd name="T5" fmla="*/ 2147483647 h 344"/>
                <a:gd name="T6" fmla="*/ 152785 w 1295"/>
                <a:gd name="T7" fmla="*/ 2147483647 h 344"/>
                <a:gd name="T8" fmla="*/ 206699 w 1295"/>
                <a:gd name="T9" fmla="*/ 2147483647 h 344"/>
                <a:gd name="T10" fmla="*/ 265927 w 1295"/>
                <a:gd name="T11" fmla="*/ 2147483647 h 344"/>
                <a:gd name="T12" fmla="*/ 334396 w 1295"/>
                <a:gd name="T13" fmla="*/ 2147483647 h 344"/>
                <a:gd name="T14" fmla="*/ 441701 w 1295"/>
                <a:gd name="T15" fmla="*/ 2147483647 h 344"/>
                <a:gd name="T16" fmla="*/ 529960 w 1295"/>
                <a:gd name="T17" fmla="*/ 2147483647 h 344"/>
                <a:gd name="T18" fmla="*/ 612057 w 1295"/>
                <a:gd name="T19" fmla="*/ 2147483647 h 344"/>
                <a:gd name="T20" fmla="*/ 665897 w 1295"/>
                <a:gd name="T21" fmla="*/ 2147483647 h 344"/>
                <a:gd name="T22" fmla="*/ 741960 w 1295"/>
                <a:gd name="T23" fmla="*/ 2147483647 h 344"/>
                <a:gd name="T24" fmla="*/ 809795 w 1295"/>
                <a:gd name="T25" fmla="*/ 2147483647 h 344"/>
                <a:gd name="T26" fmla="*/ 889398 w 1295"/>
                <a:gd name="T27" fmla="*/ 2147483647 h 344"/>
                <a:gd name="T28" fmla="*/ 971512 w 1295"/>
                <a:gd name="T29" fmla="*/ 2147483647 h 344"/>
                <a:gd name="T30" fmla="*/ 1053737 w 1295"/>
                <a:gd name="T31" fmla="*/ 2147483647 h 344"/>
                <a:gd name="T32" fmla="*/ 1139265 w 1295"/>
                <a:gd name="T33" fmla="*/ 2147483647 h 344"/>
                <a:gd name="T34" fmla="*/ 1222722 w 1295"/>
                <a:gd name="T35" fmla="*/ 2147483647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grpSp>
          <p:nvGrpSpPr>
            <p:cNvPr id="8" name="Group 34"/>
            <p:cNvGrpSpPr>
              <a:grpSpLocks/>
            </p:cNvGrpSpPr>
            <p:nvPr/>
          </p:nvGrpSpPr>
          <p:grpSpPr bwMode="auto">
            <a:xfrm>
              <a:off x="2121" y="1768"/>
              <a:ext cx="578" cy="1233"/>
              <a:chOff x="1317" y="1769"/>
              <a:chExt cx="578" cy="1233"/>
            </a:xfrm>
          </p:grpSpPr>
          <p:sp>
            <p:nvSpPr>
              <p:cNvPr id="58520" name="Line 35"/>
              <p:cNvSpPr>
                <a:spLocks noChangeShapeType="1"/>
              </p:cNvSpPr>
              <p:nvPr/>
            </p:nvSpPr>
            <p:spPr bwMode="auto">
              <a:xfrm flipV="1">
                <a:off x="1805" y="1769"/>
                <a:ext cx="0" cy="570"/>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21" name="Line 36"/>
              <p:cNvSpPr>
                <a:spLocks noChangeShapeType="1"/>
              </p:cNvSpPr>
              <p:nvPr/>
            </p:nvSpPr>
            <p:spPr bwMode="auto">
              <a:xfrm flipV="1">
                <a:off x="1895" y="1910"/>
                <a:ext cx="0" cy="440"/>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22" name="Line 37"/>
              <p:cNvSpPr>
                <a:spLocks noChangeShapeType="1"/>
              </p:cNvSpPr>
              <p:nvPr/>
            </p:nvSpPr>
            <p:spPr bwMode="auto">
              <a:xfrm flipV="1">
                <a:off x="1720" y="1909"/>
                <a:ext cx="14" cy="427"/>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23" name="Line 38"/>
              <p:cNvSpPr>
                <a:spLocks noChangeShapeType="1"/>
              </p:cNvSpPr>
              <p:nvPr/>
            </p:nvSpPr>
            <p:spPr bwMode="auto">
              <a:xfrm rot="10800000" flipH="1" flipV="1">
                <a:off x="1400" y="2295"/>
                <a:ext cx="7" cy="707"/>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24" name="Line 39"/>
              <p:cNvSpPr>
                <a:spLocks noChangeShapeType="1"/>
              </p:cNvSpPr>
              <p:nvPr/>
            </p:nvSpPr>
            <p:spPr bwMode="auto">
              <a:xfrm rot="10800000" flipV="1">
                <a:off x="1317" y="2305"/>
                <a:ext cx="0" cy="481"/>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25" name="Line 40"/>
              <p:cNvSpPr>
                <a:spLocks noChangeShapeType="1"/>
              </p:cNvSpPr>
              <p:nvPr/>
            </p:nvSpPr>
            <p:spPr bwMode="auto">
              <a:xfrm rot="10800000" flipH="1" flipV="1">
                <a:off x="1478" y="2312"/>
                <a:ext cx="7" cy="468"/>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grpSp>
        <p:grpSp>
          <p:nvGrpSpPr>
            <p:cNvPr id="9" name="Group 41"/>
            <p:cNvGrpSpPr>
              <a:grpSpLocks/>
            </p:cNvGrpSpPr>
            <p:nvPr/>
          </p:nvGrpSpPr>
          <p:grpSpPr bwMode="auto">
            <a:xfrm>
              <a:off x="2930" y="1756"/>
              <a:ext cx="578" cy="1233"/>
              <a:chOff x="1317" y="1769"/>
              <a:chExt cx="578" cy="1233"/>
            </a:xfrm>
          </p:grpSpPr>
          <p:sp>
            <p:nvSpPr>
              <p:cNvPr id="58514" name="Line 42"/>
              <p:cNvSpPr>
                <a:spLocks noChangeShapeType="1"/>
              </p:cNvSpPr>
              <p:nvPr/>
            </p:nvSpPr>
            <p:spPr bwMode="auto">
              <a:xfrm flipV="1">
                <a:off x="1805" y="1769"/>
                <a:ext cx="0" cy="570"/>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15" name="Line 43"/>
              <p:cNvSpPr>
                <a:spLocks noChangeShapeType="1"/>
              </p:cNvSpPr>
              <p:nvPr/>
            </p:nvSpPr>
            <p:spPr bwMode="auto">
              <a:xfrm flipV="1">
                <a:off x="1895" y="1910"/>
                <a:ext cx="0" cy="440"/>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16" name="Line 44"/>
              <p:cNvSpPr>
                <a:spLocks noChangeShapeType="1"/>
              </p:cNvSpPr>
              <p:nvPr/>
            </p:nvSpPr>
            <p:spPr bwMode="auto">
              <a:xfrm flipV="1">
                <a:off x="1720" y="1909"/>
                <a:ext cx="14" cy="427"/>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17" name="Line 45"/>
              <p:cNvSpPr>
                <a:spLocks noChangeShapeType="1"/>
              </p:cNvSpPr>
              <p:nvPr/>
            </p:nvSpPr>
            <p:spPr bwMode="auto">
              <a:xfrm rot="10800000" flipH="1" flipV="1">
                <a:off x="1400" y="2295"/>
                <a:ext cx="7" cy="707"/>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18" name="Line 46"/>
              <p:cNvSpPr>
                <a:spLocks noChangeShapeType="1"/>
              </p:cNvSpPr>
              <p:nvPr/>
            </p:nvSpPr>
            <p:spPr bwMode="auto">
              <a:xfrm rot="10800000" flipV="1">
                <a:off x="1317" y="2305"/>
                <a:ext cx="0" cy="481"/>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19" name="Line 47"/>
              <p:cNvSpPr>
                <a:spLocks noChangeShapeType="1"/>
              </p:cNvSpPr>
              <p:nvPr/>
            </p:nvSpPr>
            <p:spPr bwMode="auto">
              <a:xfrm rot="10800000" flipH="1" flipV="1">
                <a:off x="1478" y="2312"/>
                <a:ext cx="7" cy="468"/>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grpSp>
        <p:grpSp>
          <p:nvGrpSpPr>
            <p:cNvPr id="10" name="Group 48"/>
            <p:cNvGrpSpPr>
              <a:grpSpLocks/>
            </p:cNvGrpSpPr>
            <p:nvPr/>
          </p:nvGrpSpPr>
          <p:grpSpPr bwMode="auto">
            <a:xfrm>
              <a:off x="3727" y="1755"/>
              <a:ext cx="578" cy="1233"/>
              <a:chOff x="1317" y="1769"/>
              <a:chExt cx="578" cy="1233"/>
            </a:xfrm>
          </p:grpSpPr>
          <p:sp>
            <p:nvSpPr>
              <p:cNvPr id="58508" name="Line 49"/>
              <p:cNvSpPr>
                <a:spLocks noChangeShapeType="1"/>
              </p:cNvSpPr>
              <p:nvPr/>
            </p:nvSpPr>
            <p:spPr bwMode="auto">
              <a:xfrm flipV="1">
                <a:off x="1805" y="1769"/>
                <a:ext cx="0" cy="570"/>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09" name="Line 50"/>
              <p:cNvSpPr>
                <a:spLocks noChangeShapeType="1"/>
              </p:cNvSpPr>
              <p:nvPr/>
            </p:nvSpPr>
            <p:spPr bwMode="auto">
              <a:xfrm flipV="1">
                <a:off x="1895" y="1910"/>
                <a:ext cx="0" cy="440"/>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10" name="Line 51"/>
              <p:cNvSpPr>
                <a:spLocks noChangeShapeType="1"/>
              </p:cNvSpPr>
              <p:nvPr/>
            </p:nvSpPr>
            <p:spPr bwMode="auto">
              <a:xfrm flipV="1">
                <a:off x="1720" y="1909"/>
                <a:ext cx="14" cy="427"/>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11" name="Line 52"/>
              <p:cNvSpPr>
                <a:spLocks noChangeShapeType="1"/>
              </p:cNvSpPr>
              <p:nvPr/>
            </p:nvSpPr>
            <p:spPr bwMode="auto">
              <a:xfrm rot="10800000" flipH="1" flipV="1">
                <a:off x="1400" y="2295"/>
                <a:ext cx="7" cy="707"/>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12" name="Line 53"/>
              <p:cNvSpPr>
                <a:spLocks noChangeShapeType="1"/>
              </p:cNvSpPr>
              <p:nvPr/>
            </p:nvSpPr>
            <p:spPr bwMode="auto">
              <a:xfrm rot="10800000" flipV="1">
                <a:off x="1317" y="2305"/>
                <a:ext cx="0" cy="481"/>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13" name="Line 54"/>
              <p:cNvSpPr>
                <a:spLocks noChangeShapeType="1"/>
              </p:cNvSpPr>
              <p:nvPr/>
            </p:nvSpPr>
            <p:spPr bwMode="auto">
              <a:xfrm rot="10800000" flipH="1" flipV="1">
                <a:off x="1478" y="2312"/>
                <a:ext cx="7" cy="468"/>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grpSp>
      </p:grpSp>
      <p:grpSp>
        <p:nvGrpSpPr>
          <p:cNvPr id="11" name="Group 55"/>
          <p:cNvGrpSpPr>
            <a:grpSpLocks/>
          </p:cNvGrpSpPr>
          <p:nvPr/>
        </p:nvGrpSpPr>
        <p:grpSpPr bwMode="auto">
          <a:xfrm>
            <a:off x="5391150" y="5014913"/>
            <a:ext cx="2895600" cy="333375"/>
            <a:chOff x="985" y="3472"/>
            <a:chExt cx="1824" cy="210"/>
          </a:xfrm>
        </p:grpSpPr>
        <p:sp>
          <p:nvSpPr>
            <p:cNvPr id="58486" name="Freeform 56"/>
            <p:cNvSpPr>
              <a:spLocks/>
            </p:cNvSpPr>
            <p:nvPr/>
          </p:nvSpPr>
          <p:spPr bwMode="auto">
            <a:xfrm>
              <a:off x="985" y="3475"/>
              <a:ext cx="1824" cy="207"/>
            </a:xfrm>
            <a:custGeom>
              <a:avLst/>
              <a:gdLst>
                <a:gd name="T0" fmla="*/ 0 w 1295"/>
                <a:gd name="T1" fmla="*/ 1 h 344"/>
                <a:gd name="T2" fmla="*/ 60474 w 1295"/>
                <a:gd name="T3" fmla="*/ 1 h 344"/>
                <a:gd name="T4" fmla="*/ 110519 w 1295"/>
                <a:gd name="T5" fmla="*/ 1 h 344"/>
                <a:gd name="T6" fmla="*/ 152785 w 1295"/>
                <a:gd name="T7" fmla="*/ 1 h 344"/>
                <a:gd name="T8" fmla="*/ 206699 w 1295"/>
                <a:gd name="T9" fmla="*/ 1 h 344"/>
                <a:gd name="T10" fmla="*/ 265927 w 1295"/>
                <a:gd name="T11" fmla="*/ 1 h 344"/>
                <a:gd name="T12" fmla="*/ 334396 w 1295"/>
                <a:gd name="T13" fmla="*/ 1 h 344"/>
                <a:gd name="T14" fmla="*/ 441701 w 1295"/>
                <a:gd name="T15" fmla="*/ 1 h 344"/>
                <a:gd name="T16" fmla="*/ 529960 w 1295"/>
                <a:gd name="T17" fmla="*/ 1 h 344"/>
                <a:gd name="T18" fmla="*/ 612057 w 1295"/>
                <a:gd name="T19" fmla="*/ 1 h 344"/>
                <a:gd name="T20" fmla="*/ 665897 w 1295"/>
                <a:gd name="T21" fmla="*/ 1 h 344"/>
                <a:gd name="T22" fmla="*/ 741960 w 1295"/>
                <a:gd name="T23" fmla="*/ 1 h 344"/>
                <a:gd name="T24" fmla="*/ 809795 w 1295"/>
                <a:gd name="T25" fmla="*/ 1 h 344"/>
                <a:gd name="T26" fmla="*/ 889398 w 1295"/>
                <a:gd name="T27" fmla="*/ 1 h 344"/>
                <a:gd name="T28" fmla="*/ 971512 w 1295"/>
                <a:gd name="T29" fmla="*/ 1 h 344"/>
                <a:gd name="T30" fmla="*/ 1053737 w 1295"/>
                <a:gd name="T31" fmla="*/ 1 h 344"/>
                <a:gd name="T32" fmla="*/ 1139265 w 1295"/>
                <a:gd name="T33" fmla="*/ 1 h 344"/>
                <a:gd name="T34" fmla="*/ 1222722 w 1295"/>
                <a:gd name="T35" fmla="*/ 1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58487" name="Line 57"/>
            <p:cNvSpPr>
              <a:spLocks noChangeShapeType="1"/>
            </p:cNvSpPr>
            <p:nvPr/>
          </p:nvSpPr>
          <p:spPr bwMode="auto">
            <a:xfrm flipV="1">
              <a:off x="1783" y="3476"/>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88" name="Line 58"/>
            <p:cNvSpPr>
              <a:spLocks noChangeShapeType="1"/>
            </p:cNvSpPr>
            <p:nvPr/>
          </p:nvSpPr>
          <p:spPr bwMode="auto">
            <a:xfrm flipV="1">
              <a:off x="1866" y="3495"/>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89" name="Line 59"/>
            <p:cNvSpPr>
              <a:spLocks noChangeShapeType="1"/>
            </p:cNvSpPr>
            <p:nvPr/>
          </p:nvSpPr>
          <p:spPr bwMode="auto">
            <a:xfrm flipV="1">
              <a:off x="1698" y="3496"/>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12" name="Group 60"/>
            <p:cNvGrpSpPr>
              <a:grpSpLocks/>
            </p:cNvGrpSpPr>
            <p:nvPr/>
          </p:nvGrpSpPr>
          <p:grpSpPr bwMode="auto">
            <a:xfrm rot="10800000">
              <a:off x="2095" y="3560"/>
              <a:ext cx="168" cy="102"/>
              <a:chOff x="1795" y="2600"/>
              <a:chExt cx="168" cy="102"/>
            </a:xfrm>
          </p:grpSpPr>
          <p:sp>
            <p:nvSpPr>
              <p:cNvPr id="58499" name="Line 61"/>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500" name="Line 62"/>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501" name="Line 63"/>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13" name="Group 64"/>
            <p:cNvGrpSpPr>
              <a:grpSpLocks/>
            </p:cNvGrpSpPr>
            <p:nvPr/>
          </p:nvGrpSpPr>
          <p:grpSpPr bwMode="auto">
            <a:xfrm rot="10800000">
              <a:off x="1289" y="3559"/>
              <a:ext cx="168" cy="102"/>
              <a:chOff x="1795" y="2600"/>
              <a:chExt cx="168" cy="102"/>
            </a:xfrm>
          </p:grpSpPr>
          <p:sp>
            <p:nvSpPr>
              <p:cNvPr id="58496" name="Line 65"/>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97" name="Line 66"/>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98" name="Line 67"/>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14" name="Group 68"/>
            <p:cNvGrpSpPr>
              <a:grpSpLocks/>
            </p:cNvGrpSpPr>
            <p:nvPr/>
          </p:nvGrpSpPr>
          <p:grpSpPr bwMode="auto">
            <a:xfrm>
              <a:off x="2499" y="3472"/>
              <a:ext cx="168" cy="102"/>
              <a:chOff x="1795" y="2600"/>
              <a:chExt cx="168" cy="102"/>
            </a:xfrm>
          </p:grpSpPr>
          <p:sp>
            <p:nvSpPr>
              <p:cNvPr id="58493" name="Line 69"/>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94" name="Line 70"/>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95" name="Line 71"/>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grpSp>
        <p:nvGrpSpPr>
          <p:cNvPr id="15" name="Group 72"/>
          <p:cNvGrpSpPr>
            <a:grpSpLocks/>
          </p:cNvGrpSpPr>
          <p:nvPr/>
        </p:nvGrpSpPr>
        <p:grpSpPr bwMode="auto">
          <a:xfrm>
            <a:off x="2841625" y="5100638"/>
            <a:ext cx="2895600" cy="333375"/>
            <a:chOff x="985" y="3472"/>
            <a:chExt cx="1824" cy="210"/>
          </a:xfrm>
        </p:grpSpPr>
        <p:sp>
          <p:nvSpPr>
            <p:cNvPr id="58470" name="Freeform 73"/>
            <p:cNvSpPr>
              <a:spLocks/>
            </p:cNvSpPr>
            <p:nvPr/>
          </p:nvSpPr>
          <p:spPr bwMode="auto">
            <a:xfrm>
              <a:off x="985" y="3475"/>
              <a:ext cx="1824" cy="207"/>
            </a:xfrm>
            <a:custGeom>
              <a:avLst/>
              <a:gdLst>
                <a:gd name="T0" fmla="*/ 0 w 1295"/>
                <a:gd name="T1" fmla="*/ 1 h 344"/>
                <a:gd name="T2" fmla="*/ 60474 w 1295"/>
                <a:gd name="T3" fmla="*/ 1 h 344"/>
                <a:gd name="T4" fmla="*/ 110519 w 1295"/>
                <a:gd name="T5" fmla="*/ 1 h 344"/>
                <a:gd name="T6" fmla="*/ 152785 w 1295"/>
                <a:gd name="T7" fmla="*/ 1 h 344"/>
                <a:gd name="T8" fmla="*/ 206699 w 1295"/>
                <a:gd name="T9" fmla="*/ 1 h 344"/>
                <a:gd name="T10" fmla="*/ 265927 w 1295"/>
                <a:gd name="T11" fmla="*/ 1 h 344"/>
                <a:gd name="T12" fmla="*/ 334396 w 1295"/>
                <a:gd name="T13" fmla="*/ 1 h 344"/>
                <a:gd name="T14" fmla="*/ 441701 w 1295"/>
                <a:gd name="T15" fmla="*/ 1 h 344"/>
                <a:gd name="T16" fmla="*/ 529960 w 1295"/>
                <a:gd name="T17" fmla="*/ 1 h 344"/>
                <a:gd name="T18" fmla="*/ 612057 w 1295"/>
                <a:gd name="T19" fmla="*/ 1 h 344"/>
                <a:gd name="T20" fmla="*/ 665897 w 1295"/>
                <a:gd name="T21" fmla="*/ 1 h 344"/>
                <a:gd name="T22" fmla="*/ 741960 w 1295"/>
                <a:gd name="T23" fmla="*/ 1 h 344"/>
                <a:gd name="T24" fmla="*/ 809795 w 1295"/>
                <a:gd name="T25" fmla="*/ 1 h 344"/>
                <a:gd name="T26" fmla="*/ 889398 w 1295"/>
                <a:gd name="T27" fmla="*/ 1 h 344"/>
                <a:gd name="T28" fmla="*/ 971512 w 1295"/>
                <a:gd name="T29" fmla="*/ 1 h 344"/>
                <a:gd name="T30" fmla="*/ 1053737 w 1295"/>
                <a:gd name="T31" fmla="*/ 1 h 344"/>
                <a:gd name="T32" fmla="*/ 1139265 w 1295"/>
                <a:gd name="T33" fmla="*/ 1 h 344"/>
                <a:gd name="T34" fmla="*/ 1222722 w 1295"/>
                <a:gd name="T35" fmla="*/ 1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58471" name="Line 74"/>
            <p:cNvSpPr>
              <a:spLocks noChangeShapeType="1"/>
            </p:cNvSpPr>
            <p:nvPr/>
          </p:nvSpPr>
          <p:spPr bwMode="auto">
            <a:xfrm flipV="1">
              <a:off x="1783" y="3476"/>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72" name="Line 75"/>
            <p:cNvSpPr>
              <a:spLocks noChangeShapeType="1"/>
            </p:cNvSpPr>
            <p:nvPr/>
          </p:nvSpPr>
          <p:spPr bwMode="auto">
            <a:xfrm flipV="1">
              <a:off x="1866" y="3495"/>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73" name="Line 76"/>
            <p:cNvSpPr>
              <a:spLocks noChangeShapeType="1"/>
            </p:cNvSpPr>
            <p:nvPr/>
          </p:nvSpPr>
          <p:spPr bwMode="auto">
            <a:xfrm flipV="1">
              <a:off x="1698" y="3496"/>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16" name="Group 77"/>
            <p:cNvGrpSpPr>
              <a:grpSpLocks/>
            </p:cNvGrpSpPr>
            <p:nvPr/>
          </p:nvGrpSpPr>
          <p:grpSpPr bwMode="auto">
            <a:xfrm rot="10800000">
              <a:off x="2095" y="3560"/>
              <a:ext cx="168" cy="102"/>
              <a:chOff x="1795" y="2600"/>
              <a:chExt cx="168" cy="102"/>
            </a:xfrm>
          </p:grpSpPr>
          <p:sp>
            <p:nvSpPr>
              <p:cNvPr id="58483" name="Line 78"/>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84" name="Line 79"/>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85" name="Line 80"/>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17" name="Group 81"/>
            <p:cNvGrpSpPr>
              <a:grpSpLocks/>
            </p:cNvGrpSpPr>
            <p:nvPr/>
          </p:nvGrpSpPr>
          <p:grpSpPr bwMode="auto">
            <a:xfrm rot="10800000">
              <a:off x="1289" y="3559"/>
              <a:ext cx="168" cy="102"/>
              <a:chOff x="1795" y="2600"/>
              <a:chExt cx="168" cy="102"/>
            </a:xfrm>
          </p:grpSpPr>
          <p:sp>
            <p:nvSpPr>
              <p:cNvPr id="58480" name="Line 82"/>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81" name="Line 83"/>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82" name="Line 84"/>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18" name="Group 85"/>
            <p:cNvGrpSpPr>
              <a:grpSpLocks/>
            </p:cNvGrpSpPr>
            <p:nvPr/>
          </p:nvGrpSpPr>
          <p:grpSpPr bwMode="auto">
            <a:xfrm>
              <a:off x="2499" y="3472"/>
              <a:ext cx="168" cy="102"/>
              <a:chOff x="1795" y="2600"/>
              <a:chExt cx="168" cy="102"/>
            </a:xfrm>
          </p:grpSpPr>
          <p:sp>
            <p:nvSpPr>
              <p:cNvPr id="58477" name="Line 86"/>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78" name="Line 87"/>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79" name="Line 88"/>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grpSp>
        <p:nvGrpSpPr>
          <p:cNvPr id="19" name="Group 89"/>
          <p:cNvGrpSpPr>
            <a:grpSpLocks/>
          </p:cNvGrpSpPr>
          <p:nvPr/>
        </p:nvGrpSpPr>
        <p:grpSpPr bwMode="auto">
          <a:xfrm>
            <a:off x="4114800" y="5038725"/>
            <a:ext cx="2895600" cy="333375"/>
            <a:chOff x="985" y="3472"/>
            <a:chExt cx="1824" cy="210"/>
          </a:xfrm>
        </p:grpSpPr>
        <p:sp>
          <p:nvSpPr>
            <p:cNvPr id="58454" name="Freeform 90"/>
            <p:cNvSpPr>
              <a:spLocks/>
            </p:cNvSpPr>
            <p:nvPr/>
          </p:nvSpPr>
          <p:spPr bwMode="auto">
            <a:xfrm>
              <a:off x="985" y="3475"/>
              <a:ext cx="1824" cy="207"/>
            </a:xfrm>
            <a:custGeom>
              <a:avLst/>
              <a:gdLst>
                <a:gd name="T0" fmla="*/ 0 w 1295"/>
                <a:gd name="T1" fmla="*/ 1 h 344"/>
                <a:gd name="T2" fmla="*/ 60474 w 1295"/>
                <a:gd name="T3" fmla="*/ 1 h 344"/>
                <a:gd name="T4" fmla="*/ 110519 w 1295"/>
                <a:gd name="T5" fmla="*/ 1 h 344"/>
                <a:gd name="T6" fmla="*/ 152785 w 1295"/>
                <a:gd name="T7" fmla="*/ 1 h 344"/>
                <a:gd name="T8" fmla="*/ 206699 w 1295"/>
                <a:gd name="T9" fmla="*/ 1 h 344"/>
                <a:gd name="T10" fmla="*/ 265927 w 1295"/>
                <a:gd name="T11" fmla="*/ 1 h 344"/>
                <a:gd name="T12" fmla="*/ 334396 w 1295"/>
                <a:gd name="T13" fmla="*/ 1 h 344"/>
                <a:gd name="T14" fmla="*/ 441701 w 1295"/>
                <a:gd name="T15" fmla="*/ 1 h 344"/>
                <a:gd name="T16" fmla="*/ 529960 w 1295"/>
                <a:gd name="T17" fmla="*/ 1 h 344"/>
                <a:gd name="T18" fmla="*/ 612057 w 1295"/>
                <a:gd name="T19" fmla="*/ 1 h 344"/>
                <a:gd name="T20" fmla="*/ 665897 w 1295"/>
                <a:gd name="T21" fmla="*/ 1 h 344"/>
                <a:gd name="T22" fmla="*/ 741960 w 1295"/>
                <a:gd name="T23" fmla="*/ 1 h 344"/>
                <a:gd name="T24" fmla="*/ 809795 w 1295"/>
                <a:gd name="T25" fmla="*/ 1 h 344"/>
                <a:gd name="T26" fmla="*/ 889398 w 1295"/>
                <a:gd name="T27" fmla="*/ 1 h 344"/>
                <a:gd name="T28" fmla="*/ 971512 w 1295"/>
                <a:gd name="T29" fmla="*/ 1 h 344"/>
                <a:gd name="T30" fmla="*/ 1053737 w 1295"/>
                <a:gd name="T31" fmla="*/ 1 h 344"/>
                <a:gd name="T32" fmla="*/ 1139265 w 1295"/>
                <a:gd name="T33" fmla="*/ 1 h 344"/>
                <a:gd name="T34" fmla="*/ 1222722 w 1295"/>
                <a:gd name="T35" fmla="*/ 1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58455" name="Line 91"/>
            <p:cNvSpPr>
              <a:spLocks noChangeShapeType="1"/>
            </p:cNvSpPr>
            <p:nvPr/>
          </p:nvSpPr>
          <p:spPr bwMode="auto">
            <a:xfrm flipV="1">
              <a:off x="1783" y="3476"/>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56" name="Line 92"/>
            <p:cNvSpPr>
              <a:spLocks noChangeShapeType="1"/>
            </p:cNvSpPr>
            <p:nvPr/>
          </p:nvSpPr>
          <p:spPr bwMode="auto">
            <a:xfrm flipV="1">
              <a:off x="1866" y="3495"/>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57" name="Line 93"/>
            <p:cNvSpPr>
              <a:spLocks noChangeShapeType="1"/>
            </p:cNvSpPr>
            <p:nvPr/>
          </p:nvSpPr>
          <p:spPr bwMode="auto">
            <a:xfrm flipV="1">
              <a:off x="1698" y="3496"/>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20" name="Group 94"/>
            <p:cNvGrpSpPr>
              <a:grpSpLocks/>
            </p:cNvGrpSpPr>
            <p:nvPr/>
          </p:nvGrpSpPr>
          <p:grpSpPr bwMode="auto">
            <a:xfrm rot="10800000">
              <a:off x="2095" y="3560"/>
              <a:ext cx="168" cy="102"/>
              <a:chOff x="1795" y="2600"/>
              <a:chExt cx="168" cy="102"/>
            </a:xfrm>
          </p:grpSpPr>
          <p:sp>
            <p:nvSpPr>
              <p:cNvPr id="58467" name="Line 95"/>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68" name="Line 96"/>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69" name="Line 97"/>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21" name="Group 98"/>
            <p:cNvGrpSpPr>
              <a:grpSpLocks/>
            </p:cNvGrpSpPr>
            <p:nvPr/>
          </p:nvGrpSpPr>
          <p:grpSpPr bwMode="auto">
            <a:xfrm rot="10800000">
              <a:off x="1289" y="3559"/>
              <a:ext cx="168" cy="102"/>
              <a:chOff x="1795" y="2600"/>
              <a:chExt cx="168" cy="102"/>
            </a:xfrm>
          </p:grpSpPr>
          <p:sp>
            <p:nvSpPr>
              <p:cNvPr id="58464" name="Line 99"/>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65" name="Line 100"/>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66" name="Line 101"/>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22" name="Group 102"/>
            <p:cNvGrpSpPr>
              <a:grpSpLocks/>
            </p:cNvGrpSpPr>
            <p:nvPr/>
          </p:nvGrpSpPr>
          <p:grpSpPr bwMode="auto">
            <a:xfrm>
              <a:off x="2499" y="3472"/>
              <a:ext cx="168" cy="102"/>
              <a:chOff x="1795" y="2600"/>
              <a:chExt cx="168" cy="102"/>
            </a:xfrm>
          </p:grpSpPr>
          <p:sp>
            <p:nvSpPr>
              <p:cNvPr id="58461" name="Line 103"/>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62" name="Line 104"/>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63" name="Line 105"/>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grpSp>
        <p:nvGrpSpPr>
          <p:cNvPr id="23" name="Group 106"/>
          <p:cNvGrpSpPr>
            <a:grpSpLocks/>
          </p:cNvGrpSpPr>
          <p:nvPr/>
        </p:nvGrpSpPr>
        <p:grpSpPr bwMode="auto">
          <a:xfrm>
            <a:off x="4103688" y="5059363"/>
            <a:ext cx="2895600" cy="333375"/>
            <a:chOff x="985" y="3472"/>
            <a:chExt cx="1824" cy="210"/>
          </a:xfrm>
        </p:grpSpPr>
        <p:sp>
          <p:nvSpPr>
            <p:cNvPr id="58438" name="Freeform 107"/>
            <p:cNvSpPr>
              <a:spLocks/>
            </p:cNvSpPr>
            <p:nvPr/>
          </p:nvSpPr>
          <p:spPr bwMode="auto">
            <a:xfrm>
              <a:off x="985" y="3475"/>
              <a:ext cx="1824" cy="207"/>
            </a:xfrm>
            <a:custGeom>
              <a:avLst/>
              <a:gdLst>
                <a:gd name="T0" fmla="*/ 0 w 1295"/>
                <a:gd name="T1" fmla="*/ 1 h 344"/>
                <a:gd name="T2" fmla="*/ 60474 w 1295"/>
                <a:gd name="T3" fmla="*/ 1 h 344"/>
                <a:gd name="T4" fmla="*/ 110519 w 1295"/>
                <a:gd name="T5" fmla="*/ 1 h 344"/>
                <a:gd name="T6" fmla="*/ 152785 w 1295"/>
                <a:gd name="T7" fmla="*/ 1 h 344"/>
                <a:gd name="T8" fmla="*/ 206699 w 1295"/>
                <a:gd name="T9" fmla="*/ 1 h 344"/>
                <a:gd name="T10" fmla="*/ 265927 w 1295"/>
                <a:gd name="T11" fmla="*/ 1 h 344"/>
                <a:gd name="T12" fmla="*/ 334396 w 1295"/>
                <a:gd name="T13" fmla="*/ 1 h 344"/>
                <a:gd name="T14" fmla="*/ 441701 w 1295"/>
                <a:gd name="T15" fmla="*/ 1 h 344"/>
                <a:gd name="T16" fmla="*/ 529960 w 1295"/>
                <a:gd name="T17" fmla="*/ 1 h 344"/>
                <a:gd name="T18" fmla="*/ 612057 w 1295"/>
                <a:gd name="T19" fmla="*/ 1 h 344"/>
                <a:gd name="T20" fmla="*/ 665897 w 1295"/>
                <a:gd name="T21" fmla="*/ 1 h 344"/>
                <a:gd name="T22" fmla="*/ 741960 w 1295"/>
                <a:gd name="T23" fmla="*/ 1 h 344"/>
                <a:gd name="T24" fmla="*/ 809795 w 1295"/>
                <a:gd name="T25" fmla="*/ 1 h 344"/>
                <a:gd name="T26" fmla="*/ 889398 w 1295"/>
                <a:gd name="T27" fmla="*/ 1 h 344"/>
                <a:gd name="T28" fmla="*/ 971512 w 1295"/>
                <a:gd name="T29" fmla="*/ 1 h 344"/>
                <a:gd name="T30" fmla="*/ 1053737 w 1295"/>
                <a:gd name="T31" fmla="*/ 1 h 344"/>
                <a:gd name="T32" fmla="*/ 1139265 w 1295"/>
                <a:gd name="T33" fmla="*/ 1 h 344"/>
                <a:gd name="T34" fmla="*/ 1222722 w 1295"/>
                <a:gd name="T35" fmla="*/ 1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58439" name="Line 108"/>
            <p:cNvSpPr>
              <a:spLocks noChangeShapeType="1"/>
            </p:cNvSpPr>
            <p:nvPr/>
          </p:nvSpPr>
          <p:spPr bwMode="auto">
            <a:xfrm flipV="1">
              <a:off x="1783" y="3476"/>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40" name="Line 109"/>
            <p:cNvSpPr>
              <a:spLocks noChangeShapeType="1"/>
            </p:cNvSpPr>
            <p:nvPr/>
          </p:nvSpPr>
          <p:spPr bwMode="auto">
            <a:xfrm flipV="1">
              <a:off x="1866" y="3495"/>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41" name="Line 110"/>
            <p:cNvSpPr>
              <a:spLocks noChangeShapeType="1"/>
            </p:cNvSpPr>
            <p:nvPr/>
          </p:nvSpPr>
          <p:spPr bwMode="auto">
            <a:xfrm flipV="1">
              <a:off x="1698" y="3496"/>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24" name="Group 111"/>
            <p:cNvGrpSpPr>
              <a:grpSpLocks/>
            </p:cNvGrpSpPr>
            <p:nvPr/>
          </p:nvGrpSpPr>
          <p:grpSpPr bwMode="auto">
            <a:xfrm rot="10800000">
              <a:off x="2095" y="3560"/>
              <a:ext cx="168" cy="102"/>
              <a:chOff x="1795" y="2600"/>
              <a:chExt cx="168" cy="102"/>
            </a:xfrm>
          </p:grpSpPr>
          <p:sp>
            <p:nvSpPr>
              <p:cNvPr id="58451" name="Line 112"/>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52" name="Line 113"/>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53" name="Line 114"/>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25" name="Group 115"/>
            <p:cNvGrpSpPr>
              <a:grpSpLocks/>
            </p:cNvGrpSpPr>
            <p:nvPr/>
          </p:nvGrpSpPr>
          <p:grpSpPr bwMode="auto">
            <a:xfrm rot="10800000">
              <a:off x="1289" y="3559"/>
              <a:ext cx="168" cy="102"/>
              <a:chOff x="1795" y="2600"/>
              <a:chExt cx="168" cy="102"/>
            </a:xfrm>
          </p:grpSpPr>
          <p:sp>
            <p:nvSpPr>
              <p:cNvPr id="58448" name="Line 116"/>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49" name="Line 117"/>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50" name="Line 118"/>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26" name="Group 119"/>
            <p:cNvGrpSpPr>
              <a:grpSpLocks/>
            </p:cNvGrpSpPr>
            <p:nvPr/>
          </p:nvGrpSpPr>
          <p:grpSpPr bwMode="auto">
            <a:xfrm>
              <a:off x="2499" y="3472"/>
              <a:ext cx="168" cy="102"/>
              <a:chOff x="1795" y="2600"/>
              <a:chExt cx="168" cy="102"/>
            </a:xfrm>
          </p:grpSpPr>
          <p:sp>
            <p:nvSpPr>
              <p:cNvPr id="58445" name="Line 120"/>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46" name="Line 121"/>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47" name="Line 122"/>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grpSp>
        <p:nvGrpSpPr>
          <p:cNvPr id="27" name="Group 123"/>
          <p:cNvGrpSpPr>
            <a:grpSpLocks/>
          </p:cNvGrpSpPr>
          <p:nvPr/>
        </p:nvGrpSpPr>
        <p:grpSpPr bwMode="auto">
          <a:xfrm>
            <a:off x="5378450" y="5059363"/>
            <a:ext cx="2895600" cy="333375"/>
            <a:chOff x="985" y="3472"/>
            <a:chExt cx="1824" cy="210"/>
          </a:xfrm>
        </p:grpSpPr>
        <p:sp>
          <p:nvSpPr>
            <p:cNvPr id="58422" name="Freeform 124"/>
            <p:cNvSpPr>
              <a:spLocks/>
            </p:cNvSpPr>
            <p:nvPr/>
          </p:nvSpPr>
          <p:spPr bwMode="auto">
            <a:xfrm>
              <a:off x="985" y="3475"/>
              <a:ext cx="1824" cy="207"/>
            </a:xfrm>
            <a:custGeom>
              <a:avLst/>
              <a:gdLst>
                <a:gd name="T0" fmla="*/ 0 w 1295"/>
                <a:gd name="T1" fmla="*/ 1 h 344"/>
                <a:gd name="T2" fmla="*/ 60474 w 1295"/>
                <a:gd name="T3" fmla="*/ 1 h 344"/>
                <a:gd name="T4" fmla="*/ 110519 w 1295"/>
                <a:gd name="T5" fmla="*/ 1 h 344"/>
                <a:gd name="T6" fmla="*/ 152785 w 1295"/>
                <a:gd name="T7" fmla="*/ 1 h 344"/>
                <a:gd name="T8" fmla="*/ 206699 w 1295"/>
                <a:gd name="T9" fmla="*/ 1 h 344"/>
                <a:gd name="T10" fmla="*/ 265927 w 1295"/>
                <a:gd name="T11" fmla="*/ 1 h 344"/>
                <a:gd name="T12" fmla="*/ 334396 w 1295"/>
                <a:gd name="T13" fmla="*/ 1 h 344"/>
                <a:gd name="T14" fmla="*/ 441701 w 1295"/>
                <a:gd name="T15" fmla="*/ 1 h 344"/>
                <a:gd name="T16" fmla="*/ 529960 w 1295"/>
                <a:gd name="T17" fmla="*/ 1 h 344"/>
                <a:gd name="T18" fmla="*/ 612057 w 1295"/>
                <a:gd name="T19" fmla="*/ 1 h 344"/>
                <a:gd name="T20" fmla="*/ 665897 w 1295"/>
                <a:gd name="T21" fmla="*/ 1 h 344"/>
                <a:gd name="T22" fmla="*/ 741960 w 1295"/>
                <a:gd name="T23" fmla="*/ 1 h 344"/>
                <a:gd name="T24" fmla="*/ 809795 w 1295"/>
                <a:gd name="T25" fmla="*/ 1 h 344"/>
                <a:gd name="T26" fmla="*/ 889398 w 1295"/>
                <a:gd name="T27" fmla="*/ 1 h 344"/>
                <a:gd name="T28" fmla="*/ 971512 w 1295"/>
                <a:gd name="T29" fmla="*/ 1 h 344"/>
                <a:gd name="T30" fmla="*/ 1053737 w 1295"/>
                <a:gd name="T31" fmla="*/ 1 h 344"/>
                <a:gd name="T32" fmla="*/ 1139265 w 1295"/>
                <a:gd name="T33" fmla="*/ 1 h 344"/>
                <a:gd name="T34" fmla="*/ 1222722 w 1295"/>
                <a:gd name="T35" fmla="*/ 1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58423" name="Line 125"/>
            <p:cNvSpPr>
              <a:spLocks noChangeShapeType="1"/>
            </p:cNvSpPr>
            <p:nvPr/>
          </p:nvSpPr>
          <p:spPr bwMode="auto">
            <a:xfrm flipV="1">
              <a:off x="1783" y="3476"/>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24" name="Line 126"/>
            <p:cNvSpPr>
              <a:spLocks noChangeShapeType="1"/>
            </p:cNvSpPr>
            <p:nvPr/>
          </p:nvSpPr>
          <p:spPr bwMode="auto">
            <a:xfrm flipV="1">
              <a:off x="1866" y="3495"/>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25" name="Line 127"/>
            <p:cNvSpPr>
              <a:spLocks noChangeShapeType="1"/>
            </p:cNvSpPr>
            <p:nvPr/>
          </p:nvSpPr>
          <p:spPr bwMode="auto">
            <a:xfrm flipV="1">
              <a:off x="1698" y="3496"/>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28" name="Group 128"/>
            <p:cNvGrpSpPr>
              <a:grpSpLocks/>
            </p:cNvGrpSpPr>
            <p:nvPr/>
          </p:nvGrpSpPr>
          <p:grpSpPr bwMode="auto">
            <a:xfrm rot="10800000">
              <a:off x="2095" y="3560"/>
              <a:ext cx="168" cy="102"/>
              <a:chOff x="1795" y="2600"/>
              <a:chExt cx="168" cy="102"/>
            </a:xfrm>
          </p:grpSpPr>
          <p:sp>
            <p:nvSpPr>
              <p:cNvPr id="58435" name="Line 129"/>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36" name="Line 130"/>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37" name="Line 131"/>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29" name="Group 132"/>
            <p:cNvGrpSpPr>
              <a:grpSpLocks/>
            </p:cNvGrpSpPr>
            <p:nvPr/>
          </p:nvGrpSpPr>
          <p:grpSpPr bwMode="auto">
            <a:xfrm rot="10800000">
              <a:off x="1289" y="3559"/>
              <a:ext cx="168" cy="102"/>
              <a:chOff x="1795" y="2600"/>
              <a:chExt cx="168" cy="102"/>
            </a:xfrm>
          </p:grpSpPr>
          <p:sp>
            <p:nvSpPr>
              <p:cNvPr id="58432" name="Line 133"/>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33" name="Line 134"/>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34" name="Line 135"/>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30" name="Group 136"/>
            <p:cNvGrpSpPr>
              <a:grpSpLocks/>
            </p:cNvGrpSpPr>
            <p:nvPr/>
          </p:nvGrpSpPr>
          <p:grpSpPr bwMode="auto">
            <a:xfrm>
              <a:off x="2499" y="3472"/>
              <a:ext cx="168" cy="102"/>
              <a:chOff x="1795" y="2600"/>
              <a:chExt cx="168" cy="102"/>
            </a:xfrm>
          </p:grpSpPr>
          <p:sp>
            <p:nvSpPr>
              <p:cNvPr id="58429" name="Line 137"/>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30" name="Line 138"/>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31" name="Line 139"/>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grpSp>
        <p:nvGrpSpPr>
          <p:cNvPr id="31" name="Group 140"/>
          <p:cNvGrpSpPr>
            <a:grpSpLocks/>
          </p:cNvGrpSpPr>
          <p:nvPr/>
        </p:nvGrpSpPr>
        <p:grpSpPr bwMode="auto">
          <a:xfrm>
            <a:off x="2798763" y="5003800"/>
            <a:ext cx="2895600" cy="333375"/>
            <a:chOff x="985" y="3472"/>
            <a:chExt cx="1824" cy="210"/>
          </a:xfrm>
        </p:grpSpPr>
        <p:sp>
          <p:nvSpPr>
            <p:cNvPr id="58406" name="Freeform 141"/>
            <p:cNvSpPr>
              <a:spLocks/>
            </p:cNvSpPr>
            <p:nvPr/>
          </p:nvSpPr>
          <p:spPr bwMode="auto">
            <a:xfrm>
              <a:off x="985" y="3475"/>
              <a:ext cx="1824" cy="207"/>
            </a:xfrm>
            <a:custGeom>
              <a:avLst/>
              <a:gdLst>
                <a:gd name="T0" fmla="*/ 0 w 1295"/>
                <a:gd name="T1" fmla="*/ 1 h 344"/>
                <a:gd name="T2" fmla="*/ 60474 w 1295"/>
                <a:gd name="T3" fmla="*/ 1 h 344"/>
                <a:gd name="T4" fmla="*/ 110519 w 1295"/>
                <a:gd name="T5" fmla="*/ 1 h 344"/>
                <a:gd name="T6" fmla="*/ 152785 w 1295"/>
                <a:gd name="T7" fmla="*/ 1 h 344"/>
                <a:gd name="T8" fmla="*/ 206699 w 1295"/>
                <a:gd name="T9" fmla="*/ 1 h 344"/>
                <a:gd name="T10" fmla="*/ 265927 w 1295"/>
                <a:gd name="T11" fmla="*/ 1 h 344"/>
                <a:gd name="T12" fmla="*/ 334396 w 1295"/>
                <a:gd name="T13" fmla="*/ 1 h 344"/>
                <a:gd name="T14" fmla="*/ 441701 w 1295"/>
                <a:gd name="T15" fmla="*/ 1 h 344"/>
                <a:gd name="T16" fmla="*/ 529960 w 1295"/>
                <a:gd name="T17" fmla="*/ 1 h 344"/>
                <a:gd name="T18" fmla="*/ 612057 w 1295"/>
                <a:gd name="T19" fmla="*/ 1 h 344"/>
                <a:gd name="T20" fmla="*/ 665897 w 1295"/>
                <a:gd name="T21" fmla="*/ 1 h 344"/>
                <a:gd name="T22" fmla="*/ 741960 w 1295"/>
                <a:gd name="T23" fmla="*/ 1 h 344"/>
                <a:gd name="T24" fmla="*/ 809795 w 1295"/>
                <a:gd name="T25" fmla="*/ 1 h 344"/>
                <a:gd name="T26" fmla="*/ 889398 w 1295"/>
                <a:gd name="T27" fmla="*/ 1 h 344"/>
                <a:gd name="T28" fmla="*/ 971512 w 1295"/>
                <a:gd name="T29" fmla="*/ 1 h 344"/>
                <a:gd name="T30" fmla="*/ 1053737 w 1295"/>
                <a:gd name="T31" fmla="*/ 1 h 344"/>
                <a:gd name="T32" fmla="*/ 1139265 w 1295"/>
                <a:gd name="T33" fmla="*/ 1 h 344"/>
                <a:gd name="T34" fmla="*/ 1222722 w 1295"/>
                <a:gd name="T35" fmla="*/ 1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58407" name="Line 142"/>
            <p:cNvSpPr>
              <a:spLocks noChangeShapeType="1"/>
            </p:cNvSpPr>
            <p:nvPr/>
          </p:nvSpPr>
          <p:spPr bwMode="auto">
            <a:xfrm flipV="1">
              <a:off x="1783" y="3476"/>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08" name="Line 143"/>
            <p:cNvSpPr>
              <a:spLocks noChangeShapeType="1"/>
            </p:cNvSpPr>
            <p:nvPr/>
          </p:nvSpPr>
          <p:spPr bwMode="auto">
            <a:xfrm flipV="1">
              <a:off x="1866" y="3495"/>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09" name="Line 144"/>
            <p:cNvSpPr>
              <a:spLocks noChangeShapeType="1"/>
            </p:cNvSpPr>
            <p:nvPr/>
          </p:nvSpPr>
          <p:spPr bwMode="auto">
            <a:xfrm flipV="1">
              <a:off x="1698" y="3496"/>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58368" name="Group 145"/>
            <p:cNvGrpSpPr>
              <a:grpSpLocks/>
            </p:cNvGrpSpPr>
            <p:nvPr/>
          </p:nvGrpSpPr>
          <p:grpSpPr bwMode="auto">
            <a:xfrm rot="10800000">
              <a:off x="2095" y="3560"/>
              <a:ext cx="168" cy="102"/>
              <a:chOff x="1795" y="2600"/>
              <a:chExt cx="168" cy="102"/>
            </a:xfrm>
          </p:grpSpPr>
          <p:sp>
            <p:nvSpPr>
              <p:cNvPr id="58419" name="Line 146"/>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20" name="Line 147"/>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21" name="Line 148"/>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58369" name="Group 149"/>
            <p:cNvGrpSpPr>
              <a:grpSpLocks/>
            </p:cNvGrpSpPr>
            <p:nvPr/>
          </p:nvGrpSpPr>
          <p:grpSpPr bwMode="auto">
            <a:xfrm rot="10800000">
              <a:off x="1289" y="3559"/>
              <a:ext cx="168" cy="102"/>
              <a:chOff x="1795" y="2600"/>
              <a:chExt cx="168" cy="102"/>
            </a:xfrm>
          </p:grpSpPr>
          <p:sp>
            <p:nvSpPr>
              <p:cNvPr id="58416" name="Line 150"/>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17" name="Line 151"/>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18" name="Line 152"/>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58372" name="Group 153"/>
            <p:cNvGrpSpPr>
              <a:grpSpLocks/>
            </p:cNvGrpSpPr>
            <p:nvPr/>
          </p:nvGrpSpPr>
          <p:grpSpPr bwMode="auto">
            <a:xfrm>
              <a:off x="2499" y="3472"/>
              <a:ext cx="168" cy="102"/>
              <a:chOff x="1795" y="2600"/>
              <a:chExt cx="168" cy="102"/>
            </a:xfrm>
          </p:grpSpPr>
          <p:sp>
            <p:nvSpPr>
              <p:cNvPr id="58413" name="Line 154"/>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14" name="Line 155"/>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15" name="Line 156"/>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grpSp>
        <p:nvGrpSpPr>
          <p:cNvPr id="58373" name="Group 157"/>
          <p:cNvGrpSpPr>
            <a:grpSpLocks/>
          </p:cNvGrpSpPr>
          <p:nvPr/>
        </p:nvGrpSpPr>
        <p:grpSpPr bwMode="auto">
          <a:xfrm>
            <a:off x="5391150" y="4962525"/>
            <a:ext cx="2895600" cy="333375"/>
            <a:chOff x="985" y="3472"/>
            <a:chExt cx="1824" cy="210"/>
          </a:xfrm>
        </p:grpSpPr>
        <p:sp>
          <p:nvSpPr>
            <p:cNvPr id="58390" name="Freeform 158"/>
            <p:cNvSpPr>
              <a:spLocks/>
            </p:cNvSpPr>
            <p:nvPr/>
          </p:nvSpPr>
          <p:spPr bwMode="auto">
            <a:xfrm>
              <a:off x="985" y="3475"/>
              <a:ext cx="1824" cy="207"/>
            </a:xfrm>
            <a:custGeom>
              <a:avLst/>
              <a:gdLst>
                <a:gd name="T0" fmla="*/ 0 w 1295"/>
                <a:gd name="T1" fmla="*/ 1 h 344"/>
                <a:gd name="T2" fmla="*/ 60474 w 1295"/>
                <a:gd name="T3" fmla="*/ 1 h 344"/>
                <a:gd name="T4" fmla="*/ 110519 w 1295"/>
                <a:gd name="T5" fmla="*/ 1 h 344"/>
                <a:gd name="T6" fmla="*/ 152785 w 1295"/>
                <a:gd name="T7" fmla="*/ 1 h 344"/>
                <a:gd name="T8" fmla="*/ 206699 w 1295"/>
                <a:gd name="T9" fmla="*/ 1 h 344"/>
                <a:gd name="T10" fmla="*/ 265927 w 1295"/>
                <a:gd name="T11" fmla="*/ 1 h 344"/>
                <a:gd name="T12" fmla="*/ 334396 w 1295"/>
                <a:gd name="T13" fmla="*/ 1 h 344"/>
                <a:gd name="T14" fmla="*/ 441701 w 1295"/>
                <a:gd name="T15" fmla="*/ 1 h 344"/>
                <a:gd name="T16" fmla="*/ 529960 w 1295"/>
                <a:gd name="T17" fmla="*/ 1 h 344"/>
                <a:gd name="T18" fmla="*/ 612057 w 1295"/>
                <a:gd name="T19" fmla="*/ 1 h 344"/>
                <a:gd name="T20" fmla="*/ 665897 w 1295"/>
                <a:gd name="T21" fmla="*/ 1 h 344"/>
                <a:gd name="T22" fmla="*/ 741960 w 1295"/>
                <a:gd name="T23" fmla="*/ 1 h 344"/>
                <a:gd name="T24" fmla="*/ 809795 w 1295"/>
                <a:gd name="T25" fmla="*/ 1 h 344"/>
                <a:gd name="T26" fmla="*/ 889398 w 1295"/>
                <a:gd name="T27" fmla="*/ 1 h 344"/>
                <a:gd name="T28" fmla="*/ 971512 w 1295"/>
                <a:gd name="T29" fmla="*/ 1 h 344"/>
                <a:gd name="T30" fmla="*/ 1053737 w 1295"/>
                <a:gd name="T31" fmla="*/ 1 h 344"/>
                <a:gd name="T32" fmla="*/ 1139265 w 1295"/>
                <a:gd name="T33" fmla="*/ 1 h 344"/>
                <a:gd name="T34" fmla="*/ 1222722 w 1295"/>
                <a:gd name="T35" fmla="*/ 1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58391" name="Line 159"/>
            <p:cNvSpPr>
              <a:spLocks noChangeShapeType="1"/>
            </p:cNvSpPr>
            <p:nvPr/>
          </p:nvSpPr>
          <p:spPr bwMode="auto">
            <a:xfrm flipV="1">
              <a:off x="1783" y="3476"/>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392" name="Line 160"/>
            <p:cNvSpPr>
              <a:spLocks noChangeShapeType="1"/>
            </p:cNvSpPr>
            <p:nvPr/>
          </p:nvSpPr>
          <p:spPr bwMode="auto">
            <a:xfrm flipV="1">
              <a:off x="1866" y="3495"/>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393" name="Line 161"/>
            <p:cNvSpPr>
              <a:spLocks noChangeShapeType="1"/>
            </p:cNvSpPr>
            <p:nvPr/>
          </p:nvSpPr>
          <p:spPr bwMode="auto">
            <a:xfrm flipV="1">
              <a:off x="1698" y="3496"/>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58374" name="Group 162"/>
            <p:cNvGrpSpPr>
              <a:grpSpLocks/>
            </p:cNvGrpSpPr>
            <p:nvPr/>
          </p:nvGrpSpPr>
          <p:grpSpPr bwMode="auto">
            <a:xfrm rot="10800000">
              <a:off x="2095" y="3560"/>
              <a:ext cx="168" cy="102"/>
              <a:chOff x="1795" y="2600"/>
              <a:chExt cx="168" cy="102"/>
            </a:xfrm>
          </p:grpSpPr>
          <p:sp>
            <p:nvSpPr>
              <p:cNvPr id="58403" name="Line 163"/>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04" name="Line 164"/>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05" name="Line 165"/>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58375" name="Group 166"/>
            <p:cNvGrpSpPr>
              <a:grpSpLocks/>
            </p:cNvGrpSpPr>
            <p:nvPr/>
          </p:nvGrpSpPr>
          <p:grpSpPr bwMode="auto">
            <a:xfrm rot="10800000">
              <a:off x="1289" y="3559"/>
              <a:ext cx="168" cy="102"/>
              <a:chOff x="1795" y="2600"/>
              <a:chExt cx="168" cy="102"/>
            </a:xfrm>
          </p:grpSpPr>
          <p:sp>
            <p:nvSpPr>
              <p:cNvPr id="58400" name="Line 167"/>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01" name="Line 168"/>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02" name="Line 169"/>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58376" name="Group 170"/>
            <p:cNvGrpSpPr>
              <a:grpSpLocks/>
            </p:cNvGrpSpPr>
            <p:nvPr/>
          </p:nvGrpSpPr>
          <p:grpSpPr bwMode="auto">
            <a:xfrm>
              <a:off x="2499" y="3472"/>
              <a:ext cx="168" cy="102"/>
              <a:chOff x="1795" y="2600"/>
              <a:chExt cx="168" cy="102"/>
            </a:xfrm>
          </p:grpSpPr>
          <p:sp>
            <p:nvSpPr>
              <p:cNvPr id="58397" name="Line 171"/>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398" name="Line 172"/>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399" name="Line 173"/>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sp>
        <p:nvSpPr>
          <p:cNvPr id="1930414" name="Text Box 174"/>
          <p:cNvSpPr txBox="1">
            <a:spLocks noChangeArrowheads="1"/>
          </p:cNvSpPr>
          <p:nvPr/>
        </p:nvSpPr>
        <p:spPr bwMode="auto">
          <a:xfrm>
            <a:off x="7824788" y="4171950"/>
            <a:ext cx="1319212" cy="822325"/>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Travels</a:t>
            </a:r>
          </a:p>
          <a:p>
            <a:r>
              <a:rPr lang="en-US">
                <a:solidFill>
                  <a:schemeClr val="folHlink"/>
                </a:solidFill>
              </a:rPr>
              <a:t>Straight </a:t>
            </a:r>
          </a:p>
        </p:txBody>
      </p:sp>
      <p:sp>
        <p:nvSpPr>
          <p:cNvPr id="1930415" name="Text Box 175"/>
          <p:cNvSpPr txBox="1">
            <a:spLocks noChangeArrowheads="1"/>
          </p:cNvSpPr>
          <p:nvPr/>
        </p:nvSpPr>
        <p:spPr bwMode="auto">
          <a:xfrm>
            <a:off x="3130550" y="3363913"/>
            <a:ext cx="387350" cy="457200"/>
          </a:xfrm>
          <a:prstGeom prst="rect">
            <a:avLst/>
          </a:prstGeom>
          <a:noFill/>
          <a:ln w="9525">
            <a:noFill/>
            <a:miter lim="800000"/>
            <a:headEnd/>
            <a:tailEnd/>
          </a:ln>
        </p:spPr>
        <p:txBody>
          <a:bodyPr wrap="none">
            <a:prstTxWarp prst="textNoShape">
              <a:avLst/>
            </a:prstTxWarp>
            <a:spAutoFit/>
          </a:bodyPr>
          <a:lstStyle/>
          <a:p>
            <a:r>
              <a:rPr lang="en-US" b="1">
                <a:solidFill>
                  <a:srgbClr val="800000"/>
                </a:solidFill>
              </a:rPr>
              <a:t>E</a:t>
            </a:r>
          </a:p>
        </p:txBody>
      </p:sp>
      <p:sp>
        <p:nvSpPr>
          <p:cNvPr id="1930416" name="Line 176"/>
          <p:cNvSpPr>
            <a:spLocks noChangeShapeType="1"/>
          </p:cNvSpPr>
          <p:nvPr/>
        </p:nvSpPr>
        <p:spPr bwMode="auto">
          <a:xfrm>
            <a:off x="3254375" y="3409950"/>
            <a:ext cx="196850" cy="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930417" name="Text Box 177"/>
          <p:cNvSpPr txBox="1">
            <a:spLocks noChangeArrowheads="1"/>
          </p:cNvSpPr>
          <p:nvPr/>
        </p:nvSpPr>
        <p:spPr bwMode="auto">
          <a:xfrm>
            <a:off x="407988" y="3294063"/>
            <a:ext cx="2370137" cy="822325"/>
          </a:xfrm>
          <a:prstGeom prst="rect">
            <a:avLst/>
          </a:prstGeom>
          <a:noFill/>
          <a:ln w="9525">
            <a:noFill/>
            <a:miter lim="800000"/>
            <a:headEnd/>
            <a:tailEnd/>
          </a:ln>
        </p:spPr>
        <p:txBody>
          <a:bodyPr wrap="none">
            <a:prstTxWarp prst="textNoShape">
              <a:avLst/>
            </a:prstTxWarp>
            <a:spAutoFit/>
          </a:bodyPr>
          <a:lstStyle/>
          <a:p>
            <a:r>
              <a:rPr lang="en-US">
                <a:solidFill>
                  <a:srgbClr val="800000"/>
                </a:solidFill>
              </a:rPr>
              <a:t>Electromagnetic</a:t>
            </a:r>
          </a:p>
          <a:p>
            <a:r>
              <a:rPr lang="en-US">
                <a:solidFill>
                  <a:srgbClr val="800000"/>
                </a:solidFill>
              </a:rPr>
              <a:t>Wave</a:t>
            </a:r>
          </a:p>
        </p:txBody>
      </p:sp>
      <p:sp>
        <p:nvSpPr>
          <p:cNvPr id="1930418" name="Text Box 178"/>
          <p:cNvSpPr txBox="1">
            <a:spLocks noChangeArrowheads="1"/>
          </p:cNvSpPr>
          <p:nvPr/>
        </p:nvSpPr>
        <p:spPr bwMode="auto">
          <a:xfrm>
            <a:off x="500063" y="4587875"/>
            <a:ext cx="2149475" cy="822325"/>
          </a:xfrm>
          <a:prstGeom prst="rect">
            <a:avLst/>
          </a:prstGeom>
          <a:noFill/>
          <a:ln w="9525">
            <a:noFill/>
            <a:miter lim="800000"/>
            <a:headEnd/>
            <a:tailEnd/>
          </a:ln>
        </p:spPr>
        <p:txBody>
          <a:bodyPr wrap="none">
            <a:prstTxWarp prst="textNoShape">
              <a:avLst/>
            </a:prstTxWarp>
            <a:spAutoFit/>
          </a:bodyPr>
          <a:lstStyle/>
          <a:p>
            <a:r>
              <a:rPr lang="en-US">
                <a:solidFill>
                  <a:srgbClr val="800000"/>
                </a:solidFill>
              </a:rPr>
              <a:t>Made up from </a:t>
            </a:r>
          </a:p>
          <a:p>
            <a:r>
              <a:rPr lang="en-US">
                <a:solidFill>
                  <a:srgbClr val="800000"/>
                </a:solidFill>
              </a:rPr>
              <a:t>photons</a:t>
            </a:r>
          </a:p>
        </p:txBody>
      </p:sp>
      <p:sp>
        <p:nvSpPr>
          <p:cNvPr id="1930419" name="Text Box 179"/>
          <p:cNvSpPr txBox="1">
            <a:spLocks noChangeArrowheads="1"/>
          </p:cNvSpPr>
          <p:nvPr/>
        </p:nvSpPr>
        <p:spPr bwMode="auto">
          <a:xfrm>
            <a:off x="500063" y="4587875"/>
            <a:ext cx="2166937" cy="822325"/>
          </a:xfrm>
          <a:prstGeom prst="rect">
            <a:avLst/>
          </a:prstGeom>
          <a:solidFill>
            <a:schemeClr val="bg1"/>
          </a:solidFill>
          <a:ln w="9525">
            <a:noFill/>
            <a:miter lim="800000"/>
            <a:headEnd/>
            <a:tailEnd/>
          </a:ln>
        </p:spPr>
        <p:txBody>
          <a:bodyPr wrap="none">
            <a:prstTxWarp prst="textNoShape">
              <a:avLst/>
            </a:prstTxWarp>
            <a:spAutoFit/>
          </a:bodyPr>
          <a:lstStyle/>
          <a:p>
            <a:r>
              <a:rPr lang="en-US">
                <a:solidFill>
                  <a:srgbClr val="800000"/>
                </a:solidFill>
              </a:rPr>
              <a:t>Made up from </a:t>
            </a:r>
          </a:p>
          <a:p>
            <a:r>
              <a:rPr lang="en-US">
                <a:solidFill>
                  <a:srgbClr val="800000"/>
                </a:solidFill>
              </a:rPr>
              <a:t>lots of photons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302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04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302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304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304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304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30418"/>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0" presetClass="entr" presetSubtype="0" fill="hold" grpId="1" nodeType="withEffect">
                                  <p:stCondLst>
                                    <p:cond delay="0"/>
                                  </p:stCondLst>
                                  <p:childTnLst>
                                    <p:set>
                                      <p:cBhvr>
                                        <p:cTn id="33" dur="1" fill="hold">
                                          <p:stCondLst>
                                            <p:cond delay="0"/>
                                          </p:stCondLst>
                                        </p:cTn>
                                        <p:tgtEl>
                                          <p:spTgt spid="1930419"/>
                                        </p:tgtEl>
                                        <p:attrNameLst>
                                          <p:attrName>style.visibility</p:attrName>
                                        </p:attrNameLst>
                                      </p:cBhvr>
                                      <p:to>
                                        <p:strVal val="visible"/>
                                      </p:to>
                                    </p:set>
                                    <p:animEffect transition="in" filter="fade">
                                      <p:cBhvr>
                                        <p:cTn id="34" dur="500"/>
                                        <p:tgtEl>
                                          <p:spTgt spid="1930419"/>
                                        </p:tgtEl>
                                      </p:cBhvr>
                                    </p:animEffect>
                                  </p:childTnLst>
                                </p:cTn>
                              </p:par>
                            </p:childTnLst>
                          </p:cTn>
                        </p:par>
                        <p:par>
                          <p:cTn id="35" fill="hold">
                            <p:stCondLst>
                              <p:cond delay="500"/>
                            </p:stCondLst>
                            <p:childTnLst>
                              <p:par>
                                <p:cTn id="36" presetID="1" presetClass="entr" presetSubtype="0" fill="hold" nodeType="afterEffect">
                                  <p:stCondLst>
                                    <p:cond delay="500"/>
                                  </p:stCondLst>
                                  <p:childTnLst>
                                    <p:set>
                                      <p:cBhvr>
                                        <p:cTn id="37" dur="1" fill="hold">
                                          <p:stCondLst>
                                            <p:cond delay="0"/>
                                          </p:stCondLst>
                                        </p:cTn>
                                        <p:tgtEl>
                                          <p:spTgt spid="15"/>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nodeType="afterEffect">
                                  <p:stCondLst>
                                    <p:cond delay="500"/>
                                  </p:stCondLst>
                                  <p:childTnLst>
                                    <p:set>
                                      <p:cBhvr>
                                        <p:cTn id="40" dur="1" fill="hold">
                                          <p:stCondLst>
                                            <p:cond delay="0"/>
                                          </p:stCondLst>
                                        </p:cTn>
                                        <p:tgtEl>
                                          <p:spTgt spid="19"/>
                                        </p:tgtEl>
                                        <p:attrNameLst>
                                          <p:attrName>style.visibility</p:attrName>
                                        </p:attrNameLst>
                                      </p:cBhvr>
                                      <p:to>
                                        <p:strVal val="visible"/>
                                      </p:to>
                                    </p:set>
                                  </p:childTnLst>
                                </p:cTn>
                              </p:par>
                            </p:childTnLst>
                          </p:cTn>
                        </p:par>
                        <p:par>
                          <p:cTn id="41" fill="hold">
                            <p:stCondLst>
                              <p:cond delay="1500"/>
                            </p:stCondLst>
                            <p:childTnLst>
                              <p:par>
                                <p:cTn id="42" presetID="1" presetClass="entr" presetSubtype="0" fill="hold" nodeType="afterEffect">
                                  <p:stCondLst>
                                    <p:cond delay="500"/>
                                  </p:stCondLst>
                                  <p:childTnLst>
                                    <p:set>
                                      <p:cBhvr>
                                        <p:cTn id="43" dur="1" fill="hold">
                                          <p:stCondLst>
                                            <p:cond delay="0"/>
                                          </p:stCondLst>
                                        </p:cTn>
                                        <p:tgtEl>
                                          <p:spTgt spid="23"/>
                                        </p:tgtEl>
                                        <p:attrNameLst>
                                          <p:attrName>style.visibility</p:attrName>
                                        </p:attrNameLst>
                                      </p:cBhvr>
                                      <p:to>
                                        <p:strVal val="visible"/>
                                      </p:to>
                                    </p:set>
                                  </p:childTnLst>
                                </p:cTn>
                              </p:par>
                            </p:childTnLst>
                          </p:cTn>
                        </p:par>
                        <p:par>
                          <p:cTn id="44" fill="hold">
                            <p:stCondLst>
                              <p:cond delay="2000"/>
                            </p:stCondLst>
                            <p:childTnLst>
                              <p:par>
                                <p:cTn id="45" presetID="1" presetClass="entr" presetSubtype="0" fill="hold" nodeType="afterEffect">
                                  <p:stCondLst>
                                    <p:cond delay="500"/>
                                  </p:stCondLst>
                                  <p:childTnLst>
                                    <p:set>
                                      <p:cBhvr>
                                        <p:cTn id="46" dur="1" fill="hold">
                                          <p:stCondLst>
                                            <p:cond delay="0"/>
                                          </p:stCondLst>
                                        </p:cTn>
                                        <p:tgtEl>
                                          <p:spTgt spid="27"/>
                                        </p:tgtEl>
                                        <p:attrNameLst>
                                          <p:attrName>style.visibility</p:attrName>
                                        </p:attrNameLst>
                                      </p:cBhvr>
                                      <p:to>
                                        <p:strVal val="visible"/>
                                      </p:to>
                                    </p:set>
                                  </p:childTnLst>
                                </p:cTn>
                              </p:par>
                            </p:childTnLst>
                          </p:cTn>
                        </p:par>
                        <p:par>
                          <p:cTn id="47" fill="hold">
                            <p:stCondLst>
                              <p:cond delay="2500"/>
                            </p:stCondLst>
                            <p:childTnLst>
                              <p:par>
                                <p:cTn id="48" presetID="1" presetClass="entr" presetSubtype="0" fill="hold" nodeType="afterEffect">
                                  <p:stCondLst>
                                    <p:cond delay="500"/>
                                  </p:stCondLst>
                                  <p:childTnLst>
                                    <p:set>
                                      <p:cBhvr>
                                        <p:cTn id="49" dur="1" fill="hold">
                                          <p:stCondLst>
                                            <p:cond delay="0"/>
                                          </p:stCondLst>
                                        </p:cTn>
                                        <p:tgtEl>
                                          <p:spTgt spid="31"/>
                                        </p:tgtEl>
                                        <p:attrNameLst>
                                          <p:attrName>style.visibility</p:attrName>
                                        </p:attrNameLst>
                                      </p:cBhvr>
                                      <p:to>
                                        <p:strVal val="visible"/>
                                      </p:to>
                                    </p:set>
                                  </p:childTnLst>
                                </p:cTn>
                              </p:par>
                            </p:childTnLst>
                          </p:cTn>
                        </p:par>
                        <p:par>
                          <p:cTn id="50" fill="hold">
                            <p:stCondLst>
                              <p:cond delay="3000"/>
                            </p:stCondLst>
                            <p:childTnLst>
                              <p:par>
                                <p:cTn id="51" presetID="1" presetClass="entr" presetSubtype="0" fill="hold" nodeType="afterEffect">
                                  <p:stCondLst>
                                    <p:cond delay="500"/>
                                  </p:stCondLst>
                                  <p:childTnLst>
                                    <p:set>
                                      <p:cBhvr>
                                        <p:cTn id="52" dur="1" fill="hold">
                                          <p:stCondLst>
                                            <p:cond delay="0"/>
                                          </p:stCondLst>
                                        </p:cTn>
                                        <p:tgtEl>
                                          <p:spTgt spid="5837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30262"/>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1930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0244" grpId="0" animBg="1"/>
      <p:bldP spid="1930262" grpId="0"/>
      <p:bldP spid="1930263" grpId="0" animBg="1" autoUpdateAnimBg="0"/>
      <p:bldP spid="1930414" grpId="0"/>
      <p:bldP spid="1930415" grpId="0"/>
      <p:bldP spid="1930416" grpId="0" animBg="1"/>
      <p:bldP spid="1930417" grpId="0"/>
      <p:bldP spid="1930418" grpId="0"/>
      <p:bldP spid="1930419" grpId="0" animBg="1"/>
      <p:bldP spid="1930419" grpId="1"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2"/>
          <a:srcRect/>
          <a:stretch>
            <a:fillRect/>
          </a:stretch>
        </p:blipFill>
        <p:spPr bwMode="auto">
          <a:xfrm>
            <a:off x="3048000" y="381000"/>
            <a:ext cx="2879725" cy="2070100"/>
          </a:xfrm>
          <a:prstGeom prst="rect">
            <a:avLst/>
          </a:prstGeom>
          <a:noFill/>
          <a:ln w="12700">
            <a:noFill/>
            <a:miter lim="800000"/>
            <a:headEnd/>
            <a:tailEnd/>
          </a:ln>
        </p:spPr>
      </p:pic>
      <p:sp>
        <p:nvSpPr>
          <p:cNvPr id="59395" name="Text Box 5"/>
          <p:cNvSpPr txBox="1">
            <a:spLocks noChangeArrowheads="1"/>
          </p:cNvSpPr>
          <p:nvPr/>
        </p:nvSpPr>
        <p:spPr bwMode="auto">
          <a:xfrm>
            <a:off x="609600" y="2667000"/>
            <a:ext cx="7848600" cy="1373188"/>
          </a:xfrm>
          <a:prstGeom prst="rect">
            <a:avLst/>
          </a:prstGeom>
          <a:noFill/>
          <a:ln w="12700">
            <a:noFill/>
            <a:miter lim="800000"/>
            <a:headEnd/>
            <a:tailEnd/>
          </a:ln>
        </p:spPr>
        <p:txBody>
          <a:bodyPr>
            <a:prstTxWarp prst="textNoShape">
              <a:avLst/>
            </a:prstTxWarp>
            <a:spAutoFit/>
          </a:bodyPr>
          <a:lstStyle/>
          <a:p>
            <a:r>
              <a:rPr lang="en-US"/>
              <a:t>If you think of photons as particles you probably automatically think of them as perfectly localized - like a tiny billiard ball at a coordinate (x, y, z). </a:t>
            </a:r>
          </a:p>
        </p:txBody>
      </p:sp>
      <p:sp>
        <p:nvSpPr>
          <p:cNvPr id="1969158" name="Text Box 6"/>
          <p:cNvSpPr txBox="1">
            <a:spLocks noChangeArrowheads="1"/>
          </p:cNvSpPr>
          <p:nvPr/>
        </p:nvSpPr>
        <p:spPr bwMode="auto">
          <a:xfrm>
            <a:off x="815975" y="4114800"/>
            <a:ext cx="7261225" cy="531813"/>
          </a:xfrm>
          <a:prstGeom prst="rect">
            <a:avLst/>
          </a:prstGeom>
          <a:solidFill>
            <a:srgbClr val="FFCCCC"/>
          </a:solidFill>
          <a:ln w="12700">
            <a:solidFill>
              <a:schemeClr val="tx1"/>
            </a:solidFill>
            <a:miter lim="800000"/>
            <a:headEnd/>
            <a:tailEnd/>
          </a:ln>
        </p:spPr>
        <p:txBody>
          <a:bodyPr wrap="none">
            <a:prstTxWarp prst="textNoShape">
              <a:avLst/>
            </a:prstTxWarp>
            <a:spAutoFit/>
          </a:bodyPr>
          <a:lstStyle/>
          <a:p>
            <a:r>
              <a:rPr lang="en-US" b="1"/>
              <a:t>This is what get's you into trouble in QM!!</a:t>
            </a:r>
          </a:p>
        </p:txBody>
      </p:sp>
      <p:sp>
        <p:nvSpPr>
          <p:cNvPr id="1969159" name="Text Box 7"/>
          <p:cNvSpPr txBox="1">
            <a:spLocks noChangeArrowheads="1"/>
          </p:cNvSpPr>
          <p:nvPr/>
        </p:nvSpPr>
        <p:spPr bwMode="auto">
          <a:xfrm>
            <a:off x="685800" y="4800600"/>
            <a:ext cx="8245475" cy="1800225"/>
          </a:xfrm>
          <a:prstGeom prst="rect">
            <a:avLst/>
          </a:prstGeom>
          <a:noFill/>
          <a:ln w="12700">
            <a:noFill/>
            <a:miter lim="800000"/>
            <a:headEnd/>
            <a:tailEnd/>
          </a:ln>
        </p:spPr>
        <p:txBody>
          <a:bodyPr>
            <a:prstTxWarp prst="textNoShape">
              <a:avLst/>
            </a:prstTxWarp>
            <a:spAutoFit/>
          </a:bodyPr>
          <a:lstStyle/>
          <a:p>
            <a:pPr marL="227013" indent="-227013">
              <a:buFontTx/>
              <a:buChar char="•"/>
            </a:pPr>
            <a:r>
              <a:rPr lang="en-US"/>
              <a:t>Billiard balls never produce a diffraction pattern</a:t>
            </a:r>
          </a:p>
          <a:p>
            <a:pPr marL="227013" indent="-227013">
              <a:buFontTx/>
              <a:buChar char="•"/>
            </a:pPr>
            <a:r>
              <a:rPr lang="en-US"/>
              <a:t>Billiard balls have no wavelength/frequency</a:t>
            </a:r>
          </a:p>
          <a:p>
            <a:pPr marL="227013" indent="-227013">
              <a:buFontTx/>
              <a:buChar char="•"/>
            </a:pPr>
            <a:r>
              <a:rPr lang="en-US"/>
              <a:t>Billiard balls cannot go through two slits at the same time (photons can; electrons too! Will show later)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9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691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6915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691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1969159"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52400" y="0"/>
            <a:ext cx="8915400" cy="2162175"/>
          </a:xfrm>
          <a:prstGeom prst="rect">
            <a:avLst/>
          </a:prstGeom>
          <a:noFill/>
          <a:ln w="9525">
            <a:noFill/>
            <a:miter lim="800000"/>
            <a:headEnd/>
            <a:tailEnd/>
          </a:ln>
        </p:spPr>
        <p:txBody>
          <a:bodyPr>
            <a:prstTxWarp prst="textNoShape">
              <a:avLst/>
            </a:prstTxWarp>
            <a:spAutoFit/>
          </a:bodyPr>
          <a:lstStyle/>
          <a:p>
            <a:pPr algn="ctr"/>
            <a:r>
              <a:rPr lang="en-US" sz="3200" b="1"/>
              <a:t>When is it important to think </a:t>
            </a:r>
          </a:p>
          <a:p>
            <a:pPr algn="ctr"/>
            <a:r>
              <a:rPr lang="en-US" sz="3200" b="1"/>
              <a:t>about particle aspect of light? </a:t>
            </a:r>
            <a:r>
              <a:rPr lang="en-US" b="1"/>
              <a:t> </a:t>
            </a:r>
          </a:p>
          <a:p>
            <a:endParaRPr lang="en-US">
              <a:solidFill>
                <a:srgbClr val="FF0000"/>
              </a:solidFill>
            </a:endParaRPr>
          </a:p>
          <a:p>
            <a:r>
              <a:rPr lang="en-US" b="1"/>
              <a:t>Only if your “detection system” is good enough to see individual photons! </a:t>
            </a:r>
          </a:p>
        </p:txBody>
      </p:sp>
      <p:sp>
        <p:nvSpPr>
          <p:cNvPr id="1932291" name="Text Box 3"/>
          <p:cNvSpPr txBox="1">
            <a:spLocks noChangeArrowheads="1"/>
          </p:cNvSpPr>
          <p:nvPr/>
        </p:nvSpPr>
        <p:spPr bwMode="auto">
          <a:xfrm>
            <a:off x="168275" y="4254500"/>
            <a:ext cx="8975725" cy="2282825"/>
          </a:xfrm>
          <a:prstGeom prst="rect">
            <a:avLst/>
          </a:prstGeom>
          <a:noFill/>
          <a:ln w="9525">
            <a:noFill/>
            <a:miter lim="800000"/>
            <a:headEnd/>
            <a:tailEnd/>
          </a:ln>
        </p:spPr>
        <p:txBody>
          <a:bodyPr>
            <a:prstTxWarp prst="textNoShape">
              <a:avLst/>
            </a:prstTxWarp>
            <a:spAutoFit/>
          </a:bodyPr>
          <a:lstStyle/>
          <a:p>
            <a:r>
              <a:rPr lang="en-US" u="sng"/>
              <a:t>Examples where don’t need to think about particle behavior </a:t>
            </a:r>
            <a:r>
              <a:rPr lang="en-US" sz="2200" u="sng"/>
              <a:t>(detection system isn’t good enough and wave behavior is easier):</a:t>
            </a:r>
            <a:r>
              <a:rPr lang="en-US"/>
              <a:t> </a:t>
            </a:r>
          </a:p>
          <a:p>
            <a:r>
              <a:rPr lang="en-US">
                <a:solidFill>
                  <a:srgbClr val="FF0000"/>
                </a:solidFill>
              </a:rPr>
              <a:t>Heating: </a:t>
            </a:r>
            <a:r>
              <a:rPr lang="en-US"/>
              <a:t>Energy absorbed in microwave or by black asphalt. </a:t>
            </a:r>
          </a:p>
          <a:p>
            <a:r>
              <a:rPr lang="en-US">
                <a:solidFill>
                  <a:srgbClr val="FF0000"/>
                </a:solidFill>
              </a:rPr>
              <a:t>Optics:</a:t>
            </a:r>
            <a:r>
              <a:rPr lang="en-US"/>
              <a:t> Light bending through lenses or passing through slits</a:t>
            </a:r>
          </a:p>
          <a:p>
            <a:r>
              <a:rPr lang="en-US">
                <a:solidFill>
                  <a:srgbClr val="FF0000"/>
                </a:solidFill>
              </a:rPr>
              <a:t>Laser beam:</a:t>
            </a:r>
            <a:r>
              <a:rPr lang="en-US"/>
              <a:t> Treat it just like a beam of light… (Understanding</a:t>
            </a:r>
          </a:p>
          <a:p>
            <a:r>
              <a:rPr lang="en-US"/>
              <a:t>	 the </a:t>
            </a:r>
            <a:r>
              <a:rPr lang="en-US" u="sng"/>
              <a:t>working principle</a:t>
            </a:r>
            <a:r>
              <a:rPr lang="en-US"/>
              <a:t> of a laser requires photon picture.)</a:t>
            </a:r>
          </a:p>
        </p:txBody>
      </p:sp>
      <p:sp>
        <p:nvSpPr>
          <p:cNvPr id="1932292" name="Rectangle 4"/>
          <p:cNvSpPr>
            <a:spLocks noChangeArrowheads="1"/>
          </p:cNvSpPr>
          <p:nvPr/>
        </p:nvSpPr>
        <p:spPr bwMode="auto">
          <a:xfrm>
            <a:off x="225425" y="2257425"/>
            <a:ext cx="8712200" cy="1552575"/>
          </a:xfrm>
          <a:prstGeom prst="rect">
            <a:avLst/>
          </a:prstGeom>
          <a:noFill/>
          <a:ln w="9525">
            <a:noFill/>
            <a:miter lim="800000"/>
            <a:headEnd/>
            <a:tailEnd/>
          </a:ln>
        </p:spPr>
        <p:txBody>
          <a:bodyPr wrap="none">
            <a:prstTxWarp prst="textNoShape">
              <a:avLst/>
            </a:prstTxWarp>
            <a:spAutoFit/>
          </a:bodyPr>
          <a:lstStyle/>
          <a:p>
            <a:r>
              <a:rPr lang="en-US" u="sng"/>
              <a:t>Examples where important to think about particle behavior:</a:t>
            </a:r>
            <a:r>
              <a:rPr lang="en-US"/>
              <a:t> </a:t>
            </a:r>
          </a:p>
          <a:p>
            <a:r>
              <a:rPr lang="en-US">
                <a:solidFill>
                  <a:srgbClr val="FF0000"/>
                </a:solidFill>
              </a:rPr>
              <a:t>Photoelectric effect:</a:t>
            </a:r>
            <a:r>
              <a:rPr lang="en-US"/>
              <a:t>   Individual electrons popping out of metal</a:t>
            </a:r>
          </a:p>
          <a:p>
            <a:r>
              <a:rPr lang="en-US">
                <a:solidFill>
                  <a:srgbClr val="FF0000"/>
                </a:solidFill>
              </a:rPr>
              <a:t>Lasers:</a:t>
            </a:r>
            <a:r>
              <a:rPr lang="en-US"/>
              <a:t>  Electrons in atoms transitioning between energy levels</a:t>
            </a:r>
          </a:p>
          <a:p>
            <a:r>
              <a:rPr lang="en-US">
                <a:solidFill>
                  <a:srgbClr val="FF0000"/>
                </a:solidFill>
              </a:rPr>
              <a:t>Molecular bonds: </a:t>
            </a:r>
            <a:r>
              <a:rPr lang="en-US"/>
              <a:t>  Chemical bonds breaking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3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32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322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322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3229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3229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3229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32291">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193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2291" grpId="0" build="p" autoUpdateAnimBg="0"/>
      <p:bldP spid="1932292" grpId="0" build="p" autoUpdateAnimBg="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AutoShape 2"/>
          <p:cNvSpPr>
            <a:spLocks noChangeArrowheads="1"/>
          </p:cNvSpPr>
          <p:nvPr/>
        </p:nvSpPr>
        <p:spPr bwMode="auto">
          <a:xfrm>
            <a:off x="3190875" y="293688"/>
            <a:ext cx="925513" cy="2873375"/>
          </a:xfrm>
          <a:prstGeom prst="parallelogram">
            <a:avLst>
              <a:gd name="adj" fmla="val 25000"/>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61443" name="Text Box 4"/>
          <p:cNvSpPr txBox="1">
            <a:spLocks noChangeArrowheads="1"/>
          </p:cNvSpPr>
          <p:nvPr/>
        </p:nvSpPr>
        <p:spPr bwMode="auto">
          <a:xfrm>
            <a:off x="609600" y="381000"/>
            <a:ext cx="2471738" cy="457200"/>
          </a:xfrm>
          <a:prstGeom prst="rect">
            <a:avLst/>
          </a:prstGeom>
          <a:noFill/>
          <a:ln w="9525">
            <a:noFill/>
            <a:miter lim="800000"/>
            <a:headEnd/>
            <a:tailEnd/>
          </a:ln>
        </p:spPr>
        <p:txBody>
          <a:bodyPr wrap="none">
            <a:prstTxWarp prst="textNoShape">
              <a:avLst/>
            </a:prstTxWarp>
            <a:spAutoFit/>
          </a:bodyPr>
          <a:lstStyle/>
          <a:p>
            <a:r>
              <a:rPr lang="en-US"/>
              <a:t>Bright Red Laser</a:t>
            </a:r>
          </a:p>
        </p:txBody>
      </p:sp>
      <p:sp>
        <p:nvSpPr>
          <p:cNvPr id="61444" name="Oval 5"/>
          <p:cNvSpPr>
            <a:spLocks noChangeArrowheads="1"/>
          </p:cNvSpPr>
          <p:nvPr/>
        </p:nvSpPr>
        <p:spPr bwMode="auto">
          <a:xfrm>
            <a:off x="3286125" y="836613"/>
            <a:ext cx="628650" cy="1763712"/>
          </a:xfrm>
          <a:prstGeom prst="ellipse">
            <a:avLst/>
          </a:prstGeom>
          <a:gradFill rotWithShape="1">
            <a:gsLst>
              <a:gs pos="0">
                <a:srgbClr val="EE2504"/>
              </a:gs>
              <a:gs pos="100000">
                <a:srgbClr val="FFCCCC"/>
              </a:gs>
            </a:gsLst>
            <a:path path="shape">
              <a:fillToRect l="50000" t="50000" r="50000" b="50000"/>
            </a:path>
          </a:gradFill>
          <a:ln w="9525">
            <a:noFill/>
            <a:round/>
            <a:headEnd/>
            <a:tailEnd/>
          </a:ln>
        </p:spPr>
        <p:txBody>
          <a:bodyPr wrap="none" anchor="ctr">
            <a:prstTxWarp prst="textNoShape">
              <a:avLst/>
            </a:prstTxWarp>
          </a:bodyPr>
          <a:lstStyle/>
          <a:p>
            <a:endParaRPr lang="en-US"/>
          </a:p>
        </p:txBody>
      </p:sp>
      <p:sp>
        <p:nvSpPr>
          <p:cNvPr id="61445" name="Text Box 6"/>
          <p:cNvSpPr txBox="1">
            <a:spLocks noChangeArrowheads="1"/>
          </p:cNvSpPr>
          <p:nvPr/>
        </p:nvSpPr>
        <p:spPr bwMode="auto">
          <a:xfrm>
            <a:off x="4295775" y="100013"/>
            <a:ext cx="4848225" cy="1917700"/>
          </a:xfrm>
          <a:prstGeom prst="rect">
            <a:avLst/>
          </a:prstGeom>
          <a:noFill/>
          <a:ln w="9525">
            <a:noFill/>
            <a:miter lim="800000"/>
            <a:headEnd/>
            <a:tailEnd/>
          </a:ln>
        </p:spPr>
        <p:txBody>
          <a:bodyPr>
            <a:prstTxWarp prst="textNoShape">
              <a:avLst/>
            </a:prstTxWarp>
            <a:spAutoFit/>
          </a:bodyPr>
          <a:lstStyle/>
          <a:p>
            <a:pPr marL="347663" indent="-347663"/>
            <a:r>
              <a:rPr lang="en-US" u="sng"/>
              <a:t>Consistent descriptions:</a:t>
            </a:r>
            <a:r>
              <a:rPr lang="en-US"/>
              <a:t> </a:t>
            </a:r>
          </a:p>
          <a:p>
            <a:pPr marL="347663" indent="-347663"/>
            <a:r>
              <a:rPr lang="en-US"/>
              <a:t>Lots of light means …  </a:t>
            </a:r>
          </a:p>
          <a:p>
            <a:pPr marL="347663" indent="-347663">
              <a:buFontTx/>
              <a:buChar char="•"/>
            </a:pPr>
            <a:r>
              <a:rPr lang="en-US"/>
              <a:t>Big amplitude E/M wave</a:t>
            </a:r>
          </a:p>
          <a:p>
            <a:pPr marL="347663" indent="-347663">
              <a:buFontTx/>
              <a:buChar char="•"/>
            </a:pPr>
            <a:r>
              <a:rPr lang="en-US"/>
              <a:t>Made from many photons </a:t>
            </a:r>
          </a:p>
          <a:p>
            <a:pPr marL="347663" indent="-347663"/>
            <a:r>
              <a:rPr lang="en-US"/>
              <a:t>	(mini E/M wave segments)</a:t>
            </a:r>
            <a:endParaRPr lang="en-US" i="1" u="sng"/>
          </a:p>
        </p:txBody>
      </p:sp>
      <p:sp>
        <p:nvSpPr>
          <p:cNvPr id="1934343" name="Text Box 7"/>
          <p:cNvSpPr txBox="1">
            <a:spLocks noChangeArrowheads="1"/>
          </p:cNvSpPr>
          <p:nvPr/>
        </p:nvSpPr>
        <p:spPr bwMode="auto">
          <a:xfrm>
            <a:off x="0" y="4057650"/>
            <a:ext cx="9144000" cy="2647950"/>
          </a:xfrm>
          <a:prstGeom prst="rect">
            <a:avLst/>
          </a:prstGeom>
          <a:noFill/>
          <a:ln w="9525">
            <a:noFill/>
            <a:miter lim="800000"/>
            <a:headEnd/>
            <a:tailEnd/>
          </a:ln>
        </p:spPr>
        <p:txBody>
          <a:bodyPr>
            <a:prstTxWarp prst="textNoShape">
              <a:avLst/>
            </a:prstTxWarp>
            <a:spAutoFit/>
          </a:bodyPr>
          <a:lstStyle/>
          <a:p>
            <a:pPr marL="342900" indent="-342900"/>
            <a:r>
              <a:rPr lang="en-US"/>
              <a:t>Until a photon interacts with something (e.g. absorbed by an electron), </a:t>
            </a:r>
            <a:r>
              <a:rPr lang="en-US" i="1" u="sng"/>
              <a:t>it is a wave</a:t>
            </a:r>
            <a:r>
              <a:rPr lang="en-US"/>
              <a:t>.  How does the wavelength of the photon compare to the wavelength of the light in the red laser? </a:t>
            </a:r>
          </a:p>
          <a:p>
            <a:pPr marL="800100" lvl="1" indent="-342900">
              <a:buFontTx/>
              <a:buAutoNum type="alphaLcPeriod"/>
            </a:pPr>
            <a:r>
              <a:rPr lang="en-US"/>
              <a:t>Photon has a smaller wavelength</a:t>
            </a:r>
          </a:p>
          <a:p>
            <a:pPr marL="800100" lvl="1" indent="-342900">
              <a:buFontTx/>
              <a:buAutoNum type="alphaLcPeriod"/>
            </a:pPr>
            <a:r>
              <a:rPr lang="en-US"/>
              <a:t>Photon has same wavelength</a:t>
            </a:r>
          </a:p>
          <a:p>
            <a:pPr marL="800100" lvl="1" indent="-342900">
              <a:buFontTx/>
              <a:buAutoNum type="alphaLcPeriod"/>
            </a:pPr>
            <a:r>
              <a:rPr lang="en-US"/>
              <a:t>Photon has a larger wavelength</a:t>
            </a:r>
          </a:p>
          <a:p>
            <a:pPr marL="800100" lvl="1" indent="-342900">
              <a:buFontTx/>
              <a:buAutoNum type="alphaLcPeriod"/>
            </a:pPr>
            <a:r>
              <a:rPr lang="en-US"/>
              <a:t>Photons are points in space. They have no wavelength.</a:t>
            </a:r>
          </a:p>
        </p:txBody>
      </p:sp>
      <p:sp>
        <p:nvSpPr>
          <p:cNvPr id="1934345" name="Rectangle 9"/>
          <p:cNvSpPr>
            <a:spLocks noChangeArrowheads="1"/>
          </p:cNvSpPr>
          <p:nvPr/>
        </p:nvSpPr>
        <p:spPr bwMode="auto">
          <a:xfrm>
            <a:off x="4425950" y="2133600"/>
            <a:ext cx="4565650" cy="1917700"/>
          </a:xfrm>
          <a:prstGeom prst="rect">
            <a:avLst/>
          </a:prstGeom>
          <a:noFill/>
          <a:ln w="9525">
            <a:noFill/>
            <a:miter lim="800000"/>
            <a:headEnd/>
            <a:tailEnd/>
          </a:ln>
        </p:spPr>
        <p:txBody>
          <a:bodyPr>
            <a:prstTxWarp prst="textNoShape">
              <a:avLst/>
            </a:prstTxWarp>
            <a:spAutoFit/>
          </a:bodyPr>
          <a:lstStyle/>
          <a:p>
            <a:r>
              <a:rPr lang="en-US"/>
              <a:t>When a photon </a:t>
            </a:r>
            <a:r>
              <a:rPr lang="en-US" i="1" u="sng"/>
              <a:t>interacts </a:t>
            </a:r>
            <a:r>
              <a:rPr lang="en-US"/>
              <a:t>with something (e.g. an electron) all the energy of its wave segment ends up concentrated in one spot (like a particle!)</a:t>
            </a:r>
          </a:p>
        </p:txBody>
      </p:sp>
      <p:sp>
        <p:nvSpPr>
          <p:cNvPr id="61448" name="Rectangle 3"/>
          <p:cNvSpPr>
            <a:spLocks noChangeArrowheads="1"/>
          </p:cNvSpPr>
          <p:nvPr/>
        </p:nvSpPr>
        <p:spPr bwMode="auto">
          <a:xfrm>
            <a:off x="0" y="849313"/>
            <a:ext cx="3581400" cy="1741487"/>
          </a:xfrm>
          <a:prstGeom prst="rect">
            <a:avLst/>
          </a:prstGeom>
          <a:gradFill rotWithShape="1">
            <a:gsLst>
              <a:gs pos="0">
                <a:srgbClr val="FFCCCC"/>
              </a:gs>
              <a:gs pos="50000">
                <a:srgbClr val="EE2504"/>
              </a:gs>
              <a:gs pos="100000">
                <a:srgbClr val="FFCCCC"/>
              </a:gs>
            </a:gsLst>
            <a:lin ang="5400000" scaled="1"/>
          </a:gradFill>
          <a:ln w="9525">
            <a:no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43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343" grpId="0"/>
      <p:bldP spid="1934345"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0182" name="Text Box 6"/>
          <p:cNvSpPr txBox="1">
            <a:spLocks noChangeArrowheads="1"/>
          </p:cNvSpPr>
          <p:nvPr/>
        </p:nvSpPr>
        <p:spPr bwMode="auto">
          <a:xfrm>
            <a:off x="476250" y="1827213"/>
            <a:ext cx="8300536" cy="2062103"/>
          </a:xfrm>
          <a:prstGeom prst="rect">
            <a:avLst/>
          </a:prstGeom>
          <a:solidFill>
            <a:srgbClr val="FFFFCC"/>
          </a:solidFill>
          <a:ln w="12700">
            <a:solidFill>
              <a:schemeClr val="tx1"/>
            </a:solidFill>
            <a:miter lim="800000"/>
            <a:headEnd/>
            <a:tailEnd/>
          </a:ln>
        </p:spPr>
        <p:txBody>
          <a:bodyPr wrap="none">
            <a:prstTxWarp prst="textNoShape">
              <a:avLst/>
            </a:prstTxWarp>
            <a:spAutoFit/>
          </a:bodyPr>
          <a:lstStyle/>
          <a:p>
            <a:r>
              <a:rPr lang="en-US" sz="3200" dirty="0"/>
              <a:t>The energy of a photon is         </a:t>
            </a:r>
            <a:r>
              <a:rPr lang="en-US" sz="3200" i="1" dirty="0" err="1">
                <a:latin typeface="Times New Roman" charset="0"/>
              </a:rPr>
              <a:t>E</a:t>
            </a:r>
            <a:r>
              <a:rPr lang="en-US" sz="3200" i="1" dirty="0">
                <a:latin typeface="Times New Roman" charset="0"/>
              </a:rPr>
              <a:t> = </a:t>
            </a:r>
            <a:r>
              <a:rPr lang="en-US" sz="3200" i="1" dirty="0" err="1">
                <a:latin typeface="Times New Roman" charset="0"/>
              </a:rPr>
              <a:t>hf</a:t>
            </a:r>
            <a:r>
              <a:rPr lang="en-US" sz="3200" dirty="0">
                <a:latin typeface="Times New Roman" charset="0"/>
              </a:rPr>
              <a:t> </a:t>
            </a:r>
          </a:p>
          <a:p>
            <a:r>
              <a:rPr lang="en-US" sz="3200" dirty="0"/>
              <a:t>The wavelength of a photon is  </a:t>
            </a:r>
            <a:r>
              <a:rPr lang="el-GR" sz="3200" i="1" dirty="0">
                <a:latin typeface="Times New Roman" charset="0"/>
                <a:ea typeface="Times New Roman" charset="0"/>
                <a:cs typeface="Times New Roman" charset="0"/>
              </a:rPr>
              <a:t>λ</a:t>
            </a:r>
            <a:r>
              <a:rPr lang="en-US" sz="3200" i="1" dirty="0">
                <a:latin typeface="Times New Roman" charset="0"/>
                <a:ea typeface="Times New Roman" charset="0"/>
                <a:cs typeface="Times New Roman" charset="0"/>
              </a:rPr>
              <a:t> </a:t>
            </a:r>
            <a:r>
              <a:rPr lang="en-US" sz="3200" i="1" dirty="0">
                <a:latin typeface="Times New Roman" charset="0"/>
              </a:rPr>
              <a:t>= c/f = </a:t>
            </a:r>
            <a:r>
              <a:rPr lang="en-US" sz="3200" i="1" dirty="0" err="1">
                <a:latin typeface="Times New Roman" charset="0"/>
              </a:rPr>
              <a:t>hc/E</a:t>
            </a:r>
            <a:r>
              <a:rPr lang="en-US" sz="3200" i="1" dirty="0">
                <a:latin typeface="Times New Roman" charset="0"/>
              </a:rPr>
              <a:t> </a:t>
            </a:r>
          </a:p>
          <a:p>
            <a:r>
              <a:rPr lang="en-US" sz="3200" dirty="0"/>
              <a:t>The momentum of a photon is  </a:t>
            </a:r>
            <a:r>
              <a:rPr lang="en-US" sz="3200" i="1" dirty="0" err="1">
                <a:latin typeface="Times New Roman" charset="0"/>
              </a:rPr>
              <a:t>p</a:t>
            </a:r>
            <a:r>
              <a:rPr lang="en-US" sz="3200" i="1" dirty="0">
                <a:latin typeface="Times New Roman" charset="0"/>
              </a:rPr>
              <a:t> = </a:t>
            </a:r>
            <a:r>
              <a:rPr lang="en-US" sz="3200" i="1" dirty="0" err="1" smtClean="0">
                <a:latin typeface="Times New Roman" charset="0"/>
              </a:rPr>
              <a:t>h/λ</a:t>
            </a:r>
            <a:r>
              <a:rPr lang="en-US" sz="3200" i="1" dirty="0" smtClean="0">
                <a:latin typeface="Times New Roman" charset="0"/>
              </a:rPr>
              <a:t> </a:t>
            </a:r>
            <a:r>
              <a:rPr lang="en-US" sz="3200" i="1" dirty="0">
                <a:latin typeface="Times New Roman" charset="0"/>
              </a:rPr>
              <a:t>= </a:t>
            </a:r>
            <a:r>
              <a:rPr lang="en-US" sz="3200" i="1" dirty="0" err="1">
                <a:latin typeface="Times New Roman" charset="0"/>
              </a:rPr>
              <a:t>E/c</a:t>
            </a:r>
            <a:endParaRPr lang="en-US" sz="3200" i="1" dirty="0">
              <a:latin typeface="Times New Roman" charset="0"/>
            </a:endParaRPr>
          </a:p>
          <a:p>
            <a:r>
              <a:rPr lang="en-US" sz="3200" dirty="0"/>
              <a:t>The mass of a photon is           </a:t>
            </a:r>
            <a:r>
              <a:rPr lang="en-US" sz="3200" i="1" dirty="0" err="1">
                <a:latin typeface="Times New Roman" charset="0"/>
              </a:rPr>
              <a:t>m</a:t>
            </a:r>
            <a:r>
              <a:rPr lang="en-US" sz="3200" i="1" dirty="0">
                <a:latin typeface="Times New Roman" charset="0"/>
              </a:rPr>
              <a:t> = 0</a:t>
            </a:r>
          </a:p>
        </p:txBody>
      </p:sp>
      <p:grpSp>
        <p:nvGrpSpPr>
          <p:cNvPr id="2" name="Group 17"/>
          <p:cNvGrpSpPr>
            <a:grpSpLocks/>
          </p:cNvGrpSpPr>
          <p:nvPr/>
        </p:nvGrpSpPr>
        <p:grpSpPr bwMode="auto">
          <a:xfrm>
            <a:off x="1447800" y="4465638"/>
            <a:ext cx="6362700" cy="1935162"/>
            <a:chOff x="912" y="2813"/>
            <a:chExt cx="4008" cy="1219"/>
          </a:xfrm>
        </p:grpSpPr>
        <p:sp>
          <p:nvSpPr>
            <p:cNvPr id="87045" name="Text Box 7"/>
            <p:cNvSpPr txBox="1">
              <a:spLocks noChangeArrowheads="1"/>
            </p:cNvSpPr>
            <p:nvPr/>
          </p:nvSpPr>
          <p:spPr bwMode="auto">
            <a:xfrm>
              <a:off x="1104" y="2813"/>
              <a:ext cx="3389" cy="335"/>
            </a:xfrm>
            <a:prstGeom prst="rect">
              <a:avLst/>
            </a:prstGeom>
            <a:noFill/>
            <a:ln w="12700">
              <a:solidFill>
                <a:schemeClr val="tx1"/>
              </a:solidFill>
              <a:miter lim="800000"/>
              <a:headEnd/>
              <a:tailEnd/>
            </a:ln>
          </p:spPr>
          <p:txBody>
            <a:bodyPr wrap="none">
              <a:prstTxWarp prst="textNoShape">
                <a:avLst/>
              </a:prstTxWarp>
              <a:spAutoFit/>
            </a:bodyPr>
            <a:lstStyle/>
            <a:p>
              <a:r>
                <a:rPr lang="en-US" i="1">
                  <a:latin typeface="Times New Roman" charset="0"/>
                </a:rPr>
                <a:t>h </a:t>
              </a:r>
              <a:r>
                <a:rPr lang="en-US" i="1">
                  <a:latin typeface="Times New Roman" charset="0"/>
                  <a:ea typeface="Times New Roman" charset="0"/>
                  <a:cs typeface="Times New Roman" charset="0"/>
                </a:rPr>
                <a:t>≈ 6.626 ·10</a:t>
              </a:r>
              <a:r>
                <a:rPr lang="en-US" i="1" baseline="30000">
                  <a:latin typeface="Times New Roman" charset="0"/>
                  <a:ea typeface="Times New Roman" charset="0"/>
                  <a:cs typeface="Times New Roman" charset="0"/>
                </a:rPr>
                <a:t>-34 </a:t>
              </a:r>
              <a:r>
                <a:rPr lang="en-US" i="1">
                  <a:latin typeface="Times New Roman" charset="0"/>
                  <a:ea typeface="Times New Roman" charset="0"/>
                  <a:cs typeface="Times New Roman" charset="0"/>
                </a:rPr>
                <a:t>J</a:t>
              </a:r>
              <a:r>
                <a:rPr lang="en-US" i="1">
                  <a:latin typeface="Times New Roman" charset="0"/>
                </a:rPr>
                <a:t>·</a:t>
              </a:r>
              <a:r>
                <a:rPr lang="en-US" i="1">
                  <a:latin typeface="Times New Roman" charset="0"/>
                  <a:ea typeface="Times New Roman" charset="0"/>
                  <a:cs typeface="Times New Roman" charset="0"/>
                </a:rPr>
                <a:t>s</a:t>
              </a:r>
              <a:r>
                <a:rPr lang="en-US"/>
                <a:t>: Plank constant</a:t>
              </a:r>
            </a:p>
          </p:txBody>
        </p:sp>
        <p:grpSp>
          <p:nvGrpSpPr>
            <p:cNvPr id="3" name="Group 14"/>
            <p:cNvGrpSpPr>
              <a:grpSpLocks/>
            </p:cNvGrpSpPr>
            <p:nvPr/>
          </p:nvGrpSpPr>
          <p:grpSpPr bwMode="auto">
            <a:xfrm>
              <a:off x="912" y="3436"/>
              <a:ext cx="4008" cy="596"/>
              <a:chOff x="1008" y="3504"/>
              <a:chExt cx="4008" cy="596"/>
            </a:xfrm>
          </p:grpSpPr>
          <p:sp>
            <p:nvSpPr>
              <p:cNvPr id="87047" name="Text Box 8"/>
              <p:cNvSpPr txBox="1">
                <a:spLocks noChangeArrowheads="1"/>
              </p:cNvSpPr>
              <p:nvPr/>
            </p:nvSpPr>
            <p:spPr bwMode="auto">
              <a:xfrm>
                <a:off x="1008" y="3504"/>
                <a:ext cx="4008" cy="596"/>
              </a:xfrm>
              <a:prstGeom prst="rect">
                <a:avLst/>
              </a:prstGeom>
              <a:noFill/>
              <a:ln w="12700">
                <a:noFill/>
                <a:miter lim="800000"/>
                <a:headEnd/>
                <a:tailEnd/>
              </a:ln>
            </p:spPr>
            <p:txBody>
              <a:bodyPr wrap="none">
                <a:prstTxWarp prst="textNoShape">
                  <a:avLst/>
                </a:prstTxWarp>
                <a:spAutoFit/>
              </a:bodyPr>
              <a:lstStyle/>
              <a:p>
                <a:r>
                  <a:rPr lang="en-US"/>
                  <a:t>It sometimes is useful to define  </a:t>
                </a:r>
                <a:r>
                  <a:rPr lang="en-US" i="1">
                    <a:latin typeface="Times New Roman" charset="0"/>
                  </a:rPr>
                  <a:t>h = h</a:t>
                </a:r>
                <a:r>
                  <a:rPr lang="en-US" b="1" i="1">
                    <a:latin typeface="Times New Roman" charset="0"/>
                  </a:rPr>
                  <a:t>/</a:t>
                </a:r>
                <a:r>
                  <a:rPr lang="en-US" i="1">
                    <a:latin typeface="Times New Roman" charset="0"/>
                  </a:rPr>
                  <a:t>(2</a:t>
                </a:r>
                <a:r>
                  <a:rPr lang="el-GR" i="1">
                    <a:latin typeface="Times New Roman" charset="0"/>
                    <a:ea typeface="Times New Roman" charset="0"/>
                    <a:cs typeface="Times New Roman" charset="0"/>
                  </a:rPr>
                  <a:t>π</a:t>
                </a:r>
                <a:r>
                  <a:rPr lang="en-US" i="1">
                    <a:latin typeface="Times New Roman" charset="0"/>
                    <a:ea typeface="Times New Roman" charset="0"/>
                    <a:cs typeface="Times New Roman" charset="0"/>
                  </a:rPr>
                  <a:t>)</a:t>
                </a:r>
              </a:p>
              <a:p>
                <a:r>
                  <a:rPr lang="en-US">
                    <a:ea typeface="Times New Roman" charset="0"/>
                    <a:cs typeface="Times New Roman" charset="0"/>
                  </a:rPr>
                  <a:t>The energy of a photon is then:</a:t>
                </a:r>
                <a:r>
                  <a:rPr lang="en-US" i="1">
                    <a:latin typeface="Times New Roman" charset="0"/>
                    <a:ea typeface="Times New Roman" charset="0"/>
                    <a:cs typeface="Times New Roman" charset="0"/>
                  </a:rPr>
                  <a:t>  E =  </a:t>
                </a:r>
                <a:r>
                  <a:rPr lang="en-US" i="1">
                    <a:latin typeface="Times New Roman" charset="0"/>
                  </a:rPr>
                  <a:t>hf</a:t>
                </a:r>
                <a:r>
                  <a:rPr lang="en-US">
                    <a:latin typeface="Times New Roman" charset="0"/>
                  </a:rPr>
                  <a:t> = </a:t>
                </a:r>
                <a:r>
                  <a:rPr lang="en-US" i="1">
                    <a:latin typeface="Times New Roman" charset="0"/>
                  </a:rPr>
                  <a:t>h</a:t>
                </a:r>
                <a:r>
                  <a:rPr lang="el-GR" i="1">
                    <a:latin typeface="Times New Roman" charset="0"/>
                    <a:ea typeface="Times New Roman" charset="0"/>
                    <a:cs typeface="Times New Roman" charset="0"/>
                  </a:rPr>
                  <a:t>ω</a:t>
                </a:r>
              </a:p>
            </p:txBody>
          </p:sp>
          <p:sp>
            <p:nvSpPr>
              <p:cNvPr id="87048" name="Line 9"/>
              <p:cNvSpPr>
                <a:spLocks noChangeShapeType="1"/>
              </p:cNvSpPr>
              <p:nvPr/>
            </p:nvSpPr>
            <p:spPr bwMode="auto">
              <a:xfrm flipV="1">
                <a:off x="3792" y="3626"/>
                <a:ext cx="114" cy="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87049" name="Line 10"/>
              <p:cNvSpPr>
                <a:spLocks noChangeShapeType="1"/>
              </p:cNvSpPr>
              <p:nvPr/>
            </p:nvSpPr>
            <p:spPr bwMode="auto">
              <a:xfrm flipV="1">
                <a:off x="4680" y="3896"/>
                <a:ext cx="114" cy="6"/>
              </a:xfrm>
              <a:prstGeom prst="line">
                <a:avLst/>
              </a:prstGeom>
              <a:noFill/>
              <a:ln w="12700">
                <a:solidFill>
                  <a:schemeClr val="tx1"/>
                </a:solidFill>
                <a:round/>
                <a:headEnd/>
                <a:tailEnd/>
              </a:ln>
            </p:spPr>
            <p:txBody>
              <a:bodyPr>
                <a:prstTxWarp prst="textNoShape">
                  <a:avLst/>
                </a:prstTxWarp>
                <a:spAutoFit/>
              </a:bodyPr>
              <a:lstStyle/>
              <a:p>
                <a:endParaRPr lang="en-US"/>
              </a:p>
            </p:txBody>
          </p:sp>
        </p:grpSp>
      </p:grpSp>
      <p:sp>
        <p:nvSpPr>
          <p:cNvPr id="87044" name="Text Box 16"/>
          <p:cNvSpPr txBox="1">
            <a:spLocks noChangeArrowheads="1"/>
          </p:cNvSpPr>
          <p:nvPr/>
        </p:nvSpPr>
        <p:spPr bwMode="auto">
          <a:xfrm>
            <a:off x="365125" y="293688"/>
            <a:ext cx="8397875" cy="762000"/>
          </a:xfrm>
          <a:prstGeom prst="rect">
            <a:avLst/>
          </a:prstGeom>
          <a:noFill/>
          <a:ln w="12700">
            <a:noFill/>
            <a:miter lim="800000"/>
            <a:headEnd/>
            <a:tailEnd/>
          </a:ln>
        </p:spPr>
        <p:txBody>
          <a:bodyPr>
            <a:prstTxWarp prst="textNoShape">
              <a:avLst/>
            </a:prstTxWarp>
            <a:spAutoFit/>
          </a:bodyPr>
          <a:lstStyle/>
          <a:p>
            <a:pPr algn="ctr"/>
            <a:r>
              <a:rPr lang="en-US" sz="4400" b="1"/>
              <a:t>Properties of photons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70182">
                                            <p:bg/>
                                          </p:spTgt>
                                        </p:tgtEl>
                                        <p:attrNameLst>
                                          <p:attrName>style.visibility</p:attrName>
                                        </p:attrNameLst>
                                      </p:cBhvr>
                                      <p:to>
                                        <p:strVal val="visible"/>
                                      </p:to>
                                    </p:set>
                                    <p:animEffect transition="in" filter="fade">
                                      <p:cBhvr>
                                        <p:cTn id="7" dur="2000"/>
                                        <p:tgtEl>
                                          <p:spTgt spid="197018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0182">
                                            <p:txEl>
                                              <p:pRg st="0" end="0"/>
                                            </p:txEl>
                                          </p:spTgt>
                                        </p:tgtEl>
                                        <p:attrNameLst>
                                          <p:attrName>style.visibility</p:attrName>
                                        </p:attrNameLst>
                                      </p:cBhvr>
                                      <p:to>
                                        <p:strVal val="visible"/>
                                      </p:to>
                                    </p:set>
                                    <p:animEffect transition="in" filter="fade">
                                      <p:cBhvr>
                                        <p:cTn id="10" dur="2000"/>
                                        <p:tgtEl>
                                          <p:spTgt spid="1970182">
                                            <p:txEl>
                                              <p:pRg st="0" end="0"/>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70182">
                                            <p:txEl>
                                              <p:pRg st="1" end="1"/>
                                            </p:txEl>
                                          </p:spTgt>
                                        </p:tgtEl>
                                        <p:attrNameLst>
                                          <p:attrName>style.visibility</p:attrName>
                                        </p:attrNameLst>
                                      </p:cBhvr>
                                      <p:to>
                                        <p:strVal val="visible"/>
                                      </p:to>
                                    </p:set>
                                    <p:animEffect transition="in" filter="fade">
                                      <p:cBhvr>
                                        <p:cTn id="19" dur="2000"/>
                                        <p:tgtEl>
                                          <p:spTgt spid="197018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70182">
                                            <p:txEl>
                                              <p:pRg st="2" end="2"/>
                                            </p:txEl>
                                          </p:spTgt>
                                        </p:tgtEl>
                                        <p:attrNameLst>
                                          <p:attrName>style.visibility</p:attrName>
                                        </p:attrNameLst>
                                      </p:cBhvr>
                                      <p:to>
                                        <p:strVal val="visible"/>
                                      </p:to>
                                    </p:set>
                                    <p:animEffect transition="in" filter="fade">
                                      <p:cBhvr>
                                        <p:cTn id="24" dur="2000"/>
                                        <p:tgtEl>
                                          <p:spTgt spid="197018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70182">
                                            <p:txEl>
                                              <p:pRg st="3" end="3"/>
                                            </p:txEl>
                                          </p:spTgt>
                                        </p:tgtEl>
                                        <p:attrNameLst>
                                          <p:attrName>style.visibility</p:attrName>
                                        </p:attrNameLst>
                                      </p:cBhvr>
                                      <p:to>
                                        <p:strVal val="visible"/>
                                      </p:to>
                                    </p:set>
                                    <p:animEffect transition="in" filter="fade">
                                      <p:cBhvr>
                                        <p:cTn id="29" dur="2000"/>
                                        <p:tgtEl>
                                          <p:spTgt spid="19701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0182" grpId="0" build="p"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AutoShape 2"/>
          <p:cNvSpPr>
            <a:spLocks noChangeArrowheads="1"/>
          </p:cNvSpPr>
          <p:nvPr/>
        </p:nvSpPr>
        <p:spPr bwMode="auto">
          <a:xfrm>
            <a:off x="5867400" y="1393825"/>
            <a:ext cx="1001713" cy="2873375"/>
          </a:xfrm>
          <a:prstGeom prst="parallelogram">
            <a:avLst>
              <a:gd name="adj" fmla="val 25042"/>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88067" name="Text Box 3"/>
          <p:cNvSpPr txBox="1">
            <a:spLocks noChangeArrowheads="1"/>
          </p:cNvSpPr>
          <p:nvPr/>
        </p:nvSpPr>
        <p:spPr bwMode="auto">
          <a:xfrm>
            <a:off x="533400" y="1447800"/>
            <a:ext cx="5338763" cy="519113"/>
          </a:xfrm>
          <a:prstGeom prst="rect">
            <a:avLst/>
          </a:prstGeom>
          <a:noFill/>
          <a:ln w="9525">
            <a:noFill/>
            <a:miter lim="800000"/>
            <a:headEnd/>
            <a:tailEnd/>
          </a:ln>
        </p:spPr>
        <p:txBody>
          <a:bodyPr wrap="none">
            <a:prstTxWarp prst="textNoShape">
              <a:avLst/>
            </a:prstTxWarp>
            <a:spAutoFit/>
          </a:bodyPr>
          <a:lstStyle/>
          <a:p>
            <a:r>
              <a:rPr lang="en-US"/>
              <a:t>Wimpy Laser beam: P = 10</a:t>
            </a:r>
            <a:r>
              <a:rPr lang="en-US" baseline="30000"/>
              <a:t>-19 </a:t>
            </a:r>
            <a:r>
              <a:rPr lang="en-US"/>
              <a:t>W </a:t>
            </a:r>
          </a:p>
        </p:txBody>
      </p:sp>
      <p:sp>
        <p:nvSpPr>
          <p:cNvPr id="88068" name="Oval 4"/>
          <p:cNvSpPr>
            <a:spLocks noChangeArrowheads="1"/>
          </p:cNvSpPr>
          <p:nvPr/>
        </p:nvSpPr>
        <p:spPr bwMode="auto">
          <a:xfrm>
            <a:off x="6027738" y="1936750"/>
            <a:ext cx="628650" cy="1763713"/>
          </a:xfrm>
          <a:prstGeom prst="ellipse">
            <a:avLst/>
          </a:prstGeom>
          <a:gradFill rotWithShape="1">
            <a:gsLst>
              <a:gs pos="0">
                <a:srgbClr val="EE2504"/>
              </a:gs>
              <a:gs pos="100000">
                <a:srgbClr val="FFCCCC"/>
              </a:gs>
            </a:gsLst>
            <a:path path="shape">
              <a:fillToRect l="50000" t="50000" r="50000" b="50000"/>
            </a:path>
          </a:gradFill>
          <a:ln w="9525">
            <a:noFill/>
            <a:round/>
            <a:headEnd/>
            <a:tailEnd/>
          </a:ln>
        </p:spPr>
        <p:txBody>
          <a:bodyPr wrap="none" anchor="ctr">
            <a:prstTxWarp prst="textNoShape">
              <a:avLst/>
            </a:prstTxWarp>
          </a:bodyPr>
          <a:lstStyle/>
          <a:p>
            <a:endParaRPr lang="en-US"/>
          </a:p>
        </p:txBody>
      </p:sp>
      <p:sp>
        <p:nvSpPr>
          <p:cNvPr id="88069" name="Rectangle 8"/>
          <p:cNvSpPr>
            <a:spLocks noChangeArrowheads="1"/>
          </p:cNvSpPr>
          <p:nvPr/>
        </p:nvSpPr>
        <p:spPr bwMode="auto">
          <a:xfrm>
            <a:off x="457200" y="1949450"/>
            <a:ext cx="5865813" cy="1741488"/>
          </a:xfrm>
          <a:prstGeom prst="rect">
            <a:avLst/>
          </a:prstGeom>
          <a:gradFill rotWithShape="1">
            <a:gsLst>
              <a:gs pos="0">
                <a:srgbClr val="FFCCCC"/>
              </a:gs>
              <a:gs pos="50000">
                <a:srgbClr val="EE2504"/>
              </a:gs>
              <a:gs pos="100000">
                <a:srgbClr val="FFCCCC"/>
              </a:gs>
            </a:gsLst>
            <a:lin ang="5400000" scaled="1"/>
          </a:gradFill>
          <a:ln w="9525">
            <a:noFill/>
            <a:miter lim="800000"/>
            <a:headEnd/>
            <a:tailEnd/>
          </a:ln>
        </p:spPr>
        <p:txBody>
          <a:bodyPr wrap="none" anchor="ctr">
            <a:prstTxWarp prst="textNoShape">
              <a:avLst/>
            </a:prstTxWarp>
          </a:bodyPr>
          <a:lstStyle/>
          <a:p>
            <a:endParaRPr lang="en-US"/>
          </a:p>
        </p:txBody>
      </p:sp>
      <p:sp>
        <p:nvSpPr>
          <p:cNvPr id="88070" name="Text Box 9"/>
          <p:cNvSpPr txBox="1">
            <a:spLocks noChangeArrowheads="1"/>
          </p:cNvSpPr>
          <p:nvPr/>
        </p:nvSpPr>
        <p:spPr bwMode="auto">
          <a:xfrm>
            <a:off x="0" y="228600"/>
            <a:ext cx="9144000" cy="701675"/>
          </a:xfrm>
          <a:prstGeom prst="rect">
            <a:avLst/>
          </a:prstGeom>
          <a:noFill/>
          <a:ln w="12700">
            <a:noFill/>
            <a:miter lim="800000"/>
            <a:headEnd/>
            <a:tailEnd/>
          </a:ln>
        </p:spPr>
        <p:txBody>
          <a:bodyPr>
            <a:prstTxWarp prst="textNoShape">
              <a:avLst/>
            </a:prstTxWarp>
            <a:spAutoFit/>
          </a:bodyPr>
          <a:lstStyle/>
          <a:p>
            <a:pPr algn="ctr"/>
            <a:r>
              <a:rPr lang="en-US" sz="4000" b="1"/>
              <a:t>What if the intensity is really small?</a:t>
            </a:r>
          </a:p>
        </p:txBody>
      </p:sp>
      <p:sp>
        <p:nvSpPr>
          <p:cNvPr id="88071" name="Text Box 10"/>
          <p:cNvSpPr txBox="1">
            <a:spLocks noChangeArrowheads="1"/>
          </p:cNvSpPr>
          <p:nvPr/>
        </p:nvSpPr>
        <p:spPr bwMode="auto">
          <a:xfrm>
            <a:off x="441325" y="4343400"/>
            <a:ext cx="8702675" cy="946150"/>
          </a:xfrm>
          <a:prstGeom prst="rect">
            <a:avLst/>
          </a:prstGeom>
          <a:noFill/>
          <a:ln w="12700">
            <a:noFill/>
            <a:miter lim="800000"/>
            <a:headEnd/>
            <a:tailEnd/>
          </a:ln>
        </p:spPr>
        <p:txBody>
          <a:bodyPr>
            <a:prstTxWarp prst="textNoShape">
              <a:avLst/>
            </a:prstTxWarp>
            <a:spAutoFit/>
          </a:bodyPr>
          <a:lstStyle/>
          <a:p>
            <a:r>
              <a:rPr lang="en-US"/>
              <a:t>If the laser power is 10</a:t>
            </a:r>
            <a:r>
              <a:rPr lang="en-US" baseline="30000"/>
              <a:t>-19 </a:t>
            </a:r>
            <a:r>
              <a:rPr lang="en-US"/>
              <a:t>W, we get only about one photon per second in the beam! (assuming </a:t>
            </a:r>
            <a:r>
              <a:rPr lang="el-GR">
                <a:latin typeface="Times New Roman" charset="0"/>
                <a:ea typeface="Times New Roman" charset="0"/>
                <a:cs typeface="Times New Roman" charset="0"/>
              </a:rPr>
              <a:t>λ</a:t>
            </a:r>
            <a:r>
              <a:rPr lang="en-US">
                <a:latin typeface="Times New Roman" charset="0"/>
                <a:ea typeface="Times New Roman" charset="0"/>
                <a:cs typeface="Times New Roman" charset="0"/>
              </a:rPr>
              <a:t> </a:t>
            </a:r>
            <a:r>
              <a:rPr lang="el-GR">
                <a:ea typeface="Times New Roman" charset="0"/>
                <a:cs typeface="Times New Roman" charset="0"/>
              </a:rPr>
              <a:t>≈</a:t>
            </a:r>
            <a:r>
              <a:rPr lang="en-US"/>
              <a:t> 780 nm)</a:t>
            </a:r>
          </a:p>
        </p:txBody>
      </p:sp>
      <p:sp>
        <p:nvSpPr>
          <p:cNvPr id="88072" name="Text Box 11"/>
          <p:cNvSpPr txBox="1">
            <a:spLocks noChangeArrowheads="1"/>
          </p:cNvSpPr>
          <p:nvPr/>
        </p:nvSpPr>
        <p:spPr bwMode="auto">
          <a:xfrm>
            <a:off x="0" y="5200304"/>
            <a:ext cx="9144000" cy="461665"/>
          </a:xfrm>
          <a:prstGeom prst="rect">
            <a:avLst/>
          </a:prstGeom>
          <a:noFill/>
          <a:ln w="12700">
            <a:noFill/>
            <a:miter lim="800000"/>
            <a:headEnd/>
            <a:tailEnd/>
          </a:ln>
        </p:spPr>
        <p:txBody>
          <a:bodyPr wrap="square">
            <a:prstTxWarp prst="textNoShape">
              <a:avLst/>
            </a:prstTxWarp>
            <a:spAutoFit/>
          </a:bodyPr>
          <a:lstStyle/>
          <a:p>
            <a:pPr algn="ctr"/>
            <a:r>
              <a:rPr lang="en-US" b="1" dirty="0"/>
              <a:t>Where's that one photon?</a:t>
            </a:r>
          </a:p>
        </p:txBody>
      </p:sp>
      <p:sp>
        <p:nvSpPr>
          <p:cNvPr id="1975308" name="Oval 12"/>
          <p:cNvSpPr>
            <a:spLocks noChangeArrowheads="1"/>
          </p:cNvSpPr>
          <p:nvPr/>
        </p:nvSpPr>
        <p:spPr bwMode="auto">
          <a:xfrm>
            <a:off x="6400800" y="24384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09" name="Oval 13"/>
          <p:cNvSpPr>
            <a:spLocks noChangeArrowheads="1"/>
          </p:cNvSpPr>
          <p:nvPr/>
        </p:nvSpPr>
        <p:spPr bwMode="auto">
          <a:xfrm>
            <a:off x="6553200" y="26670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10" name="Oval 14"/>
          <p:cNvSpPr>
            <a:spLocks noChangeArrowheads="1"/>
          </p:cNvSpPr>
          <p:nvPr/>
        </p:nvSpPr>
        <p:spPr bwMode="auto">
          <a:xfrm>
            <a:off x="6324600" y="26670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11" name="Oval 15"/>
          <p:cNvSpPr>
            <a:spLocks noChangeArrowheads="1"/>
          </p:cNvSpPr>
          <p:nvPr/>
        </p:nvSpPr>
        <p:spPr bwMode="auto">
          <a:xfrm>
            <a:off x="6400800" y="28194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12" name="Oval 16"/>
          <p:cNvSpPr>
            <a:spLocks noChangeArrowheads="1"/>
          </p:cNvSpPr>
          <p:nvPr/>
        </p:nvSpPr>
        <p:spPr bwMode="auto">
          <a:xfrm>
            <a:off x="6324600" y="35052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13" name="Oval 17"/>
          <p:cNvSpPr>
            <a:spLocks noChangeArrowheads="1"/>
          </p:cNvSpPr>
          <p:nvPr/>
        </p:nvSpPr>
        <p:spPr bwMode="auto">
          <a:xfrm>
            <a:off x="6248400" y="29718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14" name="Oval 18"/>
          <p:cNvSpPr>
            <a:spLocks noChangeArrowheads="1"/>
          </p:cNvSpPr>
          <p:nvPr/>
        </p:nvSpPr>
        <p:spPr bwMode="auto">
          <a:xfrm>
            <a:off x="6400800" y="29718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15" name="Oval 19"/>
          <p:cNvSpPr>
            <a:spLocks noChangeArrowheads="1"/>
          </p:cNvSpPr>
          <p:nvPr/>
        </p:nvSpPr>
        <p:spPr bwMode="auto">
          <a:xfrm>
            <a:off x="6400800" y="32004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16" name="Oval 20"/>
          <p:cNvSpPr>
            <a:spLocks noChangeArrowheads="1"/>
          </p:cNvSpPr>
          <p:nvPr/>
        </p:nvSpPr>
        <p:spPr bwMode="auto">
          <a:xfrm>
            <a:off x="6172200" y="28194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17" name="Oval 21"/>
          <p:cNvSpPr>
            <a:spLocks noChangeArrowheads="1"/>
          </p:cNvSpPr>
          <p:nvPr/>
        </p:nvSpPr>
        <p:spPr bwMode="auto">
          <a:xfrm>
            <a:off x="6248400" y="19812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18" name="Oval 22"/>
          <p:cNvSpPr>
            <a:spLocks noChangeArrowheads="1"/>
          </p:cNvSpPr>
          <p:nvPr/>
        </p:nvSpPr>
        <p:spPr bwMode="auto">
          <a:xfrm>
            <a:off x="6286500" y="28194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19" name="Oval 23"/>
          <p:cNvSpPr>
            <a:spLocks noChangeArrowheads="1"/>
          </p:cNvSpPr>
          <p:nvPr/>
        </p:nvSpPr>
        <p:spPr bwMode="auto">
          <a:xfrm>
            <a:off x="6172200" y="25146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20" name="Oval 24"/>
          <p:cNvSpPr>
            <a:spLocks noChangeArrowheads="1"/>
          </p:cNvSpPr>
          <p:nvPr/>
        </p:nvSpPr>
        <p:spPr bwMode="auto">
          <a:xfrm>
            <a:off x="6172200" y="26670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21" name="Oval 25"/>
          <p:cNvSpPr>
            <a:spLocks noChangeArrowheads="1"/>
          </p:cNvSpPr>
          <p:nvPr/>
        </p:nvSpPr>
        <p:spPr bwMode="auto">
          <a:xfrm>
            <a:off x="6096000" y="29718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22" name="Oval 26"/>
          <p:cNvSpPr>
            <a:spLocks noChangeArrowheads="1"/>
          </p:cNvSpPr>
          <p:nvPr/>
        </p:nvSpPr>
        <p:spPr bwMode="auto">
          <a:xfrm>
            <a:off x="6248400" y="32004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23" name="Oval 27"/>
          <p:cNvSpPr>
            <a:spLocks noChangeArrowheads="1"/>
          </p:cNvSpPr>
          <p:nvPr/>
        </p:nvSpPr>
        <p:spPr bwMode="auto">
          <a:xfrm>
            <a:off x="6019800" y="28194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grpSp>
        <p:nvGrpSpPr>
          <p:cNvPr id="2" name="Group 31"/>
          <p:cNvGrpSpPr>
            <a:grpSpLocks/>
          </p:cNvGrpSpPr>
          <p:nvPr/>
        </p:nvGrpSpPr>
        <p:grpSpPr bwMode="auto">
          <a:xfrm>
            <a:off x="6534150" y="1524000"/>
            <a:ext cx="2305050" cy="914400"/>
            <a:chOff x="4116" y="960"/>
            <a:chExt cx="1452" cy="576"/>
          </a:xfrm>
        </p:grpSpPr>
        <p:sp>
          <p:nvSpPr>
            <p:cNvPr id="88103" name="Line 29"/>
            <p:cNvSpPr>
              <a:spLocks noChangeShapeType="1"/>
            </p:cNvSpPr>
            <p:nvPr/>
          </p:nvSpPr>
          <p:spPr bwMode="auto">
            <a:xfrm flipH="1">
              <a:off x="4116" y="1296"/>
              <a:ext cx="480" cy="240"/>
            </a:xfrm>
            <a:prstGeom prst="line">
              <a:avLst/>
            </a:prstGeom>
            <a:noFill/>
            <a:ln w="28575">
              <a:solidFill>
                <a:schemeClr val="tx1"/>
              </a:solidFill>
              <a:round/>
              <a:headEnd/>
              <a:tailEnd type="triangle" w="med" len="med"/>
            </a:ln>
          </p:spPr>
          <p:txBody>
            <a:bodyPr>
              <a:prstTxWarp prst="textNoShape">
                <a:avLst/>
              </a:prstTxWarp>
              <a:spAutoFit/>
            </a:bodyPr>
            <a:lstStyle/>
            <a:p>
              <a:endParaRPr lang="en-US"/>
            </a:p>
          </p:txBody>
        </p:sp>
        <p:sp>
          <p:nvSpPr>
            <p:cNvPr id="88104" name="Text Box 30"/>
            <p:cNvSpPr txBox="1">
              <a:spLocks noChangeArrowheads="1"/>
            </p:cNvSpPr>
            <p:nvPr/>
          </p:nvSpPr>
          <p:spPr bwMode="auto">
            <a:xfrm>
              <a:off x="4608" y="960"/>
              <a:ext cx="960" cy="442"/>
            </a:xfrm>
            <a:prstGeom prst="rect">
              <a:avLst/>
            </a:prstGeom>
            <a:noFill/>
            <a:ln w="12700">
              <a:noFill/>
              <a:miter lim="800000"/>
              <a:headEnd/>
              <a:tailEnd/>
            </a:ln>
          </p:spPr>
          <p:txBody>
            <a:bodyPr>
              <a:prstTxWarp prst="textNoShape">
                <a:avLst/>
              </a:prstTxWarp>
              <a:spAutoFit/>
            </a:bodyPr>
            <a:lstStyle/>
            <a:p>
              <a:pPr>
                <a:spcBef>
                  <a:spcPct val="50000"/>
                </a:spcBef>
              </a:pPr>
              <a:r>
                <a:rPr lang="en-US" sz="2000"/>
                <a:t>First photon strikes here</a:t>
              </a:r>
            </a:p>
          </p:txBody>
        </p:sp>
      </p:grpSp>
      <p:grpSp>
        <p:nvGrpSpPr>
          <p:cNvPr id="3" name="Group 35"/>
          <p:cNvGrpSpPr>
            <a:grpSpLocks/>
          </p:cNvGrpSpPr>
          <p:nvPr/>
        </p:nvGrpSpPr>
        <p:grpSpPr bwMode="auto">
          <a:xfrm>
            <a:off x="6534150" y="2876550"/>
            <a:ext cx="2438400" cy="777875"/>
            <a:chOff x="4080" y="1824"/>
            <a:chExt cx="1536" cy="490"/>
          </a:xfrm>
        </p:grpSpPr>
        <p:sp>
          <p:nvSpPr>
            <p:cNvPr id="88101" name="Line 33"/>
            <p:cNvSpPr>
              <a:spLocks noChangeShapeType="1"/>
            </p:cNvSpPr>
            <p:nvPr/>
          </p:nvSpPr>
          <p:spPr bwMode="auto">
            <a:xfrm flipH="1" flipV="1">
              <a:off x="4080" y="1824"/>
              <a:ext cx="528" cy="192"/>
            </a:xfrm>
            <a:prstGeom prst="line">
              <a:avLst/>
            </a:prstGeom>
            <a:noFill/>
            <a:ln w="28575">
              <a:solidFill>
                <a:schemeClr val="tx1"/>
              </a:solidFill>
              <a:round/>
              <a:headEnd/>
              <a:tailEnd type="triangle" w="med" len="med"/>
            </a:ln>
          </p:spPr>
          <p:txBody>
            <a:bodyPr>
              <a:prstTxWarp prst="textNoShape">
                <a:avLst/>
              </a:prstTxWarp>
              <a:spAutoFit/>
            </a:bodyPr>
            <a:lstStyle/>
            <a:p>
              <a:endParaRPr lang="en-US"/>
            </a:p>
          </p:txBody>
        </p:sp>
        <p:sp>
          <p:nvSpPr>
            <p:cNvPr id="88102" name="Text Box 34"/>
            <p:cNvSpPr txBox="1">
              <a:spLocks noChangeArrowheads="1"/>
            </p:cNvSpPr>
            <p:nvPr/>
          </p:nvSpPr>
          <p:spPr bwMode="auto">
            <a:xfrm>
              <a:off x="4572" y="1872"/>
              <a:ext cx="1044" cy="442"/>
            </a:xfrm>
            <a:prstGeom prst="rect">
              <a:avLst/>
            </a:prstGeom>
            <a:noFill/>
            <a:ln w="12700">
              <a:noFill/>
              <a:miter lim="800000"/>
              <a:headEnd/>
              <a:tailEnd/>
            </a:ln>
          </p:spPr>
          <p:txBody>
            <a:bodyPr>
              <a:prstTxWarp prst="textNoShape">
                <a:avLst/>
              </a:prstTxWarp>
              <a:spAutoFit/>
            </a:bodyPr>
            <a:lstStyle/>
            <a:p>
              <a:pPr>
                <a:spcBef>
                  <a:spcPct val="50000"/>
                </a:spcBef>
              </a:pPr>
              <a:r>
                <a:rPr lang="en-US" sz="2000"/>
                <a:t>Next photon strikes here</a:t>
              </a:r>
            </a:p>
          </p:txBody>
        </p:sp>
      </p:grpSp>
      <p:grpSp>
        <p:nvGrpSpPr>
          <p:cNvPr id="4" name="Group 40"/>
          <p:cNvGrpSpPr>
            <a:grpSpLocks/>
          </p:cNvGrpSpPr>
          <p:nvPr/>
        </p:nvGrpSpPr>
        <p:grpSpPr bwMode="auto">
          <a:xfrm>
            <a:off x="7924800" y="3276600"/>
            <a:ext cx="282575" cy="671513"/>
            <a:chOff x="4992" y="2064"/>
            <a:chExt cx="178" cy="423"/>
          </a:xfrm>
        </p:grpSpPr>
        <p:sp>
          <p:nvSpPr>
            <p:cNvPr id="88098" name="Text Box 37"/>
            <p:cNvSpPr txBox="1">
              <a:spLocks noChangeArrowheads="1"/>
            </p:cNvSpPr>
            <p:nvPr/>
          </p:nvSpPr>
          <p:spPr bwMode="auto">
            <a:xfrm>
              <a:off x="4992" y="2064"/>
              <a:ext cx="178" cy="327"/>
            </a:xfrm>
            <a:prstGeom prst="rect">
              <a:avLst/>
            </a:prstGeom>
            <a:noFill/>
            <a:ln w="12700">
              <a:noFill/>
              <a:miter lim="800000"/>
              <a:headEnd/>
              <a:tailEnd/>
            </a:ln>
          </p:spPr>
          <p:txBody>
            <a:bodyPr wrap="none">
              <a:prstTxWarp prst="textNoShape">
                <a:avLst/>
              </a:prstTxWarp>
              <a:spAutoFit/>
            </a:bodyPr>
            <a:lstStyle/>
            <a:p>
              <a:r>
                <a:rPr lang="en-US"/>
                <a:t>.</a:t>
              </a:r>
            </a:p>
          </p:txBody>
        </p:sp>
        <p:sp>
          <p:nvSpPr>
            <p:cNvPr id="88099" name="Text Box 38"/>
            <p:cNvSpPr txBox="1">
              <a:spLocks noChangeArrowheads="1"/>
            </p:cNvSpPr>
            <p:nvPr/>
          </p:nvSpPr>
          <p:spPr bwMode="auto">
            <a:xfrm>
              <a:off x="4992" y="2112"/>
              <a:ext cx="178" cy="327"/>
            </a:xfrm>
            <a:prstGeom prst="rect">
              <a:avLst/>
            </a:prstGeom>
            <a:noFill/>
            <a:ln w="12700">
              <a:noFill/>
              <a:miter lim="800000"/>
              <a:headEnd/>
              <a:tailEnd/>
            </a:ln>
          </p:spPr>
          <p:txBody>
            <a:bodyPr wrap="none">
              <a:prstTxWarp prst="textNoShape">
                <a:avLst/>
              </a:prstTxWarp>
              <a:spAutoFit/>
            </a:bodyPr>
            <a:lstStyle/>
            <a:p>
              <a:r>
                <a:rPr lang="en-US"/>
                <a:t>.</a:t>
              </a:r>
            </a:p>
          </p:txBody>
        </p:sp>
        <p:sp>
          <p:nvSpPr>
            <p:cNvPr id="88100" name="Text Box 39"/>
            <p:cNvSpPr txBox="1">
              <a:spLocks noChangeArrowheads="1"/>
            </p:cNvSpPr>
            <p:nvPr/>
          </p:nvSpPr>
          <p:spPr bwMode="auto">
            <a:xfrm>
              <a:off x="4992" y="2160"/>
              <a:ext cx="178" cy="327"/>
            </a:xfrm>
            <a:prstGeom prst="rect">
              <a:avLst/>
            </a:prstGeom>
            <a:noFill/>
            <a:ln w="12700">
              <a:noFill/>
              <a:miter lim="800000"/>
              <a:headEnd/>
              <a:tailEnd/>
            </a:ln>
          </p:spPr>
          <p:txBody>
            <a:bodyPr wrap="none">
              <a:prstTxWarp prst="textNoShape">
                <a:avLst/>
              </a:prstTxWarp>
              <a:spAutoFit/>
            </a:bodyPr>
            <a:lstStyle/>
            <a:p>
              <a:r>
                <a:rPr lang="en-US"/>
                <a:t>.</a:t>
              </a:r>
            </a:p>
          </p:txBody>
        </p:sp>
      </p:grpSp>
      <p:sp>
        <p:nvSpPr>
          <p:cNvPr id="88092" name="Text Box 41"/>
          <p:cNvSpPr txBox="1">
            <a:spLocks noChangeArrowheads="1"/>
          </p:cNvSpPr>
          <p:nvPr/>
        </p:nvSpPr>
        <p:spPr bwMode="auto">
          <a:xfrm>
            <a:off x="5829300" y="3843338"/>
            <a:ext cx="869950" cy="366712"/>
          </a:xfrm>
          <a:prstGeom prst="rect">
            <a:avLst/>
          </a:prstGeom>
          <a:noFill/>
          <a:ln w="12700">
            <a:noFill/>
            <a:miter lim="800000"/>
            <a:headEnd/>
            <a:tailEnd/>
          </a:ln>
        </p:spPr>
        <p:txBody>
          <a:bodyPr wrap="none">
            <a:prstTxWarp prst="textNoShape">
              <a:avLst/>
            </a:prstTxWarp>
            <a:spAutoFit/>
          </a:bodyPr>
          <a:lstStyle/>
          <a:p>
            <a:r>
              <a:rPr lang="en-US" sz="1800" i="1"/>
              <a:t>screen</a:t>
            </a:r>
          </a:p>
        </p:txBody>
      </p:sp>
      <p:sp>
        <p:nvSpPr>
          <p:cNvPr id="1975338" name="Text Box 42"/>
          <p:cNvSpPr txBox="1">
            <a:spLocks noChangeArrowheads="1"/>
          </p:cNvSpPr>
          <p:nvPr/>
        </p:nvSpPr>
        <p:spPr bwMode="auto">
          <a:xfrm>
            <a:off x="0" y="5642787"/>
            <a:ext cx="9144000" cy="830997"/>
          </a:xfrm>
          <a:prstGeom prst="rect">
            <a:avLst/>
          </a:prstGeom>
          <a:noFill/>
          <a:ln w="12700">
            <a:noFill/>
            <a:miter lim="800000"/>
            <a:headEnd/>
            <a:tailEnd/>
          </a:ln>
        </p:spPr>
        <p:txBody>
          <a:bodyPr wrap="square">
            <a:prstTxWarp prst="textNoShape">
              <a:avLst/>
            </a:prstTxWarp>
            <a:spAutoFit/>
          </a:bodyPr>
          <a:lstStyle/>
          <a:p>
            <a:pPr algn="ctr"/>
            <a:r>
              <a:rPr lang="en-US" dirty="0"/>
              <a:t>Well, we</a:t>
            </a:r>
            <a:r>
              <a:rPr lang="en-US" dirty="0" smtClean="0"/>
              <a:t> can't know anything about its location</a:t>
            </a:r>
          </a:p>
          <a:p>
            <a:pPr algn="ctr"/>
            <a:r>
              <a:rPr lang="en-US" dirty="0" smtClean="0"/>
              <a:t> </a:t>
            </a:r>
            <a:r>
              <a:rPr lang="en-US" dirty="0"/>
              <a:t>until it strikes the screen.</a:t>
            </a:r>
          </a:p>
        </p:txBody>
      </p:sp>
      <p:sp>
        <p:nvSpPr>
          <p:cNvPr id="1975339" name="Text Box 43"/>
          <p:cNvSpPr txBox="1">
            <a:spLocks noChangeArrowheads="1"/>
          </p:cNvSpPr>
          <p:nvPr/>
        </p:nvSpPr>
        <p:spPr bwMode="auto">
          <a:xfrm>
            <a:off x="0" y="6389688"/>
            <a:ext cx="9144000" cy="457200"/>
          </a:xfrm>
          <a:prstGeom prst="rect">
            <a:avLst/>
          </a:prstGeom>
          <a:noFill/>
          <a:ln w="12700">
            <a:noFill/>
            <a:miter lim="800000"/>
            <a:headEnd/>
            <a:tailEnd/>
          </a:ln>
        </p:spPr>
        <p:txBody>
          <a:bodyPr wrap="square">
            <a:prstTxWarp prst="textNoShape">
              <a:avLst/>
            </a:prstTxWarp>
            <a:spAutoFit/>
          </a:bodyPr>
          <a:lstStyle/>
          <a:p>
            <a:pPr algn="ctr"/>
            <a:r>
              <a:rPr lang="en-US" dirty="0"/>
              <a:t>Most photons seem to hit the screen where intensity is high.</a:t>
            </a:r>
          </a:p>
        </p:txBody>
      </p:sp>
      <p:grpSp>
        <p:nvGrpSpPr>
          <p:cNvPr id="5" name="Group 47"/>
          <p:cNvGrpSpPr>
            <a:grpSpLocks/>
          </p:cNvGrpSpPr>
          <p:nvPr/>
        </p:nvGrpSpPr>
        <p:grpSpPr bwMode="auto">
          <a:xfrm>
            <a:off x="6686550" y="2346325"/>
            <a:ext cx="1209675" cy="396875"/>
            <a:chOff x="4212" y="1478"/>
            <a:chExt cx="762" cy="250"/>
          </a:xfrm>
        </p:grpSpPr>
        <p:sp>
          <p:nvSpPr>
            <p:cNvPr id="88096" name="Line 45"/>
            <p:cNvSpPr>
              <a:spLocks noChangeShapeType="1"/>
            </p:cNvSpPr>
            <p:nvPr/>
          </p:nvSpPr>
          <p:spPr bwMode="auto">
            <a:xfrm flipH="1">
              <a:off x="4212" y="1632"/>
              <a:ext cx="300" cy="48"/>
            </a:xfrm>
            <a:prstGeom prst="line">
              <a:avLst/>
            </a:prstGeom>
            <a:noFill/>
            <a:ln w="28575">
              <a:solidFill>
                <a:schemeClr val="tx1"/>
              </a:solidFill>
              <a:round/>
              <a:headEnd/>
              <a:tailEnd type="triangle" w="med" len="med"/>
            </a:ln>
          </p:spPr>
          <p:txBody>
            <a:bodyPr>
              <a:prstTxWarp prst="textNoShape">
                <a:avLst/>
              </a:prstTxWarp>
              <a:spAutoFit/>
            </a:bodyPr>
            <a:lstStyle/>
            <a:p>
              <a:endParaRPr lang="en-US"/>
            </a:p>
          </p:txBody>
        </p:sp>
        <p:sp>
          <p:nvSpPr>
            <p:cNvPr id="88097" name="Text Box 46"/>
            <p:cNvSpPr txBox="1">
              <a:spLocks noChangeArrowheads="1"/>
            </p:cNvSpPr>
            <p:nvPr/>
          </p:nvSpPr>
          <p:spPr bwMode="auto">
            <a:xfrm>
              <a:off x="4494" y="1478"/>
              <a:ext cx="480" cy="250"/>
            </a:xfrm>
            <a:prstGeom prst="rect">
              <a:avLst/>
            </a:prstGeom>
            <a:noFill/>
            <a:ln w="12700">
              <a:noFill/>
              <a:miter lim="800000"/>
              <a:headEnd/>
              <a:tailEnd/>
            </a:ln>
          </p:spPr>
          <p:txBody>
            <a:bodyPr>
              <a:prstTxWarp prst="textNoShape">
                <a:avLst/>
              </a:prstTxWarp>
              <a:spAutoFit/>
            </a:bodyPr>
            <a:lstStyle/>
            <a:p>
              <a:pPr>
                <a:spcBef>
                  <a:spcPct val="50000"/>
                </a:spcBef>
              </a:pPr>
              <a:r>
                <a:rPr lang="en-US" sz="2000"/>
                <a:t>3</a:t>
              </a:r>
              <a:r>
                <a:rPr lang="en-US" sz="2000" baseline="30000"/>
                <a:t>rd</a:t>
              </a:r>
              <a:r>
                <a:rPr lang="en-US" sz="2000"/>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5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530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75311"/>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7530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500"/>
                                  </p:stCondLst>
                                  <p:childTnLst>
                                    <p:set>
                                      <p:cBhvr>
                                        <p:cTn id="29" dur="1" fill="hold">
                                          <p:stCondLst>
                                            <p:cond delay="0"/>
                                          </p:stCondLst>
                                        </p:cTn>
                                        <p:tgtEl>
                                          <p:spTgt spid="1975310"/>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500"/>
                                  </p:stCondLst>
                                  <p:childTnLst>
                                    <p:set>
                                      <p:cBhvr>
                                        <p:cTn id="32" dur="1" fill="hold">
                                          <p:stCondLst>
                                            <p:cond delay="0"/>
                                          </p:stCondLst>
                                        </p:cTn>
                                        <p:tgtEl>
                                          <p:spTgt spid="19753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grpId="0" nodeType="afterEffect">
                                  <p:stCondLst>
                                    <p:cond delay="500"/>
                                  </p:stCondLst>
                                  <p:childTnLst>
                                    <p:set>
                                      <p:cBhvr>
                                        <p:cTn id="37" dur="1" fill="hold">
                                          <p:stCondLst>
                                            <p:cond delay="0"/>
                                          </p:stCondLst>
                                        </p:cTn>
                                        <p:tgtEl>
                                          <p:spTgt spid="1975313"/>
                                        </p:tgtEl>
                                        <p:attrNameLst>
                                          <p:attrName>style.visibility</p:attrName>
                                        </p:attrNameLst>
                                      </p:cBhvr>
                                      <p:to>
                                        <p:strVal val="visible"/>
                                      </p:to>
                                    </p:set>
                                  </p:childTnLst>
                                </p:cTn>
                              </p:par>
                            </p:childTnLst>
                          </p:cTn>
                        </p:par>
                        <p:par>
                          <p:cTn id="38" fill="hold">
                            <p:stCondLst>
                              <p:cond delay="1500"/>
                            </p:stCondLst>
                            <p:childTnLst>
                              <p:par>
                                <p:cTn id="39" presetID="1" presetClass="entr" presetSubtype="0" fill="hold" grpId="0" nodeType="afterEffect">
                                  <p:stCondLst>
                                    <p:cond delay="500"/>
                                  </p:stCondLst>
                                  <p:childTnLst>
                                    <p:set>
                                      <p:cBhvr>
                                        <p:cTn id="40" dur="1" fill="hold">
                                          <p:stCondLst>
                                            <p:cond delay="0"/>
                                          </p:stCondLst>
                                        </p:cTn>
                                        <p:tgtEl>
                                          <p:spTgt spid="1975314"/>
                                        </p:tgtEl>
                                        <p:attrNameLst>
                                          <p:attrName>style.visibility</p:attrName>
                                        </p:attrNameLst>
                                      </p:cBhvr>
                                      <p:to>
                                        <p:strVal val="visible"/>
                                      </p:to>
                                    </p:set>
                                  </p:childTnLst>
                                </p:cTn>
                              </p:par>
                            </p:childTnLst>
                          </p:cTn>
                        </p:par>
                        <p:par>
                          <p:cTn id="41" fill="hold">
                            <p:stCondLst>
                              <p:cond delay="2000"/>
                            </p:stCondLst>
                            <p:childTnLst>
                              <p:par>
                                <p:cTn id="42" presetID="1" presetClass="entr" presetSubtype="0" fill="hold" grpId="0" nodeType="afterEffect">
                                  <p:stCondLst>
                                    <p:cond delay="250"/>
                                  </p:stCondLst>
                                  <p:childTnLst>
                                    <p:set>
                                      <p:cBhvr>
                                        <p:cTn id="43" dur="1" fill="hold">
                                          <p:stCondLst>
                                            <p:cond delay="0"/>
                                          </p:stCondLst>
                                        </p:cTn>
                                        <p:tgtEl>
                                          <p:spTgt spid="1975316"/>
                                        </p:tgtEl>
                                        <p:attrNameLst>
                                          <p:attrName>style.visibility</p:attrName>
                                        </p:attrNameLst>
                                      </p:cBhvr>
                                      <p:to>
                                        <p:strVal val="visible"/>
                                      </p:to>
                                    </p:set>
                                  </p:childTnLst>
                                </p:cTn>
                              </p:par>
                            </p:childTnLst>
                          </p:cTn>
                        </p:par>
                        <p:par>
                          <p:cTn id="44" fill="hold">
                            <p:stCondLst>
                              <p:cond delay="2250"/>
                            </p:stCondLst>
                            <p:childTnLst>
                              <p:par>
                                <p:cTn id="45" presetID="1" presetClass="entr" presetSubtype="0" fill="hold" grpId="0" nodeType="afterEffect">
                                  <p:stCondLst>
                                    <p:cond delay="250"/>
                                  </p:stCondLst>
                                  <p:childTnLst>
                                    <p:set>
                                      <p:cBhvr>
                                        <p:cTn id="46" dur="1" fill="hold">
                                          <p:stCondLst>
                                            <p:cond delay="0"/>
                                          </p:stCondLst>
                                        </p:cTn>
                                        <p:tgtEl>
                                          <p:spTgt spid="1975317"/>
                                        </p:tgtEl>
                                        <p:attrNameLst>
                                          <p:attrName>style.visibility</p:attrName>
                                        </p:attrNameLst>
                                      </p:cBhvr>
                                      <p:to>
                                        <p:strVal val="visible"/>
                                      </p:to>
                                    </p:set>
                                  </p:childTnLst>
                                </p:cTn>
                              </p:par>
                            </p:childTnLst>
                          </p:cTn>
                        </p:par>
                        <p:par>
                          <p:cTn id="47" fill="hold">
                            <p:stCondLst>
                              <p:cond delay="2500"/>
                            </p:stCondLst>
                            <p:childTnLst>
                              <p:par>
                                <p:cTn id="48" presetID="1" presetClass="entr" presetSubtype="0" fill="hold" grpId="0" nodeType="afterEffect">
                                  <p:stCondLst>
                                    <p:cond delay="250"/>
                                  </p:stCondLst>
                                  <p:childTnLst>
                                    <p:set>
                                      <p:cBhvr>
                                        <p:cTn id="49" dur="1" fill="hold">
                                          <p:stCondLst>
                                            <p:cond delay="0"/>
                                          </p:stCondLst>
                                        </p:cTn>
                                        <p:tgtEl>
                                          <p:spTgt spid="1975319"/>
                                        </p:tgtEl>
                                        <p:attrNameLst>
                                          <p:attrName>style.visibility</p:attrName>
                                        </p:attrNameLst>
                                      </p:cBhvr>
                                      <p:to>
                                        <p:strVal val="visible"/>
                                      </p:to>
                                    </p:set>
                                  </p:childTnLst>
                                </p:cTn>
                              </p:par>
                            </p:childTnLst>
                          </p:cTn>
                        </p:par>
                        <p:par>
                          <p:cTn id="50" fill="hold">
                            <p:stCondLst>
                              <p:cond delay="2750"/>
                            </p:stCondLst>
                            <p:childTnLst>
                              <p:par>
                                <p:cTn id="51" presetID="1" presetClass="entr" presetSubtype="0" fill="hold" grpId="0" nodeType="afterEffect">
                                  <p:stCondLst>
                                    <p:cond delay="250"/>
                                  </p:stCondLst>
                                  <p:childTnLst>
                                    <p:set>
                                      <p:cBhvr>
                                        <p:cTn id="52" dur="1" fill="hold">
                                          <p:stCondLst>
                                            <p:cond delay="0"/>
                                          </p:stCondLst>
                                        </p:cTn>
                                        <p:tgtEl>
                                          <p:spTgt spid="1975320"/>
                                        </p:tgtEl>
                                        <p:attrNameLst>
                                          <p:attrName>style.visibility</p:attrName>
                                        </p:attrNameLst>
                                      </p:cBhvr>
                                      <p:to>
                                        <p:strVal val="visible"/>
                                      </p:to>
                                    </p:set>
                                  </p:childTnLst>
                                </p:cTn>
                              </p:par>
                            </p:childTnLst>
                          </p:cTn>
                        </p:par>
                        <p:par>
                          <p:cTn id="53" fill="hold">
                            <p:stCondLst>
                              <p:cond delay="3000"/>
                            </p:stCondLst>
                            <p:childTnLst>
                              <p:par>
                                <p:cTn id="54" presetID="1" presetClass="entr" presetSubtype="0" fill="hold" grpId="0" nodeType="afterEffect">
                                  <p:stCondLst>
                                    <p:cond delay="250"/>
                                  </p:stCondLst>
                                  <p:childTnLst>
                                    <p:set>
                                      <p:cBhvr>
                                        <p:cTn id="55" dur="1" fill="hold">
                                          <p:stCondLst>
                                            <p:cond delay="0"/>
                                          </p:stCondLst>
                                        </p:cTn>
                                        <p:tgtEl>
                                          <p:spTgt spid="1975321"/>
                                        </p:tgtEl>
                                        <p:attrNameLst>
                                          <p:attrName>style.visibility</p:attrName>
                                        </p:attrNameLst>
                                      </p:cBhvr>
                                      <p:to>
                                        <p:strVal val="visible"/>
                                      </p:to>
                                    </p:set>
                                  </p:childTnLst>
                                </p:cTn>
                              </p:par>
                            </p:childTnLst>
                          </p:cTn>
                        </p:par>
                        <p:par>
                          <p:cTn id="56" fill="hold">
                            <p:stCondLst>
                              <p:cond delay="3250"/>
                            </p:stCondLst>
                            <p:childTnLst>
                              <p:par>
                                <p:cTn id="57" presetID="1" presetClass="entr" presetSubtype="0" fill="hold" grpId="0" nodeType="afterEffect">
                                  <p:stCondLst>
                                    <p:cond delay="250"/>
                                  </p:stCondLst>
                                  <p:childTnLst>
                                    <p:set>
                                      <p:cBhvr>
                                        <p:cTn id="58" dur="1" fill="hold">
                                          <p:stCondLst>
                                            <p:cond delay="0"/>
                                          </p:stCondLst>
                                        </p:cTn>
                                        <p:tgtEl>
                                          <p:spTgt spid="1975322"/>
                                        </p:tgtEl>
                                        <p:attrNameLst>
                                          <p:attrName>style.visibility</p:attrName>
                                        </p:attrNameLst>
                                      </p:cBhvr>
                                      <p:to>
                                        <p:strVal val="visible"/>
                                      </p:to>
                                    </p:set>
                                  </p:childTnLst>
                                </p:cTn>
                              </p:par>
                            </p:childTnLst>
                          </p:cTn>
                        </p:par>
                        <p:par>
                          <p:cTn id="59" fill="hold">
                            <p:stCondLst>
                              <p:cond delay="3500"/>
                            </p:stCondLst>
                            <p:childTnLst>
                              <p:par>
                                <p:cTn id="60" presetID="1" presetClass="entr" presetSubtype="0" fill="hold" grpId="0" nodeType="afterEffect">
                                  <p:stCondLst>
                                    <p:cond delay="250"/>
                                  </p:stCondLst>
                                  <p:childTnLst>
                                    <p:set>
                                      <p:cBhvr>
                                        <p:cTn id="61" dur="1" fill="hold">
                                          <p:stCondLst>
                                            <p:cond delay="0"/>
                                          </p:stCondLst>
                                        </p:cTn>
                                        <p:tgtEl>
                                          <p:spTgt spid="1975323"/>
                                        </p:tgtEl>
                                        <p:attrNameLst>
                                          <p:attrName>style.visibility</p:attrName>
                                        </p:attrNameLst>
                                      </p:cBhvr>
                                      <p:to>
                                        <p:strVal val="visible"/>
                                      </p:to>
                                    </p:set>
                                  </p:childTnLst>
                                </p:cTn>
                              </p:par>
                            </p:childTnLst>
                          </p:cTn>
                        </p:par>
                        <p:par>
                          <p:cTn id="62" fill="hold">
                            <p:stCondLst>
                              <p:cond delay="3750"/>
                            </p:stCondLst>
                            <p:childTnLst>
                              <p:par>
                                <p:cTn id="63" presetID="1" presetClass="entr" presetSubtype="0" fill="hold" grpId="0" nodeType="afterEffect">
                                  <p:stCondLst>
                                    <p:cond delay="250"/>
                                  </p:stCondLst>
                                  <p:childTnLst>
                                    <p:set>
                                      <p:cBhvr>
                                        <p:cTn id="64" dur="1" fill="hold">
                                          <p:stCondLst>
                                            <p:cond delay="0"/>
                                          </p:stCondLst>
                                        </p:cTn>
                                        <p:tgtEl>
                                          <p:spTgt spid="1975315"/>
                                        </p:tgtEl>
                                        <p:attrNameLst>
                                          <p:attrName>style.visibility</p:attrName>
                                        </p:attrNameLst>
                                      </p:cBhvr>
                                      <p:to>
                                        <p:strVal val="visible"/>
                                      </p:to>
                                    </p:set>
                                  </p:childTnLst>
                                </p:cTn>
                              </p:par>
                            </p:childTnLst>
                          </p:cTn>
                        </p:par>
                        <p:par>
                          <p:cTn id="65" fill="hold">
                            <p:stCondLst>
                              <p:cond delay="4000"/>
                            </p:stCondLst>
                            <p:childTnLst>
                              <p:par>
                                <p:cTn id="66" presetID="1" presetClass="entr" presetSubtype="0" fill="hold" grpId="0" nodeType="afterEffect">
                                  <p:stCondLst>
                                    <p:cond delay="250"/>
                                  </p:stCondLst>
                                  <p:childTnLst>
                                    <p:set>
                                      <p:cBhvr>
                                        <p:cTn id="67" dur="1" fill="hold">
                                          <p:stCondLst>
                                            <p:cond delay="0"/>
                                          </p:stCondLst>
                                        </p:cTn>
                                        <p:tgtEl>
                                          <p:spTgt spid="1975318"/>
                                        </p:tgtEl>
                                        <p:attrNameLst>
                                          <p:attrName>style.visibility</p:attrName>
                                        </p:attrNameLst>
                                      </p:cBhvr>
                                      <p:to>
                                        <p:strVal val="visible"/>
                                      </p:to>
                                    </p:set>
                                  </p:childTnLst>
                                </p:cTn>
                              </p:par>
                            </p:childTnLst>
                          </p:cTn>
                        </p:par>
                        <p:par>
                          <p:cTn id="68" fill="hold">
                            <p:stCondLst>
                              <p:cond delay="4250"/>
                            </p:stCondLst>
                            <p:childTnLst>
                              <p:par>
                                <p:cTn id="69" presetID="10" presetClass="entr" presetSubtype="0" fill="hold" grpId="0" nodeType="afterEffect">
                                  <p:stCondLst>
                                    <p:cond delay="0"/>
                                  </p:stCondLst>
                                  <p:childTnLst>
                                    <p:set>
                                      <p:cBhvr>
                                        <p:cTn id="70" dur="1" fill="hold">
                                          <p:stCondLst>
                                            <p:cond delay="0"/>
                                          </p:stCondLst>
                                        </p:cTn>
                                        <p:tgtEl>
                                          <p:spTgt spid="1975339"/>
                                        </p:tgtEl>
                                        <p:attrNameLst>
                                          <p:attrName>style.visibility</p:attrName>
                                        </p:attrNameLst>
                                      </p:cBhvr>
                                      <p:to>
                                        <p:strVal val="visible"/>
                                      </p:to>
                                    </p:set>
                                    <p:animEffect transition="in" filter="fade">
                                      <p:cBhvr>
                                        <p:cTn id="71" dur="500"/>
                                        <p:tgtEl>
                                          <p:spTgt spid="1975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5308" grpId="0" animBg="1"/>
      <p:bldP spid="1975309" grpId="0" animBg="1"/>
      <p:bldP spid="1975310" grpId="0" animBg="1"/>
      <p:bldP spid="1975311" grpId="0" animBg="1"/>
      <p:bldP spid="1975312" grpId="0" animBg="1"/>
      <p:bldP spid="1975313" grpId="0" animBg="1"/>
      <p:bldP spid="1975314" grpId="0" animBg="1"/>
      <p:bldP spid="1975315" grpId="0" animBg="1"/>
      <p:bldP spid="1975316" grpId="0" animBg="1"/>
      <p:bldP spid="1975317" grpId="0" animBg="1"/>
      <p:bldP spid="1975318" grpId="0" animBg="1"/>
      <p:bldP spid="1975319" grpId="0" animBg="1"/>
      <p:bldP spid="1975320" grpId="0" animBg="1"/>
      <p:bldP spid="1975321" grpId="0" animBg="1"/>
      <p:bldP spid="1975322" grpId="0" animBg="1"/>
      <p:bldP spid="1975323" grpId="0" animBg="1"/>
      <p:bldP spid="1975338" grpId="0"/>
      <p:bldP spid="1975339"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152400"/>
            <a:ext cx="8229600" cy="1143000"/>
          </a:xfrm>
        </p:spPr>
        <p:txBody>
          <a:bodyPr/>
          <a:lstStyle/>
          <a:p>
            <a:r>
              <a:rPr lang="en-US" b="1"/>
              <a:t>Where’s the photon?</a:t>
            </a:r>
          </a:p>
        </p:txBody>
      </p:sp>
      <p:sp>
        <p:nvSpPr>
          <p:cNvPr id="1977348" name="Text Box 4"/>
          <p:cNvSpPr txBox="1">
            <a:spLocks noChangeArrowheads="1"/>
          </p:cNvSpPr>
          <p:nvPr/>
        </p:nvSpPr>
        <p:spPr bwMode="auto">
          <a:xfrm>
            <a:off x="1243013" y="1295400"/>
            <a:ext cx="2717800" cy="519113"/>
          </a:xfrm>
          <a:prstGeom prst="rect">
            <a:avLst/>
          </a:prstGeom>
          <a:noFill/>
          <a:ln w="12700">
            <a:noFill/>
            <a:miter lim="800000"/>
            <a:headEnd/>
            <a:tailEnd/>
          </a:ln>
        </p:spPr>
        <p:txBody>
          <a:bodyPr wrap="none">
            <a:prstTxWarp prst="textNoShape">
              <a:avLst/>
            </a:prstTxWarp>
            <a:spAutoFit/>
          </a:bodyPr>
          <a:lstStyle/>
          <a:p>
            <a:r>
              <a:rPr lang="en-US"/>
              <a:t>Great question! </a:t>
            </a:r>
          </a:p>
        </p:txBody>
      </p:sp>
      <p:sp>
        <p:nvSpPr>
          <p:cNvPr id="1977349" name="Text Box 5"/>
          <p:cNvSpPr txBox="1">
            <a:spLocks noChangeArrowheads="1"/>
          </p:cNvSpPr>
          <p:nvPr/>
        </p:nvSpPr>
        <p:spPr bwMode="auto">
          <a:xfrm>
            <a:off x="3910013" y="1295400"/>
            <a:ext cx="4459287" cy="519113"/>
          </a:xfrm>
          <a:prstGeom prst="rect">
            <a:avLst/>
          </a:prstGeom>
          <a:noFill/>
          <a:ln w="12700">
            <a:noFill/>
            <a:miter lim="800000"/>
            <a:headEnd/>
            <a:tailEnd/>
          </a:ln>
        </p:spPr>
        <p:txBody>
          <a:bodyPr wrap="none">
            <a:prstTxWarp prst="textNoShape">
              <a:avLst/>
            </a:prstTxWarp>
            <a:spAutoFit/>
          </a:bodyPr>
          <a:lstStyle/>
          <a:p>
            <a:r>
              <a:rPr lang="en-US"/>
              <a:t>But no one can answer it…</a:t>
            </a:r>
          </a:p>
        </p:txBody>
      </p:sp>
      <p:sp>
        <p:nvSpPr>
          <p:cNvPr id="1977350" name="Text Box 6"/>
          <p:cNvSpPr txBox="1">
            <a:spLocks noChangeArrowheads="1"/>
          </p:cNvSpPr>
          <p:nvPr/>
        </p:nvSpPr>
        <p:spPr bwMode="auto">
          <a:xfrm>
            <a:off x="1033463" y="1905000"/>
            <a:ext cx="6815137" cy="519113"/>
          </a:xfrm>
          <a:prstGeom prst="rect">
            <a:avLst/>
          </a:prstGeom>
          <a:noFill/>
          <a:ln w="12700">
            <a:noFill/>
            <a:miter lim="800000"/>
            <a:headEnd/>
            <a:tailEnd/>
          </a:ln>
        </p:spPr>
        <p:txBody>
          <a:bodyPr wrap="none">
            <a:prstTxWarp prst="textNoShape">
              <a:avLst/>
            </a:prstTxWarp>
            <a:spAutoFit/>
          </a:bodyPr>
          <a:lstStyle/>
          <a:p>
            <a:r>
              <a:rPr lang="en-US"/>
              <a:t>It will strike the screen at random position!</a:t>
            </a:r>
          </a:p>
        </p:txBody>
      </p:sp>
      <p:sp>
        <p:nvSpPr>
          <p:cNvPr id="1977351" name="Text Box 7"/>
          <p:cNvSpPr txBox="1">
            <a:spLocks noChangeArrowheads="1"/>
          </p:cNvSpPr>
          <p:nvPr/>
        </p:nvSpPr>
        <p:spPr bwMode="auto">
          <a:xfrm>
            <a:off x="609600" y="2543175"/>
            <a:ext cx="8031163" cy="1373188"/>
          </a:xfrm>
          <a:prstGeom prst="rect">
            <a:avLst/>
          </a:prstGeom>
          <a:noFill/>
          <a:ln w="12700">
            <a:noFill/>
            <a:miter lim="800000"/>
            <a:headEnd/>
            <a:tailEnd/>
          </a:ln>
        </p:spPr>
        <p:txBody>
          <a:bodyPr>
            <a:prstTxWarp prst="textNoShape">
              <a:avLst/>
            </a:prstTxWarp>
            <a:spAutoFit/>
          </a:bodyPr>
          <a:lstStyle/>
          <a:p>
            <a:pPr marL="1601788" indent="-1601788"/>
            <a:r>
              <a:rPr lang="en-US"/>
              <a:t>However: We do observe that more photons strike at the places where the intensity of the laser beam is largest.</a:t>
            </a:r>
          </a:p>
        </p:txBody>
      </p:sp>
      <p:grpSp>
        <p:nvGrpSpPr>
          <p:cNvPr id="2" name="Group 14"/>
          <p:cNvGrpSpPr>
            <a:grpSpLocks/>
          </p:cNvGrpSpPr>
          <p:nvPr/>
        </p:nvGrpSpPr>
        <p:grpSpPr bwMode="auto">
          <a:xfrm>
            <a:off x="457200" y="4067175"/>
            <a:ext cx="8382000" cy="2562225"/>
            <a:chOff x="288" y="2562"/>
            <a:chExt cx="5280" cy="1614"/>
          </a:xfrm>
        </p:grpSpPr>
        <p:sp>
          <p:nvSpPr>
            <p:cNvPr id="89096" name="Rectangle 10"/>
            <p:cNvSpPr>
              <a:spLocks noChangeArrowheads="1"/>
            </p:cNvSpPr>
            <p:nvPr/>
          </p:nvSpPr>
          <p:spPr bwMode="auto">
            <a:xfrm>
              <a:off x="288" y="2600"/>
              <a:ext cx="5280" cy="1576"/>
            </a:xfrm>
            <a:prstGeom prst="rect">
              <a:avLst/>
            </a:prstGeom>
            <a:solidFill>
              <a:srgbClr val="FFCCCC"/>
            </a:solidFill>
            <a:ln w="12700">
              <a:solidFill>
                <a:schemeClr val="tx1"/>
              </a:solidFill>
              <a:miter lim="800000"/>
              <a:headEnd/>
              <a:tailEnd/>
            </a:ln>
          </p:spPr>
          <p:txBody>
            <a:bodyPr wrap="none" anchor="ctr">
              <a:prstTxWarp prst="textNoShape">
                <a:avLst/>
              </a:prstTxWarp>
              <a:spAutoFit/>
            </a:bodyPr>
            <a:lstStyle/>
            <a:p>
              <a:endParaRPr lang="en-US"/>
            </a:p>
          </p:txBody>
        </p:sp>
        <p:sp>
          <p:nvSpPr>
            <p:cNvPr id="89097" name="Text Box 8"/>
            <p:cNvSpPr txBox="1">
              <a:spLocks noChangeArrowheads="1"/>
            </p:cNvSpPr>
            <p:nvPr/>
          </p:nvSpPr>
          <p:spPr bwMode="auto">
            <a:xfrm>
              <a:off x="288" y="2562"/>
              <a:ext cx="3140" cy="404"/>
            </a:xfrm>
            <a:prstGeom prst="rect">
              <a:avLst/>
            </a:prstGeom>
            <a:noFill/>
            <a:ln w="12700">
              <a:noFill/>
              <a:miter lim="800000"/>
              <a:headEnd/>
              <a:tailEnd/>
            </a:ln>
          </p:spPr>
          <p:txBody>
            <a:bodyPr wrap="none">
              <a:prstTxWarp prst="textNoShape">
                <a:avLst/>
              </a:prstTxWarp>
              <a:spAutoFit/>
            </a:bodyPr>
            <a:lstStyle/>
            <a:p>
              <a:r>
                <a:rPr lang="en-US" sz="3600" b="1"/>
                <a:t>Important conclusion:</a:t>
              </a:r>
            </a:p>
          </p:txBody>
        </p:sp>
        <p:sp>
          <p:nvSpPr>
            <p:cNvPr id="89098" name="Text Box 9"/>
            <p:cNvSpPr txBox="1">
              <a:spLocks noChangeArrowheads="1"/>
            </p:cNvSpPr>
            <p:nvPr/>
          </p:nvSpPr>
          <p:spPr bwMode="auto">
            <a:xfrm>
              <a:off x="432" y="2976"/>
              <a:ext cx="5040" cy="865"/>
            </a:xfrm>
            <a:prstGeom prst="rect">
              <a:avLst/>
            </a:prstGeom>
            <a:noFill/>
            <a:ln w="12700">
              <a:noFill/>
              <a:miter lim="800000"/>
              <a:headEnd/>
              <a:tailEnd/>
            </a:ln>
          </p:spPr>
          <p:txBody>
            <a:bodyPr>
              <a:prstTxWarp prst="textNoShape">
                <a:avLst/>
              </a:prstTxWarp>
              <a:spAutoFit/>
            </a:bodyPr>
            <a:lstStyle/>
            <a:p>
              <a:r>
                <a:rPr lang="en-US"/>
                <a:t>The probability to find a photon at a specific location in a beam of light is proportional to the intensity of the beam at that location.</a:t>
              </a:r>
            </a:p>
          </p:txBody>
        </p:sp>
        <p:sp>
          <p:nvSpPr>
            <p:cNvPr id="89099" name="Text Box 12"/>
            <p:cNvSpPr txBox="1">
              <a:spLocks noChangeArrowheads="1"/>
            </p:cNvSpPr>
            <p:nvPr/>
          </p:nvSpPr>
          <p:spPr bwMode="auto">
            <a:xfrm>
              <a:off x="432" y="3792"/>
              <a:ext cx="3893" cy="327"/>
            </a:xfrm>
            <a:prstGeom prst="rect">
              <a:avLst/>
            </a:prstGeom>
            <a:noFill/>
            <a:ln w="12700">
              <a:noFill/>
              <a:miter lim="800000"/>
              <a:headEnd/>
              <a:tailEnd/>
            </a:ln>
          </p:spPr>
          <p:txBody>
            <a:bodyPr wrap="none">
              <a:prstTxWarp prst="textNoShape">
                <a:avLst/>
              </a:prstTxWarp>
              <a:spAutoFit/>
            </a:bodyPr>
            <a:lstStyle/>
            <a:p>
              <a:r>
                <a:rPr lang="en-US"/>
                <a:t>i.e.: Probability is proportional to E</a:t>
              </a:r>
              <a:r>
                <a:rPr lang="en-US" baseline="30000"/>
                <a:t>2</a:t>
              </a:r>
              <a:r>
                <a:rPr lang="en-US" baseline="-25000"/>
                <a:t>max</a:t>
              </a:r>
            </a:p>
          </p:txBody>
        </p:sp>
        <p:sp>
          <p:nvSpPr>
            <p:cNvPr id="89100" name="Rectangle 13"/>
            <p:cNvSpPr>
              <a:spLocks noChangeArrowheads="1"/>
            </p:cNvSpPr>
            <p:nvPr/>
          </p:nvSpPr>
          <p:spPr bwMode="auto">
            <a:xfrm>
              <a:off x="389" y="3828"/>
              <a:ext cx="3408" cy="288"/>
            </a:xfrm>
            <a:prstGeom prst="rect">
              <a:avLst/>
            </a:prstGeom>
            <a:noFill/>
            <a:ln w="12700">
              <a:solidFill>
                <a:schemeClr val="tx1"/>
              </a:solidFill>
              <a:miter lim="800000"/>
              <a:headEnd/>
              <a:tailEnd/>
            </a:ln>
          </p:spPr>
          <p:txBody>
            <a:bodyPr wrap="none" anchor="ctr">
              <a:prstTxWarp prst="textNoShape">
                <a:avLst/>
              </a:prstTxWarp>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977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734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197735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7735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7348" grpId="0"/>
      <p:bldP spid="1977349" grpId="0"/>
      <p:bldP spid="1977350" grpId="0"/>
      <p:bldP spid="1977351"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838200"/>
          </a:xfrm>
        </p:spPr>
        <p:txBody>
          <a:bodyPr/>
          <a:lstStyle/>
          <a:p>
            <a:r>
              <a:rPr lang="en-US" sz="4000" b="1"/>
              <a:t>What did </a:t>
            </a:r>
            <a:r>
              <a:rPr lang="en-US" sz="4000" b="1" i="1"/>
              <a:t>you</a:t>
            </a:r>
            <a:r>
              <a:rPr lang="en-US" sz="4000" b="1"/>
              <a:t> think would happen?</a:t>
            </a:r>
          </a:p>
        </p:txBody>
      </p:sp>
      <p:pic>
        <p:nvPicPr>
          <p:cNvPr id="53251" name="Picture 3"/>
          <p:cNvPicPr>
            <a:picLocks noChangeAspect="1" noChangeArrowheads="1"/>
          </p:cNvPicPr>
          <p:nvPr/>
        </p:nvPicPr>
        <p:blipFill>
          <a:blip r:embed="rId2"/>
          <a:srcRect/>
          <a:stretch>
            <a:fillRect/>
          </a:stretch>
        </p:blipFill>
        <p:spPr bwMode="auto">
          <a:xfrm>
            <a:off x="914400" y="841375"/>
            <a:ext cx="3962400" cy="3000375"/>
          </a:xfrm>
          <a:prstGeom prst="rect">
            <a:avLst/>
          </a:prstGeom>
          <a:noFill/>
          <a:ln w="9525">
            <a:noFill/>
            <a:miter lim="800000"/>
            <a:headEnd/>
            <a:tailEnd/>
          </a:ln>
        </p:spPr>
      </p:pic>
      <p:grpSp>
        <p:nvGrpSpPr>
          <p:cNvPr id="2" name="Group 11"/>
          <p:cNvGrpSpPr>
            <a:grpSpLocks/>
          </p:cNvGrpSpPr>
          <p:nvPr/>
        </p:nvGrpSpPr>
        <p:grpSpPr bwMode="auto">
          <a:xfrm>
            <a:off x="1752600" y="1223963"/>
            <a:ext cx="544513" cy="1127125"/>
            <a:chOff x="1195" y="912"/>
            <a:chExt cx="725" cy="1223"/>
          </a:xfrm>
        </p:grpSpPr>
        <p:sp>
          <p:nvSpPr>
            <p:cNvPr id="53260" name="Freeform 12"/>
            <p:cNvSpPr>
              <a:spLocks/>
            </p:cNvSpPr>
            <p:nvPr/>
          </p:nvSpPr>
          <p:spPr bwMode="auto">
            <a:xfrm rot="7958026">
              <a:off x="1336" y="1144"/>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a:tailEnd/>
            </a:ln>
          </p:spPr>
          <p:txBody>
            <a:bodyPr>
              <a:prstTxWarp prst="textNoShape">
                <a:avLst/>
              </a:prstTxWarp>
            </a:bodyPr>
            <a:lstStyle/>
            <a:p>
              <a:endParaRPr lang="en-US"/>
            </a:p>
          </p:txBody>
        </p:sp>
        <p:sp>
          <p:nvSpPr>
            <p:cNvPr id="53261" name="Freeform 13"/>
            <p:cNvSpPr>
              <a:spLocks/>
            </p:cNvSpPr>
            <p:nvPr/>
          </p:nvSpPr>
          <p:spPr bwMode="auto">
            <a:xfrm rot="7958026">
              <a:off x="963" y="1551"/>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type="none" w="med" len="med"/>
              <a:tailEnd type="triangle" w="med" len="med"/>
            </a:ln>
          </p:spPr>
          <p:txBody>
            <a:bodyPr>
              <a:prstTxWarp prst="textNoShape">
                <a:avLst/>
              </a:prstTxWarp>
            </a:bodyPr>
            <a:lstStyle/>
            <a:p>
              <a:endParaRPr lang="en-US"/>
            </a:p>
          </p:txBody>
        </p:sp>
        <p:sp>
          <p:nvSpPr>
            <p:cNvPr id="53262" name="Freeform 14"/>
            <p:cNvSpPr>
              <a:spLocks/>
            </p:cNvSpPr>
            <p:nvPr/>
          </p:nvSpPr>
          <p:spPr bwMode="auto">
            <a:xfrm rot="7958026">
              <a:off x="1432" y="1240"/>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a:tailEnd/>
            </a:ln>
          </p:spPr>
          <p:txBody>
            <a:bodyPr>
              <a:prstTxWarp prst="textNoShape">
                <a:avLst/>
              </a:prstTxWarp>
            </a:bodyPr>
            <a:lstStyle/>
            <a:p>
              <a:endParaRPr lang="en-US"/>
            </a:p>
          </p:txBody>
        </p:sp>
        <p:sp>
          <p:nvSpPr>
            <p:cNvPr id="53263" name="Freeform 15"/>
            <p:cNvSpPr>
              <a:spLocks/>
            </p:cNvSpPr>
            <p:nvPr/>
          </p:nvSpPr>
          <p:spPr bwMode="auto">
            <a:xfrm rot="7958026">
              <a:off x="1059" y="1647"/>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type="none" w="med" len="med"/>
              <a:tailEnd type="triangle" w="med" len="med"/>
            </a:ln>
          </p:spPr>
          <p:txBody>
            <a:bodyPr>
              <a:prstTxWarp prst="textNoShape">
                <a:avLst/>
              </a:prstTxWarp>
            </a:bodyPr>
            <a:lstStyle/>
            <a:p>
              <a:endParaRPr lang="en-US"/>
            </a:p>
          </p:txBody>
        </p:sp>
        <p:sp>
          <p:nvSpPr>
            <p:cNvPr id="53264" name="Freeform 16"/>
            <p:cNvSpPr>
              <a:spLocks/>
            </p:cNvSpPr>
            <p:nvPr/>
          </p:nvSpPr>
          <p:spPr bwMode="auto">
            <a:xfrm rot="7958026">
              <a:off x="1528" y="1336"/>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a:tailEnd/>
            </a:ln>
          </p:spPr>
          <p:txBody>
            <a:bodyPr>
              <a:prstTxWarp prst="textNoShape">
                <a:avLst/>
              </a:prstTxWarp>
            </a:bodyPr>
            <a:lstStyle/>
            <a:p>
              <a:endParaRPr lang="en-US"/>
            </a:p>
          </p:txBody>
        </p:sp>
        <p:sp>
          <p:nvSpPr>
            <p:cNvPr id="53265" name="Freeform 17"/>
            <p:cNvSpPr>
              <a:spLocks/>
            </p:cNvSpPr>
            <p:nvPr/>
          </p:nvSpPr>
          <p:spPr bwMode="auto">
            <a:xfrm rot="7958026">
              <a:off x="1155" y="1743"/>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type="none" w="med" len="med"/>
              <a:tailEnd type="triangle" w="med" len="med"/>
            </a:ln>
          </p:spPr>
          <p:txBody>
            <a:bodyPr>
              <a:prstTxWarp prst="textNoShape">
                <a:avLst/>
              </a:prstTxWarp>
            </a:bodyPr>
            <a:lstStyle/>
            <a:p>
              <a:endParaRPr lang="en-US"/>
            </a:p>
          </p:txBody>
        </p:sp>
      </p:grpSp>
      <p:sp>
        <p:nvSpPr>
          <p:cNvPr id="53253" name="Line 22"/>
          <p:cNvSpPr>
            <a:spLocks noChangeShapeType="1"/>
          </p:cNvSpPr>
          <p:nvPr/>
        </p:nvSpPr>
        <p:spPr bwMode="auto">
          <a:xfrm flipH="1">
            <a:off x="3314700" y="3784600"/>
            <a:ext cx="762000" cy="0"/>
          </a:xfrm>
          <a:prstGeom prst="line">
            <a:avLst/>
          </a:prstGeom>
          <a:noFill/>
          <a:ln w="38100">
            <a:solidFill>
              <a:schemeClr val="tx1"/>
            </a:solidFill>
            <a:round/>
            <a:headEnd/>
            <a:tailEnd type="triangle" w="med" len="med"/>
          </a:ln>
        </p:spPr>
        <p:txBody>
          <a:bodyPr anchor="ctr">
            <a:prstTxWarp prst="textNoShape">
              <a:avLst/>
            </a:prstTxWarp>
            <a:spAutoFit/>
          </a:bodyPr>
          <a:lstStyle/>
          <a:p>
            <a:endParaRPr lang="en-US"/>
          </a:p>
        </p:txBody>
      </p:sp>
      <p:sp>
        <p:nvSpPr>
          <p:cNvPr id="53254" name="Text Box 23"/>
          <p:cNvSpPr txBox="1">
            <a:spLocks noChangeArrowheads="1"/>
          </p:cNvSpPr>
          <p:nvPr/>
        </p:nvSpPr>
        <p:spPr bwMode="auto">
          <a:xfrm>
            <a:off x="3138488" y="3794125"/>
            <a:ext cx="1241425" cy="396875"/>
          </a:xfrm>
          <a:prstGeom prst="rect">
            <a:avLst/>
          </a:prstGeom>
          <a:noFill/>
          <a:ln w="12700">
            <a:noFill/>
            <a:miter lim="800000"/>
            <a:headEnd/>
            <a:tailEnd/>
          </a:ln>
        </p:spPr>
        <p:txBody>
          <a:bodyPr wrap="none">
            <a:prstTxWarp prst="textNoShape">
              <a:avLst/>
            </a:prstTxWarp>
            <a:spAutoFit/>
          </a:bodyPr>
          <a:lstStyle/>
          <a:p>
            <a:pPr algn="ctr"/>
            <a:r>
              <a:rPr lang="en-US" sz="2000" b="1">
                <a:solidFill>
                  <a:srgbClr val="FF0000"/>
                </a:solidFill>
              </a:rPr>
              <a:t>Current </a:t>
            </a:r>
            <a:r>
              <a:rPr lang="en-US" sz="2000" b="1" i="1">
                <a:solidFill>
                  <a:srgbClr val="FF0000"/>
                </a:solidFill>
              </a:rPr>
              <a:t>I</a:t>
            </a:r>
          </a:p>
        </p:txBody>
      </p:sp>
      <p:sp>
        <p:nvSpPr>
          <p:cNvPr id="53255" name="Text Box 24"/>
          <p:cNvSpPr txBox="1">
            <a:spLocks noChangeArrowheads="1"/>
          </p:cNvSpPr>
          <p:nvPr/>
        </p:nvSpPr>
        <p:spPr bwMode="auto">
          <a:xfrm>
            <a:off x="2106613" y="3051175"/>
            <a:ext cx="1355725" cy="396875"/>
          </a:xfrm>
          <a:prstGeom prst="rect">
            <a:avLst/>
          </a:prstGeom>
          <a:noFill/>
          <a:ln w="12700">
            <a:noFill/>
            <a:miter lim="800000"/>
            <a:headEnd/>
            <a:tailEnd/>
          </a:ln>
        </p:spPr>
        <p:txBody>
          <a:bodyPr wrap="none">
            <a:prstTxWarp prst="textNoShape">
              <a:avLst/>
            </a:prstTxWarp>
            <a:spAutoFit/>
          </a:bodyPr>
          <a:lstStyle/>
          <a:p>
            <a:pPr algn="ctr"/>
            <a:r>
              <a:rPr lang="en-US" sz="2000" b="1">
                <a:solidFill>
                  <a:srgbClr val="FF0000"/>
                </a:solidFill>
              </a:rPr>
              <a:t>Voltage </a:t>
            </a:r>
            <a:r>
              <a:rPr lang="en-US" sz="2000" b="1" i="1">
                <a:solidFill>
                  <a:srgbClr val="FF0000"/>
                </a:solidFill>
              </a:rPr>
              <a:t>U</a:t>
            </a:r>
          </a:p>
        </p:txBody>
      </p:sp>
      <p:sp>
        <p:nvSpPr>
          <p:cNvPr id="53256" name="Text Box 25"/>
          <p:cNvSpPr txBox="1">
            <a:spLocks noChangeArrowheads="1"/>
          </p:cNvSpPr>
          <p:nvPr/>
        </p:nvSpPr>
        <p:spPr bwMode="auto">
          <a:xfrm>
            <a:off x="166688" y="917575"/>
            <a:ext cx="2100262" cy="396875"/>
          </a:xfrm>
          <a:prstGeom prst="rect">
            <a:avLst/>
          </a:prstGeom>
          <a:noFill/>
          <a:ln w="12700">
            <a:noFill/>
            <a:miter lim="800000"/>
            <a:headEnd/>
            <a:tailEnd/>
          </a:ln>
        </p:spPr>
        <p:txBody>
          <a:bodyPr wrap="none">
            <a:prstTxWarp prst="textNoShape">
              <a:avLst/>
            </a:prstTxWarp>
            <a:spAutoFit/>
          </a:bodyPr>
          <a:lstStyle/>
          <a:p>
            <a:pPr algn="ctr"/>
            <a:r>
              <a:rPr lang="en-US" sz="2000" b="1">
                <a:solidFill>
                  <a:srgbClr val="FF0000"/>
                </a:solidFill>
              </a:rPr>
              <a:t>Optical power </a:t>
            </a:r>
            <a:r>
              <a:rPr lang="en-US" sz="2000" b="1" i="1">
                <a:solidFill>
                  <a:srgbClr val="FF0000"/>
                </a:solidFill>
              </a:rPr>
              <a:t>P</a:t>
            </a:r>
          </a:p>
        </p:txBody>
      </p:sp>
      <p:sp>
        <p:nvSpPr>
          <p:cNvPr id="53257" name="Text Box 26"/>
          <p:cNvSpPr txBox="1">
            <a:spLocks noChangeArrowheads="1"/>
          </p:cNvSpPr>
          <p:nvPr/>
        </p:nvSpPr>
        <p:spPr bwMode="auto">
          <a:xfrm>
            <a:off x="-7938" y="1206500"/>
            <a:ext cx="2055813" cy="396875"/>
          </a:xfrm>
          <a:prstGeom prst="rect">
            <a:avLst/>
          </a:prstGeom>
          <a:noFill/>
          <a:ln w="12700">
            <a:noFill/>
            <a:miter lim="800000"/>
            <a:headEnd/>
            <a:tailEnd/>
          </a:ln>
        </p:spPr>
        <p:txBody>
          <a:bodyPr wrap="none">
            <a:prstTxWarp prst="textNoShape">
              <a:avLst/>
            </a:prstTxWarp>
            <a:spAutoFit/>
          </a:bodyPr>
          <a:lstStyle/>
          <a:p>
            <a:pPr algn="ctr"/>
            <a:r>
              <a:rPr lang="en-US" sz="2000" b="1">
                <a:solidFill>
                  <a:srgbClr val="FF0000"/>
                </a:solidFill>
              </a:rPr>
              <a:t>     - frequency </a:t>
            </a:r>
            <a:r>
              <a:rPr lang="en-US" sz="2000" b="1" i="1">
                <a:solidFill>
                  <a:srgbClr val="FF0000"/>
                </a:solidFill>
              </a:rPr>
              <a:t>f</a:t>
            </a:r>
          </a:p>
        </p:txBody>
      </p:sp>
      <p:sp>
        <p:nvSpPr>
          <p:cNvPr id="53259" name="Text Box 64"/>
          <p:cNvSpPr txBox="1">
            <a:spLocks noChangeArrowheads="1"/>
          </p:cNvSpPr>
          <p:nvPr/>
        </p:nvSpPr>
        <p:spPr bwMode="auto">
          <a:xfrm>
            <a:off x="609600" y="4191000"/>
            <a:ext cx="8008938" cy="2632075"/>
          </a:xfrm>
          <a:prstGeom prst="rect">
            <a:avLst/>
          </a:prstGeom>
          <a:noFill/>
          <a:ln w="12700">
            <a:noFill/>
            <a:miter lim="800000"/>
            <a:headEnd/>
            <a:tailEnd/>
          </a:ln>
        </p:spPr>
        <p:txBody>
          <a:bodyPr>
            <a:prstTxWarp prst="textNoShape">
              <a:avLst/>
            </a:prstTxWarp>
            <a:spAutoFit/>
          </a:bodyPr>
          <a:lstStyle/>
          <a:p>
            <a:pPr marL="395288" indent="-395288">
              <a:spcBef>
                <a:spcPct val="20000"/>
              </a:spcBef>
            </a:pPr>
            <a:r>
              <a:rPr lang="en-US" sz="2600"/>
              <a:t>1. Current vs. Voltage with the lamp on (fixed color of light, say UV).</a:t>
            </a:r>
          </a:p>
          <a:p>
            <a:pPr marL="395288" indent="-395288">
              <a:spcBef>
                <a:spcPct val="20000"/>
              </a:spcBef>
            </a:pPr>
            <a:r>
              <a:rPr lang="en-US" sz="2600"/>
              <a:t>2. Current vs. Frequency (color) at a fixed voltage (right plate is on positive potential)</a:t>
            </a:r>
          </a:p>
          <a:p>
            <a:pPr marL="395288" indent="-395288">
              <a:spcBef>
                <a:spcPct val="20000"/>
              </a:spcBef>
            </a:pPr>
            <a:r>
              <a:rPr lang="en-US" sz="2600"/>
              <a:t>3. Current vs. Intensity for fixed color (right plate is at positive voltage)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147638"/>
            <a:ext cx="8229600" cy="1143001"/>
          </a:xfrm>
        </p:spPr>
        <p:txBody>
          <a:bodyPr/>
          <a:lstStyle/>
          <a:p>
            <a:r>
              <a:rPr lang="en-US" b="1"/>
              <a:t>Probability and randomness</a:t>
            </a:r>
          </a:p>
        </p:txBody>
      </p:sp>
      <p:sp>
        <p:nvSpPr>
          <p:cNvPr id="90115" name="Text Box 3"/>
          <p:cNvSpPr txBox="1">
            <a:spLocks noChangeArrowheads="1"/>
          </p:cNvSpPr>
          <p:nvPr/>
        </p:nvSpPr>
        <p:spPr bwMode="auto">
          <a:xfrm>
            <a:off x="304800" y="681038"/>
            <a:ext cx="8736013" cy="519112"/>
          </a:xfrm>
          <a:prstGeom prst="rect">
            <a:avLst/>
          </a:prstGeom>
          <a:noFill/>
          <a:ln w="9525">
            <a:noFill/>
            <a:miter lim="800000"/>
            <a:headEnd/>
            <a:tailEnd/>
          </a:ln>
        </p:spPr>
        <p:txBody>
          <a:bodyPr wrap="none">
            <a:prstTxWarp prst="textNoShape">
              <a:avLst/>
            </a:prstTxWarp>
            <a:spAutoFit/>
          </a:bodyPr>
          <a:lstStyle/>
          <a:p>
            <a:r>
              <a:rPr lang="en-US"/>
              <a:t>Photon is 3-D-spread-out-little-chunk of an EM wave.  </a:t>
            </a:r>
          </a:p>
        </p:txBody>
      </p:sp>
      <p:grpSp>
        <p:nvGrpSpPr>
          <p:cNvPr id="2" name="Group 4"/>
          <p:cNvGrpSpPr>
            <a:grpSpLocks/>
          </p:cNvGrpSpPr>
          <p:nvPr/>
        </p:nvGrpSpPr>
        <p:grpSpPr bwMode="auto">
          <a:xfrm>
            <a:off x="722313" y="3587750"/>
            <a:ext cx="2422525" cy="333375"/>
            <a:chOff x="985" y="3472"/>
            <a:chExt cx="1824" cy="210"/>
          </a:xfrm>
        </p:grpSpPr>
        <p:sp>
          <p:nvSpPr>
            <p:cNvPr id="90127" name="Freeform 5"/>
            <p:cNvSpPr>
              <a:spLocks/>
            </p:cNvSpPr>
            <p:nvPr/>
          </p:nvSpPr>
          <p:spPr bwMode="auto">
            <a:xfrm>
              <a:off x="985" y="3475"/>
              <a:ext cx="1824" cy="207"/>
            </a:xfrm>
            <a:custGeom>
              <a:avLst/>
              <a:gdLst>
                <a:gd name="T0" fmla="*/ 0 w 1295"/>
                <a:gd name="T1" fmla="*/ 1 h 344"/>
                <a:gd name="T2" fmla="*/ 60474 w 1295"/>
                <a:gd name="T3" fmla="*/ 1 h 344"/>
                <a:gd name="T4" fmla="*/ 110519 w 1295"/>
                <a:gd name="T5" fmla="*/ 1 h 344"/>
                <a:gd name="T6" fmla="*/ 152785 w 1295"/>
                <a:gd name="T7" fmla="*/ 1 h 344"/>
                <a:gd name="T8" fmla="*/ 206699 w 1295"/>
                <a:gd name="T9" fmla="*/ 1 h 344"/>
                <a:gd name="T10" fmla="*/ 265927 w 1295"/>
                <a:gd name="T11" fmla="*/ 1 h 344"/>
                <a:gd name="T12" fmla="*/ 334396 w 1295"/>
                <a:gd name="T13" fmla="*/ 1 h 344"/>
                <a:gd name="T14" fmla="*/ 441701 w 1295"/>
                <a:gd name="T15" fmla="*/ 1 h 344"/>
                <a:gd name="T16" fmla="*/ 529960 w 1295"/>
                <a:gd name="T17" fmla="*/ 1 h 344"/>
                <a:gd name="T18" fmla="*/ 612057 w 1295"/>
                <a:gd name="T19" fmla="*/ 1 h 344"/>
                <a:gd name="T20" fmla="*/ 665897 w 1295"/>
                <a:gd name="T21" fmla="*/ 1 h 344"/>
                <a:gd name="T22" fmla="*/ 741960 w 1295"/>
                <a:gd name="T23" fmla="*/ 1 h 344"/>
                <a:gd name="T24" fmla="*/ 809795 w 1295"/>
                <a:gd name="T25" fmla="*/ 1 h 344"/>
                <a:gd name="T26" fmla="*/ 889398 w 1295"/>
                <a:gd name="T27" fmla="*/ 1 h 344"/>
                <a:gd name="T28" fmla="*/ 971512 w 1295"/>
                <a:gd name="T29" fmla="*/ 1 h 344"/>
                <a:gd name="T30" fmla="*/ 1053737 w 1295"/>
                <a:gd name="T31" fmla="*/ 1 h 344"/>
                <a:gd name="T32" fmla="*/ 1139265 w 1295"/>
                <a:gd name="T33" fmla="*/ 1 h 344"/>
                <a:gd name="T34" fmla="*/ 1222722 w 1295"/>
                <a:gd name="T35" fmla="*/ 1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90128" name="Line 6"/>
            <p:cNvSpPr>
              <a:spLocks noChangeShapeType="1"/>
            </p:cNvSpPr>
            <p:nvPr/>
          </p:nvSpPr>
          <p:spPr bwMode="auto">
            <a:xfrm flipV="1">
              <a:off x="1783" y="3476"/>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90129" name="Line 7"/>
            <p:cNvSpPr>
              <a:spLocks noChangeShapeType="1"/>
            </p:cNvSpPr>
            <p:nvPr/>
          </p:nvSpPr>
          <p:spPr bwMode="auto">
            <a:xfrm flipV="1">
              <a:off x="1866" y="3495"/>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90130" name="Line 8"/>
            <p:cNvSpPr>
              <a:spLocks noChangeShapeType="1"/>
            </p:cNvSpPr>
            <p:nvPr/>
          </p:nvSpPr>
          <p:spPr bwMode="auto">
            <a:xfrm flipV="1">
              <a:off x="1698" y="3496"/>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3" name="Group 9"/>
            <p:cNvGrpSpPr>
              <a:grpSpLocks/>
            </p:cNvGrpSpPr>
            <p:nvPr/>
          </p:nvGrpSpPr>
          <p:grpSpPr bwMode="auto">
            <a:xfrm rot="10800000">
              <a:off x="2095" y="3560"/>
              <a:ext cx="168" cy="102"/>
              <a:chOff x="1795" y="2600"/>
              <a:chExt cx="168" cy="102"/>
            </a:xfrm>
          </p:grpSpPr>
          <p:sp>
            <p:nvSpPr>
              <p:cNvPr id="90140" name="Line 10"/>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90141" name="Line 11"/>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90142" name="Line 12"/>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4" name="Group 13"/>
            <p:cNvGrpSpPr>
              <a:grpSpLocks/>
            </p:cNvGrpSpPr>
            <p:nvPr/>
          </p:nvGrpSpPr>
          <p:grpSpPr bwMode="auto">
            <a:xfrm rot="10800000">
              <a:off x="1289" y="3559"/>
              <a:ext cx="168" cy="102"/>
              <a:chOff x="1795" y="2600"/>
              <a:chExt cx="168" cy="102"/>
            </a:xfrm>
          </p:grpSpPr>
          <p:sp>
            <p:nvSpPr>
              <p:cNvPr id="90137" name="Line 14"/>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90138" name="Line 15"/>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90139" name="Line 16"/>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5" name="Group 17"/>
            <p:cNvGrpSpPr>
              <a:grpSpLocks/>
            </p:cNvGrpSpPr>
            <p:nvPr/>
          </p:nvGrpSpPr>
          <p:grpSpPr bwMode="auto">
            <a:xfrm>
              <a:off x="2499" y="3472"/>
              <a:ext cx="168" cy="102"/>
              <a:chOff x="1795" y="2600"/>
              <a:chExt cx="168" cy="102"/>
            </a:xfrm>
          </p:grpSpPr>
          <p:sp>
            <p:nvSpPr>
              <p:cNvPr id="90134" name="Line 18"/>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90135" name="Line 19"/>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90136" name="Line 20"/>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sp>
        <p:nvSpPr>
          <p:cNvPr id="90117" name="AutoShape 21"/>
          <p:cNvSpPr>
            <a:spLocks noChangeArrowheads="1"/>
          </p:cNvSpPr>
          <p:nvPr/>
        </p:nvSpPr>
        <p:spPr bwMode="auto">
          <a:xfrm>
            <a:off x="3521075" y="1404938"/>
            <a:ext cx="407988" cy="2049462"/>
          </a:xfrm>
          <a:prstGeom prst="cube">
            <a:avLst>
              <a:gd name="adj" fmla="val 79088"/>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90118" name="Text Box 22"/>
          <p:cNvSpPr txBox="1">
            <a:spLocks noChangeArrowheads="1"/>
          </p:cNvSpPr>
          <p:nvPr/>
        </p:nvSpPr>
        <p:spPr bwMode="auto">
          <a:xfrm>
            <a:off x="4095750" y="1671638"/>
            <a:ext cx="4497388" cy="1187450"/>
          </a:xfrm>
          <a:prstGeom prst="rect">
            <a:avLst/>
          </a:prstGeom>
          <a:noFill/>
          <a:ln w="9525">
            <a:noFill/>
            <a:miter lim="800000"/>
            <a:headEnd/>
            <a:tailEnd/>
          </a:ln>
        </p:spPr>
        <p:txBody>
          <a:bodyPr>
            <a:prstTxWarp prst="textNoShape">
              <a:avLst/>
            </a:prstTxWarp>
            <a:spAutoFit/>
          </a:bodyPr>
          <a:lstStyle/>
          <a:p>
            <a:r>
              <a:rPr lang="en-US"/>
              <a:t>Gazillions of electrons in metal: </a:t>
            </a:r>
          </a:p>
          <a:p>
            <a:r>
              <a:rPr lang="en-US"/>
              <a:t>Which one will be kicked out? </a:t>
            </a:r>
          </a:p>
          <a:p>
            <a:endParaRPr lang="en-US"/>
          </a:p>
        </p:txBody>
      </p:sp>
      <p:sp>
        <p:nvSpPr>
          <p:cNvPr id="1940503" name="Text Box 23"/>
          <p:cNvSpPr txBox="1">
            <a:spLocks noChangeArrowheads="1"/>
          </p:cNvSpPr>
          <p:nvPr/>
        </p:nvSpPr>
        <p:spPr bwMode="auto">
          <a:xfrm>
            <a:off x="176213" y="3951288"/>
            <a:ext cx="7418387" cy="457200"/>
          </a:xfrm>
          <a:prstGeom prst="rect">
            <a:avLst/>
          </a:prstGeom>
          <a:noFill/>
          <a:ln w="9525">
            <a:noFill/>
            <a:miter lim="800000"/>
            <a:headEnd/>
            <a:tailEnd/>
          </a:ln>
        </p:spPr>
        <p:txBody>
          <a:bodyPr wrap="none">
            <a:prstTxWarp prst="textNoShape">
              <a:avLst/>
            </a:prstTxWarp>
            <a:spAutoFit/>
          </a:bodyPr>
          <a:lstStyle/>
          <a:p>
            <a:r>
              <a:rPr lang="en-US"/>
              <a:t>What if shape of single photon wave looked like this? </a:t>
            </a:r>
          </a:p>
        </p:txBody>
      </p:sp>
      <p:sp>
        <p:nvSpPr>
          <p:cNvPr id="1940504" name="AutoShape 24"/>
          <p:cNvSpPr>
            <a:spLocks noChangeArrowheads="1"/>
          </p:cNvSpPr>
          <p:nvPr/>
        </p:nvSpPr>
        <p:spPr bwMode="auto">
          <a:xfrm>
            <a:off x="3543300" y="4475163"/>
            <a:ext cx="407988" cy="2049462"/>
          </a:xfrm>
          <a:prstGeom prst="cube">
            <a:avLst>
              <a:gd name="adj" fmla="val 79088"/>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1940505" name="Text Box 25"/>
          <p:cNvSpPr txBox="1">
            <a:spLocks noChangeArrowheads="1"/>
          </p:cNvSpPr>
          <p:nvPr/>
        </p:nvSpPr>
        <p:spPr bwMode="auto">
          <a:xfrm>
            <a:off x="4160838" y="4378325"/>
            <a:ext cx="4354512" cy="822325"/>
          </a:xfrm>
          <a:prstGeom prst="rect">
            <a:avLst/>
          </a:prstGeom>
          <a:noFill/>
          <a:ln w="9525">
            <a:noFill/>
            <a:miter lim="800000"/>
            <a:headEnd/>
            <a:tailEnd/>
          </a:ln>
        </p:spPr>
        <p:txBody>
          <a:bodyPr>
            <a:prstTxWarp prst="textNoShape">
              <a:avLst/>
            </a:prstTxWarp>
            <a:spAutoFit/>
          </a:bodyPr>
          <a:lstStyle/>
          <a:p>
            <a:r>
              <a:rPr lang="en-US"/>
              <a:t>Gazillion electrons </a:t>
            </a:r>
          </a:p>
          <a:p>
            <a:r>
              <a:rPr lang="en-US"/>
              <a:t>Which one will be kicked out? </a:t>
            </a:r>
          </a:p>
        </p:txBody>
      </p:sp>
      <p:sp>
        <p:nvSpPr>
          <p:cNvPr id="1940506" name="Text Box 26"/>
          <p:cNvSpPr txBox="1">
            <a:spLocks noChangeArrowheads="1"/>
          </p:cNvSpPr>
          <p:nvPr/>
        </p:nvSpPr>
        <p:spPr bwMode="auto">
          <a:xfrm>
            <a:off x="4083050" y="5122863"/>
            <a:ext cx="4851400" cy="1552575"/>
          </a:xfrm>
          <a:prstGeom prst="rect">
            <a:avLst/>
          </a:prstGeom>
          <a:noFill/>
          <a:ln w="9525">
            <a:noFill/>
            <a:miter lim="800000"/>
            <a:headEnd/>
            <a:tailEnd/>
          </a:ln>
        </p:spPr>
        <p:txBody>
          <a:bodyPr>
            <a:prstTxWarp prst="textNoShape">
              <a:avLst/>
            </a:prstTxWarp>
            <a:spAutoFit/>
          </a:bodyPr>
          <a:lstStyle/>
          <a:p>
            <a:r>
              <a:rPr lang="en-US">
                <a:solidFill>
                  <a:srgbClr val="0000FF"/>
                </a:solidFill>
              </a:rPr>
              <a:t>Answer: Can’t tell, but probability of photon collapse at particular point (kicking out electron) related to intensity of wave (E</a:t>
            </a:r>
            <a:r>
              <a:rPr lang="en-US" baseline="-25000">
                <a:solidFill>
                  <a:srgbClr val="0000FF"/>
                </a:solidFill>
              </a:rPr>
              <a:t>max</a:t>
            </a:r>
            <a:r>
              <a:rPr lang="en-US" baseline="30000">
                <a:solidFill>
                  <a:srgbClr val="0000FF"/>
                </a:solidFill>
              </a:rPr>
              <a:t>2</a:t>
            </a:r>
            <a:r>
              <a:rPr lang="en-US">
                <a:solidFill>
                  <a:srgbClr val="0000FF"/>
                </a:solidFill>
              </a:rPr>
              <a:t>)</a:t>
            </a:r>
          </a:p>
        </p:txBody>
      </p:sp>
      <p:sp>
        <p:nvSpPr>
          <p:cNvPr id="1940507" name="Rectangle 27"/>
          <p:cNvSpPr>
            <a:spLocks noChangeArrowheads="1"/>
          </p:cNvSpPr>
          <p:nvPr/>
        </p:nvSpPr>
        <p:spPr bwMode="auto">
          <a:xfrm>
            <a:off x="4335463" y="2362200"/>
            <a:ext cx="4606925" cy="1187450"/>
          </a:xfrm>
          <a:prstGeom prst="rect">
            <a:avLst/>
          </a:prstGeom>
          <a:noFill/>
          <a:ln w="9525">
            <a:noFill/>
            <a:miter lim="800000"/>
            <a:headEnd/>
            <a:tailEnd/>
          </a:ln>
        </p:spPr>
        <p:txBody>
          <a:bodyPr>
            <a:prstTxWarp prst="textNoShape">
              <a:avLst/>
            </a:prstTxWarp>
            <a:spAutoFit/>
          </a:bodyPr>
          <a:lstStyle/>
          <a:p>
            <a:r>
              <a:rPr lang="en-US">
                <a:solidFill>
                  <a:srgbClr val="0000FF"/>
                </a:solidFill>
              </a:rPr>
              <a:t>Can’t tell, but photon uniformly spread out so pretty much equal probability everywhere.</a:t>
            </a:r>
          </a:p>
        </p:txBody>
      </p:sp>
      <p:pic>
        <p:nvPicPr>
          <p:cNvPr id="1940508" name="Picture 28" descr="Picture 1"/>
          <p:cNvPicPr>
            <a:picLocks noChangeAspect="1" noChangeArrowheads="1"/>
          </p:cNvPicPr>
          <p:nvPr/>
        </p:nvPicPr>
        <p:blipFill>
          <a:blip r:embed="rId3"/>
          <a:srcRect/>
          <a:stretch>
            <a:fillRect/>
          </a:stretch>
        </p:blipFill>
        <p:spPr bwMode="auto">
          <a:xfrm>
            <a:off x="1227138" y="4354513"/>
            <a:ext cx="1865312" cy="2439987"/>
          </a:xfrm>
          <a:prstGeom prst="rect">
            <a:avLst/>
          </a:prstGeom>
          <a:noFill/>
          <a:ln w="9525">
            <a:noFill/>
            <a:miter lim="800000"/>
            <a:headEnd/>
            <a:tailEnd/>
          </a:ln>
        </p:spPr>
      </p:pic>
      <p:pic>
        <p:nvPicPr>
          <p:cNvPr id="90125" name="Picture 29" descr="Picture 2"/>
          <p:cNvPicPr>
            <a:picLocks noChangeAspect="1" noChangeArrowheads="1"/>
          </p:cNvPicPr>
          <p:nvPr/>
        </p:nvPicPr>
        <p:blipFill>
          <a:blip r:embed="rId4"/>
          <a:srcRect/>
          <a:stretch>
            <a:fillRect/>
          </a:stretch>
        </p:blipFill>
        <p:spPr bwMode="auto">
          <a:xfrm>
            <a:off x="1309688" y="1209675"/>
            <a:ext cx="1657350" cy="2316163"/>
          </a:xfrm>
          <a:prstGeom prst="rect">
            <a:avLst/>
          </a:prstGeom>
          <a:noFill/>
          <a:ln w="9525">
            <a:noFill/>
            <a:miter lim="800000"/>
            <a:headEnd/>
            <a:tailEnd/>
          </a:ln>
        </p:spPr>
      </p:pic>
      <p:sp>
        <p:nvSpPr>
          <p:cNvPr id="1940510" name="Text Box 30"/>
          <p:cNvSpPr txBox="1">
            <a:spLocks noChangeArrowheads="1"/>
          </p:cNvSpPr>
          <p:nvPr/>
        </p:nvSpPr>
        <p:spPr bwMode="auto">
          <a:xfrm>
            <a:off x="5746267" y="6548438"/>
            <a:ext cx="3417672" cy="369332"/>
          </a:xfrm>
          <a:prstGeom prst="rect">
            <a:avLst/>
          </a:prstGeom>
          <a:noFill/>
          <a:ln w="12700">
            <a:noFill/>
            <a:miter lim="800000"/>
            <a:headEnd/>
            <a:tailEnd/>
          </a:ln>
        </p:spPr>
        <p:txBody>
          <a:bodyPr wrap="none">
            <a:prstTxWarp prst="textNoShape">
              <a:avLst/>
            </a:prstTxWarp>
            <a:spAutoFit/>
          </a:bodyPr>
          <a:lstStyle/>
          <a:p>
            <a:r>
              <a:rPr lang="en-US" sz="1800" dirty="0"/>
              <a:t>quantum-wave-</a:t>
            </a:r>
            <a:r>
              <a:rPr lang="en-US" sz="1800" dirty="0" smtClean="0"/>
              <a:t>interference </a:t>
            </a:r>
            <a:r>
              <a:rPr lang="en-US" sz="1800" dirty="0" err="1" smtClean="0"/>
              <a:t>sim</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05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05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194050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05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05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050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3000"/>
                                  </p:stCondLst>
                                  <p:childTnLst>
                                    <p:set>
                                      <p:cBhvr>
                                        <p:cTn id="27" dur="1" fill="hold">
                                          <p:stCondLst>
                                            <p:cond delay="0"/>
                                          </p:stCondLst>
                                        </p:cTn>
                                        <p:tgtEl>
                                          <p:spTgt spid="1940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503" grpId="0"/>
      <p:bldP spid="1940504" grpId="0" animBg="1"/>
      <p:bldP spid="1940505" grpId="0"/>
      <p:bldP spid="1940506" grpId="0"/>
      <p:bldP spid="1940507" grpId="0"/>
      <p:bldP spid="1940510"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228600" y="381000"/>
            <a:ext cx="5645150" cy="1552575"/>
          </a:xfrm>
          <a:prstGeom prst="rect">
            <a:avLst/>
          </a:prstGeom>
          <a:noFill/>
          <a:ln w="9525">
            <a:noFill/>
            <a:miter lim="800000"/>
            <a:headEnd/>
            <a:tailEnd/>
          </a:ln>
        </p:spPr>
        <p:txBody>
          <a:bodyPr>
            <a:prstTxWarp prst="textNoShape">
              <a:avLst/>
            </a:prstTxWarp>
            <a:spAutoFit/>
          </a:bodyPr>
          <a:lstStyle/>
          <a:p>
            <a:r>
              <a:rPr lang="en-US">
                <a:solidFill>
                  <a:schemeClr val="accent2"/>
                </a:solidFill>
              </a:rPr>
              <a:t>How can light behave like a wave (interference etc), but be made up of particles (photons) that seem to hit at random places?</a:t>
            </a:r>
          </a:p>
        </p:txBody>
      </p:sp>
      <p:sp>
        <p:nvSpPr>
          <p:cNvPr id="1944579" name="Text Box 3"/>
          <p:cNvSpPr txBox="1">
            <a:spLocks noChangeArrowheads="1"/>
          </p:cNvSpPr>
          <p:nvPr/>
        </p:nvSpPr>
        <p:spPr bwMode="auto">
          <a:xfrm>
            <a:off x="304800" y="3098800"/>
            <a:ext cx="8620125" cy="3378200"/>
          </a:xfrm>
          <a:prstGeom prst="rect">
            <a:avLst/>
          </a:prstGeom>
          <a:noFill/>
          <a:ln w="9525">
            <a:noFill/>
            <a:miter lim="800000"/>
            <a:headEnd/>
            <a:tailEnd/>
          </a:ln>
        </p:spPr>
        <p:txBody>
          <a:bodyPr>
            <a:prstTxWarp prst="textNoShape">
              <a:avLst/>
            </a:prstTxWarp>
            <a:spAutoFit/>
          </a:bodyPr>
          <a:lstStyle/>
          <a:p>
            <a:pPr marL="457200" indent="-457200"/>
            <a:r>
              <a:rPr lang="en-US"/>
              <a:t>If I shoot a photon through the two slits to hit the screen, it…</a:t>
            </a:r>
          </a:p>
          <a:p>
            <a:pPr marL="912813" lvl="1" indent="-341313"/>
            <a:r>
              <a:rPr lang="en-US"/>
              <a:t>a. cannot hit in the middle, because block is in the way.</a:t>
            </a:r>
          </a:p>
          <a:p>
            <a:pPr marL="912813" lvl="1" indent="-341313"/>
            <a:r>
              <a:rPr lang="en-US"/>
              <a:t>b. is completely random where it can hit.  Has equal chance of hitting anywhere on the screen.</a:t>
            </a:r>
          </a:p>
          <a:p>
            <a:pPr marL="912813" lvl="1" indent="-341313"/>
            <a:r>
              <a:rPr lang="en-US"/>
              <a:t>c. must hit at the maximum of the interference pattern</a:t>
            </a:r>
          </a:p>
          <a:p>
            <a:pPr marL="912813" lvl="1" indent="-341313"/>
            <a:r>
              <a:rPr lang="en-US"/>
              <a:t>d. has some chance of being anywhere, but on average better chance at being where interference pattern in brightest.</a:t>
            </a:r>
          </a:p>
          <a:p>
            <a:pPr marL="912813" lvl="1" indent="-341313"/>
            <a:r>
              <a:rPr lang="en-US"/>
              <a:t>e. will hit anywhere it has a straight shot through either slit</a:t>
            </a:r>
          </a:p>
        </p:txBody>
      </p:sp>
      <p:sp>
        <p:nvSpPr>
          <p:cNvPr id="1944580" name="Text Box 4"/>
          <p:cNvSpPr txBox="1">
            <a:spLocks noChangeArrowheads="1"/>
          </p:cNvSpPr>
          <p:nvPr/>
        </p:nvSpPr>
        <p:spPr bwMode="auto">
          <a:xfrm>
            <a:off x="152400" y="2057400"/>
            <a:ext cx="5486400" cy="822325"/>
          </a:xfrm>
          <a:prstGeom prst="rect">
            <a:avLst/>
          </a:prstGeom>
          <a:noFill/>
          <a:ln w="9525">
            <a:noFill/>
            <a:miter lim="800000"/>
            <a:headEnd/>
            <a:tailEnd/>
          </a:ln>
        </p:spPr>
        <p:txBody>
          <a:bodyPr>
            <a:prstTxWarp prst="textNoShape">
              <a:avLst/>
            </a:prstTxWarp>
            <a:spAutoFit/>
          </a:bodyPr>
          <a:lstStyle/>
          <a:p>
            <a:r>
              <a:rPr lang="en-US"/>
              <a:t>Which is </a:t>
            </a:r>
            <a:r>
              <a:rPr lang="en-US" i="1"/>
              <a:t>best</a:t>
            </a:r>
            <a:r>
              <a:rPr lang="en-US"/>
              <a:t> answer, and </a:t>
            </a:r>
            <a:r>
              <a:rPr lang="en-US" i="1"/>
              <a:t>why</a:t>
            </a:r>
            <a:r>
              <a:rPr lang="en-US"/>
              <a:t>?  (will randomly ask for reasons)</a:t>
            </a:r>
          </a:p>
        </p:txBody>
      </p:sp>
      <p:grpSp>
        <p:nvGrpSpPr>
          <p:cNvPr id="2" name="Group 9"/>
          <p:cNvGrpSpPr>
            <a:grpSpLocks/>
          </p:cNvGrpSpPr>
          <p:nvPr/>
        </p:nvGrpSpPr>
        <p:grpSpPr bwMode="auto">
          <a:xfrm>
            <a:off x="5486400" y="152400"/>
            <a:ext cx="3657600" cy="2695575"/>
            <a:chOff x="3456" y="96"/>
            <a:chExt cx="2304" cy="1698"/>
          </a:xfrm>
        </p:grpSpPr>
        <p:pic>
          <p:nvPicPr>
            <p:cNvPr id="91142" name="Picture 5"/>
            <p:cNvPicPr>
              <a:picLocks noChangeAspect="1" noChangeArrowheads="1"/>
            </p:cNvPicPr>
            <p:nvPr/>
          </p:nvPicPr>
          <p:blipFill>
            <a:blip r:embed="rId3"/>
            <a:srcRect/>
            <a:stretch>
              <a:fillRect/>
            </a:stretch>
          </p:blipFill>
          <p:spPr bwMode="auto">
            <a:xfrm>
              <a:off x="3456" y="96"/>
              <a:ext cx="2304" cy="1696"/>
            </a:xfrm>
            <a:prstGeom prst="rect">
              <a:avLst/>
            </a:prstGeom>
            <a:noFill/>
            <a:ln w="12700">
              <a:noFill/>
              <a:miter lim="800000"/>
              <a:headEnd/>
              <a:tailEnd/>
            </a:ln>
          </p:spPr>
        </p:pic>
        <p:pic>
          <p:nvPicPr>
            <p:cNvPr id="91143" name="Picture 6"/>
            <p:cNvPicPr>
              <a:picLocks noChangeAspect="1" noChangeArrowheads="1"/>
            </p:cNvPicPr>
            <p:nvPr/>
          </p:nvPicPr>
          <p:blipFill>
            <a:blip r:embed="rId4"/>
            <a:srcRect/>
            <a:stretch>
              <a:fillRect/>
            </a:stretch>
          </p:blipFill>
          <p:spPr bwMode="auto">
            <a:xfrm>
              <a:off x="3552" y="96"/>
              <a:ext cx="538" cy="576"/>
            </a:xfrm>
            <a:prstGeom prst="rect">
              <a:avLst/>
            </a:prstGeom>
            <a:noFill/>
            <a:ln w="12700">
              <a:noFill/>
              <a:miter lim="800000"/>
              <a:headEnd/>
              <a:tailEnd/>
            </a:ln>
          </p:spPr>
        </p:pic>
        <p:pic>
          <p:nvPicPr>
            <p:cNvPr id="91144" name="Picture 7"/>
            <p:cNvPicPr>
              <a:picLocks noChangeAspect="1" noChangeArrowheads="1"/>
            </p:cNvPicPr>
            <p:nvPr/>
          </p:nvPicPr>
          <p:blipFill>
            <a:blip r:embed="rId5"/>
            <a:srcRect/>
            <a:stretch>
              <a:fillRect/>
            </a:stretch>
          </p:blipFill>
          <p:spPr bwMode="auto">
            <a:xfrm>
              <a:off x="3540" y="1488"/>
              <a:ext cx="538" cy="306"/>
            </a:xfrm>
            <a:prstGeom prst="rect">
              <a:avLst/>
            </a:prstGeom>
            <a:noFill/>
            <a:ln w="12700">
              <a:noFill/>
              <a:miter lim="800000"/>
              <a:headEnd/>
              <a:tailEnd/>
            </a:ln>
          </p:spPr>
        </p:pic>
        <p:pic>
          <p:nvPicPr>
            <p:cNvPr id="91145" name="Picture 8"/>
            <p:cNvPicPr>
              <a:picLocks noChangeAspect="1" noChangeArrowheads="1"/>
            </p:cNvPicPr>
            <p:nvPr/>
          </p:nvPicPr>
          <p:blipFill>
            <a:blip r:embed="rId5"/>
            <a:srcRect/>
            <a:stretch>
              <a:fillRect/>
            </a:stretch>
          </p:blipFill>
          <p:spPr bwMode="auto">
            <a:xfrm>
              <a:off x="3696" y="1248"/>
              <a:ext cx="394" cy="546"/>
            </a:xfrm>
            <a:prstGeom prst="rect">
              <a:avLst/>
            </a:prstGeom>
            <a:noFill/>
            <a:ln w="12700">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1944580"/>
                                        </p:tgtEl>
                                        <p:attrNameLst>
                                          <p:attrName>style.visibility</p:attrName>
                                        </p:attrNameLst>
                                      </p:cBhvr>
                                      <p:to>
                                        <p:strVal val="visible"/>
                                      </p:to>
                                    </p:set>
                                    <p:animEffect transition="in" filter="fade">
                                      <p:cBhvr>
                                        <p:cTn id="7" dur="2000"/>
                                        <p:tgtEl>
                                          <p:spTgt spid="1944580"/>
                                        </p:tgtEl>
                                      </p:cBhvr>
                                    </p:animEffect>
                                  </p:childTnLst>
                                </p:cTn>
                              </p:par>
                            </p:childTnLst>
                          </p:cTn>
                        </p:par>
                        <p:par>
                          <p:cTn id="8" fill="hold">
                            <p:stCondLst>
                              <p:cond delay="5000"/>
                            </p:stCondLst>
                            <p:childTnLst>
                              <p:par>
                                <p:cTn id="9" presetID="10" presetClass="entr" presetSubtype="0" fill="hold" grpId="0" nodeType="afterEffect">
                                  <p:stCondLst>
                                    <p:cond delay="3000"/>
                                  </p:stCondLst>
                                  <p:childTnLst>
                                    <p:set>
                                      <p:cBhvr>
                                        <p:cTn id="10" dur="1" fill="hold">
                                          <p:stCondLst>
                                            <p:cond delay="0"/>
                                          </p:stCondLst>
                                        </p:cTn>
                                        <p:tgtEl>
                                          <p:spTgt spid="1944579"/>
                                        </p:tgtEl>
                                        <p:attrNameLst>
                                          <p:attrName>style.visibility</p:attrName>
                                        </p:attrNameLst>
                                      </p:cBhvr>
                                      <p:to>
                                        <p:strVal val="visible"/>
                                      </p:to>
                                    </p:set>
                                    <p:animEffect transition="in" filter="fade">
                                      <p:cBhvr>
                                        <p:cTn id="11" dur="2000"/>
                                        <p:tgtEl>
                                          <p:spTgt spid="194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4579" grpId="0"/>
      <p:bldP spid="1944580"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a:srcRect/>
          <a:stretch>
            <a:fillRect/>
          </a:stretch>
        </p:blipFill>
        <p:spPr bwMode="auto">
          <a:xfrm>
            <a:off x="381000" y="2085975"/>
            <a:ext cx="5781675" cy="4625975"/>
          </a:xfrm>
          <a:prstGeom prst="rect">
            <a:avLst/>
          </a:prstGeom>
          <a:noFill/>
          <a:ln w="9525">
            <a:noFill/>
            <a:miter lim="800000"/>
            <a:headEnd/>
            <a:tailEnd/>
          </a:ln>
        </p:spPr>
      </p:pic>
      <p:sp>
        <p:nvSpPr>
          <p:cNvPr id="92163" name="Text Box 3"/>
          <p:cNvSpPr txBox="1">
            <a:spLocks noChangeArrowheads="1"/>
          </p:cNvSpPr>
          <p:nvPr/>
        </p:nvSpPr>
        <p:spPr bwMode="auto">
          <a:xfrm>
            <a:off x="330200" y="0"/>
            <a:ext cx="8549185" cy="1200328"/>
          </a:xfrm>
          <a:prstGeom prst="rect">
            <a:avLst/>
          </a:prstGeom>
          <a:noFill/>
          <a:ln w="9525">
            <a:noFill/>
            <a:miter lim="800000"/>
            <a:headEnd/>
            <a:tailEnd/>
          </a:ln>
        </p:spPr>
        <p:txBody>
          <a:bodyPr wrap="none">
            <a:prstTxWarp prst="textNoShape">
              <a:avLst/>
            </a:prstTxWarp>
            <a:spAutoFit/>
          </a:bodyPr>
          <a:lstStyle/>
          <a:p>
            <a:r>
              <a:rPr lang="en-US" dirty="0"/>
              <a:t>Probability of photon hitting given by where field is biggest</a:t>
            </a:r>
          </a:p>
          <a:p>
            <a:r>
              <a:rPr lang="en-US" dirty="0">
                <a:solidFill>
                  <a:srgbClr val="FF0000"/>
                </a:solidFill>
              </a:rPr>
              <a:t>(electric field strength)</a:t>
            </a:r>
            <a:r>
              <a:rPr lang="en-US" baseline="30000" dirty="0" smtClean="0">
                <a:solidFill>
                  <a:srgbClr val="FF0000"/>
                </a:solidFill>
              </a:rPr>
              <a:t>2 </a:t>
            </a:r>
            <a:r>
              <a:rPr lang="en-US" dirty="0" smtClean="0">
                <a:solidFill>
                  <a:srgbClr val="FF0000"/>
                </a:solidFill>
              </a:rPr>
              <a:t>~ Intensity </a:t>
            </a:r>
            <a:r>
              <a:rPr lang="en-US" dirty="0">
                <a:solidFill>
                  <a:srgbClr val="FF0000"/>
                </a:solidFill>
              </a:rPr>
              <a:t>&amp;  </a:t>
            </a:r>
          </a:p>
          <a:p>
            <a:r>
              <a:rPr lang="en-US" dirty="0">
                <a:solidFill>
                  <a:srgbClr val="FF0000"/>
                </a:solidFill>
              </a:rPr>
              <a:t>			</a:t>
            </a:r>
            <a:r>
              <a:rPr lang="en-US" b="1" u="sng" dirty="0">
                <a:solidFill>
                  <a:srgbClr val="FF0000"/>
                </a:solidFill>
              </a:rPr>
              <a:t>gives</a:t>
            </a:r>
            <a:r>
              <a:rPr lang="en-US" dirty="0">
                <a:solidFill>
                  <a:srgbClr val="FF0000"/>
                </a:solidFill>
              </a:rPr>
              <a:t> probability of where photon will be!</a:t>
            </a:r>
          </a:p>
        </p:txBody>
      </p:sp>
      <p:grpSp>
        <p:nvGrpSpPr>
          <p:cNvPr id="2" name="Group 4"/>
          <p:cNvGrpSpPr>
            <a:grpSpLocks/>
          </p:cNvGrpSpPr>
          <p:nvPr/>
        </p:nvGrpSpPr>
        <p:grpSpPr bwMode="auto">
          <a:xfrm>
            <a:off x="1162050" y="1211263"/>
            <a:ext cx="7497763" cy="4206875"/>
            <a:chOff x="732" y="763"/>
            <a:chExt cx="4723" cy="2650"/>
          </a:xfrm>
        </p:grpSpPr>
        <p:sp>
          <p:nvSpPr>
            <p:cNvPr id="92166" name="Freeform 5"/>
            <p:cNvSpPr>
              <a:spLocks/>
            </p:cNvSpPr>
            <p:nvPr/>
          </p:nvSpPr>
          <p:spPr bwMode="auto">
            <a:xfrm rot="5183167">
              <a:off x="1092" y="972"/>
              <a:ext cx="528" cy="192"/>
            </a:xfrm>
            <a:custGeom>
              <a:avLst/>
              <a:gdLst>
                <a:gd name="T0" fmla="*/ 0 w 1295"/>
                <a:gd name="T1" fmla="*/ 1 h 344"/>
                <a:gd name="T2" fmla="*/ 0 w 1295"/>
                <a:gd name="T3" fmla="*/ 1 h 344"/>
                <a:gd name="T4" fmla="*/ 0 w 1295"/>
                <a:gd name="T5" fmla="*/ 1 h 344"/>
                <a:gd name="T6" fmla="*/ 0 w 1295"/>
                <a:gd name="T7" fmla="*/ 1 h 344"/>
                <a:gd name="T8" fmla="*/ 0 w 1295"/>
                <a:gd name="T9" fmla="*/ 1 h 344"/>
                <a:gd name="T10" fmla="*/ 0 w 1295"/>
                <a:gd name="T11" fmla="*/ 1 h 344"/>
                <a:gd name="T12" fmla="*/ 0 w 1295"/>
                <a:gd name="T13" fmla="*/ 1 h 344"/>
                <a:gd name="T14" fmla="*/ 0 w 1295"/>
                <a:gd name="T15" fmla="*/ 1 h 344"/>
                <a:gd name="T16" fmla="*/ 0 w 1295"/>
                <a:gd name="T17" fmla="*/ 1 h 344"/>
                <a:gd name="T18" fmla="*/ 0 w 1295"/>
                <a:gd name="T19" fmla="*/ 1 h 344"/>
                <a:gd name="T20" fmla="*/ 0 w 1295"/>
                <a:gd name="T21" fmla="*/ 1 h 344"/>
                <a:gd name="T22" fmla="*/ 0 w 1295"/>
                <a:gd name="T23" fmla="*/ 1 h 344"/>
                <a:gd name="T24" fmla="*/ 0 w 1295"/>
                <a:gd name="T25" fmla="*/ 1 h 344"/>
                <a:gd name="T26" fmla="*/ 0 w 1295"/>
                <a:gd name="T27" fmla="*/ 1 h 344"/>
                <a:gd name="T28" fmla="*/ 0 w 1295"/>
                <a:gd name="T29" fmla="*/ 1 h 344"/>
                <a:gd name="T30" fmla="*/ 0 w 1295"/>
                <a:gd name="T31" fmla="*/ 1 h 344"/>
                <a:gd name="T32" fmla="*/ 0 w 1295"/>
                <a:gd name="T33" fmla="*/ 1 h 344"/>
                <a:gd name="T34" fmla="*/ 0 w 1295"/>
                <a:gd name="T35" fmla="*/ 1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p:spPr>
          <p:txBody>
            <a:bodyPr>
              <a:prstTxWarp prst="textNoShape">
                <a:avLst/>
              </a:prstTxWarp>
            </a:bodyPr>
            <a:lstStyle/>
            <a:p>
              <a:endParaRPr lang="en-US"/>
            </a:p>
          </p:txBody>
        </p:sp>
        <p:sp>
          <p:nvSpPr>
            <p:cNvPr id="92167" name="Freeform 6"/>
            <p:cNvSpPr>
              <a:spLocks/>
            </p:cNvSpPr>
            <p:nvPr/>
          </p:nvSpPr>
          <p:spPr bwMode="auto">
            <a:xfrm rot="5183167">
              <a:off x="1620" y="1020"/>
              <a:ext cx="528" cy="96"/>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p:spPr>
          <p:txBody>
            <a:bodyPr>
              <a:prstTxWarp prst="textNoShape">
                <a:avLst/>
              </a:prstTxWarp>
            </a:bodyPr>
            <a:lstStyle/>
            <a:p>
              <a:endParaRPr lang="en-US"/>
            </a:p>
          </p:txBody>
        </p:sp>
        <p:sp>
          <p:nvSpPr>
            <p:cNvPr id="92168" name="Freeform 7"/>
            <p:cNvSpPr>
              <a:spLocks/>
            </p:cNvSpPr>
            <p:nvPr/>
          </p:nvSpPr>
          <p:spPr bwMode="auto">
            <a:xfrm rot="5183167">
              <a:off x="516" y="1026"/>
              <a:ext cx="528" cy="96"/>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p:spPr>
          <p:txBody>
            <a:bodyPr>
              <a:prstTxWarp prst="textNoShape">
                <a:avLst/>
              </a:prstTxWarp>
            </a:bodyPr>
            <a:lstStyle/>
            <a:p>
              <a:endParaRPr lang="en-US"/>
            </a:p>
          </p:txBody>
        </p:sp>
        <p:sp>
          <p:nvSpPr>
            <p:cNvPr id="92169" name="Freeform 8"/>
            <p:cNvSpPr>
              <a:spLocks/>
            </p:cNvSpPr>
            <p:nvPr/>
          </p:nvSpPr>
          <p:spPr bwMode="auto">
            <a:xfrm rot="5468986">
              <a:off x="1466" y="1050"/>
              <a:ext cx="528" cy="27"/>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p:spPr>
          <p:txBody>
            <a:bodyPr>
              <a:prstTxWarp prst="textNoShape">
                <a:avLst/>
              </a:prstTxWarp>
            </a:bodyPr>
            <a:lstStyle/>
            <a:p>
              <a:endParaRPr lang="en-US"/>
            </a:p>
          </p:txBody>
        </p:sp>
        <p:sp>
          <p:nvSpPr>
            <p:cNvPr id="92170" name="Freeform 9"/>
            <p:cNvSpPr>
              <a:spLocks/>
            </p:cNvSpPr>
            <p:nvPr/>
          </p:nvSpPr>
          <p:spPr bwMode="auto">
            <a:xfrm rot="5468986">
              <a:off x="698" y="1044"/>
              <a:ext cx="528" cy="27"/>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p:spPr>
          <p:txBody>
            <a:bodyPr>
              <a:prstTxWarp prst="textNoShape">
                <a:avLst/>
              </a:prstTxWarp>
            </a:bodyPr>
            <a:lstStyle/>
            <a:p>
              <a:endParaRPr lang="en-US"/>
            </a:p>
          </p:txBody>
        </p:sp>
        <p:sp>
          <p:nvSpPr>
            <p:cNvPr id="92171" name="Text Box 10"/>
            <p:cNvSpPr txBox="1">
              <a:spLocks noChangeArrowheads="1"/>
            </p:cNvSpPr>
            <p:nvPr/>
          </p:nvSpPr>
          <p:spPr bwMode="auto">
            <a:xfrm>
              <a:off x="2150" y="763"/>
              <a:ext cx="2368" cy="518"/>
            </a:xfrm>
            <a:prstGeom prst="rect">
              <a:avLst/>
            </a:prstGeom>
            <a:noFill/>
            <a:ln w="9525">
              <a:noFill/>
              <a:miter lim="800000"/>
              <a:headEnd/>
              <a:tailEnd/>
            </a:ln>
          </p:spPr>
          <p:txBody>
            <a:bodyPr wrap="none">
              <a:prstTxWarp prst="textNoShape">
                <a:avLst/>
              </a:prstTxWarp>
              <a:spAutoFit/>
            </a:bodyPr>
            <a:lstStyle/>
            <a:p>
              <a:r>
                <a:rPr lang="en-US"/>
                <a:t>standard electric field </a:t>
              </a:r>
            </a:p>
            <a:p>
              <a:r>
                <a:rPr lang="en-US"/>
                <a:t>representation of light field</a:t>
              </a:r>
            </a:p>
          </p:txBody>
        </p:sp>
        <p:sp>
          <p:nvSpPr>
            <p:cNvPr id="92172" name="Text Box 11"/>
            <p:cNvSpPr txBox="1">
              <a:spLocks noChangeArrowheads="1"/>
            </p:cNvSpPr>
            <p:nvPr/>
          </p:nvSpPr>
          <p:spPr bwMode="auto">
            <a:xfrm>
              <a:off x="2767" y="1975"/>
              <a:ext cx="2688" cy="1438"/>
            </a:xfrm>
            <a:prstGeom prst="rect">
              <a:avLst/>
            </a:prstGeom>
            <a:solidFill>
              <a:schemeClr val="bg1"/>
            </a:solidFill>
            <a:ln w="9525">
              <a:noFill/>
              <a:miter lim="800000"/>
              <a:headEnd/>
              <a:tailEnd/>
            </a:ln>
          </p:spPr>
          <p:txBody>
            <a:bodyPr>
              <a:prstTxWarp prst="textNoShape">
                <a:avLst/>
              </a:prstTxWarp>
              <a:spAutoFit/>
            </a:bodyPr>
            <a:lstStyle/>
            <a:p>
              <a:r>
                <a:rPr lang="en-US" i="1">
                  <a:solidFill>
                    <a:srgbClr val="CC0099"/>
                  </a:solidFill>
                </a:rPr>
                <a:t>Classical electric field wave pattern describes probability of where photons will be… higher intensity, higher likelihood that photon will be detected there.</a:t>
              </a:r>
              <a:r>
                <a:rPr lang="en-US"/>
                <a:t>  </a:t>
              </a:r>
            </a:p>
          </p:txBody>
        </p:sp>
        <p:sp>
          <p:nvSpPr>
            <p:cNvPr id="92173" name="Line 12"/>
            <p:cNvSpPr>
              <a:spLocks noChangeShapeType="1"/>
            </p:cNvSpPr>
            <p:nvPr/>
          </p:nvSpPr>
          <p:spPr bwMode="auto">
            <a:xfrm flipH="1" flipV="1">
              <a:off x="2042" y="1259"/>
              <a:ext cx="793" cy="727"/>
            </a:xfrm>
            <a:prstGeom prst="line">
              <a:avLst/>
            </a:prstGeom>
            <a:noFill/>
            <a:ln w="38100">
              <a:solidFill>
                <a:srgbClr val="CC0099"/>
              </a:solidFill>
              <a:round/>
              <a:headEnd/>
              <a:tailEnd type="triangle" w="med" len="med"/>
            </a:ln>
          </p:spPr>
          <p:txBody>
            <a:bodyPr>
              <a:prstTxWarp prst="textNoShape">
                <a:avLst/>
              </a:prstTxWarp>
            </a:bodyPr>
            <a:lstStyle/>
            <a:p>
              <a:endParaRPr lang="en-US"/>
            </a:p>
          </p:txBody>
        </p:sp>
      </p:grpSp>
      <p:sp>
        <p:nvSpPr>
          <p:cNvPr id="1948685" name="Rectangle 13"/>
          <p:cNvSpPr>
            <a:spLocks noChangeArrowheads="1"/>
          </p:cNvSpPr>
          <p:nvPr/>
        </p:nvSpPr>
        <p:spPr bwMode="auto">
          <a:xfrm>
            <a:off x="57150" y="5486400"/>
            <a:ext cx="8990013" cy="1154113"/>
          </a:xfrm>
          <a:prstGeom prst="rect">
            <a:avLst/>
          </a:prstGeom>
          <a:solidFill>
            <a:srgbClr val="FFFF99"/>
          </a:solidFill>
          <a:ln w="57150">
            <a:solidFill>
              <a:schemeClr val="tx1"/>
            </a:solidFill>
            <a:miter lim="800000"/>
            <a:headEnd/>
            <a:tailEnd/>
          </a:ln>
        </p:spPr>
        <p:txBody>
          <a:bodyPr>
            <a:prstTxWarp prst="textNoShape">
              <a:avLst/>
            </a:prstTxWarp>
            <a:spAutoFit/>
          </a:bodyPr>
          <a:lstStyle/>
          <a:p>
            <a:r>
              <a:rPr lang="en-US" sz="2200"/>
              <a:t>If I shoot a photon through the two slits to hit the screen, it has some chance of being detected anywhere on screen, but on average better chance at being where interference pattern in brightest.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8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685" grpId="0" animBg="1" autoUpdateAnimBg="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0"/>
            <a:ext cx="8229600" cy="482600"/>
          </a:xfrm>
        </p:spPr>
        <p:txBody>
          <a:bodyPr/>
          <a:lstStyle/>
          <a:p>
            <a:r>
              <a:rPr lang="en-US" sz="4000"/>
              <a:t>Two slit interference</a:t>
            </a:r>
          </a:p>
        </p:txBody>
      </p:sp>
      <p:pic>
        <p:nvPicPr>
          <p:cNvPr id="93187" name="Picture 3" descr="22_03_02"/>
          <p:cNvPicPr>
            <a:picLocks noChangeAspect="1" noChangeArrowheads="1"/>
          </p:cNvPicPr>
          <p:nvPr/>
        </p:nvPicPr>
        <p:blipFill>
          <a:blip r:embed="rId3"/>
          <a:srcRect t="7007" b="8469"/>
          <a:stretch>
            <a:fillRect/>
          </a:stretch>
        </p:blipFill>
        <p:spPr bwMode="auto">
          <a:xfrm>
            <a:off x="1006475" y="749300"/>
            <a:ext cx="7386638" cy="610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152400" y="179388"/>
            <a:ext cx="8991600" cy="1616075"/>
          </a:xfrm>
          <a:prstGeom prst="rect">
            <a:avLst/>
          </a:prstGeom>
          <a:noFill/>
          <a:ln w="9525">
            <a:noFill/>
            <a:miter lim="800000"/>
            <a:headEnd/>
            <a:tailEnd/>
          </a:ln>
        </p:spPr>
        <p:txBody>
          <a:bodyPr>
            <a:prstTxWarp prst="textNoShape">
              <a:avLst/>
            </a:prstTxWarp>
            <a:spAutoFit/>
          </a:bodyPr>
          <a:lstStyle/>
          <a:p>
            <a:r>
              <a:rPr lang="en-US" sz="2500">
                <a:solidFill>
                  <a:srgbClr val="008000"/>
                </a:solidFill>
              </a:rPr>
              <a:t>If we run the photoelectric effect with very low intensity light that </a:t>
            </a:r>
            <a:r>
              <a:rPr lang="en-US" sz="2500" u="sng">
                <a:solidFill>
                  <a:srgbClr val="008000"/>
                </a:solidFill>
              </a:rPr>
              <a:t>uniformly illuminates</a:t>
            </a:r>
            <a:r>
              <a:rPr lang="en-US" sz="2500">
                <a:solidFill>
                  <a:srgbClr val="008000"/>
                </a:solidFill>
              </a:rPr>
              <a:t> the surface, we observe an electron pops out about every few seconds. Why does one particular electron pop out?</a:t>
            </a:r>
          </a:p>
        </p:txBody>
      </p:sp>
      <p:sp>
        <p:nvSpPr>
          <p:cNvPr id="94211" name="AutoShape 3"/>
          <p:cNvSpPr>
            <a:spLocks noChangeArrowheads="1"/>
          </p:cNvSpPr>
          <p:nvPr/>
        </p:nvSpPr>
        <p:spPr bwMode="auto">
          <a:xfrm rot="-184149">
            <a:off x="2195513" y="5549900"/>
            <a:ext cx="315912" cy="1006475"/>
          </a:xfrm>
          <a:prstGeom prst="parallelogram">
            <a:avLst>
              <a:gd name="adj" fmla="val 25000"/>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prstTxWarp prst="textNoShape">
              <a:avLst/>
            </a:prstTxWarp>
            <a:flatTx/>
          </a:bodyPr>
          <a:lstStyle/>
          <a:p>
            <a:endParaRPr lang="en-US"/>
          </a:p>
        </p:txBody>
      </p:sp>
      <p:sp>
        <p:nvSpPr>
          <p:cNvPr id="94212" name="Oval 4"/>
          <p:cNvSpPr>
            <a:spLocks noChangeArrowheads="1"/>
          </p:cNvSpPr>
          <p:nvPr/>
        </p:nvSpPr>
        <p:spPr bwMode="auto">
          <a:xfrm>
            <a:off x="3276600" y="6172200"/>
            <a:ext cx="76200" cy="76200"/>
          </a:xfrm>
          <a:prstGeom prst="ellipse">
            <a:avLst/>
          </a:prstGeom>
          <a:solidFill>
            <a:srgbClr val="0099FF"/>
          </a:solidFill>
          <a:ln w="9525">
            <a:noFill/>
            <a:round/>
            <a:headEnd/>
            <a:tailEnd/>
          </a:ln>
        </p:spPr>
        <p:txBody>
          <a:bodyPr wrap="none" anchor="ctr">
            <a:prstTxWarp prst="textNoShape">
              <a:avLst/>
            </a:prstTxWarp>
          </a:bodyPr>
          <a:lstStyle/>
          <a:p>
            <a:endParaRPr lang="en-US"/>
          </a:p>
        </p:txBody>
      </p:sp>
      <p:sp>
        <p:nvSpPr>
          <p:cNvPr id="94213" name="Line 5"/>
          <p:cNvSpPr>
            <a:spLocks noChangeShapeType="1"/>
          </p:cNvSpPr>
          <p:nvPr/>
        </p:nvSpPr>
        <p:spPr bwMode="auto">
          <a:xfrm>
            <a:off x="3419475" y="6203950"/>
            <a:ext cx="4572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94214" name="AutoShape 6"/>
          <p:cNvSpPr>
            <a:spLocks noChangeArrowheads="1"/>
          </p:cNvSpPr>
          <p:nvPr/>
        </p:nvSpPr>
        <p:spPr bwMode="auto">
          <a:xfrm rot="-1520630">
            <a:off x="2174875" y="5264150"/>
            <a:ext cx="1862138" cy="885825"/>
          </a:xfrm>
          <a:prstGeom prst="parallelogram">
            <a:avLst>
              <a:gd name="adj" fmla="val 52554"/>
            </a:avLst>
          </a:prstGeom>
          <a:solidFill>
            <a:srgbClr val="008000">
              <a:alpha val="38039"/>
            </a:srgbClr>
          </a:solidFill>
          <a:ln w="9525">
            <a:solidFill>
              <a:schemeClr val="tx1"/>
            </a:solidFill>
            <a:miter lim="800000"/>
            <a:headEnd/>
            <a:tailEnd/>
          </a:ln>
        </p:spPr>
        <p:txBody>
          <a:bodyPr wrap="none" anchor="ctr">
            <a:prstTxWarp prst="textNoShape">
              <a:avLst/>
            </a:prstTxWarp>
          </a:bodyPr>
          <a:lstStyle/>
          <a:p>
            <a:endParaRPr lang="en-US"/>
          </a:p>
        </p:txBody>
      </p:sp>
      <p:sp>
        <p:nvSpPr>
          <p:cNvPr id="1936391" name="Rectangle 7"/>
          <p:cNvSpPr>
            <a:spLocks noChangeArrowheads="1"/>
          </p:cNvSpPr>
          <p:nvPr/>
        </p:nvSpPr>
        <p:spPr bwMode="auto">
          <a:xfrm>
            <a:off x="323850" y="1727200"/>
            <a:ext cx="8496300" cy="3378200"/>
          </a:xfrm>
          <a:prstGeom prst="rect">
            <a:avLst/>
          </a:prstGeom>
          <a:noFill/>
          <a:ln w="9525">
            <a:noFill/>
            <a:miter lim="800000"/>
            <a:headEnd/>
            <a:tailEnd/>
          </a:ln>
        </p:spPr>
        <p:txBody>
          <a:bodyPr>
            <a:prstTxWarp prst="textNoShape">
              <a:avLst/>
            </a:prstTxWarp>
            <a:spAutoFit/>
          </a:bodyPr>
          <a:lstStyle/>
          <a:p>
            <a:pPr marL="801688" lvl="1" indent="-344488"/>
            <a:r>
              <a:rPr lang="en-US"/>
              <a:t>a. because that is where the light hit the metal.</a:t>
            </a:r>
          </a:p>
          <a:p>
            <a:pPr marL="801688" lvl="1" indent="-344488"/>
            <a:r>
              <a:rPr lang="en-US"/>
              <a:t>b. that electron had more energy than any of the others so it was the easiest to remove.</a:t>
            </a:r>
          </a:p>
          <a:p>
            <a:pPr marL="801688" lvl="1" indent="-344488"/>
            <a:r>
              <a:rPr lang="en-US"/>
              <a:t>c. no physical reason, that electron just got lucky and won the “escape from metal” lottery.</a:t>
            </a:r>
          </a:p>
          <a:p>
            <a:pPr marL="801688" lvl="1" indent="-344488"/>
            <a:r>
              <a:rPr lang="en-US"/>
              <a:t>d. there must be some other physical reason, but I am not sure what it is.</a:t>
            </a:r>
          </a:p>
          <a:p>
            <a:pPr marL="801688" lvl="1" indent="-344488"/>
            <a:r>
              <a:rPr lang="en-US"/>
              <a:t>e. there is a physical reason that is not listed above, and I think I know what it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363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363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9363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9363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9363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1" grpId="0" build="p" autoUpdateAnimBg="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228600" y="179388"/>
            <a:ext cx="8763000" cy="2957512"/>
          </a:xfrm>
          <a:prstGeom prst="rect">
            <a:avLst/>
          </a:prstGeom>
          <a:noFill/>
          <a:ln w="9525">
            <a:noFill/>
            <a:miter lim="800000"/>
            <a:headEnd/>
            <a:tailEnd/>
          </a:ln>
        </p:spPr>
        <p:txBody>
          <a:bodyPr>
            <a:prstTxWarp prst="textNoShape">
              <a:avLst/>
            </a:prstTxWarp>
            <a:spAutoFit/>
          </a:bodyPr>
          <a:lstStyle/>
          <a:p>
            <a:r>
              <a:rPr lang="en-US">
                <a:solidFill>
                  <a:srgbClr val="008000"/>
                </a:solidFill>
              </a:rPr>
              <a:t>If we run the photoelectric effect with very low intensity light that </a:t>
            </a:r>
            <a:r>
              <a:rPr lang="en-US" u="sng">
                <a:solidFill>
                  <a:srgbClr val="008000"/>
                </a:solidFill>
              </a:rPr>
              <a:t>uniformly illuminates</a:t>
            </a:r>
            <a:r>
              <a:rPr lang="en-US">
                <a:solidFill>
                  <a:srgbClr val="008000"/>
                </a:solidFill>
              </a:rPr>
              <a:t> the surface, we observe an electron pops out about every few seconds. Why does one particular electron pop out?</a:t>
            </a:r>
          </a:p>
          <a:p>
            <a:endParaRPr lang="en-US">
              <a:solidFill>
                <a:srgbClr val="008000"/>
              </a:solidFill>
            </a:endParaRPr>
          </a:p>
          <a:p>
            <a:r>
              <a:rPr lang="en-US" b="1">
                <a:solidFill>
                  <a:srgbClr val="FF0000"/>
                </a:solidFill>
              </a:rPr>
              <a:t>c. no physical reason, that electron just got lucky and won the “escape from metal” lottery.</a:t>
            </a:r>
          </a:p>
        </p:txBody>
      </p:sp>
      <p:sp>
        <p:nvSpPr>
          <p:cNvPr id="1938435" name="Text Box 3"/>
          <p:cNvSpPr txBox="1">
            <a:spLocks noChangeArrowheads="1"/>
          </p:cNvSpPr>
          <p:nvPr/>
        </p:nvSpPr>
        <p:spPr bwMode="auto">
          <a:xfrm>
            <a:off x="304800" y="3408363"/>
            <a:ext cx="8839200" cy="2647950"/>
          </a:xfrm>
          <a:prstGeom prst="rect">
            <a:avLst/>
          </a:prstGeom>
          <a:noFill/>
          <a:ln w="9525">
            <a:noFill/>
            <a:miter lim="800000"/>
            <a:headEnd/>
            <a:tailEnd/>
          </a:ln>
        </p:spPr>
        <p:txBody>
          <a:bodyPr>
            <a:prstTxWarp prst="textNoShape">
              <a:avLst/>
            </a:prstTxWarp>
            <a:spAutoFit/>
          </a:bodyPr>
          <a:lstStyle/>
          <a:p>
            <a:r>
              <a:rPr lang="en-US">
                <a:solidFill>
                  <a:srgbClr val="008000"/>
                </a:solidFill>
              </a:rPr>
              <a:t>"</a:t>
            </a:r>
            <a:r>
              <a:rPr lang="en-US" u="sng">
                <a:solidFill>
                  <a:srgbClr val="008000"/>
                </a:solidFill>
              </a:rPr>
              <a:t>Uniformly illuminated" means:</a:t>
            </a:r>
            <a:r>
              <a:rPr lang="en-US">
                <a:solidFill>
                  <a:srgbClr val="FF0000"/>
                </a:solidFill>
              </a:rPr>
              <a:t>  </a:t>
            </a:r>
          </a:p>
          <a:p>
            <a:pPr marL="690563" lvl="1" indent="-233363">
              <a:buFontTx/>
              <a:buChar char="•"/>
            </a:pPr>
            <a:r>
              <a:rPr lang="en-US"/>
              <a:t>probability to find a photon is the same at every location, </a:t>
            </a:r>
          </a:p>
          <a:p>
            <a:pPr marL="690563" lvl="1" indent="-233363">
              <a:buFontTx/>
              <a:buChar char="•"/>
            </a:pPr>
            <a:r>
              <a:rPr lang="en-US"/>
              <a:t>but cannot know where that photon will hit</a:t>
            </a:r>
          </a:p>
          <a:p>
            <a:pPr marL="690563" lvl="1" indent="-233363"/>
            <a:endParaRPr lang="en-US">
              <a:solidFill>
                <a:srgbClr val="FF0000"/>
              </a:solidFill>
            </a:endParaRPr>
          </a:p>
          <a:p>
            <a:pPr marL="690563" lvl="1" indent="-233363"/>
            <a:endParaRPr lang="en-US">
              <a:solidFill>
                <a:srgbClr val="FF0000"/>
              </a:solidFill>
            </a:endParaRPr>
          </a:p>
          <a:p>
            <a:r>
              <a:rPr lang="en-US"/>
              <a:t>There is a random probability of kicking out any particular electron, so it is just random luck that picked that electron.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3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384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93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3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5" grpId="0" build="p" autoUpdateAnimBg="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0"/>
            <a:ext cx="9144000" cy="1143000"/>
          </a:xfrm>
        </p:spPr>
        <p:txBody>
          <a:bodyPr/>
          <a:lstStyle/>
          <a:p>
            <a:r>
              <a:rPr lang="en-US" b="1"/>
              <a:t>Randomness in physics??!</a:t>
            </a:r>
          </a:p>
        </p:txBody>
      </p:sp>
      <p:sp>
        <p:nvSpPr>
          <p:cNvPr id="96259" name="Text Box 3"/>
          <p:cNvSpPr txBox="1">
            <a:spLocks noChangeArrowheads="1"/>
          </p:cNvSpPr>
          <p:nvPr/>
        </p:nvSpPr>
        <p:spPr bwMode="auto">
          <a:xfrm>
            <a:off x="533400" y="1143000"/>
            <a:ext cx="8077200" cy="1812925"/>
          </a:xfrm>
          <a:prstGeom prst="rect">
            <a:avLst/>
          </a:prstGeom>
          <a:noFill/>
          <a:ln w="12700">
            <a:solidFill>
              <a:srgbClr val="969696"/>
            </a:solidFill>
            <a:miter lim="800000"/>
            <a:headEnd/>
            <a:tailEnd/>
          </a:ln>
        </p:spPr>
        <p:txBody>
          <a:bodyPr>
            <a:prstTxWarp prst="textNoShape">
              <a:avLst/>
            </a:prstTxWarp>
            <a:spAutoFit/>
          </a:bodyPr>
          <a:lstStyle/>
          <a:p>
            <a:r>
              <a:rPr lang="en-US"/>
              <a:t>A completely new concept in QM is that the outcome of a measurement can often times not be predicted precisely. We can only predict the </a:t>
            </a:r>
            <a:r>
              <a:rPr lang="en-US" b="1"/>
              <a:t>probability of obtaining a certain result</a:t>
            </a:r>
            <a:r>
              <a:rPr lang="en-US"/>
              <a:t>!</a:t>
            </a:r>
          </a:p>
        </p:txBody>
      </p:sp>
      <p:sp>
        <p:nvSpPr>
          <p:cNvPr id="96260" name="Text Box 4"/>
          <p:cNvSpPr txBox="1">
            <a:spLocks noChangeArrowheads="1"/>
          </p:cNvSpPr>
          <p:nvPr/>
        </p:nvSpPr>
        <p:spPr bwMode="auto">
          <a:xfrm>
            <a:off x="0" y="6473825"/>
            <a:ext cx="9009063" cy="381000"/>
          </a:xfrm>
          <a:prstGeom prst="rect">
            <a:avLst/>
          </a:prstGeom>
          <a:noFill/>
          <a:ln w="12700">
            <a:noFill/>
            <a:miter lim="800000"/>
            <a:headEnd/>
            <a:tailEnd/>
          </a:ln>
        </p:spPr>
        <p:txBody>
          <a:bodyPr wrap="none">
            <a:prstTxWarp prst="textNoShape">
              <a:avLst/>
            </a:prstTxWarp>
            <a:spAutoFit/>
          </a:bodyPr>
          <a:lstStyle/>
          <a:p>
            <a:r>
              <a:rPr lang="en-US" sz="1900"/>
              <a:t>(Randomness is negligible for macroscopic objects but important on atomic scale!)</a:t>
            </a:r>
          </a:p>
        </p:txBody>
      </p:sp>
      <p:sp>
        <p:nvSpPr>
          <p:cNvPr id="1974277" name="Text Box 5"/>
          <p:cNvSpPr txBox="1">
            <a:spLocks noChangeArrowheads="1"/>
          </p:cNvSpPr>
          <p:nvPr/>
        </p:nvSpPr>
        <p:spPr bwMode="auto">
          <a:xfrm>
            <a:off x="974725" y="3519488"/>
            <a:ext cx="8016875" cy="457200"/>
          </a:xfrm>
          <a:prstGeom prst="rect">
            <a:avLst/>
          </a:prstGeom>
          <a:noFill/>
          <a:ln w="12700">
            <a:noFill/>
            <a:miter lim="800000"/>
            <a:headEnd/>
            <a:tailEnd/>
          </a:ln>
        </p:spPr>
        <p:txBody>
          <a:bodyPr>
            <a:prstTxWarp prst="textNoShape">
              <a:avLst/>
            </a:prstTxWarp>
            <a:spAutoFit/>
          </a:bodyPr>
          <a:lstStyle/>
          <a:p>
            <a:r>
              <a:rPr lang="en-US">
                <a:solidFill>
                  <a:srgbClr val="0000FF"/>
                </a:solidFill>
              </a:rPr>
              <a:t>Where will a photon hit the screen?</a:t>
            </a:r>
          </a:p>
        </p:txBody>
      </p:sp>
      <p:sp>
        <p:nvSpPr>
          <p:cNvPr id="1974278" name="Text Box 6"/>
          <p:cNvSpPr txBox="1">
            <a:spLocks noChangeArrowheads="1"/>
          </p:cNvSpPr>
          <p:nvPr/>
        </p:nvSpPr>
        <p:spPr bwMode="auto">
          <a:xfrm>
            <a:off x="609600" y="3124200"/>
            <a:ext cx="1846263" cy="519113"/>
          </a:xfrm>
          <a:prstGeom prst="rect">
            <a:avLst/>
          </a:prstGeom>
          <a:noFill/>
          <a:ln w="12700">
            <a:noFill/>
            <a:miter lim="800000"/>
            <a:headEnd/>
            <a:tailEnd/>
          </a:ln>
        </p:spPr>
        <p:txBody>
          <a:bodyPr wrap="none">
            <a:prstTxWarp prst="textNoShape">
              <a:avLst/>
            </a:prstTxWarp>
            <a:spAutoFit/>
          </a:bodyPr>
          <a:lstStyle/>
          <a:p>
            <a:r>
              <a:rPr lang="en-US"/>
              <a:t>Examples:</a:t>
            </a:r>
          </a:p>
        </p:txBody>
      </p:sp>
      <p:sp>
        <p:nvSpPr>
          <p:cNvPr id="1974279" name="Text Box 7"/>
          <p:cNvSpPr txBox="1">
            <a:spLocks noChangeArrowheads="1"/>
          </p:cNvSpPr>
          <p:nvPr/>
        </p:nvSpPr>
        <p:spPr bwMode="auto">
          <a:xfrm>
            <a:off x="990600" y="3886200"/>
            <a:ext cx="7772400" cy="830997"/>
          </a:xfrm>
          <a:prstGeom prst="rect">
            <a:avLst/>
          </a:prstGeom>
          <a:noFill/>
          <a:ln w="12700">
            <a:noFill/>
            <a:miter lim="800000"/>
            <a:headEnd/>
            <a:tailEnd/>
          </a:ln>
        </p:spPr>
        <p:txBody>
          <a:bodyPr>
            <a:prstTxWarp prst="textNoShape">
              <a:avLst/>
            </a:prstTxWarp>
            <a:spAutoFit/>
          </a:bodyPr>
          <a:lstStyle/>
          <a:p>
            <a:pPr>
              <a:spcBef>
                <a:spcPct val="50000"/>
              </a:spcBef>
            </a:pPr>
            <a:r>
              <a:rPr lang="en-US" dirty="0"/>
              <a:t>Well, I don’t know, but the probability is largest where the intensity of the light is largest</a:t>
            </a:r>
            <a:r>
              <a:rPr lang="en-US" dirty="0" smtClean="0"/>
              <a:t> ~</a:t>
            </a:r>
            <a:r>
              <a:rPr lang="en-US" dirty="0" smtClean="0">
                <a:latin typeface="Symbol" charset="2"/>
                <a:sym typeface="Symbol" charset="2"/>
              </a:rPr>
              <a:t> </a:t>
            </a:r>
            <a:r>
              <a:rPr lang="en-US" dirty="0">
                <a:latin typeface="Symbol" charset="2"/>
                <a:sym typeface="Symbol" charset="2"/>
              </a:rPr>
              <a:t>(</a:t>
            </a:r>
            <a:r>
              <a:rPr lang="en-US" dirty="0"/>
              <a:t>field amplitude)</a:t>
            </a:r>
            <a:r>
              <a:rPr lang="en-US" baseline="30000" dirty="0"/>
              <a:t>2</a:t>
            </a:r>
            <a:endParaRPr lang="en-US" dirty="0"/>
          </a:p>
        </p:txBody>
      </p:sp>
      <p:sp>
        <p:nvSpPr>
          <p:cNvPr id="1974282" name="Text Box 10"/>
          <p:cNvSpPr txBox="1">
            <a:spLocks noChangeArrowheads="1"/>
          </p:cNvSpPr>
          <p:nvPr/>
        </p:nvSpPr>
        <p:spPr bwMode="auto">
          <a:xfrm>
            <a:off x="971550" y="4830763"/>
            <a:ext cx="8016875" cy="457200"/>
          </a:xfrm>
          <a:prstGeom prst="rect">
            <a:avLst/>
          </a:prstGeom>
          <a:noFill/>
          <a:ln w="12700">
            <a:noFill/>
            <a:miter lim="800000"/>
            <a:headEnd/>
            <a:tailEnd/>
          </a:ln>
        </p:spPr>
        <p:txBody>
          <a:bodyPr>
            <a:prstTxWarp prst="textNoShape">
              <a:avLst/>
            </a:prstTxWarp>
            <a:spAutoFit/>
          </a:bodyPr>
          <a:lstStyle/>
          <a:p>
            <a:r>
              <a:rPr lang="en-US">
                <a:solidFill>
                  <a:srgbClr val="0000FF"/>
                </a:solidFill>
              </a:rPr>
              <a:t>Where is the electron in a hydrogen atom?</a:t>
            </a:r>
          </a:p>
        </p:txBody>
      </p:sp>
      <p:sp>
        <p:nvSpPr>
          <p:cNvPr id="1974283" name="Text Box 11"/>
          <p:cNvSpPr txBox="1">
            <a:spLocks noChangeArrowheads="1"/>
          </p:cNvSpPr>
          <p:nvPr/>
        </p:nvSpPr>
        <p:spPr bwMode="auto">
          <a:xfrm>
            <a:off x="987425" y="5197475"/>
            <a:ext cx="7772400" cy="1200328"/>
          </a:xfrm>
          <a:prstGeom prst="rect">
            <a:avLst/>
          </a:prstGeom>
          <a:noFill/>
          <a:ln w="12700">
            <a:noFill/>
            <a:miter lim="800000"/>
            <a:headEnd/>
            <a:tailEnd/>
          </a:ln>
        </p:spPr>
        <p:txBody>
          <a:bodyPr>
            <a:prstTxWarp prst="textNoShape">
              <a:avLst/>
            </a:prstTxWarp>
            <a:spAutoFit/>
          </a:bodyPr>
          <a:lstStyle/>
          <a:p>
            <a:pPr>
              <a:spcBef>
                <a:spcPct val="50000"/>
              </a:spcBef>
            </a:pPr>
            <a:r>
              <a:rPr lang="en-US" dirty="0" smtClean="0"/>
              <a:t>The probability of where it will be found is </a:t>
            </a:r>
            <a:r>
              <a:rPr lang="en-US" dirty="0"/>
              <a:t>largest at the location where the square of the </a:t>
            </a:r>
            <a:r>
              <a:rPr lang="en-US" dirty="0" smtClean="0"/>
              <a:t>matter-wave </a:t>
            </a:r>
            <a:r>
              <a:rPr lang="en-US" dirty="0"/>
              <a:t>amplitude is largest</a:t>
            </a:r>
            <a:r>
              <a:rPr lang="en-US" dirty="0" smtClean="0"/>
              <a:t>.</a:t>
            </a:r>
            <a:endParaRPr lang="en-US" sz="2000" dirty="0"/>
          </a:p>
        </p:txBody>
      </p:sp>
      <p:graphicFrame>
        <p:nvGraphicFramePr>
          <p:cNvPr id="10" name="Object 9"/>
          <p:cNvGraphicFramePr>
            <a:graphicFrameLocks noChangeAspect="1"/>
          </p:cNvGraphicFramePr>
          <p:nvPr/>
        </p:nvGraphicFramePr>
        <p:xfrm>
          <a:off x="4508500" y="3378200"/>
          <a:ext cx="127000" cy="101600"/>
        </p:xfrm>
        <a:graphic>
          <a:graphicData uri="http://schemas.openxmlformats.org/presentationml/2006/ole">
            <p:oleObj spid="_x0000_s46082" name="Equation" r:id="rId3" imgW="127000" imgH="101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427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7427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7427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7428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74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4277" grpId="0"/>
      <p:bldP spid="1974278" grpId="0"/>
      <p:bldP spid="1974279" grpId="0"/>
      <p:bldP spid="1974282" grpId="0"/>
      <p:bldP spid="1974283"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533400" y="0"/>
            <a:ext cx="8229600" cy="838200"/>
          </a:xfrm>
        </p:spPr>
        <p:txBody>
          <a:bodyPr/>
          <a:lstStyle/>
          <a:p>
            <a:r>
              <a:rPr lang="en-US" b="1"/>
              <a:t>Remember this picture?</a:t>
            </a:r>
          </a:p>
        </p:txBody>
      </p:sp>
      <p:pic>
        <p:nvPicPr>
          <p:cNvPr id="97283" name="Picture 4" descr="1993makingof"/>
          <p:cNvPicPr>
            <a:picLocks noChangeAspect="1" noChangeArrowheads="1"/>
          </p:cNvPicPr>
          <p:nvPr/>
        </p:nvPicPr>
        <p:blipFill>
          <a:blip r:embed="rId2"/>
          <a:srcRect/>
          <a:stretch>
            <a:fillRect/>
          </a:stretch>
        </p:blipFill>
        <p:spPr bwMode="auto">
          <a:xfrm>
            <a:off x="12700" y="990600"/>
            <a:ext cx="5854700" cy="5867400"/>
          </a:xfrm>
          <a:prstGeom prst="rect">
            <a:avLst/>
          </a:prstGeom>
          <a:noFill/>
          <a:ln w="9525">
            <a:noFill/>
            <a:miter lim="800000"/>
            <a:headEnd/>
            <a:tailEnd/>
          </a:ln>
        </p:spPr>
      </p:pic>
      <p:sp>
        <p:nvSpPr>
          <p:cNvPr id="97284" name="Line 6"/>
          <p:cNvSpPr>
            <a:spLocks noChangeShapeType="1"/>
          </p:cNvSpPr>
          <p:nvPr/>
        </p:nvSpPr>
        <p:spPr bwMode="auto">
          <a:xfrm flipH="1">
            <a:off x="4419600" y="4257675"/>
            <a:ext cx="1752600" cy="1085850"/>
          </a:xfrm>
          <a:prstGeom prst="line">
            <a:avLst/>
          </a:prstGeom>
          <a:noFill/>
          <a:ln w="28575">
            <a:solidFill>
              <a:schemeClr val="tx1"/>
            </a:solidFill>
            <a:round/>
            <a:headEnd/>
            <a:tailEnd type="triangle" w="med" len="med"/>
          </a:ln>
        </p:spPr>
        <p:txBody>
          <a:bodyPr>
            <a:prstTxWarp prst="textNoShape">
              <a:avLst/>
            </a:prstTxWarp>
            <a:spAutoFit/>
          </a:bodyPr>
          <a:lstStyle/>
          <a:p>
            <a:endParaRPr lang="en-US"/>
          </a:p>
        </p:txBody>
      </p:sp>
      <p:sp>
        <p:nvSpPr>
          <p:cNvPr id="97285" name="Text Box 7"/>
          <p:cNvSpPr txBox="1">
            <a:spLocks noChangeArrowheads="1"/>
          </p:cNvSpPr>
          <p:nvPr/>
        </p:nvSpPr>
        <p:spPr bwMode="auto">
          <a:xfrm>
            <a:off x="6080125" y="2133600"/>
            <a:ext cx="3063875" cy="3416320"/>
          </a:xfrm>
          <a:prstGeom prst="rect">
            <a:avLst/>
          </a:prstGeom>
          <a:noFill/>
          <a:ln w="12700">
            <a:noFill/>
            <a:miter lim="800000"/>
            <a:headEnd/>
            <a:tailEnd/>
          </a:ln>
        </p:spPr>
        <p:txBody>
          <a:bodyPr>
            <a:prstTxWarp prst="textNoShape">
              <a:avLst/>
            </a:prstTxWarp>
            <a:spAutoFit/>
          </a:bodyPr>
          <a:lstStyle/>
          <a:p>
            <a:r>
              <a:rPr lang="en-US" dirty="0"/>
              <a:t>The probability of finding the electron that is trapped inside this ring of atoms is highest at the place, where the square of the</a:t>
            </a:r>
            <a:r>
              <a:rPr lang="en-US" dirty="0" smtClean="0"/>
              <a:t> wave amplitude for </a:t>
            </a:r>
            <a:r>
              <a:rPr lang="en-US" dirty="0"/>
              <a:t>the electron is largest.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4818" name="Text Box 2"/>
          <p:cNvSpPr txBox="1">
            <a:spLocks noChangeArrowheads="1"/>
          </p:cNvSpPr>
          <p:nvPr/>
        </p:nvSpPr>
        <p:spPr bwMode="auto">
          <a:xfrm>
            <a:off x="364291" y="570073"/>
            <a:ext cx="8477250" cy="3378200"/>
          </a:xfrm>
          <a:prstGeom prst="rect">
            <a:avLst/>
          </a:prstGeom>
          <a:noFill/>
          <a:ln w="9525">
            <a:noFill/>
            <a:miter lim="800000"/>
            <a:headEnd/>
            <a:tailEnd/>
          </a:ln>
        </p:spPr>
        <p:txBody>
          <a:bodyPr>
            <a:prstTxWarp prst="textNoShape">
              <a:avLst/>
            </a:prstTxWarp>
            <a:spAutoFit/>
          </a:bodyPr>
          <a:lstStyle/>
          <a:p>
            <a:r>
              <a:rPr lang="en-US" u="sng" dirty="0"/>
              <a:t>QM: Fundamental change in the way to think about physics:</a:t>
            </a:r>
          </a:p>
          <a:p>
            <a:endParaRPr lang="en-US" u="sng" dirty="0"/>
          </a:p>
          <a:p>
            <a:r>
              <a:rPr lang="en-US" dirty="0"/>
              <a:t>Before (pre 1900, Physics I and II) -- everything could be known </a:t>
            </a:r>
            <a:r>
              <a:rPr lang="en-US" u="sng" dirty="0"/>
              <a:t>exactly</a:t>
            </a:r>
            <a:r>
              <a:rPr lang="en-US" dirty="0"/>
              <a:t>, if measured and calculated carefully enough. </a:t>
            </a:r>
          </a:p>
          <a:p>
            <a:endParaRPr lang="en-US" dirty="0"/>
          </a:p>
          <a:p>
            <a:r>
              <a:rPr lang="en-US" dirty="0"/>
              <a:t>Now-- physics behavior is fundamentally inexact.</a:t>
            </a:r>
          </a:p>
          <a:p>
            <a:r>
              <a:rPr lang="en-US" dirty="0"/>
              <a:t>Contains randomness, can only predict and measure</a:t>
            </a:r>
          </a:p>
          <a:p>
            <a:r>
              <a:rPr lang="en-US" u="sng" dirty="0"/>
              <a:t>probabilities for what happens</a:t>
            </a:r>
            <a:r>
              <a:rPr lang="en-US" dirty="0"/>
              <a:t>, not exact behavior!</a:t>
            </a:r>
          </a:p>
          <a:p>
            <a:endParaRPr lang="en-US" dirty="0"/>
          </a:p>
        </p:txBody>
      </p:sp>
      <p:sp>
        <p:nvSpPr>
          <p:cNvPr id="1954821" name="Text Box 5"/>
          <p:cNvSpPr txBox="1">
            <a:spLocks noChangeArrowheads="1"/>
          </p:cNvSpPr>
          <p:nvPr/>
        </p:nvSpPr>
        <p:spPr bwMode="auto">
          <a:xfrm>
            <a:off x="364291" y="4061927"/>
            <a:ext cx="8229600" cy="830997"/>
          </a:xfrm>
          <a:prstGeom prst="rect">
            <a:avLst/>
          </a:prstGeom>
          <a:noFill/>
          <a:ln w="12700">
            <a:noFill/>
            <a:miter lim="800000"/>
            <a:headEnd/>
            <a:tailEnd/>
          </a:ln>
        </p:spPr>
        <p:txBody>
          <a:bodyPr>
            <a:prstTxWarp prst="textNoShape">
              <a:avLst/>
            </a:prstTxWarp>
            <a:spAutoFit/>
          </a:bodyPr>
          <a:lstStyle/>
          <a:p>
            <a:r>
              <a:rPr lang="en-US" dirty="0"/>
              <a:t>Einstein didn’t accept this </a:t>
            </a:r>
            <a:r>
              <a:rPr lang="en-US" dirty="0" smtClean="0"/>
              <a:t>fact!</a:t>
            </a:r>
          </a:p>
          <a:p>
            <a:r>
              <a:rPr lang="en-US" dirty="0" smtClean="0"/>
              <a:t>(…much more about this later…)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5481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54818">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954818">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954818">
                                            <p:txEl>
                                              <p:pRg st="5" end="5"/>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95481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5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4818" grpId="0" build="allAtOnce"/>
      <p:bldP spid="1954821"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9330" name="Picture 3"/>
          <p:cNvPicPr>
            <a:picLocks noChangeAspect="1" noChangeArrowheads="1"/>
          </p:cNvPicPr>
          <p:nvPr/>
        </p:nvPicPr>
        <p:blipFill>
          <a:blip r:embed="rId3"/>
          <a:srcRect/>
          <a:stretch>
            <a:fillRect/>
          </a:stretch>
        </p:blipFill>
        <p:spPr bwMode="auto">
          <a:xfrm>
            <a:off x="4114800" y="2706688"/>
            <a:ext cx="4848225" cy="3879850"/>
          </a:xfrm>
          <a:prstGeom prst="rect">
            <a:avLst/>
          </a:prstGeom>
          <a:noFill/>
          <a:ln w="9525">
            <a:noFill/>
            <a:miter lim="800000"/>
            <a:headEnd/>
            <a:tailEnd/>
          </a:ln>
        </p:spPr>
      </p:pic>
      <p:sp>
        <p:nvSpPr>
          <p:cNvPr id="99331" name="Line 4"/>
          <p:cNvSpPr>
            <a:spLocks noChangeShapeType="1"/>
          </p:cNvSpPr>
          <p:nvPr/>
        </p:nvSpPr>
        <p:spPr bwMode="auto">
          <a:xfrm>
            <a:off x="3771900" y="628650"/>
            <a:ext cx="1679575" cy="26289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99332" name="Rectangle 5"/>
          <p:cNvSpPr>
            <a:spLocks noChangeArrowheads="1"/>
          </p:cNvSpPr>
          <p:nvPr/>
        </p:nvSpPr>
        <p:spPr bwMode="auto">
          <a:xfrm>
            <a:off x="4419600" y="2190750"/>
            <a:ext cx="838200" cy="200025"/>
          </a:xfrm>
          <a:prstGeom prst="rect">
            <a:avLst/>
          </a:prstGeom>
          <a:solidFill>
            <a:schemeClr val="bg1"/>
          </a:solidFill>
          <a:ln w="12700">
            <a:noFill/>
            <a:miter lim="800000"/>
            <a:headEnd/>
            <a:tailEnd/>
          </a:ln>
        </p:spPr>
        <p:txBody>
          <a:bodyPr anchor="ctr">
            <a:prstTxWarp prst="textNoShape">
              <a:avLst/>
            </a:prstTxWarp>
            <a:spAutoFit/>
          </a:bodyPr>
          <a:lstStyle/>
          <a:p>
            <a:endParaRPr lang="en-US"/>
          </a:p>
        </p:txBody>
      </p:sp>
      <p:sp>
        <p:nvSpPr>
          <p:cNvPr id="99333" name="Text Box 2"/>
          <p:cNvSpPr txBox="1">
            <a:spLocks noChangeArrowheads="1"/>
          </p:cNvSpPr>
          <p:nvPr/>
        </p:nvSpPr>
        <p:spPr bwMode="auto">
          <a:xfrm>
            <a:off x="333375" y="195263"/>
            <a:ext cx="7096125" cy="2282825"/>
          </a:xfrm>
          <a:prstGeom prst="rect">
            <a:avLst/>
          </a:prstGeom>
          <a:noFill/>
          <a:ln w="9525">
            <a:noFill/>
            <a:miter lim="800000"/>
            <a:headEnd/>
            <a:tailEnd/>
          </a:ln>
        </p:spPr>
        <p:txBody>
          <a:bodyPr wrap="none">
            <a:prstTxWarp prst="textNoShape">
              <a:avLst/>
            </a:prstTxWarp>
            <a:spAutoFit/>
          </a:bodyPr>
          <a:lstStyle/>
          <a:p>
            <a:r>
              <a:rPr lang="en-US"/>
              <a:t>Which slit did this photon go through?</a:t>
            </a:r>
          </a:p>
          <a:p>
            <a:r>
              <a:rPr lang="en-US"/>
              <a:t>a. left</a:t>
            </a:r>
          </a:p>
          <a:p>
            <a:r>
              <a:rPr lang="en-US"/>
              <a:t>b. right</a:t>
            </a:r>
          </a:p>
          <a:p>
            <a:r>
              <a:rPr lang="en-US"/>
              <a:t>c. both</a:t>
            </a:r>
          </a:p>
          <a:p>
            <a:r>
              <a:rPr lang="en-US"/>
              <a:t>d. neither</a:t>
            </a:r>
          </a:p>
          <a:p>
            <a:r>
              <a:rPr lang="en-US"/>
              <a:t>e. either left or right we just cannot know which one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33696"/>
            <a:ext cx="9144000" cy="990600"/>
          </a:xfrm>
        </p:spPr>
        <p:txBody>
          <a:bodyPr/>
          <a:lstStyle/>
          <a:p>
            <a:r>
              <a:rPr lang="en-US" b="1" dirty="0"/>
              <a:t>PE summary from last class:</a:t>
            </a:r>
          </a:p>
        </p:txBody>
      </p:sp>
      <p:sp>
        <p:nvSpPr>
          <p:cNvPr id="1922051" name="Text Box 3"/>
          <p:cNvSpPr txBox="1">
            <a:spLocks noChangeArrowheads="1"/>
          </p:cNvSpPr>
          <p:nvPr/>
        </p:nvSpPr>
        <p:spPr bwMode="auto">
          <a:xfrm>
            <a:off x="381000" y="990600"/>
            <a:ext cx="8458200" cy="5434013"/>
          </a:xfrm>
          <a:prstGeom prst="rect">
            <a:avLst/>
          </a:prstGeom>
          <a:noFill/>
          <a:ln w="12700">
            <a:noFill/>
            <a:miter lim="800000"/>
            <a:headEnd/>
            <a:tailEnd/>
          </a:ln>
        </p:spPr>
        <p:txBody>
          <a:bodyPr>
            <a:prstTxWarp prst="textNoShape">
              <a:avLst/>
            </a:prstTxWarp>
            <a:spAutoFit/>
          </a:bodyPr>
          <a:lstStyle/>
          <a:p>
            <a:pPr marL="282575" indent="-282575">
              <a:spcBef>
                <a:spcPct val="50000"/>
              </a:spcBef>
              <a:buFontTx/>
              <a:buChar char="•"/>
            </a:pPr>
            <a:r>
              <a:rPr lang="en-US" dirty="0"/>
              <a:t>Current responds instantaneously to light on/off             </a:t>
            </a:r>
            <a:r>
              <a:rPr lang="en-US" dirty="0" err="1">
                <a:sym typeface="Wingdings" charset="2"/>
              </a:rPr>
              <a:t></a:t>
            </a:r>
            <a:r>
              <a:rPr lang="en-US" dirty="0">
                <a:sym typeface="Wingdings" charset="2"/>
              </a:rPr>
              <a:t> Not just a heating effect!</a:t>
            </a:r>
          </a:p>
          <a:p>
            <a:pPr marL="282575" indent="-282575">
              <a:spcBef>
                <a:spcPct val="50000"/>
              </a:spcBef>
              <a:buFontTx/>
              <a:buChar char="•"/>
            </a:pPr>
            <a:r>
              <a:rPr lang="en-US" dirty="0">
                <a:sym typeface="Wingdings" charset="2"/>
              </a:rPr>
              <a:t>Color matters: Below a certain frequency: No electrons. </a:t>
            </a:r>
            <a:r>
              <a:rPr lang="en-US" dirty="0" err="1">
                <a:sym typeface="Wingdings" charset="2"/>
              </a:rPr>
              <a:t></a:t>
            </a:r>
            <a:r>
              <a:rPr lang="en-US" dirty="0">
                <a:sym typeface="Wingdings" charset="2"/>
              </a:rPr>
              <a:t> Not just a heating effect!</a:t>
            </a:r>
          </a:p>
          <a:p>
            <a:pPr marL="282575" indent="-282575">
              <a:spcBef>
                <a:spcPct val="50000"/>
              </a:spcBef>
              <a:buFontTx/>
              <a:buChar char="•"/>
            </a:pPr>
            <a:r>
              <a:rPr lang="en-US" dirty="0">
                <a:sym typeface="Wingdings" charset="2"/>
              </a:rPr>
              <a:t>Positive voltage does not increase the current (remember the 'pool analogy')</a:t>
            </a:r>
          </a:p>
          <a:p>
            <a:pPr marL="282575" indent="-282575">
              <a:spcBef>
                <a:spcPct val="50000"/>
              </a:spcBef>
              <a:buFontTx/>
              <a:buChar char="•"/>
            </a:pPr>
            <a:r>
              <a:rPr lang="en-US" dirty="0">
                <a:sym typeface="Wingdings" charset="2"/>
              </a:rPr>
              <a:t>Negative voltages do decrease current </a:t>
            </a:r>
            <a:r>
              <a:rPr lang="en-US" dirty="0" err="1">
                <a:sym typeface="Wingdings" charset="2"/>
              </a:rPr>
              <a:t></a:t>
            </a:r>
            <a:r>
              <a:rPr lang="en-US" dirty="0">
                <a:sym typeface="Wingdings" charset="2"/>
              </a:rPr>
              <a:t> Stopping voltage is equal to initial kinetic energy!</a:t>
            </a:r>
          </a:p>
          <a:p>
            <a:pPr marL="282575" indent="-282575">
              <a:spcBef>
                <a:spcPct val="50000"/>
              </a:spcBef>
              <a:buFontTx/>
              <a:buChar char="•"/>
            </a:pPr>
            <a:r>
              <a:rPr lang="en-US" dirty="0">
                <a:sym typeface="Wingdings" charset="2"/>
              </a:rPr>
              <a:t>Initial kinetic energy depends on color of the light.</a:t>
            </a:r>
          </a:p>
          <a:p>
            <a:pPr marL="282575" indent="-282575">
              <a:spcBef>
                <a:spcPct val="50000"/>
              </a:spcBef>
              <a:buFontTx/>
              <a:buChar char="•"/>
            </a:pPr>
            <a:r>
              <a:rPr lang="en-US" dirty="0">
                <a:sym typeface="Wingdings" charset="2"/>
              </a:rPr>
              <a:t>Current is proportional to the light intensity.</a:t>
            </a:r>
          </a:p>
        </p:txBody>
      </p:sp>
      <p:sp>
        <p:nvSpPr>
          <p:cNvPr id="4" name="Text Box 3"/>
          <p:cNvSpPr txBox="1">
            <a:spLocks noChangeArrowheads="1"/>
          </p:cNvSpPr>
          <p:nvPr/>
        </p:nvSpPr>
        <p:spPr bwMode="auto">
          <a:xfrm>
            <a:off x="365125" y="5924550"/>
            <a:ext cx="8286750" cy="517525"/>
          </a:xfrm>
          <a:prstGeom prst="rect">
            <a:avLst/>
          </a:prstGeom>
          <a:noFill/>
          <a:ln w="9525">
            <a:noFill/>
            <a:miter lim="800000"/>
            <a:headEnd/>
            <a:tailEnd/>
          </a:ln>
          <a:effectLst/>
        </p:spPr>
        <p:txBody>
          <a:bodyPr wrap="none">
            <a:prstTxWarp prst="textNoShape">
              <a:avLst/>
            </a:prstTxWarp>
            <a:spAutoFit/>
          </a:bodyPr>
          <a:lstStyle/>
          <a:p>
            <a:r>
              <a:rPr lang="en-US" b="1" dirty="0">
                <a:latin typeface="Comic Sans MS" charset="0"/>
              </a:rPr>
              <a:t>how do these compare with classical wave predictions?</a:t>
            </a:r>
          </a:p>
        </p:txBody>
      </p:sp>
      <p:sp>
        <p:nvSpPr>
          <p:cNvPr id="5" name="Text Box 5"/>
          <p:cNvSpPr txBox="1">
            <a:spLocks noChangeArrowheads="1"/>
          </p:cNvSpPr>
          <p:nvPr/>
        </p:nvSpPr>
        <p:spPr bwMode="auto">
          <a:xfrm>
            <a:off x="1481138" y="676513"/>
            <a:ext cx="6181725" cy="336550"/>
          </a:xfrm>
          <a:prstGeom prst="rect">
            <a:avLst/>
          </a:prstGeom>
          <a:solidFill>
            <a:srgbClr val="FFCC00"/>
          </a:solidFill>
          <a:ln w="9525">
            <a:noFill/>
            <a:miter lim="800000"/>
            <a:headEnd/>
            <a:tailEnd/>
          </a:ln>
          <a:effectLst/>
        </p:spPr>
        <p:txBody>
          <a:bodyPr wrap="none">
            <a:prstTxWarp prst="textNoShape">
              <a:avLst/>
            </a:prstTxWarp>
            <a:spAutoFit/>
          </a:bodyPr>
          <a:lstStyle/>
          <a:p>
            <a:r>
              <a:rPr lang="en-US" sz="1600" dirty="0">
                <a:solidFill>
                  <a:schemeClr val="accent2"/>
                </a:solidFill>
                <a:hlinkClick r:id="rId2"/>
              </a:rPr>
              <a:t>http://phet.colorado.edu/simulations/photoelectric/photoelectric.jnlp</a:t>
            </a:r>
            <a:endParaRPr lang="en-US" sz="1600"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765175" y="144463"/>
            <a:ext cx="5317381" cy="830997"/>
          </a:xfrm>
          <a:prstGeom prst="rect">
            <a:avLst/>
          </a:prstGeom>
          <a:noFill/>
          <a:ln w="9525">
            <a:noFill/>
            <a:miter lim="800000"/>
            <a:headEnd/>
            <a:tailEnd/>
          </a:ln>
        </p:spPr>
        <p:txBody>
          <a:bodyPr wrap="none">
            <a:prstTxWarp prst="textNoShape">
              <a:avLst/>
            </a:prstTxWarp>
            <a:spAutoFit/>
          </a:bodyPr>
          <a:lstStyle/>
          <a:p>
            <a:r>
              <a:rPr lang="en-US" dirty="0"/>
              <a:t>Which slit did this photon go through</a:t>
            </a:r>
            <a:r>
              <a:rPr lang="en-US" dirty="0" smtClean="0"/>
              <a:t>?</a:t>
            </a:r>
          </a:p>
          <a:p>
            <a:r>
              <a:rPr lang="en-US" b="1" dirty="0" err="1">
                <a:solidFill>
                  <a:srgbClr val="FF0000"/>
                </a:solidFill>
              </a:rPr>
              <a:t>c</a:t>
            </a:r>
            <a:r>
              <a:rPr lang="en-US" b="1" dirty="0">
                <a:solidFill>
                  <a:srgbClr val="FF0000"/>
                </a:solidFill>
              </a:rPr>
              <a:t>. both</a:t>
            </a:r>
            <a:r>
              <a:rPr lang="en-US" b="1" dirty="0" smtClean="0">
                <a:solidFill>
                  <a:srgbClr val="FF0000"/>
                </a:solidFill>
              </a:rPr>
              <a:t>!</a:t>
            </a:r>
          </a:p>
        </p:txBody>
      </p:sp>
      <p:pic>
        <p:nvPicPr>
          <p:cNvPr id="100355" name="Picture 3"/>
          <p:cNvPicPr>
            <a:picLocks noChangeAspect="1" noChangeArrowheads="1"/>
          </p:cNvPicPr>
          <p:nvPr/>
        </p:nvPicPr>
        <p:blipFill>
          <a:blip r:embed="rId3"/>
          <a:srcRect/>
          <a:stretch>
            <a:fillRect/>
          </a:stretch>
        </p:blipFill>
        <p:spPr bwMode="auto">
          <a:xfrm>
            <a:off x="3571875" y="609600"/>
            <a:ext cx="4848225" cy="3879850"/>
          </a:xfrm>
          <a:prstGeom prst="rect">
            <a:avLst/>
          </a:prstGeom>
          <a:noFill/>
          <a:ln w="9525">
            <a:noFill/>
            <a:miter lim="800000"/>
            <a:headEnd/>
            <a:tailEnd/>
          </a:ln>
        </p:spPr>
      </p:pic>
      <p:sp>
        <p:nvSpPr>
          <p:cNvPr id="100356" name="Line 4"/>
          <p:cNvSpPr>
            <a:spLocks noChangeShapeType="1"/>
          </p:cNvSpPr>
          <p:nvPr/>
        </p:nvSpPr>
        <p:spPr bwMode="auto">
          <a:xfrm>
            <a:off x="4133850" y="523875"/>
            <a:ext cx="781050" cy="59055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1958917" name="Text Box 5"/>
          <p:cNvSpPr txBox="1">
            <a:spLocks noChangeArrowheads="1"/>
          </p:cNvSpPr>
          <p:nvPr/>
        </p:nvSpPr>
        <p:spPr bwMode="auto">
          <a:xfrm>
            <a:off x="152400" y="2278063"/>
            <a:ext cx="8782050" cy="4579937"/>
          </a:xfrm>
          <a:prstGeom prst="rect">
            <a:avLst/>
          </a:prstGeom>
          <a:noFill/>
          <a:ln w="9525">
            <a:noFill/>
            <a:miter lim="800000"/>
            <a:headEnd/>
            <a:tailEnd/>
          </a:ln>
        </p:spPr>
        <p:txBody>
          <a:bodyPr wrap="none">
            <a:prstTxWarp prst="textNoShape">
              <a:avLst/>
            </a:prstTxWarp>
            <a:spAutoFit/>
          </a:bodyPr>
          <a:lstStyle/>
          <a:p>
            <a:r>
              <a:rPr lang="en-US"/>
              <a:t>If one slit:</a:t>
            </a:r>
          </a:p>
          <a:p>
            <a:r>
              <a:rPr lang="en-US"/>
              <a:t>Get single slit pattern</a:t>
            </a:r>
          </a:p>
          <a:p>
            <a:r>
              <a:rPr lang="en-US"/>
              <a:t>(i.e. no interference)</a:t>
            </a:r>
          </a:p>
          <a:p>
            <a:endParaRPr lang="en-US"/>
          </a:p>
          <a:p>
            <a:endParaRPr lang="en-US"/>
          </a:p>
          <a:p>
            <a:r>
              <a:rPr lang="en-US"/>
              <a:t>But: that photon is part</a:t>
            </a:r>
          </a:p>
          <a:p>
            <a:r>
              <a:rPr lang="en-US"/>
              <a:t>of the two slit interference pattern,</a:t>
            </a:r>
          </a:p>
          <a:p>
            <a:endParaRPr lang="en-US" sz="700"/>
          </a:p>
          <a:p>
            <a:r>
              <a:rPr lang="en-US"/>
              <a:t>the probability pattern of where it lands is described by</a:t>
            </a:r>
          </a:p>
          <a:p>
            <a:r>
              <a:rPr lang="en-US"/>
              <a:t>the 2 slit interference pattern, </a:t>
            </a:r>
            <a:r>
              <a:rPr lang="en-US" b="1" u="sng"/>
              <a:t>it must have gone through both</a:t>
            </a:r>
          </a:p>
          <a:p>
            <a:r>
              <a:rPr lang="en-US" b="1" u="sng"/>
              <a:t>slits i. e. as a wave!</a:t>
            </a:r>
            <a:r>
              <a:rPr lang="en-US"/>
              <a:t> </a:t>
            </a:r>
          </a:p>
          <a:p>
            <a:endParaRPr lang="en-US"/>
          </a:p>
          <a:p>
            <a:r>
              <a:rPr lang="en-US"/>
              <a:t>When it interacts with the screen it acts like particle!</a:t>
            </a:r>
            <a:endParaRPr lang="en-US" b="1" u="sn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589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589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9589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5891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95891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958917">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958917">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958917">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5891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8917" grpId="0" build="p" autoUpdateAnimBg="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Zombie\Desktop\SCHOOL\ModernCourseMaterials\CurriculumPHYS2130FA10\Images\DoubleSlit\DoubleSlit_Comparison.JPG"/>
          <p:cNvPicPr>
            <a:picLocks noChangeAspect="1" noChangeArrowheads="1"/>
          </p:cNvPicPr>
          <p:nvPr/>
        </p:nvPicPr>
        <p:blipFill>
          <a:blip r:embed="rId3" cstate="print"/>
          <a:srcRect/>
          <a:stretch>
            <a:fillRect/>
          </a:stretch>
        </p:blipFill>
        <p:spPr bwMode="auto">
          <a:xfrm>
            <a:off x="1524000" y="0"/>
            <a:ext cx="5590699" cy="6742271"/>
          </a:xfrm>
          <a:prstGeom prst="rect">
            <a:avLst/>
          </a:prstGeom>
          <a:noFill/>
        </p:spPr>
      </p:pic>
      <p:graphicFrame>
        <p:nvGraphicFramePr>
          <p:cNvPr id="3" name="Object 13"/>
          <p:cNvGraphicFramePr>
            <a:graphicFrameLocks noChangeAspect="1"/>
          </p:cNvGraphicFramePr>
          <p:nvPr/>
        </p:nvGraphicFramePr>
        <p:xfrm>
          <a:off x="7956550" y="790575"/>
          <a:ext cx="757238" cy="790575"/>
        </p:xfrm>
        <a:graphic>
          <a:graphicData uri="http://schemas.openxmlformats.org/presentationml/2006/ole">
            <p:oleObj spid="_x0000_s76802" name="Equation" r:id="rId4" imgW="304800" imgH="317500" progId="Equation.DSMT4">
              <p:embed/>
            </p:oleObj>
          </a:graphicData>
        </a:graphic>
      </p:graphicFrame>
      <p:cxnSp>
        <p:nvCxnSpPr>
          <p:cNvPr id="4" name="Straight Arrow Connector 3"/>
          <p:cNvCxnSpPr/>
          <p:nvPr/>
        </p:nvCxnSpPr>
        <p:spPr>
          <a:xfrm rot="10800000" flipV="1">
            <a:off x="6096000" y="1219200"/>
            <a:ext cx="16764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Object 14"/>
          <p:cNvGraphicFramePr>
            <a:graphicFrameLocks noChangeAspect="1"/>
          </p:cNvGraphicFramePr>
          <p:nvPr/>
        </p:nvGraphicFramePr>
        <p:xfrm>
          <a:off x="7956550" y="2762250"/>
          <a:ext cx="790575" cy="790575"/>
        </p:xfrm>
        <a:graphic>
          <a:graphicData uri="http://schemas.openxmlformats.org/presentationml/2006/ole">
            <p:oleObj spid="_x0000_s76803" name="Equation" r:id="rId5" imgW="317500" imgH="317500" progId="Equation.DSMT4">
              <p:embed/>
            </p:oleObj>
          </a:graphicData>
        </a:graphic>
      </p:graphicFrame>
      <p:cxnSp>
        <p:nvCxnSpPr>
          <p:cNvPr id="7" name="Straight Arrow Connector 6"/>
          <p:cNvCxnSpPr/>
          <p:nvPr/>
        </p:nvCxnSpPr>
        <p:spPr>
          <a:xfrm rot="10800000" flipV="1">
            <a:off x="6096000" y="3276600"/>
            <a:ext cx="16764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3795" name="Object 3"/>
          <p:cNvGraphicFramePr>
            <a:graphicFrameLocks noChangeAspect="1"/>
          </p:cNvGraphicFramePr>
          <p:nvPr/>
        </p:nvGraphicFramePr>
        <p:xfrm>
          <a:off x="47625" y="5211763"/>
          <a:ext cx="1517650" cy="788987"/>
        </p:xfrm>
        <a:graphic>
          <a:graphicData uri="http://schemas.openxmlformats.org/presentationml/2006/ole">
            <p:oleObj spid="_x0000_s76804" name="Equation" r:id="rId6" imgW="609600" imgH="317500" progId="Equation.DSMT4">
              <p:embed/>
            </p:oleObj>
          </a:graphicData>
        </a:graphic>
      </p:graphicFrame>
      <p:cxnSp>
        <p:nvCxnSpPr>
          <p:cNvPr id="9" name="Straight Arrow Connector 8"/>
          <p:cNvCxnSpPr/>
          <p:nvPr/>
        </p:nvCxnSpPr>
        <p:spPr>
          <a:xfrm>
            <a:off x="1524000" y="5707640"/>
            <a:ext cx="1143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3796" name="Object 4"/>
          <p:cNvGraphicFramePr>
            <a:graphicFrameLocks noChangeAspect="1"/>
          </p:cNvGraphicFramePr>
          <p:nvPr/>
        </p:nvGraphicFramePr>
        <p:xfrm>
          <a:off x="7294563" y="5810250"/>
          <a:ext cx="1801812" cy="790575"/>
        </p:xfrm>
        <a:graphic>
          <a:graphicData uri="http://schemas.openxmlformats.org/presentationml/2006/ole">
            <p:oleObj spid="_x0000_s76805" name="Equation" r:id="rId7" imgW="723900" imgH="317500" progId="Equation.DSMT4">
              <p:embed/>
            </p:oleObj>
          </a:graphicData>
        </a:graphic>
      </p:graphicFrame>
      <p:cxnSp>
        <p:nvCxnSpPr>
          <p:cNvPr id="14" name="Straight Arrow Connector 13"/>
          <p:cNvCxnSpPr/>
          <p:nvPr/>
        </p:nvCxnSpPr>
        <p:spPr>
          <a:xfrm rot="10800000">
            <a:off x="5562600" y="6131416"/>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90600" y="1981200"/>
            <a:ext cx="80010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4114800"/>
            <a:ext cx="91440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586740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3"/>
          <a:srcRect t="7422" r="39844"/>
          <a:stretch>
            <a:fillRect/>
          </a:stretch>
        </p:blipFill>
        <p:spPr bwMode="auto">
          <a:xfrm>
            <a:off x="225425" y="357188"/>
            <a:ext cx="4473575" cy="5507037"/>
          </a:xfrm>
          <a:prstGeom prst="rect">
            <a:avLst/>
          </a:prstGeom>
          <a:noFill/>
          <a:ln w="9525">
            <a:noFill/>
            <a:miter lim="800000"/>
            <a:headEnd/>
            <a:tailEnd/>
          </a:ln>
        </p:spPr>
      </p:pic>
      <p:sp>
        <p:nvSpPr>
          <p:cNvPr id="101379" name="Text Box 3"/>
          <p:cNvSpPr txBox="1">
            <a:spLocks noChangeArrowheads="1"/>
          </p:cNvSpPr>
          <p:nvPr/>
        </p:nvSpPr>
        <p:spPr bwMode="auto">
          <a:xfrm>
            <a:off x="1738313" y="0"/>
            <a:ext cx="5781675" cy="457200"/>
          </a:xfrm>
          <a:prstGeom prst="rect">
            <a:avLst/>
          </a:prstGeom>
          <a:noFill/>
          <a:ln w="9525">
            <a:noFill/>
            <a:miter lim="800000"/>
            <a:headEnd/>
            <a:tailEnd/>
          </a:ln>
        </p:spPr>
        <p:txBody>
          <a:bodyPr wrap="none">
            <a:prstTxWarp prst="textNoShape">
              <a:avLst/>
            </a:prstTxWarp>
            <a:spAutoFit/>
          </a:bodyPr>
          <a:lstStyle/>
          <a:p>
            <a:r>
              <a:rPr lang="en-US" b="1"/>
              <a:t>Photon before it goes through the slits</a:t>
            </a:r>
          </a:p>
        </p:txBody>
      </p:sp>
      <p:grpSp>
        <p:nvGrpSpPr>
          <p:cNvPr id="2" name="Group 4"/>
          <p:cNvGrpSpPr>
            <a:grpSpLocks/>
          </p:cNvGrpSpPr>
          <p:nvPr/>
        </p:nvGrpSpPr>
        <p:grpSpPr bwMode="auto">
          <a:xfrm>
            <a:off x="2554288" y="573088"/>
            <a:ext cx="6894512" cy="3338512"/>
            <a:chOff x="1609" y="361"/>
            <a:chExt cx="4343" cy="2103"/>
          </a:xfrm>
        </p:grpSpPr>
        <p:grpSp>
          <p:nvGrpSpPr>
            <p:cNvPr id="3" name="Group 5"/>
            <p:cNvGrpSpPr>
              <a:grpSpLocks/>
            </p:cNvGrpSpPr>
            <p:nvPr/>
          </p:nvGrpSpPr>
          <p:grpSpPr bwMode="auto">
            <a:xfrm>
              <a:off x="1609" y="1558"/>
              <a:ext cx="321" cy="906"/>
              <a:chOff x="2477" y="1329"/>
              <a:chExt cx="371" cy="1863"/>
            </a:xfrm>
          </p:grpSpPr>
          <p:sp>
            <p:nvSpPr>
              <p:cNvPr id="101402" name="Freeform 6"/>
              <p:cNvSpPr>
                <a:spLocks/>
              </p:cNvSpPr>
              <p:nvPr/>
            </p:nvSpPr>
            <p:spPr bwMode="auto">
              <a:xfrm>
                <a:off x="2483" y="1329"/>
                <a:ext cx="365" cy="1863"/>
              </a:xfrm>
              <a:custGeom>
                <a:avLst/>
                <a:gdLst>
                  <a:gd name="T0" fmla="*/ 85 w 365"/>
                  <a:gd name="T1" fmla="*/ 1863 h 1863"/>
                  <a:gd name="T2" fmla="*/ 109 w 365"/>
                  <a:gd name="T3" fmla="*/ 1755 h 1863"/>
                  <a:gd name="T4" fmla="*/ 145 w 365"/>
                  <a:gd name="T5" fmla="*/ 1683 h 1863"/>
                  <a:gd name="T6" fmla="*/ 220 w 365"/>
                  <a:gd name="T7" fmla="*/ 1596 h 1863"/>
                  <a:gd name="T8" fmla="*/ 259 w 365"/>
                  <a:gd name="T9" fmla="*/ 1527 h 1863"/>
                  <a:gd name="T10" fmla="*/ 265 w 365"/>
                  <a:gd name="T11" fmla="*/ 1449 h 1863"/>
                  <a:gd name="T12" fmla="*/ 229 w 365"/>
                  <a:gd name="T13" fmla="*/ 1323 h 1863"/>
                  <a:gd name="T14" fmla="*/ 77 w 365"/>
                  <a:gd name="T15" fmla="*/ 1165 h 1863"/>
                  <a:gd name="T16" fmla="*/ 2 w 365"/>
                  <a:gd name="T17" fmla="*/ 1034 h 1863"/>
                  <a:gd name="T18" fmla="*/ 64 w 365"/>
                  <a:gd name="T19" fmla="*/ 911 h 1863"/>
                  <a:gd name="T20" fmla="*/ 168 w 365"/>
                  <a:gd name="T21" fmla="*/ 831 h 1863"/>
                  <a:gd name="T22" fmla="*/ 314 w 365"/>
                  <a:gd name="T23" fmla="*/ 717 h 1863"/>
                  <a:gd name="T24" fmla="*/ 356 w 365"/>
                  <a:gd name="T25" fmla="*/ 616 h 1863"/>
                  <a:gd name="T26" fmla="*/ 259 w 365"/>
                  <a:gd name="T27" fmla="*/ 497 h 1863"/>
                  <a:gd name="T28" fmla="*/ 121 w 365"/>
                  <a:gd name="T29" fmla="*/ 375 h 1863"/>
                  <a:gd name="T30" fmla="*/ 85 w 365"/>
                  <a:gd name="T31" fmla="*/ 231 h 1863"/>
                  <a:gd name="T32" fmla="*/ 109 w 365"/>
                  <a:gd name="T33" fmla="*/ 135 h 1863"/>
                  <a:gd name="T34" fmla="*/ 202 w 365"/>
                  <a:gd name="T35" fmla="*/ 0 h 18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863"/>
                  <a:gd name="T56" fmla="*/ 365 w 365"/>
                  <a:gd name="T57" fmla="*/ 1863 h 18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863">
                    <a:moveTo>
                      <a:pt x="85" y="1863"/>
                    </a:moveTo>
                    <a:cubicBezTo>
                      <a:pt x="91" y="1845"/>
                      <a:pt x="99" y="1785"/>
                      <a:pt x="109" y="1755"/>
                    </a:cubicBezTo>
                    <a:cubicBezTo>
                      <a:pt x="119" y="1725"/>
                      <a:pt x="127" y="1709"/>
                      <a:pt x="145" y="1683"/>
                    </a:cubicBezTo>
                    <a:cubicBezTo>
                      <a:pt x="163" y="1657"/>
                      <a:pt x="201" y="1622"/>
                      <a:pt x="220" y="1596"/>
                    </a:cubicBezTo>
                    <a:cubicBezTo>
                      <a:pt x="239" y="1570"/>
                      <a:pt x="252" y="1551"/>
                      <a:pt x="259" y="1527"/>
                    </a:cubicBezTo>
                    <a:cubicBezTo>
                      <a:pt x="266" y="1503"/>
                      <a:pt x="270" y="1483"/>
                      <a:pt x="265" y="1449"/>
                    </a:cubicBezTo>
                    <a:cubicBezTo>
                      <a:pt x="260" y="1415"/>
                      <a:pt x="260" y="1370"/>
                      <a:pt x="229" y="1323"/>
                    </a:cubicBezTo>
                    <a:cubicBezTo>
                      <a:pt x="198" y="1276"/>
                      <a:pt x="115" y="1213"/>
                      <a:pt x="77" y="1165"/>
                    </a:cubicBezTo>
                    <a:cubicBezTo>
                      <a:pt x="39" y="1117"/>
                      <a:pt x="4" y="1076"/>
                      <a:pt x="2" y="1034"/>
                    </a:cubicBezTo>
                    <a:cubicBezTo>
                      <a:pt x="0" y="992"/>
                      <a:pt x="35" y="945"/>
                      <a:pt x="64" y="911"/>
                    </a:cubicBezTo>
                    <a:cubicBezTo>
                      <a:pt x="92" y="877"/>
                      <a:pt x="126" y="863"/>
                      <a:pt x="168" y="831"/>
                    </a:cubicBezTo>
                    <a:cubicBezTo>
                      <a:pt x="209" y="799"/>
                      <a:pt x="283" y="752"/>
                      <a:pt x="314" y="717"/>
                    </a:cubicBezTo>
                    <a:cubicBezTo>
                      <a:pt x="345" y="682"/>
                      <a:pt x="365" y="652"/>
                      <a:pt x="356" y="616"/>
                    </a:cubicBezTo>
                    <a:cubicBezTo>
                      <a:pt x="348" y="579"/>
                      <a:pt x="298" y="537"/>
                      <a:pt x="259" y="497"/>
                    </a:cubicBezTo>
                    <a:cubicBezTo>
                      <a:pt x="220" y="457"/>
                      <a:pt x="150" y="419"/>
                      <a:pt x="121" y="375"/>
                    </a:cubicBezTo>
                    <a:cubicBezTo>
                      <a:pt x="92" y="331"/>
                      <a:pt x="87" y="271"/>
                      <a:pt x="85" y="231"/>
                    </a:cubicBezTo>
                    <a:cubicBezTo>
                      <a:pt x="83" y="191"/>
                      <a:pt x="90" y="173"/>
                      <a:pt x="109" y="135"/>
                    </a:cubicBezTo>
                    <a:cubicBezTo>
                      <a:pt x="128" y="97"/>
                      <a:pt x="183" y="28"/>
                      <a:pt x="202" y="0"/>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101403" name="Line 7"/>
              <p:cNvSpPr>
                <a:spLocks noChangeShapeType="1"/>
              </p:cNvSpPr>
              <p:nvPr/>
            </p:nvSpPr>
            <p:spPr bwMode="auto">
              <a:xfrm rot="16200000" flipV="1">
                <a:off x="2564" y="2269"/>
                <a:ext cx="0" cy="173"/>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404" name="Line 8"/>
              <p:cNvSpPr>
                <a:spLocks noChangeShapeType="1"/>
              </p:cNvSpPr>
              <p:nvPr/>
            </p:nvSpPr>
            <p:spPr bwMode="auto">
              <a:xfrm rot="16200000" flipV="1">
                <a:off x="2574" y="2210"/>
                <a:ext cx="0" cy="12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405" name="Line 9"/>
              <p:cNvSpPr>
                <a:spLocks noChangeShapeType="1"/>
              </p:cNvSpPr>
              <p:nvPr/>
            </p:nvSpPr>
            <p:spPr bwMode="auto">
              <a:xfrm rot="16200000" flipV="1">
                <a:off x="2587" y="2367"/>
                <a:ext cx="0" cy="148"/>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4" name="Group 10"/>
              <p:cNvGrpSpPr>
                <a:grpSpLocks/>
              </p:cNvGrpSpPr>
              <p:nvPr/>
            </p:nvGrpSpPr>
            <p:grpSpPr bwMode="auto">
              <a:xfrm rot="5400000">
                <a:off x="2636" y="1868"/>
                <a:ext cx="168" cy="184"/>
                <a:chOff x="1795" y="2600"/>
                <a:chExt cx="168" cy="102"/>
              </a:xfrm>
            </p:grpSpPr>
            <p:sp>
              <p:nvSpPr>
                <p:cNvPr id="101415" name="Line 11"/>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416" name="Line 12"/>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417" name="Line 13"/>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5" name="Group 14"/>
              <p:cNvGrpSpPr>
                <a:grpSpLocks/>
              </p:cNvGrpSpPr>
              <p:nvPr/>
            </p:nvGrpSpPr>
            <p:grpSpPr bwMode="auto">
              <a:xfrm rot="5400000">
                <a:off x="2611" y="2698"/>
                <a:ext cx="168" cy="135"/>
                <a:chOff x="1795" y="2600"/>
                <a:chExt cx="168" cy="102"/>
              </a:xfrm>
            </p:grpSpPr>
            <p:sp>
              <p:nvSpPr>
                <p:cNvPr id="101412" name="Line 15"/>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413" name="Line 16"/>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414" name="Line 17"/>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6" name="Group 18"/>
              <p:cNvGrpSpPr>
                <a:grpSpLocks/>
              </p:cNvGrpSpPr>
              <p:nvPr/>
            </p:nvGrpSpPr>
            <p:grpSpPr bwMode="auto">
              <a:xfrm rot="-5400000">
                <a:off x="2514" y="1524"/>
                <a:ext cx="168" cy="64"/>
                <a:chOff x="1795" y="2600"/>
                <a:chExt cx="168" cy="102"/>
              </a:xfrm>
            </p:grpSpPr>
            <p:sp>
              <p:nvSpPr>
                <p:cNvPr id="101409" name="Line 19"/>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410" name="Line 20"/>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411" name="Line 21"/>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grpSp>
          <p:nvGrpSpPr>
            <p:cNvPr id="7" name="Group 22"/>
            <p:cNvGrpSpPr>
              <a:grpSpLocks/>
            </p:cNvGrpSpPr>
            <p:nvPr/>
          </p:nvGrpSpPr>
          <p:grpSpPr bwMode="auto">
            <a:xfrm>
              <a:off x="2082" y="1558"/>
              <a:ext cx="201" cy="889"/>
              <a:chOff x="2477" y="1329"/>
              <a:chExt cx="371" cy="1863"/>
            </a:xfrm>
          </p:grpSpPr>
          <p:sp>
            <p:nvSpPr>
              <p:cNvPr id="101386" name="Freeform 23"/>
              <p:cNvSpPr>
                <a:spLocks/>
              </p:cNvSpPr>
              <p:nvPr/>
            </p:nvSpPr>
            <p:spPr bwMode="auto">
              <a:xfrm>
                <a:off x="2483" y="1329"/>
                <a:ext cx="365" cy="1863"/>
              </a:xfrm>
              <a:custGeom>
                <a:avLst/>
                <a:gdLst>
                  <a:gd name="T0" fmla="*/ 85 w 365"/>
                  <a:gd name="T1" fmla="*/ 1863 h 1863"/>
                  <a:gd name="T2" fmla="*/ 109 w 365"/>
                  <a:gd name="T3" fmla="*/ 1755 h 1863"/>
                  <a:gd name="T4" fmla="*/ 145 w 365"/>
                  <a:gd name="T5" fmla="*/ 1683 h 1863"/>
                  <a:gd name="T6" fmla="*/ 220 w 365"/>
                  <a:gd name="T7" fmla="*/ 1596 h 1863"/>
                  <a:gd name="T8" fmla="*/ 259 w 365"/>
                  <a:gd name="T9" fmla="*/ 1527 h 1863"/>
                  <a:gd name="T10" fmla="*/ 265 w 365"/>
                  <a:gd name="T11" fmla="*/ 1449 h 1863"/>
                  <a:gd name="T12" fmla="*/ 229 w 365"/>
                  <a:gd name="T13" fmla="*/ 1323 h 1863"/>
                  <a:gd name="T14" fmla="*/ 77 w 365"/>
                  <a:gd name="T15" fmla="*/ 1165 h 1863"/>
                  <a:gd name="T16" fmla="*/ 2 w 365"/>
                  <a:gd name="T17" fmla="*/ 1034 h 1863"/>
                  <a:gd name="T18" fmla="*/ 64 w 365"/>
                  <a:gd name="T19" fmla="*/ 911 h 1863"/>
                  <a:gd name="T20" fmla="*/ 168 w 365"/>
                  <a:gd name="T21" fmla="*/ 831 h 1863"/>
                  <a:gd name="T22" fmla="*/ 314 w 365"/>
                  <a:gd name="T23" fmla="*/ 717 h 1863"/>
                  <a:gd name="T24" fmla="*/ 356 w 365"/>
                  <a:gd name="T25" fmla="*/ 616 h 1863"/>
                  <a:gd name="T26" fmla="*/ 259 w 365"/>
                  <a:gd name="T27" fmla="*/ 497 h 1863"/>
                  <a:gd name="T28" fmla="*/ 121 w 365"/>
                  <a:gd name="T29" fmla="*/ 375 h 1863"/>
                  <a:gd name="T30" fmla="*/ 85 w 365"/>
                  <a:gd name="T31" fmla="*/ 231 h 1863"/>
                  <a:gd name="T32" fmla="*/ 109 w 365"/>
                  <a:gd name="T33" fmla="*/ 135 h 1863"/>
                  <a:gd name="T34" fmla="*/ 202 w 365"/>
                  <a:gd name="T35" fmla="*/ 0 h 18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863"/>
                  <a:gd name="T56" fmla="*/ 365 w 365"/>
                  <a:gd name="T57" fmla="*/ 1863 h 18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863">
                    <a:moveTo>
                      <a:pt x="85" y="1863"/>
                    </a:moveTo>
                    <a:cubicBezTo>
                      <a:pt x="91" y="1845"/>
                      <a:pt x="99" y="1785"/>
                      <a:pt x="109" y="1755"/>
                    </a:cubicBezTo>
                    <a:cubicBezTo>
                      <a:pt x="119" y="1725"/>
                      <a:pt x="127" y="1709"/>
                      <a:pt x="145" y="1683"/>
                    </a:cubicBezTo>
                    <a:cubicBezTo>
                      <a:pt x="163" y="1657"/>
                      <a:pt x="201" y="1622"/>
                      <a:pt x="220" y="1596"/>
                    </a:cubicBezTo>
                    <a:cubicBezTo>
                      <a:pt x="239" y="1570"/>
                      <a:pt x="252" y="1551"/>
                      <a:pt x="259" y="1527"/>
                    </a:cubicBezTo>
                    <a:cubicBezTo>
                      <a:pt x="266" y="1503"/>
                      <a:pt x="270" y="1483"/>
                      <a:pt x="265" y="1449"/>
                    </a:cubicBezTo>
                    <a:cubicBezTo>
                      <a:pt x="260" y="1415"/>
                      <a:pt x="260" y="1370"/>
                      <a:pt x="229" y="1323"/>
                    </a:cubicBezTo>
                    <a:cubicBezTo>
                      <a:pt x="198" y="1276"/>
                      <a:pt x="115" y="1213"/>
                      <a:pt x="77" y="1165"/>
                    </a:cubicBezTo>
                    <a:cubicBezTo>
                      <a:pt x="39" y="1117"/>
                      <a:pt x="4" y="1076"/>
                      <a:pt x="2" y="1034"/>
                    </a:cubicBezTo>
                    <a:cubicBezTo>
                      <a:pt x="0" y="992"/>
                      <a:pt x="35" y="945"/>
                      <a:pt x="64" y="911"/>
                    </a:cubicBezTo>
                    <a:cubicBezTo>
                      <a:pt x="92" y="877"/>
                      <a:pt x="126" y="863"/>
                      <a:pt x="168" y="831"/>
                    </a:cubicBezTo>
                    <a:cubicBezTo>
                      <a:pt x="209" y="799"/>
                      <a:pt x="283" y="752"/>
                      <a:pt x="314" y="717"/>
                    </a:cubicBezTo>
                    <a:cubicBezTo>
                      <a:pt x="345" y="682"/>
                      <a:pt x="365" y="652"/>
                      <a:pt x="356" y="616"/>
                    </a:cubicBezTo>
                    <a:cubicBezTo>
                      <a:pt x="348" y="579"/>
                      <a:pt x="298" y="537"/>
                      <a:pt x="259" y="497"/>
                    </a:cubicBezTo>
                    <a:cubicBezTo>
                      <a:pt x="220" y="457"/>
                      <a:pt x="150" y="419"/>
                      <a:pt x="121" y="375"/>
                    </a:cubicBezTo>
                    <a:cubicBezTo>
                      <a:pt x="92" y="331"/>
                      <a:pt x="87" y="271"/>
                      <a:pt x="85" y="231"/>
                    </a:cubicBezTo>
                    <a:cubicBezTo>
                      <a:pt x="83" y="191"/>
                      <a:pt x="90" y="173"/>
                      <a:pt x="109" y="135"/>
                    </a:cubicBezTo>
                    <a:cubicBezTo>
                      <a:pt x="128" y="97"/>
                      <a:pt x="183" y="28"/>
                      <a:pt x="202" y="0"/>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101387" name="Line 24"/>
              <p:cNvSpPr>
                <a:spLocks noChangeShapeType="1"/>
              </p:cNvSpPr>
              <p:nvPr/>
            </p:nvSpPr>
            <p:spPr bwMode="auto">
              <a:xfrm rot="16200000" flipV="1">
                <a:off x="2564" y="2269"/>
                <a:ext cx="0" cy="173"/>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388" name="Line 25"/>
              <p:cNvSpPr>
                <a:spLocks noChangeShapeType="1"/>
              </p:cNvSpPr>
              <p:nvPr/>
            </p:nvSpPr>
            <p:spPr bwMode="auto">
              <a:xfrm rot="16200000" flipV="1">
                <a:off x="2574" y="2210"/>
                <a:ext cx="0" cy="12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389" name="Line 26"/>
              <p:cNvSpPr>
                <a:spLocks noChangeShapeType="1"/>
              </p:cNvSpPr>
              <p:nvPr/>
            </p:nvSpPr>
            <p:spPr bwMode="auto">
              <a:xfrm rot="16200000" flipV="1">
                <a:off x="2587" y="2367"/>
                <a:ext cx="0" cy="148"/>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8" name="Group 27"/>
              <p:cNvGrpSpPr>
                <a:grpSpLocks/>
              </p:cNvGrpSpPr>
              <p:nvPr/>
            </p:nvGrpSpPr>
            <p:grpSpPr bwMode="auto">
              <a:xfrm rot="5400000">
                <a:off x="2636" y="1868"/>
                <a:ext cx="168" cy="184"/>
                <a:chOff x="1795" y="2600"/>
                <a:chExt cx="168" cy="102"/>
              </a:xfrm>
            </p:grpSpPr>
            <p:sp>
              <p:nvSpPr>
                <p:cNvPr id="101399" name="Line 28"/>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400" name="Line 29"/>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401" name="Line 30"/>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9" name="Group 31"/>
              <p:cNvGrpSpPr>
                <a:grpSpLocks/>
              </p:cNvGrpSpPr>
              <p:nvPr/>
            </p:nvGrpSpPr>
            <p:grpSpPr bwMode="auto">
              <a:xfrm rot="5400000">
                <a:off x="2611" y="2698"/>
                <a:ext cx="168" cy="135"/>
                <a:chOff x="1795" y="2600"/>
                <a:chExt cx="168" cy="102"/>
              </a:xfrm>
            </p:grpSpPr>
            <p:sp>
              <p:nvSpPr>
                <p:cNvPr id="101396" name="Line 32"/>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397" name="Line 33"/>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398" name="Line 34"/>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10" name="Group 35"/>
              <p:cNvGrpSpPr>
                <a:grpSpLocks/>
              </p:cNvGrpSpPr>
              <p:nvPr/>
            </p:nvGrpSpPr>
            <p:grpSpPr bwMode="auto">
              <a:xfrm rot="-5400000">
                <a:off x="2514" y="1524"/>
                <a:ext cx="168" cy="64"/>
                <a:chOff x="1795" y="2600"/>
                <a:chExt cx="168" cy="102"/>
              </a:xfrm>
            </p:grpSpPr>
            <p:sp>
              <p:nvSpPr>
                <p:cNvPr id="101393" name="Line 36"/>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394" name="Line 37"/>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395" name="Line 38"/>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sp>
          <p:nvSpPr>
            <p:cNvPr id="101385" name="Rectangle 39"/>
            <p:cNvSpPr>
              <a:spLocks noChangeArrowheads="1"/>
            </p:cNvSpPr>
            <p:nvPr/>
          </p:nvSpPr>
          <p:spPr bwMode="auto">
            <a:xfrm>
              <a:off x="3056" y="361"/>
              <a:ext cx="2896" cy="518"/>
            </a:xfrm>
            <a:prstGeom prst="rect">
              <a:avLst/>
            </a:prstGeom>
            <a:noFill/>
            <a:ln w="9525">
              <a:noFill/>
              <a:miter lim="800000"/>
              <a:headEnd/>
              <a:tailEnd/>
            </a:ln>
          </p:spPr>
          <p:txBody>
            <a:bodyPr>
              <a:prstTxWarp prst="textNoShape">
                <a:avLst/>
              </a:prstTxWarp>
              <a:spAutoFit/>
            </a:bodyPr>
            <a:lstStyle/>
            <a:p>
              <a:r>
                <a:rPr lang="en-US"/>
                <a:t>Photon as little segment of  wave moving towards slits</a:t>
              </a:r>
            </a:p>
          </p:txBody>
        </p:sp>
      </p:grpSp>
      <p:pic>
        <p:nvPicPr>
          <p:cNvPr id="1961000" name="Picture 40" descr="Picture 6"/>
          <p:cNvPicPr>
            <a:picLocks noChangeAspect="1" noChangeArrowheads="1"/>
          </p:cNvPicPr>
          <p:nvPr/>
        </p:nvPicPr>
        <p:blipFill>
          <a:blip r:embed="rId4"/>
          <a:srcRect/>
          <a:stretch>
            <a:fillRect/>
          </a:stretch>
        </p:blipFill>
        <p:spPr bwMode="auto">
          <a:xfrm>
            <a:off x="4940300" y="1377950"/>
            <a:ext cx="3036888" cy="3924300"/>
          </a:xfrm>
          <a:prstGeom prst="rect">
            <a:avLst/>
          </a:prstGeom>
          <a:noFill/>
          <a:ln w="9525">
            <a:noFill/>
            <a:miter lim="800000"/>
            <a:headEnd/>
            <a:tailEnd/>
          </a:ln>
        </p:spPr>
      </p:pic>
      <p:sp>
        <p:nvSpPr>
          <p:cNvPr id="1961001" name="Text Box 41"/>
          <p:cNvSpPr txBox="1">
            <a:spLocks noChangeArrowheads="1"/>
          </p:cNvSpPr>
          <p:nvPr/>
        </p:nvSpPr>
        <p:spPr bwMode="auto">
          <a:xfrm>
            <a:off x="698500" y="5619750"/>
            <a:ext cx="7747000" cy="822325"/>
          </a:xfrm>
          <a:prstGeom prst="rect">
            <a:avLst/>
          </a:prstGeom>
          <a:solidFill>
            <a:schemeClr val="accent1"/>
          </a:solidFill>
          <a:ln w="9525">
            <a:noFill/>
            <a:miter lim="800000"/>
            <a:headEnd/>
            <a:tailEnd/>
          </a:ln>
        </p:spPr>
        <p:txBody>
          <a:bodyPr>
            <a:prstTxWarp prst="textNoShape">
              <a:avLst/>
            </a:prstTxWarp>
            <a:spAutoFit/>
          </a:bodyPr>
          <a:lstStyle/>
          <a:p>
            <a:r>
              <a:rPr lang="en-US" u="sng"/>
              <a:t>Intensity</a:t>
            </a:r>
            <a:r>
              <a:rPr lang="en-US"/>
              <a:t> of wave in various places, indicates probability of finding the photon there if you looked at that moment.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9610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61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001" grpId="0" animBg="1" autoUpdateAnimBg="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a:srcRect l="10721" r="41368" b="10938"/>
          <a:stretch>
            <a:fillRect/>
          </a:stretch>
        </p:blipFill>
        <p:spPr bwMode="auto">
          <a:xfrm>
            <a:off x="234950" y="792163"/>
            <a:ext cx="3868738" cy="5753100"/>
          </a:xfrm>
          <a:prstGeom prst="rect">
            <a:avLst/>
          </a:prstGeom>
          <a:noFill/>
          <a:ln w="9525">
            <a:noFill/>
            <a:miter lim="800000"/>
            <a:headEnd/>
            <a:tailEnd/>
          </a:ln>
        </p:spPr>
      </p:pic>
      <p:sp>
        <p:nvSpPr>
          <p:cNvPr id="102403" name="Text Box 3"/>
          <p:cNvSpPr txBox="1">
            <a:spLocks noChangeArrowheads="1"/>
          </p:cNvSpPr>
          <p:nvPr/>
        </p:nvSpPr>
        <p:spPr bwMode="auto">
          <a:xfrm>
            <a:off x="1738313" y="0"/>
            <a:ext cx="5511800" cy="457200"/>
          </a:xfrm>
          <a:prstGeom prst="rect">
            <a:avLst/>
          </a:prstGeom>
          <a:noFill/>
          <a:ln w="9525">
            <a:noFill/>
            <a:miter lim="800000"/>
            <a:headEnd/>
            <a:tailEnd/>
          </a:ln>
        </p:spPr>
        <p:txBody>
          <a:bodyPr wrap="none">
            <a:prstTxWarp prst="textNoShape">
              <a:avLst/>
            </a:prstTxWarp>
            <a:spAutoFit/>
          </a:bodyPr>
          <a:lstStyle/>
          <a:p>
            <a:r>
              <a:rPr lang="en-US" b="1"/>
              <a:t>Photon after it goes through the slits</a:t>
            </a:r>
          </a:p>
        </p:txBody>
      </p:sp>
      <p:sp>
        <p:nvSpPr>
          <p:cNvPr id="102404" name="Text Box 4"/>
          <p:cNvSpPr txBox="1">
            <a:spLocks noChangeArrowheads="1"/>
          </p:cNvSpPr>
          <p:nvPr/>
        </p:nvSpPr>
        <p:spPr bwMode="auto">
          <a:xfrm>
            <a:off x="4191000" y="3062288"/>
            <a:ext cx="4751388" cy="3378200"/>
          </a:xfrm>
          <a:prstGeom prst="rect">
            <a:avLst/>
          </a:prstGeom>
          <a:noFill/>
          <a:ln w="9525">
            <a:noFill/>
            <a:miter lim="800000"/>
            <a:headEnd/>
            <a:tailEnd/>
          </a:ln>
        </p:spPr>
        <p:txBody>
          <a:bodyPr>
            <a:prstTxWarp prst="textNoShape">
              <a:avLst/>
            </a:prstTxWarp>
            <a:spAutoFit/>
          </a:bodyPr>
          <a:lstStyle/>
          <a:p>
            <a:r>
              <a:rPr lang="en-US"/>
              <a:t>Photon is a wave… </a:t>
            </a:r>
          </a:p>
          <a:p>
            <a:r>
              <a:rPr lang="en-US"/>
              <a:t>it can interfere with itself. </a:t>
            </a:r>
          </a:p>
          <a:p>
            <a:endParaRPr lang="en-US"/>
          </a:p>
          <a:p>
            <a:r>
              <a:rPr lang="en-US"/>
              <a:t>Intensity of wave in various places indicates the probability of the photon concentrating at that spot if you had detector (e.g. a bunch of atoms or a sheet of metal)</a:t>
            </a:r>
          </a:p>
        </p:txBody>
      </p:sp>
      <p:sp>
        <p:nvSpPr>
          <p:cNvPr id="102405" name="Rectangle 5"/>
          <p:cNvSpPr>
            <a:spLocks noChangeArrowheads="1"/>
          </p:cNvSpPr>
          <p:nvPr/>
        </p:nvSpPr>
        <p:spPr bwMode="auto">
          <a:xfrm>
            <a:off x="715963" y="1557338"/>
            <a:ext cx="163512" cy="1016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3"/>
          <a:srcRect l="10721" r="41368" b="10938"/>
          <a:stretch>
            <a:fillRect/>
          </a:stretch>
        </p:blipFill>
        <p:spPr bwMode="auto">
          <a:xfrm>
            <a:off x="234950" y="792163"/>
            <a:ext cx="3868738" cy="5753100"/>
          </a:xfrm>
          <a:prstGeom prst="rect">
            <a:avLst/>
          </a:prstGeom>
          <a:noFill/>
          <a:ln w="9525">
            <a:noFill/>
            <a:miter lim="800000"/>
            <a:headEnd/>
            <a:tailEnd/>
          </a:ln>
        </p:spPr>
      </p:pic>
      <p:sp>
        <p:nvSpPr>
          <p:cNvPr id="103427" name="Text Box 3"/>
          <p:cNvSpPr txBox="1">
            <a:spLocks noChangeArrowheads="1"/>
          </p:cNvSpPr>
          <p:nvPr/>
        </p:nvSpPr>
        <p:spPr bwMode="auto">
          <a:xfrm>
            <a:off x="1738313" y="0"/>
            <a:ext cx="5511800" cy="457200"/>
          </a:xfrm>
          <a:prstGeom prst="rect">
            <a:avLst/>
          </a:prstGeom>
          <a:noFill/>
          <a:ln w="9525">
            <a:noFill/>
            <a:miter lim="800000"/>
            <a:headEnd/>
            <a:tailEnd/>
          </a:ln>
        </p:spPr>
        <p:txBody>
          <a:bodyPr wrap="none">
            <a:prstTxWarp prst="textNoShape">
              <a:avLst/>
            </a:prstTxWarp>
            <a:spAutoFit/>
          </a:bodyPr>
          <a:lstStyle/>
          <a:p>
            <a:r>
              <a:rPr lang="en-US" b="1"/>
              <a:t>Photon after it goes through the slits</a:t>
            </a:r>
          </a:p>
        </p:txBody>
      </p:sp>
      <p:sp>
        <p:nvSpPr>
          <p:cNvPr id="103428" name="Text Box 4"/>
          <p:cNvSpPr txBox="1">
            <a:spLocks noChangeArrowheads="1"/>
          </p:cNvSpPr>
          <p:nvPr/>
        </p:nvSpPr>
        <p:spPr bwMode="auto">
          <a:xfrm>
            <a:off x="4191000" y="3062288"/>
            <a:ext cx="4751388" cy="3378200"/>
          </a:xfrm>
          <a:prstGeom prst="rect">
            <a:avLst/>
          </a:prstGeom>
          <a:noFill/>
          <a:ln w="9525">
            <a:noFill/>
            <a:miter lim="800000"/>
            <a:headEnd/>
            <a:tailEnd/>
          </a:ln>
        </p:spPr>
        <p:txBody>
          <a:bodyPr>
            <a:prstTxWarp prst="textNoShape">
              <a:avLst/>
            </a:prstTxWarp>
            <a:spAutoFit/>
          </a:bodyPr>
          <a:lstStyle/>
          <a:p>
            <a:r>
              <a:rPr lang="en-US"/>
              <a:t>Photon is a wave… </a:t>
            </a:r>
          </a:p>
          <a:p>
            <a:r>
              <a:rPr lang="en-US"/>
              <a:t>it can interfere with itself. </a:t>
            </a:r>
          </a:p>
          <a:p>
            <a:endParaRPr lang="en-US"/>
          </a:p>
          <a:p>
            <a:r>
              <a:rPr lang="en-US"/>
              <a:t>Intensity of wave in various places still indicates probability of the photon concentrating at that spot if you had detector (e.g. a bunch of atoms or a sheet of metal)</a:t>
            </a:r>
          </a:p>
        </p:txBody>
      </p:sp>
      <p:grpSp>
        <p:nvGrpSpPr>
          <p:cNvPr id="2" name="Group 5"/>
          <p:cNvGrpSpPr>
            <a:grpSpLocks/>
          </p:cNvGrpSpPr>
          <p:nvPr/>
        </p:nvGrpSpPr>
        <p:grpSpPr bwMode="auto">
          <a:xfrm>
            <a:off x="903288" y="795338"/>
            <a:ext cx="8072437" cy="2335212"/>
            <a:chOff x="569" y="501"/>
            <a:chExt cx="5085" cy="1471"/>
          </a:xfrm>
        </p:grpSpPr>
        <p:sp>
          <p:nvSpPr>
            <p:cNvPr id="103430" name="Line 6"/>
            <p:cNvSpPr>
              <a:spLocks noChangeShapeType="1"/>
            </p:cNvSpPr>
            <p:nvPr/>
          </p:nvSpPr>
          <p:spPr bwMode="auto">
            <a:xfrm flipV="1">
              <a:off x="569" y="702"/>
              <a:ext cx="2592" cy="317"/>
            </a:xfrm>
            <a:prstGeom prst="line">
              <a:avLst/>
            </a:prstGeom>
            <a:noFill/>
            <a:ln w="38100">
              <a:solidFill>
                <a:srgbClr val="66FF33"/>
              </a:solidFill>
              <a:round/>
              <a:headEnd type="triangle" w="med" len="med"/>
              <a:tailEnd/>
            </a:ln>
          </p:spPr>
          <p:txBody>
            <a:bodyPr>
              <a:prstTxWarp prst="textNoShape">
                <a:avLst/>
              </a:prstTxWarp>
            </a:bodyPr>
            <a:lstStyle/>
            <a:p>
              <a:endParaRPr lang="en-US"/>
            </a:p>
          </p:txBody>
        </p:sp>
        <p:sp>
          <p:nvSpPr>
            <p:cNvPr id="103431" name="Text Box 7"/>
            <p:cNvSpPr txBox="1">
              <a:spLocks noChangeArrowheads="1"/>
            </p:cNvSpPr>
            <p:nvPr/>
          </p:nvSpPr>
          <p:spPr bwMode="auto">
            <a:xfrm>
              <a:off x="3180" y="501"/>
              <a:ext cx="2474" cy="1454"/>
            </a:xfrm>
            <a:prstGeom prst="rect">
              <a:avLst/>
            </a:prstGeom>
            <a:noFill/>
            <a:ln w="38100">
              <a:solidFill>
                <a:srgbClr val="66FF33"/>
              </a:solidFill>
              <a:miter lim="800000"/>
              <a:headEnd/>
              <a:tailEnd/>
            </a:ln>
          </p:spPr>
          <p:txBody>
            <a:bodyPr>
              <a:prstTxWarp prst="textNoShape">
                <a:avLst/>
              </a:prstTxWarp>
              <a:spAutoFit/>
            </a:bodyPr>
            <a:lstStyle/>
            <a:p>
              <a:r>
                <a:rPr lang="en-US" dirty="0"/>
                <a:t>When photon </a:t>
              </a:r>
              <a:r>
                <a:rPr lang="en-US" i="1" dirty="0"/>
                <a:t>interacts</a:t>
              </a:r>
              <a:r>
                <a:rPr lang="en-US" dirty="0"/>
                <a:t> with an electron or atom, all energy ends up in one spot…  behaves like a particle with energy = </a:t>
              </a:r>
              <a:r>
                <a:rPr lang="en-US" dirty="0" err="1"/>
                <a:t>hc</a:t>
              </a:r>
              <a:r>
                <a:rPr lang="en-US" dirty="0" err="1" smtClean="0"/>
                <a:t>/λ</a:t>
              </a:r>
              <a:endParaRPr lang="en-US" dirty="0" smtClean="0"/>
            </a:p>
            <a:p>
              <a:r>
                <a:rPr lang="en-US" dirty="0" smtClean="0"/>
                <a:t>			= </a:t>
              </a:r>
              <a:r>
                <a:rPr lang="en-US" dirty="0" err="1" smtClean="0"/>
                <a:t>hf</a:t>
              </a:r>
              <a:r>
                <a:rPr lang="en-US" dirty="0" smtClean="0"/>
                <a:t> </a:t>
              </a:r>
              <a:endParaRPr lang="en-US" dirty="0"/>
            </a:p>
          </p:txBody>
        </p:sp>
        <p:sp>
          <p:nvSpPr>
            <p:cNvPr id="103432" name="Rectangle 8"/>
            <p:cNvSpPr>
              <a:spLocks noChangeArrowheads="1"/>
            </p:cNvSpPr>
            <p:nvPr/>
          </p:nvSpPr>
          <p:spPr bwMode="auto">
            <a:xfrm>
              <a:off x="626" y="1244"/>
              <a:ext cx="1592" cy="72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685800"/>
          </a:xfrm>
        </p:spPr>
        <p:txBody>
          <a:bodyPr/>
          <a:lstStyle/>
          <a:p>
            <a:r>
              <a:rPr lang="en-US" sz="4000" b="1"/>
              <a:t>Summary PE effect:</a:t>
            </a:r>
          </a:p>
        </p:txBody>
      </p:sp>
      <p:grpSp>
        <p:nvGrpSpPr>
          <p:cNvPr id="2" name="Group 3"/>
          <p:cNvGrpSpPr>
            <a:grpSpLocks/>
          </p:cNvGrpSpPr>
          <p:nvPr/>
        </p:nvGrpSpPr>
        <p:grpSpPr bwMode="auto">
          <a:xfrm>
            <a:off x="536575" y="781050"/>
            <a:ext cx="4171950" cy="2139950"/>
            <a:chOff x="338" y="492"/>
            <a:chExt cx="2628" cy="1348"/>
          </a:xfrm>
        </p:grpSpPr>
        <p:pic>
          <p:nvPicPr>
            <p:cNvPr id="54303" name="Picture 4" descr="battery-D-cell"/>
            <p:cNvPicPr>
              <a:picLocks noChangeAspect="1" noChangeArrowheads="1"/>
            </p:cNvPicPr>
            <p:nvPr/>
          </p:nvPicPr>
          <p:blipFill>
            <a:blip r:embed="rId2"/>
            <a:srcRect/>
            <a:stretch>
              <a:fillRect/>
            </a:stretch>
          </p:blipFill>
          <p:spPr bwMode="auto">
            <a:xfrm>
              <a:off x="471" y="1616"/>
              <a:ext cx="284" cy="135"/>
            </a:xfrm>
            <a:prstGeom prst="rect">
              <a:avLst/>
            </a:prstGeom>
            <a:noFill/>
            <a:ln w="9525">
              <a:noFill/>
              <a:miter lim="800000"/>
              <a:headEnd/>
              <a:tailEnd/>
            </a:ln>
          </p:spPr>
        </p:pic>
        <p:sp>
          <p:nvSpPr>
            <p:cNvPr id="54304" name="Line 5"/>
            <p:cNvSpPr>
              <a:spLocks noChangeShapeType="1"/>
            </p:cNvSpPr>
            <p:nvPr/>
          </p:nvSpPr>
          <p:spPr bwMode="auto">
            <a:xfrm flipH="1">
              <a:off x="389" y="1561"/>
              <a:ext cx="2142" cy="1"/>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54305" name="Rectangle 6"/>
            <p:cNvSpPr>
              <a:spLocks noChangeArrowheads="1"/>
            </p:cNvSpPr>
            <p:nvPr/>
          </p:nvSpPr>
          <p:spPr bwMode="auto">
            <a:xfrm>
              <a:off x="1113" y="1552"/>
              <a:ext cx="1457" cy="288"/>
            </a:xfrm>
            <a:prstGeom prst="rect">
              <a:avLst/>
            </a:prstGeom>
            <a:noFill/>
            <a:ln w="9525">
              <a:noFill/>
              <a:miter lim="800000"/>
              <a:headEnd/>
              <a:tailEnd/>
            </a:ln>
          </p:spPr>
          <p:txBody>
            <a:bodyPr wrap="none">
              <a:prstTxWarp prst="textNoShape">
                <a:avLst/>
              </a:prstTxWarp>
              <a:spAutoFit/>
            </a:bodyPr>
            <a:lstStyle/>
            <a:p>
              <a:r>
                <a:rPr lang="en-US">
                  <a:latin typeface="Comic Sans MS" charset="0"/>
                  <a:ea typeface="Times New Roman" charset="0"/>
                  <a:cs typeface="Times New Roman" charset="0"/>
                </a:rPr>
                <a:t>0                   U</a:t>
              </a:r>
            </a:p>
          </p:txBody>
        </p:sp>
        <p:sp>
          <p:nvSpPr>
            <p:cNvPr id="54306" name="Rectangle 7"/>
            <p:cNvSpPr>
              <a:spLocks noChangeArrowheads="1"/>
            </p:cNvSpPr>
            <p:nvPr/>
          </p:nvSpPr>
          <p:spPr bwMode="auto">
            <a:xfrm rot="-5400000">
              <a:off x="974" y="937"/>
              <a:ext cx="335" cy="288"/>
            </a:xfrm>
            <a:prstGeom prst="rect">
              <a:avLst/>
            </a:prstGeom>
            <a:noFill/>
            <a:ln w="9525">
              <a:noFill/>
              <a:miter lim="800000"/>
              <a:headEnd/>
              <a:tailEnd/>
            </a:ln>
          </p:spPr>
          <p:txBody>
            <a:bodyPr wrap="none">
              <a:prstTxWarp prst="textNoShape">
                <a:avLst/>
              </a:prstTxWarp>
              <a:spAutoFit/>
            </a:bodyPr>
            <a:lstStyle/>
            <a:p>
              <a:r>
                <a:rPr lang="en-US">
                  <a:latin typeface="Comic Sans MS" charset="0"/>
                  <a:ea typeface="Times New Roman" charset="0"/>
                  <a:cs typeface="Times New Roman" charset="0"/>
                </a:rPr>
                <a:t>  I</a:t>
              </a:r>
            </a:p>
          </p:txBody>
        </p:sp>
        <p:pic>
          <p:nvPicPr>
            <p:cNvPr id="54307" name="Picture 8" descr="battery-D-cell"/>
            <p:cNvPicPr>
              <a:picLocks noChangeAspect="1" noChangeArrowheads="1"/>
            </p:cNvPicPr>
            <p:nvPr/>
          </p:nvPicPr>
          <p:blipFill>
            <a:blip r:embed="rId3"/>
            <a:srcRect/>
            <a:stretch>
              <a:fillRect/>
            </a:stretch>
          </p:blipFill>
          <p:spPr bwMode="auto">
            <a:xfrm>
              <a:off x="1434" y="1603"/>
              <a:ext cx="301" cy="143"/>
            </a:xfrm>
            <a:prstGeom prst="rect">
              <a:avLst/>
            </a:prstGeom>
            <a:noFill/>
            <a:ln w="9525">
              <a:noFill/>
              <a:miter lim="800000"/>
              <a:headEnd/>
              <a:tailEnd/>
            </a:ln>
          </p:spPr>
        </p:pic>
        <p:sp>
          <p:nvSpPr>
            <p:cNvPr id="54308" name="Line 9"/>
            <p:cNvSpPr>
              <a:spLocks noChangeShapeType="1"/>
            </p:cNvSpPr>
            <p:nvPr/>
          </p:nvSpPr>
          <p:spPr bwMode="auto">
            <a:xfrm flipH="1">
              <a:off x="1270" y="1101"/>
              <a:ext cx="1194" cy="1"/>
            </a:xfrm>
            <a:prstGeom prst="line">
              <a:avLst/>
            </a:prstGeom>
            <a:noFill/>
            <a:ln w="38100">
              <a:solidFill>
                <a:schemeClr val="tx1"/>
              </a:solidFill>
              <a:round/>
              <a:headEnd/>
              <a:tailEnd/>
            </a:ln>
          </p:spPr>
          <p:txBody>
            <a:bodyPr>
              <a:prstTxWarp prst="textNoShape">
                <a:avLst/>
              </a:prstTxWarp>
            </a:bodyPr>
            <a:lstStyle/>
            <a:p>
              <a:endParaRPr lang="en-US"/>
            </a:p>
          </p:txBody>
        </p:sp>
        <p:sp>
          <p:nvSpPr>
            <p:cNvPr id="54309" name="Line 10"/>
            <p:cNvSpPr>
              <a:spLocks noChangeShapeType="1"/>
            </p:cNvSpPr>
            <p:nvPr/>
          </p:nvSpPr>
          <p:spPr bwMode="auto">
            <a:xfrm flipH="1">
              <a:off x="1043" y="1108"/>
              <a:ext cx="219" cy="455"/>
            </a:xfrm>
            <a:prstGeom prst="line">
              <a:avLst/>
            </a:prstGeom>
            <a:noFill/>
            <a:ln w="38100">
              <a:solidFill>
                <a:schemeClr val="tx1"/>
              </a:solidFill>
              <a:round/>
              <a:headEnd/>
              <a:tailEnd/>
            </a:ln>
          </p:spPr>
          <p:txBody>
            <a:bodyPr>
              <a:prstTxWarp prst="textNoShape">
                <a:avLst/>
              </a:prstTxWarp>
            </a:bodyPr>
            <a:lstStyle/>
            <a:p>
              <a:endParaRPr lang="en-US"/>
            </a:p>
          </p:txBody>
        </p:sp>
        <p:sp>
          <p:nvSpPr>
            <p:cNvPr id="54310" name="Line 11"/>
            <p:cNvSpPr>
              <a:spLocks noChangeShapeType="1"/>
            </p:cNvSpPr>
            <p:nvPr/>
          </p:nvSpPr>
          <p:spPr bwMode="auto">
            <a:xfrm flipV="1">
              <a:off x="389" y="1559"/>
              <a:ext cx="639" cy="2"/>
            </a:xfrm>
            <a:prstGeom prst="line">
              <a:avLst/>
            </a:prstGeom>
            <a:noFill/>
            <a:ln w="38100">
              <a:solidFill>
                <a:schemeClr val="bg2"/>
              </a:solidFill>
              <a:round/>
              <a:headEnd/>
              <a:tailEnd/>
            </a:ln>
          </p:spPr>
          <p:txBody>
            <a:bodyPr>
              <a:prstTxWarp prst="textNoShape">
                <a:avLst/>
              </a:prstTxWarp>
            </a:bodyPr>
            <a:lstStyle/>
            <a:p>
              <a:endParaRPr lang="en-US"/>
            </a:p>
          </p:txBody>
        </p:sp>
        <p:grpSp>
          <p:nvGrpSpPr>
            <p:cNvPr id="3" name="Group 12"/>
            <p:cNvGrpSpPr>
              <a:grpSpLocks/>
            </p:cNvGrpSpPr>
            <p:nvPr/>
          </p:nvGrpSpPr>
          <p:grpSpPr bwMode="auto">
            <a:xfrm>
              <a:off x="389" y="1368"/>
              <a:ext cx="2145" cy="191"/>
              <a:chOff x="207" y="1615"/>
              <a:chExt cx="2145" cy="211"/>
            </a:xfrm>
          </p:grpSpPr>
          <p:sp>
            <p:nvSpPr>
              <p:cNvPr id="54318" name="Line 13"/>
              <p:cNvSpPr>
                <a:spLocks noChangeShapeType="1"/>
              </p:cNvSpPr>
              <p:nvPr/>
            </p:nvSpPr>
            <p:spPr bwMode="auto">
              <a:xfrm flipH="1">
                <a:off x="1098" y="1619"/>
                <a:ext cx="1254" cy="0"/>
              </a:xfrm>
              <a:prstGeom prst="line">
                <a:avLst/>
              </a:prstGeom>
              <a:noFill/>
              <a:ln w="38100">
                <a:solidFill>
                  <a:schemeClr val="bg2"/>
                </a:solidFill>
                <a:round/>
                <a:headEnd/>
                <a:tailEnd/>
              </a:ln>
            </p:spPr>
            <p:txBody>
              <a:bodyPr>
                <a:prstTxWarp prst="textNoShape">
                  <a:avLst/>
                </a:prstTxWarp>
              </a:bodyPr>
              <a:lstStyle/>
              <a:p>
                <a:endParaRPr lang="en-US"/>
              </a:p>
            </p:txBody>
          </p:sp>
          <p:sp>
            <p:nvSpPr>
              <p:cNvPr id="54319" name="Line 14"/>
              <p:cNvSpPr>
                <a:spLocks noChangeShapeType="1"/>
              </p:cNvSpPr>
              <p:nvPr/>
            </p:nvSpPr>
            <p:spPr bwMode="auto">
              <a:xfrm flipH="1">
                <a:off x="864" y="1615"/>
                <a:ext cx="216" cy="207"/>
              </a:xfrm>
              <a:prstGeom prst="line">
                <a:avLst/>
              </a:prstGeom>
              <a:noFill/>
              <a:ln w="38100">
                <a:solidFill>
                  <a:schemeClr val="bg2"/>
                </a:solidFill>
                <a:round/>
                <a:headEnd/>
                <a:tailEnd/>
              </a:ln>
            </p:spPr>
            <p:txBody>
              <a:bodyPr>
                <a:prstTxWarp prst="textNoShape">
                  <a:avLst/>
                </a:prstTxWarp>
              </a:bodyPr>
              <a:lstStyle/>
              <a:p>
                <a:endParaRPr lang="en-US"/>
              </a:p>
            </p:txBody>
          </p:sp>
          <p:sp>
            <p:nvSpPr>
              <p:cNvPr id="54320" name="Line 15"/>
              <p:cNvSpPr>
                <a:spLocks noChangeShapeType="1"/>
              </p:cNvSpPr>
              <p:nvPr/>
            </p:nvSpPr>
            <p:spPr bwMode="auto">
              <a:xfrm flipH="1">
                <a:off x="207" y="1826"/>
                <a:ext cx="668" cy="0"/>
              </a:xfrm>
              <a:prstGeom prst="line">
                <a:avLst/>
              </a:prstGeom>
              <a:noFill/>
              <a:ln w="38100">
                <a:solidFill>
                  <a:schemeClr val="bg2"/>
                </a:solidFill>
                <a:round/>
                <a:headEnd/>
                <a:tailEnd/>
              </a:ln>
            </p:spPr>
            <p:txBody>
              <a:bodyPr>
                <a:prstTxWarp prst="textNoShape">
                  <a:avLst/>
                </a:prstTxWarp>
              </a:bodyPr>
              <a:lstStyle/>
              <a:p>
                <a:endParaRPr lang="en-US"/>
              </a:p>
            </p:txBody>
          </p:sp>
        </p:grpSp>
        <p:grpSp>
          <p:nvGrpSpPr>
            <p:cNvPr id="4" name="Group 16"/>
            <p:cNvGrpSpPr>
              <a:grpSpLocks/>
            </p:cNvGrpSpPr>
            <p:nvPr/>
          </p:nvGrpSpPr>
          <p:grpSpPr bwMode="auto">
            <a:xfrm>
              <a:off x="1632" y="849"/>
              <a:ext cx="1238" cy="554"/>
              <a:chOff x="1718" y="1082"/>
              <a:chExt cx="1238" cy="612"/>
            </a:xfrm>
          </p:grpSpPr>
          <p:sp>
            <p:nvSpPr>
              <p:cNvPr id="54316" name="Rectangle 17"/>
              <p:cNvSpPr>
                <a:spLocks noChangeArrowheads="1"/>
              </p:cNvSpPr>
              <p:nvPr/>
            </p:nvSpPr>
            <p:spPr bwMode="auto">
              <a:xfrm>
                <a:off x="1718" y="1376"/>
                <a:ext cx="1163" cy="318"/>
              </a:xfrm>
              <a:prstGeom prst="rect">
                <a:avLst/>
              </a:prstGeom>
              <a:noFill/>
              <a:ln w="9525">
                <a:noFill/>
                <a:miter lim="800000"/>
                <a:headEnd/>
                <a:tailEnd/>
              </a:ln>
            </p:spPr>
            <p:txBody>
              <a:bodyPr wrap="none">
                <a:prstTxWarp prst="textNoShape">
                  <a:avLst/>
                </a:prstTxWarp>
                <a:spAutoFit/>
              </a:bodyPr>
              <a:lstStyle/>
              <a:p>
                <a:r>
                  <a:rPr lang="en-US">
                    <a:solidFill>
                      <a:schemeClr val="bg2"/>
                    </a:solidFill>
                  </a:rPr>
                  <a:t>low intensity</a:t>
                </a:r>
              </a:p>
            </p:txBody>
          </p:sp>
          <p:sp>
            <p:nvSpPr>
              <p:cNvPr id="54317" name="Rectangle 18"/>
              <p:cNvSpPr>
                <a:spLocks noChangeArrowheads="1"/>
              </p:cNvSpPr>
              <p:nvPr/>
            </p:nvSpPr>
            <p:spPr bwMode="auto">
              <a:xfrm>
                <a:off x="1718" y="1082"/>
                <a:ext cx="1238" cy="318"/>
              </a:xfrm>
              <a:prstGeom prst="rect">
                <a:avLst/>
              </a:prstGeom>
              <a:noFill/>
              <a:ln w="9525">
                <a:noFill/>
                <a:miter lim="800000"/>
                <a:headEnd/>
                <a:tailEnd/>
              </a:ln>
            </p:spPr>
            <p:txBody>
              <a:bodyPr wrap="none">
                <a:prstTxWarp prst="textNoShape">
                  <a:avLst/>
                </a:prstTxWarp>
                <a:spAutoFit/>
              </a:bodyPr>
              <a:lstStyle/>
              <a:p>
                <a:r>
                  <a:rPr lang="en-US"/>
                  <a:t>high intensity</a:t>
                </a:r>
              </a:p>
            </p:txBody>
          </p:sp>
        </p:grpSp>
        <p:sp>
          <p:nvSpPr>
            <p:cNvPr id="54313" name="Text Box 19"/>
            <p:cNvSpPr txBox="1">
              <a:spLocks noChangeArrowheads="1"/>
            </p:cNvSpPr>
            <p:nvPr/>
          </p:nvSpPr>
          <p:spPr bwMode="auto">
            <a:xfrm>
              <a:off x="422" y="528"/>
              <a:ext cx="2496" cy="327"/>
            </a:xfrm>
            <a:prstGeom prst="rect">
              <a:avLst/>
            </a:prstGeom>
            <a:noFill/>
            <a:ln w="12700">
              <a:noFill/>
              <a:miter lim="800000"/>
              <a:headEnd/>
              <a:tailEnd/>
            </a:ln>
          </p:spPr>
          <p:txBody>
            <a:bodyPr wrap="none">
              <a:prstTxWarp prst="textNoShape">
                <a:avLst/>
              </a:prstTxWarp>
              <a:spAutoFit/>
            </a:bodyPr>
            <a:lstStyle/>
            <a:p>
              <a:r>
                <a:rPr lang="en-US" b="1" u="sng"/>
                <a:t>1. Current vs. Voltage:</a:t>
              </a:r>
            </a:p>
          </p:txBody>
        </p:sp>
        <p:sp>
          <p:nvSpPr>
            <p:cNvPr id="54314" name="Rectangle 20"/>
            <p:cNvSpPr>
              <a:spLocks noChangeArrowheads="1"/>
            </p:cNvSpPr>
            <p:nvPr/>
          </p:nvSpPr>
          <p:spPr bwMode="auto">
            <a:xfrm>
              <a:off x="338" y="492"/>
              <a:ext cx="2628" cy="1332"/>
            </a:xfrm>
            <a:prstGeom prst="rect">
              <a:avLst/>
            </a:prstGeom>
            <a:noFill/>
            <a:ln w="12700">
              <a:solidFill>
                <a:schemeClr val="tx1"/>
              </a:solidFill>
              <a:miter lim="800000"/>
              <a:headEnd/>
              <a:tailEnd/>
            </a:ln>
          </p:spPr>
          <p:txBody>
            <a:bodyPr anchor="ctr">
              <a:prstTxWarp prst="textNoShape">
                <a:avLst/>
              </a:prstTxWarp>
              <a:spAutoFit/>
            </a:bodyPr>
            <a:lstStyle/>
            <a:p>
              <a:endParaRPr lang="en-US"/>
            </a:p>
          </p:txBody>
        </p:sp>
        <p:sp>
          <p:nvSpPr>
            <p:cNvPr id="54315" name="Line 21"/>
            <p:cNvSpPr>
              <a:spLocks noChangeShapeType="1"/>
            </p:cNvSpPr>
            <p:nvPr/>
          </p:nvSpPr>
          <p:spPr bwMode="auto">
            <a:xfrm flipH="1">
              <a:off x="1268" y="960"/>
              <a:ext cx="0" cy="624"/>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grpSp>
      <p:grpSp>
        <p:nvGrpSpPr>
          <p:cNvPr id="5" name="Group 22"/>
          <p:cNvGrpSpPr>
            <a:grpSpLocks/>
          </p:cNvGrpSpPr>
          <p:nvPr/>
        </p:nvGrpSpPr>
        <p:grpSpPr bwMode="auto">
          <a:xfrm>
            <a:off x="5486400" y="685800"/>
            <a:ext cx="2971800" cy="2733675"/>
            <a:chOff x="326" y="2262"/>
            <a:chExt cx="1872" cy="1722"/>
          </a:xfrm>
        </p:grpSpPr>
        <p:grpSp>
          <p:nvGrpSpPr>
            <p:cNvPr id="6" name="Group 23"/>
            <p:cNvGrpSpPr>
              <a:grpSpLocks/>
            </p:cNvGrpSpPr>
            <p:nvPr/>
          </p:nvGrpSpPr>
          <p:grpSpPr bwMode="auto">
            <a:xfrm>
              <a:off x="469" y="2639"/>
              <a:ext cx="1643" cy="1164"/>
              <a:chOff x="3933" y="2233"/>
              <a:chExt cx="1643" cy="1412"/>
            </a:xfrm>
          </p:grpSpPr>
          <p:sp>
            <p:nvSpPr>
              <p:cNvPr id="54298" name="Line 24"/>
              <p:cNvSpPr>
                <a:spLocks noChangeShapeType="1"/>
              </p:cNvSpPr>
              <p:nvPr/>
            </p:nvSpPr>
            <p:spPr bwMode="auto">
              <a:xfrm>
                <a:off x="4224" y="2352"/>
                <a:ext cx="0" cy="960"/>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54299" name="Line 25"/>
              <p:cNvSpPr>
                <a:spLocks noChangeShapeType="1"/>
              </p:cNvSpPr>
              <p:nvPr/>
            </p:nvSpPr>
            <p:spPr bwMode="auto">
              <a:xfrm flipH="1">
                <a:off x="4176" y="3312"/>
                <a:ext cx="1392" cy="0"/>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54300" name="Rectangle 26"/>
              <p:cNvSpPr>
                <a:spLocks noChangeArrowheads="1"/>
              </p:cNvSpPr>
              <p:nvPr/>
            </p:nvSpPr>
            <p:spPr bwMode="auto">
              <a:xfrm>
                <a:off x="3968" y="3296"/>
                <a:ext cx="1608" cy="349"/>
              </a:xfrm>
              <a:prstGeom prst="rect">
                <a:avLst/>
              </a:prstGeom>
              <a:noFill/>
              <a:ln w="9525">
                <a:noFill/>
                <a:miter lim="800000"/>
                <a:headEnd/>
                <a:tailEnd/>
              </a:ln>
            </p:spPr>
            <p:txBody>
              <a:bodyPr>
                <a:prstTxWarp prst="textNoShape">
                  <a:avLst/>
                </a:prstTxWarp>
                <a:spAutoFit/>
              </a:bodyPr>
              <a:lstStyle/>
              <a:p>
                <a:r>
                  <a:rPr lang="en-US">
                    <a:latin typeface="Comic Sans MS" charset="0"/>
                    <a:ea typeface="Times New Roman" charset="0"/>
                    <a:cs typeface="Times New Roman" charset="0"/>
                  </a:rPr>
                  <a:t>0        Frequency</a:t>
                </a:r>
              </a:p>
            </p:txBody>
          </p:sp>
          <p:sp>
            <p:nvSpPr>
              <p:cNvPr id="54301" name="Rectangle 27"/>
              <p:cNvSpPr>
                <a:spLocks noChangeArrowheads="1"/>
              </p:cNvSpPr>
              <p:nvPr/>
            </p:nvSpPr>
            <p:spPr bwMode="auto">
              <a:xfrm rot="-5400000">
                <a:off x="3874" y="2292"/>
                <a:ext cx="406" cy="288"/>
              </a:xfrm>
              <a:prstGeom prst="rect">
                <a:avLst/>
              </a:prstGeom>
              <a:noFill/>
              <a:ln w="9525">
                <a:noFill/>
                <a:miter lim="800000"/>
                <a:headEnd/>
                <a:tailEnd/>
              </a:ln>
            </p:spPr>
            <p:txBody>
              <a:bodyPr wrap="none">
                <a:prstTxWarp prst="textNoShape">
                  <a:avLst/>
                </a:prstTxWarp>
                <a:spAutoFit/>
              </a:bodyPr>
              <a:lstStyle/>
              <a:p>
                <a:r>
                  <a:rPr lang="en-US">
                    <a:latin typeface="Comic Sans MS" charset="0"/>
                    <a:ea typeface="Times New Roman" charset="0"/>
                    <a:cs typeface="Times New Roman" charset="0"/>
                  </a:rPr>
                  <a:t>  I</a:t>
                </a:r>
              </a:p>
            </p:txBody>
          </p:sp>
          <p:sp>
            <p:nvSpPr>
              <p:cNvPr id="54302" name="Freeform 28"/>
              <p:cNvSpPr>
                <a:spLocks/>
              </p:cNvSpPr>
              <p:nvPr/>
            </p:nvSpPr>
            <p:spPr bwMode="auto">
              <a:xfrm>
                <a:off x="4218" y="2352"/>
                <a:ext cx="1098" cy="967"/>
              </a:xfrm>
              <a:custGeom>
                <a:avLst/>
                <a:gdLst>
                  <a:gd name="T0" fmla="*/ 0 w 1098"/>
                  <a:gd name="T1" fmla="*/ 73 h 1107"/>
                  <a:gd name="T2" fmla="*/ 270 w 1098"/>
                  <a:gd name="T3" fmla="*/ 72 h 1107"/>
                  <a:gd name="T4" fmla="*/ 618 w 1098"/>
                  <a:gd name="T5" fmla="*/ 62 h 1107"/>
                  <a:gd name="T6" fmla="*/ 864 w 1098"/>
                  <a:gd name="T7" fmla="*/ 37 h 1107"/>
                  <a:gd name="T8" fmla="*/ 1098 w 1098"/>
                  <a:gd name="T9" fmla="*/ 0 h 1107"/>
                  <a:gd name="T10" fmla="*/ 0 60000 65536"/>
                  <a:gd name="T11" fmla="*/ 0 60000 65536"/>
                  <a:gd name="T12" fmla="*/ 0 60000 65536"/>
                  <a:gd name="T13" fmla="*/ 0 60000 65536"/>
                  <a:gd name="T14" fmla="*/ 0 60000 65536"/>
                  <a:gd name="T15" fmla="*/ 0 w 1098"/>
                  <a:gd name="T16" fmla="*/ 0 h 1107"/>
                  <a:gd name="T17" fmla="*/ 1098 w 1098"/>
                  <a:gd name="T18" fmla="*/ 1107 h 1107"/>
                </a:gdLst>
                <a:ahLst/>
                <a:cxnLst>
                  <a:cxn ang="T10">
                    <a:pos x="T0" y="T1"/>
                  </a:cxn>
                  <a:cxn ang="T11">
                    <a:pos x="T2" y="T3"/>
                  </a:cxn>
                  <a:cxn ang="T12">
                    <a:pos x="T4" y="T5"/>
                  </a:cxn>
                  <a:cxn ang="T13">
                    <a:pos x="T6" y="T7"/>
                  </a:cxn>
                  <a:cxn ang="T14">
                    <a:pos x="T8" y="T9"/>
                  </a:cxn>
                </a:cxnLst>
                <a:rect l="T15" t="T16" r="T17" b="T18"/>
                <a:pathLst>
                  <a:path w="1098" h="1107">
                    <a:moveTo>
                      <a:pt x="0" y="1092"/>
                    </a:moveTo>
                    <a:cubicBezTo>
                      <a:pt x="45" y="1090"/>
                      <a:pt x="167" y="1107"/>
                      <a:pt x="270" y="1080"/>
                    </a:cubicBezTo>
                    <a:cubicBezTo>
                      <a:pt x="373" y="1053"/>
                      <a:pt x="519" y="1019"/>
                      <a:pt x="618" y="930"/>
                    </a:cubicBezTo>
                    <a:cubicBezTo>
                      <a:pt x="717" y="841"/>
                      <a:pt x="784" y="701"/>
                      <a:pt x="864" y="546"/>
                    </a:cubicBezTo>
                    <a:cubicBezTo>
                      <a:pt x="944" y="391"/>
                      <a:pt x="1049" y="114"/>
                      <a:pt x="1098" y="0"/>
                    </a:cubicBezTo>
                  </a:path>
                </a:pathLst>
              </a:custGeom>
              <a:noFill/>
              <a:ln w="38100" cmpd="sng">
                <a:solidFill>
                  <a:srgbClr val="FF0000"/>
                </a:solidFill>
                <a:round/>
                <a:headEnd/>
                <a:tailEnd/>
              </a:ln>
            </p:spPr>
            <p:txBody>
              <a:bodyPr>
                <a:prstTxWarp prst="textNoShape">
                  <a:avLst/>
                </a:prstTxWarp>
              </a:bodyPr>
              <a:lstStyle/>
              <a:p>
                <a:endParaRPr lang="en-US"/>
              </a:p>
            </p:txBody>
          </p:sp>
        </p:grpSp>
        <p:sp>
          <p:nvSpPr>
            <p:cNvPr id="54296" name="Text Box 29"/>
            <p:cNvSpPr txBox="1">
              <a:spLocks noChangeArrowheads="1"/>
            </p:cNvSpPr>
            <p:nvPr/>
          </p:nvSpPr>
          <p:spPr bwMode="auto">
            <a:xfrm>
              <a:off x="410" y="2262"/>
              <a:ext cx="1538" cy="291"/>
            </a:xfrm>
            <a:prstGeom prst="rect">
              <a:avLst/>
            </a:prstGeom>
            <a:noFill/>
            <a:ln w="12700">
              <a:noFill/>
              <a:miter lim="800000"/>
              <a:headEnd/>
              <a:tailEnd/>
            </a:ln>
          </p:spPr>
          <p:txBody>
            <a:bodyPr wrap="none">
              <a:prstTxWarp prst="textNoShape">
                <a:avLst/>
              </a:prstTxWarp>
              <a:spAutoFit/>
            </a:bodyPr>
            <a:lstStyle/>
            <a:p>
              <a:r>
                <a:rPr lang="en-US" b="1" u="sng" dirty="0"/>
                <a:t>2.</a:t>
              </a:r>
              <a:r>
                <a:rPr lang="en-US" b="1" u="sng" dirty="0" smtClean="0"/>
                <a:t> </a:t>
              </a:r>
              <a:r>
                <a:rPr lang="en-US" b="1" i="1" u="sng" dirty="0" smtClean="0"/>
                <a:t>Current</a:t>
              </a:r>
              <a:r>
                <a:rPr lang="en-US" b="1" u="sng" dirty="0" smtClean="0"/>
                <a:t> </a:t>
              </a:r>
              <a:r>
                <a:rPr lang="en-US" b="1" u="sng" dirty="0"/>
                <a:t>vs. </a:t>
              </a:r>
              <a:r>
                <a:rPr lang="en-US" b="1" i="1" u="sng" dirty="0" err="1"/>
                <a:t>f</a:t>
              </a:r>
              <a:r>
                <a:rPr lang="en-US" b="1" u="sng" dirty="0"/>
                <a:t>:</a:t>
              </a:r>
            </a:p>
          </p:txBody>
        </p:sp>
        <p:sp>
          <p:nvSpPr>
            <p:cNvPr id="54297" name="Rectangle 30"/>
            <p:cNvSpPr>
              <a:spLocks noChangeArrowheads="1"/>
            </p:cNvSpPr>
            <p:nvPr/>
          </p:nvSpPr>
          <p:spPr bwMode="auto">
            <a:xfrm>
              <a:off x="326" y="2268"/>
              <a:ext cx="1872" cy="1716"/>
            </a:xfrm>
            <a:prstGeom prst="rect">
              <a:avLst/>
            </a:prstGeom>
            <a:noFill/>
            <a:ln w="12700">
              <a:solidFill>
                <a:schemeClr val="tx1"/>
              </a:solidFill>
              <a:miter lim="800000"/>
              <a:headEnd/>
              <a:tailEnd/>
            </a:ln>
          </p:spPr>
          <p:txBody>
            <a:bodyPr anchor="ctr">
              <a:prstTxWarp prst="textNoShape">
                <a:avLst/>
              </a:prstTxWarp>
              <a:spAutoFit/>
            </a:bodyPr>
            <a:lstStyle/>
            <a:p>
              <a:endParaRPr lang="en-US"/>
            </a:p>
          </p:txBody>
        </p:sp>
      </p:grpSp>
      <p:grpSp>
        <p:nvGrpSpPr>
          <p:cNvPr id="7" name="Group 31"/>
          <p:cNvGrpSpPr>
            <a:grpSpLocks/>
          </p:cNvGrpSpPr>
          <p:nvPr/>
        </p:nvGrpSpPr>
        <p:grpSpPr bwMode="auto">
          <a:xfrm>
            <a:off x="4876800" y="3581400"/>
            <a:ext cx="3581400" cy="2743200"/>
            <a:chOff x="2390" y="2256"/>
            <a:chExt cx="2256" cy="1728"/>
          </a:xfrm>
        </p:grpSpPr>
        <p:grpSp>
          <p:nvGrpSpPr>
            <p:cNvPr id="8" name="Group 32"/>
            <p:cNvGrpSpPr>
              <a:grpSpLocks/>
            </p:cNvGrpSpPr>
            <p:nvPr/>
          </p:nvGrpSpPr>
          <p:grpSpPr bwMode="auto">
            <a:xfrm>
              <a:off x="2582" y="2592"/>
              <a:ext cx="1801" cy="1284"/>
              <a:chOff x="3072" y="2531"/>
              <a:chExt cx="1801" cy="1284"/>
            </a:xfrm>
          </p:grpSpPr>
          <p:sp>
            <p:nvSpPr>
              <p:cNvPr id="54289" name="Line 33"/>
              <p:cNvSpPr>
                <a:spLocks noChangeShapeType="1"/>
              </p:cNvSpPr>
              <p:nvPr/>
            </p:nvSpPr>
            <p:spPr bwMode="auto">
              <a:xfrm>
                <a:off x="3468" y="2840"/>
                <a:ext cx="1" cy="975"/>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54290" name="Line 34"/>
              <p:cNvSpPr>
                <a:spLocks noChangeShapeType="1"/>
              </p:cNvSpPr>
              <p:nvPr/>
            </p:nvSpPr>
            <p:spPr bwMode="auto">
              <a:xfrm flipH="1">
                <a:off x="3072" y="3520"/>
                <a:ext cx="1801" cy="1"/>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54291" name="Rectangle 35"/>
              <p:cNvSpPr>
                <a:spLocks noChangeArrowheads="1"/>
              </p:cNvSpPr>
              <p:nvPr/>
            </p:nvSpPr>
            <p:spPr bwMode="auto">
              <a:xfrm>
                <a:off x="3264" y="3504"/>
                <a:ext cx="1608" cy="288"/>
              </a:xfrm>
              <a:prstGeom prst="rect">
                <a:avLst/>
              </a:prstGeom>
              <a:noFill/>
              <a:ln w="9525">
                <a:noFill/>
                <a:miter lim="800000"/>
                <a:headEnd/>
                <a:tailEnd/>
              </a:ln>
            </p:spPr>
            <p:txBody>
              <a:bodyPr wrap="none">
                <a:prstTxWarp prst="textNoShape">
                  <a:avLst/>
                </a:prstTxWarp>
                <a:spAutoFit/>
              </a:bodyPr>
              <a:lstStyle/>
              <a:p>
                <a:r>
                  <a:rPr lang="en-US">
                    <a:latin typeface="Comic Sans MS" charset="0"/>
                    <a:ea typeface="Times New Roman" charset="0"/>
                    <a:cs typeface="Times New Roman" charset="0"/>
                  </a:rPr>
                  <a:t>0        Frequency</a:t>
                </a:r>
              </a:p>
            </p:txBody>
          </p:sp>
          <p:sp>
            <p:nvSpPr>
              <p:cNvPr id="54292" name="Rectangle 36"/>
              <p:cNvSpPr>
                <a:spLocks noChangeArrowheads="1"/>
              </p:cNvSpPr>
              <p:nvPr/>
            </p:nvSpPr>
            <p:spPr bwMode="auto">
              <a:xfrm rot="-5400000">
                <a:off x="2835" y="2870"/>
                <a:ext cx="965" cy="288"/>
              </a:xfrm>
              <a:prstGeom prst="rect">
                <a:avLst/>
              </a:prstGeom>
              <a:noFill/>
              <a:ln w="9525">
                <a:noFill/>
                <a:miter lim="800000"/>
                <a:headEnd/>
                <a:tailEnd/>
              </a:ln>
            </p:spPr>
            <p:txBody>
              <a:bodyPr wrap="none">
                <a:prstTxWarp prst="textNoShape">
                  <a:avLst/>
                </a:prstTxWarp>
                <a:spAutoFit/>
              </a:bodyPr>
              <a:lstStyle/>
              <a:p>
                <a:r>
                  <a:rPr lang="en-US">
                    <a:latin typeface="Comic Sans MS" charset="0"/>
                    <a:ea typeface="Times New Roman" charset="0"/>
                    <a:cs typeface="Times New Roman" charset="0"/>
                  </a:rPr>
                  <a:t>Initial KE</a:t>
                </a:r>
              </a:p>
            </p:txBody>
          </p:sp>
          <p:sp>
            <p:nvSpPr>
              <p:cNvPr id="54293" name="Line 37"/>
              <p:cNvSpPr>
                <a:spLocks noChangeShapeType="1"/>
              </p:cNvSpPr>
              <p:nvPr/>
            </p:nvSpPr>
            <p:spPr bwMode="auto">
              <a:xfrm flipV="1">
                <a:off x="3781" y="2779"/>
                <a:ext cx="689" cy="736"/>
              </a:xfrm>
              <a:prstGeom prst="line">
                <a:avLst/>
              </a:prstGeom>
              <a:noFill/>
              <a:ln w="38100">
                <a:solidFill>
                  <a:srgbClr val="FF0000"/>
                </a:solidFill>
                <a:round/>
                <a:headEnd/>
                <a:tailEnd/>
              </a:ln>
            </p:spPr>
            <p:txBody>
              <a:bodyPr>
                <a:prstTxWarp prst="textNoShape">
                  <a:avLst/>
                </a:prstTxWarp>
              </a:bodyPr>
              <a:lstStyle/>
              <a:p>
                <a:endParaRPr lang="en-US"/>
              </a:p>
            </p:txBody>
          </p:sp>
          <p:sp>
            <p:nvSpPr>
              <p:cNvPr id="54294" name="Line 38"/>
              <p:cNvSpPr>
                <a:spLocks noChangeShapeType="1"/>
              </p:cNvSpPr>
              <p:nvPr/>
            </p:nvSpPr>
            <p:spPr bwMode="auto">
              <a:xfrm flipV="1">
                <a:off x="3476" y="3519"/>
                <a:ext cx="305" cy="0"/>
              </a:xfrm>
              <a:prstGeom prst="line">
                <a:avLst/>
              </a:prstGeom>
              <a:noFill/>
              <a:ln w="38100">
                <a:solidFill>
                  <a:srgbClr val="FF0000"/>
                </a:solidFill>
                <a:round/>
                <a:headEnd/>
                <a:tailEnd/>
              </a:ln>
            </p:spPr>
            <p:txBody>
              <a:bodyPr>
                <a:prstTxWarp prst="textNoShape">
                  <a:avLst/>
                </a:prstTxWarp>
              </a:bodyPr>
              <a:lstStyle/>
              <a:p>
                <a:endParaRPr lang="en-US"/>
              </a:p>
            </p:txBody>
          </p:sp>
        </p:grpSp>
        <p:sp>
          <p:nvSpPr>
            <p:cNvPr id="54287" name="Text Box 39"/>
            <p:cNvSpPr txBox="1">
              <a:spLocks noChangeArrowheads="1"/>
            </p:cNvSpPr>
            <p:nvPr/>
          </p:nvSpPr>
          <p:spPr bwMode="auto">
            <a:xfrm>
              <a:off x="2486" y="2256"/>
              <a:ext cx="1984" cy="327"/>
            </a:xfrm>
            <a:prstGeom prst="rect">
              <a:avLst/>
            </a:prstGeom>
            <a:noFill/>
            <a:ln w="12700">
              <a:noFill/>
              <a:miter lim="800000"/>
              <a:headEnd/>
              <a:tailEnd/>
            </a:ln>
          </p:spPr>
          <p:txBody>
            <a:bodyPr wrap="none">
              <a:prstTxWarp prst="textNoShape">
                <a:avLst/>
              </a:prstTxWarp>
              <a:spAutoFit/>
            </a:bodyPr>
            <a:lstStyle/>
            <a:p>
              <a:r>
                <a:rPr lang="en-US"/>
                <a:t>or: </a:t>
              </a:r>
              <a:r>
                <a:rPr lang="en-US" b="1" u="sng"/>
                <a:t>Initial KE vs. </a:t>
              </a:r>
              <a:r>
                <a:rPr lang="en-US" b="1" i="1" u="sng"/>
                <a:t>f</a:t>
              </a:r>
              <a:r>
                <a:rPr lang="en-US" b="1" u="sng"/>
                <a:t>:</a:t>
              </a:r>
            </a:p>
          </p:txBody>
        </p:sp>
        <p:sp>
          <p:nvSpPr>
            <p:cNvPr id="54288" name="Rectangle 40"/>
            <p:cNvSpPr>
              <a:spLocks noChangeArrowheads="1"/>
            </p:cNvSpPr>
            <p:nvPr/>
          </p:nvSpPr>
          <p:spPr bwMode="auto">
            <a:xfrm>
              <a:off x="2390" y="2256"/>
              <a:ext cx="2256" cy="1728"/>
            </a:xfrm>
            <a:prstGeom prst="rect">
              <a:avLst/>
            </a:prstGeom>
            <a:noFill/>
            <a:ln w="12700">
              <a:solidFill>
                <a:schemeClr val="tx1"/>
              </a:solidFill>
              <a:miter lim="800000"/>
              <a:headEnd/>
              <a:tailEnd/>
            </a:ln>
          </p:spPr>
          <p:txBody>
            <a:bodyPr wrap="none" anchor="ctr">
              <a:prstTxWarp prst="textNoShape">
                <a:avLst/>
              </a:prstTxWarp>
              <a:spAutoFit/>
            </a:bodyPr>
            <a:lstStyle/>
            <a:p>
              <a:endParaRPr lang="en-US"/>
            </a:p>
          </p:txBody>
        </p:sp>
      </p:grpSp>
      <p:grpSp>
        <p:nvGrpSpPr>
          <p:cNvPr id="9" name="Group 41"/>
          <p:cNvGrpSpPr>
            <a:grpSpLocks/>
          </p:cNvGrpSpPr>
          <p:nvPr/>
        </p:nvGrpSpPr>
        <p:grpSpPr bwMode="auto">
          <a:xfrm>
            <a:off x="685801" y="3581400"/>
            <a:ext cx="3953932" cy="2743200"/>
            <a:chOff x="3168" y="432"/>
            <a:chExt cx="2367" cy="1728"/>
          </a:xfrm>
        </p:grpSpPr>
        <p:sp>
          <p:nvSpPr>
            <p:cNvPr id="54279" name="Line 42"/>
            <p:cNvSpPr>
              <a:spLocks noChangeShapeType="1"/>
            </p:cNvSpPr>
            <p:nvPr/>
          </p:nvSpPr>
          <p:spPr bwMode="auto">
            <a:xfrm>
              <a:off x="3938" y="1077"/>
              <a:ext cx="1" cy="975"/>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54280" name="Line 43"/>
            <p:cNvSpPr>
              <a:spLocks noChangeShapeType="1"/>
            </p:cNvSpPr>
            <p:nvPr/>
          </p:nvSpPr>
          <p:spPr bwMode="auto">
            <a:xfrm flipH="1">
              <a:off x="3542" y="1757"/>
              <a:ext cx="1801" cy="1"/>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54281" name="Rectangle 44"/>
            <p:cNvSpPr>
              <a:spLocks noChangeArrowheads="1"/>
            </p:cNvSpPr>
            <p:nvPr/>
          </p:nvSpPr>
          <p:spPr bwMode="auto">
            <a:xfrm>
              <a:off x="3734" y="1741"/>
              <a:ext cx="1642" cy="288"/>
            </a:xfrm>
            <a:prstGeom prst="rect">
              <a:avLst/>
            </a:prstGeom>
            <a:noFill/>
            <a:ln w="9525">
              <a:noFill/>
              <a:miter lim="800000"/>
              <a:headEnd/>
              <a:tailEnd/>
            </a:ln>
          </p:spPr>
          <p:txBody>
            <a:bodyPr wrap="square">
              <a:prstTxWarp prst="textNoShape">
                <a:avLst/>
              </a:prstTxWarp>
              <a:spAutoFit/>
            </a:bodyPr>
            <a:lstStyle/>
            <a:p>
              <a:r>
                <a:rPr lang="en-US">
                  <a:latin typeface="Comic Sans MS" charset="0"/>
                  <a:ea typeface="Times New Roman" charset="0"/>
                  <a:cs typeface="Times New Roman" charset="0"/>
                </a:rPr>
                <a:t>0          Intensity</a:t>
              </a:r>
            </a:p>
          </p:txBody>
        </p:sp>
        <p:sp>
          <p:nvSpPr>
            <p:cNvPr id="54282" name="Rectangle 45"/>
            <p:cNvSpPr>
              <a:spLocks noChangeArrowheads="1"/>
            </p:cNvSpPr>
            <p:nvPr/>
          </p:nvSpPr>
          <p:spPr bwMode="auto">
            <a:xfrm rot="16200000">
              <a:off x="3677" y="981"/>
              <a:ext cx="221" cy="276"/>
            </a:xfrm>
            <a:prstGeom prst="rect">
              <a:avLst/>
            </a:prstGeom>
            <a:noFill/>
            <a:ln w="9525">
              <a:noFill/>
              <a:miter lim="800000"/>
              <a:headEnd/>
              <a:tailEnd/>
            </a:ln>
          </p:spPr>
          <p:txBody>
            <a:bodyPr wrap="square">
              <a:prstTxWarp prst="textNoShape">
                <a:avLst/>
              </a:prstTxWarp>
              <a:spAutoFit/>
            </a:bodyPr>
            <a:lstStyle/>
            <a:p>
              <a:r>
                <a:rPr lang="en-US">
                  <a:latin typeface="Comic Sans MS" charset="0"/>
                  <a:ea typeface="Times New Roman" charset="0"/>
                  <a:cs typeface="Times New Roman" charset="0"/>
                </a:rPr>
                <a:t>I</a:t>
              </a:r>
            </a:p>
          </p:txBody>
        </p:sp>
        <p:sp>
          <p:nvSpPr>
            <p:cNvPr id="54283" name="Line 46"/>
            <p:cNvSpPr>
              <a:spLocks noChangeShapeType="1"/>
            </p:cNvSpPr>
            <p:nvPr/>
          </p:nvSpPr>
          <p:spPr bwMode="auto">
            <a:xfrm flipV="1">
              <a:off x="3946" y="912"/>
              <a:ext cx="1228" cy="844"/>
            </a:xfrm>
            <a:prstGeom prst="line">
              <a:avLst/>
            </a:prstGeom>
            <a:noFill/>
            <a:ln w="38100">
              <a:solidFill>
                <a:srgbClr val="0033CC"/>
              </a:solidFill>
              <a:round/>
              <a:headEnd/>
              <a:tailEnd/>
            </a:ln>
          </p:spPr>
          <p:txBody>
            <a:bodyPr>
              <a:prstTxWarp prst="textNoShape">
                <a:avLst/>
              </a:prstTxWarp>
            </a:bodyPr>
            <a:lstStyle/>
            <a:p>
              <a:endParaRPr lang="en-US"/>
            </a:p>
          </p:txBody>
        </p:sp>
        <p:sp>
          <p:nvSpPr>
            <p:cNvPr id="54284" name="Text Box 47"/>
            <p:cNvSpPr txBox="1">
              <a:spLocks noChangeArrowheads="1"/>
            </p:cNvSpPr>
            <p:nvPr/>
          </p:nvSpPr>
          <p:spPr bwMode="auto">
            <a:xfrm>
              <a:off x="3264" y="432"/>
              <a:ext cx="2271" cy="291"/>
            </a:xfrm>
            <a:prstGeom prst="rect">
              <a:avLst/>
            </a:prstGeom>
            <a:noFill/>
            <a:ln w="12700">
              <a:noFill/>
              <a:miter lim="800000"/>
              <a:headEnd/>
              <a:tailEnd/>
            </a:ln>
          </p:spPr>
          <p:txBody>
            <a:bodyPr wrap="square">
              <a:prstTxWarp prst="textNoShape">
                <a:avLst/>
              </a:prstTxWarp>
              <a:spAutoFit/>
            </a:bodyPr>
            <a:lstStyle/>
            <a:p>
              <a:r>
                <a:rPr lang="en-US" b="1" u="sng" dirty="0"/>
                <a:t>3.</a:t>
              </a:r>
              <a:r>
                <a:rPr lang="en-US" b="1" u="sng" dirty="0" smtClean="0"/>
                <a:t> </a:t>
              </a:r>
              <a:r>
                <a:rPr lang="en-US" b="1" i="1" u="sng" dirty="0" smtClean="0"/>
                <a:t>Current</a:t>
              </a:r>
              <a:r>
                <a:rPr lang="en-US" b="1" u="sng" dirty="0" smtClean="0"/>
                <a:t> </a:t>
              </a:r>
              <a:r>
                <a:rPr lang="en-US" b="1" u="sng" dirty="0"/>
                <a:t>vs. intensity:</a:t>
              </a:r>
            </a:p>
          </p:txBody>
        </p:sp>
        <p:sp>
          <p:nvSpPr>
            <p:cNvPr id="54285" name="Rectangle 48"/>
            <p:cNvSpPr>
              <a:spLocks noChangeArrowheads="1"/>
            </p:cNvSpPr>
            <p:nvPr/>
          </p:nvSpPr>
          <p:spPr bwMode="auto">
            <a:xfrm>
              <a:off x="3168" y="432"/>
              <a:ext cx="2256" cy="1728"/>
            </a:xfrm>
            <a:prstGeom prst="rect">
              <a:avLst/>
            </a:prstGeom>
            <a:noFill/>
            <a:ln w="12700">
              <a:solidFill>
                <a:schemeClr val="tx1"/>
              </a:solidFill>
              <a:miter lim="800000"/>
              <a:headEnd/>
              <a:tailEnd/>
            </a:ln>
          </p:spPr>
          <p:txBody>
            <a:bodyPr wrap="square" anchor="ctr">
              <a:prstTxWarp prst="textNoShape">
                <a:avLst/>
              </a:prstTxWarp>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par>
                          <p:cTn id="13" fill="hold">
                            <p:stCondLst>
                              <p:cond delay="2000"/>
                            </p:stCondLst>
                            <p:childTnLst>
                              <p:par>
                                <p:cTn id="14" presetID="10" presetClass="entr" presetSubtype="0" fill="hold"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76225" y="315913"/>
            <a:ext cx="8867775" cy="6001642"/>
          </a:xfrm>
          <a:prstGeom prst="rect">
            <a:avLst/>
          </a:prstGeom>
          <a:noFill/>
          <a:ln w="9525">
            <a:noFill/>
            <a:miter lim="800000"/>
            <a:headEnd/>
            <a:tailEnd/>
          </a:ln>
          <a:effectLst/>
        </p:spPr>
        <p:txBody>
          <a:bodyPr>
            <a:prstTxWarp prst="textNoShape">
              <a:avLst/>
            </a:prstTxWarp>
            <a:spAutoFit/>
          </a:bodyPr>
          <a:lstStyle/>
          <a:p>
            <a:r>
              <a:rPr lang="en-US" u="sng" dirty="0"/>
              <a:t>Classical wave predictions vs. </a:t>
            </a:r>
            <a:r>
              <a:rPr lang="en-US" u="sng" dirty="0">
                <a:solidFill>
                  <a:srgbClr val="FF3300"/>
                </a:solidFill>
              </a:rPr>
              <a:t> experimental observations</a:t>
            </a:r>
            <a:r>
              <a:rPr lang="en-US" dirty="0">
                <a:solidFill>
                  <a:srgbClr val="FF3300"/>
                </a:solidFill>
              </a:rPr>
              <a:t> </a:t>
            </a:r>
          </a:p>
          <a:p>
            <a:pPr>
              <a:buFontTx/>
              <a:buChar char="•"/>
            </a:pPr>
            <a:endParaRPr lang="en-US" dirty="0" smtClean="0"/>
          </a:p>
          <a:p>
            <a:pPr>
              <a:buFontTx/>
              <a:buChar char="•"/>
            </a:pPr>
            <a:r>
              <a:rPr lang="en-US" dirty="0" smtClean="0"/>
              <a:t> Increase </a:t>
            </a:r>
            <a:r>
              <a:rPr lang="en-US" dirty="0"/>
              <a:t>intensity, increase current.</a:t>
            </a:r>
          </a:p>
          <a:p>
            <a:r>
              <a:rPr lang="en-US" dirty="0">
                <a:solidFill>
                  <a:srgbClr val="FF3300"/>
                </a:solidFill>
              </a:rPr>
              <a:t>experiment matches</a:t>
            </a:r>
          </a:p>
          <a:p>
            <a:endParaRPr lang="en-US" dirty="0" smtClean="0">
              <a:solidFill>
                <a:srgbClr val="FF3300"/>
              </a:solidFill>
            </a:endParaRPr>
          </a:p>
          <a:p>
            <a:pPr>
              <a:buFontTx/>
              <a:buChar char="•"/>
            </a:pPr>
            <a:r>
              <a:rPr lang="en-US" dirty="0" smtClean="0"/>
              <a:t> Current </a:t>
            </a:r>
            <a:r>
              <a:rPr lang="en-US" dirty="0" err="1"/>
              <a:t>vs</a:t>
            </a:r>
            <a:r>
              <a:rPr lang="en-US" dirty="0"/>
              <a:t> voltage step</a:t>
            </a:r>
            <a:r>
              <a:rPr lang="en-US" dirty="0" smtClean="0"/>
              <a:t> near </a:t>
            </a:r>
            <a:r>
              <a:rPr lang="en-US" dirty="0"/>
              <a:t>zero then flat.</a:t>
            </a:r>
          </a:p>
          <a:p>
            <a:r>
              <a:rPr lang="en-US" dirty="0">
                <a:solidFill>
                  <a:srgbClr val="FF3300"/>
                </a:solidFill>
              </a:rPr>
              <a:t>(flat part matches, but experiment has tail of energetic electrons, </a:t>
            </a:r>
            <a:r>
              <a:rPr lang="en-US" i="1" u="sng" dirty="0">
                <a:solidFill>
                  <a:srgbClr val="FF3300"/>
                </a:solidFill>
              </a:rPr>
              <a:t>energy of which depends on</a:t>
            </a:r>
            <a:r>
              <a:rPr lang="en-US" i="1" u="sng" dirty="0" smtClean="0">
                <a:solidFill>
                  <a:srgbClr val="FF3300"/>
                </a:solidFill>
              </a:rPr>
              <a:t> frequency</a:t>
            </a:r>
            <a:r>
              <a:rPr lang="en-US" dirty="0" smtClean="0">
                <a:solidFill>
                  <a:srgbClr val="FF3300"/>
                </a:solidFill>
              </a:rPr>
              <a:t>)</a:t>
            </a:r>
            <a:endParaRPr lang="en-US" dirty="0">
              <a:solidFill>
                <a:srgbClr val="FF3300"/>
              </a:solidFill>
            </a:endParaRPr>
          </a:p>
          <a:p>
            <a:endParaRPr lang="en-US" dirty="0" smtClean="0">
              <a:solidFill>
                <a:srgbClr val="FF3300"/>
              </a:solidFill>
            </a:endParaRPr>
          </a:p>
          <a:p>
            <a:pPr>
              <a:buFontTx/>
              <a:buChar char="•"/>
            </a:pPr>
            <a:r>
              <a:rPr lang="en-US" dirty="0" smtClean="0"/>
              <a:t> Frequency </a:t>
            </a:r>
            <a:r>
              <a:rPr lang="en-US" dirty="0"/>
              <a:t>does not matter, only intensity.</a:t>
            </a:r>
          </a:p>
          <a:p>
            <a:r>
              <a:rPr lang="en-US" dirty="0">
                <a:solidFill>
                  <a:srgbClr val="FF3300"/>
                </a:solidFill>
              </a:rPr>
              <a:t>experiment shows strong dependence on</a:t>
            </a:r>
            <a:r>
              <a:rPr lang="en-US" dirty="0" smtClean="0">
                <a:solidFill>
                  <a:srgbClr val="FF3300"/>
                </a:solidFill>
              </a:rPr>
              <a:t> frequency</a:t>
            </a:r>
          </a:p>
          <a:p>
            <a:endParaRPr lang="en-US" dirty="0">
              <a:solidFill>
                <a:srgbClr val="FF3300"/>
              </a:solidFill>
            </a:endParaRPr>
          </a:p>
          <a:p>
            <a:pPr>
              <a:buFontTx/>
              <a:buChar char="•"/>
            </a:pPr>
            <a:r>
              <a:rPr lang="en-US" dirty="0"/>
              <a:t>Takes time to heat up </a:t>
            </a:r>
            <a:r>
              <a:rPr lang="en-US" dirty="0">
                <a:latin typeface="Arial Unicode MS" charset="0"/>
                <a:ea typeface="Arial Unicode MS" charset="0"/>
                <a:cs typeface="Arial Unicode MS" charset="0"/>
              </a:rPr>
              <a:t>⇒</a:t>
            </a:r>
            <a:r>
              <a:rPr lang="en-US" dirty="0"/>
              <a:t> current low and increases with time.</a:t>
            </a:r>
          </a:p>
          <a:p>
            <a:r>
              <a:rPr lang="en-US" dirty="0">
                <a:solidFill>
                  <a:srgbClr val="FF3300"/>
                </a:solidFill>
              </a:rPr>
              <a:t>experiment: electrons come out immediately, no time delay to heat up</a:t>
            </a:r>
          </a:p>
          <a:p>
            <a:endParaRPr lang="en-US"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3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8">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938">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938">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93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1275" y="152400"/>
            <a:ext cx="9102725" cy="3754874"/>
          </a:xfrm>
          <a:prstGeom prst="rect">
            <a:avLst/>
          </a:prstGeom>
          <a:noFill/>
          <a:ln w="9525">
            <a:noFill/>
            <a:miter lim="800000"/>
            <a:headEnd/>
            <a:tailEnd/>
          </a:ln>
          <a:effectLst/>
        </p:spPr>
        <p:txBody>
          <a:bodyPr wrap="square">
            <a:prstTxWarp prst="textNoShape">
              <a:avLst/>
            </a:prstTxWarp>
            <a:spAutoFit/>
          </a:bodyPr>
          <a:lstStyle/>
          <a:p>
            <a:pPr marL="342900" indent="-342900"/>
            <a:r>
              <a:rPr lang="en-US" u="sng" dirty="0"/>
              <a:t>Summary of what we know so far:</a:t>
            </a:r>
            <a:r>
              <a:rPr lang="en-US" dirty="0"/>
              <a:t> </a:t>
            </a:r>
          </a:p>
          <a:p>
            <a:pPr marL="342900" indent="-342900">
              <a:buFontTx/>
              <a:buAutoNum type="arabicPeriod"/>
            </a:pPr>
            <a:r>
              <a:rPr lang="en-US" sz="2300" dirty="0"/>
              <a:t>If light can kick out electron, then even smallest intensities of that light will continue to kick out electrons. </a:t>
            </a:r>
            <a:r>
              <a:rPr lang="en-US" sz="2300" dirty="0" err="1"/>
              <a:t>KE</a:t>
            </a:r>
            <a:r>
              <a:rPr lang="en-US" sz="2300" dirty="0"/>
              <a:t> of electrons does not depend on intensity.  </a:t>
            </a:r>
            <a:r>
              <a:rPr lang="en-US" dirty="0"/>
              <a:t> </a:t>
            </a:r>
          </a:p>
          <a:p>
            <a:pPr marL="342900" indent="-342900"/>
            <a:r>
              <a:rPr lang="en-US" dirty="0" smtClean="0"/>
              <a:t>	</a:t>
            </a:r>
            <a:endParaRPr lang="en-US" sz="1400" dirty="0" smtClean="0"/>
          </a:p>
          <a:p>
            <a:pPr marL="342900" indent="-342900"/>
            <a:r>
              <a:rPr lang="en-US" dirty="0"/>
              <a:t>2. </a:t>
            </a:r>
            <a:r>
              <a:rPr lang="en-US" sz="2200" dirty="0"/>
              <a:t>Lower frequencies of light means lower initial </a:t>
            </a:r>
            <a:r>
              <a:rPr lang="en-US" sz="2200" dirty="0" err="1"/>
              <a:t>KE</a:t>
            </a:r>
            <a:r>
              <a:rPr lang="en-US" sz="2200" dirty="0"/>
              <a:t> of electrons</a:t>
            </a:r>
          </a:p>
          <a:p>
            <a:pPr marL="342900" indent="-342900"/>
            <a:r>
              <a:rPr lang="en-US" sz="2200" dirty="0"/>
              <a:t>   &amp; </a:t>
            </a:r>
            <a:r>
              <a:rPr lang="en-US" sz="2200" dirty="0" err="1"/>
              <a:t>KE</a:t>
            </a:r>
            <a:r>
              <a:rPr lang="en-US" sz="2200" dirty="0"/>
              <a:t> changes linearly with frequency. </a:t>
            </a:r>
            <a:r>
              <a:rPr lang="en-US" dirty="0"/>
              <a:t> </a:t>
            </a:r>
          </a:p>
          <a:p>
            <a:pPr marL="342900" indent="-342900"/>
            <a:r>
              <a:rPr lang="en-US" dirty="0" smtClean="0"/>
              <a:t>	</a:t>
            </a:r>
            <a:endParaRPr lang="en-US" sz="1400" dirty="0" smtClean="0">
              <a:solidFill>
                <a:srgbClr val="FF0000"/>
              </a:solidFill>
            </a:endParaRPr>
          </a:p>
          <a:p>
            <a:pPr marL="342900" indent="-342900"/>
            <a:r>
              <a:rPr lang="en-US" dirty="0"/>
              <a:t>3.</a:t>
            </a:r>
            <a:r>
              <a:rPr lang="en-US" dirty="0" smtClean="0"/>
              <a:t> </a:t>
            </a:r>
            <a:r>
              <a:rPr lang="en-US" dirty="0" smtClean="0"/>
              <a:t>M</a:t>
            </a:r>
            <a:r>
              <a:rPr lang="en-US" dirty="0" smtClean="0"/>
              <a:t>inimum </a:t>
            </a:r>
            <a:r>
              <a:rPr lang="en-US" dirty="0"/>
              <a:t>frequency below which light won’t kick out electrons. </a:t>
            </a:r>
          </a:p>
          <a:p>
            <a:pPr marL="342900" indent="-342900"/>
            <a:r>
              <a:rPr lang="en-US" dirty="0" smtClean="0"/>
              <a:t>	</a:t>
            </a:r>
            <a:endParaRPr lang="en-US" dirty="0">
              <a:solidFill>
                <a:srgbClr val="FF0000"/>
              </a:solidFill>
            </a:endParaRPr>
          </a:p>
        </p:txBody>
      </p:sp>
      <p:sp>
        <p:nvSpPr>
          <p:cNvPr id="40963" name="Text Box 3"/>
          <p:cNvSpPr txBox="1">
            <a:spLocks noChangeArrowheads="1"/>
          </p:cNvSpPr>
          <p:nvPr/>
        </p:nvSpPr>
        <p:spPr bwMode="auto">
          <a:xfrm>
            <a:off x="136080" y="4268883"/>
            <a:ext cx="8831263" cy="1944688"/>
          </a:xfrm>
          <a:prstGeom prst="rect">
            <a:avLst/>
          </a:prstGeom>
          <a:noFill/>
          <a:ln w="57150">
            <a:solidFill>
              <a:srgbClr val="FF0000"/>
            </a:solidFill>
            <a:miter lim="800000"/>
            <a:headEnd/>
            <a:tailEnd/>
          </a:ln>
          <a:effectLst/>
        </p:spPr>
        <p:txBody>
          <a:bodyPr wrap="none">
            <a:prstTxWarp prst="textNoShape">
              <a:avLst/>
            </a:prstTxWarp>
            <a:spAutoFit/>
          </a:bodyPr>
          <a:lstStyle/>
          <a:p>
            <a:r>
              <a:rPr lang="en-US" i="1">
                <a:solidFill>
                  <a:srgbClr val="FF0000"/>
                </a:solidFill>
              </a:rPr>
              <a:t>(Einstein) </a:t>
            </a:r>
            <a:r>
              <a:rPr lang="en-US">
                <a:solidFill>
                  <a:srgbClr val="FF0000"/>
                </a:solidFill>
              </a:rPr>
              <a:t>Need “photon” picture of light to explain observations:</a:t>
            </a:r>
          </a:p>
          <a:p>
            <a:r>
              <a:rPr lang="en-US">
                <a:solidFill>
                  <a:srgbClr val="FF0000"/>
                </a:solidFill>
              </a:rPr>
              <a:t>- Light comes in chunks (“particle-like”) of energy (“photon”)</a:t>
            </a:r>
          </a:p>
          <a:p>
            <a:r>
              <a:rPr lang="en-US">
                <a:solidFill>
                  <a:srgbClr val="FF0000"/>
                </a:solidFill>
              </a:rPr>
              <a:t>- a photon interacts only with single electron </a:t>
            </a:r>
          </a:p>
          <a:p>
            <a:r>
              <a:rPr lang="en-US">
                <a:solidFill>
                  <a:srgbClr val="FF0000"/>
                </a:solidFill>
              </a:rPr>
              <a:t>- Photon energy depends on frequency of light, … </a:t>
            </a:r>
          </a:p>
          <a:p>
            <a:r>
              <a:rPr lang="en-US" sz="2200">
                <a:solidFill>
                  <a:srgbClr val="FF0000"/>
                </a:solidFill>
              </a:rPr>
              <a:t>for lower frequencies, photon energy not enough to free an electron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96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096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autoUpdateAnimBg="0"/>
      <p:bldP spid="40963"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9600" cy="381000"/>
          </a:xfrm>
          <a:ln/>
        </p:spPr>
        <p:txBody>
          <a:bodyPr>
            <a:normAutofit fontScale="90000"/>
          </a:bodyPr>
          <a:lstStyle/>
          <a:p>
            <a:pPr algn="l"/>
            <a:r>
              <a:rPr lang="en-US" sz="3400">
                <a:solidFill>
                  <a:schemeClr val="tx1"/>
                </a:solidFill>
              </a:rPr>
              <a:t>Kicker analogy: a ball in a pit</a:t>
            </a:r>
            <a:endParaRPr lang="en-US" sz="2600">
              <a:solidFill>
                <a:srgbClr val="008000"/>
              </a:solidFill>
            </a:endParaRPr>
          </a:p>
        </p:txBody>
      </p:sp>
      <p:sp>
        <p:nvSpPr>
          <p:cNvPr id="48131" name="Text Box 3"/>
          <p:cNvSpPr txBox="1">
            <a:spLocks noChangeArrowheads="1"/>
          </p:cNvSpPr>
          <p:nvPr/>
        </p:nvSpPr>
        <p:spPr bwMode="auto">
          <a:xfrm>
            <a:off x="0" y="609600"/>
            <a:ext cx="4876800" cy="1552575"/>
          </a:xfrm>
          <a:prstGeom prst="rect">
            <a:avLst/>
          </a:prstGeom>
          <a:noFill/>
          <a:ln w="9525">
            <a:noFill/>
            <a:miter lim="800000"/>
            <a:headEnd/>
            <a:tailEnd/>
          </a:ln>
          <a:effectLst/>
        </p:spPr>
        <p:txBody>
          <a:bodyPr>
            <a:prstTxWarp prst="textNoShape">
              <a:avLst/>
            </a:prstTxWarp>
            <a:spAutoFit/>
          </a:bodyPr>
          <a:lstStyle/>
          <a:p>
            <a:r>
              <a:rPr lang="en-US"/>
              <a:t>Light like a Kicker… </a:t>
            </a:r>
          </a:p>
          <a:p>
            <a:r>
              <a:rPr lang="en-US"/>
              <a:t>Puts in energy.  All concentrated</a:t>
            </a:r>
          </a:p>
          <a:p>
            <a:r>
              <a:rPr lang="en-US"/>
              <a:t>on one ball/electron.</a:t>
            </a:r>
          </a:p>
          <a:p>
            <a:r>
              <a:rPr lang="en-US">
                <a:solidFill>
                  <a:schemeClr val="accent2"/>
                </a:solidFill>
              </a:rPr>
              <a:t>Blue kicker always kicks the same,</a:t>
            </a:r>
            <a:endParaRPr lang="en-US">
              <a:solidFill>
                <a:srgbClr val="FF3300"/>
              </a:solidFill>
            </a:endParaRPr>
          </a:p>
        </p:txBody>
      </p:sp>
      <p:sp>
        <p:nvSpPr>
          <p:cNvPr id="48132" name="Text Box 4"/>
          <p:cNvSpPr txBox="1">
            <a:spLocks noChangeArrowheads="1"/>
          </p:cNvSpPr>
          <p:nvPr/>
        </p:nvSpPr>
        <p:spPr bwMode="auto">
          <a:xfrm>
            <a:off x="5294313" y="1609725"/>
            <a:ext cx="3556000" cy="466725"/>
          </a:xfrm>
          <a:prstGeom prst="rect">
            <a:avLst/>
          </a:prstGeom>
          <a:noFill/>
          <a:ln w="9525">
            <a:solidFill>
              <a:schemeClr val="accent2"/>
            </a:solidFill>
            <a:miter lim="800000"/>
            <a:headEnd/>
            <a:tailEnd/>
          </a:ln>
          <a:effectLst/>
        </p:spPr>
        <p:txBody>
          <a:bodyPr wrap="none">
            <a:prstTxWarp prst="textNoShape">
              <a:avLst/>
            </a:prstTxWarp>
            <a:spAutoFit/>
          </a:bodyPr>
          <a:lstStyle/>
          <a:p>
            <a:r>
              <a:rPr lang="en-US" b="1">
                <a:solidFill>
                  <a:schemeClr val="tx2"/>
                </a:solidFill>
              </a:rPr>
              <a:t>KE = kick energy - mgh</a:t>
            </a:r>
          </a:p>
        </p:txBody>
      </p:sp>
      <p:sp>
        <p:nvSpPr>
          <p:cNvPr id="48133" name="Text Box 5"/>
          <p:cNvSpPr txBox="1">
            <a:spLocks noChangeArrowheads="1"/>
          </p:cNvSpPr>
          <p:nvPr/>
        </p:nvSpPr>
        <p:spPr bwMode="auto">
          <a:xfrm>
            <a:off x="5294313" y="1228725"/>
            <a:ext cx="2674937" cy="457200"/>
          </a:xfrm>
          <a:prstGeom prst="rect">
            <a:avLst/>
          </a:prstGeom>
          <a:noFill/>
          <a:ln w="9525">
            <a:noFill/>
            <a:miter lim="800000"/>
            <a:headEnd/>
            <a:tailEnd/>
          </a:ln>
          <a:effectLst/>
        </p:spPr>
        <p:txBody>
          <a:bodyPr wrap="none">
            <a:prstTxWarp prst="textNoShape">
              <a:avLst/>
            </a:prstTxWarp>
            <a:spAutoFit/>
          </a:bodyPr>
          <a:lstStyle/>
          <a:p>
            <a:r>
              <a:rPr lang="en-US" dirty="0"/>
              <a:t>Ball emerges with:</a:t>
            </a:r>
          </a:p>
        </p:txBody>
      </p:sp>
      <p:sp>
        <p:nvSpPr>
          <p:cNvPr id="48134" name="Text Box 6"/>
          <p:cNvSpPr txBox="1">
            <a:spLocks noChangeArrowheads="1"/>
          </p:cNvSpPr>
          <p:nvPr/>
        </p:nvSpPr>
        <p:spPr bwMode="auto">
          <a:xfrm>
            <a:off x="5172075" y="2244725"/>
            <a:ext cx="3894138" cy="1552575"/>
          </a:xfrm>
          <a:prstGeom prst="rect">
            <a:avLst/>
          </a:prstGeom>
          <a:noFill/>
          <a:ln w="9525">
            <a:noFill/>
            <a:miter lim="800000"/>
            <a:headEnd/>
            <a:tailEnd/>
          </a:ln>
          <a:effectLst/>
        </p:spPr>
        <p:txBody>
          <a:bodyPr wrap="none">
            <a:prstTxWarp prst="textNoShape">
              <a:avLst/>
            </a:prstTxWarp>
            <a:spAutoFit/>
          </a:bodyPr>
          <a:lstStyle/>
          <a:p>
            <a:r>
              <a:rPr lang="en-US" dirty="0" err="1"/>
              <a:t>mgh</a:t>
            </a:r>
            <a:r>
              <a:rPr lang="en-US" dirty="0"/>
              <a:t> = energy needed to </a:t>
            </a:r>
          </a:p>
          <a:p>
            <a:r>
              <a:rPr lang="en-US" dirty="0"/>
              <a:t>make it up hill and out.</a:t>
            </a:r>
          </a:p>
          <a:p>
            <a:r>
              <a:rPr lang="en-US" dirty="0" err="1"/>
              <a:t>mgh</a:t>
            </a:r>
            <a:r>
              <a:rPr lang="en-US" dirty="0"/>
              <a:t> for highest electron</a:t>
            </a:r>
          </a:p>
          <a:p>
            <a:r>
              <a:rPr lang="en-US" dirty="0"/>
              <a:t>analogous to work function.</a:t>
            </a:r>
          </a:p>
        </p:txBody>
      </p:sp>
      <p:sp>
        <p:nvSpPr>
          <p:cNvPr id="48135" name="Freeform 7"/>
          <p:cNvSpPr>
            <a:spLocks/>
          </p:cNvSpPr>
          <p:nvPr/>
        </p:nvSpPr>
        <p:spPr bwMode="auto">
          <a:xfrm>
            <a:off x="2971800" y="4648200"/>
            <a:ext cx="3581400" cy="1208088"/>
          </a:xfrm>
          <a:custGeom>
            <a:avLst/>
            <a:gdLst/>
            <a:ahLst/>
            <a:cxnLst>
              <a:cxn ang="0">
                <a:pos x="56" y="726"/>
              </a:cxn>
              <a:cxn ang="0">
                <a:pos x="74" y="750"/>
              </a:cxn>
              <a:cxn ang="0">
                <a:pos x="500" y="750"/>
              </a:cxn>
              <a:cxn ang="0">
                <a:pos x="1028" y="732"/>
              </a:cxn>
              <a:cxn ang="0">
                <a:pos x="1262" y="576"/>
              </a:cxn>
              <a:cxn ang="0">
                <a:pos x="1592" y="150"/>
              </a:cxn>
              <a:cxn ang="0">
                <a:pos x="2030" y="24"/>
              </a:cxn>
              <a:cxn ang="0">
                <a:pos x="2888" y="6"/>
              </a:cxn>
              <a:cxn ang="0">
                <a:pos x="3080" y="6"/>
              </a:cxn>
            </a:cxnLst>
            <a:rect l="0" t="0" r="r" b="b"/>
            <a:pathLst>
              <a:path w="3088" h="761">
                <a:moveTo>
                  <a:pt x="56" y="726"/>
                </a:moveTo>
                <a:cubicBezTo>
                  <a:pt x="59" y="730"/>
                  <a:pt x="0" y="746"/>
                  <a:pt x="74" y="750"/>
                </a:cubicBezTo>
                <a:cubicBezTo>
                  <a:pt x="148" y="754"/>
                  <a:pt x="341" y="753"/>
                  <a:pt x="500" y="750"/>
                </a:cubicBezTo>
                <a:cubicBezTo>
                  <a:pt x="659" y="747"/>
                  <a:pt x="901" y="761"/>
                  <a:pt x="1028" y="732"/>
                </a:cubicBezTo>
                <a:cubicBezTo>
                  <a:pt x="1155" y="703"/>
                  <a:pt x="1168" y="673"/>
                  <a:pt x="1262" y="576"/>
                </a:cubicBezTo>
                <a:cubicBezTo>
                  <a:pt x="1356" y="479"/>
                  <a:pt x="1464" y="242"/>
                  <a:pt x="1592" y="150"/>
                </a:cubicBezTo>
                <a:cubicBezTo>
                  <a:pt x="1720" y="58"/>
                  <a:pt x="1814" y="48"/>
                  <a:pt x="2030" y="24"/>
                </a:cubicBezTo>
                <a:cubicBezTo>
                  <a:pt x="2246" y="0"/>
                  <a:pt x="2713" y="9"/>
                  <a:pt x="2888" y="6"/>
                </a:cubicBezTo>
                <a:cubicBezTo>
                  <a:pt x="3063" y="3"/>
                  <a:pt x="3088" y="2"/>
                  <a:pt x="3080" y="6"/>
                </a:cubicBezTo>
              </a:path>
            </a:pathLst>
          </a:custGeom>
          <a:noFill/>
          <a:ln w="38100" cmpd="sng">
            <a:solidFill>
              <a:schemeClr val="tx1"/>
            </a:solidFill>
            <a:round/>
            <a:headEnd/>
            <a:tailEnd/>
          </a:ln>
          <a:effectLst/>
        </p:spPr>
        <p:txBody>
          <a:bodyPr>
            <a:prstTxWarp prst="textNoShape">
              <a:avLst/>
            </a:prstTxWarp>
          </a:bodyPr>
          <a:lstStyle/>
          <a:p>
            <a:endParaRPr lang="en-US"/>
          </a:p>
        </p:txBody>
      </p:sp>
      <p:sp>
        <p:nvSpPr>
          <p:cNvPr id="48136" name="Oval 8"/>
          <p:cNvSpPr>
            <a:spLocks noChangeArrowheads="1"/>
          </p:cNvSpPr>
          <p:nvPr/>
        </p:nvSpPr>
        <p:spPr bwMode="auto">
          <a:xfrm>
            <a:off x="3733800" y="5562600"/>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8137" name="Line 9"/>
          <p:cNvSpPr>
            <a:spLocks noChangeShapeType="1"/>
          </p:cNvSpPr>
          <p:nvPr/>
        </p:nvSpPr>
        <p:spPr bwMode="auto">
          <a:xfrm>
            <a:off x="3657600" y="4572000"/>
            <a:ext cx="0" cy="6858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8138" name="Line 10"/>
          <p:cNvSpPr>
            <a:spLocks noChangeShapeType="1"/>
          </p:cNvSpPr>
          <p:nvPr/>
        </p:nvSpPr>
        <p:spPr bwMode="auto">
          <a:xfrm flipH="1">
            <a:off x="3581400" y="4572000"/>
            <a:ext cx="76200" cy="3048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8139" name="Line 11"/>
          <p:cNvSpPr>
            <a:spLocks noChangeShapeType="1"/>
          </p:cNvSpPr>
          <p:nvPr/>
        </p:nvSpPr>
        <p:spPr bwMode="auto">
          <a:xfrm>
            <a:off x="3352800" y="4800600"/>
            <a:ext cx="228600" cy="762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8140" name="Line 12"/>
          <p:cNvSpPr>
            <a:spLocks noChangeShapeType="1"/>
          </p:cNvSpPr>
          <p:nvPr/>
        </p:nvSpPr>
        <p:spPr bwMode="auto">
          <a:xfrm>
            <a:off x="3657600" y="3886200"/>
            <a:ext cx="0" cy="6858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8141" name="Oval 13"/>
          <p:cNvSpPr>
            <a:spLocks noChangeArrowheads="1"/>
          </p:cNvSpPr>
          <p:nvPr/>
        </p:nvSpPr>
        <p:spPr bwMode="auto">
          <a:xfrm>
            <a:off x="3581400" y="3886200"/>
            <a:ext cx="152400" cy="152400"/>
          </a:xfrm>
          <a:prstGeom prst="ellipse">
            <a:avLst/>
          </a:prstGeom>
          <a:solidFill>
            <a:schemeClr val="accent1"/>
          </a:solidFill>
          <a:ln w="28575">
            <a:solidFill>
              <a:schemeClr val="tx1"/>
            </a:solidFill>
            <a:round/>
            <a:headEnd/>
            <a:tailEnd/>
          </a:ln>
          <a:effectLst/>
        </p:spPr>
        <p:txBody>
          <a:bodyPr wrap="none" anchor="ctr">
            <a:prstTxWarp prst="textNoShape">
              <a:avLst/>
            </a:prstTxWarp>
          </a:bodyPr>
          <a:lstStyle/>
          <a:p>
            <a:endParaRPr lang="en-US"/>
          </a:p>
        </p:txBody>
      </p:sp>
      <p:sp>
        <p:nvSpPr>
          <p:cNvPr id="48142" name="Line 14"/>
          <p:cNvSpPr>
            <a:spLocks noChangeShapeType="1"/>
          </p:cNvSpPr>
          <p:nvPr/>
        </p:nvSpPr>
        <p:spPr bwMode="auto">
          <a:xfrm flipH="1">
            <a:off x="3581400" y="4191000"/>
            <a:ext cx="76200" cy="3048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8143" name="Line 15"/>
          <p:cNvSpPr>
            <a:spLocks noChangeShapeType="1"/>
          </p:cNvSpPr>
          <p:nvPr/>
        </p:nvSpPr>
        <p:spPr bwMode="auto">
          <a:xfrm>
            <a:off x="3657600" y="4191000"/>
            <a:ext cx="76200" cy="3048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8144" name="AutoShape 16"/>
          <p:cNvSpPr>
            <a:spLocks/>
          </p:cNvSpPr>
          <p:nvPr/>
        </p:nvSpPr>
        <p:spPr bwMode="auto">
          <a:xfrm>
            <a:off x="5257800" y="4343400"/>
            <a:ext cx="381000" cy="762000"/>
          </a:xfrm>
          <a:prstGeom prst="rightBrace">
            <a:avLst>
              <a:gd name="adj1" fmla="val 16667"/>
              <a:gd name="adj2" fmla="val 50000"/>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48145" name="Freeform 17"/>
          <p:cNvSpPr>
            <a:spLocks/>
          </p:cNvSpPr>
          <p:nvPr/>
        </p:nvSpPr>
        <p:spPr bwMode="auto">
          <a:xfrm>
            <a:off x="1514475" y="4649788"/>
            <a:ext cx="2676525" cy="1206500"/>
          </a:xfrm>
          <a:custGeom>
            <a:avLst/>
            <a:gdLst/>
            <a:ahLst/>
            <a:cxnLst>
              <a:cxn ang="0">
                <a:pos x="1645" y="725"/>
              </a:cxn>
              <a:cxn ang="0">
                <a:pos x="1632" y="749"/>
              </a:cxn>
              <a:cxn ang="0">
                <a:pos x="1321" y="749"/>
              </a:cxn>
              <a:cxn ang="0">
                <a:pos x="935" y="731"/>
              </a:cxn>
              <a:cxn ang="0">
                <a:pos x="764" y="575"/>
              </a:cxn>
              <a:cxn ang="0">
                <a:pos x="523" y="149"/>
              </a:cxn>
              <a:cxn ang="0">
                <a:pos x="203" y="23"/>
              </a:cxn>
              <a:cxn ang="0">
                <a:pos x="0" y="11"/>
              </a:cxn>
            </a:cxnLst>
            <a:rect l="0" t="0" r="r" b="b"/>
            <a:pathLst>
              <a:path w="1686" h="760">
                <a:moveTo>
                  <a:pt x="1645" y="725"/>
                </a:moveTo>
                <a:cubicBezTo>
                  <a:pt x="1643" y="729"/>
                  <a:pt x="1686" y="745"/>
                  <a:pt x="1632" y="749"/>
                </a:cubicBezTo>
                <a:cubicBezTo>
                  <a:pt x="1578" y="753"/>
                  <a:pt x="1437" y="752"/>
                  <a:pt x="1321" y="749"/>
                </a:cubicBezTo>
                <a:cubicBezTo>
                  <a:pt x="1205" y="746"/>
                  <a:pt x="1028" y="760"/>
                  <a:pt x="935" y="731"/>
                </a:cubicBezTo>
                <a:cubicBezTo>
                  <a:pt x="842" y="702"/>
                  <a:pt x="833" y="672"/>
                  <a:pt x="764" y="575"/>
                </a:cubicBezTo>
                <a:cubicBezTo>
                  <a:pt x="695" y="478"/>
                  <a:pt x="616" y="241"/>
                  <a:pt x="523" y="149"/>
                </a:cubicBezTo>
                <a:cubicBezTo>
                  <a:pt x="429" y="57"/>
                  <a:pt x="290" y="46"/>
                  <a:pt x="203" y="23"/>
                </a:cubicBezTo>
                <a:cubicBezTo>
                  <a:pt x="116" y="0"/>
                  <a:pt x="42" y="13"/>
                  <a:pt x="0" y="11"/>
                </a:cubicBezTo>
              </a:path>
            </a:pathLst>
          </a:custGeom>
          <a:noFill/>
          <a:ln w="38100" cmpd="sng">
            <a:solidFill>
              <a:schemeClr val="tx1"/>
            </a:solidFill>
            <a:round/>
            <a:headEnd/>
            <a:tailEnd/>
          </a:ln>
          <a:effectLst/>
        </p:spPr>
        <p:txBody>
          <a:bodyPr>
            <a:prstTxWarp prst="textNoShape">
              <a:avLst/>
            </a:prstTxWarp>
          </a:bodyPr>
          <a:lstStyle/>
          <a:p>
            <a:endParaRPr lang="en-US"/>
          </a:p>
        </p:txBody>
      </p:sp>
      <p:sp>
        <p:nvSpPr>
          <p:cNvPr id="48146" name="Rectangle 18"/>
          <p:cNvSpPr>
            <a:spLocks noChangeArrowheads="1"/>
          </p:cNvSpPr>
          <p:nvPr/>
        </p:nvSpPr>
        <p:spPr bwMode="auto">
          <a:xfrm>
            <a:off x="5715000" y="4724400"/>
            <a:ext cx="3216275" cy="1917700"/>
          </a:xfrm>
          <a:prstGeom prst="rect">
            <a:avLst/>
          </a:prstGeom>
          <a:noFill/>
          <a:ln w="9525">
            <a:noFill/>
            <a:miter lim="800000"/>
            <a:headEnd/>
            <a:tailEnd/>
          </a:ln>
          <a:effectLst/>
        </p:spPr>
        <p:txBody>
          <a:bodyPr wrap="none">
            <a:prstTxWarp prst="textNoShape">
              <a:avLst/>
            </a:prstTxWarp>
            <a:spAutoFit/>
          </a:bodyPr>
          <a:lstStyle/>
          <a:p>
            <a:r>
              <a:rPr lang="en-US" dirty="0"/>
              <a:t>Kick energy. Top ones</a:t>
            </a:r>
          </a:p>
          <a:p>
            <a:r>
              <a:rPr lang="en-US" dirty="0"/>
              <a:t>get out, bottom don’t.</a:t>
            </a:r>
          </a:p>
          <a:p>
            <a:r>
              <a:rPr lang="en-US" dirty="0"/>
              <a:t>Harder kick (shorter</a:t>
            </a:r>
          </a:p>
          <a:p>
            <a:r>
              <a:rPr lang="en-US" dirty="0"/>
              <a:t>wavelength light),</a:t>
            </a:r>
          </a:p>
          <a:p>
            <a:r>
              <a:rPr lang="en-US" dirty="0"/>
              <a:t> more get out. </a:t>
            </a:r>
          </a:p>
        </p:txBody>
      </p:sp>
      <p:sp>
        <p:nvSpPr>
          <p:cNvPr id="48147" name="Oval 19"/>
          <p:cNvSpPr>
            <a:spLocks noChangeArrowheads="1"/>
          </p:cNvSpPr>
          <p:nvPr/>
        </p:nvSpPr>
        <p:spPr bwMode="auto">
          <a:xfrm>
            <a:off x="3886200" y="5334000"/>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8148" name="Oval 20"/>
          <p:cNvSpPr>
            <a:spLocks noChangeArrowheads="1"/>
          </p:cNvSpPr>
          <p:nvPr/>
        </p:nvSpPr>
        <p:spPr bwMode="auto">
          <a:xfrm>
            <a:off x="2971800" y="5562600"/>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8149" name="Oval 21"/>
          <p:cNvSpPr>
            <a:spLocks noChangeArrowheads="1"/>
          </p:cNvSpPr>
          <p:nvPr/>
        </p:nvSpPr>
        <p:spPr bwMode="auto">
          <a:xfrm>
            <a:off x="3124200" y="5562600"/>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8150" name="Oval 22"/>
          <p:cNvSpPr>
            <a:spLocks noChangeArrowheads="1"/>
          </p:cNvSpPr>
          <p:nvPr/>
        </p:nvSpPr>
        <p:spPr bwMode="auto">
          <a:xfrm>
            <a:off x="3962400" y="4876800"/>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8151" name="Oval 23"/>
          <p:cNvSpPr>
            <a:spLocks noChangeArrowheads="1"/>
          </p:cNvSpPr>
          <p:nvPr/>
        </p:nvSpPr>
        <p:spPr bwMode="auto">
          <a:xfrm>
            <a:off x="3962400" y="5105400"/>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8152" name="Oval 24"/>
          <p:cNvSpPr>
            <a:spLocks noChangeArrowheads="1"/>
          </p:cNvSpPr>
          <p:nvPr/>
        </p:nvSpPr>
        <p:spPr bwMode="auto">
          <a:xfrm>
            <a:off x="4267200" y="5257800"/>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8153" name="Oval 25"/>
          <p:cNvSpPr>
            <a:spLocks noChangeArrowheads="1"/>
          </p:cNvSpPr>
          <p:nvPr/>
        </p:nvSpPr>
        <p:spPr bwMode="auto">
          <a:xfrm>
            <a:off x="3886200" y="5562600"/>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8154" name="Oval 26"/>
          <p:cNvSpPr>
            <a:spLocks noChangeArrowheads="1"/>
          </p:cNvSpPr>
          <p:nvPr/>
        </p:nvSpPr>
        <p:spPr bwMode="auto">
          <a:xfrm>
            <a:off x="4114800" y="5486400"/>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8155" name="AutoShape 27"/>
          <p:cNvSpPr>
            <a:spLocks/>
          </p:cNvSpPr>
          <p:nvPr/>
        </p:nvSpPr>
        <p:spPr bwMode="auto">
          <a:xfrm>
            <a:off x="5029200" y="4648200"/>
            <a:ext cx="381000" cy="762000"/>
          </a:xfrm>
          <a:prstGeom prst="rightBrace">
            <a:avLst>
              <a:gd name="adj1" fmla="val 16667"/>
              <a:gd name="adj2" fmla="val 50000"/>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48156" name="AutoShape 28"/>
          <p:cNvSpPr>
            <a:spLocks/>
          </p:cNvSpPr>
          <p:nvPr/>
        </p:nvSpPr>
        <p:spPr bwMode="auto">
          <a:xfrm>
            <a:off x="4800600" y="5029200"/>
            <a:ext cx="381000" cy="762000"/>
          </a:xfrm>
          <a:prstGeom prst="rightBrace">
            <a:avLst>
              <a:gd name="adj1" fmla="val 16667"/>
              <a:gd name="adj2" fmla="val 50000"/>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48157" name="Text Box 29"/>
          <p:cNvSpPr txBox="1">
            <a:spLocks noChangeArrowheads="1"/>
          </p:cNvSpPr>
          <p:nvPr/>
        </p:nvSpPr>
        <p:spPr bwMode="auto">
          <a:xfrm>
            <a:off x="130175" y="0"/>
            <a:ext cx="184150" cy="304800"/>
          </a:xfrm>
          <a:prstGeom prst="rect">
            <a:avLst/>
          </a:prstGeom>
          <a:noFill/>
          <a:ln w="9525">
            <a:noFill/>
            <a:miter lim="800000"/>
            <a:headEnd/>
            <a:tailEnd/>
          </a:ln>
          <a:effectLst/>
        </p:spPr>
        <p:txBody>
          <a:bodyPr wrap="none">
            <a:prstTxWarp prst="textNoShape">
              <a:avLst/>
            </a:prstTxWarp>
            <a:spAutoFit/>
          </a:bodyPr>
          <a:lstStyle/>
          <a:p>
            <a:endParaRPr lang="en-US" sz="1400"/>
          </a:p>
        </p:txBody>
      </p:sp>
      <p:sp>
        <p:nvSpPr>
          <p:cNvPr id="48160" name="Text Box 32"/>
          <p:cNvSpPr txBox="1">
            <a:spLocks noChangeArrowheads="1"/>
          </p:cNvSpPr>
          <p:nvPr/>
        </p:nvSpPr>
        <p:spPr bwMode="auto">
          <a:xfrm>
            <a:off x="3276600" y="6251575"/>
            <a:ext cx="930275" cy="457200"/>
          </a:xfrm>
          <a:prstGeom prst="rect">
            <a:avLst/>
          </a:prstGeom>
          <a:noFill/>
          <a:ln w="9525">
            <a:noFill/>
            <a:miter lim="800000"/>
            <a:headEnd/>
            <a:tailEnd/>
          </a:ln>
          <a:effectLst/>
        </p:spPr>
        <p:txBody>
          <a:bodyPr wrap="none">
            <a:prstTxWarp prst="textNoShape">
              <a:avLst/>
            </a:prstTxWarp>
            <a:spAutoFit/>
          </a:bodyPr>
          <a:lstStyle/>
          <a:p>
            <a:r>
              <a:rPr lang="en-US"/>
              <a:t>metal</a:t>
            </a:r>
          </a:p>
        </p:txBody>
      </p:sp>
      <p:sp>
        <p:nvSpPr>
          <p:cNvPr id="48161" name="Text Box 33"/>
          <p:cNvSpPr txBox="1">
            <a:spLocks noChangeArrowheads="1"/>
          </p:cNvSpPr>
          <p:nvPr/>
        </p:nvSpPr>
        <p:spPr bwMode="auto">
          <a:xfrm>
            <a:off x="769938" y="5634038"/>
            <a:ext cx="1420812" cy="457200"/>
          </a:xfrm>
          <a:prstGeom prst="rect">
            <a:avLst/>
          </a:prstGeom>
          <a:noFill/>
          <a:ln w="9525">
            <a:noFill/>
            <a:miter lim="800000"/>
            <a:headEnd/>
            <a:tailEnd/>
          </a:ln>
          <a:effectLst/>
        </p:spPr>
        <p:txBody>
          <a:bodyPr wrap="none">
            <a:prstTxWarp prst="textNoShape">
              <a:avLst/>
            </a:prstTxWarp>
            <a:spAutoFit/>
          </a:bodyPr>
          <a:lstStyle/>
          <a:p>
            <a:r>
              <a:rPr lang="en-US"/>
              <a:t>electrons</a:t>
            </a:r>
          </a:p>
        </p:txBody>
      </p:sp>
      <p:sp>
        <p:nvSpPr>
          <p:cNvPr id="48162" name="Line 34"/>
          <p:cNvSpPr>
            <a:spLocks noChangeShapeType="1"/>
          </p:cNvSpPr>
          <p:nvPr/>
        </p:nvSpPr>
        <p:spPr bwMode="auto">
          <a:xfrm flipV="1">
            <a:off x="2105025" y="5667375"/>
            <a:ext cx="925513" cy="180975"/>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8163" name="AutoShape 35"/>
          <p:cNvSpPr>
            <a:spLocks/>
          </p:cNvSpPr>
          <p:nvPr/>
        </p:nvSpPr>
        <p:spPr bwMode="auto">
          <a:xfrm rot="16200000">
            <a:off x="3572669" y="5007769"/>
            <a:ext cx="244475" cy="2338387"/>
          </a:xfrm>
          <a:prstGeom prst="leftBrace">
            <a:avLst>
              <a:gd name="adj1" fmla="val 79708"/>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grpSp>
        <p:nvGrpSpPr>
          <p:cNvPr id="2" name="Group 38"/>
          <p:cNvGrpSpPr>
            <a:grpSpLocks/>
          </p:cNvGrpSpPr>
          <p:nvPr/>
        </p:nvGrpSpPr>
        <p:grpSpPr bwMode="auto">
          <a:xfrm>
            <a:off x="-1588" y="2127250"/>
            <a:ext cx="5278438" cy="3259138"/>
            <a:chOff x="103" y="1452"/>
            <a:chExt cx="3325" cy="2053"/>
          </a:xfrm>
        </p:grpSpPr>
        <p:sp>
          <p:nvSpPr>
            <p:cNvPr id="48164" name="AutoShape 36"/>
            <p:cNvSpPr>
              <a:spLocks/>
            </p:cNvSpPr>
            <p:nvPr/>
          </p:nvSpPr>
          <p:spPr bwMode="auto">
            <a:xfrm>
              <a:off x="3188" y="3227"/>
              <a:ext cx="240" cy="278"/>
            </a:xfrm>
            <a:prstGeom prst="rightBrace">
              <a:avLst>
                <a:gd name="adj1" fmla="val 9653"/>
                <a:gd name="adj2" fmla="val 50000"/>
              </a:avLst>
            </a:prstGeom>
            <a:noFill/>
            <a:ln w="38100">
              <a:solidFill>
                <a:srgbClr val="FF3300"/>
              </a:solidFill>
              <a:round/>
              <a:headEnd/>
              <a:tailEnd/>
            </a:ln>
            <a:effectLst/>
          </p:spPr>
          <p:txBody>
            <a:bodyPr wrap="none" anchor="ctr">
              <a:prstTxWarp prst="textNoShape">
                <a:avLst/>
              </a:prstTxWarp>
            </a:bodyPr>
            <a:lstStyle/>
            <a:p>
              <a:endParaRPr lang="en-US"/>
            </a:p>
          </p:txBody>
        </p:sp>
        <p:sp>
          <p:nvSpPr>
            <p:cNvPr id="48165" name="Rectangle 37"/>
            <p:cNvSpPr>
              <a:spLocks noChangeArrowheads="1"/>
            </p:cNvSpPr>
            <p:nvPr/>
          </p:nvSpPr>
          <p:spPr bwMode="auto">
            <a:xfrm>
              <a:off x="103" y="1452"/>
              <a:ext cx="2722" cy="518"/>
            </a:xfrm>
            <a:prstGeom prst="rect">
              <a:avLst/>
            </a:prstGeom>
            <a:noFill/>
            <a:ln w="9525">
              <a:noFill/>
              <a:miter lim="800000"/>
              <a:headEnd/>
              <a:tailEnd/>
            </a:ln>
            <a:effectLst/>
          </p:spPr>
          <p:txBody>
            <a:bodyPr>
              <a:prstTxWarp prst="textNoShape">
                <a:avLst/>
              </a:prstTxWarp>
              <a:spAutoFit/>
            </a:bodyPr>
            <a:lstStyle/>
            <a:p>
              <a:r>
                <a:rPr lang="en-US" dirty="0">
                  <a:solidFill>
                    <a:schemeClr val="accent2"/>
                  </a:solidFill>
                </a:rPr>
                <a:t>and harder</a:t>
              </a:r>
              <a:r>
                <a:rPr lang="en-US" dirty="0">
                  <a:solidFill>
                    <a:srgbClr val="3399FF"/>
                  </a:solidFill>
                </a:rPr>
                <a:t> </a:t>
              </a:r>
              <a:r>
                <a:rPr lang="en-US" dirty="0"/>
                <a:t>than </a:t>
              </a:r>
              <a:r>
                <a:rPr lang="en-US" dirty="0">
                  <a:solidFill>
                    <a:srgbClr val="FF3300"/>
                  </a:solidFill>
                </a:rPr>
                <a:t>red kicker </a:t>
              </a:r>
            </a:p>
            <a:p>
              <a:r>
                <a:rPr lang="en-US" dirty="0">
                  <a:solidFill>
                    <a:srgbClr val="FF3300"/>
                  </a:solidFill>
                </a:rPr>
                <a:t>always kicks.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1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14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14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14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14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146">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1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1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1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1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0" nodeType="clickEffect">
                                  <p:stCondLst>
                                    <p:cond delay="0"/>
                                  </p:stCondLst>
                                  <p:childTnLst>
                                    <p:animMotion origin="layout" path="M 8.33333E-7 -6.2963E-6 C 0.02118 -0.00024 0.04254 -0.00024 0.05938 -0.01089 C 0.07622 -0.02153 0.08386 -0.05417 0.10122 -0.06366 C 0.11858 -0.07315 0.08056 -0.06737 0.16407 -0.06829 C 0.24757 -0.06922 0.52934 -0.06968 0.60243 -0.06991 " pathEditMode="relative" ptsTypes="aaaaA">
                                      <p:cBhvr>
                                        <p:cTn id="44" dur="2000" fill="hold"/>
                                        <p:tgtEl>
                                          <p:spTgt spid="48150"/>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0" nodeType="clickEffect">
                                  <p:stCondLst>
                                    <p:cond delay="0"/>
                                  </p:stCondLst>
                                  <p:childTnLst>
                                    <p:animMotion origin="layout" path="M -2.77778E-6 3.33333E-6 C 0.02431 -0.00856 0.04879 -0.0169 0.06407 -0.03264 C 0.07934 -0.04838 0.07726 -0.07986 0.09184 -0.09467 C 0.10643 -0.10949 0.1382 -0.11643 0.15122 -0.12106 C 0.16424 -0.12569 0.16667 -0.12245 0.16979 -0.12268 " pathEditMode="relative" ptsTypes="aaaaA">
                                      <p:cBhvr>
                                        <p:cTn id="48" dur="2000" fill="hold"/>
                                        <p:tgtEl>
                                          <p:spTgt spid="48147"/>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0" nodeType="clickEffect">
                                  <p:stCondLst>
                                    <p:cond delay="0"/>
                                  </p:stCondLst>
                                  <p:childTnLst>
                                    <p:animMotion origin="layout" path="M 5.55112E-17 -3.7037E-7 C -0.00156 0.00116 0.03038 -0.02662 0.04184 -0.04352 C 0.0533 -0.06042 0.06701 -0.09977 0.06858 -0.10093 C 0.07014 -0.10208 0.06267 -0.06782 0.05122 -0.05116 C 0.03976 -0.03449 0.00156 -0.00116 5.55112E-17 -3.7037E-7 Z " pathEditMode="relative" rAng="0" ptsTypes="aaaaa">
                                      <p:cBhvr>
                                        <p:cTn id="52" dur="2000" fill="hold"/>
                                        <p:tgtEl>
                                          <p:spTgt spid="48153"/>
                                        </p:tgtEl>
                                        <p:attrNameLst>
                                          <p:attrName>ppt_x</p:attrName>
                                          <p:attrName>ppt_y</p:attrName>
                                        </p:attrNameLst>
                                      </p:cBhvr>
                                      <p:rCtr x="34" y="-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P spid="48133" grpId="0"/>
      <p:bldP spid="48134" grpId="0"/>
      <p:bldP spid="48144" grpId="0" animBg="1"/>
      <p:bldP spid="48147" grpId="0" animBg="1"/>
      <p:bldP spid="48150" grpId="0" animBg="1"/>
      <p:bldP spid="48153" grpId="0" animBg="1"/>
      <p:bldP spid="48155" grpId="0" animBg="1"/>
      <p:bldP spid="48156"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0" y="503238"/>
            <a:ext cx="4876800" cy="2282825"/>
          </a:xfrm>
          <a:prstGeom prst="rect">
            <a:avLst/>
          </a:prstGeom>
          <a:noFill/>
          <a:ln w="9525">
            <a:noFill/>
            <a:miter lim="800000"/>
            <a:headEnd/>
            <a:tailEnd/>
          </a:ln>
          <a:effectLst/>
        </p:spPr>
        <p:txBody>
          <a:bodyPr wrap="none">
            <a:prstTxWarp prst="textNoShape">
              <a:avLst/>
            </a:prstTxWarp>
            <a:spAutoFit/>
          </a:bodyPr>
          <a:lstStyle/>
          <a:p>
            <a:r>
              <a:rPr lang="en-US" dirty="0"/>
              <a:t>Light like a Kicker… </a:t>
            </a:r>
          </a:p>
          <a:p>
            <a:r>
              <a:rPr lang="en-US" dirty="0"/>
              <a:t>Puts in energy.  All concentrated</a:t>
            </a:r>
          </a:p>
          <a:p>
            <a:r>
              <a:rPr lang="en-US" dirty="0"/>
              <a:t>on one ball/electron.</a:t>
            </a:r>
          </a:p>
          <a:p>
            <a:r>
              <a:rPr lang="en-US" dirty="0">
                <a:solidFill>
                  <a:schemeClr val="accent2"/>
                </a:solidFill>
              </a:rPr>
              <a:t>Blue kicker always kicks the same,</a:t>
            </a:r>
          </a:p>
          <a:p>
            <a:r>
              <a:rPr lang="en-US" dirty="0">
                <a:solidFill>
                  <a:schemeClr val="accent2"/>
                </a:solidFill>
              </a:rPr>
              <a:t>and harder</a:t>
            </a:r>
            <a:r>
              <a:rPr lang="en-US" dirty="0">
                <a:solidFill>
                  <a:srgbClr val="3399FF"/>
                </a:solidFill>
              </a:rPr>
              <a:t> </a:t>
            </a:r>
            <a:r>
              <a:rPr lang="en-US" dirty="0"/>
              <a:t>than </a:t>
            </a:r>
            <a:r>
              <a:rPr lang="en-US" dirty="0">
                <a:solidFill>
                  <a:srgbClr val="FF3300"/>
                </a:solidFill>
              </a:rPr>
              <a:t>red kicker </a:t>
            </a:r>
          </a:p>
          <a:p>
            <a:r>
              <a:rPr lang="en-US" dirty="0">
                <a:solidFill>
                  <a:srgbClr val="FF3300"/>
                </a:solidFill>
              </a:rPr>
              <a:t>always kicks.</a:t>
            </a:r>
          </a:p>
        </p:txBody>
      </p:sp>
      <p:sp>
        <p:nvSpPr>
          <p:cNvPr id="56324" name="Text Box 4"/>
          <p:cNvSpPr txBox="1">
            <a:spLocks noChangeArrowheads="1"/>
          </p:cNvSpPr>
          <p:nvPr/>
        </p:nvSpPr>
        <p:spPr bwMode="auto">
          <a:xfrm>
            <a:off x="5105400" y="1676400"/>
            <a:ext cx="3374842" cy="461665"/>
          </a:xfrm>
          <a:prstGeom prst="rect">
            <a:avLst/>
          </a:prstGeom>
          <a:noFill/>
          <a:ln w="9525">
            <a:solidFill>
              <a:schemeClr val="accent2"/>
            </a:solidFill>
            <a:miter lim="800000"/>
            <a:headEnd/>
            <a:tailEnd/>
          </a:ln>
          <a:effectLst/>
        </p:spPr>
        <p:txBody>
          <a:bodyPr wrap="none">
            <a:prstTxWarp prst="textNoShape">
              <a:avLst/>
            </a:prstTxWarp>
            <a:spAutoFit/>
          </a:bodyPr>
          <a:lstStyle/>
          <a:p>
            <a:r>
              <a:rPr lang="en-US" dirty="0" err="1">
                <a:solidFill>
                  <a:srgbClr val="FF0000"/>
                </a:solidFill>
              </a:rPr>
              <a:t>KE</a:t>
            </a:r>
            <a:r>
              <a:rPr lang="en-US" dirty="0">
                <a:solidFill>
                  <a:srgbClr val="FF0000"/>
                </a:solidFill>
              </a:rPr>
              <a:t> =</a:t>
            </a:r>
            <a:r>
              <a:rPr lang="en-US" dirty="0" smtClean="0">
                <a:solidFill>
                  <a:srgbClr val="FF0000"/>
                </a:solidFill>
              </a:rPr>
              <a:t> kick </a:t>
            </a:r>
            <a:r>
              <a:rPr lang="en-US" dirty="0">
                <a:solidFill>
                  <a:srgbClr val="FF0000"/>
                </a:solidFill>
              </a:rPr>
              <a:t>energy </a:t>
            </a:r>
            <a:r>
              <a:rPr lang="en-US" dirty="0" smtClean="0">
                <a:solidFill>
                  <a:srgbClr val="FF0000"/>
                </a:solidFill>
              </a:rPr>
              <a:t>-</a:t>
            </a:r>
            <a:r>
              <a:rPr lang="en-US" dirty="0" smtClean="0">
                <a:solidFill>
                  <a:srgbClr val="FF0000"/>
                </a:solidFill>
              </a:rPr>
              <a:t> </a:t>
            </a:r>
            <a:r>
              <a:rPr lang="en-US" dirty="0" err="1" smtClean="0">
                <a:solidFill>
                  <a:srgbClr val="FF0000"/>
                </a:solidFill>
              </a:rPr>
              <a:t>mgh</a:t>
            </a:r>
            <a:endParaRPr lang="en-US" dirty="0">
              <a:solidFill>
                <a:srgbClr val="FF0000"/>
              </a:solidFill>
            </a:endParaRPr>
          </a:p>
        </p:txBody>
      </p:sp>
      <p:sp>
        <p:nvSpPr>
          <p:cNvPr id="56325" name="Text Box 5"/>
          <p:cNvSpPr txBox="1">
            <a:spLocks noChangeArrowheads="1"/>
          </p:cNvSpPr>
          <p:nvPr/>
        </p:nvSpPr>
        <p:spPr bwMode="auto">
          <a:xfrm>
            <a:off x="5105400" y="1295400"/>
            <a:ext cx="2699176" cy="461665"/>
          </a:xfrm>
          <a:prstGeom prst="rect">
            <a:avLst/>
          </a:prstGeom>
          <a:noFill/>
          <a:ln w="9525">
            <a:noFill/>
            <a:miter lim="800000"/>
            <a:headEnd/>
            <a:tailEnd/>
          </a:ln>
          <a:effectLst/>
        </p:spPr>
        <p:txBody>
          <a:bodyPr wrap="none">
            <a:prstTxWarp prst="textNoShape">
              <a:avLst/>
            </a:prstTxWarp>
            <a:spAutoFit/>
          </a:bodyPr>
          <a:lstStyle/>
          <a:p>
            <a:r>
              <a:rPr lang="en-US" dirty="0" smtClean="0"/>
              <a:t>Ball</a:t>
            </a:r>
            <a:r>
              <a:rPr lang="en-US" dirty="0" smtClean="0"/>
              <a:t> </a:t>
            </a:r>
            <a:r>
              <a:rPr lang="en-US" dirty="0"/>
              <a:t>emerges with:</a:t>
            </a:r>
          </a:p>
        </p:txBody>
      </p:sp>
      <p:grpSp>
        <p:nvGrpSpPr>
          <p:cNvPr id="2" name="Group 64"/>
          <p:cNvGrpSpPr>
            <a:grpSpLocks/>
          </p:cNvGrpSpPr>
          <p:nvPr/>
        </p:nvGrpSpPr>
        <p:grpSpPr bwMode="auto">
          <a:xfrm>
            <a:off x="4278313" y="4113214"/>
            <a:ext cx="4545011" cy="2674938"/>
            <a:chOff x="2695" y="2591"/>
            <a:chExt cx="2863" cy="1685"/>
          </a:xfrm>
        </p:grpSpPr>
        <p:sp>
          <p:nvSpPr>
            <p:cNvPr id="56353" name="Line 33"/>
            <p:cNvSpPr>
              <a:spLocks noChangeShapeType="1"/>
            </p:cNvSpPr>
            <p:nvPr/>
          </p:nvSpPr>
          <p:spPr bwMode="auto">
            <a:xfrm>
              <a:off x="3837" y="2844"/>
              <a:ext cx="0" cy="294"/>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56354" name="Oval 34"/>
            <p:cNvSpPr>
              <a:spLocks noChangeArrowheads="1"/>
            </p:cNvSpPr>
            <p:nvPr/>
          </p:nvSpPr>
          <p:spPr bwMode="auto">
            <a:xfrm>
              <a:off x="3800" y="2844"/>
              <a:ext cx="75" cy="65"/>
            </a:xfrm>
            <a:prstGeom prst="ellipse">
              <a:avLst/>
            </a:prstGeom>
            <a:solidFill>
              <a:schemeClr val="accent1"/>
            </a:solidFill>
            <a:ln w="28575">
              <a:solidFill>
                <a:schemeClr val="tx1"/>
              </a:solidFill>
              <a:round/>
              <a:headEnd/>
              <a:tailEnd/>
            </a:ln>
            <a:effectLst/>
          </p:spPr>
          <p:txBody>
            <a:bodyPr wrap="none" anchor="ctr">
              <a:prstTxWarp prst="textNoShape">
                <a:avLst/>
              </a:prstTxWarp>
            </a:bodyPr>
            <a:lstStyle/>
            <a:p>
              <a:endParaRPr lang="en-US"/>
            </a:p>
          </p:txBody>
        </p:sp>
        <p:sp>
          <p:nvSpPr>
            <p:cNvPr id="56355" name="Line 35"/>
            <p:cNvSpPr>
              <a:spLocks noChangeShapeType="1"/>
            </p:cNvSpPr>
            <p:nvPr/>
          </p:nvSpPr>
          <p:spPr bwMode="auto">
            <a:xfrm flipH="1">
              <a:off x="3800" y="2975"/>
              <a:ext cx="37" cy="131"/>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56356" name="Line 36"/>
            <p:cNvSpPr>
              <a:spLocks noChangeShapeType="1"/>
            </p:cNvSpPr>
            <p:nvPr/>
          </p:nvSpPr>
          <p:spPr bwMode="auto">
            <a:xfrm>
              <a:off x="3837" y="2975"/>
              <a:ext cx="38" cy="131"/>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56357" name="Freeform 37"/>
            <p:cNvSpPr>
              <a:spLocks/>
            </p:cNvSpPr>
            <p:nvPr/>
          </p:nvSpPr>
          <p:spPr bwMode="auto">
            <a:xfrm>
              <a:off x="3540" y="2591"/>
              <a:ext cx="1771" cy="1147"/>
            </a:xfrm>
            <a:custGeom>
              <a:avLst/>
              <a:gdLst/>
              <a:ahLst/>
              <a:cxnLst>
                <a:cxn ang="0">
                  <a:pos x="56" y="726"/>
                </a:cxn>
                <a:cxn ang="0">
                  <a:pos x="74" y="750"/>
                </a:cxn>
                <a:cxn ang="0">
                  <a:pos x="500" y="750"/>
                </a:cxn>
                <a:cxn ang="0">
                  <a:pos x="1028" y="732"/>
                </a:cxn>
                <a:cxn ang="0">
                  <a:pos x="1262" y="576"/>
                </a:cxn>
                <a:cxn ang="0">
                  <a:pos x="1592" y="150"/>
                </a:cxn>
                <a:cxn ang="0">
                  <a:pos x="2030" y="24"/>
                </a:cxn>
                <a:cxn ang="0">
                  <a:pos x="2888" y="6"/>
                </a:cxn>
                <a:cxn ang="0">
                  <a:pos x="3080" y="6"/>
                </a:cxn>
              </a:cxnLst>
              <a:rect l="0" t="0" r="r" b="b"/>
              <a:pathLst>
                <a:path w="3088" h="761">
                  <a:moveTo>
                    <a:pt x="56" y="726"/>
                  </a:moveTo>
                  <a:cubicBezTo>
                    <a:pt x="59" y="730"/>
                    <a:pt x="0" y="746"/>
                    <a:pt x="74" y="750"/>
                  </a:cubicBezTo>
                  <a:cubicBezTo>
                    <a:pt x="148" y="754"/>
                    <a:pt x="341" y="753"/>
                    <a:pt x="500" y="750"/>
                  </a:cubicBezTo>
                  <a:cubicBezTo>
                    <a:pt x="659" y="747"/>
                    <a:pt x="901" y="761"/>
                    <a:pt x="1028" y="732"/>
                  </a:cubicBezTo>
                  <a:cubicBezTo>
                    <a:pt x="1155" y="703"/>
                    <a:pt x="1168" y="673"/>
                    <a:pt x="1262" y="576"/>
                  </a:cubicBezTo>
                  <a:cubicBezTo>
                    <a:pt x="1356" y="479"/>
                    <a:pt x="1464" y="242"/>
                    <a:pt x="1592" y="150"/>
                  </a:cubicBezTo>
                  <a:cubicBezTo>
                    <a:pt x="1720" y="58"/>
                    <a:pt x="1814" y="48"/>
                    <a:pt x="2030" y="24"/>
                  </a:cubicBezTo>
                  <a:cubicBezTo>
                    <a:pt x="2246" y="0"/>
                    <a:pt x="2713" y="9"/>
                    <a:pt x="2888" y="6"/>
                  </a:cubicBezTo>
                  <a:cubicBezTo>
                    <a:pt x="3063" y="3"/>
                    <a:pt x="3088" y="2"/>
                    <a:pt x="3080" y="6"/>
                  </a:cubicBezTo>
                </a:path>
              </a:pathLst>
            </a:custGeom>
            <a:noFill/>
            <a:ln w="38100" cmpd="sng">
              <a:solidFill>
                <a:schemeClr val="tx1"/>
              </a:solidFill>
              <a:round/>
              <a:headEnd/>
              <a:tailEnd/>
            </a:ln>
            <a:effectLst/>
          </p:spPr>
          <p:txBody>
            <a:bodyPr>
              <a:prstTxWarp prst="textNoShape">
                <a:avLst/>
              </a:prstTxWarp>
            </a:bodyPr>
            <a:lstStyle/>
            <a:p>
              <a:endParaRPr lang="en-US"/>
            </a:p>
          </p:txBody>
        </p:sp>
        <p:sp>
          <p:nvSpPr>
            <p:cNvPr id="56358" name="Oval 38"/>
            <p:cNvSpPr>
              <a:spLocks noChangeArrowheads="1"/>
            </p:cNvSpPr>
            <p:nvPr/>
          </p:nvSpPr>
          <p:spPr bwMode="auto">
            <a:xfrm>
              <a:off x="3875" y="3574"/>
              <a:ext cx="113" cy="1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6359" name="Line 39"/>
            <p:cNvSpPr>
              <a:spLocks noChangeShapeType="1"/>
            </p:cNvSpPr>
            <p:nvPr/>
          </p:nvSpPr>
          <p:spPr bwMode="auto">
            <a:xfrm>
              <a:off x="3837" y="3138"/>
              <a:ext cx="0" cy="302"/>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56360" name="Line 40"/>
            <p:cNvSpPr>
              <a:spLocks noChangeShapeType="1"/>
            </p:cNvSpPr>
            <p:nvPr/>
          </p:nvSpPr>
          <p:spPr bwMode="auto">
            <a:xfrm flipH="1">
              <a:off x="3800" y="3138"/>
              <a:ext cx="37" cy="134"/>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56361" name="Line 41"/>
            <p:cNvSpPr>
              <a:spLocks noChangeShapeType="1"/>
            </p:cNvSpPr>
            <p:nvPr/>
          </p:nvSpPr>
          <p:spPr bwMode="auto">
            <a:xfrm>
              <a:off x="3687" y="3239"/>
              <a:ext cx="113" cy="33"/>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56362" name="Freeform 42"/>
            <p:cNvSpPr>
              <a:spLocks/>
            </p:cNvSpPr>
            <p:nvPr/>
          </p:nvSpPr>
          <p:spPr bwMode="auto">
            <a:xfrm>
              <a:off x="2820" y="2591"/>
              <a:ext cx="1323" cy="1160"/>
            </a:xfrm>
            <a:custGeom>
              <a:avLst/>
              <a:gdLst/>
              <a:ahLst/>
              <a:cxnLst>
                <a:cxn ang="0">
                  <a:pos x="1645" y="725"/>
                </a:cxn>
                <a:cxn ang="0">
                  <a:pos x="1632" y="749"/>
                </a:cxn>
                <a:cxn ang="0">
                  <a:pos x="1321" y="749"/>
                </a:cxn>
                <a:cxn ang="0">
                  <a:pos x="935" y="731"/>
                </a:cxn>
                <a:cxn ang="0">
                  <a:pos x="764" y="575"/>
                </a:cxn>
                <a:cxn ang="0">
                  <a:pos x="523" y="149"/>
                </a:cxn>
                <a:cxn ang="0">
                  <a:pos x="203" y="23"/>
                </a:cxn>
                <a:cxn ang="0">
                  <a:pos x="0" y="11"/>
                </a:cxn>
              </a:cxnLst>
              <a:rect l="0" t="0" r="r" b="b"/>
              <a:pathLst>
                <a:path w="1686" h="760">
                  <a:moveTo>
                    <a:pt x="1645" y="725"/>
                  </a:moveTo>
                  <a:cubicBezTo>
                    <a:pt x="1643" y="729"/>
                    <a:pt x="1686" y="745"/>
                    <a:pt x="1632" y="749"/>
                  </a:cubicBezTo>
                  <a:cubicBezTo>
                    <a:pt x="1578" y="753"/>
                    <a:pt x="1437" y="752"/>
                    <a:pt x="1321" y="749"/>
                  </a:cubicBezTo>
                  <a:cubicBezTo>
                    <a:pt x="1205" y="746"/>
                    <a:pt x="1028" y="760"/>
                    <a:pt x="935" y="731"/>
                  </a:cubicBezTo>
                  <a:cubicBezTo>
                    <a:pt x="842" y="702"/>
                    <a:pt x="833" y="672"/>
                    <a:pt x="764" y="575"/>
                  </a:cubicBezTo>
                  <a:cubicBezTo>
                    <a:pt x="695" y="478"/>
                    <a:pt x="616" y="241"/>
                    <a:pt x="523" y="149"/>
                  </a:cubicBezTo>
                  <a:cubicBezTo>
                    <a:pt x="429" y="57"/>
                    <a:pt x="290" y="46"/>
                    <a:pt x="203" y="23"/>
                  </a:cubicBezTo>
                  <a:cubicBezTo>
                    <a:pt x="116" y="0"/>
                    <a:pt x="42" y="13"/>
                    <a:pt x="0" y="11"/>
                  </a:cubicBezTo>
                </a:path>
              </a:pathLst>
            </a:custGeom>
            <a:noFill/>
            <a:ln w="38100" cmpd="sng">
              <a:solidFill>
                <a:schemeClr val="tx1"/>
              </a:solidFill>
              <a:round/>
              <a:headEnd/>
              <a:tailEnd/>
            </a:ln>
            <a:effectLst/>
          </p:spPr>
          <p:txBody>
            <a:bodyPr>
              <a:prstTxWarp prst="textNoShape">
                <a:avLst/>
              </a:prstTxWarp>
            </a:bodyPr>
            <a:lstStyle/>
            <a:p>
              <a:endParaRPr lang="en-US"/>
            </a:p>
          </p:txBody>
        </p:sp>
        <p:sp>
          <p:nvSpPr>
            <p:cNvPr id="56363" name="Oval 43"/>
            <p:cNvSpPr>
              <a:spLocks noChangeArrowheads="1"/>
            </p:cNvSpPr>
            <p:nvPr/>
          </p:nvSpPr>
          <p:spPr bwMode="auto">
            <a:xfrm>
              <a:off x="3951" y="3473"/>
              <a:ext cx="113" cy="101"/>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6364" name="Oval 44"/>
            <p:cNvSpPr>
              <a:spLocks noChangeArrowheads="1"/>
            </p:cNvSpPr>
            <p:nvPr/>
          </p:nvSpPr>
          <p:spPr bwMode="auto">
            <a:xfrm>
              <a:off x="3498" y="3574"/>
              <a:ext cx="113" cy="1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6365" name="Oval 45"/>
            <p:cNvSpPr>
              <a:spLocks noChangeArrowheads="1"/>
            </p:cNvSpPr>
            <p:nvPr/>
          </p:nvSpPr>
          <p:spPr bwMode="auto">
            <a:xfrm>
              <a:off x="3574" y="3574"/>
              <a:ext cx="113" cy="1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6366" name="Oval 46"/>
            <p:cNvSpPr>
              <a:spLocks noChangeArrowheads="1"/>
            </p:cNvSpPr>
            <p:nvPr/>
          </p:nvSpPr>
          <p:spPr bwMode="auto">
            <a:xfrm>
              <a:off x="3988" y="3272"/>
              <a:ext cx="113" cy="101"/>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6367" name="Oval 47"/>
            <p:cNvSpPr>
              <a:spLocks noChangeArrowheads="1"/>
            </p:cNvSpPr>
            <p:nvPr/>
          </p:nvSpPr>
          <p:spPr bwMode="auto">
            <a:xfrm>
              <a:off x="3988" y="3373"/>
              <a:ext cx="113" cy="1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6368" name="Oval 48"/>
            <p:cNvSpPr>
              <a:spLocks noChangeArrowheads="1"/>
            </p:cNvSpPr>
            <p:nvPr/>
          </p:nvSpPr>
          <p:spPr bwMode="auto">
            <a:xfrm>
              <a:off x="4139" y="3440"/>
              <a:ext cx="113" cy="1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6369" name="Oval 49"/>
            <p:cNvSpPr>
              <a:spLocks noChangeArrowheads="1"/>
            </p:cNvSpPr>
            <p:nvPr/>
          </p:nvSpPr>
          <p:spPr bwMode="auto">
            <a:xfrm>
              <a:off x="3951" y="3574"/>
              <a:ext cx="113" cy="1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6370" name="Oval 50"/>
            <p:cNvSpPr>
              <a:spLocks noChangeArrowheads="1"/>
            </p:cNvSpPr>
            <p:nvPr/>
          </p:nvSpPr>
          <p:spPr bwMode="auto">
            <a:xfrm>
              <a:off x="4064" y="3540"/>
              <a:ext cx="113" cy="101"/>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6372" name="Text Box 52"/>
            <p:cNvSpPr txBox="1">
              <a:spLocks noChangeArrowheads="1"/>
            </p:cNvSpPr>
            <p:nvPr/>
          </p:nvSpPr>
          <p:spPr bwMode="auto">
            <a:xfrm>
              <a:off x="2695" y="3753"/>
              <a:ext cx="2863" cy="523"/>
            </a:xfrm>
            <a:prstGeom prst="rect">
              <a:avLst/>
            </a:prstGeom>
            <a:noFill/>
            <a:ln w="9525">
              <a:noFill/>
              <a:miter lim="800000"/>
              <a:headEnd/>
              <a:tailEnd/>
            </a:ln>
            <a:effectLst/>
          </p:spPr>
          <p:txBody>
            <a:bodyPr wrap="none">
              <a:prstTxWarp prst="textNoShape">
                <a:avLst/>
              </a:prstTxWarp>
              <a:spAutoFit/>
            </a:bodyPr>
            <a:lstStyle/>
            <a:p>
              <a:r>
                <a:rPr lang="en-US" dirty="0"/>
                <a:t>       platinum, hard to kick out</a:t>
              </a:r>
            </a:p>
            <a:p>
              <a:r>
                <a:rPr lang="en-US" dirty="0"/>
                <a:t>large work function</a:t>
              </a:r>
              <a:r>
                <a:rPr lang="en-US" dirty="0" smtClean="0"/>
                <a:t> </a:t>
              </a:r>
              <a:r>
                <a:rPr lang="en-US" dirty="0" err="1" smtClean="0"/>
                <a:t>Φ</a:t>
              </a:r>
              <a:r>
                <a:rPr lang="en-US" dirty="0" smtClean="0"/>
                <a:t> =</a:t>
              </a:r>
              <a:r>
                <a:rPr lang="en-US" dirty="0" smtClean="0">
                  <a:sym typeface="Symbol" charset="2"/>
                </a:rPr>
                <a:t> </a:t>
              </a:r>
              <a:r>
                <a:rPr lang="en-US" dirty="0">
                  <a:sym typeface="Symbol" charset="2"/>
                </a:rPr>
                <a:t>deep pit</a:t>
              </a:r>
            </a:p>
          </p:txBody>
        </p:sp>
        <p:sp>
          <p:nvSpPr>
            <p:cNvPr id="56375" name="Line 55"/>
            <p:cNvSpPr>
              <a:spLocks noChangeShapeType="1"/>
            </p:cNvSpPr>
            <p:nvPr/>
          </p:nvSpPr>
          <p:spPr bwMode="auto">
            <a:xfrm flipH="1" flipV="1">
              <a:off x="4656" y="2597"/>
              <a:ext cx="13" cy="697"/>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56376" name="Text Box 56"/>
            <p:cNvSpPr txBox="1">
              <a:spLocks noChangeArrowheads="1"/>
            </p:cNvSpPr>
            <p:nvPr/>
          </p:nvSpPr>
          <p:spPr bwMode="auto">
            <a:xfrm>
              <a:off x="4738" y="2697"/>
              <a:ext cx="224" cy="291"/>
            </a:xfrm>
            <a:prstGeom prst="rect">
              <a:avLst/>
            </a:prstGeom>
            <a:noFill/>
            <a:ln w="9525">
              <a:noFill/>
              <a:miter lim="800000"/>
              <a:headEnd/>
              <a:tailEnd/>
            </a:ln>
            <a:effectLst/>
          </p:spPr>
          <p:txBody>
            <a:bodyPr wrap="none">
              <a:prstTxWarp prst="textNoShape">
                <a:avLst/>
              </a:prstTxWarp>
              <a:spAutoFit/>
            </a:bodyPr>
            <a:lstStyle/>
            <a:p>
              <a:r>
                <a:rPr lang="en-US" dirty="0" err="1" smtClean="0"/>
                <a:t>h</a:t>
              </a:r>
              <a:endParaRPr lang="en-US" dirty="0"/>
            </a:p>
          </p:txBody>
        </p:sp>
      </p:grpSp>
      <p:grpSp>
        <p:nvGrpSpPr>
          <p:cNvPr id="3" name="Group 62"/>
          <p:cNvGrpSpPr>
            <a:grpSpLocks/>
          </p:cNvGrpSpPr>
          <p:nvPr/>
        </p:nvGrpSpPr>
        <p:grpSpPr bwMode="auto">
          <a:xfrm>
            <a:off x="0" y="3598863"/>
            <a:ext cx="4525964" cy="2325687"/>
            <a:chOff x="0" y="2267"/>
            <a:chExt cx="2851" cy="1465"/>
          </a:xfrm>
        </p:grpSpPr>
        <p:grpSp>
          <p:nvGrpSpPr>
            <p:cNvPr id="4" name="Group 31"/>
            <p:cNvGrpSpPr>
              <a:grpSpLocks/>
            </p:cNvGrpSpPr>
            <p:nvPr/>
          </p:nvGrpSpPr>
          <p:grpSpPr bwMode="auto">
            <a:xfrm>
              <a:off x="224" y="2267"/>
              <a:ext cx="2491" cy="859"/>
              <a:chOff x="954" y="2448"/>
              <a:chExt cx="3174" cy="1261"/>
            </a:xfrm>
          </p:grpSpPr>
          <p:sp>
            <p:nvSpPr>
              <p:cNvPr id="56332" name="Line 12"/>
              <p:cNvSpPr>
                <a:spLocks noChangeShapeType="1"/>
              </p:cNvSpPr>
              <p:nvPr/>
            </p:nvSpPr>
            <p:spPr bwMode="auto">
              <a:xfrm>
                <a:off x="2304" y="2448"/>
                <a:ext cx="0" cy="432"/>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56333" name="Oval 13"/>
              <p:cNvSpPr>
                <a:spLocks noChangeArrowheads="1"/>
              </p:cNvSpPr>
              <p:nvPr/>
            </p:nvSpPr>
            <p:spPr bwMode="auto">
              <a:xfrm>
                <a:off x="2256" y="2448"/>
                <a:ext cx="96" cy="96"/>
              </a:xfrm>
              <a:prstGeom prst="ellipse">
                <a:avLst/>
              </a:prstGeom>
              <a:solidFill>
                <a:schemeClr val="accent1"/>
              </a:solidFill>
              <a:ln w="28575">
                <a:solidFill>
                  <a:schemeClr val="tx1"/>
                </a:solidFill>
                <a:round/>
                <a:headEnd/>
                <a:tailEnd/>
              </a:ln>
              <a:effectLst/>
            </p:spPr>
            <p:txBody>
              <a:bodyPr wrap="none" anchor="ctr">
                <a:prstTxWarp prst="textNoShape">
                  <a:avLst/>
                </a:prstTxWarp>
              </a:bodyPr>
              <a:lstStyle/>
              <a:p>
                <a:endParaRPr lang="en-US"/>
              </a:p>
            </p:txBody>
          </p:sp>
          <p:sp>
            <p:nvSpPr>
              <p:cNvPr id="56334" name="Line 14"/>
              <p:cNvSpPr>
                <a:spLocks noChangeShapeType="1"/>
              </p:cNvSpPr>
              <p:nvPr/>
            </p:nvSpPr>
            <p:spPr bwMode="auto">
              <a:xfrm flipH="1">
                <a:off x="2256" y="2640"/>
                <a:ext cx="48" cy="192"/>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56335" name="Line 15"/>
              <p:cNvSpPr>
                <a:spLocks noChangeShapeType="1"/>
              </p:cNvSpPr>
              <p:nvPr/>
            </p:nvSpPr>
            <p:spPr bwMode="auto">
              <a:xfrm>
                <a:off x="2304" y="2640"/>
                <a:ext cx="48" cy="192"/>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56327" name="Freeform 7"/>
              <p:cNvSpPr>
                <a:spLocks/>
              </p:cNvSpPr>
              <p:nvPr/>
            </p:nvSpPr>
            <p:spPr bwMode="auto">
              <a:xfrm>
                <a:off x="1872" y="2929"/>
                <a:ext cx="2256" cy="780"/>
              </a:xfrm>
              <a:custGeom>
                <a:avLst/>
                <a:gdLst/>
                <a:ahLst/>
                <a:cxnLst>
                  <a:cxn ang="0">
                    <a:pos x="56" y="726"/>
                  </a:cxn>
                  <a:cxn ang="0">
                    <a:pos x="74" y="750"/>
                  </a:cxn>
                  <a:cxn ang="0">
                    <a:pos x="500" y="750"/>
                  </a:cxn>
                  <a:cxn ang="0">
                    <a:pos x="1028" y="732"/>
                  </a:cxn>
                  <a:cxn ang="0">
                    <a:pos x="1262" y="576"/>
                  </a:cxn>
                  <a:cxn ang="0">
                    <a:pos x="1592" y="150"/>
                  </a:cxn>
                  <a:cxn ang="0">
                    <a:pos x="2030" y="24"/>
                  </a:cxn>
                  <a:cxn ang="0">
                    <a:pos x="2888" y="6"/>
                  </a:cxn>
                  <a:cxn ang="0">
                    <a:pos x="3080" y="6"/>
                  </a:cxn>
                </a:cxnLst>
                <a:rect l="0" t="0" r="r" b="b"/>
                <a:pathLst>
                  <a:path w="3088" h="761">
                    <a:moveTo>
                      <a:pt x="56" y="726"/>
                    </a:moveTo>
                    <a:cubicBezTo>
                      <a:pt x="59" y="730"/>
                      <a:pt x="0" y="746"/>
                      <a:pt x="74" y="750"/>
                    </a:cubicBezTo>
                    <a:cubicBezTo>
                      <a:pt x="148" y="754"/>
                      <a:pt x="341" y="753"/>
                      <a:pt x="500" y="750"/>
                    </a:cubicBezTo>
                    <a:cubicBezTo>
                      <a:pt x="659" y="747"/>
                      <a:pt x="901" y="761"/>
                      <a:pt x="1028" y="732"/>
                    </a:cubicBezTo>
                    <a:cubicBezTo>
                      <a:pt x="1155" y="703"/>
                      <a:pt x="1168" y="673"/>
                      <a:pt x="1262" y="576"/>
                    </a:cubicBezTo>
                    <a:cubicBezTo>
                      <a:pt x="1356" y="479"/>
                      <a:pt x="1464" y="242"/>
                      <a:pt x="1592" y="150"/>
                    </a:cubicBezTo>
                    <a:cubicBezTo>
                      <a:pt x="1720" y="58"/>
                      <a:pt x="1814" y="48"/>
                      <a:pt x="2030" y="24"/>
                    </a:cubicBezTo>
                    <a:cubicBezTo>
                      <a:pt x="2246" y="0"/>
                      <a:pt x="2713" y="9"/>
                      <a:pt x="2888" y="6"/>
                    </a:cubicBezTo>
                    <a:cubicBezTo>
                      <a:pt x="3063" y="3"/>
                      <a:pt x="3088" y="2"/>
                      <a:pt x="3080" y="6"/>
                    </a:cubicBezTo>
                  </a:path>
                </a:pathLst>
              </a:custGeom>
              <a:noFill/>
              <a:ln w="38100" cmpd="sng">
                <a:solidFill>
                  <a:schemeClr val="tx1"/>
                </a:solidFill>
                <a:round/>
                <a:headEnd/>
                <a:tailEnd/>
              </a:ln>
              <a:effectLst/>
            </p:spPr>
            <p:txBody>
              <a:bodyPr>
                <a:prstTxWarp prst="textNoShape">
                  <a:avLst/>
                </a:prstTxWarp>
              </a:bodyPr>
              <a:lstStyle/>
              <a:p>
                <a:endParaRPr lang="en-US"/>
              </a:p>
            </p:txBody>
          </p:sp>
          <p:sp>
            <p:nvSpPr>
              <p:cNvPr id="56328" name="Oval 8"/>
              <p:cNvSpPr>
                <a:spLocks noChangeArrowheads="1"/>
              </p:cNvSpPr>
              <p:nvPr/>
            </p:nvSpPr>
            <p:spPr bwMode="auto">
              <a:xfrm>
                <a:off x="2352" y="3519"/>
                <a:ext cx="144" cy="1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6329" name="Line 9"/>
              <p:cNvSpPr>
                <a:spLocks noChangeShapeType="1"/>
              </p:cNvSpPr>
              <p:nvPr/>
            </p:nvSpPr>
            <p:spPr bwMode="auto">
              <a:xfrm>
                <a:off x="2304" y="2880"/>
                <a:ext cx="0" cy="443"/>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56330" name="Line 10"/>
              <p:cNvSpPr>
                <a:spLocks noChangeShapeType="1"/>
              </p:cNvSpPr>
              <p:nvPr/>
            </p:nvSpPr>
            <p:spPr bwMode="auto">
              <a:xfrm flipH="1">
                <a:off x="2256" y="2880"/>
                <a:ext cx="48" cy="197"/>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56331" name="Line 11"/>
              <p:cNvSpPr>
                <a:spLocks noChangeShapeType="1"/>
              </p:cNvSpPr>
              <p:nvPr/>
            </p:nvSpPr>
            <p:spPr bwMode="auto">
              <a:xfrm>
                <a:off x="2112" y="3028"/>
                <a:ext cx="144" cy="49"/>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56337" name="Freeform 17"/>
              <p:cNvSpPr>
                <a:spLocks/>
              </p:cNvSpPr>
              <p:nvPr/>
            </p:nvSpPr>
            <p:spPr bwMode="auto">
              <a:xfrm>
                <a:off x="954" y="2930"/>
                <a:ext cx="1686" cy="779"/>
              </a:xfrm>
              <a:custGeom>
                <a:avLst/>
                <a:gdLst/>
                <a:ahLst/>
                <a:cxnLst>
                  <a:cxn ang="0">
                    <a:pos x="1645" y="725"/>
                  </a:cxn>
                  <a:cxn ang="0">
                    <a:pos x="1632" y="749"/>
                  </a:cxn>
                  <a:cxn ang="0">
                    <a:pos x="1321" y="749"/>
                  </a:cxn>
                  <a:cxn ang="0">
                    <a:pos x="935" y="731"/>
                  </a:cxn>
                  <a:cxn ang="0">
                    <a:pos x="764" y="575"/>
                  </a:cxn>
                  <a:cxn ang="0">
                    <a:pos x="523" y="149"/>
                  </a:cxn>
                  <a:cxn ang="0">
                    <a:pos x="203" y="23"/>
                  </a:cxn>
                  <a:cxn ang="0">
                    <a:pos x="0" y="11"/>
                  </a:cxn>
                </a:cxnLst>
                <a:rect l="0" t="0" r="r" b="b"/>
                <a:pathLst>
                  <a:path w="1686" h="760">
                    <a:moveTo>
                      <a:pt x="1645" y="725"/>
                    </a:moveTo>
                    <a:cubicBezTo>
                      <a:pt x="1643" y="729"/>
                      <a:pt x="1686" y="745"/>
                      <a:pt x="1632" y="749"/>
                    </a:cubicBezTo>
                    <a:cubicBezTo>
                      <a:pt x="1578" y="753"/>
                      <a:pt x="1437" y="752"/>
                      <a:pt x="1321" y="749"/>
                    </a:cubicBezTo>
                    <a:cubicBezTo>
                      <a:pt x="1205" y="746"/>
                      <a:pt x="1028" y="760"/>
                      <a:pt x="935" y="731"/>
                    </a:cubicBezTo>
                    <a:cubicBezTo>
                      <a:pt x="842" y="702"/>
                      <a:pt x="833" y="672"/>
                      <a:pt x="764" y="575"/>
                    </a:cubicBezTo>
                    <a:cubicBezTo>
                      <a:pt x="695" y="478"/>
                      <a:pt x="616" y="241"/>
                      <a:pt x="523" y="149"/>
                    </a:cubicBezTo>
                    <a:cubicBezTo>
                      <a:pt x="429" y="57"/>
                      <a:pt x="290" y="46"/>
                      <a:pt x="203" y="23"/>
                    </a:cubicBezTo>
                    <a:cubicBezTo>
                      <a:pt x="116" y="0"/>
                      <a:pt x="42" y="13"/>
                      <a:pt x="0" y="11"/>
                    </a:cubicBezTo>
                  </a:path>
                </a:pathLst>
              </a:custGeom>
              <a:noFill/>
              <a:ln w="38100" cmpd="sng">
                <a:solidFill>
                  <a:schemeClr val="tx1"/>
                </a:solidFill>
                <a:round/>
                <a:headEnd/>
                <a:tailEnd/>
              </a:ln>
              <a:effectLst/>
            </p:spPr>
            <p:txBody>
              <a:bodyPr>
                <a:prstTxWarp prst="textNoShape">
                  <a:avLst/>
                </a:prstTxWarp>
              </a:bodyPr>
              <a:lstStyle/>
              <a:p>
                <a:endParaRPr lang="en-US"/>
              </a:p>
            </p:txBody>
          </p:sp>
          <p:sp>
            <p:nvSpPr>
              <p:cNvPr id="56339" name="Oval 19"/>
              <p:cNvSpPr>
                <a:spLocks noChangeArrowheads="1"/>
              </p:cNvSpPr>
              <p:nvPr/>
            </p:nvSpPr>
            <p:spPr bwMode="auto">
              <a:xfrm>
                <a:off x="2448" y="3372"/>
                <a:ext cx="144" cy="147"/>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6340" name="Oval 20"/>
              <p:cNvSpPr>
                <a:spLocks noChangeArrowheads="1"/>
              </p:cNvSpPr>
              <p:nvPr/>
            </p:nvSpPr>
            <p:spPr bwMode="auto">
              <a:xfrm>
                <a:off x="1872" y="3519"/>
                <a:ext cx="144" cy="1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6341" name="Oval 21"/>
              <p:cNvSpPr>
                <a:spLocks noChangeArrowheads="1"/>
              </p:cNvSpPr>
              <p:nvPr/>
            </p:nvSpPr>
            <p:spPr bwMode="auto">
              <a:xfrm>
                <a:off x="1968" y="3519"/>
                <a:ext cx="144" cy="1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6342" name="Oval 22"/>
              <p:cNvSpPr>
                <a:spLocks noChangeArrowheads="1"/>
              </p:cNvSpPr>
              <p:nvPr/>
            </p:nvSpPr>
            <p:spPr bwMode="auto">
              <a:xfrm>
                <a:off x="2496" y="3077"/>
                <a:ext cx="144" cy="147"/>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6343" name="Oval 23"/>
              <p:cNvSpPr>
                <a:spLocks noChangeArrowheads="1"/>
              </p:cNvSpPr>
              <p:nvPr/>
            </p:nvSpPr>
            <p:spPr bwMode="auto">
              <a:xfrm>
                <a:off x="2496" y="3224"/>
                <a:ext cx="144" cy="1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6344" name="Oval 24"/>
              <p:cNvSpPr>
                <a:spLocks noChangeArrowheads="1"/>
              </p:cNvSpPr>
              <p:nvPr/>
            </p:nvSpPr>
            <p:spPr bwMode="auto">
              <a:xfrm>
                <a:off x="2688" y="3323"/>
                <a:ext cx="144" cy="147"/>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6345" name="Oval 25"/>
              <p:cNvSpPr>
                <a:spLocks noChangeArrowheads="1"/>
              </p:cNvSpPr>
              <p:nvPr/>
            </p:nvSpPr>
            <p:spPr bwMode="auto">
              <a:xfrm>
                <a:off x="2448" y="3519"/>
                <a:ext cx="144" cy="1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56346" name="Oval 26"/>
              <p:cNvSpPr>
                <a:spLocks noChangeArrowheads="1"/>
              </p:cNvSpPr>
              <p:nvPr/>
            </p:nvSpPr>
            <p:spPr bwMode="auto">
              <a:xfrm>
                <a:off x="2592" y="3470"/>
                <a:ext cx="144" cy="1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grpSp>
        <p:sp>
          <p:nvSpPr>
            <p:cNvPr id="56371" name="Text Box 51"/>
            <p:cNvSpPr txBox="1">
              <a:spLocks noChangeArrowheads="1"/>
            </p:cNvSpPr>
            <p:nvPr/>
          </p:nvSpPr>
          <p:spPr bwMode="auto">
            <a:xfrm>
              <a:off x="223" y="3194"/>
              <a:ext cx="2390" cy="288"/>
            </a:xfrm>
            <a:prstGeom prst="rect">
              <a:avLst/>
            </a:prstGeom>
            <a:noFill/>
            <a:ln w="9525">
              <a:noFill/>
              <a:miter lim="800000"/>
              <a:headEnd/>
              <a:tailEnd/>
            </a:ln>
            <a:effectLst/>
          </p:spPr>
          <p:txBody>
            <a:bodyPr>
              <a:prstTxWarp prst="textNoShape">
                <a:avLst/>
              </a:prstTxWarp>
              <a:spAutoFit/>
            </a:bodyPr>
            <a:lstStyle/>
            <a:p>
              <a:r>
                <a:rPr lang="en-US"/>
                <a:t>sodium- easy to kick out</a:t>
              </a:r>
            </a:p>
          </p:txBody>
        </p:sp>
        <p:sp>
          <p:nvSpPr>
            <p:cNvPr id="56373" name="Line 53"/>
            <p:cNvSpPr>
              <a:spLocks noChangeShapeType="1"/>
            </p:cNvSpPr>
            <p:nvPr/>
          </p:nvSpPr>
          <p:spPr bwMode="auto">
            <a:xfrm flipV="1">
              <a:off x="2198" y="2612"/>
              <a:ext cx="6" cy="20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56374" name="Text Box 54"/>
            <p:cNvSpPr txBox="1">
              <a:spLocks noChangeArrowheads="1"/>
            </p:cNvSpPr>
            <p:nvPr/>
          </p:nvSpPr>
          <p:spPr bwMode="auto">
            <a:xfrm>
              <a:off x="2232" y="2547"/>
              <a:ext cx="224" cy="291"/>
            </a:xfrm>
            <a:prstGeom prst="rect">
              <a:avLst/>
            </a:prstGeom>
            <a:noFill/>
            <a:ln w="9525">
              <a:noFill/>
              <a:miter lim="800000"/>
              <a:headEnd/>
              <a:tailEnd/>
            </a:ln>
            <a:effectLst/>
          </p:spPr>
          <p:txBody>
            <a:bodyPr wrap="none">
              <a:prstTxWarp prst="textNoShape">
                <a:avLst/>
              </a:prstTxWarp>
              <a:spAutoFit/>
            </a:bodyPr>
            <a:lstStyle/>
            <a:p>
              <a:r>
                <a:rPr lang="en-US" dirty="0" err="1" smtClean="0"/>
                <a:t>h</a:t>
              </a:r>
              <a:endParaRPr lang="en-US" dirty="0"/>
            </a:p>
          </p:txBody>
        </p:sp>
        <p:sp>
          <p:nvSpPr>
            <p:cNvPr id="56377" name="Text Box 57"/>
            <p:cNvSpPr txBox="1">
              <a:spLocks noChangeArrowheads="1"/>
            </p:cNvSpPr>
            <p:nvPr/>
          </p:nvSpPr>
          <p:spPr bwMode="auto">
            <a:xfrm>
              <a:off x="0" y="3461"/>
              <a:ext cx="2851" cy="271"/>
            </a:xfrm>
            <a:prstGeom prst="rect">
              <a:avLst/>
            </a:prstGeom>
            <a:noFill/>
            <a:ln w="9525">
              <a:noFill/>
              <a:miter lim="800000"/>
              <a:headEnd/>
              <a:tailEnd/>
            </a:ln>
            <a:effectLst/>
          </p:spPr>
          <p:txBody>
            <a:bodyPr wrap="none">
              <a:prstTxWarp prst="textNoShape">
                <a:avLst/>
              </a:prstTxWarp>
              <a:spAutoFit/>
            </a:bodyPr>
            <a:lstStyle/>
            <a:p>
              <a:r>
                <a:rPr lang="en-US" sz="2200" dirty="0"/>
                <a:t>small work function</a:t>
              </a:r>
              <a:r>
                <a:rPr lang="en-US" sz="2200" dirty="0" smtClean="0"/>
                <a:t> </a:t>
              </a:r>
              <a:r>
                <a:rPr lang="en-US" sz="2200" dirty="0" err="1" smtClean="0"/>
                <a:t>Φ</a:t>
              </a:r>
              <a:r>
                <a:rPr lang="en-US" sz="2200" dirty="0" smtClean="0">
                  <a:sym typeface="Symbol" charset="2"/>
                </a:rPr>
                <a:t> = shallow </a:t>
              </a:r>
              <a:r>
                <a:rPr lang="en-US" sz="2200" dirty="0">
                  <a:sym typeface="Symbol" charset="2"/>
                </a:rPr>
                <a:t>pit</a:t>
              </a:r>
            </a:p>
          </p:txBody>
        </p:sp>
      </p:grpSp>
      <p:sp>
        <p:nvSpPr>
          <p:cNvPr id="56381" name="Rectangle 61"/>
          <p:cNvSpPr>
            <a:spLocks noGrp="1" noChangeArrowheads="1"/>
          </p:cNvSpPr>
          <p:nvPr>
            <p:ph type="title"/>
          </p:nvPr>
        </p:nvSpPr>
        <p:spPr>
          <a:xfrm>
            <a:off x="457200" y="0"/>
            <a:ext cx="8229600" cy="381000"/>
          </a:xfrm>
          <a:noFill/>
          <a:ln/>
        </p:spPr>
        <p:txBody>
          <a:bodyPr>
            <a:normAutofit fontScale="90000"/>
          </a:bodyPr>
          <a:lstStyle/>
          <a:p>
            <a:pPr algn="l"/>
            <a:r>
              <a:rPr lang="en-US" sz="3400">
                <a:solidFill>
                  <a:schemeClr val="tx1"/>
                </a:solidFill>
              </a:rPr>
              <a:t>Kicker analogy: a ball in a pit</a:t>
            </a:r>
            <a:endParaRPr lang="en-US" sz="2600">
              <a:solidFill>
                <a:srgbClr val="008000"/>
              </a:solidFill>
            </a:endParaRPr>
          </a:p>
        </p:txBody>
      </p:sp>
      <p:sp>
        <p:nvSpPr>
          <p:cNvPr id="53" name="Text Box 6"/>
          <p:cNvSpPr txBox="1">
            <a:spLocks noChangeArrowheads="1"/>
          </p:cNvSpPr>
          <p:nvPr/>
        </p:nvSpPr>
        <p:spPr bwMode="auto">
          <a:xfrm>
            <a:off x="5172075" y="2244725"/>
            <a:ext cx="3894138" cy="1552575"/>
          </a:xfrm>
          <a:prstGeom prst="rect">
            <a:avLst/>
          </a:prstGeom>
          <a:noFill/>
          <a:ln w="9525">
            <a:noFill/>
            <a:miter lim="800000"/>
            <a:headEnd/>
            <a:tailEnd/>
          </a:ln>
          <a:effectLst/>
        </p:spPr>
        <p:txBody>
          <a:bodyPr wrap="none">
            <a:prstTxWarp prst="textNoShape">
              <a:avLst/>
            </a:prstTxWarp>
            <a:spAutoFit/>
          </a:bodyPr>
          <a:lstStyle/>
          <a:p>
            <a:r>
              <a:rPr lang="en-US" dirty="0" err="1"/>
              <a:t>mgh</a:t>
            </a:r>
            <a:r>
              <a:rPr lang="en-US" dirty="0"/>
              <a:t> = energy needed to </a:t>
            </a:r>
          </a:p>
          <a:p>
            <a:r>
              <a:rPr lang="en-US" dirty="0"/>
              <a:t>make it up hill and out.</a:t>
            </a:r>
          </a:p>
          <a:p>
            <a:r>
              <a:rPr lang="en-US" dirty="0" err="1"/>
              <a:t>mgh</a:t>
            </a:r>
            <a:r>
              <a:rPr lang="en-US" dirty="0"/>
              <a:t> for highest electron</a:t>
            </a:r>
          </a:p>
          <a:p>
            <a:r>
              <a:rPr lang="en-US" dirty="0"/>
              <a:t>analogous to work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2501</TotalTime>
  <Words>4279</Words>
  <Application>Microsoft Macintosh PowerPoint</Application>
  <PresentationFormat>On-screen Show (4:3)</PresentationFormat>
  <Paragraphs>598</Paragraphs>
  <Slides>44</Slides>
  <Notes>34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Default Design</vt:lpstr>
      <vt:lpstr>Equation</vt:lpstr>
      <vt:lpstr>Slide 1</vt:lpstr>
      <vt:lpstr>Slide 2</vt:lpstr>
      <vt:lpstr>What did you think would happen?</vt:lpstr>
      <vt:lpstr>PE summary from last class:</vt:lpstr>
      <vt:lpstr>Summary PE effect:</vt:lpstr>
      <vt:lpstr>Slide 6</vt:lpstr>
      <vt:lpstr>Slide 7</vt:lpstr>
      <vt:lpstr>Kicker analogy: a ball in a pit</vt:lpstr>
      <vt:lpstr>Kicker analogy: a ball in a pit</vt:lpstr>
      <vt:lpstr>Slide 10</vt:lpstr>
      <vt:lpstr>Typical energies</vt:lpstr>
      <vt:lpstr>Slide 12</vt:lpstr>
      <vt:lpstr>Slide 13</vt:lpstr>
      <vt:lpstr>Slide 14</vt:lpstr>
      <vt:lpstr>Slide 15</vt:lpstr>
      <vt:lpstr>Slide 16</vt:lpstr>
      <vt:lpstr>Slide 17</vt:lpstr>
      <vt:lpstr>Slide 18</vt:lpstr>
      <vt:lpstr>Slide 19</vt:lpstr>
      <vt:lpstr>Slide 20</vt:lpstr>
      <vt:lpstr>Is light a stream of particles?</vt:lpstr>
      <vt:lpstr>Slide 22</vt:lpstr>
      <vt:lpstr>Slide 23</vt:lpstr>
      <vt:lpstr>Slide 24</vt:lpstr>
      <vt:lpstr>Slide 25</vt:lpstr>
      <vt:lpstr>Slide 26</vt:lpstr>
      <vt:lpstr>Slide 27</vt:lpstr>
      <vt:lpstr>Slide 28</vt:lpstr>
      <vt:lpstr>Where’s the photon?</vt:lpstr>
      <vt:lpstr>Probability and randomness</vt:lpstr>
      <vt:lpstr>Slide 31</vt:lpstr>
      <vt:lpstr>Slide 32</vt:lpstr>
      <vt:lpstr>Two slit interference</vt:lpstr>
      <vt:lpstr>Slide 34</vt:lpstr>
      <vt:lpstr>Slide 35</vt:lpstr>
      <vt:lpstr>Randomness in physics??!</vt:lpstr>
      <vt:lpstr>Remember this picture?</vt:lpstr>
      <vt:lpstr>Slide 38</vt:lpstr>
      <vt:lpstr>Slide 39</vt:lpstr>
      <vt:lpstr>Slide 40</vt:lpstr>
      <vt:lpstr>Slide 41</vt:lpstr>
      <vt:lpstr>Slide 42</vt:lpstr>
      <vt:lpstr>Slide 43</vt:lpstr>
      <vt:lpstr>Slide 44</vt:lpstr>
    </vt:vector>
  </TitlesOfParts>
  <Company>jila, university of colorado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cwieman</dc:creator>
  <cp:lastModifiedBy>Zombie</cp:lastModifiedBy>
  <cp:revision>95</cp:revision>
  <cp:lastPrinted>2007-01-25T20:33:22Z</cp:lastPrinted>
  <dcterms:created xsi:type="dcterms:W3CDTF">2011-02-17T15:02:51Z</dcterms:created>
  <dcterms:modified xsi:type="dcterms:W3CDTF">2011-02-17T15:31:32Z</dcterms:modified>
</cp:coreProperties>
</file>