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embeddings/oleObject5.bin" ContentType="application/vnd.openxmlformats-officedocument.oleObject"/>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notesSlides/notesSlide48.xml" ContentType="application/vnd.openxmlformats-officedocument.presentationml.notes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embeddings/oleObject2.bin" ContentType="application/vnd.openxmlformats-officedocument.oleObject"/>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Default Extension="vml" ContentType="application/vnd.openxmlformats-officedocument.vmlDrawing"/>
  <Override PartName="/ppt/slides/slide12.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9.xml" ContentType="application/vnd.openxmlformats-officedocument.presentationml.notesSlide+xml"/>
  <Override PartName="/ppt/embeddings/oleObject3.bin" ContentType="application/vnd.openxmlformats-officedocument.oleObject"/>
  <Override PartName="/ppt/notesSlides/notesSlide42.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embeddings/oleObject4.bin" ContentType="application/vnd.openxmlformats-officedocument.oleObject"/>
  <Override PartName="/ppt/viewProps.xml" ContentType="application/vnd.openxmlformats-officedocument.presentationml.viewProps+xml"/>
  <Override PartName="/ppt/slides/slide29.xml" ContentType="application/vnd.openxmlformats-officedocument.presentationml.slide+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notesSlides/notesSlide47.xml" ContentType="application/vnd.openxmlformats-officedocument.presentationml.notesSlide+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Default Extension="pict" ContentType="image/pict"/>
  <Override PartName="/ppt/notesSlides/notesSlide21.xml" ContentType="application/vnd.openxmlformats-officedocument.presentationml.notes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notesSlides/notesSlide40.xml" ContentType="application/vnd.openxmlformats-officedocument.presentationml.notesSlide+xml"/>
  <Override PartName="/ppt/embeddings/oleObject1.bin" ContentType="application/vnd.openxmlformats-officedocument.oleObject"/>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56"/>
  </p:notesMasterIdLst>
  <p:handoutMasterIdLst>
    <p:handoutMasterId r:id="rId57"/>
  </p:handoutMasterIdLst>
  <p:sldIdLst>
    <p:sldId id="390" r:id="rId2"/>
    <p:sldId id="295" r:id="rId3"/>
    <p:sldId id="348" r:id="rId4"/>
    <p:sldId id="349" r:id="rId5"/>
    <p:sldId id="350" r:id="rId6"/>
    <p:sldId id="351" r:id="rId7"/>
    <p:sldId id="325" r:id="rId8"/>
    <p:sldId id="326" r:id="rId9"/>
    <p:sldId id="327" r:id="rId10"/>
    <p:sldId id="328" r:id="rId11"/>
    <p:sldId id="330" r:id="rId12"/>
    <p:sldId id="334" r:id="rId13"/>
    <p:sldId id="335" r:id="rId14"/>
    <p:sldId id="337" r:id="rId15"/>
    <p:sldId id="353" r:id="rId16"/>
    <p:sldId id="338" r:id="rId17"/>
    <p:sldId id="339" r:id="rId18"/>
    <p:sldId id="340" r:id="rId19"/>
    <p:sldId id="341" r:id="rId20"/>
    <p:sldId id="354" r:id="rId21"/>
    <p:sldId id="355" r:id="rId22"/>
    <p:sldId id="356" r:id="rId23"/>
    <p:sldId id="357" r:id="rId24"/>
    <p:sldId id="361" r:id="rId25"/>
    <p:sldId id="358" r:id="rId26"/>
    <p:sldId id="359" r:id="rId27"/>
    <p:sldId id="360" r:id="rId28"/>
    <p:sldId id="362" r:id="rId29"/>
    <p:sldId id="363" r:id="rId30"/>
    <p:sldId id="364" r:id="rId31"/>
    <p:sldId id="365" r:id="rId32"/>
    <p:sldId id="367" r:id="rId33"/>
    <p:sldId id="366" r:id="rId34"/>
    <p:sldId id="368" r:id="rId35"/>
    <p:sldId id="369" r:id="rId36"/>
    <p:sldId id="370" r:id="rId37"/>
    <p:sldId id="371" r:id="rId38"/>
    <p:sldId id="372" r:id="rId39"/>
    <p:sldId id="373" r:id="rId40"/>
    <p:sldId id="375" r:id="rId41"/>
    <p:sldId id="376" r:id="rId42"/>
    <p:sldId id="377" r:id="rId43"/>
    <p:sldId id="378" r:id="rId44"/>
    <p:sldId id="379" r:id="rId45"/>
    <p:sldId id="380" r:id="rId46"/>
    <p:sldId id="381" r:id="rId47"/>
    <p:sldId id="382" r:id="rId48"/>
    <p:sldId id="383" r:id="rId49"/>
    <p:sldId id="384" r:id="rId50"/>
    <p:sldId id="385" r:id="rId51"/>
    <p:sldId id="386" r:id="rId52"/>
    <p:sldId id="387" r:id="rId53"/>
    <p:sldId id="388" r:id="rId54"/>
    <p:sldId id="389" r:id="rId55"/>
  </p:sldIdLst>
  <p:sldSz cx="9144000" cy="6858000" type="screen4x3"/>
  <p:notesSz cx="6858000" cy="9180513"/>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C0099"/>
    <a:srgbClr val="FF3300"/>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6746" autoAdjust="0"/>
    <p:restoredTop sz="82270" autoAdjust="0"/>
  </p:normalViewPr>
  <p:slideViewPr>
    <p:cSldViewPr snapToGrid="0">
      <p:cViewPr varScale="1">
        <p:scale>
          <a:sx n="77" d="100"/>
          <a:sy n="77" d="100"/>
        </p:scale>
        <p:origin x="-1200" y="-104"/>
      </p:cViewPr>
      <p:guideLst>
        <p:guide orient="horz" pos="327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ict"/></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pict"/><Relationship Id="rId4" Type="http://schemas.openxmlformats.org/officeDocument/2006/relationships/image" Target="../media/image11.pict"/><Relationship Id="rId1" Type="http://schemas.openxmlformats.org/officeDocument/2006/relationships/image" Target="../media/image8.pict"/><Relationship Id="rId2" Type="http://schemas.openxmlformats.org/officeDocument/2006/relationships/image" Target="../media/image9.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9155" name="Rectangle 3"/>
          <p:cNvSpPr>
            <a:spLocks noGrp="1" noChangeArrowheads="1"/>
          </p:cNvSpPr>
          <p:nvPr>
            <p:ph type="dt" sz="quarter" idx="1"/>
          </p:nvPr>
        </p:nvSpPr>
        <p:spPr bwMode="auto">
          <a:xfrm>
            <a:off x="3884613"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9156" name="Rectangle 4"/>
          <p:cNvSpPr>
            <a:spLocks noGrp="1" noChangeArrowheads="1"/>
          </p:cNvSpPr>
          <p:nvPr>
            <p:ph type="ftr" sz="quarter" idx="2"/>
          </p:nvPr>
        </p:nvSpPr>
        <p:spPr bwMode="auto">
          <a:xfrm>
            <a:off x="0"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9157" name="Rectangle 5"/>
          <p:cNvSpPr>
            <a:spLocks noGrp="1" noChangeArrowheads="1"/>
          </p:cNvSpPr>
          <p:nvPr>
            <p:ph type="sldNum" sz="quarter" idx="3"/>
          </p:nvPr>
        </p:nvSpPr>
        <p:spPr bwMode="auto">
          <a:xfrm>
            <a:off x="3884613"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5C5F0AC-624F-44E5-BB76-317EF8E468E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4613"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35063" y="688975"/>
            <a:ext cx="4589462" cy="34417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60863"/>
            <a:ext cx="5486400" cy="413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4613"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429F90B-D225-464E-A049-9E2B3E88BFA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DD6B39-9223-47E3-820E-26C6ACC2B431}" type="slidenum">
              <a:rPr lang="en-US"/>
              <a:pPr/>
              <a:t>1</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259D0345-B03A-7648-BC86-D3FA6487B754}" type="slidenum">
              <a:rPr lang="en-US"/>
              <a:pPr/>
              <a:t>16</a:t>
            </a:fld>
            <a:endParaRPr lang="en-US"/>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a:spcBef>
                <a:spcPct val="0"/>
              </a:spcBef>
            </a:pPr>
            <a:r>
              <a:rPr lang="en-US" sz="2300" dirty="0"/>
              <a:t>If can know that </a:t>
            </a:r>
          </a:p>
          <a:p>
            <a:pPr>
              <a:spcBef>
                <a:spcPct val="0"/>
              </a:spcBef>
            </a:pPr>
            <a:r>
              <a:rPr lang="en-US" sz="2300" dirty="0"/>
              <a:t>went through only</a:t>
            </a:r>
          </a:p>
          <a:p>
            <a:pPr>
              <a:spcBef>
                <a:spcPct val="0"/>
              </a:spcBef>
            </a:pPr>
            <a:r>
              <a:rPr lang="en-US" sz="2300" dirty="0"/>
              <a:t>one slit, must get</a:t>
            </a:r>
          </a:p>
          <a:p>
            <a:pPr>
              <a:spcBef>
                <a:spcPct val="0"/>
              </a:spcBef>
            </a:pPr>
            <a:r>
              <a:rPr lang="en-US" sz="2300" dirty="0"/>
              <a:t>photon pattern that</a:t>
            </a:r>
          </a:p>
          <a:p>
            <a:pPr>
              <a:spcBef>
                <a:spcPct val="0"/>
              </a:spcBef>
            </a:pPr>
            <a:r>
              <a:rPr lang="en-US" sz="2300" dirty="0"/>
              <a:t>corresponds to light</a:t>
            </a:r>
          </a:p>
          <a:p>
            <a:pPr>
              <a:spcBef>
                <a:spcPct val="0"/>
              </a:spcBef>
            </a:pPr>
            <a:r>
              <a:rPr lang="en-US" sz="2300" dirty="0"/>
              <a:t>going through a single</a:t>
            </a:r>
          </a:p>
          <a:p>
            <a:pPr>
              <a:spcBef>
                <a:spcPct val="0"/>
              </a:spcBef>
            </a:pPr>
            <a:r>
              <a:rPr lang="en-US" sz="2300" dirty="0"/>
              <a:t>slit, i.e. no interference</a:t>
            </a:r>
          </a:p>
          <a:p>
            <a:pPr>
              <a:spcBef>
                <a:spcPct val="0"/>
              </a:spcBef>
            </a:pPr>
            <a:r>
              <a:rPr lang="en-US" sz="2300" dirty="0"/>
              <a:t>between the two paths corresponding to the two slits.</a:t>
            </a:r>
          </a:p>
          <a:p>
            <a:pPr>
              <a:spcBef>
                <a:spcPct val="0"/>
              </a:spcBef>
            </a:pPr>
            <a:r>
              <a:rPr lang="en-US" sz="2300" dirty="0"/>
              <a:t>Since that photon is part of the two slit interference pattern,</a:t>
            </a:r>
          </a:p>
          <a:p>
            <a:pPr>
              <a:spcBef>
                <a:spcPct val="0"/>
              </a:spcBef>
            </a:pPr>
            <a:r>
              <a:rPr lang="en-US" sz="2300" dirty="0"/>
              <a:t>and the probability pattern of where it lands is described by</a:t>
            </a:r>
          </a:p>
          <a:p>
            <a:pPr>
              <a:spcBef>
                <a:spcPct val="0"/>
              </a:spcBef>
            </a:pPr>
            <a:r>
              <a:rPr lang="en-US" sz="2300" dirty="0"/>
              <a:t>the 2 slit interference pattern, </a:t>
            </a:r>
            <a:r>
              <a:rPr lang="en-US" sz="2300" b="1" u="sng" dirty="0"/>
              <a:t>it must have gone through both</a:t>
            </a:r>
          </a:p>
          <a:p>
            <a:pPr>
              <a:spcBef>
                <a:spcPct val="0"/>
              </a:spcBef>
            </a:pPr>
            <a:r>
              <a:rPr lang="en-US" sz="2300" b="1" u="sng" dirty="0"/>
              <a:t>slits </a:t>
            </a:r>
            <a:r>
              <a:rPr lang="en-US" sz="2300" b="1" u="sng" dirty="0" err="1"/>
              <a:t>i</a:t>
            </a:r>
            <a:r>
              <a:rPr lang="en-US" sz="2300" b="1" u="sng" dirty="0"/>
              <a:t>. </a:t>
            </a:r>
            <a:r>
              <a:rPr lang="en-US" sz="2300" b="1" u="sng" dirty="0" err="1"/>
              <a:t>e</a:t>
            </a:r>
            <a:r>
              <a:rPr lang="en-US" sz="2300" b="1" u="sng" dirty="0"/>
              <a:t>. as a wave.</a:t>
            </a:r>
            <a:r>
              <a:rPr lang="en-US" sz="2300" dirty="0"/>
              <a:t> But when interacted with </a:t>
            </a:r>
            <a:r>
              <a:rPr lang="en-US" sz="2300" dirty="0" err="1"/>
              <a:t>e</a:t>
            </a:r>
            <a:r>
              <a:rPr lang="en-US" sz="2300" dirty="0"/>
              <a:t> like particle.</a:t>
            </a:r>
            <a:endParaRPr lang="en-US" sz="2300" b="1" u="sng" dirty="0"/>
          </a:p>
          <a:p>
            <a:endParaRPr lang="en-US" dirty="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3EC56D70-CF1B-6245-B88D-831E30F3E799}" type="slidenum">
              <a:rPr lang="en-US"/>
              <a:pPr/>
              <a:t>17</a:t>
            </a:fld>
            <a:endParaRPr lang="en-US"/>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09AD24BB-514B-0140-A0AE-FC2A16FC2F25}" type="slidenum">
              <a:rPr lang="en-US"/>
              <a:pPr/>
              <a:t>18</a:t>
            </a:fld>
            <a:endParaRPr lang="en-US"/>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BB300BEE-C0BE-C347-8CBE-45633390B7EF}" type="slidenum">
              <a:rPr lang="en-US"/>
              <a:pPr/>
              <a:t>19</a:t>
            </a:fld>
            <a:endParaRPr lang="en-US"/>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9F39A-9D92-ED4F-B6D4-A4C07AE4D9E3}" type="slidenum">
              <a:rPr lang="en-US"/>
              <a:pPr/>
              <a:t>20</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a:t>So… if the detector causes the photon wave to become like a particle then what do you suppose would happen if I measured which slit the photon went through?</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DF487-F60B-094F-8C4A-5E8D8555FF1F}" type="slidenum">
              <a:rPr lang="en-US"/>
              <a:pPr/>
              <a:t>21</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06000-9D0F-1D45-AAE7-BEF7C050D88B}" type="slidenum">
              <a:rPr lang="en-US"/>
              <a:pPr/>
              <a:t>22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F0F02D-DE79-7D45-940D-320BC0BD03FB}" type="slidenum">
              <a:rPr lang="en-US"/>
              <a:pPr/>
              <a:t>23</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a:t>Order of magnitude estimate</a:t>
            </a:r>
          </a:p>
          <a:p>
            <a:r>
              <a:rPr lang="en-US"/>
              <a:t>Baseball … where is edge?</a:t>
            </a:r>
          </a:p>
          <a:p>
            <a:r>
              <a:rPr lang="en-US"/>
              <a:t>4” -&gt; 40000</a:t>
            </a:r>
          </a:p>
          <a:p>
            <a:r>
              <a:rPr lang="en-US"/>
              <a:t>3,333’</a:t>
            </a:r>
          </a:p>
          <a:p>
            <a:r>
              <a:rPr lang="en-US"/>
              <a:t>2/3 of a mile.</a:t>
            </a:r>
          </a:p>
          <a:p>
            <a:r>
              <a:rPr lang="en-US"/>
              <a:t>50’</a:t>
            </a:r>
          </a:p>
          <a:p>
            <a:r>
              <a:rPr lang="en-US"/>
              <a:t>Google map</a:t>
            </a:r>
          </a:p>
          <a:p>
            <a:r>
              <a:rPr lang="en-US"/>
              <a:t>&gt; 500,000 ft; 100 miles</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B402E5-175A-D642-9333-F403548AC62A}" type="slidenum">
              <a:rPr lang="en-US"/>
              <a:pPr/>
              <a:t>24</a:t>
            </a:fld>
            <a:endParaRPr lang="en-US"/>
          </a:p>
        </p:txBody>
      </p:sp>
      <p:sp>
        <p:nvSpPr>
          <p:cNvPr id="124930" name="Rectangle 2"/>
          <p:cNvSpPr>
            <a:spLocks noGrp="1" noRot="1" noChangeAspect="1" noChangeArrowheads="1"/>
          </p:cNvSpPr>
          <p:nvPr>
            <p:ph type="sldImg"/>
          </p:nvPr>
        </p:nvSpPr>
        <p:spPr bwMode="auto">
          <a:xfrm>
            <a:off x="1135063" y="688975"/>
            <a:ext cx="4589462" cy="3441700"/>
          </a:xfrm>
          <a:prstGeom prst="rect">
            <a:avLst/>
          </a:prstGeom>
          <a:solidFill>
            <a:srgbClr val="FFFFFF"/>
          </a:solidFill>
          <a:ln>
            <a:solidFill>
              <a:srgbClr val="000000"/>
            </a:solidFill>
            <a:miter lim="800000"/>
            <a:headEnd/>
            <a:tailEnd/>
          </a:ln>
        </p:spPr>
      </p:sp>
      <p:sp>
        <p:nvSpPr>
          <p:cNvPr id="124931" name="Rectangle 3"/>
          <p:cNvSpPr>
            <a:spLocks noGrp="1" noChangeArrowheads="1"/>
          </p:cNvSpPr>
          <p:nvPr>
            <p:ph type="body" idx="1"/>
          </p:nvPr>
        </p:nvSpPr>
        <p:spPr bwMode="auto">
          <a:xfrm>
            <a:off x="685800" y="4360863"/>
            <a:ext cx="5486400" cy="4130675"/>
          </a:xfrm>
          <a:prstGeom prst="rect">
            <a:avLst/>
          </a:prstGeom>
          <a:solidFill>
            <a:srgbClr val="FFFFFF"/>
          </a:solidFill>
          <a:ln>
            <a:solidFill>
              <a:srgbClr val="000000"/>
            </a:solidFill>
            <a:miter lim="800000"/>
            <a:headEnd/>
            <a:tailEnd/>
          </a:ln>
        </p:spPr>
        <p:txBody>
          <a:bodyPr>
            <a:prstTxWarp prst="textNoShape">
              <a:avLst/>
            </a:prstTxWarp>
          </a:bodyPr>
          <a:lstStyle/>
          <a:p>
            <a:pPr>
              <a:spcBef>
                <a:spcPct val="0"/>
              </a:spcBef>
            </a:pPr>
            <a:r>
              <a:rPr lang="en-US" sz="2400"/>
              <a:t>Note: on mac, there is a drawing problem (no emission squiggles on energy levels)</a:t>
            </a:r>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7F6069-D375-C047-9A08-1E14159F953C}" type="slidenum">
              <a:rPr lang="en-US"/>
              <a:pPr/>
              <a:t>25</a:t>
            </a:fld>
            <a:endParaRPr lang="en-US"/>
          </a:p>
        </p:txBody>
      </p:sp>
      <p:sp>
        <p:nvSpPr>
          <p:cNvPr id="133122" name="Rectangle 2"/>
          <p:cNvSpPr>
            <a:spLocks noGrp="1" noRot="1" noChangeAspect="1" noChangeArrowheads="1"/>
          </p:cNvSpPr>
          <p:nvPr>
            <p:ph type="sldImg"/>
          </p:nvPr>
        </p:nvSpPr>
        <p:spPr bwMode="auto">
          <a:xfrm>
            <a:off x="1135063" y="688975"/>
            <a:ext cx="4589462" cy="3441700"/>
          </a:xfrm>
          <a:prstGeom prst="rect">
            <a:avLst/>
          </a:prstGeom>
          <a:solidFill>
            <a:srgbClr val="FFFFFF"/>
          </a:solidFill>
          <a:ln>
            <a:solidFill>
              <a:srgbClr val="000000"/>
            </a:solidFill>
            <a:miter lim="800000"/>
            <a:headEnd/>
            <a:tailEnd/>
          </a:ln>
        </p:spPr>
      </p:sp>
      <p:sp>
        <p:nvSpPr>
          <p:cNvPr id="133123" name="Rectangle 3"/>
          <p:cNvSpPr>
            <a:spLocks noGrp="1" noChangeArrowheads="1"/>
          </p:cNvSpPr>
          <p:nvPr>
            <p:ph type="body" idx="1"/>
          </p:nvPr>
        </p:nvSpPr>
        <p:spPr bwMode="auto">
          <a:xfrm>
            <a:off x="685800" y="4360863"/>
            <a:ext cx="5486400" cy="41306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3F9350-7D10-4B7D-8FEB-272A9D459645}" type="slidenum">
              <a:rPr lang="en-US"/>
              <a:pPr/>
              <a:t>2</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94858-9EBD-1247-BBEA-D1C35126071F}" type="slidenum">
              <a:rPr lang="en-US"/>
              <a:pPr/>
              <a:t>26</a:t>
            </a:fld>
            <a:endParaRPr lang="en-US"/>
          </a:p>
        </p:txBody>
      </p:sp>
      <p:sp>
        <p:nvSpPr>
          <p:cNvPr id="135170" name="Rectangle 2"/>
          <p:cNvSpPr>
            <a:spLocks noGrp="1" noRot="1" noChangeAspect="1" noChangeArrowheads="1"/>
          </p:cNvSpPr>
          <p:nvPr>
            <p:ph type="sldImg"/>
          </p:nvPr>
        </p:nvSpPr>
        <p:spPr bwMode="auto">
          <a:xfrm>
            <a:off x="1135063" y="688975"/>
            <a:ext cx="4589462" cy="3441700"/>
          </a:xfrm>
          <a:prstGeom prst="rect">
            <a:avLst/>
          </a:prstGeom>
          <a:solidFill>
            <a:srgbClr val="FFFFFF"/>
          </a:solidFill>
          <a:ln>
            <a:solidFill>
              <a:srgbClr val="000000"/>
            </a:solidFill>
            <a:miter lim="800000"/>
            <a:headEnd/>
            <a:tailEnd/>
          </a:ln>
        </p:spPr>
      </p:sp>
      <p:sp>
        <p:nvSpPr>
          <p:cNvPr id="135171" name="Rectangle 3"/>
          <p:cNvSpPr>
            <a:spLocks noGrp="1" noChangeArrowheads="1"/>
          </p:cNvSpPr>
          <p:nvPr>
            <p:ph type="body" idx="1"/>
          </p:nvPr>
        </p:nvSpPr>
        <p:spPr bwMode="auto">
          <a:xfrm>
            <a:off x="685800" y="4360863"/>
            <a:ext cx="5486400" cy="41306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D26B36-E97D-6A4C-8794-0C6F38322DAD}" type="slidenum">
              <a:rPr lang="en-US"/>
              <a:pPr/>
              <a:t>27</a:t>
            </a:fld>
            <a:endParaRPr lang="en-US"/>
          </a:p>
        </p:txBody>
      </p:sp>
      <p:sp>
        <p:nvSpPr>
          <p:cNvPr id="137218" name="Rectangle 1026"/>
          <p:cNvSpPr>
            <a:spLocks noGrp="1" noRot="1" noChangeAspect="1" noChangeArrowheads="1"/>
          </p:cNvSpPr>
          <p:nvPr>
            <p:ph type="sldImg"/>
          </p:nvPr>
        </p:nvSpPr>
        <p:spPr bwMode="auto">
          <a:xfrm>
            <a:off x="1135063" y="688975"/>
            <a:ext cx="4589462" cy="3441700"/>
          </a:xfrm>
          <a:prstGeom prst="rect">
            <a:avLst/>
          </a:prstGeom>
          <a:solidFill>
            <a:srgbClr val="FFFFFF"/>
          </a:solidFill>
          <a:ln>
            <a:solidFill>
              <a:srgbClr val="000000"/>
            </a:solidFill>
            <a:miter lim="800000"/>
            <a:headEnd/>
            <a:tailEnd/>
          </a:ln>
        </p:spPr>
      </p:sp>
      <p:sp>
        <p:nvSpPr>
          <p:cNvPr id="137219" name="Rectangle 1027"/>
          <p:cNvSpPr>
            <a:spLocks noGrp="1" noChangeArrowheads="1"/>
          </p:cNvSpPr>
          <p:nvPr>
            <p:ph type="body" idx="1"/>
          </p:nvPr>
        </p:nvSpPr>
        <p:spPr bwMode="auto">
          <a:xfrm>
            <a:off x="685800" y="4360863"/>
            <a:ext cx="5486400" cy="41306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D374A0-0B37-7B43-A78D-A41280242E10}" type="slidenum">
              <a:rPr lang="en-US"/>
              <a:pPr/>
              <a:t>28</a:t>
            </a:fld>
            <a:endParaRPr lang="en-US"/>
          </a:p>
        </p:txBody>
      </p:sp>
      <p:sp>
        <p:nvSpPr>
          <p:cNvPr id="202754" name="Rectangle 2"/>
          <p:cNvSpPr>
            <a:spLocks noGrp="1" noRot="1" noChangeAspect="1" noChangeArrowheads="1" noTextEdit="1"/>
          </p:cNvSpPr>
          <p:nvPr>
            <p:ph type="sldImg"/>
          </p:nvPr>
        </p:nvSpPr>
        <p:spPr bwMode="auto">
          <a:xfrm>
            <a:off x="1135063" y="688975"/>
            <a:ext cx="4589462" cy="3441700"/>
          </a:xfrm>
          <a:prstGeom prst="rect">
            <a:avLst/>
          </a:prstGeom>
          <a:solidFill>
            <a:srgbClr val="FFFFFF"/>
          </a:solidFill>
          <a:ln>
            <a:solidFill>
              <a:srgbClr val="000000"/>
            </a:solidFill>
            <a:miter lim="800000"/>
            <a:headEnd/>
            <a:tailEnd/>
          </a:ln>
        </p:spPr>
      </p:sp>
      <p:sp>
        <p:nvSpPr>
          <p:cNvPr id="202755" name="Rectangle 3"/>
          <p:cNvSpPr>
            <a:spLocks noGrp="1" noChangeArrowheads="1"/>
          </p:cNvSpPr>
          <p:nvPr>
            <p:ph type="body" idx="1"/>
          </p:nvPr>
        </p:nvSpPr>
        <p:spPr bwMode="auto">
          <a:xfrm>
            <a:off x="685800" y="4360863"/>
            <a:ext cx="5486400" cy="4130675"/>
          </a:xfrm>
          <a:prstGeom prst="rect">
            <a:avLst/>
          </a:prstGeom>
          <a:solidFill>
            <a:srgbClr val="FFFFFF"/>
          </a:solidFill>
          <a:ln>
            <a:solidFill>
              <a:srgbClr val="000000"/>
            </a:solidFill>
            <a:miter lim="800000"/>
            <a:headEnd/>
            <a:tailEnd/>
          </a:ln>
        </p:spPr>
        <p:txBody>
          <a:bodyPr>
            <a:prstTxWarp prst="textNoShape">
              <a:avLst/>
            </a:prstTxWarp>
          </a:bodyPr>
          <a:lstStyle/>
          <a:p>
            <a:r>
              <a:rPr lang="en-US"/>
              <a:t>A: 93</a:t>
            </a:r>
          </a:p>
          <a:p>
            <a:r>
              <a:rPr lang="en-US"/>
              <a:t>B: 0</a:t>
            </a:r>
          </a:p>
          <a:p>
            <a:r>
              <a:rPr lang="en-US"/>
              <a:t>C: 2</a:t>
            </a:r>
          </a:p>
          <a:p>
            <a:r>
              <a:rPr lang="en-US"/>
              <a:t>D: 5</a:t>
            </a:r>
          </a:p>
          <a:p>
            <a:r>
              <a:rPr lang="en-US"/>
              <a:t>E: 0</a:t>
            </a:r>
          </a:p>
          <a:p>
            <a:r>
              <a:rPr lang="en-US"/>
              <a:t>170 responses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6AFE8B-5B0A-0B4A-8BD2-E8BC2833C87E}" type="slidenum">
              <a:rPr lang="en-US"/>
              <a:pPr/>
              <a:t>29</a:t>
            </a:fld>
            <a:endParaRPr lang="en-US"/>
          </a:p>
        </p:txBody>
      </p:sp>
      <p:sp>
        <p:nvSpPr>
          <p:cNvPr id="149506" name="Rectangle 2"/>
          <p:cNvSpPr>
            <a:spLocks noGrp="1" noRot="1" noChangeAspect="1" noChangeArrowheads="1"/>
          </p:cNvSpPr>
          <p:nvPr>
            <p:ph type="sldImg"/>
          </p:nvPr>
        </p:nvSpPr>
        <p:spPr bwMode="auto">
          <a:xfrm>
            <a:off x="1135063" y="688975"/>
            <a:ext cx="4589462" cy="3441700"/>
          </a:xfrm>
          <a:prstGeom prst="rect">
            <a:avLst/>
          </a:prstGeom>
          <a:solidFill>
            <a:srgbClr val="FFFFFF"/>
          </a:solidFill>
          <a:ln>
            <a:solidFill>
              <a:srgbClr val="000000"/>
            </a:solidFill>
            <a:miter lim="800000"/>
            <a:headEnd/>
            <a:tailEnd/>
          </a:ln>
        </p:spPr>
      </p:sp>
      <p:sp>
        <p:nvSpPr>
          <p:cNvPr id="149507" name="Rectangle 3"/>
          <p:cNvSpPr>
            <a:spLocks noGrp="1" noChangeArrowheads="1"/>
          </p:cNvSpPr>
          <p:nvPr>
            <p:ph type="body" idx="1"/>
          </p:nvPr>
        </p:nvSpPr>
        <p:spPr bwMode="auto">
          <a:xfrm>
            <a:off x="685800" y="4360863"/>
            <a:ext cx="5486400" cy="4130675"/>
          </a:xfrm>
          <a:prstGeom prst="rect">
            <a:avLst/>
          </a:prstGeom>
          <a:solidFill>
            <a:srgbClr val="FFFFFF"/>
          </a:solidFill>
          <a:ln>
            <a:solidFill>
              <a:srgbClr val="000000"/>
            </a:solidFill>
            <a:miter lim="800000"/>
            <a:headEnd/>
            <a:tailEnd/>
          </a:ln>
        </p:spPr>
        <p:txBody>
          <a:bodyPr>
            <a:prstTxWarp prst="textNoShape">
              <a:avLst/>
            </a:prstTxWarp>
          </a:bodyPr>
          <a:lstStyle/>
          <a:p>
            <a:r>
              <a:rPr lang="en-US"/>
              <a:t>Note increase in energy is increase in PE! (or energy INPUT into atom).</a:t>
            </a:r>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59F634-3D33-0341-A4B1-A9539F6432CB}" type="slidenum">
              <a:rPr lang="en-US"/>
              <a:pPr/>
              <a:t>30</a:t>
            </a:fld>
            <a:endParaRPr lang="en-US"/>
          </a:p>
        </p:txBody>
      </p:sp>
      <p:sp>
        <p:nvSpPr>
          <p:cNvPr id="169986" name="Rectangle 2"/>
          <p:cNvSpPr>
            <a:spLocks noGrp="1" noRot="1" noChangeAspect="1" noChangeArrowheads="1" noTextEdit="1"/>
          </p:cNvSpPr>
          <p:nvPr>
            <p:ph type="sldImg"/>
          </p:nvPr>
        </p:nvSpPr>
        <p:spPr bwMode="auto">
          <a:xfrm>
            <a:off x="1135063" y="688975"/>
            <a:ext cx="4589462" cy="3441700"/>
          </a:xfrm>
          <a:prstGeom prst="rect">
            <a:avLst/>
          </a:prstGeom>
          <a:solidFill>
            <a:srgbClr val="FFFFFF"/>
          </a:solidFill>
          <a:ln>
            <a:solidFill>
              <a:srgbClr val="000000"/>
            </a:solidFill>
            <a:miter lim="800000"/>
            <a:headEnd/>
            <a:tailEnd/>
          </a:ln>
        </p:spPr>
      </p:sp>
      <p:sp>
        <p:nvSpPr>
          <p:cNvPr id="169987" name="Rectangle 3"/>
          <p:cNvSpPr>
            <a:spLocks noGrp="1" noChangeArrowheads="1"/>
          </p:cNvSpPr>
          <p:nvPr>
            <p:ph type="body" idx="1"/>
          </p:nvPr>
        </p:nvSpPr>
        <p:spPr bwMode="auto">
          <a:xfrm>
            <a:off x="685800" y="4360863"/>
            <a:ext cx="5486400" cy="4130675"/>
          </a:xfrm>
          <a:prstGeom prst="rect">
            <a:avLst/>
          </a:prstGeom>
          <a:solidFill>
            <a:srgbClr val="FFFFFF"/>
          </a:solidFill>
          <a:ln>
            <a:solidFill>
              <a:srgbClr val="000000"/>
            </a:solidFill>
            <a:miter lim="800000"/>
            <a:headEnd/>
            <a:tailEnd/>
          </a:ln>
        </p:spPr>
        <p:txBody>
          <a:bodyPr>
            <a:prstTxWarp prst="textNoShape">
              <a:avLst/>
            </a:prstTxWarp>
          </a:bodyPr>
          <a:lstStyle/>
          <a:p>
            <a:r>
              <a:rPr lang="en-US"/>
              <a:t>A: 17</a:t>
            </a:r>
          </a:p>
          <a:p>
            <a:r>
              <a:rPr lang="en-US"/>
              <a:t>B: 15</a:t>
            </a:r>
          </a:p>
          <a:p>
            <a:r>
              <a:rPr lang="en-US"/>
              <a:t>C: 40</a:t>
            </a:r>
          </a:p>
          <a:p>
            <a:r>
              <a:rPr lang="en-US"/>
              <a:t>D: 12</a:t>
            </a:r>
          </a:p>
          <a:p>
            <a:r>
              <a:rPr lang="en-US"/>
              <a:t>E: 17</a:t>
            </a:r>
          </a:p>
          <a:p>
            <a:r>
              <a:rPr lang="en-US"/>
              <a:t>172 responses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BD94FA-714D-F247-9C5D-42E25F124079}" type="slidenum">
              <a:rPr lang="en-US"/>
              <a:pPr/>
              <a:t>31</a:t>
            </a:fld>
            <a:endParaRPr lang="en-US"/>
          </a:p>
        </p:txBody>
      </p:sp>
      <p:sp>
        <p:nvSpPr>
          <p:cNvPr id="172034" name="Rectangle 2"/>
          <p:cNvSpPr>
            <a:spLocks noGrp="1" noRot="1" noChangeAspect="1" noChangeArrowheads="1"/>
          </p:cNvSpPr>
          <p:nvPr>
            <p:ph type="sldImg"/>
          </p:nvPr>
        </p:nvSpPr>
        <p:spPr bwMode="auto">
          <a:xfrm>
            <a:off x="1135063" y="688975"/>
            <a:ext cx="4589462" cy="3441700"/>
          </a:xfrm>
          <a:prstGeom prst="rect">
            <a:avLst/>
          </a:prstGeom>
          <a:solidFill>
            <a:srgbClr val="FFFFFF"/>
          </a:solidFill>
          <a:ln>
            <a:solidFill>
              <a:srgbClr val="000000"/>
            </a:solidFill>
            <a:miter lim="800000"/>
            <a:headEnd/>
            <a:tailEnd/>
          </a:ln>
        </p:spPr>
      </p:sp>
      <p:sp>
        <p:nvSpPr>
          <p:cNvPr id="172035" name="Rectangle 3"/>
          <p:cNvSpPr>
            <a:spLocks noGrp="1" noChangeArrowheads="1"/>
          </p:cNvSpPr>
          <p:nvPr>
            <p:ph type="body" idx="1"/>
          </p:nvPr>
        </p:nvSpPr>
        <p:spPr bwMode="auto">
          <a:xfrm>
            <a:off x="685800" y="4360863"/>
            <a:ext cx="5486400" cy="41306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0C2008-7E13-8944-889D-7E7E9553C8D7}" type="slidenum">
              <a:rPr lang="en-US"/>
              <a:pPr/>
              <a:t>32</a:t>
            </a:fld>
            <a:endParaRPr lang="en-US"/>
          </a:p>
        </p:txBody>
      </p:sp>
      <p:sp>
        <p:nvSpPr>
          <p:cNvPr id="174082" name="Rectangle 2"/>
          <p:cNvSpPr>
            <a:spLocks noGrp="1" noRot="1" noChangeAspect="1" noChangeArrowheads="1"/>
          </p:cNvSpPr>
          <p:nvPr>
            <p:ph type="sldImg"/>
          </p:nvPr>
        </p:nvSpPr>
        <p:spPr bwMode="auto">
          <a:xfrm>
            <a:off x="1135063" y="688975"/>
            <a:ext cx="4589462" cy="3441700"/>
          </a:xfrm>
          <a:prstGeom prst="rect">
            <a:avLst/>
          </a:prstGeom>
          <a:solidFill>
            <a:srgbClr val="FFFFFF"/>
          </a:solidFill>
          <a:ln>
            <a:solidFill>
              <a:srgbClr val="000000"/>
            </a:solidFill>
            <a:miter lim="800000"/>
            <a:headEnd/>
            <a:tailEnd/>
          </a:ln>
        </p:spPr>
      </p:sp>
      <p:sp>
        <p:nvSpPr>
          <p:cNvPr id="174083" name="Rectangle 3"/>
          <p:cNvSpPr>
            <a:spLocks noGrp="1" noChangeArrowheads="1"/>
          </p:cNvSpPr>
          <p:nvPr>
            <p:ph type="body" idx="1"/>
          </p:nvPr>
        </p:nvSpPr>
        <p:spPr bwMode="auto">
          <a:xfrm>
            <a:off x="685800" y="4360863"/>
            <a:ext cx="5486400" cy="41306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FD6809-5653-F84B-BDCB-0EA8F6357292}" type="slidenum">
              <a:rPr lang="en-US"/>
              <a:pPr/>
              <a:t>33</a:t>
            </a:fld>
            <a:endParaRPr lang="en-US"/>
          </a:p>
        </p:txBody>
      </p:sp>
      <p:sp>
        <p:nvSpPr>
          <p:cNvPr id="182274" name="Rectangle 2"/>
          <p:cNvSpPr>
            <a:spLocks noGrp="1" noRot="1" noChangeAspect="1" noChangeArrowheads="1"/>
          </p:cNvSpPr>
          <p:nvPr>
            <p:ph type="sldImg"/>
          </p:nvPr>
        </p:nvSpPr>
        <p:spPr bwMode="auto">
          <a:xfrm>
            <a:off x="1135063" y="688975"/>
            <a:ext cx="4587875" cy="3441700"/>
          </a:xfrm>
          <a:prstGeom prst="rect">
            <a:avLst/>
          </a:prstGeom>
          <a:solidFill>
            <a:srgbClr val="FFFFFF"/>
          </a:solidFill>
          <a:ln>
            <a:solidFill>
              <a:srgbClr val="000000"/>
            </a:solidFill>
            <a:miter lim="800000"/>
            <a:headEnd/>
            <a:tailEnd/>
          </a:ln>
        </p:spPr>
      </p:sp>
      <p:sp>
        <p:nvSpPr>
          <p:cNvPr id="182275" name="Rectangle 3"/>
          <p:cNvSpPr>
            <a:spLocks noGrp="1" noChangeArrowheads="1"/>
          </p:cNvSpPr>
          <p:nvPr>
            <p:ph type="body" idx="1"/>
          </p:nvPr>
        </p:nvSpPr>
        <p:spPr bwMode="auto">
          <a:xfrm>
            <a:off x="914400" y="4360863"/>
            <a:ext cx="5029200" cy="41306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A2F5B9-F9F4-7D48-8F4B-0E419DDDC055}" type="slidenum">
              <a:rPr lang="en-US"/>
              <a:pPr/>
              <a:t>34</a:t>
            </a:fld>
            <a:endParaRPr lang="en-US"/>
          </a:p>
        </p:txBody>
      </p:sp>
      <p:sp>
        <p:nvSpPr>
          <p:cNvPr id="186370" name="Rectangle 2"/>
          <p:cNvSpPr>
            <a:spLocks noGrp="1" noRot="1" noChangeAspect="1" noChangeArrowheads="1"/>
          </p:cNvSpPr>
          <p:nvPr>
            <p:ph type="sldImg"/>
          </p:nvPr>
        </p:nvSpPr>
        <p:spPr bwMode="auto">
          <a:xfrm>
            <a:off x="1135063" y="688975"/>
            <a:ext cx="4589462" cy="3441700"/>
          </a:xfrm>
          <a:prstGeom prst="rect">
            <a:avLst/>
          </a:prstGeom>
          <a:solidFill>
            <a:srgbClr val="FFFFFF"/>
          </a:solidFill>
          <a:ln>
            <a:solidFill>
              <a:srgbClr val="000000"/>
            </a:solidFill>
            <a:miter lim="800000"/>
            <a:headEnd/>
            <a:tailEnd/>
          </a:ln>
        </p:spPr>
      </p:sp>
      <p:sp>
        <p:nvSpPr>
          <p:cNvPr id="186371" name="Rectangle 3"/>
          <p:cNvSpPr>
            <a:spLocks noGrp="1" noChangeArrowheads="1"/>
          </p:cNvSpPr>
          <p:nvPr>
            <p:ph type="body" idx="1"/>
          </p:nvPr>
        </p:nvSpPr>
        <p:spPr bwMode="auto">
          <a:xfrm>
            <a:off x="685800" y="4360863"/>
            <a:ext cx="5486400" cy="41306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96F31-AFBE-094D-A67D-5E33CF9154DD}" type="slidenum">
              <a:rPr lang="en-US"/>
              <a:pPr/>
              <a:t>35</a:t>
            </a:fld>
            <a:endParaRPr lang="en-US"/>
          </a:p>
        </p:txBody>
      </p:sp>
      <p:sp>
        <p:nvSpPr>
          <p:cNvPr id="192514" name="Rectangle 2"/>
          <p:cNvSpPr>
            <a:spLocks noGrp="1" noRot="1" noChangeAspect="1" noChangeArrowheads="1"/>
          </p:cNvSpPr>
          <p:nvPr>
            <p:ph type="sldImg"/>
          </p:nvPr>
        </p:nvSpPr>
        <p:spPr bwMode="auto">
          <a:xfrm>
            <a:off x="1135063" y="688975"/>
            <a:ext cx="4589462" cy="3441700"/>
          </a:xfrm>
          <a:prstGeom prst="rect">
            <a:avLst/>
          </a:prstGeom>
          <a:solidFill>
            <a:srgbClr val="FFFFFF"/>
          </a:solidFill>
          <a:ln>
            <a:solidFill>
              <a:srgbClr val="000000"/>
            </a:solidFill>
            <a:miter lim="800000"/>
            <a:headEnd/>
            <a:tailEnd/>
          </a:ln>
        </p:spPr>
      </p:sp>
      <p:sp>
        <p:nvSpPr>
          <p:cNvPr id="192515" name="Rectangle 3"/>
          <p:cNvSpPr>
            <a:spLocks noGrp="1" noChangeArrowheads="1"/>
          </p:cNvSpPr>
          <p:nvPr>
            <p:ph type="body" idx="1"/>
          </p:nvPr>
        </p:nvSpPr>
        <p:spPr bwMode="auto">
          <a:xfrm>
            <a:off x="685800" y="4360863"/>
            <a:ext cx="5486400" cy="41306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E28DF055-CCEF-0A4E-9D28-8484A65E8B24}" type="slidenum">
              <a:rPr lang="en-US"/>
              <a:pPr/>
              <a:t>3</a:t>
            </a:fld>
            <a:endParaRPr lang="en-US"/>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A328B8-C2F4-C34D-99D5-985907014BB6}" type="slidenum">
              <a:rPr lang="en-US"/>
              <a:pPr/>
              <a:t>36</a:t>
            </a:fld>
            <a:endParaRPr lang="en-US"/>
          </a:p>
        </p:txBody>
      </p:sp>
      <p:sp>
        <p:nvSpPr>
          <p:cNvPr id="194562" name="Rectangle 2"/>
          <p:cNvSpPr>
            <a:spLocks noGrp="1" noRot="1" noChangeAspect="1" noChangeArrowheads="1"/>
          </p:cNvSpPr>
          <p:nvPr>
            <p:ph type="sldImg"/>
          </p:nvPr>
        </p:nvSpPr>
        <p:spPr bwMode="auto">
          <a:xfrm>
            <a:off x="1135063" y="688975"/>
            <a:ext cx="4589462" cy="3441700"/>
          </a:xfrm>
          <a:prstGeom prst="rect">
            <a:avLst/>
          </a:prstGeom>
          <a:solidFill>
            <a:srgbClr val="FFFFFF"/>
          </a:solidFill>
          <a:ln>
            <a:solidFill>
              <a:srgbClr val="000000"/>
            </a:solidFill>
            <a:miter lim="800000"/>
            <a:headEnd/>
            <a:tailEnd/>
          </a:ln>
        </p:spPr>
      </p:sp>
      <p:sp>
        <p:nvSpPr>
          <p:cNvPr id="194563" name="Rectangle 3"/>
          <p:cNvSpPr>
            <a:spLocks noGrp="1" noChangeArrowheads="1"/>
          </p:cNvSpPr>
          <p:nvPr>
            <p:ph type="body" idx="1"/>
          </p:nvPr>
        </p:nvSpPr>
        <p:spPr bwMode="auto">
          <a:xfrm>
            <a:off x="685800" y="4360863"/>
            <a:ext cx="5486400" cy="41306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8ADCC8-0BE7-C047-95D5-61FFD9837B1D}" type="slidenum">
              <a:rPr lang="en-US"/>
              <a:pPr/>
              <a:t>37</a:t>
            </a:fld>
            <a:endParaRPr lang="en-US"/>
          </a:p>
        </p:txBody>
      </p:sp>
      <p:sp>
        <p:nvSpPr>
          <p:cNvPr id="207874" name="Rectangle 2"/>
          <p:cNvSpPr>
            <a:spLocks noGrp="1" noRot="1" noChangeAspect="1" noChangeArrowheads="1"/>
          </p:cNvSpPr>
          <p:nvPr>
            <p:ph type="sldImg"/>
          </p:nvPr>
        </p:nvSpPr>
        <p:spPr bwMode="auto">
          <a:xfrm>
            <a:off x="1135063" y="688975"/>
            <a:ext cx="4587875" cy="3441700"/>
          </a:xfrm>
          <a:prstGeom prst="rect">
            <a:avLst/>
          </a:prstGeom>
          <a:solidFill>
            <a:srgbClr val="FFFFFF"/>
          </a:solidFill>
          <a:ln>
            <a:solidFill>
              <a:srgbClr val="000000"/>
            </a:solidFill>
            <a:miter lim="800000"/>
            <a:headEnd/>
            <a:tailEnd/>
          </a:ln>
        </p:spPr>
      </p:sp>
      <p:sp>
        <p:nvSpPr>
          <p:cNvPr id="207875" name="Rectangle 3"/>
          <p:cNvSpPr>
            <a:spLocks noGrp="1" noChangeArrowheads="1"/>
          </p:cNvSpPr>
          <p:nvPr>
            <p:ph type="body" idx="1"/>
          </p:nvPr>
        </p:nvSpPr>
        <p:spPr bwMode="auto">
          <a:xfrm>
            <a:off x="914400" y="4360863"/>
            <a:ext cx="5029200" cy="41306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5E7AC4-8C30-BF4D-95C3-76752EED6C7C}" type="slidenum">
              <a:rPr lang="en-US"/>
              <a:pPr/>
              <a:t>38</a:t>
            </a:fld>
            <a:endParaRPr lang="en-US"/>
          </a:p>
        </p:txBody>
      </p:sp>
      <p:sp>
        <p:nvSpPr>
          <p:cNvPr id="209922" name="Rectangle 2"/>
          <p:cNvSpPr>
            <a:spLocks noGrp="1" noRot="1" noChangeAspect="1" noChangeArrowheads="1" noTextEdit="1"/>
          </p:cNvSpPr>
          <p:nvPr>
            <p:ph type="sldImg"/>
          </p:nvPr>
        </p:nvSpPr>
        <p:spPr bwMode="auto">
          <a:xfrm>
            <a:off x="1135063" y="688975"/>
            <a:ext cx="4587875" cy="3441700"/>
          </a:xfrm>
          <a:prstGeom prst="rect">
            <a:avLst/>
          </a:prstGeom>
          <a:solidFill>
            <a:srgbClr val="FFFFFF"/>
          </a:solidFill>
          <a:ln>
            <a:solidFill>
              <a:srgbClr val="000000"/>
            </a:solidFill>
            <a:miter lim="800000"/>
            <a:headEnd/>
            <a:tailEnd/>
          </a:ln>
        </p:spPr>
      </p:sp>
      <p:sp>
        <p:nvSpPr>
          <p:cNvPr id="209923" name="Rectangle 3"/>
          <p:cNvSpPr>
            <a:spLocks noGrp="1" noChangeArrowheads="1"/>
          </p:cNvSpPr>
          <p:nvPr>
            <p:ph type="body" idx="1"/>
          </p:nvPr>
        </p:nvSpPr>
        <p:spPr bwMode="auto">
          <a:xfrm>
            <a:off x="914400" y="4360863"/>
            <a:ext cx="5029200" cy="4130675"/>
          </a:xfrm>
          <a:prstGeom prst="rect">
            <a:avLst/>
          </a:prstGeom>
          <a:solidFill>
            <a:srgbClr val="FFFFFF"/>
          </a:solidFill>
          <a:ln>
            <a:solidFill>
              <a:srgbClr val="000000"/>
            </a:solidFill>
            <a:miter lim="800000"/>
            <a:headEnd/>
            <a:tailEnd/>
          </a:ln>
        </p:spPr>
        <p:txBody>
          <a:bodyPr>
            <a:prstTxWarp prst="textNoShape">
              <a:avLst/>
            </a:prstTxWarp>
          </a:bodyPr>
          <a:lstStyle/>
          <a:p>
            <a:r>
              <a:rPr lang="en-US"/>
              <a:t>A: 0</a:t>
            </a:r>
          </a:p>
          <a:p>
            <a:r>
              <a:rPr lang="en-US"/>
              <a:t>B: 31</a:t>
            </a:r>
          </a:p>
          <a:p>
            <a:r>
              <a:rPr lang="en-US"/>
              <a:t>C: 69</a:t>
            </a:r>
          </a:p>
          <a:p>
            <a:r>
              <a:rPr lang="en-US"/>
              <a:t>D: 0</a:t>
            </a:r>
          </a:p>
          <a:p>
            <a:r>
              <a:rPr lang="en-US"/>
              <a:t>148 responses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B19390-7005-4545-BB70-058ACDD55E06}" type="slidenum">
              <a:rPr lang="en-US"/>
              <a:pPr/>
              <a:t>39</a:t>
            </a:fld>
            <a:endParaRPr lang="en-US"/>
          </a:p>
        </p:txBody>
      </p:sp>
      <p:sp>
        <p:nvSpPr>
          <p:cNvPr id="211970" name="Rectangle 2"/>
          <p:cNvSpPr>
            <a:spLocks noGrp="1" noRot="1" noChangeAspect="1" noChangeArrowheads="1"/>
          </p:cNvSpPr>
          <p:nvPr>
            <p:ph type="sldImg"/>
          </p:nvPr>
        </p:nvSpPr>
        <p:spPr bwMode="auto">
          <a:xfrm>
            <a:off x="1135063" y="688975"/>
            <a:ext cx="4587875" cy="3441700"/>
          </a:xfrm>
          <a:prstGeom prst="rect">
            <a:avLst/>
          </a:prstGeom>
          <a:solidFill>
            <a:srgbClr val="FFFFFF"/>
          </a:solidFill>
          <a:ln>
            <a:solidFill>
              <a:srgbClr val="000000"/>
            </a:solidFill>
            <a:miter lim="800000"/>
            <a:headEnd/>
            <a:tailEnd/>
          </a:ln>
        </p:spPr>
      </p:sp>
      <p:sp>
        <p:nvSpPr>
          <p:cNvPr id="211971" name="Rectangle 3"/>
          <p:cNvSpPr>
            <a:spLocks noGrp="1" noChangeArrowheads="1"/>
          </p:cNvSpPr>
          <p:nvPr>
            <p:ph type="body" idx="1"/>
          </p:nvPr>
        </p:nvSpPr>
        <p:spPr bwMode="auto">
          <a:xfrm>
            <a:off x="914400" y="4360863"/>
            <a:ext cx="5029200" cy="41306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8E9CCB-4B4E-D343-B7D1-DA249C3F3BE4}" type="slidenum">
              <a:rPr lang="en-US"/>
              <a:pPr/>
              <a:t>40</a:t>
            </a:fld>
            <a:endParaRPr lang="en-US"/>
          </a:p>
        </p:txBody>
      </p:sp>
      <p:sp>
        <p:nvSpPr>
          <p:cNvPr id="216066" name="Rectangle 2"/>
          <p:cNvSpPr>
            <a:spLocks noGrp="1" noRot="1" noChangeAspect="1" noChangeArrowheads="1" noTextEdit="1"/>
          </p:cNvSpPr>
          <p:nvPr>
            <p:ph type="sldImg"/>
          </p:nvPr>
        </p:nvSpPr>
        <p:spPr bwMode="auto">
          <a:xfrm>
            <a:off x="1135063" y="688975"/>
            <a:ext cx="4587875" cy="3441700"/>
          </a:xfrm>
          <a:prstGeom prst="rect">
            <a:avLst/>
          </a:prstGeom>
          <a:solidFill>
            <a:srgbClr val="FFFFFF"/>
          </a:solidFill>
          <a:ln>
            <a:solidFill>
              <a:srgbClr val="000000"/>
            </a:solidFill>
            <a:miter lim="800000"/>
            <a:headEnd/>
            <a:tailEnd/>
          </a:ln>
        </p:spPr>
      </p:sp>
      <p:sp>
        <p:nvSpPr>
          <p:cNvPr id="216067" name="Rectangle 3"/>
          <p:cNvSpPr>
            <a:spLocks noGrp="1" noChangeArrowheads="1"/>
          </p:cNvSpPr>
          <p:nvPr>
            <p:ph type="body" idx="1"/>
          </p:nvPr>
        </p:nvSpPr>
        <p:spPr bwMode="auto">
          <a:xfrm>
            <a:off x="914400" y="4360863"/>
            <a:ext cx="5029200" cy="4130675"/>
          </a:xfrm>
          <a:prstGeom prst="rect">
            <a:avLst/>
          </a:prstGeom>
          <a:solidFill>
            <a:srgbClr val="FFFFFF"/>
          </a:solidFill>
          <a:ln>
            <a:solidFill>
              <a:srgbClr val="000000"/>
            </a:solidFill>
            <a:miter lim="800000"/>
            <a:headEnd/>
            <a:tailEnd/>
          </a:ln>
        </p:spPr>
        <p:txBody>
          <a:bodyPr>
            <a:prstTxWarp prst="textNoShape">
              <a:avLst/>
            </a:prstTxWarp>
          </a:bodyPr>
          <a:lstStyle/>
          <a:p>
            <a:r>
              <a:rPr lang="en-US"/>
              <a:t>A: 5</a:t>
            </a:r>
          </a:p>
          <a:p>
            <a:r>
              <a:rPr lang="en-US"/>
              <a:t>B: 29</a:t>
            </a:r>
          </a:p>
          <a:p>
            <a:r>
              <a:rPr lang="en-US"/>
              <a:t>C: 63</a:t>
            </a:r>
          </a:p>
          <a:p>
            <a:r>
              <a:rPr lang="en-US"/>
              <a:t>D: 3</a:t>
            </a:r>
          </a:p>
          <a:p>
            <a:r>
              <a:rPr lang="en-US"/>
              <a:t>151 responses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78CAA6-433D-7042-A16F-E0CF4C02F745}" type="slidenum">
              <a:rPr lang="en-US"/>
              <a:pPr/>
              <a:t>41</a:t>
            </a:fld>
            <a:endParaRPr lang="en-US"/>
          </a:p>
        </p:txBody>
      </p:sp>
      <p:sp>
        <p:nvSpPr>
          <p:cNvPr id="218114" name="Rectangle 2"/>
          <p:cNvSpPr>
            <a:spLocks noGrp="1" noRot="1" noChangeAspect="1" noChangeArrowheads="1"/>
          </p:cNvSpPr>
          <p:nvPr>
            <p:ph type="sldImg"/>
          </p:nvPr>
        </p:nvSpPr>
        <p:spPr bwMode="auto">
          <a:xfrm>
            <a:off x="1135063" y="688975"/>
            <a:ext cx="4587875" cy="3441700"/>
          </a:xfrm>
          <a:prstGeom prst="rect">
            <a:avLst/>
          </a:prstGeom>
          <a:solidFill>
            <a:srgbClr val="FFFFFF"/>
          </a:solidFill>
          <a:ln>
            <a:solidFill>
              <a:srgbClr val="000000"/>
            </a:solidFill>
            <a:miter lim="800000"/>
            <a:headEnd/>
            <a:tailEnd/>
          </a:ln>
        </p:spPr>
      </p:sp>
      <p:sp>
        <p:nvSpPr>
          <p:cNvPr id="218115" name="Rectangle 3"/>
          <p:cNvSpPr>
            <a:spLocks noGrp="1" noChangeArrowheads="1"/>
          </p:cNvSpPr>
          <p:nvPr>
            <p:ph type="body" idx="1"/>
          </p:nvPr>
        </p:nvSpPr>
        <p:spPr bwMode="auto">
          <a:xfrm>
            <a:off x="914400" y="4360863"/>
            <a:ext cx="5029200" cy="41306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553C55-E49B-C640-98D9-1B5D604BCF03}" type="slidenum">
              <a:rPr lang="en-US"/>
              <a:pPr/>
              <a:t>42</a:t>
            </a:fld>
            <a:endParaRPr lang="en-US"/>
          </a:p>
        </p:txBody>
      </p:sp>
      <p:sp>
        <p:nvSpPr>
          <p:cNvPr id="225282" name="Rectangle 2"/>
          <p:cNvSpPr>
            <a:spLocks noGrp="1" noRot="1" noChangeAspect="1" noChangeArrowheads="1"/>
          </p:cNvSpPr>
          <p:nvPr>
            <p:ph type="sldImg"/>
          </p:nvPr>
        </p:nvSpPr>
        <p:spPr bwMode="auto">
          <a:xfrm>
            <a:off x="1135063" y="688975"/>
            <a:ext cx="4587875" cy="3441700"/>
          </a:xfrm>
          <a:prstGeom prst="rect">
            <a:avLst/>
          </a:prstGeom>
          <a:solidFill>
            <a:srgbClr val="FFFFFF"/>
          </a:solidFill>
          <a:ln>
            <a:solidFill>
              <a:srgbClr val="000000"/>
            </a:solidFill>
            <a:miter lim="800000"/>
            <a:headEnd/>
            <a:tailEnd/>
          </a:ln>
        </p:spPr>
      </p:sp>
      <p:sp>
        <p:nvSpPr>
          <p:cNvPr id="225283" name="Rectangle 3"/>
          <p:cNvSpPr>
            <a:spLocks noGrp="1" noChangeArrowheads="1"/>
          </p:cNvSpPr>
          <p:nvPr>
            <p:ph type="body" idx="1"/>
          </p:nvPr>
        </p:nvSpPr>
        <p:spPr bwMode="auto">
          <a:xfrm>
            <a:off x="914400" y="4360863"/>
            <a:ext cx="5029200" cy="41306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CDE95B-D286-0F4F-A2D1-6E48B325A7DD}" type="slidenum">
              <a:rPr lang="en-US"/>
              <a:pPr/>
              <a:t>43</a:t>
            </a:fld>
            <a:endParaRPr lang="en-US"/>
          </a:p>
        </p:txBody>
      </p:sp>
      <p:sp>
        <p:nvSpPr>
          <p:cNvPr id="241666" name="Rectangle 2"/>
          <p:cNvSpPr>
            <a:spLocks noGrp="1" noRot="1" noChangeAspect="1" noChangeArrowheads="1" noTextEdit="1"/>
          </p:cNvSpPr>
          <p:nvPr>
            <p:ph type="sldImg"/>
          </p:nvPr>
        </p:nvSpPr>
        <p:spPr bwMode="auto">
          <a:xfrm>
            <a:off x="1135063" y="688975"/>
            <a:ext cx="4587875" cy="3441700"/>
          </a:xfrm>
          <a:prstGeom prst="rect">
            <a:avLst/>
          </a:prstGeom>
          <a:solidFill>
            <a:srgbClr val="FFFFFF"/>
          </a:solidFill>
          <a:ln>
            <a:solidFill>
              <a:srgbClr val="000000"/>
            </a:solidFill>
            <a:miter lim="800000"/>
            <a:headEnd/>
            <a:tailEnd/>
          </a:ln>
        </p:spPr>
      </p:sp>
      <p:sp>
        <p:nvSpPr>
          <p:cNvPr id="241667" name="Rectangle 3"/>
          <p:cNvSpPr>
            <a:spLocks noGrp="1" noChangeArrowheads="1"/>
          </p:cNvSpPr>
          <p:nvPr>
            <p:ph type="body" idx="1"/>
          </p:nvPr>
        </p:nvSpPr>
        <p:spPr bwMode="auto">
          <a:xfrm>
            <a:off x="914400" y="4360863"/>
            <a:ext cx="5029200" cy="4130675"/>
          </a:xfrm>
          <a:prstGeom prst="rect">
            <a:avLst/>
          </a:prstGeom>
          <a:solidFill>
            <a:srgbClr val="FFFFFF"/>
          </a:solidFill>
          <a:ln>
            <a:solidFill>
              <a:srgbClr val="000000"/>
            </a:solidFill>
            <a:miter lim="800000"/>
            <a:headEnd/>
            <a:tailEnd/>
          </a:ln>
        </p:spPr>
        <p:txBody>
          <a:bodyPr>
            <a:prstTxWarp prst="textNoShape">
              <a:avLst/>
            </a:prstTxWarp>
          </a:bodyPr>
          <a:lstStyle/>
          <a:p>
            <a:r>
              <a:rPr lang="en-US"/>
              <a:t>A: 34</a:t>
            </a:r>
          </a:p>
          <a:p>
            <a:r>
              <a:rPr lang="en-US"/>
              <a:t>B: 39</a:t>
            </a:r>
          </a:p>
          <a:p>
            <a:r>
              <a:rPr lang="en-US"/>
              <a:t>C: 25</a:t>
            </a:r>
          </a:p>
          <a:p>
            <a:r>
              <a:rPr lang="en-US"/>
              <a:t>D: 1</a:t>
            </a:r>
          </a:p>
          <a:p>
            <a:r>
              <a:rPr lang="en-US"/>
              <a:t>143 responses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EAA398-D180-CC45-92B5-CC529650D5D0}" type="slidenum">
              <a:rPr lang="en-US"/>
              <a:pPr/>
              <a:t>44</a:t>
            </a:fld>
            <a:endParaRPr lang="en-US"/>
          </a:p>
        </p:txBody>
      </p:sp>
      <p:sp>
        <p:nvSpPr>
          <p:cNvPr id="243714" name="Rectangle 2"/>
          <p:cNvSpPr>
            <a:spLocks noGrp="1" noRot="1" noChangeAspect="1" noChangeArrowheads="1" noTextEdit="1"/>
          </p:cNvSpPr>
          <p:nvPr>
            <p:ph type="sldImg"/>
          </p:nvPr>
        </p:nvSpPr>
        <p:spPr bwMode="auto">
          <a:xfrm>
            <a:off x="1135063" y="688975"/>
            <a:ext cx="4587875" cy="3441700"/>
          </a:xfrm>
          <a:prstGeom prst="rect">
            <a:avLst/>
          </a:prstGeom>
          <a:solidFill>
            <a:srgbClr val="FFFFFF"/>
          </a:solidFill>
          <a:ln>
            <a:solidFill>
              <a:srgbClr val="000000"/>
            </a:solidFill>
            <a:miter lim="800000"/>
            <a:headEnd/>
            <a:tailEnd/>
          </a:ln>
        </p:spPr>
      </p:sp>
      <p:sp>
        <p:nvSpPr>
          <p:cNvPr id="243715" name="Rectangle 3"/>
          <p:cNvSpPr>
            <a:spLocks noGrp="1" noChangeArrowheads="1"/>
          </p:cNvSpPr>
          <p:nvPr>
            <p:ph type="body" idx="1"/>
          </p:nvPr>
        </p:nvSpPr>
        <p:spPr bwMode="auto">
          <a:xfrm>
            <a:off x="914400" y="4360863"/>
            <a:ext cx="5029200" cy="4130675"/>
          </a:xfrm>
          <a:prstGeom prst="rect">
            <a:avLst/>
          </a:prstGeom>
          <a:solidFill>
            <a:srgbClr val="FFFFFF"/>
          </a:solidFill>
          <a:ln>
            <a:solidFill>
              <a:srgbClr val="000000"/>
            </a:solidFill>
            <a:miter lim="800000"/>
            <a:headEnd/>
            <a:tailEnd/>
          </a:ln>
        </p:spPr>
        <p:txBody>
          <a:bodyPr>
            <a:prstTxWarp prst="textNoShape">
              <a:avLst/>
            </a:prstTxWarp>
          </a:bodyPr>
          <a:lstStyle/>
          <a:p>
            <a:r>
              <a:rPr lang="en-US"/>
              <a:t>No breakdown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52DD0C-269B-3143-B5E6-102629C7E36F}" type="slidenum">
              <a:rPr lang="en-US"/>
              <a:pPr/>
              <a:t>45</a:t>
            </a:fld>
            <a:endParaRPr lang="en-US"/>
          </a:p>
        </p:txBody>
      </p:sp>
      <p:sp>
        <p:nvSpPr>
          <p:cNvPr id="245762" name="Rectangle 2"/>
          <p:cNvSpPr>
            <a:spLocks noGrp="1" noRot="1" noChangeAspect="1" noChangeArrowheads="1"/>
          </p:cNvSpPr>
          <p:nvPr>
            <p:ph type="sldImg"/>
          </p:nvPr>
        </p:nvSpPr>
        <p:spPr bwMode="auto">
          <a:xfrm>
            <a:off x="1135063" y="688975"/>
            <a:ext cx="4587875" cy="3441700"/>
          </a:xfrm>
          <a:prstGeom prst="rect">
            <a:avLst/>
          </a:prstGeom>
          <a:solidFill>
            <a:srgbClr val="FFFFFF"/>
          </a:solidFill>
          <a:ln>
            <a:solidFill>
              <a:srgbClr val="000000"/>
            </a:solidFill>
            <a:miter lim="800000"/>
            <a:headEnd/>
            <a:tailEnd/>
          </a:ln>
        </p:spPr>
      </p:sp>
      <p:sp>
        <p:nvSpPr>
          <p:cNvPr id="245763" name="Rectangle 3"/>
          <p:cNvSpPr>
            <a:spLocks noGrp="1" noChangeArrowheads="1"/>
          </p:cNvSpPr>
          <p:nvPr>
            <p:ph type="body" idx="1"/>
          </p:nvPr>
        </p:nvSpPr>
        <p:spPr bwMode="auto">
          <a:xfrm>
            <a:off x="914400" y="4360863"/>
            <a:ext cx="5029200" cy="41306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5A64B892-1A7D-6645-9704-7797E0AF8A0C}" type="slidenum">
              <a:rPr lang="en-US"/>
              <a:pPr/>
              <a:t>5</a:t>
            </a:fld>
            <a:endParaRPr lang="en-US"/>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8498B-24B9-244F-BCB8-AE4DB7318E41}" type="slidenum">
              <a:rPr lang="en-US"/>
              <a:pPr/>
              <a:t>46</a:t>
            </a:fld>
            <a:endParaRPr lang="en-US"/>
          </a:p>
        </p:txBody>
      </p:sp>
      <p:sp>
        <p:nvSpPr>
          <p:cNvPr id="247810" name="Rectangle 2"/>
          <p:cNvSpPr>
            <a:spLocks noGrp="1" noRot="1" noChangeAspect="1" noChangeArrowheads="1"/>
          </p:cNvSpPr>
          <p:nvPr>
            <p:ph type="sldImg"/>
          </p:nvPr>
        </p:nvSpPr>
        <p:spPr bwMode="auto">
          <a:xfrm>
            <a:off x="1135063" y="688975"/>
            <a:ext cx="4587875" cy="3441700"/>
          </a:xfrm>
          <a:prstGeom prst="rect">
            <a:avLst/>
          </a:prstGeom>
          <a:solidFill>
            <a:srgbClr val="FFFFFF"/>
          </a:solidFill>
          <a:ln>
            <a:solidFill>
              <a:srgbClr val="000000"/>
            </a:solidFill>
            <a:miter lim="800000"/>
            <a:headEnd/>
            <a:tailEnd/>
          </a:ln>
        </p:spPr>
      </p:sp>
      <p:sp>
        <p:nvSpPr>
          <p:cNvPr id="247811" name="Rectangle 3"/>
          <p:cNvSpPr>
            <a:spLocks noGrp="1" noChangeArrowheads="1"/>
          </p:cNvSpPr>
          <p:nvPr>
            <p:ph type="body" idx="1"/>
          </p:nvPr>
        </p:nvSpPr>
        <p:spPr bwMode="auto">
          <a:xfrm>
            <a:off x="914400" y="4360863"/>
            <a:ext cx="5029200" cy="41306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317A66-94FD-4142-A3D4-BB83DDBCA5F0}" type="slidenum">
              <a:rPr lang="en-US"/>
              <a:pPr/>
              <a:t>47</a:t>
            </a:fld>
            <a:endParaRPr lang="en-US"/>
          </a:p>
        </p:txBody>
      </p:sp>
      <p:sp>
        <p:nvSpPr>
          <p:cNvPr id="249858" name="Rectangle 2"/>
          <p:cNvSpPr>
            <a:spLocks noGrp="1" noRot="1" noChangeAspect="1" noChangeArrowheads="1"/>
          </p:cNvSpPr>
          <p:nvPr>
            <p:ph type="sldImg"/>
          </p:nvPr>
        </p:nvSpPr>
        <p:spPr bwMode="auto">
          <a:xfrm>
            <a:off x="1135063" y="688975"/>
            <a:ext cx="4587875" cy="3441700"/>
          </a:xfrm>
          <a:prstGeom prst="rect">
            <a:avLst/>
          </a:prstGeom>
          <a:solidFill>
            <a:srgbClr val="FFFFFF"/>
          </a:solidFill>
          <a:ln>
            <a:solidFill>
              <a:srgbClr val="000000"/>
            </a:solidFill>
            <a:miter lim="800000"/>
            <a:headEnd/>
            <a:tailEnd/>
          </a:ln>
        </p:spPr>
      </p:sp>
      <p:sp>
        <p:nvSpPr>
          <p:cNvPr id="249859" name="Rectangle 3"/>
          <p:cNvSpPr>
            <a:spLocks noGrp="1" noChangeArrowheads="1"/>
          </p:cNvSpPr>
          <p:nvPr>
            <p:ph type="body" idx="1"/>
          </p:nvPr>
        </p:nvSpPr>
        <p:spPr bwMode="auto">
          <a:xfrm>
            <a:off x="914400" y="4360863"/>
            <a:ext cx="5029200" cy="41306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92C76F-996D-7743-A9D8-5EB2A1942BDF}" type="slidenum">
              <a:rPr lang="en-US"/>
              <a:pPr/>
              <a:t>48</a:t>
            </a:fld>
            <a:endParaRPr lang="en-US"/>
          </a:p>
        </p:txBody>
      </p:sp>
      <p:sp>
        <p:nvSpPr>
          <p:cNvPr id="251906" name="Rectangle 2"/>
          <p:cNvSpPr>
            <a:spLocks noGrp="1" noRot="1" noChangeAspect="1" noChangeArrowheads="1"/>
          </p:cNvSpPr>
          <p:nvPr>
            <p:ph type="sldImg"/>
          </p:nvPr>
        </p:nvSpPr>
        <p:spPr bwMode="auto">
          <a:xfrm>
            <a:off x="1135063" y="688975"/>
            <a:ext cx="4587875" cy="3441700"/>
          </a:xfrm>
          <a:prstGeom prst="rect">
            <a:avLst/>
          </a:prstGeom>
          <a:solidFill>
            <a:srgbClr val="FFFFFF"/>
          </a:solidFill>
          <a:ln>
            <a:solidFill>
              <a:srgbClr val="000000"/>
            </a:solidFill>
            <a:miter lim="800000"/>
            <a:headEnd/>
            <a:tailEnd/>
          </a:ln>
        </p:spPr>
      </p:sp>
      <p:sp>
        <p:nvSpPr>
          <p:cNvPr id="251907" name="Rectangle 3"/>
          <p:cNvSpPr>
            <a:spLocks noGrp="1" noChangeArrowheads="1"/>
          </p:cNvSpPr>
          <p:nvPr>
            <p:ph type="body" idx="1"/>
          </p:nvPr>
        </p:nvSpPr>
        <p:spPr bwMode="auto">
          <a:xfrm>
            <a:off x="914400" y="4360863"/>
            <a:ext cx="5029200" cy="4130675"/>
          </a:xfrm>
          <a:prstGeom prst="rect">
            <a:avLst/>
          </a:prstGeom>
          <a:solidFill>
            <a:srgbClr val="FFFFFF"/>
          </a:solidFill>
          <a:ln>
            <a:solidFill>
              <a:srgbClr val="000000"/>
            </a:solidFill>
            <a:miter lim="800000"/>
            <a:headEnd/>
            <a:tailEnd/>
          </a:ln>
        </p:spPr>
        <p:txBody>
          <a:bodyPr>
            <a:prstTxWarp prst="textNoShape">
              <a:avLst/>
            </a:prstTxWarp>
          </a:bodyPr>
          <a:lstStyle/>
          <a:p>
            <a:pPr>
              <a:spcBef>
                <a:spcPct val="0"/>
              </a:spcBef>
            </a:pPr>
            <a:r>
              <a:rPr lang="en-US" sz="1400"/>
              <a:t>show laser sim, multi atom 3 levels</a:t>
            </a:r>
          </a:p>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5836FF-E23D-B240-A4DD-56FA5B8747FA}" type="slidenum">
              <a:rPr lang="en-US"/>
              <a:pPr/>
              <a:t>49</a:t>
            </a:fld>
            <a:endParaRPr lang="en-US"/>
          </a:p>
        </p:txBody>
      </p:sp>
      <p:sp>
        <p:nvSpPr>
          <p:cNvPr id="253954" name="Rectangle 2"/>
          <p:cNvSpPr>
            <a:spLocks noGrp="1" noRot="1" noChangeAspect="1" noChangeArrowheads="1"/>
          </p:cNvSpPr>
          <p:nvPr>
            <p:ph type="sldImg"/>
          </p:nvPr>
        </p:nvSpPr>
        <p:spPr bwMode="auto">
          <a:xfrm>
            <a:off x="1135063" y="688975"/>
            <a:ext cx="4587875" cy="3441700"/>
          </a:xfrm>
          <a:prstGeom prst="rect">
            <a:avLst/>
          </a:prstGeom>
          <a:solidFill>
            <a:srgbClr val="FFFFFF"/>
          </a:solidFill>
          <a:ln>
            <a:solidFill>
              <a:srgbClr val="000000"/>
            </a:solidFill>
            <a:miter lim="800000"/>
            <a:headEnd/>
            <a:tailEnd/>
          </a:ln>
        </p:spPr>
      </p:sp>
      <p:sp>
        <p:nvSpPr>
          <p:cNvPr id="253955" name="Rectangle 3"/>
          <p:cNvSpPr>
            <a:spLocks noGrp="1" noChangeArrowheads="1"/>
          </p:cNvSpPr>
          <p:nvPr>
            <p:ph type="body" idx="1"/>
          </p:nvPr>
        </p:nvSpPr>
        <p:spPr bwMode="auto">
          <a:xfrm>
            <a:off x="914400" y="4360863"/>
            <a:ext cx="5029200" cy="41306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990DAA-17C8-0C4C-9FD5-F4DBE0D119FA}" type="slidenum">
              <a:rPr lang="en-US"/>
              <a:pPr/>
              <a:t>50</a:t>
            </a:fld>
            <a:endParaRPr lang="en-US"/>
          </a:p>
        </p:txBody>
      </p:sp>
      <p:sp>
        <p:nvSpPr>
          <p:cNvPr id="256002" name="Rectangle 2"/>
          <p:cNvSpPr>
            <a:spLocks noGrp="1" noRot="1" noChangeAspect="1" noChangeArrowheads="1"/>
          </p:cNvSpPr>
          <p:nvPr>
            <p:ph type="sldImg"/>
          </p:nvPr>
        </p:nvSpPr>
        <p:spPr bwMode="auto">
          <a:xfrm>
            <a:off x="1135063" y="688975"/>
            <a:ext cx="4587875" cy="3441700"/>
          </a:xfrm>
          <a:prstGeom prst="rect">
            <a:avLst/>
          </a:prstGeom>
          <a:solidFill>
            <a:srgbClr val="FFFFFF"/>
          </a:solidFill>
          <a:ln>
            <a:solidFill>
              <a:srgbClr val="000000"/>
            </a:solidFill>
            <a:miter lim="800000"/>
            <a:headEnd/>
            <a:tailEnd/>
          </a:ln>
        </p:spPr>
      </p:sp>
      <p:sp>
        <p:nvSpPr>
          <p:cNvPr id="256003" name="Rectangle 3"/>
          <p:cNvSpPr>
            <a:spLocks noGrp="1" noChangeArrowheads="1"/>
          </p:cNvSpPr>
          <p:nvPr>
            <p:ph type="body" idx="1"/>
          </p:nvPr>
        </p:nvSpPr>
        <p:spPr bwMode="auto">
          <a:xfrm>
            <a:off x="914400" y="4360863"/>
            <a:ext cx="5029200" cy="41306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D9B484-2622-DB40-8749-2D0382E82813}" type="slidenum">
              <a:rPr lang="en-US"/>
              <a:pPr/>
              <a:t>51</a:t>
            </a:fld>
            <a:endParaRPr lang="en-US"/>
          </a:p>
        </p:txBody>
      </p:sp>
      <p:sp>
        <p:nvSpPr>
          <p:cNvPr id="258050" name="Rectangle 2"/>
          <p:cNvSpPr>
            <a:spLocks noGrp="1" noRot="1" noChangeAspect="1" noChangeArrowheads="1"/>
          </p:cNvSpPr>
          <p:nvPr>
            <p:ph type="sldImg"/>
          </p:nvPr>
        </p:nvSpPr>
        <p:spPr bwMode="auto">
          <a:xfrm>
            <a:off x="1135063" y="688975"/>
            <a:ext cx="4587875" cy="3441700"/>
          </a:xfrm>
          <a:prstGeom prst="rect">
            <a:avLst/>
          </a:prstGeom>
          <a:solidFill>
            <a:srgbClr val="FFFFFF"/>
          </a:solidFill>
          <a:ln>
            <a:solidFill>
              <a:srgbClr val="000000"/>
            </a:solidFill>
            <a:miter lim="800000"/>
            <a:headEnd/>
            <a:tailEnd/>
          </a:ln>
        </p:spPr>
      </p:sp>
      <p:sp>
        <p:nvSpPr>
          <p:cNvPr id="258051" name="Rectangle 3"/>
          <p:cNvSpPr>
            <a:spLocks noGrp="1" noChangeArrowheads="1"/>
          </p:cNvSpPr>
          <p:nvPr>
            <p:ph type="body" idx="1"/>
          </p:nvPr>
        </p:nvSpPr>
        <p:spPr bwMode="auto">
          <a:xfrm>
            <a:off x="914400" y="4360863"/>
            <a:ext cx="5029200" cy="41306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A2DA9C-EF57-1D48-A4D9-86D76ABD4AA9}" type="slidenum">
              <a:rPr lang="en-US"/>
              <a:pPr/>
              <a:t>52</a:t>
            </a:fld>
            <a:endParaRPr lang="en-US"/>
          </a:p>
        </p:txBody>
      </p:sp>
      <p:sp>
        <p:nvSpPr>
          <p:cNvPr id="260098" name="Rectangle 2"/>
          <p:cNvSpPr>
            <a:spLocks noGrp="1" noRot="1" noChangeAspect="1" noChangeArrowheads="1"/>
          </p:cNvSpPr>
          <p:nvPr>
            <p:ph type="sldImg"/>
          </p:nvPr>
        </p:nvSpPr>
        <p:spPr bwMode="auto">
          <a:xfrm>
            <a:off x="1135063" y="688975"/>
            <a:ext cx="4587875" cy="3441700"/>
          </a:xfrm>
          <a:prstGeom prst="rect">
            <a:avLst/>
          </a:prstGeom>
          <a:solidFill>
            <a:srgbClr val="FFFFFF"/>
          </a:solidFill>
          <a:ln>
            <a:solidFill>
              <a:srgbClr val="000000"/>
            </a:solidFill>
            <a:miter lim="800000"/>
            <a:headEnd/>
            <a:tailEnd/>
          </a:ln>
        </p:spPr>
      </p:sp>
      <p:sp>
        <p:nvSpPr>
          <p:cNvPr id="260099" name="Rectangle 3"/>
          <p:cNvSpPr>
            <a:spLocks noGrp="1" noChangeArrowheads="1"/>
          </p:cNvSpPr>
          <p:nvPr>
            <p:ph type="body" idx="1"/>
          </p:nvPr>
        </p:nvSpPr>
        <p:spPr bwMode="auto">
          <a:xfrm>
            <a:off x="914400" y="4360863"/>
            <a:ext cx="5029200" cy="41306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9D12FD-5E61-A645-BF4A-00F9E881C9BC}" type="slidenum">
              <a:rPr lang="en-US"/>
              <a:pPr/>
              <a:t>53</a:t>
            </a:fld>
            <a:endParaRPr lang="en-US"/>
          </a:p>
        </p:txBody>
      </p:sp>
      <p:sp>
        <p:nvSpPr>
          <p:cNvPr id="262146" name="Rectangle 2"/>
          <p:cNvSpPr>
            <a:spLocks noGrp="1" noRot="1" noChangeAspect="1" noChangeArrowheads="1"/>
          </p:cNvSpPr>
          <p:nvPr>
            <p:ph type="sldImg"/>
          </p:nvPr>
        </p:nvSpPr>
        <p:spPr bwMode="auto">
          <a:xfrm>
            <a:off x="1135063" y="688975"/>
            <a:ext cx="4587875" cy="3441700"/>
          </a:xfrm>
          <a:prstGeom prst="rect">
            <a:avLst/>
          </a:prstGeom>
          <a:solidFill>
            <a:srgbClr val="FFFFFF"/>
          </a:solidFill>
          <a:ln>
            <a:solidFill>
              <a:srgbClr val="000000"/>
            </a:solidFill>
            <a:miter lim="800000"/>
            <a:headEnd/>
            <a:tailEnd/>
          </a:ln>
        </p:spPr>
      </p:sp>
      <p:sp>
        <p:nvSpPr>
          <p:cNvPr id="262147" name="Rectangle 3"/>
          <p:cNvSpPr>
            <a:spLocks noGrp="1" noChangeArrowheads="1"/>
          </p:cNvSpPr>
          <p:nvPr>
            <p:ph type="body" idx="1"/>
          </p:nvPr>
        </p:nvSpPr>
        <p:spPr bwMode="auto">
          <a:xfrm>
            <a:off x="914400" y="4360863"/>
            <a:ext cx="5029200" cy="41306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01581-8DC4-CF46-99FC-9D630D73DF42}" type="slidenum">
              <a:rPr lang="en-US"/>
              <a:pPr/>
              <a:t>54</a:t>
            </a:fld>
            <a:endParaRPr lang="en-US"/>
          </a:p>
        </p:txBody>
      </p:sp>
      <p:sp>
        <p:nvSpPr>
          <p:cNvPr id="264194" name="Rectangle 2"/>
          <p:cNvSpPr>
            <a:spLocks noGrp="1" noRot="1" noChangeAspect="1" noChangeArrowheads="1" noTextEdit="1"/>
          </p:cNvSpPr>
          <p:nvPr>
            <p:ph type="sldImg"/>
          </p:nvPr>
        </p:nvSpPr>
        <p:spPr bwMode="auto">
          <a:xfrm>
            <a:off x="1135063" y="688975"/>
            <a:ext cx="4587875" cy="3441700"/>
          </a:xfrm>
          <a:prstGeom prst="rect">
            <a:avLst/>
          </a:prstGeom>
          <a:solidFill>
            <a:srgbClr val="FFFFFF"/>
          </a:solidFill>
          <a:ln>
            <a:solidFill>
              <a:srgbClr val="000000"/>
            </a:solidFill>
            <a:miter lim="800000"/>
            <a:headEnd/>
            <a:tailEnd/>
          </a:ln>
        </p:spPr>
      </p:sp>
      <p:sp>
        <p:nvSpPr>
          <p:cNvPr id="264195" name="Rectangle 3"/>
          <p:cNvSpPr>
            <a:spLocks noGrp="1" noChangeArrowheads="1"/>
          </p:cNvSpPr>
          <p:nvPr>
            <p:ph type="body" idx="1"/>
          </p:nvPr>
        </p:nvSpPr>
        <p:spPr bwMode="auto">
          <a:xfrm>
            <a:off x="685800" y="4360863"/>
            <a:ext cx="5486400" cy="4130675"/>
          </a:xfrm>
          <a:prstGeom prst="rect">
            <a:avLst/>
          </a:prstGeom>
          <a:solidFill>
            <a:srgbClr val="FFFFFF"/>
          </a:solidFill>
          <a:ln>
            <a:solidFill>
              <a:srgbClr val="000000"/>
            </a:solidFill>
            <a:miter lim="800000"/>
            <a:headEnd/>
            <a:tailEnd/>
          </a:ln>
        </p:spPr>
        <p:txBody>
          <a:bodyPr>
            <a:prstTxWarp prst="textNoShape">
              <a:avLst/>
            </a:prstTxWarp>
          </a:bodyPr>
          <a:lstStyle/>
          <a:p>
            <a:r>
              <a:rPr lang="en-US"/>
              <a:t>A: 2</a:t>
            </a:r>
          </a:p>
          <a:p>
            <a:r>
              <a:rPr lang="en-US"/>
              <a:t>B: 25</a:t>
            </a:r>
          </a:p>
          <a:p>
            <a:r>
              <a:rPr lang="en-US"/>
              <a:t>C: 6</a:t>
            </a:r>
          </a:p>
          <a:p>
            <a:r>
              <a:rPr lang="en-US"/>
              <a:t>D: 9</a:t>
            </a:r>
          </a:p>
          <a:p>
            <a:r>
              <a:rPr lang="en-US"/>
              <a:t>E: 58</a:t>
            </a:r>
          </a:p>
          <a:p>
            <a:r>
              <a:rPr lang="en-US"/>
              <a:t>177 responses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5FFA8802-B886-154E-8F9D-DD96DDCA3603}" type="slidenum">
              <a:rPr lang="en-US"/>
              <a:pPr/>
              <a:t>6</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E5A19A78-0499-4A4F-A61C-6FED2AF0A0A9}" type="slidenum">
              <a:rPr lang="en-US"/>
              <a:pPr/>
              <a:t>8</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8845045B-90D8-AD41-819A-3DC45ECCDCF9}" type="slidenum">
              <a:rPr lang="en-US"/>
              <a:pPr/>
              <a:t>10</a:t>
            </a:fld>
            <a:endParaRPr lang="en-US"/>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endParaRPr lang="en-US" dirty="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7E35587B-B676-3D47-A398-B48A8E783D23}" type="slidenum">
              <a:rPr lang="en-US"/>
              <a:pPr/>
              <a:t>11</a:t>
            </a:fld>
            <a:endParaRPr lang="en-US"/>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53BE4041-7190-DE42-80CC-2224FF84ABC4}" type="slidenum">
              <a:rPr lang="en-US"/>
              <a:pPr/>
              <a:t>14</a:t>
            </a:fld>
            <a:endParaRPr lang="en-US"/>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r>
              <a:rPr lang="en-US">
                <a:latin typeface="Arial" charset="0"/>
              </a:rPr>
              <a:t>A: 7</a:t>
            </a:r>
          </a:p>
          <a:p>
            <a:r>
              <a:rPr lang="en-US">
                <a:latin typeface="Arial" charset="0"/>
              </a:rPr>
              <a:t>B: 16</a:t>
            </a:r>
          </a:p>
          <a:p>
            <a:r>
              <a:rPr lang="en-US">
                <a:latin typeface="Arial" charset="0"/>
              </a:rPr>
              <a:t>C: 65</a:t>
            </a:r>
          </a:p>
          <a:p>
            <a:r>
              <a:rPr lang="en-US">
                <a:latin typeface="Arial" charset="0"/>
              </a:rPr>
              <a:t>D: 11</a:t>
            </a:r>
          </a:p>
          <a:p>
            <a:r>
              <a:rPr lang="en-US">
                <a:latin typeface="Arial" charset="0"/>
              </a:rPr>
              <a:t>178 responses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04A487-9950-4122-9D6B-C49B69F1561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AE0898-5892-463D-A670-00F18332610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3E11EB-6B6D-4DB9-81D4-971AB47377E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C0C9911-7BDB-44D9-AA8B-E80159F4A6E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1E894C-31B2-4C6B-8EFA-6C87EA5EB32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99364F-4069-4635-8D59-CCE0EF2ED32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5C3E49B-1E4D-4FC2-BBB4-19B7CEB60A4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4CAC82A-7676-49B1-9F5B-F91B1027632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6D66ED4-4C34-4501-A341-F10AB2AD00D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295258C-E96F-4A9E-83C3-88F63AA0282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E006313-7AB1-4DCF-BA75-9F757C732A8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00B59B2-C786-4576-A824-BD33B3B46F5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04CE485-326B-46E7-B1B0-17CCE91E53D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oleObject" Target="../embeddings/oleObject2.bin"/><Relationship Id="rId5" Type="http://schemas.openxmlformats.org/officeDocument/2006/relationships/oleObject" Target="../embeddings/oleObject3.bin"/><Relationship Id="rId6" Type="http://schemas.openxmlformats.org/officeDocument/2006/relationships/oleObject" Target="../embeddings/oleObject4.bin"/><Relationship Id="rId7" Type="http://schemas.openxmlformats.org/officeDocument/2006/relationships/oleObject" Target="../embeddings/oleObject5.bin"/><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A1F6D020-A6C6-4935-9540-7BB7F9A49A30}" type="slidenum">
              <a:rPr lang="en-US"/>
              <a:pPr/>
              <a:t>1</a:t>
            </a:fld>
            <a:endParaRPr lang="en-US"/>
          </a:p>
        </p:txBody>
      </p:sp>
      <p:sp>
        <p:nvSpPr>
          <p:cNvPr id="3074" name="Text Box 2"/>
          <p:cNvSpPr txBox="1">
            <a:spLocks noChangeArrowheads="1"/>
          </p:cNvSpPr>
          <p:nvPr/>
        </p:nvSpPr>
        <p:spPr bwMode="auto">
          <a:xfrm>
            <a:off x="381000" y="1495425"/>
            <a:ext cx="184150" cy="519113"/>
          </a:xfrm>
          <a:prstGeom prst="rect">
            <a:avLst/>
          </a:prstGeom>
          <a:noFill/>
          <a:ln w="9525">
            <a:noFill/>
            <a:miter lim="800000"/>
            <a:headEnd/>
            <a:tailEnd/>
          </a:ln>
          <a:effectLst/>
        </p:spPr>
        <p:txBody>
          <a:bodyPr wrap="none">
            <a:spAutoFit/>
          </a:bodyPr>
          <a:lstStyle/>
          <a:p>
            <a:endParaRPr lang="en-US" sz="2800">
              <a:latin typeface="Times New Roman" pitchFamily="18" charset="0"/>
            </a:endParaRPr>
          </a:p>
        </p:txBody>
      </p:sp>
      <p:sp>
        <p:nvSpPr>
          <p:cNvPr id="3075" name="Text Box 3"/>
          <p:cNvSpPr txBox="1">
            <a:spLocks noChangeArrowheads="1"/>
          </p:cNvSpPr>
          <p:nvPr/>
        </p:nvSpPr>
        <p:spPr bwMode="auto">
          <a:xfrm>
            <a:off x="1971997" y="107950"/>
            <a:ext cx="4988865" cy="523220"/>
          </a:xfrm>
          <a:prstGeom prst="rect">
            <a:avLst/>
          </a:prstGeom>
          <a:noFill/>
          <a:ln w="9525">
            <a:noFill/>
            <a:miter lim="800000"/>
            <a:headEnd/>
            <a:tailEnd/>
          </a:ln>
          <a:effectLst/>
        </p:spPr>
        <p:txBody>
          <a:bodyPr wrap="none">
            <a:spAutoFit/>
          </a:bodyPr>
          <a:lstStyle/>
          <a:p>
            <a:pPr algn="ctr"/>
            <a:r>
              <a:rPr lang="en-US" sz="2800" dirty="0" smtClean="0">
                <a:latin typeface="Comic Sans MS" pitchFamily="66" charset="0"/>
              </a:rPr>
              <a:t>PH300 </a:t>
            </a:r>
            <a:r>
              <a:rPr lang="en-US" sz="2800" dirty="0">
                <a:latin typeface="Comic Sans MS" pitchFamily="66" charset="0"/>
              </a:rPr>
              <a:t>Modern </a:t>
            </a:r>
            <a:r>
              <a:rPr lang="en-US" sz="2800" dirty="0" smtClean="0">
                <a:latin typeface="Comic Sans MS" pitchFamily="66" charset="0"/>
              </a:rPr>
              <a:t>Physics SP11</a:t>
            </a:r>
            <a:endParaRPr lang="en-US" sz="2800" dirty="0">
              <a:latin typeface="Comic Sans MS" pitchFamily="66" charset="0"/>
            </a:endParaRPr>
          </a:p>
        </p:txBody>
      </p:sp>
      <p:sp>
        <p:nvSpPr>
          <p:cNvPr id="3079" name="Rectangle 7"/>
          <p:cNvSpPr>
            <a:spLocks noChangeArrowheads="1"/>
          </p:cNvSpPr>
          <p:nvPr/>
        </p:nvSpPr>
        <p:spPr bwMode="auto">
          <a:xfrm>
            <a:off x="0" y="5236429"/>
            <a:ext cx="4419600" cy="1569660"/>
          </a:xfrm>
          <a:prstGeom prst="rect">
            <a:avLst/>
          </a:prstGeom>
          <a:noFill/>
          <a:ln w="9525">
            <a:noFill/>
            <a:miter lim="800000"/>
            <a:headEnd/>
            <a:tailEnd/>
          </a:ln>
          <a:effectLst/>
        </p:spPr>
        <p:txBody>
          <a:bodyPr wrap="square">
            <a:spAutoFit/>
          </a:bodyPr>
          <a:lstStyle/>
          <a:p>
            <a:r>
              <a:rPr lang="en-US" b="1" dirty="0" smtClean="0"/>
              <a:t>2/22 Day 11: </a:t>
            </a:r>
            <a:endParaRPr lang="en-US" b="1" dirty="0"/>
          </a:p>
          <a:p>
            <a:r>
              <a:rPr lang="en-US" dirty="0" smtClean="0"/>
              <a:t>Questions?</a:t>
            </a:r>
          </a:p>
          <a:p>
            <a:r>
              <a:rPr lang="en-US" dirty="0" smtClean="0"/>
              <a:t>Photons</a:t>
            </a:r>
          </a:p>
          <a:p>
            <a:r>
              <a:rPr lang="en-US" dirty="0" smtClean="0"/>
              <a:t>Atomic Spectra</a:t>
            </a:r>
          </a:p>
        </p:txBody>
      </p:sp>
      <p:sp>
        <p:nvSpPr>
          <p:cNvPr id="10" name="Rectangle 7"/>
          <p:cNvSpPr>
            <a:spLocks noChangeArrowheads="1"/>
          </p:cNvSpPr>
          <p:nvPr/>
        </p:nvSpPr>
        <p:spPr bwMode="auto">
          <a:xfrm>
            <a:off x="4191000" y="5201582"/>
            <a:ext cx="4953000" cy="830997"/>
          </a:xfrm>
          <a:prstGeom prst="rect">
            <a:avLst/>
          </a:prstGeom>
          <a:noFill/>
          <a:ln w="9525">
            <a:noFill/>
            <a:miter lim="800000"/>
            <a:headEnd/>
            <a:tailEnd/>
          </a:ln>
          <a:effectLst/>
        </p:spPr>
        <p:txBody>
          <a:bodyPr wrap="square">
            <a:spAutoFit/>
          </a:bodyPr>
          <a:lstStyle/>
          <a:p>
            <a:pPr algn="r"/>
            <a:r>
              <a:rPr lang="en-US" b="1" dirty="0" smtClean="0"/>
              <a:t>Thursday:  </a:t>
            </a:r>
            <a:endParaRPr lang="en-US" dirty="0" smtClean="0"/>
          </a:p>
          <a:p>
            <a:pPr algn="r"/>
            <a:r>
              <a:rPr lang="en-US" dirty="0" smtClean="0"/>
              <a:t>Lasers(!)</a:t>
            </a:r>
          </a:p>
        </p:txBody>
      </p:sp>
      <p:sp>
        <p:nvSpPr>
          <p:cNvPr id="11" name="Rectangle 6"/>
          <p:cNvSpPr>
            <a:spLocks noChangeArrowheads="1"/>
          </p:cNvSpPr>
          <p:nvPr/>
        </p:nvSpPr>
        <p:spPr bwMode="auto">
          <a:xfrm>
            <a:off x="5562238" y="820437"/>
            <a:ext cx="3581762" cy="3785652"/>
          </a:xfrm>
          <a:prstGeom prst="rect">
            <a:avLst/>
          </a:prstGeom>
          <a:noFill/>
          <a:ln w="9525">
            <a:noFill/>
            <a:miter lim="800000"/>
            <a:headEnd/>
            <a:tailEnd/>
          </a:ln>
        </p:spPr>
        <p:txBody>
          <a:bodyPr wrap="square">
            <a:prstTxWarp prst="textNoShape">
              <a:avLst/>
            </a:prstTxWarp>
            <a:spAutoFit/>
          </a:bodyPr>
          <a:lstStyle/>
          <a:p>
            <a:r>
              <a:rPr lang="en-US" i="1" dirty="0" smtClean="0">
                <a:solidFill>
                  <a:srgbClr val="333333"/>
                </a:solidFill>
              </a:rPr>
              <a:t> All these fifty years of conscious brooding have brought me no nearer to the  answer to the question, '</a:t>
            </a:r>
            <a:r>
              <a:rPr lang="en-US" b="1" i="1" dirty="0" smtClean="0">
                <a:solidFill>
                  <a:srgbClr val="333333"/>
                </a:solidFill>
              </a:rPr>
              <a:t>What are light quanta</a:t>
            </a:r>
            <a:r>
              <a:rPr lang="en-US" i="1" dirty="0" smtClean="0">
                <a:solidFill>
                  <a:srgbClr val="333333"/>
                </a:solidFill>
              </a:rPr>
              <a:t>?' Nowadays  every Tom, Dick and Harry thinks he knows it, but he is mistaken. (</a:t>
            </a:r>
            <a:r>
              <a:rPr lang="en-US" b="1" i="1" dirty="0" smtClean="0">
                <a:solidFill>
                  <a:srgbClr val="333333"/>
                </a:solidFill>
              </a:rPr>
              <a:t>Albert  Einstein</a:t>
            </a:r>
            <a:r>
              <a:rPr lang="en-US" i="1" dirty="0" smtClean="0">
                <a:solidFill>
                  <a:srgbClr val="333333"/>
                </a:solidFill>
              </a:rPr>
              <a:t>, 1954)</a:t>
            </a:r>
            <a:endParaRPr lang="en-US" i="1" dirty="0">
              <a:solidFill>
                <a:srgbClr val="333333"/>
              </a:solidFill>
            </a:endParaRPr>
          </a:p>
        </p:txBody>
      </p:sp>
      <p:pic>
        <p:nvPicPr>
          <p:cNvPr id="12" name="Picture 11" descr="image006.jpg"/>
          <p:cNvPicPr>
            <a:picLocks noChangeAspect="1"/>
          </p:cNvPicPr>
          <p:nvPr/>
        </p:nvPicPr>
        <p:blipFill>
          <a:blip r:embed="rId3"/>
          <a:stretch>
            <a:fillRect/>
          </a:stretch>
        </p:blipFill>
        <p:spPr>
          <a:xfrm>
            <a:off x="0" y="1081814"/>
            <a:ext cx="5486400" cy="2895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147638"/>
            <a:ext cx="8229600" cy="1143001"/>
          </a:xfrm>
        </p:spPr>
        <p:txBody>
          <a:bodyPr/>
          <a:lstStyle/>
          <a:p>
            <a:r>
              <a:rPr lang="en-US" b="1"/>
              <a:t>Probability and randomness</a:t>
            </a:r>
          </a:p>
        </p:txBody>
      </p:sp>
      <p:sp>
        <p:nvSpPr>
          <p:cNvPr id="90115" name="Text Box 3"/>
          <p:cNvSpPr txBox="1">
            <a:spLocks noChangeArrowheads="1"/>
          </p:cNvSpPr>
          <p:nvPr/>
        </p:nvSpPr>
        <p:spPr bwMode="auto">
          <a:xfrm>
            <a:off x="304800" y="681038"/>
            <a:ext cx="8736013" cy="519112"/>
          </a:xfrm>
          <a:prstGeom prst="rect">
            <a:avLst/>
          </a:prstGeom>
          <a:noFill/>
          <a:ln w="9525">
            <a:noFill/>
            <a:miter lim="800000"/>
            <a:headEnd/>
            <a:tailEnd/>
          </a:ln>
        </p:spPr>
        <p:txBody>
          <a:bodyPr wrap="none">
            <a:prstTxWarp prst="textNoShape">
              <a:avLst/>
            </a:prstTxWarp>
            <a:spAutoFit/>
          </a:bodyPr>
          <a:lstStyle/>
          <a:p>
            <a:r>
              <a:rPr lang="en-US"/>
              <a:t>Photon is 3-D-spread-out-little-chunk of an EM wave.  </a:t>
            </a:r>
          </a:p>
        </p:txBody>
      </p:sp>
      <p:grpSp>
        <p:nvGrpSpPr>
          <p:cNvPr id="2" name="Group 4"/>
          <p:cNvGrpSpPr>
            <a:grpSpLocks/>
          </p:cNvGrpSpPr>
          <p:nvPr/>
        </p:nvGrpSpPr>
        <p:grpSpPr bwMode="auto">
          <a:xfrm>
            <a:off x="722313" y="3587750"/>
            <a:ext cx="2422525" cy="333375"/>
            <a:chOff x="985" y="3472"/>
            <a:chExt cx="1824" cy="210"/>
          </a:xfrm>
        </p:grpSpPr>
        <p:sp>
          <p:nvSpPr>
            <p:cNvPr id="90127" name="Freeform 5"/>
            <p:cNvSpPr>
              <a:spLocks/>
            </p:cNvSpPr>
            <p:nvPr/>
          </p:nvSpPr>
          <p:spPr bwMode="auto">
            <a:xfrm>
              <a:off x="985" y="3475"/>
              <a:ext cx="1824" cy="207"/>
            </a:xfrm>
            <a:custGeom>
              <a:avLst/>
              <a:gdLst>
                <a:gd name="T0" fmla="*/ 0 w 1295"/>
                <a:gd name="T1" fmla="*/ 1 h 344"/>
                <a:gd name="T2" fmla="*/ 60474 w 1295"/>
                <a:gd name="T3" fmla="*/ 1 h 344"/>
                <a:gd name="T4" fmla="*/ 110519 w 1295"/>
                <a:gd name="T5" fmla="*/ 1 h 344"/>
                <a:gd name="T6" fmla="*/ 152785 w 1295"/>
                <a:gd name="T7" fmla="*/ 1 h 344"/>
                <a:gd name="T8" fmla="*/ 206699 w 1295"/>
                <a:gd name="T9" fmla="*/ 1 h 344"/>
                <a:gd name="T10" fmla="*/ 265927 w 1295"/>
                <a:gd name="T11" fmla="*/ 1 h 344"/>
                <a:gd name="T12" fmla="*/ 334396 w 1295"/>
                <a:gd name="T13" fmla="*/ 1 h 344"/>
                <a:gd name="T14" fmla="*/ 441701 w 1295"/>
                <a:gd name="T15" fmla="*/ 1 h 344"/>
                <a:gd name="T16" fmla="*/ 529960 w 1295"/>
                <a:gd name="T17" fmla="*/ 1 h 344"/>
                <a:gd name="T18" fmla="*/ 612057 w 1295"/>
                <a:gd name="T19" fmla="*/ 1 h 344"/>
                <a:gd name="T20" fmla="*/ 665897 w 1295"/>
                <a:gd name="T21" fmla="*/ 1 h 344"/>
                <a:gd name="T22" fmla="*/ 741960 w 1295"/>
                <a:gd name="T23" fmla="*/ 1 h 344"/>
                <a:gd name="T24" fmla="*/ 809795 w 1295"/>
                <a:gd name="T25" fmla="*/ 1 h 344"/>
                <a:gd name="T26" fmla="*/ 889398 w 1295"/>
                <a:gd name="T27" fmla="*/ 1 h 344"/>
                <a:gd name="T28" fmla="*/ 971512 w 1295"/>
                <a:gd name="T29" fmla="*/ 1 h 344"/>
                <a:gd name="T30" fmla="*/ 1053737 w 1295"/>
                <a:gd name="T31" fmla="*/ 1 h 344"/>
                <a:gd name="T32" fmla="*/ 1139265 w 1295"/>
                <a:gd name="T33" fmla="*/ 1 h 344"/>
                <a:gd name="T34" fmla="*/ 1222722 w 1295"/>
                <a:gd name="T35" fmla="*/ 1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type="none" w="med" len="med"/>
              <a:tailEnd type="none" w="med" len="med"/>
            </a:ln>
          </p:spPr>
          <p:txBody>
            <a:bodyPr>
              <a:prstTxWarp prst="textNoShape">
                <a:avLst/>
              </a:prstTxWarp>
            </a:bodyPr>
            <a:lstStyle/>
            <a:p>
              <a:endParaRPr lang="en-US"/>
            </a:p>
          </p:txBody>
        </p:sp>
        <p:sp>
          <p:nvSpPr>
            <p:cNvPr id="90128" name="Line 6"/>
            <p:cNvSpPr>
              <a:spLocks noChangeShapeType="1"/>
            </p:cNvSpPr>
            <p:nvPr/>
          </p:nvSpPr>
          <p:spPr bwMode="auto">
            <a:xfrm flipV="1">
              <a:off x="1783" y="3476"/>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90129" name="Line 7"/>
            <p:cNvSpPr>
              <a:spLocks noChangeShapeType="1"/>
            </p:cNvSpPr>
            <p:nvPr/>
          </p:nvSpPr>
          <p:spPr bwMode="auto">
            <a:xfrm flipV="1">
              <a:off x="1866" y="3495"/>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90130" name="Line 8"/>
            <p:cNvSpPr>
              <a:spLocks noChangeShapeType="1"/>
            </p:cNvSpPr>
            <p:nvPr/>
          </p:nvSpPr>
          <p:spPr bwMode="auto">
            <a:xfrm flipV="1">
              <a:off x="1698" y="3496"/>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nvGrpSpPr>
            <p:cNvPr id="3" name="Group 9"/>
            <p:cNvGrpSpPr>
              <a:grpSpLocks/>
            </p:cNvGrpSpPr>
            <p:nvPr/>
          </p:nvGrpSpPr>
          <p:grpSpPr bwMode="auto">
            <a:xfrm rot="10800000">
              <a:off x="2095" y="3560"/>
              <a:ext cx="168" cy="102"/>
              <a:chOff x="1795" y="2600"/>
              <a:chExt cx="168" cy="102"/>
            </a:xfrm>
          </p:grpSpPr>
          <p:sp>
            <p:nvSpPr>
              <p:cNvPr id="90140" name="Line 10"/>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90141" name="Line 11"/>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90142" name="Line 12"/>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4" name="Group 13"/>
            <p:cNvGrpSpPr>
              <a:grpSpLocks/>
            </p:cNvGrpSpPr>
            <p:nvPr/>
          </p:nvGrpSpPr>
          <p:grpSpPr bwMode="auto">
            <a:xfrm rot="10800000">
              <a:off x="1289" y="3559"/>
              <a:ext cx="168" cy="102"/>
              <a:chOff x="1795" y="2600"/>
              <a:chExt cx="168" cy="102"/>
            </a:xfrm>
          </p:grpSpPr>
          <p:sp>
            <p:nvSpPr>
              <p:cNvPr id="90137" name="Line 14"/>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90138" name="Line 15"/>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90139" name="Line 16"/>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5" name="Group 17"/>
            <p:cNvGrpSpPr>
              <a:grpSpLocks/>
            </p:cNvGrpSpPr>
            <p:nvPr/>
          </p:nvGrpSpPr>
          <p:grpSpPr bwMode="auto">
            <a:xfrm>
              <a:off x="2499" y="3472"/>
              <a:ext cx="168" cy="102"/>
              <a:chOff x="1795" y="2600"/>
              <a:chExt cx="168" cy="102"/>
            </a:xfrm>
          </p:grpSpPr>
          <p:sp>
            <p:nvSpPr>
              <p:cNvPr id="90134" name="Line 18"/>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90135" name="Line 19"/>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90136" name="Line 20"/>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sp>
        <p:nvSpPr>
          <p:cNvPr id="90117" name="AutoShape 21"/>
          <p:cNvSpPr>
            <a:spLocks noChangeArrowheads="1"/>
          </p:cNvSpPr>
          <p:nvPr/>
        </p:nvSpPr>
        <p:spPr bwMode="auto">
          <a:xfrm>
            <a:off x="3521075" y="1404938"/>
            <a:ext cx="407988" cy="2049462"/>
          </a:xfrm>
          <a:prstGeom prst="cube">
            <a:avLst>
              <a:gd name="adj" fmla="val 79088"/>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90118" name="Text Box 22"/>
          <p:cNvSpPr txBox="1">
            <a:spLocks noChangeArrowheads="1"/>
          </p:cNvSpPr>
          <p:nvPr/>
        </p:nvSpPr>
        <p:spPr bwMode="auto">
          <a:xfrm>
            <a:off x="4095750" y="1671638"/>
            <a:ext cx="4497388" cy="1187450"/>
          </a:xfrm>
          <a:prstGeom prst="rect">
            <a:avLst/>
          </a:prstGeom>
          <a:noFill/>
          <a:ln w="9525">
            <a:noFill/>
            <a:miter lim="800000"/>
            <a:headEnd/>
            <a:tailEnd/>
          </a:ln>
        </p:spPr>
        <p:txBody>
          <a:bodyPr>
            <a:prstTxWarp prst="textNoShape">
              <a:avLst/>
            </a:prstTxWarp>
            <a:spAutoFit/>
          </a:bodyPr>
          <a:lstStyle/>
          <a:p>
            <a:r>
              <a:rPr lang="en-US"/>
              <a:t>Gazillions of electrons in metal: </a:t>
            </a:r>
          </a:p>
          <a:p>
            <a:r>
              <a:rPr lang="en-US"/>
              <a:t>Which one will be kicked out? </a:t>
            </a:r>
          </a:p>
          <a:p>
            <a:endParaRPr lang="en-US"/>
          </a:p>
        </p:txBody>
      </p:sp>
      <p:sp>
        <p:nvSpPr>
          <p:cNvPr id="1940503" name="Text Box 23"/>
          <p:cNvSpPr txBox="1">
            <a:spLocks noChangeArrowheads="1"/>
          </p:cNvSpPr>
          <p:nvPr/>
        </p:nvSpPr>
        <p:spPr bwMode="auto">
          <a:xfrm>
            <a:off x="176213" y="3951288"/>
            <a:ext cx="7418387" cy="457200"/>
          </a:xfrm>
          <a:prstGeom prst="rect">
            <a:avLst/>
          </a:prstGeom>
          <a:noFill/>
          <a:ln w="9525">
            <a:noFill/>
            <a:miter lim="800000"/>
            <a:headEnd/>
            <a:tailEnd/>
          </a:ln>
        </p:spPr>
        <p:txBody>
          <a:bodyPr wrap="none">
            <a:prstTxWarp prst="textNoShape">
              <a:avLst/>
            </a:prstTxWarp>
            <a:spAutoFit/>
          </a:bodyPr>
          <a:lstStyle/>
          <a:p>
            <a:r>
              <a:rPr lang="en-US"/>
              <a:t>What if shape of single photon wave looked like this? </a:t>
            </a:r>
          </a:p>
        </p:txBody>
      </p:sp>
      <p:sp>
        <p:nvSpPr>
          <p:cNvPr id="1940504" name="AutoShape 24"/>
          <p:cNvSpPr>
            <a:spLocks noChangeArrowheads="1"/>
          </p:cNvSpPr>
          <p:nvPr/>
        </p:nvSpPr>
        <p:spPr bwMode="auto">
          <a:xfrm>
            <a:off x="3543300" y="4475163"/>
            <a:ext cx="407988" cy="2049462"/>
          </a:xfrm>
          <a:prstGeom prst="cube">
            <a:avLst>
              <a:gd name="adj" fmla="val 79088"/>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1940505" name="Text Box 25"/>
          <p:cNvSpPr txBox="1">
            <a:spLocks noChangeArrowheads="1"/>
          </p:cNvSpPr>
          <p:nvPr/>
        </p:nvSpPr>
        <p:spPr bwMode="auto">
          <a:xfrm>
            <a:off x="4160838" y="4378325"/>
            <a:ext cx="4354512" cy="822325"/>
          </a:xfrm>
          <a:prstGeom prst="rect">
            <a:avLst/>
          </a:prstGeom>
          <a:noFill/>
          <a:ln w="9525">
            <a:noFill/>
            <a:miter lim="800000"/>
            <a:headEnd/>
            <a:tailEnd/>
          </a:ln>
        </p:spPr>
        <p:txBody>
          <a:bodyPr>
            <a:prstTxWarp prst="textNoShape">
              <a:avLst/>
            </a:prstTxWarp>
            <a:spAutoFit/>
          </a:bodyPr>
          <a:lstStyle/>
          <a:p>
            <a:r>
              <a:rPr lang="en-US"/>
              <a:t>Gazillion electrons </a:t>
            </a:r>
          </a:p>
          <a:p>
            <a:r>
              <a:rPr lang="en-US"/>
              <a:t>Which one will be kicked out? </a:t>
            </a:r>
          </a:p>
        </p:txBody>
      </p:sp>
      <p:sp>
        <p:nvSpPr>
          <p:cNvPr id="1940506" name="Text Box 26"/>
          <p:cNvSpPr txBox="1">
            <a:spLocks noChangeArrowheads="1"/>
          </p:cNvSpPr>
          <p:nvPr/>
        </p:nvSpPr>
        <p:spPr bwMode="auto">
          <a:xfrm>
            <a:off x="4083050" y="5122863"/>
            <a:ext cx="4851400" cy="1552575"/>
          </a:xfrm>
          <a:prstGeom prst="rect">
            <a:avLst/>
          </a:prstGeom>
          <a:noFill/>
          <a:ln w="9525">
            <a:noFill/>
            <a:miter lim="800000"/>
            <a:headEnd/>
            <a:tailEnd/>
          </a:ln>
        </p:spPr>
        <p:txBody>
          <a:bodyPr>
            <a:prstTxWarp prst="textNoShape">
              <a:avLst/>
            </a:prstTxWarp>
            <a:spAutoFit/>
          </a:bodyPr>
          <a:lstStyle/>
          <a:p>
            <a:r>
              <a:rPr lang="en-US">
                <a:solidFill>
                  <a:srgbClr val="0000FF"/>
                </a:solidFill>
              </a:rPr>
              <a:t>Answer: Can’t tell, but probability of photon collapse at particular point (kicking out electron) related to intensity of wave (E</a:t>
            </a:r>
            <a:r>
              <a:rPr lang="en-US" baseline="-25000">
                <a:solidFill>
                  <a:srgbClr val="0000FF"/>
                </a:solidFill>
              </a:rPr>
              <a:t>max</a:t>
            </a:r>
            <a:r>
              <a:rPr lang="en-US" baseline="30000">
                <a:solidFill>
                  <a:srgbClr val="0000FF"/>
                </a:solidFill>
              </a:rPr>
              <a:t>2</a:t>
            </a:r>
            <a:r>
              <a:rPr lang="en-US">
                <a:solidFill>
                  <a:srgbClr val="0000FF"/>
                </a:solidFill>
              </a:rPr>
              <a:t>)</a:t>
            </a:r>
          </a:p>
        </p:txBody>
      </p:sp>
      <p:sp>
        <p:nvSpPr>
          <p:cNvPr id="1940507" name="Rectangle 27"/>
          <p:cNvSpPr>
            <a:spLocks noChangeArrowheads="1"/>
          </p:cNvSpPr>
          <p:nvPr/>
        </p:nvSpPr>
        <p:spPr bwMode="auto">
          <a:xfrm>
            <a:off x="4335463" y="2362200"/>
            <a:ext cx="4606925" cy="1187450"/>
          </a:xfrm>
          <a:prstGeom prst="rect">
            <a:avLst/>
          </a:prstGeom>
          <a:noFill/>
          <a:ln w="9525">
            <a:noFill/>
            <a:miter lim="800000"/>
            <a:headEnd/>
            <a:tailEnd/>
          </a:ln>
        </p:spPr>
        <p:txBody>
          <a:bodyPr>
            <a:prstTxWarp prst="textNoShape">
              <a:avLst/>
            </a:prstTxWarp>
            <a:spAutoFit/>
          </a:bodyPr>
          <a:lstStyle/>
          <a:p>
            <a:r>
              <a:rPr lang="en-US">
                <a:solidFill>
                  <a:srgbClr val="0000FF"/>
                </a:solidFill>
              </a:rPr>
              <a:t>Can’t tell, but photon uniformly spread out so pretty much equal probability everywhere.</a:t>
            </a:r>
          </a:p>
        </p:txBody>
      </p:sp>
      <p:pic>
        <p:nvPicPr>
          <p:cNvPr id="1940508" name="Picture 28" descr="Picture 1"/>
          <p:cNvPicPr>
            <a:picLocks noChangeAspect="1" noChangeArrowheads="1"/>
          </p:cNvPicPr>
          <p:nvPr/>
        </p:nvPicPr>
        <p:blipFill>
          <a:blip r:embed="rId3"/>
          <a:srcRect/>
          <a:stretch>
            <a:fillRect/>
          </a:stretch>
        </p:blipFill>
        <p:spPr bwMode="auto">
          <a:xfrm>
            <a:off x="1227138" y="4354513"/>
            <a:ext cx="1865312" cy="2439987"/>
          </a:xfrm>
          <a:prstGeom prst="rect">
            <a:avLst/>
          </a:prstGeom>
          <a:noFill/>
          <a:ln w="9525">
            <a:noFill/>
            <a:miter lim="800000"/>
            <a:headEnd/>
            <a:tailEnd/>
          </a:ln>
        </p:spPr>
      </p:pic>
      <p:pic>
        <p:nvPicPr>
          <p:cNvPr id="90125" name="Picture 29" descr="Picture 2"/>
          <p:cNvPicPr>
            <a:picLocks noChangeAspect="1" noChangeArrowheads="1"/>
          </p:cNvPicPr>
          <p:nvPr/>
        </p:nvPicPr>
        <p:blipFill>
          <a:blip r:embed="rId4"/>
          <a:srcRect/>
          <a:stretch>
            <a:fillRect/>
          </a:stretch>
        </p:blipFill>
        <p:spPr bwMode="auto">
          <a:xfrm>
            <a:off x="1309688" y="1209675"/>
            <a:ext cx="1657350" cy="2316163"/>
          </a:xfrm>
          <a:prstGeom prst="rect">
            <a:avLst/>
          </a:prstGeom>
          <a:noFill/>
          <a:ln w="9525">
            <a:noFill/>
            <a:miter lim="800000"/>
            <a:headEnd/>
            <a:tailEnd/>
          </a:ln>
        </p:spPr>
      </p:pic>
      <p:sp>
        <p:nvSpPr>
          <p:cNvPr id="1940510" name="Text Box 30"/>
          <p:cNvSpPr txBox="1">
            <a:spLocks noChangeArrowheads="1"/>
          </p:cNvSpPr>
          <p:nvPr/>
        </p:nvSpPr>
        <p:spPr bwMode="auto">
          <a:xfrm>
            <a:off x="5746267" y="6548438"/>
            <a:ext cx="3417672" cy="369332"/>
          </a:xfrm>
          <a:prstGeom prst="rect">
            <a:avLst/>
          </a:prstGeom>
          <a:noFill/>
          <a:ln w="12700">
            <a:noFill/>
            <a:miter lim="800000"/>
            <a:headEnd/>
            <a:tailEnd/>
          </a:ln>
        </p:spPr>
        <p:txBody>
          <a:bodyPr wrap="none">
            <a:prstTxWarp prst="textNoShape">
              <a:avLst/>
            </a:prstTxWarp>
            <a:spAutoFit/>
          </a:bodyPr>
          <a:lstStyle/>
          <a:p>
            <a:r>
              <a:rPr lang="en-US" sz="1800" dirty="0"/>
              <a:t>quantum-wave-</a:t>
            </a:r>
            <a:r>
              <a:rPr lang="en-US" sz="1800" dirty="0" smtClean="0"/>
              <a:t>interference </a:t>
            </a:r>
            <a:r>
              <a:rPr lang="en-US" sz="1800" dirty="0" err="1" smtClean="0"/>
              <a:t>sim</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05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05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499"/>
                                          </p:stCondLst>
                                        </p:cTn>
                                        <p:tgtEl>
                                          <p:spTgt spid="194050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05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050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40506"/>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3000"/>
                                  </p:stCondLst>
                                  <p:childTnLst>
                                    <p:set>
                                      <p:cBhvr>
                                        <p:cTn id="27" dur="1" fill="hold">
                                          <p:stCondLst>
                                            <p:cond delay="0"/>
                                          </p:stCondLst>
                                        </p:cTn>
                                        <p:tgtEl>
                                          <p:spTgt spid="1940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503" grpId="0"/>
      <p:bldP spid="1940504" grpId="0" animBg="1"/>
      <p:bldP spid="1940505" grpId="0"/>
      <p:bldP spid="1940506" grpId="0"/>
      <p:bldP spid="1940507" grpId="0"/>
      <p:bldP spid="1940510"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3"/>
          <a:srcRect/>
          <a:stretch>
            <a:fillRect/>
          </a:stretch>
        </p:blipFill>
        <p:spPr bwMode="auto">
          <a:xfrm>
            <a:off x="381000" y="2085975"/>
            <a:ext cx="5781675" cy="4625975"/>
          </a:xfrm>
          <a:prstGeom prst="rect">
            <a:avLst/>
          </a:prstGeom>
          <a:noFill/>
          <a:ln w="9525">
            <a:noFill/>
            <a:miter lim="800000"/>
            <a:headEnd/>
            <a:tailEnd/>
          </a:ln>
        </p:spPr>
      </p:pic>
      <p:sp>
        <p:nvSpPr>
          <p:cNvPr id="92163" name="Text Box 3"/>
          <p:cNvSpPr txBox="1">
            <a:spLocks noChangeArrowheads="1"/>
          </p:cNvSpPr>
          <p:nvPr/>
        </p:nvSpPr>
        <p:spPr bwMode="auto">
          <a:xfrm>
            <a:off x="330200" y="0"/>
            <a:ext cx="8549185" cy="1200328"/>
          </a:xfrm>
          <a:prstGeom prst="rect">
            <a:avLst/>
          </a:prstGeom>
          <a:noFill/>
          <a:ln w="9525">
            <a:noFill/>
            <a:miter lim="800000"/>
            <a:headEnd/>
            <a:tailEnd/>
          </a:ln>
        </p:spPr>
        <p:txBody>
          <a:bodyPr wrap="none">
            <a:prstTxWarp prst="textNoShape">
              <a:avLst/>
            </a:prstTxWarp>
            <a:spAutoFit/>
          </a:bodyPr>
          <a:lstStyle/>
          <a:p>
            <a:r>
              <a:rPr lang="en-US" dirty="0"/>
              <a:t>Probability of photon hitting given by where field is biggest</a:t>
            </a:r>
          </a:p>
          <a:p>
            <a:r>
              <a:rPr lang="en-US" dirty="0">
                <a:solidFill>
                  <a:srgbClr val="FF0000"/>
                </a:solidFill>
              </a:rPr>
              <a:t>(electric field strength)</a:t>
            </a:r>
            <a:r>
              <a:rPr lang="en-US" baseline="30000" dirty="0" smtClean="0">
                <a:solidFill>
                  <a:srgbClr val="FF0000"/>
                </a:solidFill>
              </a:rPr>
              <a:t>2 </a:t>
            </a:r>
            <a:r>
              <a:rPr lang="en-US" dirty="0" smtClean="0">
                <a:solidFill>
                  <a:srgbClr val="FF0000"/>
                </a:solidFill>
              </a:rPr>
              <a:t>~ Intensity </a:t>
            </a:r>
            <a:r>
              <a:rPr lang="en-US" dirty="0">
                <a:solidFill>
                  <a:srgbClr val="FF0000"/>
                </a:solidFill>
              </a:rPr>
              <a:t>&amp;  </a:t>
            </a:r>
          </a:p>
          <a:p>
            <a:r>
              <a:rPr lang="en-US" dirty="0">
                <a:solidFill>
                  <a:srgbClr val="FF0000"/>
                </a:solidFill>
              </a:rPr>
              <a:t>			</a:t>
            </a:r>
            <a:r>
              <a:rPr lang="en-US" b="1" u="sng" dirty="0">
                <a:solidFill>
                  <a:srgbClr val="FF0000"/>
                </a:solidFill>
              </a:rPr>
              <a:t>gives</a:t>
            </a:r>
            <a:r>
              <a:rPr lang="en-US" dirty="0">
                <a:solidFill>
                  <a:srgbClr val="FF0000"/>
                </a:solidFill>
              </a:rPr>
              <a:t> probability of where photon will be!</a:t>
            </a:r>
          </a:p>
        </p:txBody>
      </p:sp>
      <p:grpSp>
        <p:nvGrpSpPr>
          <p:cNvPr id="2" name="Group 4"/>
          <p:cNvGrpSpPr>
            <a:grpSpLocks/>
          </p:cNvGrpSpPr>
          <p:nvPr/>
        </p:nvGrpSpPr>
        <p:grpSpPr bwMode="auto">
          <a:xfrm>
            <a:off x="1162050" y="1211263"/>
            <a:ext cx="7497763" cy="4206875"/>
            <a:chOff x="732" y="763"/>
            <a:chExt cx="4723" cy="2650"/>
          </a:xfrm>
        </p:grpSpPr>
        <p:sp>
          <p:nvSpPr>
            <p:cNvPr id="92166" name="Freeform 5"/>
            <p:cNvSpPr>
              <a:spLocks/>
            </p:cNvSpPr>
            <p:nvPr/>
          </p:nvSpPr>
          <p:spPr bwMode="auto">
            <a:xfrm rot="5183167">
              <a:off x="1092" y="972"/>
              <a:ext cx="528" cy="192"/>
            </a:xfrm>
            <a:custGeom>
              <a:avLst/>
              <a:gdLst>
                <a:gd name="T0" fmla="*/ 0 w 1295"/>
                <a:gd name="T1" fmla="*/ 1 h 344"/>
                <a:gd name="T2" fmla="*/ 0 w 1295"/>
                <a:gd name="T3" fmla="*/ 1 h 344"/>
                <a:gd name="T4" fmla="*/ 0 w 1295"/>
                <a:gd name="T5" fmla="*/ 1 h 344"/>
                <a:gd name="T6" fmla="*/ 0 w 1295"/>
                <a:gd name="T7" fmla="*/ 1 h 344"/>
                <a:gd name="T8" fmla="*/ 0 w 1295"/>
                <a:gd name="T9" fmla="*/ 1 h 344"/>
                <a:gd name="T10" fmla="*/ 0 w 1295"/>
                <a:gd name="T11" fmla="*/ 1 h 344"/>
                <a:gd name="T12" fmla="*/ 0 w 1295"/>
                <a:gd name="T13" fmla="*/ 1 h 344"/>
                <a:gd name="T14" fmla="*/ 0 w 1295"/>
                <a:gd name="T15" fmla="*/ 1 h 344"/>
                <a:gd name="T16" fmla="*/ 0 w 1295"/>
                <a:gd name="T17" fmla="*/ 1 h 344"/>
                <a:gd name="T18" fmla="*/ 0 w 1295"/>
                <a:gd name="T19" fmla="*/ 1 h 344"/>
                <a:gd name="T20" fmla="*/ 0 w 1295"/>
                <a:gd name="T21" fmla="*/ 1 h 344"/>
                <a:gd name="T22" fmla="*/ 0 w 1295"/>
                <a:gd name="T23" fmla="*/ 1 h 344"/>
                <a:gd name="T24" fmla="*/ 0 w 1295"/>
                <a:gd name="T25" fmla="*/ 1 h 344"/>
                <a:gd name="T26" fmla="*/ 0 w 1295"/>
                <a:gd name="T27" fmla="*/ 1 h 344"/>
                <a:gd name="T28" fmla="*/ 0 w 1295"/>
                <a:gd name="T29" fmla="*/ 1 h 344"/>
                <a:gd name="T30" fmla="*/ 0 w 1295"/>
                <a:gd name="T31" fmla="*/ 1 h 344"/>
                <a:gd name="T32" fmla="*/ 0 w 1295"/>
                <a:gd name="T33" fmla="*/ 1 h 344"/>
                <a:gd name="T34" fmla="*/ 0 w 1295"/>
                <a:gd name="T35" fmla="*/ 1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p:spPr>
          <p:txBody>
            <a:bodyPr>
              <a:prstTxWarp prst="textNoShape">
                <a:avLst/>
              </a:prstTxWarp>
            </a:bodyPr>
            <a:lstStyle/>
            <a:p>
              <a:endParaRPr lang="en-US"/>
            </a:p>
          </p:txBody>
        </p:sp>
        <p:sp>
          <p:nvSpPr>
            <p:cNvPr id="92167" name="Freeform 6"/>
            <p:cNvSpPr>
              <a:spLocks/>
            </p:cNvSpPr>
            <p:nvPr/>
          </p:nvSpPr>
          <p:spPr bwMode="auto">
            <a:xfrm rot="5183167">
              <a:off x="1620" y="1020"/>
              <a:ext cx="528" cy="96"/>
            </a:xfrm>
            <a:custGeom>
              <a:avLst/>
              <a:gdLst>
                <a:gd name="T0" fmla="*/ 0 w 1295"/>
                <a:gd name="T1" fmla="*/ 0 h 344"/>
                <a:gd name="T2" fmla="*/ 0 w 1295"/>
                <a:gd name="T3" fmla="*/ 0 h 344"/>
                <a:gd name="T4" fmla="*/ 0 w 1295"/>
                <a:gd name="T5" fmla="*/ 0 h 344"/>
                <a:gd name="T6" fmla="*/ 0 w 1295"/>
                <a:gd name="T7" fmla="*/ 0 h 344"/>
                <a:gd name="T8" fmla="*/ 0 w 1295"/>
                <a:gd name="T9" fmla="*/ 0 h 344"/>
                <a:gd name="T10" fmla="*/ 0 w 1295"/>
                <a:gd name="T11" fmla="*/ 0 h 344"/>
                <a:gd name="T12" fmla="*/ 0 w 1295"/>
                <a:gd name="T13" fmla="*/ 0 h 344"/>
                <a:gd name="T14" fmla="*/ 0 w 1295"/>
                <a:gd name="T15" fmla="*/ 0 h 344"/>
                <a:gd name="T16" fmla="*/ 0 w 1295"/>
                <a:gd name="T17" fmla="*/ 0 h 344"/>
                <a:gd name="T18" fmla="*/ 0 w 1295"/>
                <a:gd name="T19" fmla="*/ 0 h 344"/>
                <a:gd name="T20" fmla="*/ 0 w 1295"/>
                <a:gd name="T21" fmla="*/ 0 h 344"/>
                <a:gd name="T22" fmla="*/ 0 w 1295"/>
                <a:gd name="T23" fmla="*/ 0 h 344"/>
                <a:gd name="T24" fmla="*/ 0 w 1295"/>
                <a:gd name="T25" fmla="*/ 0 h 344"/>
                <a:gd name="T26" fmla="*/ 0 w 1295"/>
                <a:gd name="T27" fmla="*/ 0 h 344"/>
                <a:gd name="T28" fmla="*/ 0 w 1295"/>
                <a:gd name="T29" fmla="*/ 0 h 344"/>
                <a:gd name="T30" fmla="*/ 0 w 1295"/>
                <a:gd name="T31" fmla="*/ 0 h 344"/>
                <a:gd name="T32" fmla="*/ 0 w 1295"/>
                <a:gd name="T33" fmla="*/ 0 h 344"/>
                <a:gd name="T34" fmla="*/ 0 w 1295"/>
                <a:gd name="T35" fmla="*/ 0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p:spPr>
          <p:txBody>
            <a:bodyPr>
              <a:prstTxWarp prst="textNoShape">
                <a:avLst/>
              </a:prstTxWarp>
            </a:bodyPr>
            <a:lstStyle/>
            <a:p>
              <a:endParaRPr lang="en-US"/>
            </a:p>
          </p:txBody>
        </p:sp>
        <p:sp>
          <p:nvSpPr>
            <p:cNvPr id="92168" name="Freeform 7"/>
            <p:cNvSpPr>
              <a:spLocks/>
            </p:cNvSpPr>
            <p:nvPr/>
          </p:nvSpPr>
          <p:spPr bwMode="auto">
            <a:xfrm rot="5183167">
              <a:off x="516" y="1026"/>
              <a:ext cx="528" cy="96"/>
            </a:xfrm>
            <a:custGeom>
              <a:avLst/>
              <a:gdLst>
                <a:gd name="T0" fmla="*/ 0 w 1295"/>
                <a:gd name="T1" fmla="*/ 0 h 344"/>
                <a:gd name="T2" fmla="*/ 0 w 1295"/>
                <a:gd name="T3" fmla="*/ 0 h 344"/>
                <a:gd name="T4" fmla="*/ 0 w 1295"/>
                <a:gd name="T5" fmla="*/ 0 h 344"/>
                <a:gd name="T6" fmla="*/ 0 w 1295"/>
                <a:gd name="T7" fmla="*/ 0 h 344"/>
                <a:gd name="T8" fmla="*/ 0 w 1295"/>
                <a:gd name="T9" fmla="*/ 0 h 344"/>
                <a:gd name="T10" fmla="*/ 0 w 1295"/>
                <a:gd name="T11" fmla="*/ 0 h 344"/>
                <a:gd name="T12" fmla="*/ 0 w 1295"/>
                <a:gd name="T13" fmla="*/ 0 h 344"/>
                <a:gd name="T14" fmla="*/ 0 w 1295"/>
                <a:gd name="T15" fmla="*/ 0 h 344"/>
                <a:gd name="T16" fmla="*/ 0 w 1295"/>
                <a:gd name="T17" fmla="*/ 0 h 344"/>
                <a:gd name="T18" fmla="*/ 0 w 1295"/>
                <a:gd name="T19" fmla="*/ 0 h 344"/>
                <a:gd name="T20" fmla="*/ 0 w 1295"/>
                <a:gd name="T21" fmla="*/ 0 h 344"/>
                <a:gd name="T22" fmla="*/ 0 w 1295"/>
                <a:gd name="T23" fmla="*/ 0 h 344"/>
                <a:gd name="T24" fmla="*/ 0 w 1295"/>
                <a:gd name="T25" fmla="*/ 0 h 344"/>
                <a:gd name="T26" fmla="*/ 0 w 1295"/>
                <a:gd name="T27" fmla="*/ 0 h 344"/>
                <a:gd name="T28" fmla="*/ 0 w 1295"/>
                <a:gd name="T29" fmla="*/ 0 h 344"/>
                <a:gd name="T30" fmla="*/ 0 w 1295"/>
                <a:gd name="T31" fmla="*/ 0 h 344"/>
                <a:gd name="T32" fmla="*/ 0 w 1295"/>
                <a:gd name="T33" fmla="*/ 0 h 344"/>
                <a:gd name="T34" fmla="*/ 0 w 1295"/>
                <a:gd name="T35" fmla="*/ 0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p:spPr>
          <p:txBody>
            <a:bodyPr>
              <a:prstTxWarp prst="textNoShape">
                <a:avLst/>
              </a:prstTxWarp>
            </a:bodyPr>
            <a:lstStyle/>
            <a:p>
              <a:endParaRPr lang="en-US"/>
            </a:p>
          </p:txBody>
        </p:sp>
        <p:sp>
          <p:nvSpPr>
            <p:cNvPr id="92169" name="Freeform 8"/>
            <p:cNvSpPr>
              <a:spLocks/>
            </p:cNvSpPr>
            <p:nvPr/>
          </p:nvSpPr>
          <p:spPr bwMode="auto">
            <a:xfrm rot="5468986">
              <a:off x="1381" y="1050"/>
              <a:ext cx="528" cy="27"/>
            </a:xfrm>
            <a:custGeom>
              <a:avLst/>
              <a:gdLst>
                <a:gd name="T0" fmla="*/ 0 w 1295"/>
                <a:gd name="T1" fmla="*/ 0 h 344"/>
                <a:gd name="T2" fmla="*/ 0 w 1295"/>
                <a:gd name="T3" fmla="*/ 0 h 344"/>
                <a:gd name="T4" fmla="*/ 0 w 1295"/>
                <a:gd name="T5" fmla="*/ 0 h 344"/>
                <a:gd name="T6" fmla="*/ 0 w 1295"/>
                <a:gd name="T7" fmla="*/ 0 h 344"/>
                <a:gd name="T8" fmla="*/ 0 w 1295"/>
                <a:gd name="T9" fmla="*/ 0 h 344"/>
                <a:gd name="T10" fmla="*/ 0 w 1295"/>
                <a:gd name="T11" fmla="*/ 0 h 344"/>
                <a:gd name="T12" fmla="*/ 0 w 1295"/>
                <a:gd name="T13" fmla="*/ 0 h 344"/>
                <a:gd name="T14" fmla="*/ 0 w 1295"/>
                <a:gd name="T15" fmla="*/ 0 h 344"/>
                <a:gd name="T16" fmla="*/ 0 w 1295"/>
                <a:gd name="T17" fmla="*/ 0 h 344"/>
                <a:gd name="T18" fmla="*/ 0 w 1295"/>
                <a:gd name="T19" fmla="*/ 0 h 344"/>
                <a:gd name="T20" fmla="*/ 0 w 1295"/>
                <a:gd name="T21" fmla="*/ 0 h 344"/>
                <a:gd name="T22" fmla="*/ 0 w 1295"/>
                <a:gd name="T23" fmla="*/ 0 h 344"/>
                <a:gd name="T24" fmla="*/ 0 w 1295"/>
                <a:gd name="T25" fmla="*/ 0 h 344"/>
                <a:gd name="T26" fmla="*/ 0 w 1295"/>
                <a:gd name="T27" fmla="*/ 0 h 344"/>
                <a:gd name="T28" fmla="*/ 0 w 1295"/>
                <a:gd name="T29" fmla="*/ 0 h 344"/>
                <a:gd name="T30" fmla="*/ 0 w 1295"/>
                <a:gd name="T31" fmla="*/ 0 h 344"/>
                <a:gd name="T32" fmla="*/ 0 w 1295"/>
                <a:gd name="T33" fmla="*/ 0 h 344"/>
                <a:gd name="T34" fmla="*/ 0 w 1295"/>
                <a:gd name="T35" fmla="*/ 0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p:spPr>
          <p:txBody>
            <a:bodyPr>
              <a:prstTxWarp prst="textNoShape">
                <a:avLst/>
              </a:prstTxWarp>
            </a:bodyPr>
            <a:lstStyle/>
            <a:p>
              <a:endParaRPr lang="en-US"/>
            </a:p>
          </p:txBody>
        </p:sp>
        <p:sp>
          <p:nvSpPr>
            <p:cNvPr id="92170" name="Freeform 9"/>
            <p:cNvSpPr>
              <a:spLocks/>
            </p:cNvSpPr>
            <p:nvPr/>
          </p:nvSpPr>
          <p:spPr bwMode="auto">
            <a:xfrm rot="5468986">
              <a:off x="805" y="1044"/>
              <a:ext cx="528" cy="27"/>
            </a:xfrm>
            <a:custGeom>
              <a:avLst/>
              <a:gdLst>
                <a:gd name="T0" fmla="*/ 0 w 1295"/>
                <a:gd name="T1" fmla="*/ 0 h 344"/>
                <a:gd name="T2" fmla="*/ 0 w 1295"/>
                <a:gd name="T3" fmla="*/ 0 h 344"/>
                <a:gd name="T4" fmla="*/ 0 w 1295"/>
                <a:gd name="T5" fmla="*/ 0 h 344"/>
                <a:gd name="T6" fmla="*/ 0 w 1295"/>
                <a:gd name="T7" fmla="*/ 0 h 344"/>
                <a:gd name="T8" fmla="*/ 0 w 1295"/>
                <a:gd name="T9" fmla="*/ 0 h 344"/>
                <a:gd name="T10" fmla="*/ 0 w 1295"/>
                <a:gd name="T11" fmla="*/ 0 h 344"/>
                <a:gd name="T12" fmla="*/ 0 w 1295"/>
                <a:gd name="T13" fmla="*/ 0 h 344"/>
                <a:gd name="T14" fmla="*/ 0 w 1295"/>
                <a:gd name="T15" fmla="*/ 0 h 344"/>
                <a:gd name="T16" fmla="*/ 0 w 1295"/>
                <a:gd name="T17" fmla="*/ 0 h 344"/>
                <a:gd name="T18" fmla="*/ 0 w 1295"/>
                <a:gd name="T19" fmla="*/ 0 h 344"/>
                <a:gd name="T20" fmla="*/ 0 w 1295"/>
                <a:gd name="T21" fmla="*/ 0 h 344"/>
                <a:gd name="T22" fmla="*/ 0 w 1295"/>
                <a:gd name="T23" fmla="*/ 0 h 344"/>
                <a:gd name="T24" fmla="*/ 0 w 1295"/>
                <a:gd name="T25" fmla="*/ 0 h 344"/>
                <a:gd name="T26" fmla="*/ 0 w 1295"/>
                <a:gd name="T27" fmla="*/ 0 h 344"/>
                <a:gd name="T28" fmla="*/ 0 w 1295"/>
                <a:gd name="T29" fmla="*/ 0 h 344"/>
                <a:gd name="T30" fmla="*/ 0 w 1295"/>
                <a:gd name="T31" fmla="*/ 0 h 344"/>
                <a:gd name="T32" fmla="*/ 0 w 1295"/>
                <a:gd name="T33" fmla="*/ 0 h 344"/>
                <a:gd name="T34" fmla="*/ 0 w 1295"/>
                <a:gd name="T35" fmla="*/ 0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a:tailEnd/>
            </a:ln>
          </p:spPr>
          <p:txBody>
            <a:bodyPr>
              <a:prstTxWarp prst="textNoShape">
                <a:avLst/>
              </a:prstTxWarp>
            </a:bodyPr>
            <a:lstStyle/>
            <a:p>
              <a:endParaRPr lang="en-US"/>
            </a:p>
          </p:txBody>
        </p:sp>
        <p:sp>
          <p:nvSpPr>
            <p:cNvPr id="92171" name="Text Box 10"/>
            <p:cNvSpPr txBox="1">
              <a:spLocks noChangeArrowheads="1"/>
            </p:cNvSpPr>
            <p:nvPr/>
          </p:nvSpPr>
          <p:spPr bwMode="auto">
            <a:xfrm>
              <a:off x="2150" y="763"/>
              <a:ext cx="2368" cy="518"/>
            </a:xfrm>
            <a:prstGeom prst="rect">
              <a:avLst/>
            </a:prstGeom>
            <a:noFill/>
            <a:ln w="9525">
              <a:noFill/>
              <a:miter lim="800000"/>
              <a:headEnd/>
              <a:tailEnd/>
            </a:ln>
          </p:spPr>
          <p:txBody>
            <a:bodyPr wrap="none">
              <a:prstTxWarp prst="textNoShape">
                <a:avLst/>
              </a:prstTxWarp>
              <a:spAutoFit/>
            </a:bodyPr>
            <a:lstStyle/>
            <a:p>
              <a:r>
                <a:rPr lang="en-US"/>
                <a:t>standard electric field </a:t>
              </a:r>
            </a:p>
            <a:p>
              <a:r>
                <a:rPr lang="en-US"/>
                <a:t>representation of light field</a:t>
              </a:r>
            </a:p>
          </p:txBody>
        </p:sp>
        <p:sp>
          <p:nvSpPr>
            <p:cNvPr id="92172" name="Text Box 11"/>
            <p:cNvSpPr txBox="1">
              <a:spLocks noChangeArrowheads="1"/>
            </p:cNvSpPr>
            <p:nvPr/>
          </p:nvSpPr>
          <p:spPr bwMode="auto">
            <a:xfrm>
              <a:off x="2767" y="1975"/>
              <a:ext cx="2688" cy="1438"/>
            </a:xfrm>
            <a:prstGeom prst="rect">
              <a:avLst/>
            </a:prstGeom>
            <a:solidFill>
              <a:schemeClr val="bg1"/>
            </a:solidFill>
            <a:ln w="9525">
              <a:noFill/>
              <a:miter lim="800000"/>
              <a:headEnd/>
              <a:tailEnd/>
            </a:ln>
          </p:spPr>
          <p:txBody>
            <a:bodyPr>
              <a:prstTxWarp prst="textNoShape">
                <a:avLst/>
              </a:prstTxWarp>
              <a:spAutoFit/>
            </a:bodyPr>
            <a:lstStyle/>
            <a:p>
              <a:r>
                <a:rPr lang="en-US" i="1">
                  <a:solidFill>
                    <a:srgbClr val="CC0099"/>
                  </a:solidFill>
                </a:rPr>
                <a:t>Classical electric field wave pattern describes probability of where photons will be… higher intensity, higher likelihood that photon will be detected there.</a:t>
              </a:r>
              <a:r>
                <a:rPr lang="en-US"/>
                <a:t>  </a:t>
              </a:r>
            </a:p>
          </p:txBody>
        </p:sp>
        <p:sp>
          <p:nvSpPr>
            <p:cNvPr id="92173" name="Line 12"/>
            <p:cNvSpPr>
              <a:spLocks noChangeShapeType="1"/>
            </p:cNvSpPr>
            <p:nvPr/>
          </p:nvSpPr>
          <p:spPr bwMode="auto">
            <a:xfrm flipH="1" flipV="1">
              <a:off x="2042" y="1259"/>
              <a:ext cx="793" cy="727"/>
            </a:xfrm>
            <a:prstGeom prst="line">
              <a:avLst/>
            </a:prstGeom>
            <a:noFill/>
            <a:ln w="38100">
              <a:solidFill>
                <a:srgbClr val="CC0099"/>
              </a:solidFill>
              <a:round/>
              <a:headEnd/>
              <a:tailEnd type="triangle" w="med" len="med"/>
            </a:ln>
          </p:spPr>
          <p:txBody>
            <a:bodyPr>
              <a:prstTxWarp prst="textNoShape">
                <a:avLst/>
              </a:prstTxWarp>
            </a:bodyPr>
            <a:lstStyle/>
            <a:p>
              <a:endParaRPr lang="en-US"/>
            </a:p>
          </p:txBody>
        </p:sp>
      </p:grpSp>
      <p:sp>
        <p:nvSpPr>
          <p:cNvPr id="1948685" name="Rectangle 13"/>
          <p:cNvSpPr>
            <a:spLocks noChangeArrowheads="1"/>
          </p:cNvSpPr>
          <p:nvPr/>
        </p:nvSpPr>
        <p:spPr bwMode="auto">
          <a:xfrm>
            <a:off x="57150" y="5486400"/>
            <a:ext cx="8990013" cy="1154113"/>
          </a:xfrm>
          <a:prstGeom prst="rect">
            <a:avLst/>
          </a:prstGeom>
          <a:solidFill>
            <a:srgbClr val="FFFF99"/>
          </a:solidFill>
          <a:ln w="57150">
            <a:solidFill>
              <a:schemeClr val="tx1"/>
            </a:solidFill>
            <a:miter lim="800000"/>
            <a:headEnd/>
            <a:tailEnd/>
          </a:ln>
        </p:spPr>
        <p:txBody>
          <a:bodyPr>
            <a:prstTxWarp prst="textNoShape">
              <a:avLst/>
            </a:prstTxWarp>
            <a:spAutoFit/>
          </a:bodyPr>
          <a:lstStyle/>
          <a:p>
            <a:r>
              <a:rPr lang="en-US" sz="2200"/>
              <a:t>If I shoot a photon through the two slits to hit the screen, it has some chance of being detected anywhere on screen, but on average better chance at being where interference pattern in brightest.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8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685" grpId="0" animBg="1" autoUpdateAnimBg="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0"/>
            <a:ext cx="9144000" cy="1143000"/>
          </a:xfrm>
        </p:spPr>
        <p:txBody>
          <a:bodyPr/>
          <a:lstStyle/>
          <a:p>
            <a:r>
              <a:rPr lang="en-US" b="1"/>
              <a:t>Randomness in physics??!</a:t>
            </a:r>
          </a:p>
        </p:txBody>
      </p:sp>
      <p:sp>
        <p:nvSpPr>
          <p:cNvPr id="96259" name="Text Box 3"/>
          <p:cNvSpPr txBox="1">
            <a:spLocks noChangeArrowheads="1"/>
          </p:cNvSpPr>
          <p:nvPr/>
        </p:nvSpPr>
        <p:spPr bwMode="auto">
          <a:xfrm>
            <a:off x="533400" y="1143000"/>
            <a:ext cx="8077200" cy="1812925"/>
          </a:xfrm>
          <a:prstGeom prst="rect">
            <a:avLst/>
          </a:prstGeom>
          <a:noFill/>
          <a:ln w="12700">
            <a:solidFill>
              <a:srgbClr val="969696"/>
            </a:solidFill>
            <a:miter lim="800000"/>
            <a:headEnd/>
            <a:tailEnd/>
          </a:ln>
        </p:spPr>
        <p:txBody>
          <a:bodyPr>
            <a:prstTxWarp prst="textNoShape">
              <a:avLst/>
            </a:prstTxWarp>
            <a:spAutoFit/>
          </a:bodyPr>
          <a:lstStyle/>
          <a:p>
            <a:r>
              <a:rPr lang="en-US"/>
              <a:t>A completely new concept in QM is that the outcome of a measurement can often times not be predicted precisely. We can only predict the </a:t>
            </a:r>
            <a:r>
              <a:rPr lang="en-US" b="1"/>
              <a:t>probability of obtaining a certain result</a:t>
            </a:r>
            <a:r>
              <a:rPr lang="en-US"/>
              <a:t>!</a:t>
            </a:r>
          </a:p>
        </p:txBody>
      </p:sp>
      <p:sp>
        <p:nvSpPr>
          <p:cNvPr id="96260" name="Text Box 4"/>
          <p:cNvSpPr txBox="1">
            <a:spLocks noChangeArrowheads="1"/>
          </p:cNvSpPr>
          <p:nvPr/>
        </p:nvSpPr>
        <p:spPr bwMode="auto">
          <a:xfrm>
            <a:off x="0" y="6473825"/>
            <a:ext cx="9009063" cy="381000"/>
          </a:xfrm>
          <a:prstGeom prst="rect">
            <a:avLst/>
          </a:prstGeom>
          <a:noFill/>
          <a:ln w="12700">
            <a:noFill/>
            <a:miter lim="800000"/>
            <a:headEnd/>
            <a:tailEnd/>
          </a:ln>
        </p:spPr>
        <p:txBody>
          <a:bodyPr wrap="none">
            <a:prstTxWarp prst="textNoShape">
              <a:avLst/>
            </a:prstTxWarp>
            <a:spAutoFit/>
          </a:bodyPr>
          <a:lstStyle/>
          <a:p>
            <a:r>
              <a:rPr lang="en-US" sz="1900"/>
              <a:t>(Randomness is negligible for macroscopic objects but important on atomic scale!)</a:t>
            </a:r>
          </a:p>
        </p:txBody>
      </p:sp>
      <p:sp>
        <p:nvSpPr>
          <p:cNvPr id="1974277" name="Text Box 5"/>
          <p:cNvSpPr txBox="1">
            <a:spLocks noChangeArrowheads="1"/>
          </p:cNvSpPr>
          <p:nvPr/>
        </p:nvSpPr>
        <p:spPr bwMode="auto">
          <a:xfrm>
            <a:off x="974725" y="3519488"/>
            <a:ext cx="8016875" cy="457200"/>
          </a:xfrm>
          <a:prstGeom prst="rect">
            <a:avLst/>
          </a:prstGeom>
          <a:noFill/>
          <a:ln w="12700">
            <a:noFill/>
            <a:miter lim="800000"/>
            <a:headEnd/>
            <a:tailEnd/>
          </a:ln>
        </p:spPr>
        <p:txBody>
          <a:bodyPr>
            <a:prstTxWarp prst="textNoShape">
              <a:avLst/>
            </a:prstTxWarp>
            <a:spAutoFit/>
          </a:bodyPr>
          <a:lstStyle/>
          <a:p>
            <a:r>
              <a:rPr lang="en-US">
                <a:solidFill>
                  <a:srgbClr val="0000FF"/>
                </a:solidFill>
              </a:rPr>
              <a:t>Where will a photon hit the screen?</a:t>
            </a:r>
          </a:p>
        </p:txBody>
      </p:sp>
      <p:sp>
        <p:nvSpPr>
          <p:cNvPr id="1974278" name="Text Box 6"/>
          <p:cNvSpPr txBox="1">
            <a:spLocks noChangeArrowheads="1"/>
          </p:cNvSpPr>
          <p:nvPr/>
        </p:nvSpPr>
        <p:spPr bwMode="auto">
          <a:xfrm>
            <a:off x="609600" y="3124200"/>
            <a:ext cx="1846263" cy="519113"/>
          </a:xfrm>
          <a:prstGeom prst="rect">
            <a:avLst/>
          </a:prstGeom>
          <a:noFill/>
          <a:ln w="12700">
            <a:noFill/>
            <a:miter lim="800000"/>
            <a:headEnd/>
            <a:tailEnd/>
          </a:ln>
        </p:spPr>
        <p:txBody>
          <a:bodyPr wrap="none">
            <a:prstTxWarp prst="textNoShape">
              <a:avLst/>
            </a:prstTxWarp>
            <a:spAutoFit/>
          </a:bodyPr>
          <a:lstStyle/>
          <a:p>
            <a:r>
              <a:rPr lang="en-US"/>
              <a:t>Examples:</a:t>
            </a:r>
          </a:p>
        </p:txBody>
      </p:sp>
      <p:sp>
        <p:nvSpPr>
          <p:cNvPr id="1974279" name="Text Box 7"/>
          <p:cNvSpPr txBox="1">
            <a:spLocks noChangeArrowheads="1"/>
          </p:cNvSpPr>
          <p:nvPr/>
        </p:nvSpPr>
        <p:spPr bwMode="auto">
          <a:xfrm>
            <a:off x="990600" y="3886200"/>
            <a:ext cx="7772400" cy="830997"/>
          </a:xfrm>
          <a:prstGeom prst="rect">
            <a:avLst/>
          </a:prstGeom>
          <a:noFill/>
          <a:ln w="12700">
            <a:noFill/>
            <a:miter lim="800000"/>
            <a:headEnd/>
            <a:tailEnd/>
          </a:ln>
        </p:spPr>
        <p:txBody>
          <a:bodyPr>
            <a:prstTxWarp prst="textNoShape">
              <a:avLst/>
            </a:prstTxWarp>
            <a:spAutoFit/>
          </a:bodyPr>
          <a:lstStyle/>
          <a:p>
            <a:pPr>
              <a:spcBef>
                <a:spcPct val="50000"/>
              </a:spcBef>
            </a:pPr>
            <a:r>
              <a:rPr lang="en-US" dirty="0"/>
              <a:t>Well, I don’t know, but the probability is largest where the intensity of the light is largest</a:t>
            </a:r>
            <a:r>
              <a:rPr lang="en-US" dirty="0" smtClean="0"/>
              <a:t> ~</a:t>
            </a:r>
            <a:r>
              <a:rPr lang="en-US" dirty="0" smtClean="0">
                <a:latin typeface="Symbol" charset="2"/>
                <a:sym typeface="Symbol" charset="2"/>
              </a:rPr>
              <a:t> </a:t>
            </a:r>
            <a:r>
              <a:rPr lang="en-US" dirty="0">
                <a:latin typeface="Symbol" charset="2"/>
                <a:sym typeface="Symbol" charset="2"/>
              </a:rPr>
              <a:t>(</a:t>
            </a:r>
            <a:r>
              <a:rPr lang="en-US" dirty="0"/>
              <a:t>field amplitude)</a:t>
            </a:r>
            <a:r>
              <a:rPr lang="en-US" baseline="30000" dirty="0"/>
              <a:t>2</a:t>
            </a:r>
            <a:endParaRPr lang="en-US" dirty="0"/>
          </a:p>
        </p:txBody>
      </p:sp>
      <p:sp>
        <p:nvSpPr>
          <p:cNvPr id="1974282" name="Text Box 10"/>
          <p:cNvSpPr txBox="1">
            <a:spLocks noChangeArrowheads="1"/>
          </p:cNvSpPr>
          <p:nvPr/>
        </p:nvSpPr>
        <p:spPr bwMode="auto">
          <a:xfrm>
            <a:off x="971550" y="4830763"/>
            <a:ext cx="8016875" cy="457200"/>
          </a:xfrm>
          <a:prstGeom prst="rect">
            <a:avLst/>
          </a:prstGeom>
          <a:noFill/>
          <a:ln w="12700">
            <a:noFill/>
            <a:miter lim="800000"/>
            <a:headEnd/>
            <a:tailEnd/>
          </a:ln>
        </p:spPr>
        <p:txBody>
          <a:bodyPr>
            <a:prstTxWarp prst="textNoShape">
              <a:avLst/>
            </a:prstTxWarp>
            <a:spAutoFit/>
          </a:bodyPr>
          <a:lstStyle/>
          <a:p>
            <a:r>
              <a:rPr lang="en-US">
                <a:solidFill>
                  <a:srgbClr val="0000FF"/>
                </a:solidFill>
              </a:rPr>
              <a:t>Where is the electron in a hydrogen atom?</a:t>
            </a:r>
          </a:p>
        </p:txBody>
      </p:sp>
      <p:sp>
        <p:nvSpPr>
          <p:cNvPr id="1974283" name="Text Box 11"/>
          <p:cNvSpPr txBox="1">
            <a:spLocks noChangeArrowheads="1"/>
          </p:cNvSpPr>
          <p:nvPr/>
        </p:nvSpPr>
        <p:spPr bwMode="auto">
          <a:xfrm>
            <a:off x="987425" y="5197475"/>
            <a:ext cx="7772400" cy="1200328"/>
          </a:xfrm>
          <a:prstGeom prst="rect">
            <a:avLst/>
          </a:prstGeom>
          <a:noFill/>
          <a:ln w="12700">
            <a:noFill/>
            <a:miter lim="800000"/>
            <a:headEnd/>
            <a:tailEnd/>
          </a:ln>
        </p:spPr>
        <p:txBody>
          <a:bodyPr>
            <a:prstTxWarp prst="textNoShape">
              <a:avLst/>
            </a:prstTxWarp>
            <a:spAutoFit/>
          </a:bodyPr>
          <a:lstStyle/>
          <a:p>
            <a:pPr>
              <a:spcBef>
                <a:spcPct val="50000"/>
              </a:spcBef>
            </a:pPr>
            <a:r>
              <a:rPr lang="en-US" dirty="0" smtClean="0"/>
              <a:t>The probability of where it will be found is </a:t>
            </a:r>
            <a:r>
              <a:rPr lang="en-US" dirty="0"/>
              <a:t>largest at the location where the square of the </a:t>
            </a:r>
            <a:r>
              <a:rPr lang="en-US" dirty="0" smtClean="0"/>
              <a:t>matter-wave </a:t>
            </a:r>
            <a:r>
              <a:rPr lang="en-US" dirty="0"/>
              <a:t>amplitude is largest</a:t>
            </a:r>
            <a:r>
              <a:rPr lang="en-US" dirty="0" smtClean="0"/>
              <a:t>.</a:t>
            </a:r>
            <a:endParaRPr lang="en-US" sz="2000" dirty="0"/>
          </a:p>
        </p:txBody>
      </p:sp>
      <p:graphicFrame>
        <p:nvGraphicFramePr>
          <p:cNvPr id="10" name="Object 9"/>
          <p:cNvGraphicFramePr>
            <a:graphicFrameLocks noChangeAspect="1"/>
          </p:cNvGraphicFramePr>
          <p:nvPr/>
        </p:nvGraphicFramePr>
        <p:xfrm>
          <a:off x="4508500" y="3378200"/>
          <a:ext cx="127000" cy="101600"/>
        </p:xfrm>
        <a:graphic>
          <a:graphicData uri="http://schemas.openxmlformats.org/presentationml/2006/ole">
            <p:oleObj spid="_x0000_s46082" name="Equation" r:id="rId3" imgW="127000" imgH="1016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427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97427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7427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7428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974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4277" grpId="0"/>
      <p:bldP spid="1974278" grpId="0"/>
      <p:bldP spid="1974279" grpId="0"/>
      <p:bldP spid="1974282" grpId="0"/>
      <p:bldP spid="1974283"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533400" y="0"/>
            <a:ext cx="8229600" cy="838200"/>
          </a:xfrm>
        </p:spPr>
        <p:txBody>
          <a:bodyPr/>
          <a:lstStyle/>
          <a:p>
            <a:r>
              <a:rPr lang="en-US" b="1"/>
              <a:t>Remember this picture?</a:t>
            </a:r>
          </a:p>
        </p:txBody>
      </p:sp>
      <p:pic>
        <p:nvPicPr>
          <p:cNvPr id="97283" name="Picture 4" descr="1993makingof"/>
          <p:cNvPicPr>
            <a:picLocks noChangeAspect="1" noChangeArrowheads="1"/>
          </p:cNvPicPr>
          <p:nvPr/>
        </p:nvPicPr>
        <p:blipFill>
          <a:blip r:embed="rId2"/>
          <a:srcRect/>
          <a:stretch>
            <a:fillRect/>
          </a:stretch>
        </p:blipFill>
        <p:spPr bwMode="auto">
          <a:xfrm>
            <a:off x="12700" y="990600"/>
            <a:ext cx="5854700" cy="5867400"/>
          </a:xfrm>
          <a:prstGeom prst="rect">
            <a:avLst/>
          </a:prstGeom>
          <a:noFill/>
          <a:ln w="9525">
            <a:noFill/>
            <a:miter lim="800000"/>
            <a:headEnd/>
            <a:tailEnd/>
          </a:ln>
        </p:spPr>
      </p:pic>
      <p:sp>
        <p:nvSpPr>
          <p:cNvPr id="97284" name="Line 6"/>
          <p:cNvSpPr>
            <a:spLocks noChangeShapeType="1"/>
          </p:cNvSpPr>
          <p:nvPr/>
        </p:nvSpPr>
        <p:spPr bwMode="auto">
          <a:xfrm flipH="1">
            <a:off x="4419600" y="4257675"/>
            <a:ext cx="1752600" cy="1085850"/>
          </a:xfrm>
          <a:prstGeom prst="line">
            <a:avLst/>
          </a:prstGeom>
          <a:noFill/>
          <a:ln w="28575">
            <a:solidFill>
              <a:schemeClr val="tx1"/>
            </a:solidFill>
            <a:round/>
            <a:headEnd/>
            <a:tailEnd type="triangle" w="med" len="med"/>
          </a:ln>
        </p:spPr>
        <p:txBody>
          <a:bodyPr>
            <a:prstTxWarp prst="textNoShape">
              <a:avLst/>
            </a:prstTxWarp>
            <a:spAutoFit/>
          </a:bodyPr>
          <a:lstStyle/>
          <a:p>
            <a:endParaRPr lang="en-US"/>
          </a:p>
        </p:txBody>
      </p:sp>
      <p:sp>
        <p:nvSpPr>
          <p:cNvPr id="97285" name="Text Box 7"/>
          <p:cNvSpPr txBox="1">
            <a:spLocks noChangeArrowheads="1"/>
          </p:cNvSpPr>
          <p:nvPr/>
        </p:nvSpPr>
        <p:spPr bwMode="auto">
          <a:xfrm>
            <a:off x="6080125" y="2133600"/>
            <a:ext cx="3063875" cy="3416320"/>
          </a:xfrm>
          <a:prstGeom prst="rect">
            <a:avLst/>
          </a:prstGeom>
          <a:noFill/>
          <a:ln w="12700">
            <a:noFill/>
            <a:miter lim="800000"/>
            <a:headEnd/>
            <a:tailEnd/>
          </a:ln>
        </p:spPr>
        <p:txBody>
          <a:bodyPr>
            <a:prstTxWarp prst="textNoShape">
              <a:avLst/>
            </a:prstTxWarp>
            <a:spAutoFit/>
          </a:bodyPr>
          <a:lstStyle/>
          <a:p>
            <a:r>
              <a:rPr lang="en-US" dirty="0"/>
              <a:t>The probability of finding the electron that is trapped inside this ring of atoms is highest at the place, where the square of the</a:t>
            </a:r>
            <a:r>
              <a:rPr lang="en-US" dirty="0" smtClean="0"/>
              <a:t> wave amplitude for </a:t>
            </a:r>
            <a:r>
              <a:rPr lang="en-US" dirty="0"/>
              <a:t>the electron is largest.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9330" name="Picture 3"/>
          <p:cNvPicPr>
            <a:picLocks noChangeAspect="1" noChangeArrowheads="1"/>
          </p:cNvPicPr>
          <p:nvPr/>
        </p:nvPicPr>
        <p:blipFill>
          <a:blip r:embed="rId3"/>
          <a:srcRect/>
          <a:stretch>
            <a:fillRect/>
          </a:stretch>
        </p:blipFill>
        <p:spPr bwMode="auto">
          <a:xfrm>
            <a:off x="4114800" y="2706688"/>
            <a:ext cx="4848225" cy="3879850"/>
          </a:xfrm>
          <a:prstGeom prst="rect">
            <a:avLst/>
          </a:prstGeom>
          <a:noFill/>
          <a:ln w="9525">
            <a:noFill/>
            <a:miter lim="800000"/>
            <a:headEnd/>
            <a:tailEnd/>
          </a:ln>
        </p:spPr>
      </p:pic>
      <p:sp>
        <p:nvSpPr>
          <p:cNvPr id="99331" name="Line 4"/>
          <p:cNvSpPr>
            <a:spLocks noChangeShapeType="1"/>
          </p:cNvSpPr>
          <p:nvPr/>
        </p:nvSpPr>
        <p:spPr bwMode="auto">
          <a:xfrm>
            <a:off x="3771900" y="628650"/>
            <a:ext cx="1679575" cy="262890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99332" name="Rectangle 5"/>
          <p:cNvSpPr>
            <a:spLocks noChangeArrowheads="1"/>
          </p:cNvSpPr>
          <p:nvPr/>
        </p:nvSpPr>
        <p:spPr bwMode="auto">
          <a:xfrm>
            <a:off x="4419600" y="2190750"/>
            <a:ext cx="838200" cy="200025"/>
          </a:xfrm>
          <a:prstGeom prst="rect">
            <a:avLst/>
          </a:prstGeom>
          <a:solidFill>
            <a:schemeClr val="bg1"/>
          </a:solidFill>
          <a:ln w="12700">
            <a:noFill/>
            <a:miter lim="800000"/>
            <a:headEnd/>
            <a:tailEnd/>
          </a:ln>
        </p:spPr>
        <p:txBody>
          <a:bodyPr anchor="ctr">
            <a:prstTxWarp prst="textNoShape">
              <a:avLst/>
            </a:prstTxWarp>
            <a:spAutoFit/>
          </a:bodyPr>
          <a:lstStyle/>
          <a:p>
            <a:endParaRPr lang="en-US"/>
          </a:p>
        </p:txBody>
      </p:sp>
      <p:sp>
        <p:nvSpPr>
          <p:cNvPr id="99333" name="Text Box 2"/>
          <p:cNvSpPr txBox="1">
            <a:spLocks noChangeArrowheads="1"/>
          </p:cNvSpPr>
          <p:nvPr/>
        </p:nvSpPr>
        <p:spPr bwMode="auto">
          <a:xfrm>
            <a:off x="333375" y="195263"/>
            <a:ext cx="7096125" cy="2282825"/>
          </a:xfrm>
          <a:prstGeom prst="rect">
            <a:avLst/>
          </a:prstGeom>
          <a:noFill/>
          <a:ln w="9525">
            <a:noFill/>
            <a:miter lim="800000"/>
            <a:headEnd/>
            <a:tailEnd/>
          </a:ln>
        </p:spPr>
        <p:txBody>
          <a:bodyPr wrap="none">
            <a:prstTxWarp prst="textNoShape">
              <a:avLst/>
            </a:prstTxWarp>
            <a:spAutoFit/>
          </a:bodyPr>
          <a:lstStyle/>
          <a:p>
            <a:r>
              <a:rPr lang="en-US"/>
              <a:t>Which slit did this photon go through?</a:t>
            </a:r>
          </a:p>
          <a:p>
            <a:r>
              <a:rPr lang="en-US"/>
              <a:t>a. left</a:t>
            </a:r>
          </a:p>
          <a:p>
            <a:r>
              <a:rPr lang="en-US"/>
              <a:t>b. right</a:t>
            </a:r>
          </a:p>
          <a:p>
            <a:r>
              <a:rPr lang="en-US"/>
              <a:t>c. both</a:t>
            </a:r>
          </a:p>
          <a:p>
            <a:r>
              <a:rPr lang="en-US"/>
              <a:t>d. neither</a:t>
            </a:r>
          </a:p>
          <a:p>
            <a:r>
              <a:rPr lang="en-US"/>
              <a:t>e. either left or right we just cannot know which one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C:\Users\Zombie\Desktop\SCHOOL\ModernCourseMaterials\CurriculumPHYS2130FA10\Images\DoubleSlit\DoubleSlit_Comparison.JPG"/>
          <p:cNvPicPr>
            <a:picLocks noChangeAspect="1" noChangeArrowheads="1"/>
          </p:cNvPicPr>
          <p:nvPr/>
        </p:nvPicPr>
        <p:blipFill>
          <a:blip r:embed="rId3" cstate="print"/>
          <a:srcRect/>
          <a:stretch>
            <a:fillRect/>
          </a:stretch>
        </p:blipFill>
        <p:spPr bwMode="auto">
          <a:xfrm>
            <a:off x="1524000" y="0"/>
            <a:ext cx="5590699" cy="6742271"/>
          </a:xfrm>
          <a:prstGeom prst="rect">
            <a:avLst/>
          </a:prstGeom>
          <a:noFill/>
        </p:spPr>
      </p:pic>
      <p:graphicFrame>
        <p:nvGraphicFramePr>
          <p:cNvPr id="3" name="Object 13"/>
          <p:cNvGraphicFramePr>
            <a:graphicFrameLocks noChangeAspect="1"/>
          </p:cNvGraphicFramePr>
          <p:nvPr/>
        </p:nvGraphicFramePr>
        <p:xfrm>
          <a:off x="7956550" y="790575"/>
          <a:ext cx="757238" cy="790575"/>
        </p:xfrm>
        <a:graphic>
          <a:graphicData uri="http://schemas.openxmlformats.org/presentationml/2006/ole">
            <p:oleObj spid="_x0000_s76802" name="Equation" r:id="rId4" imgW="304800" imgH="317500" progId="Equation.DSMT4">
              <p:embed/>
            </p:oleObj>
          </a:graphicData>
        </a:graphic>
      </p:graphicFrame>
      <p:cxnSp>
        <p:nvCxnSpPr>
          <p:cNvPr id="4" name="Straight Arrow Connector 3"/>
          <p:cNvCxnSpPr/>
          <p:nvPr/>
        </p:nvCxnSpPr>
        <p:spPr>
          <a:xfrm rot="10800000" flipV="1">
            <a:off x="6096000" y="1219200"/>
            <a:ext cx="16764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Object 14"/>
          <p:cNvGraphicFramePr>
            <a:graphicFrameLocks noChangeAspect="1"/>
          </p:cNvGraphicFramePr>
          <p:nvPr/>
        </p:nvGraphicFramePr>
        <p:xfrm>
          <a:off x="7956550" y="2762250"/>
          <a:ext cx="790575" cy="790575"/>
        </p:xfrm>
        <a:graphic>
          <a:graphicData uri="http://schemas.openxmlformats.org/presentationml/2006/ole">
            <p:oleObj spid="_x0000_s76803" name="Equation" r:id="rId5" imgW="317500" imgH="317500" progId="Equation.DSMT4">
              <p:embed/>
            </p:oleObj>
          </a:graphicData>
        </a:graphic>
      </p:graphicFrame>
      <p:cxnSp>
        <p:nvCxnSpPr>
          <p:cNvPr id="7" name="Straight Arrow Connector 6"/>
          <p:cNvCxnSpPr/>
          <p:nvPr/>
        </p:nvCxnSpPr>
        <p:spPr>
          <a:xfrm rot="10800000" flipV="1">
            <a:off x="6096000" y="3276600"/>
            <a:ext cx="16764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3795" name="Object 3"/>
          <p:cNvGraphicFramePr>
            <a:graphicFrameLocks noChangeAspect="1"/>
          </p:cNvGraphicFramePr>
          <p:nvPr/>
        </p:nvGraphicFramePr>
        <p:xfrm>
          <a:off x="47625" y="5211763"/>
          <a:ext cx="1517650" cy="788987"/>
        </p:xfrm>
        <a:graphic>
          <a:graphicData uri="http://schemas.openxmlformats.org/presentationml/2006/ole">
            <p:oleObj spid="_x0000_s76804" name="Equation" r:id="rId6" imgW="609600" imgH="317500" progId="Equation.DSMT4">
              <p:embed/>
            </p:oleObj>
          </a:graphicData>
        </a:graphic>
      </p:graphicFrame>
      <p:cxnSp>
        <p:nvCxnSpPr>
          <p:cNvPr id="9" name="Straight Arrow Connector 8"/>
          <p:cNvCxnSpPr/>
          <p:nvPr/>
        </p:nvCxnSpPr>
        <p:spPr>
          <a:xfrm>
            <a:off x="1524000" y="5707640"/>
            <a:ext cx="1143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3796" name="Object 4"/>
          <p:cNvGraphicFramePr>
            <a:graphicFrameLocks noChangeAspect="1"/>
          </p:cNvGraphicFramePr>
          <p:nvPr/>
        </p:nvGraphicFramePr>
        <p:xfrm>
          <a:off x="7294563" y="5810250"/>
          <a:ext cx="1801812" cy="790575"/>
        </p:xfrm>
        <a:graphic>
          <a:graphicData uri="http://schemas.openxmlformats.org/presentationml/2006/ole">
            <p:oleObj spid="_x0000_s76805" name="Equation" r:id="rId7" imgW="723900" imgH="317500" progId="Equation.DSMT4">
              <p:embed/>
            </p:oleObj>
          </a:graphicData>
        </a:graphic>
      </p:graphicFrame>
      <p:cxnSp>
        <p:nvCxnSpPr>
          <p:cNvPr id="14" name="Straight Arrow Connector 13"/>
          <p:cNvCxnSpPr/>
          <p:nvPr/>
        </p:nvCxnSpPr>
        <p:spPr>
          <a:xfrm rot="10800000">
            <a:off x="5562600" y="6131416"/>
            <a:ext cx="1676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990600" y="1981200"/>
            <a:ext cx="8001000"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4114800"/>
            <a:ext cx="91440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586740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765175" y="144463"/>
            <a:ext cx="5317381" cy="830997"/>
          </a:xfrm>
          <a:prstGeom prst="rect">
            <a:avLst/>
          </a:prstGeom>
          <a:noFill/>
          <a:ln w="9525">
            <a:noFill/>
            <a:miter lim="800000"/>
            <a:headEnd/>
            <a:tailEnd/>
          </a:ln>
        </p:spPr>
        <p:txBody>
          <a:bodyPr wrap="none">
            <a:prstTxWarp prst="textNoShape">
              <a:avLst/>
            </a:prstTxWarp>
            <a:spAutoFit/>
          </a:bodyPr>
          <a:lstStyle/>
          <a:p>
            <a:r>
              <a:rPr lang="en-US" dirty="0"/>
              <a:t>Which slit did this photon go through</a:t>
            </a:r>
            <a:r>
              <a:rPr lang="en-US" dirty="0" smtClean="0"/>
              <a:t>?</a:t>
            </a:r>
          </a:p>
          <a:p>
            <a:r>
              <a:rPr lang="en-US" b="1" dirty="0" err="1">
                <a:solidFill>
                  <a:srgbClr val="FF0000"/>
                </a:solidFill>
              </a:rPr>
              <a:t>c</a:t>
            </a:r>
            <a:r>
              <a:rPr lang="en-US" b="1" dirty="0">
                <a:solidFill>
                  <a:srgbClr val="FF0000"/>
                </a:solidFill>
              </a:rPr>
              <a:t>. both</a:t>
            </a:r>
            <a:r>
              <a:rPr lang="en-US" b="1" dirty="0" smtClean="0">
                <a:solidFill>
                  <a:srgbClr val="FF0000"/>
                </a:solidFill>
              </a:rPr>
              <a:t>!</a:t>
            </a:r>
          </a:p>
        </p:txBody>
      </p:sp>
      <p:pic>
        <p:nvPicPr>
          <p:cNvPr id="100355" name="Picture 3"/>
          <p:cNvPicPr>
            <a:picLocks noChangeAspect="1" noChangeArrowheads="1"/>
          </p:cNvPicPr>
          <p:nvPr/>
        </p:nvPicPr>
        <p:blipFill>
          <a:blip r:embed="rId3"/>
          <a:srcRect/>
          <a:stretch>
            <a:fillRect/>
          </a:stretch>
        </p:blipFill>
        <p:spPr bwMode="auto">
          <a:xfrm>
            <a:off x="3571875" y="609600"/>
            <a:ext cx="4848225" cy="3879850"/>
          </a:xfrm>
          <a:prstGeom prst="rect">
            <a:avLst/>
          </a:prstGeom>
          <a:noFill/>
          <a:ln w="9525">
            <a:noFill/>
            <a:miter lim="800000"/>
            <a:headEnd/>
            <a:tailEnd/>
          </a:ln>
        </p:spPr>
      </p:pic>
      <p:sp>
        <p:nvSpPr>
          <p:cNvPr id="100356" name="Line 4"/>
          <p:cNvSpPr>
            <a:spLocks noChangeShapeType="1"/>
          </p:cNvSpPr>
          <p:nvPr/>
        </p:nvSpPr>
        <p:spPr bwMode="auto">
          <a:xfrm>
            <a:off x="4133850" y="523875"/>
            <a:ext cx="781050" cy="59055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1958917" name="Text Box 5"/>
          <p:cNvSpPr txBox="1">
            <a:spLocks noChangeArrowheads="1"/>
          </p:cNvSpPr>
          <p:nvPr/>
        </p:nvSpPr>
        <p:spPr bwMode="auto">
          <a:xfrm>
            <a:off x="152400" y="2278063"/>
            <a:ext cx="8782050" cy="4579937"/>
          </a:xfrm>
          <a:prstGeom prst="rect">
            <a:avLst/>
          </a:prstGeom>
          <a:noFill/>
          <a:ln w="9525">
            <a:noFill/>
            <a:miter lim="800000"/>
            <a:headEnd/>
            <a:tailEnd/>
          </a:ln>
        </p:spPr>
        <p:txBody>
          <a:bodyPr wrap="none">
            <a:prstTxWarp prst="textNoShape">
              <a:avLst/>
            </a:prstTxWarp>
            <a:spAutoFit/>
          </a:bodyPr>
          <a:lstStyle/>
          <a:p>
            <a:r>
              <a:rPr lang="en-US"/>
              <a:t>If one slit:</a:t>
            </a:r>
          </a:p>
          <a:p>
            <a:r>
              <a:rPr lang="en-US"/>
              <a:t>Get single slit pattern</a:t>
            </a:r>
          </a:p>
          <a:p>
            <a:r>
              <a:rPr lang="en-US"/>
              <a:t>(i.e. no interference)</a:t>
            </a:r>
          </a:p>
          <a:p>
            <a:endParaRPr lang="en-US"/>
          </a:p>
          <a:p>
            <a:endParaRPr lang="en-US"/>
          </a:p>
          <a:p>
            <a:r>
              <a:rPr lang="en-US"/>
              <a:t>But: that photon is part</a:t>
            </a:r>
          </a:p>
          <a:p>
            <a:r>
              <a:rPr lang="en-US"/>
              <a:t>of the two slit interference pattern,</a:t>
            </a:r>
          </a:p>
          <a:p>
            <a:endParaRPr lang="en-US" sz="700"/>
          </a:p>
          <a:p>
            <a:r>
              <a:rPr lang="en-US"/>
              <a:t>the probability pattern of where it lands is described by</a:t>
            </a:r>
          </a:p>
          <a:p>
            <a:r>
              <a:rPr lang="en-US"/>
              <a:t>the 2 slit interference pattern, </a:t>
            </a:r>
            <a:r>
              <a:rPr lang="en-US" b="1" u="sng"/>
              <a:t>it must have gone through both</a:t>
            </a:r>
          </a:p>
          <a:p>
            <a:r>
              <a:rPr lang="en-US" b="1" u="sng"/>
              <a:t>slits i. e. as a wave!</a:t>
            </a:r>
            <a:r>
              <a:rPr lang="en-US"/>
              <a:t> </a:t>
            </a:r>
          </a:p>
          <a:p>
            <a:endParaRPr lang="en-US"/>
          </a:p>
          <a:p>
            <a:r>
              <a:rPr lang="en-US"/>
              <a:t>When it interacts with the screen it acts like particle!</a:t>
            </a:r>
            <a:endParaRPr lang="en-US" b="1" u="sn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589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9589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9589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5891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958917">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958917">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958917">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958917">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5891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8917" grpId="0" build="p" autoUpdateAnimBg="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3"/>
          <a:srcRect t="7422" r="39844"/>
          <a:stretch>
            <a:fillRect/>
          </a:stretch>
        </p:blipFill>
        <p:spPr bwMode="auto">
          <a:xfrm>
            <a:off x="225425" y="357188"/>
            <a:ext cx="4473575" cy="5507037"/>
          </a:xfrm>
          <a:prstGeom prst="rect">
            <a:avLst/>
          </a:prstGeom>
          <a:noFill/>
          <a:ln w="9525">
            <a:noFill/>
            <a:miter lim="800000"/>
            <a:headEnd/>
            <a:tailEnd/>
          </a:ln>
        </p:spPr>
      </p:pic>
      <p:sp>
        <p:nvSpPr>
          <p:cNvPr id="101379" name="Text Box 3"/>
          <p:cNvSpPr txBox="1">
            <a:spLocks noChangeArrowheads="1"/>
          </p:cNvSpPr>
          <p:nvPr/>
        </p:nvSpPr>
        <p:spPr bwMode="auto">
          <a:xfrm>
            <a:off x="1738313" y="0"/>
            <a:ext cx="5781675" cy="457200"/>
          </a:xfrm>
          <a:prstGeom prst="rect">
            <a:avLst/>
          </a:prstGeom>
          <a:noFill/>
          <a:ln w="9525">
            <a:noFill/>
            <a:miter lim="800000"/>
            <a:headEnd/>
            <a:tailEnd/>
          </a:ln>
        </p:spPr>
        <p:txBody>
          <a:bodyPr wrap="none">
            <a:prstTxWarp prst="textNoShape">
              <a:avLst/>
            </a:prstTxWarp>
            <a:spAutoFit/>
          </a:bodyPr>
          <a:lstStyle/>
          <a:p>
            <a:r>
              <a:rPr lang="en-US" b="1"/>
              <a:t>Photon before it goes through the slits</a:t>
            </a:r>
          </a:p>
        </p:txBody>
      </p:sp>
      <p:grpSp>
        <p:nvGrpSpPr>
          <p:cNvPr id="2" name="Group 4"/>
          <p:cNvGrpSpPr>
            <a:grpSpLocks/>
          </p:cNvGrpSpPr>
          <p:nvPr/>
        </p:nvGrpSpPr>
        <p:grpSpPr bwMode="auto">
          <a:xfrm>
            <a:off x="2554288" y="573088"/>
            <a:ext cx="6894512" cy="3338512"/>
            <a:chOff x="1609" y="361"/>
            <a:chExt cx="4343" cy="2103"/>
          </a:xfrm>
        </p:grpSpPr>
        <p:grpSp>
          <p:nvGrpSpPr>
            <p:cNvPr id="3" name="Group 5"/>
            <p:cNvGrpSpPr>
              <a:grpSpLocks/>
            </p:cNvGrpSpPr>
            <p:nvPr/>
          </p:nvGrpSpPr>
          <p:grpSpPr bwMode="auto">
            <a:xfrm>
              <a:off x="1609" y="1558"/>
              <a:ext cx="321" cy="906"/>
              <a:chOff x="2477" y="1329"/>
              <a:chExt cx="371" cy="1863"/>
            </a:xfrm>
          </p:grpSpPr>
          <p:sp>
            <p:nvSpPr>
              <p:cNvPr id="101402" name="Freeform 6"/>
              <p:cNvSpPr>
                <a:spLocks/>
              </p:cNvSpPr>
              <p:nvPr/>
            </p:nvSpPr>
            <p:spPr bwMode="auto">
              <a:xfrm>
                <a:off x="2483" y="1329"/>
                <a:ext cx="365" cy="1863"/>
              </a:xfrm>
              <a:custGeom>
                <a:avLst/>
                <a:gdLst>
                  <a:gd name="T0" fmla="*/ 85 w 365"/>
                  <a:gd name="T1" fmla="*/ 1863 h 1863"/>
                  <a:gd name="T2" fmla="*/ 109 w 365"/>
                  <a:gd name="T3" fmla="*/ 1755 h 1863"/>
                  <a:gd name="T4" fmla="*/ 145 w 365"/>
                  <a:gd name="T5" fmla="*/ 1683 h 1863"/>
                  <a:gd name="T6" fmla="*/ 220 w 365"/>
                  <a:gd name="T7" fmla="*/ 1596 h 1863"/>
                  <a:gd name="T8" fmla="*/ 259 w 365"/>
                  <a:gd name="T9" fmla="*/ 1527 h 1863"/>
                  <a:gd name="T10" fmla="*/ 265 w 365"/>
                  <a:gd name="T11" fmla="*/ 1449 h 1863"/>
                  <a:gd name="T12" fmla="*/ 229 w 365"/>
                  <a:gd name="T13" fmla="*/ 1323 h 1863"/>
                  <a:gd name="T14" fmla="*/ 77 w 365"/>
                  <a:gd name="T15" fmla="*/ 1165 h 1863"/>
                  <a:gd name="T16" fmla="*/ 2 w 365"/>
                  <a:gd name="T17" fmla="*/ 1034 h 1863"/>
                  <a:gd name="T18" fmla="*/ 64 w 365"/>
                  <a:gd name="T19" fmla="*/ 911 h 1863"/>
                  <a:gd name="T20" fmla="*/ 168 w 365"/>
                  <a:gd name="T21" fmla="*/ 831 h 1863"/>
                  <a:gd name="T22" fmla="*/ 314 w 365"/>
                  <a:gd name="T23" fmla="*/ 717 h 1863"/>
                  <a:gd name="T24" fmla="*/ 356 w 365"/>
                  <a:gd name="T25" fmla="*/ 616 h 1863"/>
                  <a:gd name="T26" fmla="*/ 259 w 365"/>
                  <a:gd name="T27" fmla="*/ 497 h 1863"/>
                  <a:gd name="T28" fmla="*/ 121 w 365"/>
                  <a:gd name="T29" fmla="*/ 375 h 1863"/>
                  <a:gd name="T30" fmla="*/ 85 w 365"/>
                  <a:gd name="T31" fmla="*/ 231 h 1863"/>
                  <a:gd name="T32" fmla="*/ 109 w 365"/>
                  <a:gd name="T33" fmla="*/ 135 h 1863"/>
                  <a:gd name="T34" fmla="*/ 202 w 365"/>
                  <a:gd name="T35" fmla="*/ 0 h 18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863"/>
                  <a:gd name="T56" fmla="*/ 365 w 365"/>
                  <a:gd name="T57" fmla="*/ 1863 h 18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863">
                    <a:moveTo>
                      <a:pt x="85" y="1863"/>
                    </a:moveTo>
                    <a:cubicBezTo>
                      <a:pt x="91" y="1845"/>
                      <a:pt x="99" y="1785"/>
                      <a:pt x="109" y="1755"/>
                    </a:cubicBezTo>
                    <a:cubicBezTo>
                      <a:pt x="119" y="1725"/>
                      <a:pt x="127" y="1709"/>
                      <a:pt x="145" y="1683"/>
                    </a:cubicBezTo>
                    <a:cubicBezTo>
                      <a:pt x="163" y="1657"/>
                      <a:pt x="201" y="1622"/>
                      <a:pt x="220" y="1596"/>
                    </a:cubicBezTo>
                    <a:cubicBezTo>
                      <a:pt x="239" y="1570"/>
                      <a:pt x="252" y="1551"/>
                      <a:pt x="259" y="1527"/>
                    </a:cubicBezTo>
                    <a:cubicBezTo>
                      <a:pt x="266" y="1503"/>
                      <a:pt x="270" y="1483"/>
                      <a:pt x="265" y="1449"/>
                    </a:cubicBezTo>
                    <a:cubicBezTo>
                      <a:pt x="260" y="1415"/>
                      <a:pt x="260" y="1370"/>
                      <a:pt x="229" y="1323"/>
                    </a:cubicBezTo>
                    <a:cubicBezTo>
                      <a:pt x="198" y="1276"/>
                      <a:pt x="115" y="1213"/>
                      <a:pt x="77" y="1165"/>
                    </a:cubicBezTo>
                    <a:cubicBezTo>
                      <a:pt x="39" y="1117"/>
                      <a:pt x="4" y="1076"/>
                      <a:pt x="2" y="1034"/>
                    </a:cubicBezTo>
                    <a:cubicBezTo>
                      <a:pt x="0" y="992"/>
                      <a:pt x="35" y="945"/>
                      <a:pt x="64" y="911"/>
                    </a:cubicBezTo>
                    <a:cubicBezTo>
                      <a:pt x="92" y="877"/>
                      <a:pt x="126" y="863"/>
                      <a:pt x="168" y="831"/>
                    </a:cubicBezTo>
                    <a:cubicBezTo>
                      <a:pt x="209" y="799"/>
                      <a:pt x="283" y="752"/>
                      <a:pt x="314" y="717"/>
                    </a:cubicBezTo>
                    <a:cubicBezTo>
                      <a:pt x="345" y="682"/>
                      <a:pt x="365" y="652"/>
                      <a:pt x="356" y="616"/>
                    </a:cubicBezTo>
                    <a:cubicBezTo>
                      <a:pt x="348" y="579"/>
                      <a:pt x="298" y="537"/>
                      <a:pt x="259" y="497"/>
                    </a:cubicBezTo>
                    <a:cubicBezTo>
                      <a:pt x="220" y="457"/>
                      <a:pt x="150" y="419"/>
                      <a:pt x="121" y="375"/>
                    </a:cubicBezTo>
                    <a:cubicBezTo>
                      <a:pt x="92" y="331"/>
                      <a:pt x="87" y="271"/>
                      <a:pt x="85" y="231"/>
                    </a:cubicBezTo>
                    <a:cubicBezTo>
                      <a:pt x="83" y="191"/>
                      <a:pt x="90" y="173"/>
                      <a:pt x="109" y="135"/>
                    </a:cubicBezTo>
                    <a:cubicBezTo>
                      <a:pt x="128" y="97"/>
                      <a:pt x="183" y="28"/>
                      <a:pt x="202" y="0"/>
                    </a:cubicBezTo>
                  </a:path>
                </a:pathLst>
              </a:custGeom>
              <a:noFill/>
              <a:ln w="38100" cmpd="sng">
                <a:solidFill>
                  <a:schemeClr val="tx1"/>
                </a:solidFill>
                <a:round/>
                <a:headEnd type="none" w="med" len="med"/>
                <a:tailEnd type="none" w="med" len="med"/>
              </a:ln>
            </p:spPr>
            <p:txBody>
              <a:bodyPr>
                <a:prstTxWarp prst="textNoShape">
                  <a:avLst/>
                </a:prstTxWarp>
              </a:bodyPr>
              <a:lstStyle/>
              <a:p>
                <a:endParaRPr lang="en-US"/>
              </a:p>
            </p:txBody>
          </p:sp>
          <p:sp>
            <p:nvSpPr>
              <p:cNvPr id="101403" name="Line 7"/>
              <p:cNvSpPr>
                <a:spLocks noChangeShapeType="1"/>
              </p:cNvSpPr>
              <p:nvPr/>
            </p:nvSpPr>
            <p:spPr bwMode="auto">
              <a:xfrm rot="16200000" flipV="1">
                <a:off x="2564" y="2269"/>
                <a:ext cx="0" cy="173"/>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01404" name="Line 8"/>
              <p:cNvSpPr>
                <a:spLocks noChangeShapeType="1"/>
              </p:cNvSpPr>
              <p:nvPr/>
            </p:nvSpPr>
            <p:spPr bwMode="auto">
              <a:xfrm rot="16200000" flipV="1">
                <a:off x="2574" y="2210"/>
                <a:ext cx="0" cy="12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01405" name="Line 9"/>
              <p:cNvSpPr>
                <a:spLocks noChangeShapeType="1"/>
              </p:cNvSpPr>
              <p:nvPr/>
            </p:nvSpPr>
            <p:spPr bwMode="auto">
              <a:xfrm rot="16200000" flipV="1">
                <a:off x="2587" y="2367"/>
                <a:ext cx="0" cy="148"/>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nvGrpSpPr>
              <p:cNvPr id="4" name="Group 10"/>
              <p:cNvGrpSpPr>
                <a:grpSpLocks/>
              </p:cNvGrpSpPr>
              <p:nvPr/>
            </p:nvGrpSpPr>
            <p:grpSpPr bwMode="auto">
              <a:xfrm rot="5400000">
                <a:off x="2636" y="1868"/>
                <a:ext cx="168" cy="184"/>
                <a:chOff x="1795" y="2600"/>
                <a:chExt cx="168" cy="102"/>
              </a:xfrm>
            </p:grpSpPr>
            <p:sp>
              <p:nvSpPr>
                <p:cNvPr id="101415" name="Line 11"/>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01416" name="Line 12"/>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01417" name="Line 13"/>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5" name="Group 14"/>
              <p:cNvGrpSpPr>
                <a:grpSpLocks/>
              </p:cNvGrpSpPr>
              <p:nvPr/>
            </p:nvGrpSpPr>
            <p:grpSpPr bwMode="auto">
              <a:xfrm rot="5400000">
                <a:off x="2611" y="2698"/>
                <a:ext cx="168" cy="135"/>
                <a:chOff x="1795" y="2600"/>
                <a:chExt cx="168" cy="102"/>
              </a:xfrm>
            </p:grpSpPr>
            <p:sp>
              <p:nvSpPr>
                <p:cNvPr id="101412" name="Line 15"/>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01413" name="Line 16"/>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01414" name="Line 17"/>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6" name="Group 18"/>
              <p:cNvGrpSpPr>
                <a:grpSpLocks/>
              </p:cNvGrpSpPr>
              <p:nvPr/>
            </p:nvGrpSpPr>
            <p:grpSpPr bwMode="auto">
              <a:xfrm rot="-5400000">
                <a:off x="2514" y="1524"/>
                <a:ext cx="168" cy="64"/>
                <a:chOff x="1795" y="2600"/>
                <a:chExt cx="168" cy="102"/>
              </a:xfrm>
            </p:grpSpPr>
            <p:sp>
              <p:nvSpPr>
                <p:cNvPr id="101409" name="Line 19"/>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01410" name="Line 20"/>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01411" name="Line 21"/>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grpSp>
          <p:nvGrpSpPr>
            <p:cNvPr id="7" name="Group 22"/>
            <p:cNvGrpSpPr>
              <a:grpSpLocks/>
            </p:cNvGrpSpPr>
            <p:nvPr/>
          </p:nvGrpSpPr>
          <p:grpSpPr bwMode="auto">
            <a:xfrm>
              <a:off x="2082" y="1558"/>
              <a:ext cx="201" cy="889"/>
              <a:chOff x="2477" y="1329"/>
              <a:chExt cx="371" cy="1863"/>
            </a:xfrm>
          </p:grpSpPr>
          <p:sp>
            <p:nvSpPr>
              <p:cNvPr id="101386" name="Freeform 23"/>
              <p:cNvSpPr>
                <a:spLocks/>
              </p:cNvSpPr>
              <p:nvPr/>
            </p:nvSpPr>
            <p:spPr bwMode="auto">
              <a:xfrm>
                <a:off x="2483" y="1329"/>
                <a:ext cx="365" cy="1863"/>
              </a:xfrm>
              <a:custGeom>
                <a:avLst/>
                <a:gdLst>
                  <a:gd name="T0" fmla="*/ 85 w 365"/>
                  <a:gd name="T1" fmla="*/ 1863 h 1863"/>
                  <a:gd name="T2" fmla="*/ 109 w 365"/>
                  <a:gd name="T3" fmla="*/ 1755 h 1863"/>
                  <a:gd name="T4" fmla="*/ 145 w 365"/>
                  <a:gd name="T5" fmla="*/ 1683 h 1863"/>
                  <a:gd name="T6" fmla="*/ 220 w 365"/>
                  <a:gd name="T7" fmla="*/ 1596 h 1863"/>
                  <a:gd name="T8" fmla="*/ 259 w 365"/>
                  <a:gd name="T9" fmla="*/ 1527 h 1863"/>
                  <a:gd name="T10" fmla="*/ 265 w 365"/>
                  <a:gd name="T11" fmla="*/ 1449 h 1863"/>
                  <a:gd name="T12" fmla="*/ 229 w 365"/>
                  <a:gd name="T13" fmla="*/ 1323 h 1863"/>
                  <a:gd name="T14" fmla="*/ 77 w 365"/>
                  <a:gd name="T15" fmla="*/ 1165 h 1863"/>
                  <a:gd name="T16" fmla="*/ 2 w 365"/>
                  <a:gd name="T17" fmla="*/ 1034 h 1863"/>
                  <a:gd name="T18" fmla="*/ 64 w 365"/>
                  <a:gd name="T19" fmla="*/ 911 h 1863"/>
                  <a:gd name="T20" fmla="*/ 168 w 365"/>
                  <a:gd name="T21" fmla="*/ 831 h 1863"/>
                  <a:gd name="T22" fmla="*/ 314 w 365"/>
                  <a:gd name="T23" fmla="*/ 717 h 1863"/>
                  <a:gd name="T24" fmla="*/ 356 w 365"/>
                  <a:gd name="T25" fmla="*/ 616 h 1863"/>
                  <a:gd name="T26" fmla="*/ 259 w 365"/>
                  <a:gd name="T27" fmla="*/ 497 h 1863"/>
                  <a:gd name="T28" fmla="*/ 121 w 365"/>
                  <a:gd name="T29" fmla="*/ 375 h 1863"/>
                  <a:gd name="T30" fmla="*/ 85 w 365"/>
                  <a:gd name="T31" fmla="*/ 231 h 1863"/>
                  <a:gd name="T32" fmla="*/ 109 w 365"/>
                  <a:gd name="T33" fmla="*/ 135 h 1863"/>
                  <a:gd name="T34" fmla="*/ 202 w 365"/>
                  <a:gd name="T35" fmla="*/ 0 h 18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1863"/>
                  <a:gd name="T56" fmla="*/ 365 w 365"/>
                  <a:gd name="T57" fmla="*/ 1863 h 18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1863">
                    <a:moveTo>
                      <a:pt x="85" y="1863"/>
                    </a:moveTo>
                    <a:cubicBezTo>
                      <a:pt x="91" y="1845"/>
                      <a:pt x="99" y="1785"/>
                      <a:pt x="109" y="1755"/>
                    </a:cubicBezTo>
                    <a:cubicBezTo>
                      <a:pt x="119" y="1725"/>
                      <a:pt x="127" y="1709"/>
                      <a:pt x="145" y="1683"/>
                    </a:cubicBezTo>
                    <a:cubicBezTo>
                      <a:pt x="163" y="1657"/>
                      <a:pt x="201" y="1622"/>
                      <a:pt x="220" y="1596"/>
                    </a:cubicBezTo>
                    <a:cubicBezTo>
                      <a:pt x="239" y="1570"/>
                      <a:pt x="252" y="1551"/>
                      <a:pt x="259" y="1527"/>
                    </a:cubicBezTo>
                    <a:cubicBezTo>
                      <a:pt x="266" y="1503"/>
                      <a:pt x="270" y="1483"/>
                      <a:pt x="265" y="1449"/>
                    </a:cubicBezTo>
                    <a:cubicBezTo>
                      <a:pt x="260" y="1415"/>
                      <a:pt x="260" y="1370"/>
                      <a:pt x="229" y="1323"/>
                    </a:cubicBezTo>
                    <a:cubicBezTo>
                      <a:pt x="198" y="1276"/>
                      <a:pt x="115" y="1213"/>
                      <a:pt x="77" y="1165"/>
                    </a:cubicBezTo>
                    <a:cubicBezTo>
                      <a:pt x="39" y="1117"/>
                      <a:pt x="4" y="1076"/>
                      <a:pt x="2" y="1034"/>
                    </a:cubicBezTo>
                    <a:cubicBezTo>
                      <a:pt x="0" y="992"/>
                      <a:pt x="35" y="945"/>
                      <a:pt x="64" y="911"/>
                    </a:cubicBezTo>
                    <a:cubicBezTo>
                      <a:pt x="92" y="877"/>
                      <a:pt x="126" y="863"/>
                      <a:pt x="168" y="831"/>
                    </a:cubicBezTo>
                    <a:cubicBezTo>
                      <a:pt x="209" y="799"/>
                      <a:pt x="283" y="752"/>
                      <a:pt x="314" y="717"/>
                    </a:cubicBezTo>
                    <a:cubicBezTo>
                      <a:pt x="345" y="682"/>
                      <a:pt x="365" y="652"/>
                      <a:pt x="356" y="616"/>
                    </a:cubicBezTo>
                    <a:cubicBezTo>
                      <a:pt x="348" y="579"/>
                      <a:pt x="298" y="537"/>
                      <a:pt x="259" y="497"/>
                    </a:cubicBezTo>
                    <a:cubicBezTo>
                      <a:pt x="220" y="457"/>
                      <a:pt x="150" y="419"/>
                      <a:pt x="121" y="375"/>
                    </a:cubicBezTo>
                    <a:cubicBezTo>
                      <a:pt x="92" y="331"/>
                      <a:pt x="87" y="271"/>
                      <a:pt x="85" y="231"/>
                    </a:cubicBezTo>
                    <a:cubicBezTo>
                      <a:pt x="83" y="191"/>
                      <a:pt x="90" y="173"/>
                      <a:pt x="109" y="135"/>
                    </a:cubicBezTo>
                    <a:cubicBezTo>
                      <a:pt x="128" y="97"/>
                      <a:pt x="183" y="28"/>
                      <a:pt x="202" y="0"/>
                    </a:cubicBezTo>
                  </a:path>
                </a:pathLst>
              </a:custGeom>
              <a:noFill/>
              <a:ln w="38100" cmpd="sng">
                <a:solidFill>
                  <a:schemeClr val="tx1"/>
                </a:solidFill>
                <a:round/>
                <a:headEnd type="none" w="med" len="med"/>
                <a:tailEnd type="none" w="med" len="med"/>
              </a:ln>
            </p:spPr>
            <p:txBody>
              <a:bodyPr>
                <a:prstTxWarp prst="textNoShape">
                  <a:avLst/>
                </a:prstTxWarp>
              </a:bodyPr>
              <a:lstStyle/>
              <a:p>
                <a:endParaRPr lang="en-US"/>
              </a:p>
            </p:txBody>
          </p:sp>
          <p:sp>
            <p:nvSpPr>
              <p:cNvPr id="101387" name="Line 24"/>
              <p:cNvSpPr>
                <a:spLocks noChangeShapeType="1"/>
              </p:cNvSpPr>
              <p:nvPr/>
            </p:nvSpPr>
            <p:spPr bwMode="auto">
              <a:xfrm rot="16200000" flipV="1">
                <a:off x="2564" y="2269"/>
                <a:ext cx="0" cy="173"/>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01388" name="Line 25"/>
              <p:cNvSpPr>
                <a:spLocks noChangeShapeType="1"/>
              </p:cNvSpPr>
              <p:nvPr/>
            </p:nvSpPr>
            <p:spPr bwMode="auto">
              <a:xfrm rot="16200000" flipV="1">
                <a:off x="2574" y="2210"/>
                <a:ext cx="0" cy="12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01389" name="Line 26"/>
              <p:cNvSpPr>
                <a:spLocks noChangeShapeType="1"/>
              </p:cNvSpPr>
              <p:nvPr/>
            </p:nvSpPr>
            <p:spPr bwMode="auto">
              <a:xfrm rot="16200000" flipV="1">
                <a:off x="2587" y="2367"/>
                <a:ext cx="0" cy="148"/>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nvGrpSpPr>
              <p:cNvPr id="8" name="Group 27"/>
              <p:cNvGrpSpPr>
                <a:grpSpLocks/>
              </p:cNvGrpSpPr>
              <p:nvPr/>
            </p:nvGrpSpPr>
            <p:grpSpPr bwMode="auto">
              <a:xfrm rot="5400000">
                <a:off x="2636" y="1868"/>
                <a:ext cx="168" cy="184"/>
                <a:chOff x="1795" y="2600"/>
                <a:chExt cx="168" cy="102"/>
              </a:xfrm>
            </p:grpSpPr>
            <p:sp>
              <p:nvSpPr>
                <p:cNvPr id="101399" name="Line 28"/>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01400" name="Line 29"/>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01401" name="Line 30"/>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9" name="Group 31"/>
              <p:cNvGrpSpPr>
                <a:grpSpLocks/>
              </p:cNvGrpSpPr>
              <p:nvPr/>
            </p:nvGrpSpPr>
            <p:grpSpPr bwMode="auto">
              <a:xfrm rot="5400000">
                <a:off x="2611" y="2698"/>
                <a:ext cx="168" cy="135"/>
                <a:chOff x="1795" y="2600"/>
                <a:chExt cx="168" cy="102"/>
              </a:xfrm>
            </p:grpSpPr>
            <p:sp>
              <p:nvSpPr>
                <p:cNvPr id="101396" name="Line 32"/>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01397" name="Line 33"/>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01398" name="Line 34"/>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10" name="Group 35"/>
              <p:cNvGrpSpPr>
                <a:grpSpLocks/>
              </p:cNvGrpSpPr>
              <p:nvPr/>
            </p:nvGrpSpPr>
            <p:grpSpPr bwMode="auto">
              <a:xfrm rot="-5400000">
                <a:off x="2514" y="1524"/>
                <a:ext cx="168" cy="64"/>
                <a:chOff x="1795" y="2600"/>
                <a:chExt cx="168" cy="102"/>
              </a:xfrm>
            </p:grpSpPr>
            <p:sp>
              <p:nvSpPr>
                <p:cNvPr id="101393" name="Line 36"/>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01394" name="Line 37"/>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01395" name="Line 38"/>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sp>
          <p:nvSpPr>
            <p:cNvPr id="101385" name="Rectangle 39"/>
            <p:cNvSpPr>
              <a:spLocks noChangeArrowheads="1"/>
            </p:cNvSpPr>
            <p:nvPr/>
          </p:nvSpPr>
          <p:spPr bwMode="auto">
            <a:xfrm>
              <a:off x="3056" y="361"/>
              <a:ext cx="2896" cy="518"/>
            </a:xfrm>
            <a:prstGeom prst="rect">
              <a:avLst/>
            </a:prstGeom>
            <a:noFill/>
            <a:ln w="9525">
              <a:noFill/>
              <a:miter lim="800000"/>
              <a:headEnd/>
              <a:tailEnd/>
            </a:ln>
          </p:spPr>
          <p:txBody>
            <a:bodyPr>
              <a:prstTxWarp prst="textNoShape">
                <a:avLst/>
              </a:prstTxWarp>
              <a:spAutoFit/>
            </a:bodyPr>
            <a:lstStyle/>
            <a:p>
              <a:r>
                <a:rPr lang="en-US"/>
                <a:t>Photon as little segment of  wave moving towards slits</a:t>
              </a:r>
            </a:p>
          </p:txBody>
        </p:sp>
      </p:grpSp>
      <p:pic>
        <p:nvPicPr>
          <p:cNvPr id="1961000" name="Picture 40" descr="Picture 6"/>
          <p:cNvPicPr>
            <a:picLocks noChangeAspect="1" noChangeArrowheads="1"/>
          </p:cNvPicPr>
          <p:nvPr/>
        </p:nvPicPr>
        <p:blipFill>
          <a:blip r:embed="rId4"/>
          <a:srcRect/>
          <a:stretch>
            <a:fillRect/>
          </a:stretch>
        </p:blipFill>
        <p:spPr bwMode="auto">
          <a:xfrm>
            <a:off x="4940300" y="1377950"/>
            <a:ext cx="3036888" cy="3924300"/>
          </a:xfrm>
          <a:prstGeom prst="rect">
            <a:avLst/>
          </a:prstGeom>
          <a:noFill/>
          <a:ln w="9525">
            <a:noFill/>
            <a:miter lim="800000"/>
            <a:headEnd/>
            <a:tailEnd/>
          </a:ln>
        </p:spPr>
      </p:pic>
      <p:sp>
        <p:nvSpPr>
          <p:cNvPr id="1961001" name="Text Box 41"/>
          <p:cNvSpPr txBox="1">
            <a:spLocks noChangeArrowheads="1"/>
          </p:cNvSpPr>
          <p:nvPr/>
        </p:nvSpPr>
        <p:spPr bwMode="auto">
          <a:xfrm>
            <a:off x="698500" y="5619750"/>
            <a:ext cx="7747000" cy="822325"/>
          </a:xfrm>
          <a:prstGeom prst="rect">
            <a:avLst/>
          </a:prstGeom>
          <a:solidFill>
            <a:schemeClr val="accent1"/>
          </a:solidFill>
          <a:ln w="9525">
            <a:noFill/>
            <a:miter lim="800000"/>
            <a:headEnd/>
            <a:tailEnd/>
          </a:ln>
        </p:spPr>
        <p:txBody>
          <a:bodyPr>
            <a:prstTxWarp prst="textNoShape">
              <a:avLst/>
            </a:prstTxWarp>
            <a:spAutoFit/>
          </a:bodyPr>
          <a:lstStyle/>
          <a:p>
            <a:r>
              <a:rPr lang="en-US" u="sng"/>
              <a:t>Intensity</a:t>
            </a:r>
            <a:r>
              <a:rPr lang="en-US"/>
              <a:t> of wave in various places, indicates probability of finding the photon there if you looked at that moment.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9610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610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001" grpId="0" animBg="1" autoUpdateAnimBg="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3"/>
          <a:srcRect l="10721" r="41368" b="10938"/>
          <a:stretch>
            <a:fillRect/>
          </a:stretch>
        </p:blipFill>
        <p:spPr bwMode="auto">
          <a:xfrm>
            <a:off x="234950" y="792163"/>
            <a:ext cx="3868738" cy="5753100"/>
          </a:xfrm>
          <a:prstGeom prst="rect">
            <a:avLst/>
          </a:prstGeom>
          <a:noFill/>
          <a:ln w="9525">
            <a:noFill/>
            <a:miter lim="800000"/>
            <a:headEnd/>
            <a:tailEnd/>
          </a:ln>
        </p:spPr>
      </p:pic>
      <p:sp>
        <p:nvSpPr>
          <p:cNvPr id="102403" name="Text Box 3"/>
          <p:cNvSpPr txBox="1">
            <a:spLocks noChangeArrowheads="1"/>
          </p:cNvSpPr>
          <p:nvPr/>
        </p:nvSpPr>
        <p:spPr bwMode="auto">
          <a:xfrm>
            <a:off x="1738313" y="0"/>
            <a:ext cx="5511800" cy="457200"/>
          </a:xfrm>
          <a:prstGeom prst="rect">
            <a:avLst/>
          </a:prstGeom>
          <a:noFill/>
          <a:ln w="9525">
            <a:noFill/>
            <a:miter lim="800000"/>
            <a:headEnd/>
            <a:tailEnd/>
          </a:ln>
        </p:spPr>
        <p:txBody>
          <a:bodyPr wrap="none">
            <a:prstTxWarp prst="textNoShape">
              <a:avLst/>
            </a:prstTxWarp>
            <a:spAutoFit/>
          </a:bodyPr>
          <a:lstStyle/>
          <a:p>
            <a:r>
              <a:rPr lang="en-US" b="1"/>
              <a:t>Photon after it goes through the slits</a:t>
            </a:r>
          </a:p>
        </p:txBody>
      </p:sp>
      <p:sp>
        <p:nvSpPr>
          <p:cNvPr id="102404" name="Text Box 4"/>
          <p:cNvSpPr txBox="1">
            <a:spLocks noChangeArrowheads="1"/>
          </p:cNvSpPr>
          <p:nvPr/>
        </p:nvSpPr>
        <p:spPr bwMode="auto">
          <a:xfrm>
            <a:off x="4191000" y="3062288"/>
            <a:ext cx="4751388" cy="3378200"/>
          </a:xfrm>
          <a:prstGeom prst="rect">
            <a:avLst/>
          </a:prstGeom>
          <a:noFill/>
          <a:ln w="9525">
            <a:noFill/>
            <a:miter lim="800000"/>
            <a:headEnd/>
            <a:tailEnd/>
          </a:ln>
        </p:spPr>
        <p:txBody>
          <a:bodyPr>
            <a:prstTxWarp prst="textNoShape">
              <a:avLst/>
            </a:prstTxWarp>
            <a:spAutoFit/>
          </a:bodyPr>
          <a:lstStyle/>
          <a:p>
            <a:r>
              <a:rPr lang="en-US"/>
              <a:t>Photon is a wave… </a:t>
            </a:r>
          </a:p>
          <a:p>
            <a:r>
              <a:rPr lang="en-US"/>
              <a:t>it can interfere with itself. </a:t>
            </a:r>
          </a:p>
          <a:p>
            <a:endParaRPr lang="en-US"/>
          </a:p>
          <a:p>
            <a:r>
              <a:rPr lang="en-US"/>
              <a:t>Intensity of wave in various places indicates the probability of the photon concentrating at that spot if you had detector (e.g. a bunch of atoms or a sheet of metal)</a:t>
            </a:r>
          </a:p>
        </p:txBody>
      </p:sp>
      <p:sp>
        <p:nvSpPr>
          <p:cNvPr id="102405" name="Rectangle 5"/>
          <p:cNvSpPr>
            <a:spLocks noChangeArrowheads="1"/>
          </p:cNvSpPr>
          <p:nvPr/>
        </p:nvSpPr>
        <p:spPr bwMode="auto">
          <a:xfrm>
            <a:off x="715963" y="1557338"/>
            <a:ext cx="163512" cy="1016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3"/>
          <a:srcRect l="10721" r="41368" b="10938"/>
          <a:stretch>
            <a:fillRect/>
          </a:stretch>
        </p:blipFill>
        <p:spPr bwMode="auto">
          <a:xfrm>
            <a:off x="234950" y="792163"/>
            <a:ext cx="3868738" cy="5753100"/>
          </a:xfrm>
          <a:prstGeom prst="rect">
            <a:avLst/>
          </a:prstGeom>
          <a:noFill/>
          <a:ln w="9525">
            <a:noFill/>
            <a:miter lim="800000"/>
            <a:headEnd/>
            <a:tailEnd/>
          </a:ln>
        </p:spPr>
      </p:pic>
      <p:sp>
        <p:nvSpPr>
          <p:cNvPr id="103427" name="Text Box 3"/>
          <p:cNvSpPr txBox="1">
            <a:spLocks noChangeArrowheads="1"/>
          </p:cNvSpPr>
          <p:nvPr/>
        </p:nvSpPr>
        <p:spPr bwMode="auto">
          <a:xfrm>
            <a:off x="1738313" y="0"/>
            <a:ext cx="5511800" cy="457200"/>
          </a:xfrm>
          <a:prstGeom prst="rect">
            <a:avLst/>
          </a:prstGeom>
          <a:noFill/>
          <a:ln w="9525">
            <a:noFill/>
            <a:miter lim="800000"/>
            <a:headEnd/>
            <a:tailEnd/>
          </a:ln>
        </p:spPr>
        <p:txBody>
          <a:bodyPr wrap="none">
            <a:prstTxWarp prst="textNoShape">
              <a:avLst/>
            </a:prstTxWarp>
            <a:spAutoFit/>
          </a:bodyPr>
          <a:lstStyle/>
          <a:p>
            <a:r>
              <a:rPr lang="en-US" b="1"/>
              <a:t>Photon after it goes through the slits</a:t>
            </a:r>
          </a:p>
        </p:txBody>
      </p:sp>
      <p:sp>
        <p:nvSpPr>
          <p:cNvPr id="103428" name="Text Box 4"/>
          <p:cNvSpPr txBox="1">
            <a:spLocks noChangeArrowheads="1"/>
          </p:cNvSpPr>
          <p:nvPr/>
        </p:nvSpPr>
        <p:spPr bwMode="auto">
          <a:xfrm>
            <a:off x="4191000" y="3062288"/>
            <a:ext cx="4751388" cy="3378200"/>
          </a:xfrm>
          <a:prstGeom prst="rect">
            <a:avLst/>
          </a:prstGeom>
          <a:noFill/>
          <a:ln w="9525">
            <a:noFill/>
            <a:miter lim="800000"/>
            <a:headEnd/>
            <a:tailEnd/>
          </a:ln>
        </p:spPr>
        <p:txBody>
          <a:bodyPr>
            <a:prstTxWarp prst="textNoShape">
              <a:avLst/>
            </a:prstTxWarp>
            <a:spAutoFit/>
          </a:bodyPr>
          <a:lstStyle/>
          <a:p>
            <a:r>
              <a:rPr lang="en-US"/>
              <a:t>Photon is a wave… </a:t>
            </a:r>
          </a:p>
          <a:p>
            <a:r>
              <a:rPr lang="en-US"/>
              <a:t>it can interfere with itself. </a:t>
            </a:r>
          </a:p>
          <a:p>
            <a:endParaRPr lang="en-US"/>
          </a:p>
          <a:p>
            <a:r>
              <a:rPr lang="en-US"/>
              <a:t>Intensity of wave in various places still indicates probability of the photon concentrating at that spot if you had detector (e.g. a bunch of atoms or a sheet of metal)</a:t>
            </a:r>
          </a:p>
        </p:txBody>
      </p:sp>
      <p:grpSp>
        <p:nvGrpSpPr>
          <p:cNvPr id="2" name="Group 5"/>
          <p:cNvGrpSpPr>
            <a:grpSpLocks/>
          </p:cNvGrpSpPr>
          <p:nvPr/>
        </p:nvGrpSpPr>
        <p:grpSpPr bwMode="auto">
          <a:xfrm>
            <a:off x="903288" y="795338"/>
            <a:ext cx="8072437" cy="2335212"/>
            <a:chOff x="569" y="501"/>
            <a:chExt cx="5085" cy="1471"/>
          </a:xfrm>
        </p:grpSpPr>
        <p:sp>
          <p:nvSpPr>
            <p:cNvPr id="103430" name="Line 6"/>
            <p:cNvSpPr>
              <a:spLocks noChangeShapeType="1"/>
            </p:cNvSpPr>
            <p:nvPr/>
          </p:nvSpPr>
          <p:spPr bwMode="auto">
            <a:xfrm flipV="1">
              <a:off x="569" y="702"/>
              <a:ext cx="2592" cy="317"/>
            </a:xfrm>
            <a:prstGeom prst="line">
              <a:avLst/>
            </a:prstGeom>
            <a:noFill/>
            <a:ln w="38100">
              <a:solidFill>
                <a:srgbClr val="66FF33"/>
              </a:solidFill>
              <a:round/>
              <a:headEnd type="triangle" w="med" len="med"/>
              <a:tailEnd/>
            </a:ln>
          </p:spPr>
          <p:txBody>
            <a:bodyPr>
              <a:prstTxWarp prst="textNoShape">
                <a:avLst/>
              </a:prstTxWarp>
            </a:bodyPr>
            <a:lstStyle/>
            <a:p>
              <a:endParaRPr lang="en-US"/>
            </a:p>
          </p:txBody>
        </p:sp>
        <p:sp>
          <p:nvSpPr>
            <p:cNvPr id="103431" name="Text Box 7"/>
            <p:cNvSpPr txBox="1">
              <a:spLocks noChangeArrowheads="1"/>
            </p:cNvSpPr>
            <p:nvPr/>
          </p:nvSpPr>
          <p:spPr bwMode="auto">
            <a:xfrm>
              <a:off x="3180" y="501"/>
              <a:ext cx="2474" cy="1454"/>
            </a:xfrm>
            <a:prstGeom prst="rect">
              <a:avLst/>
            </a:prstGeom>
            <a:noFill/>
            <a:ln w="38100">
              <a:solidFill>
                <a:srgbClr val="66FF33"/>
              </a:solidFill>
              <a:miter lim="800000"/>
              <a:headEnd/>
              <a:tailEnd/>
            </a:ln>
          </p:spPr>
          <p:txBody>
            <a:bodyPr>
              <a:prstTxWarp prst="textNoShape">
                <a:avLst/>
              </a:prstTxWarp>
              <a:spAutoFit/>
            </a:bodyPr>
            <a:lstStyle/>
            <a:p>
              <a:r>
                <a:rPr lang="en-US" dirty="0"/>
                <a:t>When photon </a:t>
              </a:r>
              <a:r>
                <a:rPr lang="en-US" i="1" dirty="0"/>
                <a:t>interacts</a:t>
              </a:r>
              <a:r>
                <a:rPr lang="en-US" dirty="0"/>
                <a:t> with an electron or atom, all energy ends up in one spot…  behaves like a particle with energy = </a:t>
              </a:r>
              <a:r>
                <a:rPr lang="en-US" dirty="0" err="1"/>
                <a:t>hc</a:t>
              </a:r>
              <a:r>
                <a:rPr lang="en-US" dirty="0" err="1" smtClean="0"/>
                <a:t>/λ</a:t>
              </a:r>
              <a:endParaRPr lang="en-US" dirty="0" smtClean="0"/>
            </a:p>
            <a:p>
              <a:r>
                <a:rPr lang="en-US" dirty="0" smtClean="0"/>
                <a:t>			= </a:t>
              </a:r>
              <a:r>
                <a:rPr lang="en-US" dirty="0" err="1" smtClean="0"/>
                <a:t>hf</a:t>
              </a:r>
              <a:r>
                <a:rPr lang="en-US" dirty="0" smtClean="0"/>
                <a:t> </a:t>
              </a:r>
              <a:endParaRPr lang="en-US" dirty="0"/>
            </a:p>
          </p:txBody>
        </p:sp>
        <p:sp>
          <p:nvSpPr>
            <p:cNvPr id="103432" name="Rectangle 8"/>
            <p:cNvSpPr>
              <a:spLocks noChangeArrowheads="1"/>
            </p:cNvSpPr>
            <p:nvPr/>
          </p:nvSpPr>
          <p:spPr bwMode="auto">
            <a:xfrm>
              <a:off x="626" y="1244"/>
              <a:ext cx="1592" cy="72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8" name="Text Box 4"/>
          <p:cNvSpPr txBox="1">
            <a:spLocks noChangeArrowheads="1"/>
          </p:cNvSpPr>
          <p:nvPr/>
        </p:nvSpPr>
        <p:spPr bwMode="auto">
          <a:xfrm>
            <a:off x="811213" y="381000"/>
            <a:ext cx="7883525" cy="1323439"/>
          </a:xfrm>
          <a:prstGeom prst="rect">
            <a:avLst/>
          </a:prstGeom>
          <a:noFill/>
          <a:ln w="9525">
            <a:noFill/>
            <a:miter lim="800000"/>
            <a:headEnd/>
            <a:tailEnd/>
          </a:ln>
          <a:effectLst/>
        </p:spPr>
        <p:txBody>
          <a:bodyPr>
            <a:spAutoFit/>
          </a:bodyPr>
          <a:lstStyle/>
          <a:p>
            <a:pPr marL="280988" indent="-280988"/>
            <a:r>
              <a:rPr lang="en-US" sz="2800" u="sng" dirty="0" smtClean="0"/>
              <a:t>Last time:</a:t>
            </a:r>
          </a:p>
          <a:p>
            <a:pPr marL="280988" indent="-280988">
              <a:buFontTx/>
              <a:buChar char="•"/>
            </a:pPr>
            <a:r>
              <a:rPr lang="en-US" dirty="0" smtClean="0"/>
              <a:t>Finished</a:t>
            </a:r>
            <a:r>
              <a:rPr lang="en-US" sz="2800" dirty="0" smtClean="0"/>
              <a:t> </a:t>
            </a:r>
            <a:r>
              <a:rPr lang="en-US" dirty="0"/>
              <a:t>photoelectric </a:t>
            </a:r>
            <a:r>
              <a:rPr lang="en-US" dirty="0" smtClean="0"/>
              <a:t>effect </a:t>
            </a:r>
          </a:p>
          <a:p>
            <a:pPr marL="280988" indent="-280988">
              <a:buFontTx/>
              <a:buChar char="•"/>
            </a:pPr>
            <a:r>
              <a:rPr lang="en-US" dirty="0" smtClean="0"/>
              <a:t>Photons</a:t>
            </a:r>
            <a:endParaRPr lang="en-US" sz="2800" dirty="0"/>
          </a:p>
        </p:txBody>
      </p:sp>
      <p:sp>
        <p:nvSpPr>
          <p:cNvPr id="3" name="Text Box 4"/>
          <p:cNvSpPr txBox="1">
            <a:spLocks noChangeArrowheads="1"/>
          </p:cNvSpPr>
          <p:nvPr/>
        </p:nvSpPr>
        <p:spPr bwMode="auto">
          <a:xfrm>
            <a:off x="849659" y="4093541"/>
            <a:ext cx="7883525" cy="1261884"/>
          </a:xfrm>
          <a:prstGeom prst="rect">
            <a:avLst/>
          </a:prstGeom>
          <a:noFill/>
          <a:ln w="9525">
            <a:noFill/>
            <a:miter lim="800000"/>
            <a:headEnd/>
            <a:tailEnd/>
          </a:ln>
          <a:effectLst/>
        </p:spPr>
        <p:txBody>
          <a:bodyPr>
            <a:spAutoFit/>
          </a:bodyPr>
          <a:lstStyle/>
          <a:p>
            <a:pPr marL="280988" indent="-280988"/>
            <a:r>
              <a:rPr lang="en-US" sz="2800" u="sng" dirty="0" smtClean="0"/>
              <a:t>Key </a:t>
            </a:r>
            <a:r>
              <a:rPr lang="en-US" sz="2800" u="sng" dirty="0"/>
              <a:t>concepts for quantum physics.  </a:t>
            </a:r>
            <a:endParaRPr lang="en-US" sz="2800" u="sng" dirty="0" smtClean="0"/>
          </a:p>
          <a:p>
            <a:pPr marL="280988" indent="-280988">
              <a:buFontTx/>
              <a:buChar char="•"/>
            </a:pPr>
            <a:r>
              <a:rPr lang="en-US" dirty="0" smtClean="0"/>
              <a:t>Light energy </a:t>
            </a:r>
            <a:r>
              <a:rPr lang="en-US" dirty="0"/>
              <a:t>is “quantized”.</a:t>
            </a:r>
          </a:p>
          <a:p>
            <a:pPr marL="280988" indent="-280988">
              <a:buFontTx/>
              <a:buChar char="•"/>
            </a:pPr>
            <a:r>
              <a:rPr lang="en-US" dirty="0"/>
              <a:t>Light has both wave-like and particle-like properties.</a:t>
            </a:r>
          </a:p>
        </p:txBody>
      </p:sp>
      <p:sp>
        <p:nvSpPr>
          <p:cNvPr id="4" name="Text Box 4"/>
          <p:cNvSpPr txBox="1">
            <a:spLocks noChangeArrowheads="1"/>
          </p:cNvSpPr>
          <p:nvPr/>
        </p:nvSpPr>
        <p:spPr bwMode="auto">
          <a:xfrm>
            <a:off x="846650" y="2070862"/>
            <a:ext cx="7883525" cy="1261884"/>
          </a:xfrm>
          <a:prstGeom prst="rect">
            <a:avLst/>
          </a:prstGeom>
          <a:noFill/>
          <a:ln w="9525">
            <a:noFill/>
            <a:miter lim="800000"/>
            <a:headEnd/>
            <a:tailEnd/>
          </a:ln>
          <a:effectLst/>
        </p:spPr>
        <p:txBody>
          <a:bodyPr>
            <a:spAutoFit/>
          </a:bodyPr>
          <a:lstStyle/>
          <a:p>
            <a:pPr marL="280988" indent="-280988"/>
            <a:r>
              <a:rPr lang="en-US" sz="2800" u="sng" dirty="0" smtClean="0"/>
              <a:t>Today:</a:t>
            </a:r>
          </a:p>
          <a:p>
            <a:pPr marL="280988" indent="-280988">
              <a:buFontTx/>
              <a:buChar char="•"/>
            </a:pPr>
            <a:r>
              <a:rPr lang="en-US" dirty="0" smtClean="0"/>
              <a:t>Photons (continued)</a:t>
            </a:r>
          </a:p>
          <a:p>
            <a:pPr marL="280988" indent="-280988">
              <a:buFontTx/>
              <a:buChar char="•"/>
            </a:pPr>
            <a:r>
              <a:rPr lang="en-US" dirty="0" smtClean="0"/>
              <a:t>Atomic </a:t>
            </a:r>
            <a:r>
              <a:rPr lang="en-US" dirty="0" smtClean="0"/>
              <a:t>spectra</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5FB1670-AA33-354E-988A-68089FCE3296}" type="slidenum">
              <a:rPr lang="en-US"/>
              <a:pPr/>
              <a:t>20</a:t>
            </a:fld>
            <a:endParaRPr lang="en-US"/>
          </a:p>
        </p:txBody>
      </p:sp>
      <p:sp>
        <p:nvSpPr>
          <p:cNvPr id="117762" name="Rectangle 1026"/>
          <p:cNvSpPr>
            <a:spLocks noGrp="1" noChangeArrowheads="1"/>
          </p:cNvSpPr>
          <p:nvPr>
            <p:ph type="title"/>
          </p:nvPr>
        </p:nvSpPr>
        <p:spPr/>
        <p:txBody>
          <a:bodyPr/>
          <a:lstStyle/>
          <a:p>
            <a:r>
              <a:rPr lang="en-US"/>
              <a:t>Questions?</a:t>
            </a:r>
          </a:p>
        </p:txBody>
      </p:sp>
      <p:sp>
        <p:nvSpPr>
          <p:cNvPr id="117763" name="Rectangle 1027"/>
          <p:cNvSpPr>
            <a:spLocks noGrp="1" noChangeArrowheads="1"/>
          </p:cNvSpPr>
          <p:nvPr>
            <p:ph type="body" idx="1"/>
          </p:nvPr>
        </p:nvSpPr>
        <p:spPr/>
        <p:txBody>
          <a:bodyPr/>
          <a:lstStyle/>
          <a:p>
            <a:r>
              <a:rPr lang="en-US"/>
              <a:t>What does this imply about the nature light?</a:t>
            </a:r>
          </a:p>
          <a:p>
            <a:r>
              <a:rPr lang="en-US"/>
              <a:t>What does this say about the nature of measurement?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0D6414B-23B6-4647-9749-BBD4FE807A9D}" type="slidenum">
              <a:rPr lang="en-US"/>
              <a:pPr/>
              <a:t>21</a:t>
            </a:fld>
            <a:endParaRPr lang="en-US"/>
          </a:p>
        </p:txBody>
      </p:sp>
      <p:sp>
        <p:nvSpPr>
          <p:cNvPr id="61442" name="Rectangle 1026"/>
          <p:cNvSpPr>
            <a:spLocks noGrp="1" noChangeArrowheads="1"/>
          </p:cNvSpPr>
          <p:nvPr>
            <p:ph type="title"/>
          </p:nvPr>
        </p:nvSpPr>
        <p:spPr>
          <a:xfrm>
            <a:off x="309563" y="142875"/>
            <a:ext cx="8455025" cy="1143000"/>
          </a:xfrm>
        </p:spPr>
        <p:txBody>
          <a:bodyPr/>
          <a:lstStyle/>
          <a:p>
            <a:pPr algn="l"/>
            <a:r>
              <a:rPr lang="en-US" sz="2800">
                <a:latin typeface="Comic Sans MS" charset="0"/>
              </a:rPr>
              <a:t>Big Picture: Ideas central to understanding and using Quantum Mechanics</a:t>
            </a:r>
          </a:p>
        </p:txBody>
      </p:sp>
      <p:sp>
        <p:nvSpPr>
          <p:cNvPr id="61444" name="Text Box 1028"/>
          <p:cNvSpPr txBox="1">
            <a:spLocks noChangeArrowheads="1"/>
          </p:cNvSpPr>
          <p:nvPr/>
        </p:nvSpPr>
        <p:spPr bwMode="auto">
          <a:xfrm>
            <a:off x="76200" y="1228725"/>
            <a:ext cx="8864600" cy="1857375"/>
          </a:xfrm>
          <a:prstGeom prst="rect">
            <a:avLst/>
          </a:prstGeom>
          <a:noFill/>
          <a:ln w="9525">
            <a:noFill/>
            <a:miter lim="800000"/>
            <a:headEnd/>
            <a:tailEnd/>
          </a:ln>
          <a:effectLst/>
        </p:spPr>
        <p:txBody>
          <a:bodyPr>
            <a:prstTxWarp prst="textNoShape">
              <a:avLst/>
            </a:prstTxWarp>
            <a:spAutoFit/>
          </a:bodyPr>
          <a:lstStyle/>
          <a:p>
            <a:pPr marL="342900" indent="-342900">
              <a:buFontTx/>
              <a:buAutoNum type="arabicPeriod"/>
            </a:pPr>
            <a:r>
              <a:rPr lang="en-US">
                <a:solidFill>
                  <a:srgbClr val="FF0000"/>
                </a:solidFill>
                <a:latin typeface="Comic Sans MS" charset="0"/>
              </a:rPr>
              <a:t>Light has both particle-like and wave-like characteristics.  (Photoelectric Effect, Interference Patterns) </a:t>
            </a:r>
            <a:r>
              <a:rPr lang="en-US" sz="2000" i="1"/>
              <a:t>(application- light detectors)</a:t>
            </a:r>
          </a:p>
          <a:p>
            <a:pPr marL="342900" indent="-342900">
              <a:buFontTx/>
              <a:buAutoNum type="arabicPeriod"/>
            </a:pPr>
            <a:r>
              <a:rPr lang="en-US">
                <a:solidFill>
                  <a:srgbClr val="FF0000"/>
                </a:solidFill>
                <a:latin typeface="Comic Sans MS" charset="0"/>
              </a:rPr>
              <a:t>This implies not everything exactly determined.  Behavior fundamentally governed by randomness and probability.  </a:t>
            </a:r>
          </a:p>
        </p:txBody>
      </p:sp>
      <p:sp>
        <p:nvSpPr>
          <p:cNvPr id="61454" name="Rectangle 1038"/>
          <p:cNvSpPr>
            <a:spLocks noChangeArrowheads="1"/>
          </p:cNvSpPr>
          <p:nvPr/>
        </p:nvSpPr>
        <p:spPr bwMode="auto">
          <a:xfrm>
            <a:off x="46038" y="3384550"/>
            <a:ext cx="9372600" cy="2282825"/>
          </a:xfrm>
          <a:prstGeom prst="rect">
            <a:avLst/>
          </a:prstGeom>
          <a:noFill/>
          <a:ln w="9525">
            <a:noFill/>
            <a:miter lim="800000"/>
            <a:headEnd/>
            <a:tailEnd/>
          </a:ln>
          <a:effectLst/>
        </p:spPr>
        <p:txBody>
          <a:bodyPr>
            <a:prstTxWarp prst="textNoShape">
              <a:avLst/>
            </a:prstTxWarp>
            <a:spAutoFit/>
          </a:bodyPr>
          <a:lstStyle/>
          <a:p>
            <a:pPr marL="342900" indent="-342900"/>
            <a:r>
              <a:rPr lang="en-US">
                <a:solidFill>
                  <a:srgbClr val="000099"/>
                </a:solidFill>
                <a:latin typeface="Comic Sans MS" charset="0"/>
              </a:rPr>
              <a:t>3.</a:t>
            </a:r>
            <a:r>
              <a:rPr lang="en-US">
                <a:solidFill>
                  <a:srgbClr val="000099"/>
                </a:solidFill>
              </a:rPr>
              <a:t> </a:t>
            </a:r>
            <a:r>
              <a:rPr lang="en-US">
                <a:solidFill>
                  <a:srgbClr val="000099"/>
                </a:solidFill>
                <a:latin typeface="Comic Sans MS" charset="0"/>
              </a:rPr>
              <a:t>How light interacts with and is produced by </a:t>
            </a:r>
            <a:r>
              <a:rPr lang="en-US" i="1" u="sng">
                <a:solidFill>
                  <a:srgbClr val="000099"/>
                </a:solidFill>
                <a:latin typeface="Comic Sans MS" charset="0"/>
              </a:rPr>
              <a:t>individual</a:t>
            </a:r>
            <a:r>
              <a:rPr lang="en-US" u="sng">
                <a:solidFill>
                  <a:srgbClr val="000099"/>
                </a:solidFill>
                <a:latin typeface="Comic Sans MS" charset="0"/>
              </a:rPr>
              <a:t> atoms</a:t>
            </a:r>
            <a:r>
              <a:rPr lang="en-US">
                <a:solidFill>
                  <a:srgbClr val="000099"/>
                </a:solidFill>
                <a:latin typeface="Comic Sans MS" charset="0"/>
              </a:rPr>
              <a:t>.  Implications about atoms and behavior of electrons in atoms.</a:t>
            </a:r>
          </a:p>
          <a:p>
            <a:pPr marL="342900" indent="-342900"/>
            <a:r>
              <a:rPr lang="en-US">
                <a:solidFill>
                  <a:srgbClr val="000099"/>
                </a:solidFill>
                <a:latin typeface="Comic Sans MS" charset="0"/>
              </a:rPr>
              <a:t>4. Wave-particle duality of photons applies to electrons (and everything else), so does randomness and probability!</a:t>
            </a:r>
          </a:p>
          <a:p>
            <a:pPr marL="342900" indent="-342900"/>
            <a:r>
              <a:rPr lang="en-US">
                <a:solidFill>
                  <a:srgbClr val="000099"/>
                </a:solidFill>
                <a:latin typeface="Comic Sans MS" charset="0"/>
              </a:rPr>
              <a:t>5. Mathematical description to calculate.</a:t>
            </a:r>
          </a:p>
          <a:p>
            <a:pPr marL="342900" indent="-342900"/>
            <a:r>
              <a:rPr lang="en-US">
                <a:solidFill>
                  <a:srgbClr val="000099"/>
                </a:solidFill>
                <a:latin typeface="Comic Sans MS" charset="0"/>
              </a:rPr>
              <a:t>6. Apply these ideas to all kinds of interesting stuff.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5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4" grpId="0" build="allAtOnce"/>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A6678753-7A60-764C-A4AA-EB65FC86A6FA}" type="slidenum">
              <a:rPr lang="en-US"/>
              <a:pPr/>
              <a:t>22</a:t>
            </a:fld>
            <a:endParaRPr lang="en-US"/>
          </a:p>
        </p:txBody>
      </p:sp>
      <p:sp>
        <p:nvSpPr>
          <p:cNvPr id="97284" name="Rectangle 1028"/>
          <p:cNvSpPr>
            <a:spLocks noChangeArrowheads="1"/>
          </p:cNvSpPr>
          <p:nvPr/>
        </p:nvSpPr>
        <p:spPr bwMode="auto">
          <a:xfrm>
            <a:off x="0" y="231775"/>
            <a:ext cx="9415463" cy="1187450"/>
          </a:xfrm>
          <a:prstGeom prst="rect">
            <a:avLst/>
          </a:prstGeom>
          <a:noFill/>
          <a:ln w="9525">
            <a:noFill/>
            <a:miter lim="800000"/>
            <a:headEnd/>
            <a:tailEnd/>
          </a:ln>
          <a:effectLst/>
        </p:spPr>
        <p:txBody>
          <a:bodyPr>
            <a:prstTxWarp prst="textNoShape">
              <a:avLst/>
            </a:prstTxWarp>
            <a:spAutoFit/>
          </a:bodyPr>
          <a:lstStyle/>
          <a:p>
            <a:r>
              <a:rPr lang="en-US">
                <a:solidFill>
                  <a:srgbClr val="000099"/>
                </a:solidFill>
              </a:rPr>
              <a:t> </a:t>
            </a:r>
            <a:r>
              <a:rPr lang="en-US">
                <a:solidFill>
                  <a:srgbClr val="000099"/>
                </a:solidFill>
                <a:latin typeface="Comic Sans MS" charset="0"/>
              </a:rPr>
              <a:t>Develop model of how light interacts with and is produced by </a:t>
            </a:r>
            <a:r>
              <a:rPr lang="en-US" i="1" u="sng">
                <a:solidFill>
                  <a:srgbClr val="000099"/>
                </a:solidFill>
                <a:latin typeface="Comic Sans MS" charset="0"/>
              </a:rPr>
              <a:t>individual</a:t>
            </a:r>
            <a:r>
              <a:rPr lang="en-US" u="sng">
                <a:solidFill>
                  <a:srgbClr val="000099"/>
                </a:solidFill>
                <a:latin typeface="Comic Sans MS" charset="0"/>
              </a:rPr>
              <a:t> atoms</a:t>
            </a:r>
            <a:r>
              <a:rPr lang="en-US">
                <a:solidFill>
                  <a:srgbClr val="000099"/>
                </a:solidFill>
                <a:latin typeface="Comic Sans MS" charset="0"/>
              </a:rPr>
              <a:t> &amp;  what that tells us about how to describe atoms and about behavior of electrons in atoms</a:t>
            </a:r>
          </a:p>
        </p:txBody>
      </p:sp>
      <p:sp>
        <p:nvSpPr>
          <p:cNvPr id="97291" name="Oval 1035"/>
          <p:cNvSpPr>
            <a:spLocks noChangeArrowheads="1"/>
          </p:cNvSpPr>
          <p:nvPr/>
        </p:nvSpPr>
        <p:spPr bwMode="auto">
          <a:xfrm>
            <a:off x="5554663" y="2065338"/>
            <a:ext cx="2198687" cy="2055812"/>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a:latin typeface="Comic Sans MS" charset="0"/>
              </a:rPr>
              <a:t>Atom</a:t>
            </a:r>
          </a:p>
        </p:txBody>
      </p:sp>
      <p:sp>
        <p:nvSpPr>
          <p:cNvPr id="97292" name="Text Box 1036"/>
          <p:cNvSpPr txBox="1">
            <a:spLocks noChangeArrowheads="1"/>
          </p:cNvSpPr>
          <p:nvPr/>
        </p:nvSpPr>
        <p:spPr bwMode="auto">
          <a:xfrm>
            <a:off x="0" y="1439863"/>
            <a:ext cx="9144000" cy="1187450"/>
          </a:xfrm>
          <a:prstGeom prst="rect">
            <a:avLst/>
          </a:prstGeom>
          <a:noFill/>
          <a:ln w="9525">
            <a:noFill/>
            <a:miter lim="800000"/>
            <a:headEnd/>
            <a:tailEnd/>
          </a:ln>
          <a:effectLst/>
        </p:spPr>
        <p:txBody>
          <a:bodyPr>
            <a:prstTxWarp prst="textNoShape">
              <a:avLst/>
            </a:prstTxWarp>
            <a:spAutoFit/>
          </a:bodyPr>
          <a:lstStyle/>
          <a:p>
            <a:r>
              <a:rPr lang="en-US" u="sng"/>
              <a:t>How to look at structure of atoms?</a:t>
            </a:r>
            <a:r>
              <a:rPr lang="en-US"/>
              <a:t>  </a:t>
            </a:r>
          </a:p>
          <a:p>
            <a:r>
              <a:rPr lang="en-US"/>
              <a:t>Experiment!  </a:t>
            </a:r>
          </a:p>
          <a:p>
            <a:r>
              <a:rPr lang="en-US"/>
              <a:t>Hit atoms with various things and see what happens. </a:t>
            </a:r>
          </a:p>
        </p:txBody>
      </p:sp>
      <p:grpSp>
        <p:nvGrpSpPr>
          <p:cNvPr id="2" name="Group 1043"/>
          <p:cNvGrpSpPr>
            <a:grpSpLocks/>
          </p:cNvGrpSpPr>
          <p:nvPr/>
        </p:nvGrpSpPr>
        <p:grpSpPr bwMode="auto">
          <a:xfrm>
            <a:off x="422275" y="2524125"/>
            <a:ext cx="3598863" cy="1031875"/>
            <a:chOff x="266" y="1590"/>
            <a:chExt cx="2267" cy="650"/>
          </a:xfrm>
        </p:grpSpPr>
        <p:sp>
          <p:nvSpPr>
            <p:cNvPr id="97286" name="Line 1030"/>
            <p:cNvSpPr>
              <a:spLocks noChangeShapeType="1"/>
            </p:cNvSpPr>
            <p:nvPr/>
          </p:nvSpPr>
          <p:spPr bwMode="auto">
            <a:xfrm>
              <a:off x="2173" y="2043"/>
              <a:ext cx="360" cy="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97287" name="Text Box 1031"/>
            <p:cNvSpPr txBox="1">
              <a:spLocks noChangeArrowheads="1"/>
            </p:cNvSpPr>
            <p:nvPr/>
          </p:nvSpPr>
          <p:spPr bwMode="auto">
            <a:xfrm>
              <a:off x="266" y="1952"/>
              <a:ext cx="642" cy="288"/>
            </a:xfrm>
            <a:prstGeom prst="rect">
              <a:avLst/>
            </a:prstGeom>
            <a:noFill/>
            <a:ln w="9525">
              <a:noFill/>
              <a:miter lim="800000"/>
              <a:headEnd/>
              <a:tailEnd/>
            </a:ln>
            <a:effectLst/>
          </p:spPr>
          <p:txBody>
            <a:bodyPr>
              <a:prstTxWarp prst="textNoShape">
                <a:avLst/>
              </a:prstTxWarp>
              <a:spAutoFit/>
            </a:bodyPr>
            <a:lstStyle/>
            <a:p>
              <a:r>
                <a:rPr lang="en-US">
                  <a:solidFill>
                    <a:srgbClr val="0000CC"/>
                  </a:solidFill>
                </a:rPr>
                <a:t>Light</a:t>
              </a:r>
              <a:endParaRPr lang="en-US">
                <a:solidFill>
                  <a:srgbClr val="800000"/>
                </a:solidFill>
              </a:endParaRPr>
            </a:p>
          </p:txBody>
        </p:sp>
        <p:grpSp>
          <p:nvGrpSpPr>
            <p:cNvPr id="3" name="Group 1032"/>
            <p:cNvGrpSpPr>
              <a:grpSpLocks/>
            </p:cNvGrpSpPr>
            <p:nvPr/>
          </p:nvGrpSpPr>
          <p:grpSpPr bwMode="auto">
            <a:xfrm>
              <a:off x="1008" y="1914"/>
              <a:ext cx="1076" cy="305"/>
              <a:chOff x="648" y="3408"/>
              <a:chExt cx="1176" cy="344"/>
            </a:xfrm>
          </p:grpSpPr>
          <p:sp>
            <p:nvSpPr>
              <p:cNvPr id="97289" name="Freeform 1033"/>
              <p:cNvSpPr>
                <a:spLocks/>
              </p:cNvSpPr>
              <p:nvPr/>
            </p:nvSpPr>
            <p:spPr bwMode="auto">
              <a:xfrm>
                <a:off x="648"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accent2"/>
                </a:solidFill>
                <a:round/>
                <a:headEnd/>
                <a:tailEnd/>
              </a:ln>
              <a:effectLst/>
            </p:spPr>
            <p:txBody>
              <a:bodyPr>
                <a:prstTxWarp prst="textNoShape">
                  <a:avLst/>
                </a:prstTxWarp>
              </a:bodyPr>
              <a:lstStyle/>
              <a:p>
                <a:endParaRPr lang="en-US"/>
              </a:p>
            </p:txBody>
          </p:sp>
          <p:sp>
            <p:nvSpPr>
              <p:cNvPr id="97290" name="Freeform 1034"/>
              <p:cNvSpPr>
                <a:spLocks/>
              </p:cNvSpPr>
              <p:nvPr/>
            </p:nvSpPr>
            <p:spPr bwMode="auto">
              <a:xfrm>
                <a:off x="1200" y="3408"/>
                <a:ext cx="624" cy="344"/>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accent2"/>
                </a:solidFill>
                <a:round/>
                <a:headEnd/>
                <a:tailEnd/>
              </a:ln>
              <a:effectLst/>
            </p:spPr>
            <p:txBody>
              <a:bodyPr>
                <a:prstTxWarp prst="textNoShape">
                  <a:avLst/>
                </a:prstTxWarp>
              </a:bodyPr>
              <a:lstStyle/>
              <a:p>
                <a:endParaRPr lang="en-US"/>
              </a:p>
            </p:txBody>
          </p:sp>
        </p:grpSp>
        <p:grpSp>
          <p:nvGrpSpPr>
            <p:cNvPr id="4" name="Group 1042"/>
            <p:cNvGrpSpPr>
              <a:grpSpLocks/>
            </p:cNvGrpSpPr>
            <p:nvPr/>
          </p:nvGrpSpPr>
          <p:grpSpPr bwMode="auto">
            <a:xfrm>
              <a:off x="469" y="1590"/>
              <a:ext cx="1953" cy="288"/>
              <a:chOff x="469" y="1590"/>
              <a:chExt cx="1953" cy="288"/>
            </a:xfrm>
          </p:grpSpPr>
          <p:sp>
            <p:nvSpPr>
              <p:cNvPr id="97295" name="Text Box 1039"/>
              <p:cNvSpPr txBox="1">
                <a:spLocks noChangeArrowheads="1"/>
              </p:cNvSpPr>
              <p:nvPr/>
            </p:nvSpPr>
            <p:spPr bwMode="auto">
              <a:xfrm>
                <a:off x="469" y="1590"/>
                <a:ext cx="1091" cy="288"/>
              </a:xfrm>
              <a:prstGeom prst="rect">
                <a:avLst/>
              </a:prstGeom>
              <a:noFill/>
              <a:ln w="9525">
                <a:noFill/>
                <a:miter lim="800000"/>
                <a:headEnd/>
                <a:tailEnd/>
              </a:ln>
              <a:effectLst/>
            </p:spPr>
            <p:txBody>
              <a:bodyPr>
                <a:prstTxWarp prst="textNoShape">
                  <a:avLst/>
                </a:prstTxWarp>
                <a:spAutoFit/>
              </a:bodyPr>
              <a:lstStyle/>
              <a:p>
                <a:r>
                  <a:rPr lang="en-US">
                    <a:solidFill>
                      <a:srgbClr val="0000CC"/>
                    </a:solidFill>
                  </a:rPr>
                  <a:t>Electrons</a:t>
                </a:r>
                <a:endParaRPr lang="en-US">
                  <a:solidFill>
                    <a:srgbClr val="800000"/>
                  </a:solidFill>
                </a:endParaRPr>
              </a:p>
            </p:txBody>
          </p:sp>
          <p:sp>
            <p:nvSpPr>
              <p:cNvPr id="97293" name="Oval 1037"/>
              <p:cNvSpPr>
                <a:spLocks noChangeArrowheads="1"/>
              </p:cNvSpPr>
              <p:nvPr/>
            </p:nvSpPr>
            <p:spPr bwMode="auto">
              <a:xfrm>
                <a:off x="1349" y="1727"/>
                <a:ext cx="52" cy="64"/>
              </a:xfrm>
              <a:prstGeom prst="ellipse">
                <a:avLst/>
              </a:prstGeom>
              <a:solidFill>
                <a:srgbClr val="333399"/>
              </a:solidFill>
              <a:ln w="9525">
                <a:solidFill>
                  <a:schemeClr val="tx1"/>
                </a:solidFill>
                <a:round/>
                <a:headEnd/>
                <a:tailEnd/>
              </a:ln>
              <a:effectLst/>
            </p:spPr>
            <p:txBody>
              <a:bodyPr wrap="none" anchor="ctr">
                <a:prstTxWarp prst="textNoShape">
                  <a:avLst/>
                </a:prstTxWarp>
              </a:bodyPr>
              <a:lstStyle/>
              <a:p>
                <a:endParaRPr lang="en-US"/>
              </a:p>
            </p:txBody>
          </p:sp>
          <p:sp>
            <p:nvSpPr>
              <p:cNvPr id="97294" name="Line 1038"/>
              <p:cNvSpPr>
                <a:spLocks noChangeShapeType="1"/>
              </p:cNvSpPr>
              <p:nvPr/>
            </p:nvSpPr>
            <p:spPr bwMode="auto">
              <a:xfrm>
                <a:off x="1347" y="1762"/>
                <a:ext cx="1075" cy="73"/>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grpSp>
      </p:grpSp>
      <p:sp>
        <p:nvSpPr>
          <p:cNvPr id="97297" name="Rectangle 1041"/>
          <p:cNvSpPr>
            <a:spLocks noChangeArrowheads="1"/>
          </p:cNvSpPr>
          <p:nvPr/>
        </p:nvSpPr>
        <p:spPr bwMode="auto">
          <a:xfrm>
            <a:off x="174625" y="3905250"/>
            <a:ext cx="8740775" cy="2062103"/>
          </a:xfrm>
          <a:prstGeom prst="rect">
            <a:avLst/>
          </a:prstGeom>
          <a:noFill/>
          <a:ln w="9525">
            <a:noFill/>
            <a:miter lim="800000"/>
            <a:headEnd/>
            <a:tailEnd/>
          </a:ln>
          <a:effectLst/>
        </p:spPr>
        <p:txBody>
          <a:bodyPr>
            <a:prstTxWarp prst="textNoShape">
              <a:avLst/>
            </a:prstTxWarp>
            <a:spAutoFit/>
          </a:bodyPr>
          <a:lstStyle/>
          <a:p>
            <a:r>
              <a:rPr lang="en-US" u="sng" dirty="0"/>
              <a:t>Learning Goals:</a:t>
            </a:r>
            <a:r>
              <a:rPr lang="en-US" dirty="0"/>
              <a:t> </a:t>
            </a:r>
            <a:br>
              <a:rPr lang="en-US" dirty="0"/>
            </a:br>
            <a:r>
              <a:rPr lang="en-US" dirty="0"/>
              <a:t>1.</a:t>
            </a:r>
            <a:r>
              <a:rPr lang="en-US" dirty="0" smtClean="0"/>
              <a:t> What </a:t>
            </a:r>
            <a:r>
              <a:rPr lang="en-US" dirty="0"/>
              <a:t>one sees if bash atoms with anything, particularly electrons, as in a discharge lamp.</a:t>
            </a:r>
          </a:p>
          <a:p>
            <a:endParaRPr lang="en-US" sz="800" dirty="0" smtClean="0"/>
          </a:p>
          <a:p>
            <a:r>
              <a:rPr lang="en-US" dirty="0"/>
              <a:t>2</a:t>
            </a:r>
            <a:r>
              <a:rPr lang="en-US" dirty="0" smtClean="0"/>
              <a:t>. </a:t>
            </a:r>
            <a:r>
              <a:rPr lang="en-US" dirty="0"/>
              <a:t>What light coming from atoms (“spectra”) imply about behavior of electrons in atom.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2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729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499"/>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729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729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2" grpId="0" build="p" autoUpdateAnimBg="0"/>
      <p:bldP spid="97297" grpId="0" build="allAtOnce"/>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50CC4E78-AC6E-6840-9839-1F9DDF0D5D2D}" type="slidenum">
              <a:rPr lang="en-US"/>
              <a:pPr/>
              <a:t>23</a:t>
            </a:fld>
            <a:endParaRPr lang="en-US"/>
          </a:p>
        </p:txBody>
      </p:sp>
      <p:sp>
        <p:nvSpPr>
          <p:cNvPr id="5122" name="Oval 2"/>
          <p:cNvSpPr>
            <a:spLocks noChangeArrowheads="1"/>
          </p:cNvSpPr>
          <p:nvPr/>
        </p:nvSpPr>
        <p:spPr bwMode="auto">
          <a:xfrm>
            <a:off x="1247775" y="220663"/>
            <a:ext cx="6680200" cy="6637337"/>
          </a:xfrm>
          <a:prstGeom prst="ellipse">
            <a:avLst/>
          </a:prstGeom>
          <a:solidFill>
            <a:srgbClr val="D2EAEC"/>
          </a:solidFill>
          <a:ln w="9525">
            <a:solidFill>
              <a:schemeClr val="tx1"/>
            </a:solidFill>
            <a:round/>
            <a:headEnd/>
            <a:tailEnd/>
          </a:ln>
          <a:effectLst/>
        </p:spPr>
        <p:txBody>
          <a:bodyPr wrap="none" anchor="ctr">
            <a:prstTxWarp prst="textNoShape">
              <a:avLst/>
            </a:prstTxWarp>
          </a:bodyPr>
          <a:lstStyle/>
          <a:p>
            <a:endParaRPr lang="en-US"/>
          </a:p>
        </p:txBody>
      </p:sp>
      <p:sp>
        <p:nvSpPr>
          <p:cNvPr id="5123" name="Oval 3"/>
          <p:cNvSpPr>
            <a:spLocks noChangeArrowheads="1"/>
          </p:cNvSpPr>
          <p:nvPr/>
        </p:nvSpPr>
        <p:spPr bwMode="auto">
          <a:xfrm>
            <a:off x="4337050" y="3214688"/>
            <a:ext cx="152400" cy="195262"/>
          </a:xfrm>
          <a:prstGeom prst="ellipse">
            <a:avLst/>
          </a:prstGeom>
          <a:solidFill>
            <a:srgbClr val="FF0000"/>
          </a:solidFill>
          <a:ln w="9525">
            <a:noFill/>
            <a:round/>
            <a:headEnd/>
            <a:tailEnd/>
          </a:ln>
          <a:effectLst/>
        </p:spPr>
        <p:txBody>
          <a:bodyPr wrap="none" anchor="ctr">
            <a:prstTxWarp prst="textNoShape">
              <a:avLst/>
            </a:prstTxWarp>
          </a:bodyPr>
          <a:lstStyle/>
          <a:p>
            <a:pPr algn="ctr"/>
            <a:r>
              <a:rPr lang="en-US" sz="1400"/>
              <a:t>p</a:t>
            </a:r>
          </a:p>
        </p:txBody>
      </p:sp>
      <p:sp>
        <p:nvSpPr>
          <p:cNvPr id="5124" name="Oval 4"/>
          <p:cNvSpPr>
            <a:spLocks noChangeArrowheads="1"/>
          </p:cNvSpPr>
          <p:nvPr/>
        </p:nvSpPr>
        <p:spPr bwMode="auto">
          <a:xfrm>
            <a:off x="4491038" y="3390900"/>
            <a:ext cx="152400" cy="195263"/>
          </a:xfrm>
          <a:prstGeom prst="ellipse">
            <a:avLst/>
          </a:prstGeom>
          <a:solidFill>
            <a:srgbClr val="FF0000"/>
          </a:solidFill>
          <a:ln w="9525">
            <a:noFill/>
            <a:round/>
            <a:headEnd/>
            <a:tailEnd/>
          </a:ln>
          <a:effectLst/>
        </p:spPr>
        <p:txBody>
          <a:bodyPr wrap="none" anchor="ctr">
            <a:prstTxWarp prst="textNoShape">
              <a:avLst/>
            </a:prstTxWarp>
          </a:bodyPr>
          <a:lstStyle/>
          <a:p>
            <a:pPr algn="ctr"/>
            <a:r>
              <a:rPr lang="en-US" sz="1400"/>
              <a:t>p</a:t>
            </a:r>
          </a:p>
        </p:txBody>
      </p:sp>
      <p:sp>
        <p:nvSpPr>
          <p:cNvPr id="5125" name="Oval 5"/>
          <p:cNvSpPr>
            <a:spLocks noChangeArrowheads="1"/>
          </p:cNvSpPr>
          <p:nvPr/>
        </p:nvSpPr>
        <p:spPr bwMode="auto">
          <a:xfrm>
            <a:off x="4645025" y="3233738"/>
            <a:ext cx="152400" cy="195262"/>
          </a:xfrm>
          <a:prstGeom prst="ellipse">
            <a:avLst/>
          </a:prstGeom>
          <a:solidFill>
            <a:srgbClr val="FF0000"/>
          </a:solidFill>
          <a:ln w="9525">
            <a:noFill/>
            <a:round/>
            <a:headEnd/>
            <a:tailEnd/>
          </a:ln>
          <a:effectLst/>
        </p:spPr>
        <p:txBody>
          <a:bodyPr wrap="none" anchor="ctr">
            <a:prstTxWarp prst="textNoShape">
              <a:avLst/>
            </a:prstTxWarp>
          </a:bodyPr>
          <a:lstStyle/>
          <a:p>
            <a:pPr algn="ctr"/>
            <a:r>
              <a:rPr lang="en-US" sz="1400"/>
              <a:t>p</a:t>
            </a:r>
          </a:p>
        </p:txBody>
      </p:sp>
      <p:sp>
        <p:nvSpPr>
          <p:cNvPr id="5126" name="Oval 6"/>
          <p:cNvSpPr>
            <a:spLocks noChangeArrowheads="1"/>
          </p:cNvSpPr>
          <p:nvPr/>
        </p:nvSpPr>
        <p:spPr bwMode="auto">
          <a:xfrm>
            <a:off x="4475163" y="3144838"/>
            <a:ext cx="152400" cy="195262"/>
          </a:xfrm>
          <a:prstGeom prst="ellipse">
            <a:avLst/>
          </a:prstGeom>
          <a:solidFill>
            <a:srgbClr val="FF0000"/>
          </a:solidFill>
          <a:ln w="9525">
            <a:noFill/>
            <a:round/>
            <a:headEnd/>
            <a:tailEnd/>
          </a:ln>
          <a:effectLst/>
        </p:spPr>
        <p:txBody>
          <a:bodyPr wrap="none" anchor="ctr">
            <a:prstTxWarp prst="textNoShape">
              <a:avLst/>
            </a:prstTxWarp>
          </a:bodyPr>
          <a:lstStyle/>
          <a:p>
            <a:pPr algn="ctr"/>
            <a:r>
              <a:rPr lang="en-US" sz="1400"/>
              <a:t>p</a:t>
            </a:r>
          </a:p>
        </p:txBody>
      </p:sp>
      <p:sp>
        <p:nvSpPr>
          <p:cNvPr id="5127" name="Oval 7"/>
          <p:cNvSpPr>
            <a:spLocks noChangeArrowheads="1"/>
          </p:cNvSpPr>
          <p:nvPr/>
        </p:nvSpPr>
        <p:spPr bwMode="auto">
          <a:xfrm>
            <a:off x="4660900" y="3363913"/>
            <a:ext cx="152400" cy="195262"/>
          </a:xfrm>
          <a:prstGeom prst="ellipse">
            <a:avLst/>
          </a:prstGeom>
          <a:solidFill>
            <a:srgbClr val="66FF33"/>
          </a:solidFill>
          <a:ln w="9525">
            <a:noFill/>
            <a:round/>
            <a:headEnd/>
            <a:tailEnd/>
          </a:ln>
          <a:effectLst/>
        </p:spPr>
        <p:txBody>
          <a:bodyPr wrap="none" anchor="ctr">
            <a:prstTxWarp prst="textNoShape">
              <a:avLst/>
            </a:prstTxWarp>
          </a:bodyPr>
          <a:lstStyle/>
          <a:p>
            <a:pPr algn="ctr"/>
            <a:r>
              <a:rPr lang="en-US" sz="1400"/>
              <a:t>n</a:t>
            </a:r>
          </a:p>
        </p:txBody>
      </p:sp>
      <p:sp>
        <p:nvSpPr>
          <p:cNvPr id="5128" name="Oval 8"/>
          <p:cNvSpPr>
            <a:spLocks noChangeArrowheads="1"/>
          </p:cNvSpPr>
          <p:nvPr/>
        </p:nvSpPr>
        <p:spPr bwMode="auto">
          <a:xfrm>
            <a:off x="4629150" y="3078163"/>
            <a:ext cx="152400" cy="195262"/>
          </a:xfrm>
          <a:prstGeom prst="ellipse">
            <a:avLst/>
          </a:prstGeom>
          <a:solidFill>
            <a:srgbClr val="66FF33"/>
          </a:solidFill>
          <a:ln w="9525">
            <a:noFill/>
            <a:round/>
            <a:headEnd/>
            <a:tailEnd/>
          </a:ln>
          <a:effectLst/>
        </p:spPr>
        <p:txBody>
          <a:bodyPr wrap="none" anchor="ctr">
            <a:prstTxWarp prst="textNoShape">
              <a:avLst/>
            </a:prstTxWarp>
          </a:bodyPr>
          <a:lstStyle/>
          <a:p>
            <a:pPr algn="ctr"/>
            <a:r>
              <a:rPr lang="en-US" sz="1400"/>
              <a:t>n</a:t>
            </a:r>
          </a:p>
        </p:txBody>
      </p:sp>
      <p:sp>
        <p:nvSpPr>
          <p:cNvPr id="5129" name="Oval 9"/>
          <p:cNvSpPr>
            <a:spLocks noChangeArrowheads="1"/>
          </p:cNvSpPr>
          <p:nvPr/>
        </p:nvSpPr>
        <p:spPr bwMode="auto">
          <a:xfrm>
            <a:off x="4354513" y="3094038"/>
            <a:ext cx="152400" cy="195262"/>
          </a:xfrm>
          <a:prstGeom prst="ellipse">
            <a:avLst/>
          </a:prstGeom>
          <a:solidFill>
            <a:srgbClr val="66FF33"/>
          </a:solidFill>
          <a:ln w="9525">
            <a:noFill/>
            <a:round/>
            <a:headEnd/>
            <a:tailEnd/>
          </a:ln>
          <a:effectLst/>
        </p:spPr>
        <p:txBody>
          <a:bodyPr wrap="none" anchor="ctr">
            <a:prstTxWarp prst="textNoShape">
              <a:avLst/>
            </a:prstTxWarp>
          </a:bodyPr>
          <a:lstStyle/>
          <a:p>
            <a:pPr algn="ctr"/>
            <a:r>
              <a:rPr lang="en-US" sz="1400"/>
              <a:t>n</a:t>
            </a:r>
          </a:p>
        </p:txBody>
      </p:sp>
      <p:sp>
        <p:nvSpPr>
          <p:cNvPr id="5130" name="Oval 10"/>
          <p:cNvSpPr>
            <a:spLocks noChangeArrowheads="1"/>
          </p:cNvSpPr>
          <p:nvPr/>
        </p:nvSpPr>
        <p:spPr bwMode="auto">
          <a:xfrm>
            <a:off x="4438650" y="3248025"/>
            <a:ext cx="152400" cy="195263"/>
          </a:xfrm>
          <a:prstGeom prst="ellipse">
            <a:avLst/>
          </a:prstGeom>
          <a:solidFill>
            <a:srgbClr val="66FF33"/>
          </a:solidFill>
          <a:ln w="9525">
            <a:noFill/>
            <a:round/>
            <a:headEnd/>
            <a:tailEnd/>
          </a:ln>
          <a:effectLst/>
        </p:spPr>
        <p:txBody>
          <a:bodyPr wrap="none" anchor="ctr">
            <a:prstTxWarp prst="textNoShape">
              <a:avLst/>
            </a:prstTxWarp>
          </a:bodyPr>
          <a:lstStyle/>
          <a:p>
            <a:pPr algn="ctr"/>
            <a:r>
              <a:rPr lang="en-US" sz="1400"/>
              <a:t>n</a:t>
            </a:r>
          </a:p>
        </p:txBody>
      </p:sp>
      <p:sp>
        <p:nvSpPr>
          <p:cNvPr id="5131" name="Oval 11"/>
          <p:cNvSpPr>
            <a:spLocks noChangeArrowheads="1"/>
          </p:cNvSpPr>
          <p:nvPr/>
        </p:nvSpPr>
        <p:spPr bwMode="auto">
          <a:xfrm>
            <a:off x="4656138" y="3500438"/>
            <a:ext cx="152400" cy="195262"/>
          </a:xfrm>
          <a:prstGeom prst="ellipse">
            <a:avLst/>
          </a:prstGeom>
          <a:solidFill>
            <a:srgbClr val="FF0000"/>
          </a:solidFill>
          <a:ln w="9525">
            <a:noFill/>
            <a:round/>
            <a:headEnd/>
            <a:tailEnd/>
          </a:ln>
          <a:effectLst/>
        </p:spPr>
        <p:txBody>
          <a:bodyPr wrap="none" anchor="ctr">
            <a:prstTxWarp prst="textNoShape">
              <a:avLst/>
            </a:prstTxWarp>
          </a:bodyPr>
          <a:lstStyle/>
          <a:p>
            <a:pPr algn="ctr"/>
            <a:r>
              <a:rPr lang="en-US" sz="1400"/>
              <a:t>p</a:t>
            </a:r>
          </a:p>
        </p:txBody>
      </p:sp>
      <p:sp>
        <p:nvSpPr>
          <p:cNvPr id="5132" name="Text Box 12"/>
          <p:cNvSpPr txBox="1">
            <a:spLocks noChangeArrowheads="1"/>
          </p:cNvSpPr>
          <p:nvPr/>
        </p:nvSpPr>
        <p:spPr bwMode="auto">
          <a:xfrm>
            <a:off x="222250" y="247650"/>
            <a:ext cx="8672513" cy="822325"/>
          </a:xfrm>
          <a:prstGeom prst="rect">
            <a:avLst/>
          </a:prstGeom>
          <a:noFill/>
          <a:ln w="9525">
            <a:noFill/>
            <a:miter lim="800000"/>
            <a:headEnd/>
            <a:tailEnd/>
          </a:ln>
          <a:effectLst/>
        </p:spPr>
        <p:txBody>
          <a:bodyPr wrap="none">
            <a:prstTxWarp prst="textNoShape">
              <a:avLst/>
            </a:prstTxWarp>
            <a:spAutoFit/>
          </a:bodyPr>
          <a:lstStyle/>
          <a:p>
            <a:r>
              <a:rPr lang="en-US"/>
              <a:t>Atom: Tiny nucleus with protons and neutrons (99.9% of mass)</a:t>
            </a:r>
          </a:p>
          <a:p>
            <a:r>
              <a:rPr lang="en-US"/>
              <a:t>	Surrounded by large diffuse cloud of low mass electrons</a:t>
            </a:r>
          </a:p>
        </p:txBody>
      </p:sp>
      <p:sp>
        <p:nvSpPr>
          <p:cNvPr id="5133" name="Text Box 13"/>
          <p:cNvSpPr txBox="1">
            <a:spLocks noChangeArrowheads="1"/>
          </p:cNvSpPr>
          <p:nvPr/>
        </p:nvSpPr>
        <p:spPr bwMode="auto">
          <a:xfrm>
            <a:off x="4097338" y="3724275"/>
            <a:ext cx="1155700" cy="457200"/>
          </a:xfrm>
          <a:prstGeom prst="rect">
            <a:avLst/>
          </a:prstGeom>
          <a:noFill/>
          <a:ln w="9525">
            <a:noFill/>
            <a:miter lim="800000"/>
            <a:headEnd/>
            <a:tailEnd/>
          </a:ln>
          <a:effectLst/>
        </p:spPr>
        <p:txBody>
          <a:bodyPr wrap="none">
            <a:prstTxWarp prst="textNoShape">
              <a:avLst/>
            </a:prstTxWarp>
            <a:spAutoFit/>
          </a:bodyPr>
          <a:lstStyle/>
          <a:p>
            <a:r>
              <a:rPr lang="en-US"/>
              <a:t>10</a:t>
            </a:r>
            <a:r>
              <a:rPr lang="en-US" baseline="30000"/>
              <a:t>-14</a:t>
            </a:r>
            <a:r>
              <a:rPr lang="en-US"/>
              <a:t> m</a:t>
            </a:r>
          </a:p>
        </p:txBody>
      </p:sp>
      <p:sp>
        <p:nvSpPr>
          <p:cNvPr id="5134" name="Line 14"/>
          <p:cNvSpPr>
            <a:spLocks noChangeShapeType="1"/>
          </p:cNvSpPr>
          <p:nvPr/>
        </p:nvSpPr>
        <p:spPr bwMode="auto">
          <a:xfrm>
            <a:off x="4364038" y="3749675"/>
            <a:ext cx="461962" cy="0"/>
          </a:xfrm>
          <a:prstGeom prst="line">
            <a:avLst/>
          </a:prstGeom>
          <a:noFill/>
          <a:ln w="9525">
            <a:solidFill>
              <a:schemeClr val="tx1"/>
            </a:solidFill>
            <a:round/>
            <a:headEnd type="arrow" w="med" len="med"/>
            <a:tailEnd type="arrow" w="med" len="med"/>
          </a:ln>
          <a:effectLst/>
        </p:spPr>
        <p:txBody>
          <a:bodyPr>
            <a:prstTxWarp prst="textNoShape">
              <a:avLst/>
            </a:prstTxWarp>
          </a:bodyPr>
          <a:lstStyle/>
          <a:p>
            <a:endParaRPr lang="en-US"/>
          </a:p>
        </p:txBody>
      </p:sp>
      <p:sp>
        <p:nvSpPr>
          <p:cNvPr id="5135" name="Line 15"/>
          <p:cNvSpPr>
            <a:spLocks noChangeShapeType="1"/>
          </p:cNvSpPr>
          <p:nvPr/>
        </p:nvSpPr>
        <p:spPr bwMode="auto">
          <a:xfrm>
            <a:off x="1262063" y="2592388"/>
            <a:ext cx="6689725" cy="0"/>
          </a:xfrm>
          <a:prstGeom prst="line">
            <a:avLst/>
          </a:prstGeom>
          <a:noFill/>
          <a:ln w="9525">
            <a:solidFill>
              <a:schemeClr val="tx1"/>
            </a:solidFill>
            <a:round/>
            <a:headEnd type="arrow" w="med" len="med"/>
            <a:tailEnd type="arrow" w="med" len="med"/>
          </a:ln>
          <a:effectLst/>
        </p:spPr>
        <p:txBody>
          <a:bodyPr>
            <a:prstTxWarp prst="textNoShape">
              <a:avLst/>
            </a:prstTxWarp>
          </a:bodyPr>
          <a:lstStyle/>
          <a:p>
            <a:endParaRPr lang="en-US"/>
          </a:p>
        </p:txBody>
      </p:sp>
      <p:sp>
        <p:nvSpPr>
          <p:cNvPr id="5136" name="Text Box 16"/>
          <p:cNvSpPr txBox="1">
            <a:spLocks noChangeArrowheads="1"/>
          </p:cNvSpPr>
          <p:nvPr/>
        </p:nvSpPr>
        <p:spPr bwMode="auto">
          <a:xfrm>
            <a:off x="3867150" y="2182813"/>
            <a:ext cx="1155700" cy="457200"/>
          </a:xfrm>
          <a:prstGeom prst="rect">
            <a:avLst/>
          </a:prstGeom>
          <a:noFill/>
          <a:ln w="9525">
            <a:noFill/>
            <a:miter lim="800000"/>
            <a:headEnd/>
            <a:tailEnd/>
          </a:ln>
          <a:effectLst/>
        </p:spPr>
        <p:txBody>
          <a:bodyPr wrap="none">
            <a:prstTxWarp prst="textNoShape">
              <a:avLst/>
            </a:prstTxWarp>
            <a:spAutoFit/>
          </a:bodyPr>
          <a:lstStyle/>
          <a:p>
            <a:r>
              <a:rPr lang="en-US"/>
              <a:t>10</a:t>
            </a:r>
            <a:r>
              <a:rPr lang="en-US" baseline="30000"/>
              <a:t>-10</a:t>
            </a:r>
            <a:r>
              <a:rPr lang="en-US"/>
              <a:t> 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937C05-747F-3349-96A8-40FEBAC48617}" type="slidenum">
              <a:rPr lang="en-US"/>
              <a:pPr/>
              <a:t>24</a:t>
            </a:fld>
            <a:endParaRPr lang="en-US"/>
          </a:p>
        </p:txBody>
      </p:sp>
      <p:pic>
        <p:nvPicPr>
          <p:cNvPr id="123906" name="Picture 2" descr="Picture 7"/>
          <p:cNvPicPr>
            <a:picLocks noChangeAspect="1" noChangeArrowheads="1"/>
          </p:cNvPicPr>
          <p:nvPr/>
        </p:nvPicPr>
        <p:blipFill>
          <a:blip r:embed="rId3"/>
          <a:srcRect/>
          <a:stretch>
            <a:fillRect/>
          </a:stretch>
        </p:blipFill>
        <p:spPr bwMode="auto">
          <a:xfrm>
            <a:off x="479425" y="234950"/>
            <a:ext cx="8345488" cy="62103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 name="Slide Number Placeholder 5"/>
          <p:cNvSpPr>
            <a:spLocks noGrp="1"/>
          </p:cNvSpPr>
          <p:nvPr>
            <p:ph type="sldNum" sz="quarter" idx="12"/>
          </p:nvPr>
        </p:nvSpPr>
        <p:spPr/>
        <p:txBody>
          <a:bodyPr/>
          <a:lstStyle/>
          <a:p>
            <a:fld id="{410561C3-D38C-C443-87B9-55DBEE83BB19}" type="slidenum">
              <a:rPr lang="en-US"/>
              <a:pPr/>
              <a:t>25</a:t>
            </a:fld>
            <a:endParaRPr lang="en-US"/>
          </a:p>
        </p:txBody>
      </p:sp>
      <p:sp>
        <p:nvSpPr>
          <p:cNvPr id="132098" name="Text Box 2"/>
          <p:cNvSpPr txBox="1">
            <a:spLocks noChangeArrowheads="1"/>
          </p:cNvSpPr>
          <p:nvPr/>
        </p:nvSpPr>
        <p:spPr bwMode="auto">
          <a:xfrm>
            <a:off x="6977063" y="2719388"/>
            <a:ext cx="2166937" cy="1155700"/>
          </a:xfrm>
          <a:prstGeom prst="rect">
            <a:avLst/>
          </a:prstGeom>
          <a:solidFill>
            <a:schemeClr val="accent1"/>
          </a:solidFill>
          <a:ln w="9525">
            <a:noFill/>
            <a:miter lim="800000"/>
            <a:headEnd/>
            <a:tailEnd/>
          </a:ln>
        </p:spPr>
        <p:txBody>
          <a:bodyPr lIns="60350" tIns="30175" rIns="60350" bIns="30175">
            <a:prstTxWarp prst="textNoShape">
              <a:avLst/>
            </a:prstTxWarp>
            <a:spAutoFit/>
          </a:bodyPr>
          <a:lstStyle/>
          <a:p>
            <a:r>
              <a:rPr lang="en-US">
                <a:solidFill>
                  <a:srgbClr val="000000"/>
                </a:solidFill>
                <a:effectLst>
                  <a:outerShdw blurRad="38100" dist="38100" dir="2700000" algn="tl">
                    <a:srgbClr val="FFFFFF"/>
                  </a:outerShdw>
                </a:effectLst>
              </a:rPr>
              <a:t>3. </a:t>
            </a:r>
            <a:r>
              <a:rPr lang="en-US">
                <a:solidFill>
                  <a:srgbClr val="00FFFF"/>
                </a:solidFill>
                <a:effectLst>
                  <a:outerShdw blurRad="38100" dist="38100" dir="2700000" algn="tl">
                    <a:srgbClr val="000000"/>
                  </a:outerShdw>
                </a:effectLst>
              </a:rPr>
              <a:t>Electron jumps back to low energy</a:t>
            </a:r>
            <a:r>
              <a:rPr lang="en-US">
                <a:solidFill>
                  <a:srgbClr val="000000"/>
                </a:solidFill>
                <a:effectLst>
                  <a:outerShdw blurRad="38100" dist="38100" dir="2700000" algn="tl">
                    <a:srgbClr val="FFFFFF"/>
                  </a:outerShdw>
                </a:effectLst>
              </a:rPr>
              <a:t> </a:t>
            </a:r>
            <a:endParaRPr lang="en-US">
              <a:effectLst>
                <a:outerShdw blurRad="38100" dist="38100" dir="2700000" algn="tl">
                  <a:srgbClr val="FFFFFF"/>
                </a:outerShdw>
              </a:effectLst>
              <a:latin typeface="Times New Roman" charset="0"/>
            </a:endParaRPr>
          </a:p>
        </p:txBody>
      </p:sp>
      <p:sp>
        <p:nvSpPr>
          <p:cNvPr id="132099" name="Text Box 3"/>
          <p:cNvSpPr txBox="1">
            <a:spLocks noChangeArrowheads="1"/>
          </p:cNvSpPr>
          <p:nvPr/>
        </p:nvSpPr>
        <p:spPr bwMode="auto">
          <a:xfrm>
            <a:off x="2814638" y="2693988"/>
            <a:ext cx="3790950" cy="1155700"/>
          </a:xfrm>
          <a:prstGeom prst="rect">
            <a:avLst/>
          </a:prstGeom>
          <a:solidFill>
            <a:schemeClr val="accent1"/>
          </a:solidFill>
          <a:ln w="9525">
            <a:noFill/>
            <a:miter lim="800000"/>
            <a:headEnd/>
            <a:tailEnd/>
          </a:ln>
        </p:spPr>
        <p:txBody>
          <a:bodyPr lIns="60350" tIns="30175" rIns="60350" bIns="30175">
            <a:prstTxWarp prst="textNoShape">
              <a:avLst/>
            </a:prstTxWarp>
            <a:spAutoFit/>
          </a:bodyPr>
          <a:lstStyle/>
          <a:p>
            <a:r>
              <a:rPr lang="en-US">
                <a:solidFill>
                  <a:srgbClr val="000000"/>
                </a:solidFill>
                <a:effectLst>
                  <a:outerShdw blurRad="38100" dist="38100" dir="2700000" algn="tl">
                    <a:srgbClr val="FFFFFF"/>
                  </a:outerShdw>
                </a:effectLst>
              </a:rPr>
              <a:t>2. </a:t>
            </a:r>
            <a:r>
              <a:rPr lang="en-US">
                <a:solidFill>
                  <a:srgbClr val="00FFFF"/>
                </a:solidFill>
                <a:effectLst>
                  <a:outerShdw blurRad="38100" dist="38100" dir="2700000" algn="tl">
                    <a:srgbClr val="000000"/>
                  </a:outerShdw>
                </a:effectLst>
              </a:rPr>
              <a:t>Excited atom ..electron in atom goes to higher energy</a:t>
            </a:r>
            <a:endParaRPr lang="en-US">
              <a:effectLst>
                <a:outerShdw blurRad="38100" dist="38100" dir="2700000" algn="tl">
                  <a:srgbClr val="FFFFFF"/>
                </a:outerShdw>
              </a:effectLst>
              <a:latin typeface="Times New Roman" charset="0"/>
            </a:endParaRPr>
          </a:p>
        </p:txBody>
      </p:sp>
      <p:sp>
        <p:nvSpPr>
          <p:cNvPr id="132100" name="Text Box 4"/>
          <p:cNvSpPr txBox="1">
            <a:spLocks noChangeArrowheads="1"/>
          </p:cNvSpPr>
          <p:nvPr/>
        </p:nvSpPr>
        <p:spPr bwMode="auto">
          <a:xfrm>
            <a:off x="0" y="0"/>
            <a:ext cx="8499475" cy="822325"/>
          </a:xfrm>
          <a:prstGeom prst="rect">
            <a:avLst/>
          </a:prstGeom>
          <a:noFill/>
          <a:ln w="9525">
            <a:noFill/>
            <a:miter lim="800000"/>
            <a:headEnd/>
            <a:tailEnd/>
          </a:ln>
          <a:effectLst/>
        </p:spPr>
        <p:txBody>
          <a:bodyPr>
            <a:prstTxWarp prst="textNoShape">
              <a:avLst/>
            </a:prstTxWarp>
            <a:spAutoFit/>
          </a:bodyPr>
          <a:lstStyle/>
          <a:p>
            <a:r>
              <a:rPr lang="en-US">
                <a:latin typeface="Comic Sans MS" charset="0"/>
              </a:rPr>
              <a:t>Discussion: Given what we know about light, what does this imply about electrons in atoms?</a:t>
            </a:r>
          </a:p>
        </p:txBody>
      </p:sp>
      <p:sp>
        <p:nvSpPr>
          <p:cNvPr id="132101" name="Text Box 5"/>
          <p:cNvSpPr txBox="1">
            <a:spLocks noChangeArrowheads="1"/>
          </p:cNvSpPr>
          <p:nvPr/>
        </p:nvSpPr>
        <p:spPr bwMode="auto">
          <a:xfrm>
            <a:off x="0" y="730250"/>
            <a:ext cx="9432925" cy="1643527"/>
          </a:xfrm>
          <a:prstGeom prst="rect">
            <a:avLst/>
          </a:prstGeom>
          <a:noFill/>
          <a:ln w="9525">
            <a:noFill/>
            <a:miter lim="800000"/>
            <a:headEnd/>
            <a:tailEnd/>
          </a:ln>
          <a:effectLst/>
        </p:spPr>
        <p:txBody>
          <a:bodyPr>
            <a:prstTxWarp prst="textNoShape">
              <a:avLst/>
            </a:prstTxWarp>
            <a:spAutoFit/>
          </a:bodyPr>
          <a:lstStyle/>
          <a:p>
            <a:r>
              <a:rPr lang="en-US" dirty="0">
                <a:solidFill>
                  <a:srgbClr val="FF0000"/>
                </a:solidFill>
              </a:rPr>
              <a:t>Implies that electrons only change between very specific energies. </a:t>
            </a:r>
          </a:p>
          <a:p>
            <a:pPr>
              <a:lnSpc>
                <a:spcPct val="120000"/>
              </a:lnSpc>
            </a:pPr>
            <a:r>
              <a:rPr lang="en-US" dirty="0">
                <a:solidFill>
                  <a:srgbClr val="FF0000"/>
                </a:solidFill>
              </a:rPr>
              <a:t>Only way for </a:t>
            </a:r>
            <a:r>
              <a:rPr lang="en-US" i="1" dirty="0">
                <a:solidFill>
                  <a:srgbClr val="FF0000"/>
                </a:solidFill>
              </a:rPr>
              <a:t>individual</a:t>
            </a:r>
            <a:r>
              <a:rPr lang="en-US" dirty="0">
                <a:solidFill>
                  <a:srgbClr val="FF0000"/>
                </a:solidFill>
              </a:rPr>
              <a:t> atoms to give off energy is as light. </a:t>
            </a:r>
          </a:p>
          <a:p>
            <a:r>
              <a:rPr lang="en-US" dirty="0">
                <a:solidFill>
                  <a:srgbClr val="FF0000"/>
                </a:solidFill>
              </a:rPr>
              <a:t>Each time a photon is emitted an electron must be changing in energy by that amount (</a:t>
            </a:r>
            <a:r>
              <a:rPr lang="en-US" i="1" dirty="0">
                <a:solidFill>
                  <a:srgbClr val="FF0000"/>
                </a:solidFill>
              </a:rPr>
              <a:t>releasing</a:t>
            </a:r>
            <a:r>
              <a:rPr lang="en-US" dirty="0">
                <a:solidFill>
                  <a:srgbClr val="FF0000"/>
                </a:solidFill>
              </a:rPr>
              <a:t> energy)</a:t>
            </a:r>
            <a:r>
              <a:rPr lang="en-US" dirty="0" smtClean="0">
                <a:solidFill>
                  <a:srgbClr val="FF0000"/>
                </a:solidFill>
              </a:rPr>
              <a:t>.</a:t>
            </a:r>
            <a:endParaRPr lang="en-US" dirty="0">
              <a:solidFill>
                <a:srgbClr val="FF0000"/>
              </a:solidFill>
            </a:endParaRPr>
          </a:p>
        </p:txBody>
      </p:sp>
      <p:grpSp>
        <p:nvGrpSpPr>
          <p:cNvPr id="2" name="Group 6"/>
          <p:cNvGrpSpPr>
            <a:grpSpLocks/>
          </p:cNvGrpSpPr>
          <p:nvPr/>
        </p:nvGrpSpPr>
        <p:grpSpPr bwMode="auto">
          <a:xfrm>
            <a:off x="1538288" y="3575050"/>
            <a:ext cx="1216025" cy="1292225"/>
            <a:chOff x="1194" y="815"/>
            <a:chExt cx="1452" cy="1526"/>
          </a:xfrm>
        </p:grpSpPr>
        <p:sp>
          <p:nvSpPr>
            <p:cNvPr id="132103" name="Oval 7"/>
            <p:cNvSpPr>
              <a:spLocks noChangeArrowheads="1"/>
            </p:cNvSpPr>
            <p:nvPr/>
          </p:nvSpPr>
          <p:spPr bwMode="auto">
            <a:xfrm>
              <a:off x="1324" y="927"/>
              <a:ext cx="1200" cy="1200"/>
            </a:xfrm>
            <a:prstGeom prst="ellipse">
              <a:avLst/>
            </a:prstGeom>
            <a:solidFill>
              <a:srgbClr val="66FFFF"/>
            </a:solidFill>
            <a:ln w="9525">
              <a:noFill/>
              <a:round/>
              <a:headEnd/>
              <a:tailEnd/>
            </a:ln>
          </p:spPr>
          <p:txBody>
            <a:bodyPr anchor="ctr">
              <a:prstTxWarp prst="textNoShape">
                <a:avLst/>
              </a:prstTxWarp>
            </a:bodyPr>
            <a:lstStyle/>
            <a:p>
              <a:endParaRPr lang="en-US"/>
            </a:p>
          </p:txBody>
        </p:sp>
        <p:sp>
          <p:nvSpPr>
            <p:cNvPr id="132104" name="Oval 8" descr="Sphere"/>
            <p:cNvSpPr>
              <a:spLocks noChangeArrowheads="1"/>
            </p:cNvSpPr>
            <p:nvPr/>
          </p:nvSpPr>
          <p:spPr bwMode="auto">
            <a:xfrm>
              <a:off x="1804" y="1389"/>
              <a:ext cx="281" cy="288"/>
            </a:xfrm>
            <a:prstGeom prst="ellipse">
              <a:avLst/>
            </a:prstGeom>
            <a:pattFill prst="sphere">
              <a:fgClr>
                <a:srgbClr val="000000"/>
              </a:fgClr>
              <a:bgClr>
                <a:srgbClr val="CC0000"/>
              </a:bgClr>
            </a:pattFill>
            <a:ln w="9525">
              <a:solidFill>
                <a:srgbClr val="000000"/>
              </a:solidFill>
              <a:round/>
              <a:headEnd/>
              <a:tailEnd/>
            </a:ln>
          </p:spPr>
          <p:txBody>
            <a:bodyPr anchor="ctr">
              <a:prstTxWarp prst="textNoShape">
                <a:avLst/>
              </a:prstTxWarp>
            </a:bodyPr>
            <a:lstStyle/>
            <a:p>
              <a:endParaRPr lang="en-US"/>
            </a:p>
          </p:txBody>
        </p:sp>
        <p:sp>
          <p:nvSpPr>
            <p:cNvPr id="132105" name="Oval 9"/>
            <p:cNvSpPr>
              <a:spLocks noChangeArrowheads="1"/>
            </p:cNvSpPr>
            <p:nvPr/>
          </p:nvSpPr>
          <p:spPr bwMode="auto">
            <a:xfrm>
              <a:off x="1697" y="1833"/>
              <a:ext cx="491" cy="508"/>
            </a:xfrm>
            <a:prstGeom prst="ellipse">
              <a:avLst/>
            </a:prstGeom>
            <a:solidFill>
              <a:srgbClr val="66FFFF"/>
            </a:solidFill>
            <a:ln w="9525">
              <a:noFill/>
              <a:round/>
              <a:headEnd/>
              <a:tailEnd/>
            </a:ln>
          </p:spPr>
          <p:txBody>
            <a:bodyPr anchor="ctr">
              <a:prstTxWarp prst="textNoShape">
                <a:avLst/>
              </a:prstTxWarp>
            </a:bodyPr>
            <a:lstStyle/>
            <a:p>
              <a:endParaRPr lang="en-US"/>
            </a:p>
          </p:txBody>
        </p:sp>
        <p:sp>
          <p:nvSpPr>
            <p:cNvPr id="132106" name="Oval 10"/>
            <p:cNvSpPr>
              <a:spLocks noChangeArrowheads="1"/>
            </p:cNvSpPr>
            <p:nvPr/>
          </p:nvSpPr>
          <p:spPr bwMode="auto">
            <a:xfrm>
              <a:off x="2011" y="1681"/>
              <a:ext cx="491" cy="508"/>
            </a:xfrm>
            <a:prstGeom prst="ellipse">
              <a:avLst/>
            </a:prstGeom>
            <a:solidFill>
              <a:srgbClr val="66FFFF"/>
            </a:solidFill>
            <a:ln w="9525">
              <a:noFill/>
              <a:round/>
              <a:headEnd/>
              <a:tailEnd/>
            </a:ln>
          </p:spPr>
          <p:txBody>
            <a:bodyPr anchor="ctr">
              <a:prstTxWarp prst="textNoShape">
                <a:avLst/>
              </a:prstTxWarp>
            </a:bodyPr>
            <a:lstStyle/>
            <a:p>
              <a:endParaRPr lang="en-US"/>
            </a:p>
          </p:txBody>
        </p:sp>
        <p:sp>
          <p:nvSpPr>
            <p:cNvPr id="132107" name="Oval 11"/>
            <p:cNvSpPr>
              <a:spLocks noChangeArrowheads="1"/>
            </p:cNvSpPr>
            <p:nvPr/>
          </p:nvSpPr>
          <p:spPr bwMode="auto">
            <a:xfrm>
              <a:off x="1309" y="1683"/>
              <a:ext cx="491" cy="508"/>
            </a:xfrm>
            <a:prstGeom prst="ellipse">
              <a:avLst/>
            </a:prstGeom>
            <a:solidFill>
              <a:srgbClr val="66FFFF"/>
            </a:solidFill>
            <a:ln w="9525">
              <a:noFill/>
              <a:round/>
              <a:headEnd/>
              <a:tailEnd/>
            </a:ln>
          </p:spPr>
          <p:txBody>
            <a:bodyPr anchor="ctr">
              <a:prstTxWarp prst="textNoShape">
                <a:avLst/>
              </a:prstTxWarp>
            </a:bodyPr>
            <a:lstStyle/>
            <a:p>
              <a:endParaRPr lang="en-US"/>
            </a:p>
          </p:txBody>
        </p:sp>
        <p:sp>
          <p:nvSpPr>
            <p:cNvPr id="132108" name="Oval 12"/>
            <p:cNvSpPr>
              <a:spLocks noChangeArrowheads="1"/>
            </p:cNvSpPr>
            <p:nvPr/>
          </p:nvSpPr>
          <p:spPr bwMode="auto">
            <a:xfrm>
              <a:off x="1361" y="924"/>
              <a:ext cx="491" cy="508"/>
            </a:xfrm>
            <a:prstGeom prst="ellipse">
              <a:avLst/>
            </a:prstGeom>
            <a:solidFill>
              <a:srgbClr val="66FFFF"/>
            </a:solidFill>
            <a:ln w="9525">
              <a:noFill/>
              <a:round/>
              <a:headEnd/>
              <a:tailEnd/>
            </a:ln>
          </p:spPr>
          <p:txBody>
            <a:bodyPr anchor="ctr">
              <a:prstTxWarp prst="textNoShape">
                <a:avLst/>
              </a:prstTxWarp>
            </a:bodyPr>
            <a:lstStyle/>
            <a:p>
              <a:endParaRPr lang="en-US"/>
            </a:p>
          </p:txBody>
        </p:sp>
        <p:sp>
          <p:nvSpPr>
            <p:cNvPr id="132109" name="Oval 13"/>
            <p:cNvSpPr>
              <a:spLocks noChangeArrowheads="1"/>
            </p:cNvSpPr>
            <p:nvPr/>
          </p:nvSpPr>
          <p:spPr bwMode="auto">
            <a:xfrm>
              <a:off x="2001" y="989"/>
              <a:ext cx="491" cy="508"/>
            </a:xfrm>
            <a:prstGeom prst="ellipse">
              <a:avLst/>
            </a:prstGeom>
            <a:solidFill>
              <a:srgbClr val="66FFFF"/>
            </a:solidFill>
            <a:ln w="9525">
              <a:noFill/>
              <a:round/>
              <a:headEnd/>
              <a:tailEnd/>
            </a:ln>
          </p:spPr>
          <p:txBody>
            <a:bodyPr anchor="ctr">
              <a:prstTxWarp prst="textNoShape">
                <a:avLst/>
              </a:prstTxWarp>
            </a:bodyPr>
            <a:lstStyle/>
            <a:p>
              <a:endParaRPr lang="en-US"/>
            </a:p>
          </p:txBody>
        </p:sp>
        <p:sp>
          <p:nvSpPr>
            <p:cNvPr id="132110" name="Oval 14"/>
            <p:cNvSpPr>
              <a:spLocks noChangeArrowheads="1"/>
            </p:cNvSpPr>
            <p:nvPr/>
          </p:nvSpPr>
          <p:spPr bwMode="auto">
            <a:xfrm>
              <a:off x="1194" y="1256"/>
              <a:ext cx="491" cy="508"/>
            </a:xfrm>
            <a:prstGeom prst="ellipse">
              <a:avLst/>
            </a:prstGeom>
            <a:solidFill>
              <a:srgbClr val="66FFFF"/>
            </a:solidFill>
            <a:ln w="9525">
              <a:noFill/>
              <a:round/>
              <a:headEnd/>
              <a:tailEnd/>
            </a:ln>
          </p:spPr>
          <p:txBody>
            <a:bodyPr anchor="ctr">
              <a:prstTxWarp prst="textNoShape">
                <a:avLst/>
              </a:prstTxWarp>
            </a:bodyPr>
            <a:lstStyle/>
            <a:p>
              <a:endParaRPr lang="en-US"/>
            </a:p>
          </p:txBody>
        </p:sp>
        <p:sp>
          <p:nvSpPr>
            <p:cNvPr id="132111" name="Oval 15"/>
            <p:cNvSpPr>
              <a:spLocks noChangeArrowheads="1"/>
            </p:cNvSpPr>
            <p:nvPr/>
          </p:nvSpPr>
          <p:spPr bwMode="auto">
            <a:xfrm>
              <a:off x="1700" y="815"/>
              <a:ext cx="491" cy="508"/>
            </a:xfrm>
            <a:prstGeom prst="ellipse">
              <a:avLst/>
            </a:prstGeom>
            <a:solidFill>
              <a:srgbClr val="66FFFF"/>
            </a:solidFill>
            <a:ln w="9525">
              <a:noFill/>
              <a:round/>
              <a:headEnd/>
              <a:tailEnd/>
            </a:ln>
          </p:spPr>
          <p:txBody>
            <a:bodyPr anchor="ctr">
              <a:prstTxWarp prst="textNoShape">
                <a:avLst/>
              </a:prstTxWarp>
            </a:bodyPr>
            <a:lstStyle/>
            <a:p>
              <a:endParaRPr lang="en-US"/>
            </a:p>
          </p:txBody>
        </p:sp>
        <p:sp>
          <p:nvSpPr>
            <p:cNvPr id="132112" name="Oval 16"/>
            <p:cNvSpPr>
              <a:spLocks noChangeArrowheads="1"/>
            </p:cNvSpPr>
            <p:nvPr/>
          </p:nvSpPr>
          <p:spPr bwMode="auto">
            <a:xfrm>
              <a:off x="2155" y="1293"/>
              <a:ext cx="491" cy="508"/>
            </a:xfrm>
            <a:prstGeom prst="ellipse">
              <a:avLst/>
            </a:prstGeom>
            <a:solidFill>
              <a:srgbClr val="66FFFF"/>
            </a:solidFill>
            <a:ln w="9525">
              <a:noFill/>
              <a:round/>
              <a:headEnd/>
              <a:tailEnd/>
            </a:ln>
          </p:spPr>
          <p:txBody>
            <a:bodyPr anchor="ctr">
              <a:prstTxWarp prst="textNoShape">
                <a:avLst/>
              </a:prstTxWarp>
            </a:bodyPr>
            <a:lstStyle/>
            <a:p>
              <a:endParaRPr lang="en-US"/>
            </a:p>
          </p:txBody>
        </p:sp>
      </p:grpSp>
      <p:grpSp>
        <p:nvGrpSpPr>
          <p:cNvPr id="3" name="Group 17"/>
          <p:cNvGrpSpPr>
            <a:grpSpLocks/>
          </p:cNvGrpSpPr>
          <p:nvPr/>
        </p:nvGrpSpPr>
        <p:grpSpPr bwMode="auto">
          <a:xfrm>
            <a:off x="3848100" y="3343275"/>
            <a:ext cx="1616075" cy="2009775"/>
            <a:chOff x="3102" y="511"/>
            <a:chExt cx="1729" cy="2419"/>
          </a:xfrm>
        </p:grpSpPr>
        <p:grpSp>
          <p:nvGrpSpPr>
            <p:cNvPr id="4" name="Group 18"/>
            <p:cNvGrpSpPr>
              <a:grpSpLocks/>
            </p:cNvGrpSpPr>
            <p:nvPr/>
          </p:nvGrpSpPr>
          <p:grpSpPr bwMode="auto">
            <a:xfrm>
              <a:off x="3102" y="511"/>
              <a:ext cx="1729" cy="2419"/>
              <a:chOff x="3118" y="578"/>
              <a:chExt cx="2133" cy="2242"/>
            </a:xfrm>
          </p:grpSpPr>
          <p:sp>
            <p:nvSpPr>
              <p:cNvPr id="132115" name="Oval 19"/>
              <p:cNvSpPr>
                <a:spLocks noChangeArrowheads="1"/>
              </p:cNvSpPr>
              <p:nvPr/>
            </p:nvSpPr>
            <p:spPr bwMode="auto">
              <a:xfrm>
                <a:off x="3309" y="743"/>
                <a:ext cx="1763" cy="1763"/>
              </a:xfrm>
              <a:prstGeom prst="ellipse">
                <a:avLst/>
              </a:prstGeom>
              <a:solidFill>
                <a:srgbClr val="66FFFF"/>
              </a:solidFill>
              <a:ln w="9525">
                <a:noFill/>
                <a:round/>
                <a:headEnd/>
                <a:tailEnd/>
              </a:ln>
            </p:spPr>
            <p:txBody>
              <a:bodyPr anchor="ctr">
                <a:prstTxWarp prst="textNoShape">
                  <a:avLst/>
                </a:prstTxWarp>
              </a:bodyPr>
              <a:lstStyle/>
              <a:p>
                <a:endParaRPr lang="en-US"/>
              </a:p>
            </p:txBody>
          </p:sp>
          <p:sp>
            <p:nvSpPr>
              <p:cNvPr id="132116" name="Oval 20"/>
              <p:cNvSpPr>
                <a:spLocks noChangeArrowheads="1"/>
              </p:cNvSpPr>
              <p:nvPr/>
            </p:nvSpPr>
            <p:spPr bwMode="auto">
              <a:xfrm>
                <a:off x="3857" y="2074"/>
                <a:ext cx="721" cy="746"/>
              </a:xfrm>
              <a:prstGeom prst="ellipse">
                <a:avLst/>
              </a:prstGeom>
              <a:solidFill>
                <a:srgbClr val="66FFFF"/>
              </a:solidFill>
              <a:ln w="9525">
                <a:noFill/>
                <a:round/>
                <a:headEnd/>
                <a:tailEnd/>
              </a:ln>
            </p:spPr>
            <p:txBody>
              <a:bodyPr anchor="ctr">
                <a:prstTxWarp prst="textNoShape">
                  <a:avLst/>
                </a:prstTxWarp>
              </a:bodyPr>
              <a:lstStyle/>
              <a:p>
                <a:endParaRPr lang="en-US"/>
              </a:p>
            </p:txBody>
          </p:sp>
          <p:sp>
            <p:nvSpPr>
              <p:cNvPr id="132117" name="Oval 21"/>
              <p:cNvSpPr>
                <a:spLocks noChangeArrowheads="1"/>
              </p:cNvSpPr>
              <p:nvPr/>
            </p:nvSpPr>
            <p:spPr bwMode="auto">
              <a:xfrm>
                <a:off x="4318" y="1850"/>
                <a:ext cx="721" cy="747"/>
              </a:xfrm>
              <a:prstGeom prst="ellipse">
                <a:avLst/>
              </a:prstGeom>
              <a:solidFill>
                <a:srgbClr val="66FFFF"/>
              </a:solidFill>
              <a:ln w="9525">
                <a:noFill/>
                <a:round/>
                <a:headEnd/>
                <a:tailEnd/>
              </a:ln>
            </p:spPr>
            <p:txBody>
              <a:bodyPr anchor="ctr">
                <a:prstTxWarp prst="textNoShape">
                  <a:avLst/>
                </a:prstTxWarp>
              </a:bodyPr>
              <a:lstStyle/>
              <a:p>
                <a:endParaRPr lang="en-US"/>
              </a:p>
            </p:txBody>
          </p:sp>
          <p:sp>
            <p:nvSpPr>
              <p:cNvPr id="132118" name="Oval 22"/>
              <p:cNvSpPr>
                <a:spLocks noChangeArrowheads="1"/>
              </p:cNvSpPr>
              <p:nvPr/>
            </p:nvSpPr>
            <p:spPr bwMode="auto">
              <a:xfrm>
                <a:off x="3287" y="1853"/>
                <a:ext cx="721" cy="747"/>
              </a:xfrm>
              <a:prstGeom prst="ellipse">
                <a:avLst/>
              </a:prstGeom>
              <a:solidFill>
                <a:srgbClr val="66FFFF"/>
              </a:solidFill>
              <a:ln w="9525">
                <a:noFill/>
                <a:round/>
                <a:headEnd/>
                <a:tailEnd/>
              </a:ln>
            </p:spPr>
            <p:txBody>
              <a:bodyPr anchor="ctr">
                <a:prstTxWarp prst="textNoShape">
                  <a:avLst/>
                </a:prstTxWarp>
              </a:bodyPr>
              <a:lstStyle/>
              <a:p>
                <a:endParaRPr lang="en-US"/>
              </a:p>
            </p:txBody>
          </p:sp>
          <p:sp>
            <p:nvSpPr>
              <p:cNvPr id="132119" name="Oval 23"/>
              <p:cNvSpPr>
                <a:spLocks noChangeArrowheads="1"/>
              </p:cNvSpPr>
              <p:nvPr/>
            </p:nvSpPr>
            <p:spPr bwMode="auto">
              <a:xfrm>
                <a:off x="3363" y="738"/>
                <a:ext cx="722" cy="746"/>
              </a:xfrm>
              <a:prstGeom prst="ellipse">
                <a:avLst/>
              </a:prstGeom>
              <a:solidFill>
                <a:srgbClr val="66FFFF"/>
              </a:solidFill>
              <a:ln w="9525">
                <a:noFill/>
                <a:round/>
                <a:headEnd/>
                <a:tailEnd/>
              </a:ln>
            </p:spPr>
            <p:txBody>
              <a:bodyPr anchor="ctr">
                <a:prstTxWarp prst="textNoShape">
                  <a:avLst/>
                </a:prstTxWarp>
              </a:bodyPr>
              <a:lstStyle/>
              <a:p>
                <a:endParaRPr lang="en-US"/>
              </a:p>
            </p:txBody>
          </p:sp>
          <p:sp>
            <p:nvSpPr>
              <p:cNvPr id="132120" name="Oval 24"/>
              <p:cNvSpPr>
                <a:spLocks noChangeArrowheads="1"/>
              </p:cNvSpPr>
              <p:nvPr/>
            </p:nvSpPr>
            <p:spPr bwMode="auto">
              <a:xfrm>
                <a:off x="4303" y="834"/>
                <a:ext cx="722" cy="746"/>
              </a:xfrm>
              <a:prstGeom prst="ellipse">
                <a:avLst/>
              </a:prstGeom>
              <a:solidFill>
                <a:srgbClr val="66FFFF"/>
              </a:solidFill>
              <a:ln w="9525">
                <a:noFill/>
                <a:round/>
                <a:headEnd/>
                <a:tailEnd/>
              </a:ln>
            </p:spPr>
            <p:txBody>
              <a:bodyPr anchor="ctr">
                <a:prstTxWarp prst="textNoShape">
                  <a:avLst/>
                </a:prstTxWarp>
              </a:bodyPr>
              <a:lstStyle/>
              <a:p>
                <a:endParaRPr lang="en-US"/>
              </a:p>
            </p:txBody>
          </p:sp>
          <p:sp>
            <p:nvSpPr>
              <p:cNvPr id="132121" name="Oval 25"/>
              <p:cNvSpPr>
                <a:spLocks noChangeArrowheads="1"/>
              </p:cNvSpPr>
              <p:nvPr/>
            </p:nvSpPr>
            <p:spPr bwMode="auto">
              <a:xfrm>
                <a:off x="3118" y="1226"/>
                <a:ext cx="721" cy="746"/>
              </a:xfrm>
              <a:prstGeom prst="ellipse">
                <a:avLst/>
              </a:prstGeom>
              <a:solidFill>
                <a:srgbClr val="66FFFF"/>
              </a:solidFill>
              <a:ln w="9525">
                <a:noFill/>
                <a:round/>
                <a:headEnd/>
                <a:tailEnd/>
              </a:ln>
            </p:spPr>
            <p:txBody>
              <a:bodyPr anchor="ctr">
                <a:prstTxWarp prst="textNoShape">
                  <a:avLst/>
                </a:prstTxWarp>
              </a:bodyPr>
              <a:lstStyle/>
              <a:p>
                <a:endParaRPr lang="en-US"/>
              </a:p>
            </p:txBody>
          </p:sp>
          <p:sp>
            <p:nvSpPr>
              <p:cNvPr id="132122" name="Oval 26"/>
              <p:cNvSpPr>
                <a:spLocks noChangeArrowheads="1"/>
              </p:cNvSpPr>
              <p:nvPr/>
            </p:nvSpPr>
            <p:spPr bwMode="auto">
              <a:xfrm>
                <a:off x="3861" y="578"/>
                <a:ext cx="722" cy="746"/>
              </a:xfrm>
              <a:prstGeom prst="ellipse">
                <a:avLst/>
              </a:prstGeom>
              <a:solidFill>
                <a:srgbClr val="66FFFF"/>
              </a:solidFill>
              <a:ln w="9525">
                <a:noFill/>
                <a:round/>
                <a:headEnd/>
                <a:tailEnd/>
              </a:ln>
            </p:spPr>
            <p:txBody>
              <a:bodyPr anchor="ctr">
                <a:prstTxWarp prst="textNoShape">
                  <a:avLst/>
                </a:prstTxWarp>
              </a:bodyPr>
              <a:lstStyle/>
              <a:p>
                <a:endParaRPr lang="en-US"/>
              </a:p>
            </p:txBody>
          </p:sp>
          <p:sp>
            <p:nvSpPr>
              <p:cNvPr id="132123" name="Oval 27"/>
              <p:cNvSpPr>
                <a:spLocks noChangeArrowheads="1"/>
              </p:cNvSpPr>
              <p:nvPr/>
            </p:nvSpPr>
            <p:spPr bwMode="auto">
              <a:xfrm>
                <a:off x="4530" y="1280"/>
                <a:ext cx="721" cy="747"/>
              </a:xfrm>
              <a:prstGeom prst="ellipse">
                <a:avLst/>
              </a:prstGeom>
              <a:solidFill>
                <a:srgbClr val="66FFFF"/>
              </a:solidFill>
              <a:ln w="9525">
                <a:noFill/>
                <a:round/>
                <a:headEnd/>
                <a:tailEnd/>
              </a:ln>
            </p:spPr>
            <p:txBody>
              <a:bodyPr anchor="ctr">
                <a:prstTxWarp prst="textNoShape">
                  <a:avLst/>
                </a:prstTxWarp>
              </a:bodyPr>
              <a:lstStyle/>
              <a:p>
                <a:endParaRPr lang="en-US"/>
              </a:p>
            </p:txBody>
          </p:sp>
        </p:grpSp>
        <p:sp>
          <p:nvSpPr>
            <p:cNvPr id="132124" name="Oval 28" descr="Sphere"/>
            <p:cNvSpPr>
              <a:spLocks noChangeArrowheads="1"/>
            </p:cNvSpPr>
            <p:nvPr/>
          </p:nvSpPr>
          <p:spPr bwMode="auto">
            <a:xfrm>
              <a:off x="3849" y="1457"/>
              <a:ext cx="281" cy="288"/>
            </a:xfrm>
            <a:prstGeom prst="ellipse">
              <a:avLst/>
            </a:prstGeom>
            <a:pattFill prst="sphere">
              <a:fgClr>
                <a:srgbClr val="000000"/>
              </a:fgClr>
              <a:bgClr>
                <a:srgbClr val="CC0000"/>
              </a:bgClr>
            </a:pattFill>
            <a:ln w="9525">
              <a:solidFill>
                <a:srgbClr val="000000"/>
              </a:solidFill>
              <a:round/>
              <a:headEnd/>
              <a:tailEnd/>
            </a:ln>
          </p:spPr>
          <p:txBody>
            <a:bodyPr anchor="ctr">
              <a:prstTxWarp prst="textNoShape">
                <a:avLst/>
              </a:prstTxWarp>
            </a:bodyPr>
            <a:lstStyle/>
            <a:p>
              <a:endParaRPr lang="en-US"/>
            </a:p>
          </p:txBody>
        </p:sp>
      </p:grpSp>
      <p:sp>
        <p:nvSpPr>
          <p:cNvPr id="132125" name="Line 29"/>
          <p:cNvSpPr>
            <a:spLocks noChangeShapeType="1"/>
          </p:cNvSpPr>
          <p:nvPr/>
        </p:nvSpPr>
        <p:spPr bwMode="auto">
          <a:xfrm flipV="1">
            <a:off x="642938" y="4027488"/>
            <a:ext cx="731837" cy="17462"/>
          </a:xfrm>
          <a:prstGeom prst="line">
            <a:avLst/>
          </a:prstGeom>
          <a:noFill/>
          <a:ln w="28575">
            <a:solidFill>
              <a:srgbClr val="000000"/>
            </a:solidFill>
            <a:round/>
            <a:headEnd/>
            <a:tailEnd type="triangle" w="med" len="med"/>
          </a:ln>
        </p:spPr>
        <p:txBody>
          <a:bodyPr>
            <a:prstTxWarp prst="textNoShape">
              <a:avLst/>
            </a:prstTxWarp>
          </a:bodyPr>
          <a:lstStyle/>
          <a:p>
            <a:endParaRPr lang="en-US"/>
          </a:p>
        </p:txBody>
      </p:sp>
      <p:grpSp>
        <p:nvGrpSpPr>
          <p:cNvPr id="5" name="Group 30"/>
          <p:cNvGrpSpPr>
            <a:grpSpLocks/>
          </p:cNvGrpSpPr>
          <p:nvPr/>
        </p:nvGrpSpPr>
        <p:grpSpPr bwMode="auto">
          <a:xfrm>
            <a:off x="7351713" y="3754438"/>
            <a:ext cx="1127125" cy="1271587"/>
            <a:chOff x="1194" y="815"/>
            <a:chExt cx="1452" cy="1526"/>
          </a:xfrm>
        </p:grpSpPr>
        <p:sp>
          <p:nvSpPr>
            <p:cNvPr id="132127" name="Oval 31"/>
            <p:cNvSpPr>
              <a:spLocks noChangeArrowheads="1"/>
            </p:cNvSpPr>
            <p:nvPr/>
          </p:nvSpPr>
          <p:spPr bwMode="auto">
            <a:xfrm>
              <a:off x="1324" y="927"/>
              <a:ext cx="1200" cy="1200"/>
            </a:xfrm>
            <a:prstGeom prst="ellipse">
              <a:avLst/>
            </a:prstGeom>
            <a:solidFill>
              <a:srgbClr val="66FFFF"/>
            </a:solidFill>
            <a:ln w="9525">
              <a:noFill/>
              <a:round/>
              <a:headEnd/>
              <a:tailEnd/>
            </a:ln>
          </p:spPr>
          <p:txBody>
            <a:bodyPr anchor="ctr">
              <a:prstTxWarp prst="textNoShape">
                <a:avLst/>
              </a:prstTxWarp>
            </a:bodyPr>
            <a:lstStyle/>
            <a:p>
              <a:endParaRPr lang="en-US"/>
            </a:p>
          </p:txBody>
        </p:sp>
        <p:sp>
          <p:nvSpPr>
            <p:cNvPr id="132128" name="Oval 32" descr="Sphere"/>
            <p:cNvSpPr>
              <a:spLocks noChangeArrowheads="1"/>
            </p:cNvSpPr>
            <p:nvPr/>
          </p:nvSpPr>
          <p:spPr bwMode="auto">
            <a:xfrm>
              <a:off x="1804" y="1389"/>
              <a:ext cx="281" cy="288"/>
            </a:xfrm>
            <a:prstGeom prst="ellipse">
              <a:avLst/>
            </a:prstGeom>
            <a:pattFill prst="sphere">
              <a:fgClr>
                <a:srgbClr val="000000"/>
              </a:fgClr>
              <a:bgClr>
                <a:srgbClr val="CC0000"/>
              </a:bgClr>
            </a:pattFill>
            <a:ln w="9525">
              <a:solidFill>
                <a:srgbClr val="000000"/>
              </a:solidFill>
              <a:round/>
              <a:headEnd/>
              <a:tailEnd/>
            </a:ln>
          </p:spPr>
          <p:txBody>
            <a:bodyPr anchor="ctr">
              <a:prstTxWarp prst="textNoShape">
                <a:avLst/>
              </a:prstTxWarp>
            </a:bodyPr>
            <a:lstStyle/>
            <a:p>
              <a:endParaRPr lang="en-US"/>
            </a:p>
          </p:txBody>
        </p:sp>
        <p:sp>
          <p:nvSpPr>
            <p:cNvPr id="132129" name="Oval 33"/>
            <p:cNvSpPr>
              <a:spLocks noChangeArrowheads="1"/>
            </p:cNvSpPr>
            <p:nvPr/>
          </p:nvSpPr>
          <p:spPr bwMode="auto">
            <a:xfrm>
              <a:off x="1697" y="1833"/>
              <a:ext cx="491" cy="508"/>
            </a:xfrm>
            <a:prstGeom prst="ellipse">
              <a:avLst/>
            </a:prstGeom>
            <a:solidFill>
              <a:srgbClr val="66FFFF"/>
            </a:solidFill>
            <a:ln w="9525">
              <a:noFill/>
              <a:round/>
              <a:headEnd/>
              <a:tailEnd/>
            </a:ln>
          </p:spPr>
          <p:txBody>
            <a:bodyPr anchor="ctr">
              <a:prstTxWarp prst="textNoShape">
                <a:avLst/>
              </a:prstTxWarp>
            </a:bodyPr>
            <a:lstStyle/>
            <a:p>
              <a:endParaRPr lang="en-US"/>
            </a:p>
          </p:txBody>
        </p:sp>
        <p:sp>
          <p:nvSpPr>
            <p:cNvPr id="132130" name="Oval 34"/>
            <p:cNvSpPr>
              <a:spLocks noChangeArrowheads="1"/>
            </p:cNvSpPr>
            <p:nvPr/>
          </p:nvSpPr>
          <p:spPr bwMode="auto">
            <a:xfrm>
              <a:off x="2011" y="1681"/>
              <a:ext cx="491" cy="508"/>
            </a:xfrm>
            <a:prstGeom prst="ellipse">
              <a:avLst/>
            </a:prstGeom>
            <a:solidFill>
              <a:srgbClr val="66FFFF"/>
            </a:solidFill>
            <a:ln w="9525">
              <a:noFill/>
              <a:round/>
              <a:headEnd/>
              <a:tailEnd/>
            </a:ln>
          </p:spPr>
          <p:txBody>
            <a:bodyPr anchor="ctr">
              <a:prstTxWarp prst="textNoShape">
                <a:avLst/>
              </a:prstTxWarp>
            </a:bodyPr>
            <a:lstStyle/>
            <a:p>
              <a:endParaRPr lang="en-US"/>
            </a:p>
          </p:txBody>
        </p:sp>
        <p:sp>
          <p:nvSpPr>
            <p:cNvPr id="132131" name="Oval 35"/>
            <p:cNvSpPr>
              <a:spLocks noChangeArrowheads="1"/>
            </p:cNvSpPr>
            <p:nvPr/>
          </p:nvSpPr>
          <p:spPr bwMode="auto">
            <a:xfrm>
              <a:off x="1309" y="1683"/>
              <a:ext cx="491" cy="508"/>
            </a:xfrm>
            <a:prstGeom prst="ellipse">
              <a:avLst/>
            </a:prstGeom>
            <a:solidFill>
              <a:srgbClr val="66FFFF"/>
            </a:solidFill>
            <a:ln w="9525">
              <a:noFill/>
              <a:round/>
              <a:headEnd/>
              <a:tailEnd/>
            </a:ln>
          </p:spPr>
          <p:txBody>
            <a:bodyPr anchor="ctr">
              <a:prstTxWarp prst="textNoShape">
                <a:avLst/>
              </a:prstTxWarp>
            </a:bodyPr>
            <a:lstStyle/>
            <a:p>
              <a:endParaRPr lang="en-US"/>
            </a:p>
          </p:txBody>
        </p:sp>
        <p:sp>
          <p:nvSpPr>
            <p:cNvPr id="132132" name="Oval 36"/>
            <p:cNvSpPr>
              <a:spLocks noChangeArrowheads="1"/>
            </p:cNvSpPr>
            <p:nvPr/>
          </p:nvSpPr>
          <p:spPr bwMode="auto">
            <a:xfrm>
              <a:off x="1361" y="924"/>
              <a:ext cx="491" cy="508"/>
            </a:xfrm>
            <a:prstGeom prst="ellipse">
              <a:avLst/>
            </a:prstGeom>
            <a:solidFill>
              <a:srgbClr val="66FFFF"/>
            </a:solidFill>
            <a:ln w="9525">
              <a:noFill/>
              <a:round/>
              <a:headEnd/>
              <a:tailEnd/>
            </a:ln>
          </p:spPr>
          <p:txBody>
            <a:bodyPr anchor="ctr">
              <a:prstTxWarp prst="textNoShape">
                <a:avLst/>
              </a:prstTxWarp>
            </a:bodyPr>
            <a:lstStyle/>
            <a:p>
              <a:endParaRPr lang="en-US"/>
            </a:p>
          </p:txBody>
        </p:sp>
        <p:sp>
          <p:nvSpPr>
            <p:cNvPr id="132133" name="Oval 37"/>
            <p:cNvSpPr>
              <a:spLocks noChangeArrowheads="1"/>
            </p:cNvSpPr>
            <p:nvPr/>
          </p:nvSpPr>
          <p:spPr bwMode="auto">
            <a:xfrm>
              <a:off x="2001" y="989"/>
              <a:ext cx="491" cy="508"/>
            </a:xfrm>
            <a:prstGeom prst="ellipse">
              <a:avLst/>
            </a:prstGeom>
            <a:solidFill>
              <a:srgbClr val="66FFFF"/>
            </a:solidFill>
            <a:ln w="9525">
              <a:noFill/>
              <a:round/>
              <a:headEnd/>
              <a:tailEnd/>
            </a:ln>
          </p:spPr>
          <p:txBody>
            <a:bodyPr anchor="ctr">
              <a:prstTxWarp prst="textNoShape">
                <a:avLst/>
              </a:prstTxWarp>
            </a:bodyPr>
            <a:lstStyle/>
            <a:p>
              <a:endParaRPr lang="en-US"/>
            </a:p>
          </p:txBody>
        </p:sp>
        <p:sp>
          <p:nvSpPr>
            <p:cNvPr id="132134" name="Oval 38"/>
            <p:cNvSpPr>
              <a:spLocks noChangeArrowheads="1"/>
            </p:cNvSpPr>
            <p:nvPr/>
          </p:nvSpPr>
          <p:spPr bwMode="auto">
            <a:xfrm>
              <a:off x="1194" y="1256"/>
              <a:ext cx="491" cy="508"/>
            </a:xfrm>
            <a:prstGeom prst="ellipse">
              <a:avLst/>
            </a:prstGeom>
            <a:solidFill>
              <a:srgbClr val="66FFFF"/>
            </a:solidFill>
            <a:ln w="9525">
              <a:noFill/>
              <a:round/>
              <a:headEnd/>
              <a:tailEnd/>
            </a:ln>
          </p:spPr>
          <p:txBody>
            <a:bodyPr anchor="ctr">
              <a:prstTxWarp prst="textNoShape">
                <a:avLst/>
              </a:prstTxWarp>
            </a:bodyPr>
            <a:lstStyle/>
            <a:p>
              <a:endParaRPr lang="en-US"/>
            </a:p>
          </p:txBody>
        </p:sp>
        <p:sp>
          <p:nvSpPr>
            <p:cNvPr id="132135" name="Oval 39"/>
            <p:cNvSpPr>
              <a:spLocks noChangeArrowheads="1"/>
            </p:cNvSpPr>
            <p:nvPr/>
          </p:nvSpPr>
          <p:spPr bwMode="auto">
            <a:xfrm>
              <a:off x="1700" y="815"/>
              <a:ext cx="491" cy="508"/>
            </a:xfrm>
            <a:prstGeom prst="ellipse">
              <a:avLst/>
            </a:prstGeom>
            <a:solidFill>
              <a:srgbClr val="66FFFF"/>
            </a:solidFill>
            <a:ln w="9525">
              <a:noFill/>
              <a:round/>
              <a:headEnd/>
              <a:tailEnd/>
            </a:ln>
          </p:spPr>
          <p:txBody>
            <a:bodyPr anchor="ctr">
              <a:prstTxWarp prst="textNoShape">
                <a:avLst/>
              </a:prstTxWarp>
            </a:bodyPr>
            <a:lstStyle/>
            <a:p>
              <a:endParaRPr lang="en-US"/>
            </a:p>
          </p:txBody>
        </p:sp>
        <p:sp>
          <p:nvSpPr>
            <p:cNvPr id="132136" name="Oval 40"/>
            <p:cNvSpPr>
              <a:spLocks noChangeArrowheads="1"/>
            </p:cNvSpPr>
            <p:nvPr/>
          </p:nvSpPr>
          <p:spPr bwMode="auto">
            <a:xfrm>
              <a:off x="2155" y="1293"/>
              <a:ext cx="491" cy="508"/>
            </a:xfrm>
            <a:prstGeom prst="ellipse">
              <a:avLst/>
            </a:prstGeom>
            <a:solidFill>
              <a:srgbClr val="66FFFF"/>
            </a:solidFill>
            <a:ln w="9525">
              <a:noFill/>
              <a:round/>
              <a:headEnd/>
              <a:tailEnd/>
            </a:ln>
          </p:spPr>
          <p:txBody>
            <a:bodyPr anchor="ctr">
              <a:prstTxWarp prst="textNoShape">
                <a:avLst/>
              </a:prstTxWarp>
            </a:bodyPr>
            <a:lstStyle/>
            <a:p>
              <a:endParaRPr lang="en-US"/>
            </a:p>
          </p:txBody>
        </p:sp>
      </p:grpSp>
      <p:sp>
        <p:nvSpPr>
          <p:cNvPr id="132137" name="Text Box 41"/>
          <p:cNvSpPr txBox="1">
            <a:spLocks noChangeArrowheads="1"/>
          </p:cNvSpPr>
          <p:nvPr/>
        </p:nvSpPr>
        <p:spPr bwMode="auto">
          <a:xfrm>
            <a:off x="290513" y="2897188"/>
            <a:ext cx="2309812" cy="790575"/>
          </a:xfrm>
          <a:prstGeom prst="rect">
            <a:avLst/>
          </a:prstGeom>
          <a:solidFill>
            <a:schemeClr val="accent1"/>
          </a:solidFill>
          <a:ln w="9525">
            <a:noFill/>
            <a:miter lim="800000"/>
            <a:headEnd/>
            <a:tailEnd/>
          </a:ln>
        </p:spPr>
        <p:txBody>
          <a:bodyPr wrap="none" lIns="60350" tIns="30175" rIns="60350" bIns="30175">
            <a:prstTxWarp prst="textNoShape">
              <a:avLst/>
            </a:prstTxWarp>
            <a:spAutoFit/>
          </a:bodyPr>
          <a:lstStyle/>
          <a:p>
            <a:pPr marL="342900" indent="-342900">
              <a:buFontTx/>
              <a:buAutoNum type="arabicPeriod"/>
            </a:pPr>
            <a:r>
              <a:rPr lang="en-US">
                <a:solidFill>
                  <a:srgbClr val="0066FF"/>
                </a:solidFill>
              </a:rPr>
              <a:t>Fast electron </a:t>
            </a:r>
          </a:p>
          <a:p>
            <a:pPr marL="342900" indent="-342900"/>
            <a:r>
              <a:rPr lang="en-US">
                <a:solidFill>
                  <a:srgbClr val="0066FF"/>
                </a:solidFill>
              </a:rPr>
              <a:t>hits atom</a:t>
            </a:r>
            <a:endParaRPr lang="en-US">
              <a:latin typeface="Times New Roman" charset="0"/>
            </a:endParaRPr>
          </a:p>
        </p:txBody>
      </p:sp>
      <p:sp>
        <p:nvSpPr>
          <p:cNvPr id="132138" name="Oval 42"/>
          <p:cNvSpPr>
            <a:spLocks noChangeArrowheads="1"/>
          </p:cNvSpPr>
          <p:nvPr/>
        </p:nvSpPr>
        <p:spPr bwMode="auto">
          <a:xfrm>
            <a:off x="5299075" y="3502025"/>
            <a:ext cx="358775" cy="317500"/>
          </a:xfrm>
          <a:prstGeom prst="ellipse">
            <a:avLst/>
          </a:prstGeom>
          <a:solidFill>
            <a:srgbClr val="3399FF"/>
          </a:solidFill>
          <a:ln w="9525">
            <a:solidFill>
              <a:srgbClr val="000000"/>
            </a:solidFill>
            <a:round/>
            <a:headEnd/>
            <a:tailEnd/>
          </a:ln>
        </p:spPr>
        <p:txBody>
          <a:bodyPr lIns="60350" tIns="30175" rIns="60350" bIns="30175" anchor="ctr">
            <a:prstTxWarp prst="textNoShape">
              <a:avLst/>
            </a:prstTxWarp>
          </a:bodyPr>
          <a:lstStyle/>
          <a:p>
            <a:r>
              <a:rPr lang="en-US">
                <a:latin typeface="Times New Roman" charset="0"/>
              </a:rPr>
              <a:t>e</a:t>
            </a:r>
          </a:p>
        </p:txBody>
      </p:sp>
      <p:sp>
        <p:nvSpPr>
          <p:cNvPr id="132139" name="Line 43"/>
          <p:cNvSpPr>
            <a:spLocks noChangeShapeType="1"/>
          </p:cNvSpPr>
          <p:nvPr/>
        </p:nvSpPr>
        <p:spPr bwMode="auto">
          <a:xfrm flipV="1">
            <a:off x="5597525" y="3490913"/>
            <a:ext cx="249238" cy="84137"/>
          </a:xfrm>
          <a:prstGeom prst="line">
            <a:avLst/>
          </a:prstGeom>
          <a:noFill/>
          <a:ln w="9525">
            <a:solidFill>
              <a:srgbClr val="000000"/>
            </a:solidFill>
            <a:prstDash val="sysDot"/>
            <a:round/>
            <a:headEnd/>
            <a:tailEnd type="triangle" w="med" len="med"/>
          </a:ln>
        </p:spPr>
        <p:txBody>
          <a:bodyPr>
            <a:prstTxWarp prst="textNoShape">
              <a:avLst/>
            </a:prstTxWarp>
          </a:bodyPr>
          <a:lstStyle/>
          <a:p>
            <a:endParaRPr lang="en-US"/>
          </a:p>
        </p:txBody>
      </p:sp>
      <p:sp>
        <p:nvSpPr>
          <p:cNvPr id="132140" name="Oval 44"/>
          <p:cNvSpPr>
            <a:spLocks noChangeArrowheads="1"/>
          </p:cNvSpPr>
          <p:nvPr/>
        </p:nvSpPr>
        <p:spPr bwMode="auto">
          <a:xfrm>
            <a:off x="417513" y="3856038"/>
            <a:ext cx="358775" cy="317500"/>
          </a:xfrm>
          <a:prstGeom prst="ellipse">
            <a:avLst/>
          </a:prstGeom>
          <a:solidFill>
            <a:srgbClr val="3399FF"/>
          </a:solidFill>
          <a:ln w="9525">
            <a:solidFill>
              <a:srgbClr val="000000"/>
            </a:solidFill>
            <a:round/>
            <a:headEnd/>
            <a:tailEnd/>
          </a:ln>
        </p:spPr>
        <p:txBody>
          <a:bodyPr lIns="60350" tIns="30175" rIns="60350" bIns="30175" anchor="ctr">
            <a:prstTxWarp prst="textNoShape">
              <a:avLst/>
            </a:prstTxWarp>
          </a:bodyPr>
          <a:lstStyle/>
          <a:p>
            <a:r>
              <a:rPr lang="en-US">
                <a:latin typeface="Times New Roman" charset="0"/>
              </a:rPr>
              <a:t>e</a:t>
            </a:r>
          </a:p>
        </p:txBody>
      </p:sp>
      <p:sp>
        <p:nvSpPr>
          <p:cNvPr id="132141" name="Text Box 45"/>
          <p:cNvSpPr txBox="1">
            <a:spLocks noChangeArrowheads="1"/>
          </p:cNvSpPr>
          <p:nvPr/>
        </p:nvSpPr>
        <p:spPr bwMode="auto">
          <a:xfrm>
            <a:off x="-66675" y="2355850"/>
            <a:ext cx="9386888" cy="453970"/>
          </a:xfrm>
          <a:prstGeom prst="rect">
            <a:avLst/>
          </a:prstGeom>
          <a:noFill/>
          <a:ln w="9525">
            <a:noFill/>
            <a:miter lim="800000"/>
            <a:headEnd/>
            <a:tailEnd/>
          </a:ln>
          <a:effectLst/>
        </p:spPr>
        <p:txBody>
          <a:bodyPr>
            <a:prstTxWarp prst="textNoShape">
              <a:avLst/>
            </a:prstTxWarp>
            <a:spAutoFit/>
          </a:bodyPr>
          <a:lstStyle/>
          <a:p>
            <a:pPr algn="ctr"/>
            <a:r>
              <a:rPr lang="en-US" sz="2350" u="sng" dirty="0">
                <a:latin typeface="Comic Sans MS" charset="0"/>
              </a:rPr>
              <a:t>Atoms are</a:t>
            </a:r>
            <a:r>
              <a:rPr lang="en-US" sz="2350" u="sng" dirty="0" smtClean="0">
                <a:latin typeface="Comic Sans MS" charset="0"/>
              </a:rPr>
              <a:t> “lazy” </a:t>
            </a:r>
            <a:r>
              <a:rPr lang="en-US" sz="2350" u="sng" dirty="0">
                <a:latin typeface="Comic Sans MS" charset="0"/>
              </a:rPr>
              <a:t>- always want to go back to lowest energy state.</a:t>
            </a:r>
          </a:p>
        </p:txBody>
      </p:sp>
      <p:sp>
        <p:nvSpPr>
          <p:cNvPr id="132142" name="Line 46"/>
          <p:cNvSpPr>
            <a:spLocks noChangeShapeType="1"/>
          </p:cNvSpPr>
          <p:nvPr/>
        </p:nvSpPr>
        <p:spPr bwMode="auto">
          <a:xfrm>
            <a:off x="1492250" y="6503988"/>
            <a:ext cx="11811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32143" name="Line 47"/>
          <p:cNvSpPr>
            <a:spLocks noChangeShapeType="1"/>
          </p:cNvSpPr>
          <p:nvPr/>
        </p:nvSpPr>
        <p:spPr bwMode="auto">
          <a:xfrm>
            <a:off x="1466850" y="5538788"/>
            <a:ext cx="1193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32144" name="Oval 48"/>
          <p:cNvSpPr>
            <a:spLocks noChangeArrowheads="1"/>
          </p:cNvSpPr>
          <p:nvPr/>
        </p:nvSpPr>
        <p:spPr bwMode="auto">
          <a:xfrm>
            <a:off x="1695450" y="6326188"/>
            <a:ext cx="254000" cy="190500"/>
          </a:xfrm>
          <a:prstGeom prst="ellipse">
            <a:avLst/>
          </a:prstGeom>
          <a:solidFill>
            <a:srgbClr val="00FCF6"/>
          </a:solidFill>
          <a:ln w="9525">
            <a:solidFill>
              <a:schemeClr val="tx1"/>
            </a:solidFill>
            <a:round/>
            <a:headEnd/>
            <a:tailEnd/>
          </a:ln>
          <a:effectLst/>
        </p:spPr>
        <p:txBody>
          <a:bodyPr wrap="none" anchor="ctr">
            <a:prstTxWarp prst="textNoShape">
              <a:avLst/>
            </a:prstTxWarp>
          </a:bodyPr>
          <a:lstStyle/>
          <a:p>
            <a:pPr algn="ctr"/>
            <a:r>
              <a:rPr lang="en-US">
                <a:latin typeface="Times New Roman" charset="0"/>
              </a:rPr>
              <a:t>e</a:t>
            </a:r>
          </a:p>
        </p:txBody>
      </p:sp>
      <p:sp>
        <p:nvSpPr>
          <p:cNvPr id="132145" name="Freeform 49"/>
          <p:cNvSpPr>
            <a:spLocks/>
          </p:cNvSpPr>
          <p:nvPr/>
        </p:nvSpPr>
        <p:spPr bwMode="auto">
          <a:xfrm>
            <a:off x="1936750" y="5551488"/>
            <a:ext cx="228600" cy="965200"/>
          </a:xfrm>
          <a:custGeom>
            <a:avLst/>
            <a:gdLst/>
            <a:ahLst/>
            <a:cxnLst>
              <a:cxn ang="0">
                <a:pos x="48" y="608"/>
              </a:cxn>
              <a:cxn ang="0">
                <a:pos x="136" y="336"/>
              </a:cxn>
              <a:cxn ang="0">
                <a:pos x="0" y="0"/>
              </a:cxn>
            </a:cxnLst>
            <a:rect l="0" t="0" r="r" b="b"/>
            <a:pathLst>
              <a:path w="144" h="608">
                <a:moveTo>
                  <a:pt x="48" y="608"/>
                </a:moveTo>
                <a:cubicBezTo>
                  <a:pt x="96" y="522"/>
                  <a:pt x="144" y="437"/>
                  <a:pt x="136" y="336"/>
                </a:cubicBezTo>
                <a:cubicBezTo>
                  <a:pt x="128" y="235"/>
                  <a:pt x="23" y="56"/>
                  <a:pt x="0" y="0"/>
                </a:cubicBezTo>
              </a:path>
            </a:pathLst>
          </a:custGeom>
          <a:noFill/>
          <a:ln w="9525">
            <a:solidFill>
              <a:schemeClr val="tx1"/>
            </a:solidFill>
            <a:round/>
            <a:headEnd type="none" w="med" len="med"/>
            <a:tailEnd type="triangle" w="med" len="med"/>
          </a:ln>
          <a:effectLst/>
        </p:spPr>
        <p:txBody>
          <a:bodyPr>
            <a:prstTxWarp prst="textNoShape">
              <a:avLst/>
            </a:prstTxWarp>
          </a:bodyPr>
          <a:lstStyle/>
          <a:p>
            <a:endParaRPr lang="en-US"/>
          </a:p>
        </p:txBody>
      </p:sp>
      <p:sp>
        <p:nvSpPr>
          <p:cNvPr id="132146" name="Line 50"/>
          <p:cNvSpPr>
            <a:spLocks noChangeShapeType="1"/>
          </p:cNvSpPr>
          <p:nvPr/>
        </p:nvSpPr>
        <p:spPr bwMode="auto">
          <a:xfrm>
            <a:off x="7081838" y="6407150"/>
            <a:ext cx="11811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32147" name="Line 51"/>
          <p:cNvSpPr>
            <a:spLocks noChangeShapeType="1"/>
          </p:cNvSpPr>
          <p:nvPr/>
        </p:nvSpPr>
        <p:spPr bwMode="auto">
          <a:xfrm>
            <a:off x="7056438" y="5441950"/>
            <a:ext cx="1193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32148" name="Oval 52"/>
          <p:cNvSpPr>
            <a:spLocks noChangeArrowheads="1"/>
          </p:cNvSpPr>
          <p:nvPr/>
        </p:nvSpPr>
        <p:spPr bwMode="auto">
          <a:xfrm>
            <a:off x="7666038" y="5251450"/>
            <a:ext cx="254000" cy="190500"/>
          </a:xfrm>
          <a:prstGeom prst="ellipse">
            <a:avLst/>
          </a:prstGeom>
          <a:solidFill>
            <a:srgbClr val="00FCF6"/>
          </a:solidFill>
          <a:ln w="9525">
            <a:solidFill>
              <a:schemeClr val="tx1"/>
            </a:solidFill>
            <a:round/>
            <a:headEnd/>
            <a:tailEnd/>
          </a:ln>
          <a:effectLst/>
        </p:spPr>
        <p:txBody>
          <a:bodyPr wrap="none" anchor="ctr">
            <a:prstTxWarp prst="textNoShape">
              <a:avLst/>
            </a:prstTxWarp>
          </a:bodyPr>
          <a:lstStyle/>
          <a:p>
            <a:pPr algn="ctr"/>
            <a:r>
              <a:rPr lang="en-US">
                <a:latin typeface="Times New Roman" charset="0"/>
              </a:rPr>
              <a:t>e</a:t>
            </a:r>
          </a:p>
        </p:txBody>
      </p:sp>
      <p:sp>
        <p:nvSpPr>
          <p:cNvPr id="132149" name="Freeform 53"/>
          <p:cNvSpPr>
            <a:spLocks/>
          </p:cNvSpPr>
          <p:nvPr/>
        </p:nvSpPr>
        <p:spPr bwMode="auto">
          <a:xfrm>
            <a:off x="7894638" y="5403850"/>
            <a:ext cx="228600" cy="965200"/>
          </a:xfrm>
          <a:custGeom>
            <a:avLst/>
            <a:gdLst/>
            <a:ahLst/>
            <a:cxnLst>
              <a:cxn ang="0">
                <a:pos x="48" y="608"/>
              </a:cxn>
              <a:cxn ang="0">
                <a:pos x="136" y="336"/>
              </a:cxn>
              <a:cxn ang="0">
                <a:pos x="0" y="0"/>
              </a:cxn>
            </a:cxnLst>
            <a:rect l="0" t="0" r="r" b="b"/>
            <a:pathLst>
              <a:path w="144" h="608">
                <a:moveTo>
                  <a:pt x="48" y="608"/>
                </a:moveTo>
                <a:cubicBezTo>
                  <a:pt x="96" y="522"/>
                  <a:pt x="144" y="437"/>
                  <a:pt x="136" y="336"/>
                </a:cubicBezTo>
                <a:cubicBezTo>
                  <a:pt x="128" y="235"/>
                  <a:pt x="23" y="56"/>
                  <a:pt x="0" y="0"/>
                </a:cubicBezTo>
              </a:path>
            </a:pathLst>
          </a:custGeom>
          <a:noFill/>
          <a:ln w="9525">
            <a:solidFill>
              <a:schemeClr val="tx1"/>
            </a:solidFill>
            <a:round/>
            <a:headEnd type="triangle" w="med" len="med"/>
            <a:tailEnd type="none" w="med" len="med"/>
          </a:ln>
          <a:effectLst/>
        </p:spPr>
        <p:txBody>
          <a:bodyPr>
            <a:prstTxWarp prst="textNoShape">
              <a:avLst/>
            </a:prstTxWarp>
          </a:bodyPr>
          <a:lstStyle/>
          <a:p>
            <a:endParaRPr lang="en-US"/>
          </a:p>
        </p:txBody>
      </p:sp>
      <p:sp>
        <p:nvSpPr>
          <p:cNvPr id="132150" name="Line 54"/>
          <p:cNvSpPr>
            <a:spLocks noChangeShapeType="1"/>
          </p:cNvSpPr>
          <p:nvPr/>
        </p:nvSpPr>
        <p:spPr bwMode="auto">
          <a:xfrm>
            <a:off x="4078288" y="6502400"/>
            <a:ext cx="11811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32151" name="Line 55"/>
          <p:cNvSpPr>
            <a:spLocks noChangeShapeType="1"/>
          </p:cNvSpPr>
          <p:nvPr/>
        </p:nvSpPr>
        <p:spPr bwMode="auto">
          <a:xfrm>
            <a:off x="4052888" y="5537200"/>
            <a:ext cx="1193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32152" name="Oval 56"/>
          <p:cNvSpPr>
            <a:spLocks noChangeArrowheads="1"/>
          </p:cNvSpPr>
          <p:nvPr/>
        </p:nvSpPr>
        <p:spPr bwMode="auto">
          <a:xfrm>
            <a:off x="4203700" y="5332413"/>
            <a:ext cx="254000" cy="190500"/>
          </a:xfrm>
          <a:prstGeom prst="ellipse">
            <a:avLst/>
          </a:prstGeom>
          <a:solidFill>
            <a:srgbClr val="00FCF6"/>
          </a:solidFill>
          <a:ln w="9525">
            <a:solidFill>
              <a:schemeClr val="tx1"/>
            </a:solidFill>
            <a:round/>
            <a:headEnd/>
            <a:tailEnd/>
          </a:ln>
          <a:effectLst/>
        </p:spPr>
        <p:txBody>
          <a:bodyPr wrap="none" anchor="ctr">
            <a:prstTxWarp prst="textNoShape">
              <a:avLst/>
            </a:prstTxWarp>
          </a:bodyPr>
          <a:lstStyle/>
          <a:p>
            <a:pPr algn="ctr"/>
            <a:r>
              <a:rPr lang="en-US">
                <a:latin typeface="Times New Roman" charset="0"/>
              </a:rPr>
              <a:t>e</a:t>
            </a:r>
          </a:p>
        </p:txBody>
      </p:sp>
      <p:sp>
        <p:nvSpPr>
          <p:cNvPr id="132153" name="Text Box 57"/>
          <p:cNvSpPr txBox="1">
            <a:spLocks noChangeArrowheads="1"/>
          </p:cNvSpPr>
          <p:nvPr/>
        </p:nvSpPr>
        <p:spPr bwMode="auto">
          <a:xfrm>
            <a:off x="5607050" y="3584575"/>
            <a:ext cx="1319213" cy="457200"/>
          </a:xfrm>
          <a:prstGeom prst="rect">
            <a:avLst/>
          </a:prstGeom>
          <a:noFill/>
          <a:ln w="9525">
            <a:noFill/>
            <a:miter lim="800000"/>
            <a:headEnd/>
            <a:tailEnd/>
          </a:ln>
          <a:effectLst/>
        </p:spPr>
        <p:txBody>
          <a:bodyPr wrap="none">
            <a:prstTxWarp prst="textNoShape">
              <a:avLst/>
            </a:prstTxWarp>
            <a:spAutoFit/>
          </a:bodyPr>
          <a:lstStyle/>
          <a:p>
            <a:r>
              <a:rPr lang="en-US"/>
              <a:t>Less KE</a:t>
            </a:r>
          </a:p>
        </p:txBody>
      </p:sp>
      <p:sp>
        <p:nvSpPr>
          <p:cNvPr id="132154" name="Freeform 58"/>
          <p:cNvSpPr>
            <a:spLocks/>
          </p:cNvSpPr>
          <p:nvPr/>
        </p:nvSpPr>
        <p:spPr bwMode="auto">
          <a:xfrm rot="-591726">
            <a:off x="8204200" y="5524500"/>
            <a:ext cx="728663"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FF0000"/>
            </a:solidFill>
            <a:round/>
            <a:headEnd type="none" w="med" len="med"/>
            <a:tailEnd type="triangle" w="med" len="med"/>
          </a:ln>
          <a:effectLst/>
        </p:spPr>
        <p:txBody>
          <a:bodyPr>
            <a:prstTxWarp prst="textNoShape">
              <a:avLst/>
            </a:prstTxWarp>
          </a:bodyPr>
          <a:lstStyle/>
          <a:p>
            <a:endParaRPr lang="en-US"/>
          </a:p>
        </p:txBody>
      </p:sp>
      <p:sp>
        <p:nvSpPr>
          <p:cNvPr id="132155" name="Oval 59"/>
          <p:cNvSpPr>
            <a:spLocks noChangeArrowheads="1"/>
          </p:cNvSpPr>
          <p:nvPr/>
        </p:nvSpPr>
        <p:spPr bwMode="auto">
          <a:xfrm>
            <a:off x="3211513" y="3911600"/>
            <a:ext cx="358775" cy="317500"/>
          </a:xfrm>
          <a:prstGeom prst="ellipse">
            <a:avLst/>
          </a:prstGeom>
          <a:solidFill>
            <a:srgbClr val="3399FF"/>
          </a:solidFill>
          <a:ln w="9525">
            <a:solidFill>
              <a:srgbClr val="000000"/>
            </a:solidFill>
            <a:round/>
            <a:headEnd/>
            <a:tailEnd/>
          </a:ln>
        </p:spPr>
        <p:txBody>
          <a:bodyPr lIns="60350" tIns="30175" rIns="60350" bIns="30175" anchor="ctr">
            <a:prstTxWarp prst="textNoShape">
              <a:avLst/>
            </a:prstTxWarp>
          </a:bodyPr>
          <a:lstStyle/>
          <a:p>
            <a:r>
              <a:rPr lang="en-US">
                <a:latin typeface="Times New Roman" charset="0"/>
              </a:rPr>
              <a:t>e</a:t>
            </a:r>
          </a:p>
        </p:txBody>
      </p:sp>
      <p:sp>
        <p:nvSpPr>
          <p:cNvPr id="132156" name="Freeform 60"/>
          <p:cNvSpPr>
            <a:spLocks/>
          </p:cNvSpPr>
          <p:nvPr/>
        </p:nvSpPr>
        <p:spPr bwMode="auto">
          <a:xfrm>
            <a:off x="3657600" y="3735388"/>
            <a:ext cx="1593850" cy="371475"/>
          </a:xfrm>
          <a:custGeom>
            <a:avLst/>
            <a:gdLst/>
            <a:ahLst/>
            <a:cxnLst>
              <a:cxn ang="0">
                <a:pos x="0" y="225"/>
              </a:cxn>
              <a:cxn ang="0">
                <a:pos x="478" y="197"/>
              </a:cxn>
              <a:cxn ang="0">
                <a:pos x="1004" y="0"/>
              </a:cxn>
            </a:cxnLst>
            <a:rect l="0" t="0" r="r" b="b"/>
            <a:pathLst>
              <a:path w="1004" h="234">
                <a:moveTo>
                  <a:pt x="0" y="225"/>
                </a:moveTo>
                <a:cubicBezTo>
                  <a:pt x="80" y="220"/>
                  <a:pt x="311" y="234"/>
                  <a:pt x="478" y="197"/>
                </a:cubicBezTo>
                <a:cubicBezTo>
                  <a:pt x="645" y="160"/>
                  <a:pt x="894" y="41"/>
                  <a:pt x="1004" y="0"/>
                </a:cubicBezTo>
              </a:path>
            </a:pathLst>
          </a:custGeom>
          <a:noFill/>
          <a:ln w="9525">
            <a:solidFill>
              <a:schemeClr val="tx1"/>
            </a:solidFill>
            <a:round/>
            <a:headEnd type="none" w="med" len="med"/>
            <a:tailEnd type="triangle" w="med" len="med"/>
          </a:ln>
          <a:effectLst/>
        </p:spPr>
        <p:txBody>
          <a:bodyPr>
            <a:prstTxWarp prst="textNoShape">
              <a:avLst/>
            </a:prstTxWarp>
          </a:bodyPr>
          <a:lstStyle/>
          <a:p>
            <a:endParaRPr lang="en-US"/>
          </a:p>
        </p:txBody>
      </p:sp>
      <p:sp>
        <p:nvSpPr>
          <p:cNvPr id="132157" name="Text Box 61"/>
          <p:cNvSpPr txBox="1">
            <a:spLocks noChangeArrowheads="1"/>
          </p:cNvSpPr>
          <p:nvPr/>
        </p:nvSpPr>
        <p:spPr bwMode="auto">
          <a:xfrm>
            <a:off x="8137525" y="4787900"/>
            <a:ext cx="844550" cy="457200"/>
          </a:xfrm>
          <a:prstGeom prst="rect">
            <a:avLst/>
          </a:prstGeom>
          <a:noFill/>
          <a:ln w="9525">
            <a:noFill/>
            <a:miter lim="800000"/>
            <a:headEnd/>
            <a:tailEnd/>
          </a:ln>
          <a:effectLst/>
        </p:spPr>
        <p:txBody>
          <a:bodyPr wrap="none">
            <a:prstTxWarp prst="textNoShape">
              <a:avLst/>
            </a:prstTxWarp>
            <a:spAutoFit/>
          </a:bodyPr>
          <a:lstStyle/>
          <a:p>
            <a:r>
              <a:rPr lang="en-US"/>
              <a:t>10ns</a:t>
            </a:r>
          </a:p>
        </p:txBody>
      </p:sp>
      <p:sp>
        <p:nvSpPr>
          <p:cNvPr id="132158" name="Text Box 62"/>
          <p:cNvSpPr txBox="1">
            <a:spLocks noChangeArrowheads="1"/>
          </p:cNvSpPr>
          <p:nvPr/>
        </p:nvSpPr>
        <p:spPr bwMode="auto">
          <a:xfrm>
            <a:off x="2170113" y="6035675"/>
            <a:ext cx="1200150" cy="822325"/>
          </a:xfrm>
          <a:prstGeom prst="rect">
            <a:avLst/>
          </a:prstGeom>
          <a:noFill/>
          <a:ln w="9525">
            <a:noFill/>
            <a:miter lim="800000"/>
            <a:headEnd/>
            <a:tailEnd/>
          </a:ln>
          <a:effectLst/>
        </p:spPr>
        <p:txBody>
          <a:bodyPr wrap="none">
            <a:prstTxWarp prst="textNoShape">
              <a:avLst/>
            </a:prstTxWarp>
            <a:spAutoFit/>
          </a:bodyPr>
          <a:lstStyle/>
          <a:p>
            <a:r>
              <a:rPr lang="en-US"/>
              <a:t>Ground</a:t>
            </a:r>
          </a:p>
          <a:p>
            <a:r>
              <a:rPr lang="en-US"/>
              <a:t>state</a:t>
            </a:r>
          </a:p>
        </p:txBody>
      </p:sp>
      <p:sp>
        <p:nvSpPr>
          <p:cNvPr id="132159" name="Text Box 63"/>
          <p:cNvSpPr txBox="1">
            <a:spLocks noChangeArrowheads="1"/>
          </p:cNvSpPr>
          <p:nvPr/>
        </p:nvSpPr>
        <p:spPr bwMode="auto">
          <a:xfrm>
            <a:off x="4956175" y="5108575"/>
            <a:ext cx="1184275" cy="822325"/>
          </a:xfrm>
          <a:prstGeom prst="rect">
            <a:avLst/>
          </a:prstGeom>
          <a:noFill/>
          <a:ln w="9525">
            <a:noFill/>
            <a:miter lim="800000"/>
            <a:headEnd/>
            <a:tailEnd/>
          </a:ln>
          <a:effectLst/>
        </p:spPr>
        <p:txBody>
          <a:bodyPr wrap="none">
            <a:prstTxWarp prst="textNoShape">
              <a:avLst/>
            </a:prstTxWarp>
            <a:spAutoFit/>
          </a:bodyPr>
          <a:lstStyle/>
          <a:p>
            <a:r>
              <a:rPr lang="en-US"/>
              <a:t>Excited</a:t>
            </a:r>
          </a:p>
          <a:p>
            <a:r>
              <a:rPr lang="en-US"/>
              <a:t>state</a:t>
            </a:r>
          </a:p>
        </p:txBody>
      </p:sp>
      <p:grpSp>
        <p:nvGrpSpPr>
          <p:cNvPr id="6" name="Group 64"/>
          <p:cNvGrpSpPr>
            <a:grpSpLocks/>
          </p:cNvGrpSpPr>
          <p:nvPr/>
        </p:nvGrpSpPr>
        <p:grpSpPr bwMode="auto">
          <a:xfrm>
            <a:off x="222250" y="5480050"/>
            <a:ext cx="960438" cy="969963"/>
            <a:chOff x="140" y="3452"/>
            <a:chExt cx="605" cy="611"/>
          </a:xfrm>
        </p:grpSpPr>
        <p:sp>
          <p:nvSpPr>
            <p:cNvPr id="132161" name="Line 65"/>
            <p:cNvSpPr>
              <a:spLocks noChangeShapeType="1"/>
            </p:cNvSpPr>
            <p:nvPr/>
          </p:nvSpPr>
          <p:spPr bwMode="auto">
            <a:xfrm flipV="1">
              <a:off x="728" y="3452"/>
              <a:ext cx="0" cy="611"/>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132162" name="Text Box 66"/>
            <p:cNvSpPr txBox="1">
              <a:spLocks noChangeArrowheads="1"/>
            </p:cNvSpPr>
            <p:nvPr/>
          </p:nvSpPr>
          <p:spPr bwMode="auto">
            <a:xfrm>
              <a:off x="140" y="3518"/>
              <a:ext cx="605" cy="442"/>
            </a:xfrm>
            <a:prstGeom prst="rect">
              <a:avLst/>
            </a:prstGeom>
            <a:noFill/>
            <a:ln w="9525">
              <a:noFill/>
              <a:miter lim="800000"/>
              <a:headEnd/>
              <a:tailEnd/>
            </a:ln>
            <a:effectLst/>
          </p:spPr>
          <p:txBody>
            <a:bodyPr wrap="none">
              <a:prstTxWarp prst="textNoShape">
                <a:avLst/>
              </a:prstTxWarp>
              <a:spAutoFit/>
            </a:bodyPr>
            <a:lstStyle/>
            <a:p>
              <a:r>
                <a:rPr lang="en-US" sz="2000"/>
                <a:t>Higher</a:t>
              </a:r>
            </a:p>
            <a:p>
              <a:r>
                <a:rPr lang="en-US" sz="2000"/>
                <a:t>energy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1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1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210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21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21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21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21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21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21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21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21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215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209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21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21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21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21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215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215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215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215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215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209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21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214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3214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3214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215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2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nimBg="1"/>
      <p:bldP spid="132099" grpId="0" animBg="1"/>
      <p:bldP spid="132101" grpId="0" build="allAtOnce"/>
      <p:bldP spid="132125" grpId="0" animBg="1"/>
      <p:bldP spid="132137" grpId="0" animBg="1"/>
      <p:bldP spid="132138" grpId="0" animBg="1"/>
      <p:bldP spid="132139" grpId="0" animBg="1"/>
      <p:bldP spid="132140" grpId="0" animBg="1"/>
      <p:bldP spid="132141" grpId="0"/>
      <p:bldP spid="132142" grpId="0" animBg="1"/>
      <p:bldP spid="132143" grpId="0" animBg="1"/>
      <p:bldP spid="132144" grpId="0" animBg="1"/>
      <p:bldP spid="132145" grpId="0" animBg="1"/>
      <p:bldP spid="132146" grpId="0" animBg="1"/>
      <p:bldP spid="132147" grpId="0" animBg="1"/>
      <p:bldP spid="132148" grpId="0" animBg="1"/>
      <p:bldP spid="132149" grpId="0" animBg="1"/>
      <p:bldP spid="132150" grpId="0" animBg="1"/>
      <p:bldP spid="132151" grpId="0" animBg="1"/>
      <p:bldP spid="132152" grpId="0" animBg="1"/>
      <p:bldP spid="132153" grpId="0"/>
      <p:bldP spid="132154" grpId="0" animBg="1"/>
      <p:bldP spid="132155" grpId="0" animBg="1"/>
      <p:bldP spid="132156" grpId="0" animBg="1"/>
      <p:bldP spid="132157" grpId="0"/>
      <p:bldP spid="132158" grpId="0"/>
      <p:bldP spid="132159"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Slide Number Placeholder 3"/>
          <p:cNvSpPr>
            <a:spLocks noGrp="1"/>
          </p:cNvSpPr>
          <p:nvPr>
            <p:ph type="sldNum" sz="quarter" idx="12"/>
          </p:nvPr>
        </p:nvSpPr>
        <p:spPr/>
        <p:txBody>
          <a:bodyPr/>
          <a:lstStyle/>
          <a:p>
            <a:fld id="{AD6F7586-701C-0B49-B45E-080E286E666F}" type="slidenum">
              <a:rPr lang="en-US"/>
              <a:pPr/>
              <a:t>26</a:t>
            </a:fld>
            <a:endParaRPr lang="en-US"/>
          </a:p>
        </p:txBody>
      </p:sp>
      <p:pic>
        <p:nvPicPr>
          <p:cNvPr id="134146" name="Picture 2"/>
          <p:cNvPicPr>
            <a:picLocks noChangeAspect="1" noChangeArrowheads="1"/>
          </p:cNvPicPr>
          <p:nvPr/>
        </p:nvPicPr>
        <p:blipFill>
          <a:blip r:embed="rId3"/>
          <a:srcRect/>
          <a:stretch>
            <a:fillRect/>
          </a:stretch>
        </p:blipFill>
        <p:spPr bwMode="auto">
          <a:xfrm>
            <a:off x="398463" y="152400"/>
            <a:ext cx="3887787" cy="3109913"/>
          </a:xfrm>
          <a:prstGeom prst="rect">
            <a:avLst/>
          </a:prstGeom>
          <a:noFill/>
          <a:ln w="9525">
            <a:noFill/>
            <a:miter lim="800000"/>
            <a:headEnd/>
            <a:tailEnd/>
          </a:ln>
          <a:effectLst/>
        </p:spPr>
      </p:pic>
      <p:sp>
        <p:nvSpPr>
          <p:cNvPr id="134147" name="Line 3"/>
          <p:cNvSpPr>
            <a:spLocks noChangeShapeType="1"/>
          </p:cNvSpPr>
          <p:nvPr/>
        </p:nvSpPr>
        <p:spPr bwMode="auto">
          <a:xfrm>
            <a:off x="5486400" y="2743200"/>
            <a:ext cx="1262063"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34148" name="Line 4"/>
          <p:cNvSpPr>
            <a:spLocks noChangeShapeType="1"/>
          </p:cNvSpPr>
          <p:nvPr/>
        </p:nvSpPr>
        <p:spPr bwMode="auto">
          <a:xfrm>
            <a:off x="5389563" y="1743075"/>
            <a:ext cx="126206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34149" name="Line 5"/>
          <p:cNvSpPr>
            <a:spLocks noChangeShapeType="1"/>
          </p:cNvSpPr>
          <p:nvPr/>
        </p:nvSpPr>
        <p:spPr bwMode="auto">
          <a:xfrm>
            <a:off x="5389563" y="1352550"/>
            <a:ext cx="126206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34150" name="Line 6"/>
          <p:cNvSpPr>
            <a:spLocks noChangeShapeType="1"/>
          </p:cNvSpPr>
          <p:nvPr/>
        </p:nvSpPr>
        <p:spPr bwMode="auto">
          <a:xfrm>
            <a:off x="5389563" y="1114425"/>
            <a:ext cx="126206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34151" name="Text Box 7"/>
          <p:cNvSpPr txBox="1">
            <a:spLocks noChangeArrowheads="1"/>
          </p:cNvSpPr>
          <p:nvPr/>
        </p:nvSpPr>
        <p:spPr bwMode="auto">
          <a:xfrm>
            <a:off x="6765925" y="2489200"/>
            <a:ext cx="1604676" cy="461665"/>
          </a:xfrm>
          <a:prstGeom prst="rect">
            <a:avLst/>
          </a:prstGeom>
          <a:noFill/>
          <a:ln w="9525">
            <a:noFill/>
            <a:miter lim="800000"/>
            <a:headEnd/>
            <a:tailEnd/>
          </a:ln>
          <a:effectLst/>
        </p:spPr>
        <p:txBody>
          <a:bodyPr wrap="none">
            <a:prstTxWarp prst="textNoShape">
              <a:avLst/>
            </a:prstTxWarp>
            <a:spAutoFit/>
          </a:bodyPr>
          <a:lstStyle/>
          <a:p>
            <a:r>
              <a:rPr lang="en-US" dirty="0"/>
              <a:t>1</a:t>
            </a:r>
            <a:r>
              <a:rPr lang="en-US" dirty="0" smtClean="0"/>
              <a:t> </a:t>
            </a:r>
            <a:r>
              <a:rPr lang="en-US" dirty="0"/>
              <a:t>(ground)</a:t>
            </a:r>
          </a:p>
        </p:txBody>
      </p:sp>
      <p:sp>
        <p:nvSpPr>
          <p:cNvPr id="134152" name="Text Box 8"/>
          <p:cNvSpPr txBox="1">
            <a:spLocks noChangeArrowheads="1"/>
          </p:cNvSpPr>
          <p:nvPr/>
        </p:nvSpPr>
        <p:spPr bwMode="auto">
          <a:xfrm>
            <a:off x="6667500" y="1487488"/>
            <a:ext cx="355837" cy="461665"/>
          </a:xfrm>
          <a:prstGeom prst="rect">
            <a:avLst/>
          </a:prstGeom>
          <a:noFill/>
          <a:ln w="9525">
            <a:noFill/>
            <a:miter lim="800000"/>
            <a:headEnd/>
            <a:tailEnd/>
          </a:ln>
          <a:effectLst/>
        </p:spPr>
        <p:txBody>
          <a:bodyPr wrap="none">
            <a:prstTxWarp prst="textNoShape">
              <a:avLst/>
            </a:prstTxWarp>
            <a:spAutoFit/>
          </a:bodyPr>
          <a:lstStyle/>
          <a:p>
            <a:r>
              <a:rPr lang="en-US" dirty="0"/>
              <a:t>2</a:t>
            </a:r>
          </a:p>
        </p:txBody>
      </p:sp>
      <p:sp>
        <p:nvSpPr>
          <p:cNvPr id="134153" name="Text Box 9"/>
          <p:cNvSpPr txBox="1">
            <a:spLocks noChangeArrowheads="1"/>
          </p:cNvSpPr>
          <p:nvPr/>
        </p:nvSpPr>
        <p:spPr bwMode="auto">
          <a:xfrm>
            <a:off x="6678613" y="1084263"/>
            <a:ext cx="355837" cy="461665"/>
          </a:xfrm>
          <a:prstGeom prst="rect">
            <a:avLst/>
          </a:prstGeom>
          <a:noFill/>
          <a:ln w="9525">
            <a:noFill/>
            <a:miter lim="800000"/>
            <a:headEnd/>
            <a:tailEnd/>
          </a:ln>
          <a:effectLst/>
        </p:spPr>
        <p:txBody>
          <a:bodyPr wrap="none">
            <a:prstTxWarp prst="textNoShape">
              <a:avLst/>
            </a:prstTxWarp>
            <a:spAutoFit/>
          </a:bodyPr>
          <a:lstStyle/>
          <a:p>
            <a:r>
              <a:rPr lang="en-US" dirty="0"/>
              <a:t>3</a:t>
            </a:r>
          </a:p>
        </p:txBody>
      </p:sp>
      <p:sp>
        <p:nvSpPr>
          <p:cNvPr id="134154" name="Text Box 10"/>
          <p:cNvSpPr txBox="1">
            <a:spLocks noChangeArrowheads="1"/>
          </p:cNvSpPr>
          <p:nvPr/>
        </p:nvSpPr>
        <p:spPr bwMode="auto">
          <a:xfrm>
            <a:off x="6646863" y="823913"/>
            <a:ext cx="355837" cy="461665"/>
          </a:xfrm>
          <a:prstGeom prst="rect">
            <a:avLst/>
          </a:prstGeom>
          <a:noFill/>
          <a:ln w="9525">
            <a:noFill/>
            <a:miter lim="800000"/>
            <a:headEnd/>
            <a:tailEnd/>
          </a:ln>
          <a:effectLst/>
        </p:spPr>
        <p:txBody>
          <a:bodyPr wrap="none">
            <a:prstTxWarp prst="textNoShape">
              <a:avLst/>
            </a:prstTxWarp>
            <a:spAutoFit/>
          </a:bodyPr>
          <a:lstStyle/>
          <a:p>
            <a:r>
              <a:rPr lang="en-US" dirty="0"/>
              <a:t>4</a:t>
            </a:r>
          </a:p>
        </p:txBody>
      </p:sp>
      <p:sp>
        <p:nvSpPr>
          <p:cNvPr id="134155" name="Line 11"/>
          <p:cNvSpPr>
            <a:spLocks noChangeShapeType="1"/>
          </p:cNvSpPr>
          <p:nvPr/>
        </p:nvSpPr>
        <p:spPr bwMode="auto">
          <a:xfrm>
            <a:off x="5246688" y="1219200"/>
            <a:ext cx="2339975" cy="0"/>
          </a:xfrm>
          <a:prstGeom prst="line">
            <a:avLst/>
          </a:prstGeom>
          <a:noFill/>
          <a:ln w="9525">
            <a:solidFill>
              <a:srgbClr val="EE2504"/>
            </a:solidFill>
            <a:prstDash val="dash"/>
            <a:round/>
            <a:headEnd/>
            <a:tailEnd/>
          </a:ln>
          <a:effectLst/>
        </p:spPr>
        <p:txBody>
          <a:bodyPr>
            <a:prstTxWarp prst="textNoShape">
              <a:avLst/>
            </a:prstTxWarp>
          </a:bodyPr>
          <a:lstStyle/>
          <a:p>
            <a:endParaRPr lang="en-US"/>
          </a:p>
        </p:txBody>
      </p:sp>
      <p:sp>
        <p:nvSpPr>
          <p:cNvPr id="134156" name="Text Box 12"/>
          <p:cNvSpPr txBox="1">
            <a:spLocks noChangeArrowheads="1"/>
          </p:cNvSpPr>
          <p:nvPr/>
        </p:nvSpPr>
        <p:spPr bwMode="auto">
          <a:xfrm>
            <a:off x="7570788" y="942975"/>
            <a:ext cx="1624012" cy="1552575"/>
          </a:xfrm>
          <a:prstGeom prst="rect">
            <a:avLst/>
          </a:prstGeom>
          <a:noFill/>
          <a:ln w="9525">
            <a:noFill/>
            <a:miter lim="800000"/>
            <a:headEnd/>
            <a:tailEnd/>
          </a:ln>
          <a:effectLst/>
        </p:spPr>
        <p:txBody>
          <a:bodyPr wrap="none">
            <a:prstTxWarp prst="textNoShape">
              <a:avLst/>
            </a:prstTxWarp>
            <a:spAutoFit/>
          </a:bodyPr>
          <a:lstStyle/>
          <a:p>
            <a:r>
              <a:rPr lang="en-US">
                <a:solidFill>
                  <a:srgbClr val="EE2504"/>
                </a:solidFill>
              </a:rPr>
              <a:t>energy</a:t>
            </a:r>
          </a:p>
          <a:p>
            <a:r>
              <a:rPr lang="en-US">
                <a:solidFill>
                  <a:srgbClr val="EE2504"/>
                </a:solidFill>
              </a:rPr>
              <a:t>of colliding</a:t>
            </a:r>
          </a:p>
          <a:p>
            <a:r>
              <a:rPr lang="en-US">
                <a:solidFill>
                  <a:srgbClr val="EE2504"/>
                </a:solidFill>
              </a:rPr>
              <a:t>electron</a:t>
            </a:r>
          </a:p>
          <a:p>
            <a:endParaRPr lang="en-US">
              <a:solidFill>
                <a:srgbClr val="EE2504"/>
              </a:solidFill>
            </a:endParaRPr>
          </a:p>
        </p:txBody>
      </p:sp>
      <p:sp>
        <p:nvSpPr>
          <p:cNvPr id="134157" name="Text Box 13"/>
          <p:cNvSpPr txBox="1">
            <a:spLocks noChangeArrowheads="1"/>
          </p:cNvSpPr>
          <p:nvPr/>
        </p:nvSpPr>
        <p:spPr bwMode="auto">
          <a:xfrm>
            <a:off x="0" y="3284538"/>
            <a:ext cx="9144000" cy="2677656"/>
          </a:xfrm>
          <a:prstGeom prst="rect">
            <a:avLst/>
          </a:prstGeom>
          <a:noFill/>
          <a:ln w="9525">
            <a:noFill/>
            <a:miter lim="800000"/>
            <a:headEnd/>
            <a:tailEnd/>
          </a:ln>
          <a:effectLst/>
        </p:spPr>
        <p:txBody>
          <a:bodyPr>
            <a:prstTxWarp prst="textNoShape">
              <a:avLst/>
            </a:prstTxWarp>
            <a:spAutoFit/>
          </a:bodyPr>
          <a:lstStyle/>
          <a:p>
            <a:pPr marL="342900" indent="-342900"/>
            <a:r>
              <a:rPr lang="en-US" dirty="0"/>
              <a:t>If the colliding electrons have an energy between that of </a:t>
            </a:r>
            <a:r>
              <a:rPr lang="en-US" dirty="0" smtClean="0"/>
              <a:t>level 3 </a:t>
            </a:r>
            <a:endParaRPr lang="en-US" dirty="0"/>
          </a:p>
          <a:p>
            <a:pPr marL="342900" indent="-342900"/>
            <a:r>
              <a:rPr lang="en-US" dirty="0"/>
              <a:t>and level</a:t>
            </a:r>
            <a:r>
              <a:rPr lang="en-US" dirty="0" smtClean="0"/>
              <a:t> 4 </a:t>
            </a:r>
            <a:r>
              <a:rPr lang="en-US" dirty="0"/>
              <a:t>when they hit the </a:t>
            </a:r>
            <a:r>
              <a:rPr lang="en-US" dirty="0" smtClean="0"/>
              <a:t>atoms</a:t>
            </a:r>
          </a:p>
          <a:p>
            <a:pPr marL="800100" lvl="1" indent="-342900">
              <a:buFont typeface="Arial" charset="0"/>
              <a:buAutoNum type="alphaLcPeriod"/>
            </a:pPr>
            <a:r>
              <a:rPr lang="en-US" dirty="0"/>
              <a:t>no levels will be excited, and so no light will come out.</a:t>
            </a:r>
          </a:p>
          <a:p>
            <a:pPr marL="800100" lvl="1" indent="-342900">
              <a:buFont typeface="Arial" charset="0"/>
              <a:buNone/>
            </a:pPr>
            <a:r>
              <a:rPr lang="en-US" dirty="0" err="1"/>
              <a:t>b</a:t>
            </a:r>
            <a:r>
              <a:rPr lang="en-US" dirty="0"/>
              <a:t>. 1 color of light will come out</a:t>
            </a:r>
          </a:p>
          <a:p>
            <a:pPr marL="800100" lvl="1" indent="-342900"/>
            <a:r>
              <a:rPr lang="en-US" dirty="0" err="1"/>
              <a:t>c</a:t>
            </a:r>
            <a:r>
              <a:rPr lang="en-US" dirty="0"/>
              <a:t>. 2 colors of light will come out</a:t>
            </a:r>
          </a:p>
          <a:p>
            <a:pPr marL="800100" lvl="1" indent="-342900"/>
            <a:r>
              <a:rPr lang="en-US" dirty="0" err="1"/>
              <a:t>d</a:t>
            </a:r>
            <a:r>
              <a:rPr lang="en-US" dirty="0"/>
              <a:t>. 3 colors of light will come out</a:t>
            </a:r>
          </a:p>
          <a:p>
            <a:pPr marL="800100" lvl="1" indent="-342900"/>
            <a:r>
              <a:rPr lang="en-US" dirty="0" err="1"/>
              <a:t>e</a:t>
            </a:r>
            <a:r>
              <a:rPr lang="en-US" dirty="0"/>
              <a:t>. 4 colors come out.</a:t>
            </a:r>
          </a:p>
        </p:txBody>
      </p:sp>
      <p:sp>
        <p:nvSpPr>
          <p:cNvPr id="134158" name="Text Box 14"/>
          <p:cNvSpPr txBox="1">
            <a:spLocks noChangeArrowheads="1"/>
          </p:cNvSpPr>
          <p:nvPr/>
        </p:nvSpPr>
        <p:spPr bwMode="auto">
          <a:xfrm>
            <a:off x="60325" y="5908675"/>
            <a:ext cx="8845541" cy="830997"/>
          </a:xfrm>
          <a:prstGeom prst="rect">
            <a:avLst/>
          </a:prstGeom>
          <a:noFill/>
          <a:ln w="9525">
            <a:noFill/>
            <a:miter lim="800000"/>
            <a:headEnd/>
            <a:tailEnd/>
          </a:ln>
          <a:effectLst/>
        </p:spPr>
        <p:txBody>
          <a:bodyPr wrap="none">
            <a:prstTxWarp prst="textNoShape">
              <a:avLst/>
            </a:prstTxWarp>
            <a:spAutoFit/>
          </a:bodyPr>
          <a:lstStyle/>
          <a:p>
            <a:r>
              <a:rPr lang="en-US" b="1" dirty="0"/>
              <a:t>ans. </a:t>
            </a:r>
            <a:r>
              <a:rPr lang="en-US" b="1" dirty="0" err="1"/>
              <a:t>d</a:t>
            </a:r>
            <a:r>
              <a:rPr lang="en-US" b="1" dirty="0"/>
              <a:t>.</a:t>
            </a:r>
            <a:r>
              <a:rPr lang="en-US" dirty="0"/>
              <a:t>  enough energy to excite level</a:t>
            </a:r>
            <a:r>
              <a:rPr lang="en-US" dirty="0" smtClean="0"/>
              <a:t> 3, </a:t>
            </a:r>
            <a:r>
              <a:rPr lang="en-US" dirty="0"/>
              <a:t>then get</a:t>
            </a:r>
            <a:r>
              <a:rPr lang="en-US" dirty="0" smtClean="0"/>
              <a:t> </a:t>
            </a:r>
            <a:r>
              <a:rPr lang="en-US" b="1" dirty="0" smtClean="0">
                <a:solidFill>
                  <a:srgbClr val="EE2504"/>
                </a:solidFill>
              </a:rPr>
              <a:t>3</a:t>
            </a:r>
            <a:r>
              <a:rPr lang="en-US" b="1" dirty="0" smtClean="0">
                <a:solidFill>
                  <a:srgbClr val="EE2504"/>
                </a:solidFill>
                <a:latin typeface="Wingdings"/>
                <a:ea typeface="Wingdings"/>
                <a:cs typeface="Wingdings"/>
                <a:sym typeface="Symbol" charset="2"/>
              </a:rPr>
              <a:t></a:t>
            </a:r>
            <a:r>
              <a:rPr lang="en-US" b="1" dirty="0" smtClean="0">
                <a:solidFill>
                  <a:srgbClr val="EE2504"/>
                </a:solidFill>
                <a:sym typeface="Symbol" charset="2"/>
              </a:rPr>
              <a:t>2</a:t>
            </a:r>
            <a:r>
              <a:rPr lang="en-US" dirty="0" smtClean="0">
                <a:sym typeface="Symbol" charset="2"/>
              </a:rPr>
              <a:t> </a:t>
            </a:r>
            <a:r>
              <a:rPr lang="en-US" dirty="0">
                <a:sym typeface="Symbol" charset="2"/>
              </a:rPr>
              <a:t>followed</a:t>
            </a:r>
          </a:p>
          <a:p>
            <a:r>
              <a:rPr lang="en-US" dirty="0">
                <a:sym typeface="Symbol" charset="2"/>
              </a:rPr>
              <a:t>by</a:t>
            </a:r>
            <a:r>
              <a:rPr lang="en-US" dirty="0" smtClean="0">
                <a:sym typeface="Symbol" charset="2"/>
              </a:rPr>
              <a:t> </a:t>
            </a:r>
            <a:r>
              <a:rPr lang="en-US" b="1" dirty="0" smtClean="0">
                <a:solidFill>
                  <a:srgbClr val="00FF00"/>
                </a:solidFill>
                <a:sym typeface="Symbol" charset="2"/>
              </a:rPr>
              <a:t>2</a:t>
            </a:r>
            <a:r>
              <a:rPr lang="en-US" b="1" dirty="0" smtClean="0">
                <a:solidFill>
                  <a:srgbClr val="00FF00"/>
                </a:solidFill>
                <a:latin typeface="Wingdings"/>
                <a:ea typeface="Wingdings"/>
                <a:cs typeface="Wingdings"/>
                <a:sym typeface="Symbol" charset="2"/>
              </a:rPr>
              <a:t></a:t>
            </a:r>
            <a:r>
              <a:rPr lang="en-US" b="1" dirty="0" smtClean="0">
                <a:solidFill>
                  <a:srgbClr val="00FF00"/>
                </a:solidFill>
                <a:sym typeface="Symbol" charset="2"/>
              </a:rPr>
              <a:t>1</a:t>
            </a:r>
            <a:r>
              <a:rPr lang="en-US" dirty="0" smtClean="0">
                <a:sym typeface="Symbol" charset="2"/>
              </a:rPr>
              <a:t>, </a:t>
            </a:r>
            <a:r>
              <a:rPr lang="en-US" dirty="0">
                <a:sym typeface="Symbol" charset="2"/>
              </a:rPr>
              <a:t>but also can go</a:t>
            </a:r>
            <a:r>
              <a:rPr lang="en-US" dirty="0" smtClean="0">
                <a:sym typeface="Symbol" charset="2"/>
              </a:rPr>
              <a:t> </a:t>
            </a:r>
            <a:r>
              <a:rPr lang="en-US" b="1" dirty="0" smtClean="0">
                <a:solidFill>
                  <a:srgbClr val="0066FF"/>
                </a:solidFill>
                <a:sym typeface="Symbol" charset="2"/>
              </a:rPr>
              <a:t>3</a:t>
            </a:r>
            <a:r>
              <a:rPr lang="en-US" b="1" dirty="0" smtClean="0">
                <a:solidFill>
                  <a:srgbClr val="0066FF"/>
                </a:solidFill>
                <a:latin typeface="Wingdings"/>
                <a:ea typeface="Wingdings"/>
                <a:cs typeface="Wingdings"/>
                <a:sym typeface="Symbol" charset="2"/>
              </a:rPr>
              <a:t></a:t>
            </a:r>
            <a:r>
              <a:rPr lang="en-US" b="1" dirty="0" smtClean="0">
                <a:solidFill>
                  <a:srgbClr val="0066FF"/>
                </a:solidFill>
                <a:sym typeface="Symbol" charset="2"/>
              </a:rPr>
              <a:t>1</a:t>
            </a:r>
            <a:r>
              <a:rPr lang="en-US" dirty="0" smtClean="0"/>
              <a:t>.   </a:t>
            </a:r>
            <a:endParaRPr lang="en-US" dirty="0"/>
          </a:p>
        </p:txBody>
      </p:sp>
      <p:sp>
        <p:nvSpPr>
          <p:cNvPr id="134159" name="Line 15"/>
          <p:cNvSpPr>
            <a:spLocks noChangeShapeType="1"/>
          </p:cNvSpPr>
          <p:nvPr/>
        </p:nvSpPr>
        <p:spPr bwMode="auto">
          <a:xfrm>
            <a:off x="5540375" y="1360488"/>
            <a:ext cx="0" cy="381000"/>
          </a:xfrm>
          <a:prstGeom prst="line">
            <a:avLst/>
          </a:prstGeom>
          <a:noFill/>
          <a:ln w="38100">
            <a:solidFill>
              <a:srgbClr val="EE2504"/>
            </a:solidFill>
            <a:round/>
            <a:headEnd/>
            <a:tailEnd type="triangle" w="med" len="med"/>
          </a:ln>
          <a:effectLst/>
        </p:spPr>
        <p:txBody>
          <a:bodyPr>
            <a:prstTxWarp prst="textNoShape">
              <a:avLst/>
            </a:prstTxWarp>
          </a:bodyPr>
          <a:lstStyle/>
          <a:p>
            <a:endParaRPr lang="en-US"/>
          </a:p>
        </p:txBody>
      </p:sp>
      <p:sp>
        <p:nvSpPr>
          <p:cNvPr id="134160" name="Line 16"/>
          <p:cNvSpPr>
            <a:spLocks noChangeShapeType="1"/>
          </p:cNvSpPr>
          <p:nvPr/>
        </p:nvSpPr>
        <p:spPr bwMode="auto">
          <a:xfrm>
            <a:off x="5540375" y="1752600"/>
            <a:ext cx="0" cy="990600"/>
          </a:xfrm>
          <a:prstGeom prst="line">
            <a:avLst/>
          </a:prstGeom>
          <a:noFill/>
          <a:ln w="38100">
            <a:solidFill>
              <a:srgbClr val="00FF00"/>
            </a:solidFill>
            <a:round/>
            <a:headEnd/>
            <a:tailEnd type="triangle" w="med" len="med"/>
          </a:ln>
          <a:effectLst/>
        </p:spPr>
        <p:txBody>
          <a:bodyPr>
            <a:prstTxWarp prst="textNoShape">
              <a:avLst/>
            </a:prstTxWarp>
          </a:bodyPr>
          <a:lstStyle/>
          <a:p>
            <a:endParaRPr lang="en-US"/>
          </a:p>
        </p:txBody>
      </p:sp>
      <p:sp>
        <p:nvSpPr>
          <p:cNvPr id="134161" name="Line 17"/>
          <p:cNvSpPr>
            <a:spLocks noChangeShapeType="1"/>
          </p:cNvSpPr>
          <p:nvPr/>
        </p:nvSpPr>
        <p:spPr bwMode="auto">
          <a:xfrm>
            <a:off x="5802313" y="1360488"/>
            <a:ext cx="0" cy="1382712"/>
          </a:xfrm>
          <a:prstGeom prst="line">
            <a:avLst/>
          </a:prstGeom>
          <a:noFill/>
          <a:ln w="57150">
            <a:solidFill>
              <a:srgbClr val="0066FF"/>
            </a:solidFill>
            <a:round/>
            <a:headEnd/>
            <a:tailEnd type="triangle" w="med" len="med"/>
          </a:ln>
          <a:effectLst/>
        </p:spPr>
        <p:txBody>
          <a:bodyPr>
            <a:prstTxWarp prst="textNoShape">
              <a:avLst/>
            </a:prstTxWarp>
          </a:bodyPr>
          <a:lstStyle/>
          <a:p>
            <a:endParaRPr lang="en-US"/>
          </a:p>
        </p:txBody>
      </p:sp>
      <p:sp>
        <p:nvSpPr>
          <p:cNvPr id="134162" name="Text Box 18"/>
          <p:cNvSpPr txBox="1">
            <a:spLocks noChangeArrowheads="1"/>
          </p:cNvSpPr>
          <p:nvPr/>
        </p:nvSpPr>
        <p:spPr bwMode="auto">
          <a:xfrm>
            <a:off x="5054600" y="160338"/>
            <a:ext cx="3487738" cy="822325"/>
          </a:xfrm>
          <a:prstGeom prst="rect">
            <a:avLst/>
          </a:prstGeom>
          <a:noFill/>
          <a:ln w="9525">
            <a:noFill/>
            <a:miter lim="800000"/>
            <a:headEnd/>
            <a:tailEnd/>
          </a:ln>
          <a:effectLst/>
        </p:spPr>
        <p:txBody>
          <a:bodyPr wrap="none">
            <a:prstTxWarp prst="textNoShape">
              <a:avLst/>
            </a:prstTxWarp>
            <a:spAutoFit/>
          </a:bodyPr>
          <a:lstStyle/>
          <a:p>
            <a:r>
              <a:rPr lang="en-US" dirty="0"/>
              <a:t>energy levels of electron</a:t>
            </a:r>
          </a:p>
          <a:p>
            <a:r>
              <a:rPr lang="en-US" dirty="0"/>
              <a:t>stuck in atom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1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1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41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41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4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7" grpId="0"/>
      <p:bldP spid="134158" grpId="0"/>
      <p:bldP spid="134159" grpId="0" animBg="1"/>
      <p:bldP spid="134160" grpId="0" animBg="1"/>
      <p:bldP spid="134161" grpId="0"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 name="Slide Number Placeholder 4"/>
          <p:cNvSpPr>
            <a:spLocks noGrp="1"/>
          </p:cNvSpPr>
          <p:nvPr>
            <p:ph type="sldNum" sz="quarter" idx="12"/>
          </p:nvPr>
        </p:nvSpPr>
        <p:spPr/>
        <p:txBody>
          <a:bodyPr/>
          <a:lstStyle/>
          <a:p>
            <a:fld id="{60DBD974-B11D-0549-9628-60545A31DA77}" type="slidenum">
              <a:rPr lang="en-US"/>
              <a:pPr/>
              <a:t>27</a:t>
            </a:fld>
            <a:endParaRPr lang="en-US"/>
          </a:p>
        </p:txBody>
      </p:sp>
      <p:pic>
        <p:nvPicPr>
          <p:cNvPr id="136194" name="Picture 2"/>
          <p:cNvPicPr>
            <a:picLocks noChangeAspect="1" noChangeArrowheads="1"/>
          </p:cNvPicPr>
          <p:nvPr/>
        </p:nvPicPr>
        <p:blipFill>
          <a:blip r:embed="rId3"/>
          <a:srcRect/>
          <a:stretch>
            <a:fillRect/>
          </a:stretch>
        </p:blipFill>
        <p:spPr bwMode="auto">
          <a:xfrm>
            <a:off x="533400" y="5486400"/>
            <a:ext cx="8077200" cy="1114425"/>
          </a:xfrm>
          <a:prstGeom prst="rect">
            <a:avLst/>
          </a:prstGeom>
          <a:noFill/>
          <a:ln w="9525">
            <a:noFill/>
            <a:miter lim="800000"/>
            <a:headEnd/>
            <a:tailEnd/>
          </a:ln>
          <a:effectLst/>
        </p:spPr>
      </p:pic>
      <p:pic>
        <p:nvPicPr>
          <p:cNvPr id="136195" name="Picture 3"/>
          <p:cNvPicPr>
            <a:picLocks noChangeAspect="1" noChangeArrowheads="1"/>
          </p:cNvPicPr>
          <p:nvPr/>
        </p:nvPicPr>
        <p:blipFill>
          <a:blip r:embed="rId4"/>
          <a:srcRect l="35550" r="17775"/>
          <a:stretch>
            <a:fillRect/>
          </a:stretch>
        </p:blipFill>
        <p:spPr bwMode="auto">
          <a:xfrm>
            <a:off x="2014538" y="455613"/>
            <a:ext cx="530225" cy="4267200"/>
          </a:xfrm>
          <a:prstGeom prst="rect">
            <a:avLst/>
          </a:prstGeom>
          <a:noFill/>
          <a:ln w="9525">
            <a:noFill/>
            <a:miter lim="800000"/>
            <a:headEnd/>
            <a:tailEnd/>
          </a:ln>
          <a:effectLst/>
        </p:spPr>
      </p:pic>
      <p:pic>
        <p:nvPicPr>
          <p:cNvPr id="136196" name="Picture 4"/>
          <p:cNvPicPr>
            <a:picLocks noChangeAspect="1" noChangeArrowheads="1"/>
          </p:cNvPicPr>
          <p:nvPr/>
        </p:nvPicPr>
        <p:blipFill>
          <a:blip r:embed="rId5"/>
          <a:srcRect l="35550" r="17775"/>
          <a:stretch>
            <a:fillRect/>
          </a:stretch>
        </p:blipFill>
        <p:spPr bwMode="auto">
          <a:xfrm>
            <a:off x="3281363" y="455613"/>
            <a:ext cx="530225" cy="4267200"/>
          </a:xfrm>
          <a:prstGeom prst="rect">
            <a:avLst/>
          </a:prstGeom>
          <a:noFill/>
          <a:ln w="9525">
            <a:noFill/>
            <a:miter lim="800000"/>
            <a:headEnd/>
            <a:tailEnd/>
          </a:ln>
          <a:effectLst/>
        </p:spPr>
      </p:pic>
      <p:pic>
        <p:nvPicPr>
          <p:cNvPr id="136197" name="Picture 5"/>
          <p:cNvPicPr>
            <a:picLocks noChangeAspect="1" noChangeArrowheads="1"/>
          </p:cNvPicPr>
          <p:nvPr/>
        </p:nvPicPr>
        <p:blipFill>
          <a:blip r:embed="rId5"/>
          <a:srcRect l="35550" r="17775"/>
          <a:stretch>
            <a:fillRect/>
          </a:stretch>
        </p:blipFill>
        <p:spPr bwMode="auto">
          <a:xfrm>
            <a:off x="6858000" y="455613"/>
            <a:ext cx="530225" cy="4267200"/>
          </a:xfrm>
          <a:prstGeom prst="rect">
            <a:avLst/>
          </a:prstGeom>
          <a:noFill/>
          <a:ln w="9525">
            <a:noFill/>
            <a:miter lim="800000"/>
            <a:headEnd/>
            <a:tailEnd/>
          </a:ln>
          <a:effectLst/>
        </p:spPr>
      </p:pic>
      <p:pic>
        <p:nvPicPr>
          <p:cNvPr id="136198" name="Picture 6"/>
          <p:cNvPicPr>
            <a:picLocks noChangeAspect="1" noChangeArrowheads="1"/>
          </p:cNvPicPr>
          <p:nvPr/>
        </p:nvPicPr>
        <p:blipFill>
          <a:blip r:embed="rId5"/>
          <a:srcRect l="35550" r="17775"/>
          <a:stretch>
            <a:fillRect/>
          </a:stretch>
        </p:blipFill>
        <p:spPr bwMode="auto">
          <a:xfrm>
            <a:off x="536575" y="457200"/>
            <a:ext cx="530225" cy="4267200"/>
          </a:xfrm>
          <a:prstGeom prst="rect">
            <a:avLst/>
          </a:prstGeom>
          <a:noFill/>
          <a:ln w="9525">
            <a:noFill/>
            <a:miter lim="800000"/>
            <a:headEnd/>
            <a:tailEnd/>
          </a:ln>
          <a:effectLst/>
        </p:spPr>
      </p:pic>
      <p:sp>
        <p:nvSpPr>
          <p:cNvPr id="136199" name="Oval 7"/>
          <p:cNvSpPr>
            <a:spLocks noChangeArrowheads="1"/>
          </p:cNvSpPr>
          <p:nvPr/>
        </p:nvSpPr>
        <p:spPr bwMode="auto">
          <a:xfrm>
            <a:off x="2014538" y="914400"/>
            <a:ext cx="254000" cy="190500"/>
          </a:xfrm>
          <a:prstGeom prst="ellipse">
            <a:avLst/>
          </a:prstGeom>
          <a:solidFill>
            <a:srgbClr val="00FCF6"/>
          </a:solidFill>
          <a:ln w="9525">
            <a:solidFill>
              <a:schemeClr val="tx1"/>
            </a:solidFill>
            <a:round/>
            <a:headEnd/>
            <a:tailEnd/>
          </a:ln>
          <a:effectLst/>
        </p:spPr>
        <p:txBody>
          <a:bodyPr wrap="none" anchor="ctr">
            <a:prstTxWarp prst="textNoShape">
              <a:avLst/>
            </a:prstTxWarp>
          </a:bodyPr>
          <a:lstStyle/>
          <a:p>
            <a:pPr algn="ctr"/>
            <a:r>
              <a:rPr lang="en-US">
                <a:latin typeface="Times New Roman" charset="0"/>
              </a:rPr>
              <a:t>e</a:t>
            </a:r>
          </a:p>
        </p:txBody>
      </p:sp>
      <p:sp>
        <p:nvSpPr>
          <p:cNvPr id="136200" name="Freeform 8"/>
          <p:cNvSpPr>
            <a:spLocks/>
          </p:cNvSpPr>
          <p:nvPr/>
        </p:nvSpPr>
        <p:spPr bwMode="auto">
          <a:xfrm>
            <a:off x="2243138" y="1066800"/>
            <a:ext cx="228600" cy="1270000"/>
          </a:xfrm>
          <a:custGeom>
            <a:avLst/>
            <a:gdLst/>
            <a:ahLst/>
            <a:cxnLst>
              <a:cxn ang="0">
                <a:pos x="48" y="608"/>
              </a:cxn>
              <a:cxn ang="0">
                <a:pos x="136" y="336"/>
              </a:cxn>
              <a:cxn ang="0">
                <a:pos x="0" y="0"/>
              </a:cxn>
            </a:cxnLst>
            <a:rect l="0" t="0" r="r" b="b"/>
            <a:pathLst>
              <a:path w="144" h="608">
                <a:moveTo>
                  <a:pt x="48" y="608"/>
                </a:moveTo>
                <a:cubicBezTo>
                  <a:pt x="96" y="522"/>
                  <a:pt x="144" y="437"/>
                  <a:pt x="136" y="336"/>
                </a:cubicBezTo>
                <a:cubicBezTo>
                  <a:pt x="128" y="235"/>
                  <a:pt x="23" y="56"/>
                  <a:pt x="0" y="0"/>
                </a:cubicBezTo>
              </a:path>
            </a:pathLst>
          </a:custGeom>
          <a:noFill/>
          <a:ln w="9525">
            <a:solidFill>
              <a:schemeClr val="tx1"/>
            </a:solidFill>
            <a:round/>
            <a:headEnd type="triangle" w="med" len="med"/>
            <a:tailEnd type="none" w="med" len="med"/>
          </a:ln>
          <a:effectLst/>
        </p:spPr>
        <p:txBody>
          <a:bodyPr>
            <a:prstTxWarp prst="textNoShape">
              <a:avLst/>
            </a:prstTxWarp>
          </a:bodyPr>
          <a:lstStyle/>
          <a:p>
            <a:endParaRPr lang="en-US"/>
          </a:p>
        </p:txBody>
      </p:sp>
      <p:sp>
        <p:nvSpPr>
          <p:cNvPr id="136201" name="Freeform 9"/>
          <p:cNvSpPr>
            <a:spLocks/>
          </p:cNvSpPr>
          <p:nvPr/>
        </p:nvSpPr>
        <p:spPr bwMode="auto">
          <a:xfrm rot="-591726">
            <a:off x="2547938" y="1600200"/>
            <a:ext cx="728662"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3A0074"/>
            </a:solidFill>
            <a:round/>
            <a:headEnd type="none" w="med" len="med"/>
            <a:tailEnd type="triangle" w="med" len="med"/>
          </a:ln>
          <a:effectLst/>
        </p:spPr>
        <p:txBody>
          <a:bodyPr>
            <a:prstTxWarp prst="textNoShape">
              <a:avLst/>
            </a:prstTxWarp>
          </a:bodyPr>
          <a:lstStyle/>
          <a:p>
            <a:endParaRPr lang="en-US"/>
          </a:p>
        </p:txBody>
      </p:sp>
      <p:sp>
        <p:nvSpPr>
          <p:cNvPr id="136202" name="Oval 10"/>
          <p:cNvSpPr>
            <a:spLocks noChangeArrowheads="1"/>
          </p:cNvSpPr>
          <p:nvPr/>
        </p:nvSpPr>
        <p:spPr bwMode="auto">
          <a:xfrm>
            <a:off x="6908800" y="1409700"/>
            <a:ext cx="254000" cy="190500"/>
          </a:xfrm>
          <a:prstGeom prst="ellipse">
            <a:avLst/>
          </a:prstGeom>
          <a:solidFill>
            <a:srgbClr val="00FCF6"/>
          </a:solidFill>
          <a:ln w="9525">
            <a:solidFill>
              <a:schemeClr val="tx1"/>
            </a:solidFill>
            <a:round/>
            <a:headEnd/>
            <a:tailEnd/>
          </a:ln>
          <a:effectLst/>
        </p:spPr>
        <p:txBody>
          <a:bodyPr wrap="none" anchor="ctr">
            <a:prstTxWarp prst="textNoShape">
              <a:avLst/>
            </a:prstTxWarp>
          </a:bodyPr>
          <a:lstStyle/>
          <a:p>
            <a:pPr algn="ctr"/>
            <a:r>
              <a:rPr lang="en-US">
                <a:latin typeface="Times New Roman" charset="0"/>
              </a:rPr>
              <a:t>e</a:t>
            </a:r>
          </a:p>
        </p:txBody>
      </p:sp>
      <p:sp>
        <p:nvSpPr>
          <p:cNvPr id="136203" name="Freeform 11"/>
          <p:cNvSpPr>
            <a:spLocks/>
          </p:cNvSpPr>
          <p:nvPr/>
        </p:nvSpPr>
        <p:spPr bwMode="auto">
          <a:xfrm>
            <a:off x="7086600" y="1600200"/>
            <a:ext cx="152400" cy="736600"/>
          </a:xfrm>
          <a:custGeom>
            <a:avLst/>
            <a:gdLst/>
            <a:ahLst/>
            <a:cxnLst>
              <a:cxn ang="0">
                <a:pos x="48" y="608"/>
              </a:cxn>
              <a:cxn ang="0">
                <a:pos x="136" y="336"/>
              </a:cxn>
              <a:cxn ang="0">
                <a:pos x="0" y="0"/>
              </a:cxn>
            </a:cxnLst>
            <a:rect l="0" t="0" r="r" b="b"/>
            <a:pathLst>
              <a:path w="144" h="608">
                <a:moveTo>
                  <a:pt x="48" y="608"/>
                </a:moveTo>
                <a:cubicBezTo>
                  <a:pt x="96" y="522"/>
                  <a:pt x="144" y="437"/>
                  <a:pt x="136" y="336"/>
                </a:cubicBezTo>
                <a:cubicBezTo>
                  <a:pt x="128" y="235"/>
                  <a:pt x="23" y="56"/>
                  <a:pt x="0" y="0"/>
                </a:cubicBezTo>
              </a:path>
            </a:pathLst>
          </a:custGeom>
          <a:noFill/>
          <a:ln w="9525">
            <a:solidFill>
              <a:schemeClr val="tx1"/>
            </a:solidFill>
            <a:round/>
            <a:headEnd type="triangle" w="med" len="med"/>
            <a:tailEnd type="none" w="med" len="med"/>
          </a:ln>
          <a:effectLst/>
        </p:spPr>
        <p:txBody>
          <a:bodyPr>
            <a:prstTxWarp prst="textNoShape">
              <a:avLst/>
            </a:prstTxWarp>
          </a:bodyPr>
          <a:lstStyle/>
          <a:p>
            <a:endParaRPr lang="en-US"/>
          </a:p>
        </p:txBody>
      </p:sp>
      <p:sp>
        <p:nvSpPr>
          <p:cNvPr id="136204" name="Freeform 12"/>
          <p:cNvSpPr>
            <a:spLocks/>
          </p:cNvSpPr>
          <p:nvPr/>
        </p:nvSpPr>
        <p:spPr bwMode="auto">
          <a:xfrm rot="-591726">
            <a:off x="7315200" y="1752600"/>
            <a:ext cx="728663"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FF0000"/>
            </a:solidFill>
            <a:round/>
            <a:headEnd type="none" w="med" len="med"/>
            <a:tailEnd type="triangle" w="med" len="med"/>
          </a:ln>
          <a:effectLst/>
        </p:spPr>
        <p:txBody>
          <a:bodyPr>
            <a:prstTxWarp prst="textNoShape">
              <a:avLst/>
            </a:prstTxWarp>
          </a:bodyPr>
          <a:lstStyle/>
          <a:p>
            <a:endParaRPr lang="en-US"/>
          </a:p>
        </p:txBody>
      </p:sp>
      <p:sp>
        <p:nvSpPr>
          <p:cNvPr id="136205" name="Oval 13"/>
          <p:cNvSpPr>
            <a:spLocks noChangeArrowheads="1"/>
          </p:cNvSpPr>
          <p:nvPr/>
        </p:nvSpPr>
        <p:spPr bwMode="auto">
          <a:xfrm>
            <a:off x="3276600" y="1022350"/>
            <a:ext cx="254000" cy="190500"/>
          </a:xfrm>
          <a:prstGeom prst="ellipse">
            <a:avLst/>
          </a:prstGeom>
          <a:solidFill>
            <a:srgbClr val="00FCF6"/>
          </a:solidFill>
          <a:ln w="9525">
            <a:solidFill>
              <a:schemeClr val="tx1"/>
            </a:solidFill>
            <a:round/>
            <a:headEnd/>
            <a:tailEnd/>
          </a:ln>
          <a:effectLst/>
        </p:spPr>
        <p:txBody>
          <a:bodyPr wrap="none" anchor="ctr">
            <a:prstTxWarp prst="textNoShape">
              <a:avLst/>
            </a:prstTxWarp>
          </a:bodyPr>
          <a:lstStyle/>
          <a:p>
            <a:pPr algn="ctr"/>
            <a:r>
              <a:rPr lang="en-US">
                <a:latin typeface="Times New Roman" charset="0"/>
              </a:rPr>
              <a:t>e</a:t>
            </a:r>
          </a:p>
        </p:txBody>
      </p:sp>
      <p:sp>
        <p:nvSpPr>
          <p:cNvPr id="136206" name="Freeform 14"/>
          <p:cNvSpPr>
            <a:spLocks/>
          </p:cNvSpPr>
          <p:nvPr/>
        </p:nvSpPr>
        <p:spPr bwMode="auto">
          <a:xfrm>
            <a:off x="3509963" y="1219200"/>
            <a:ext cx="228600" cy="1111250"/>
          </a:xfrm>
          <a:custGeom>
            <a:avLst/>
            <a:gdLst/>
            <a:ahLst/>
            <a:cxnLst>
              <a:cxn ang="0">
                <a:pos x="48" y="608"/>
              </a:cxn>
              <a:cxn ang="0">
                <a:pos x="136" y="336"/>
              </a:cxn>
              <a:cxn ang="0">
                <a:pos x="0" y="0"/>
              </a:cxn>
            </a:cxnLst>
            <a:rect l="0" t="0" r="r" b="b"/>
            <a:pathLst>
              <a:path w="144" h="608">
                <a:moveTo>
                  <a:pt x="48" y="608"/>
                </a:moveTo>
                <a:cubicBezTo>
                  <a:pt x="96" y="522"/>
                  <a:pt x="144" y="437"/>
                  <a:pt x="136" y="336"/>
                </a:cubicBezTo>
                <a:cubicBezTo>
                  <a:pt x="128" y="235"/>
                  <a:pt x="23" y="56"/>
                  <a:pt x="0" y="0"/>
                </a:cubicBezTo>
              </a:path>
            </a:pathLst>
          </a:custGeom>
          <a:noFill/>
          <a:ln w="9525">
            <a:solidFill>
              <a:schemeClr val="tx1"/>
            </a:solidFill>
            <a:round/>
            <a:headEnd type="triangle" w="med" len="med"/>
            <a:tailEnd type="none" w="med" len="med"/>
          </a:ln>
          <a:effectLst/>
        </p:spPr>
        <p:txBody>
          <a:bodyPr>
            <a:prstTxWarp prst="textNoShape">
              <a:avLst/>
            </a:prstTxWarp>
          </a:bodyPr>
          <a:lstStyle/>
          <a:p>
            <a:endParaRPr lang="en-US"/>
          </a:p>
        </p:txBody>
      </p:sp>
      <p:sp>
        <p:nvSpPr>
          <p:cNvPr id="136207" name="Freeform 15"/>
          <p:cNvSpPr>
            <a:spLocks/>
          </p:cNvSpPr>
          <p:nvPr/>
        </p:nvSpPr>
        <p:spPr bwMode="auto">
          <a:xfrm rot="-591726">
            <a:off x="3814763" y="1676400"/>
            <a:ext cx="728662"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00CCFF"/>
            </a:solidFill>
            <a:round/>
            <a:headEnd type="none" w="med" len="med"/>
            <a:tailEnd type="triangle" w="med" len="med"/>
          </a:ln>
          <a:effectLst/>
        </p:spPr>
        <p:txBody>
          <a:bodyPr>
            <a:prstTxWarp prst="textNoShape">
              <a:avLst/>
            </a:prstTxWarp>
          </a:bodyPr>
          <a:lstStyle/>
          <a:p>
            <a:endParaRPr lang="en-US"/>
          </a:p>
        </p:txBody>
      </p:sp>
      <p:sp>
        <p:nvSpPr>
          <p:cNvPr id="136208" name="Oval 16"/>
          <p:cNvSpPr>
            <a:spLocks noChangeArrowheads="1"/>
          </p:cNvSpPr>
          <p:nvPr/>
        </p:nvSpPr>
        <p:spPr bwMode="auto">
          <a:xfrm>
            <a:off x="533400" y="1016000"/>
            <a:ext cx="254000" cy="190500"/>
          </a:xfrm>
          <a:prstGeom prst="ellipse">
            <a:avLst/>
          </a:prstGeom>
          <a:solidFill>
            <a:srgbClr val="00FCF6"/>
          </a:solidFill>
          <a:ln w="9525">
            <a:solidFill>
              <a:schemeClr val="tx1"/>
            </a:solidFill>
            <a:round/>
            <a:headEnd/>
            <a:tailEnd/>
          </a:ln>
          <a:effectLst/>
        </p:spPr>
        <p:txBody>
          <a:bodyPr wrap="none" anchor="ctr">
            <a:prstTxWarp prst="textNoShape">
              <a:avLst/>
            </a:prstTxWarp>
          </a:bodyPr>
          <a:lstStyle/>
          <a:p>
            <a:pPr algn="ctr"/>
            <a:r>
              <a:rPr lang="en-US">
                <a:latin typeface="Times New Roman" charset="0"/>
              </a:rPr>
              <a:t>e</a:t>
            </a:r>
          </a:p>
        </p:txBody>
      </p:sp>
      <p:sp>
        <p:nvSpPr>
          <p:cNvPr id="136209" name="Freeform 17"/>
          <p:cNvSpPr>
            <a:spLocks/>
          </p:cNvSpPr>
          <p:nvPr/>
        </p:nvSpPr>
        <p:spPr bwMode="auto">
          <a:xfrm>
            <a:off x="762000" y="1168400"/>
            <a:ext cx="457200" cy="3327400"/>
          </a:xfrm>
          <a:custGeom>
            <a:avLst/>
            <a:gdLst/>
            <a:ahLst/>
            <a:cxnLst>
              <a:cxn ang="0">
                <a:pos x="48" y="608"/>
              </a:cxn>
              <a:cxn ang="0">
                <a:pos x="136" y="336"/>
              </a:cxn>
              <a:cxn ang="0">
                <a:pos x="0" y="0"/>
              </a:cxn>
            </a:cxnLst>
            <a:rect l="0" t="0" r="r" b="b"/>
            <a:pathLst>
              <a:path w="144" h="608">
                <a:moveTo>
                  <a:pt x="48" y="608"/>
                </a:moveTo>
                <a:cubicBezTo>
                  <a:pt x="96" y="522"/>
                  <a:pt x="144" y="437"/>
                  <a:pt x="136" y="336"/>
                </a:cubicBezTo>
                <a:cubicBezTo>
                  <a:pt x="128" y="235"/>
                  <a:pt x="23" y="56"/>
                  <a:pt x="0" y="0"/>
                </a:cubicBezTo>
              </a:path>
            </a:pathLst>
          </a:custGeom>
          <a:noFill/>
          <a:ln w="9525">
            <a:solidFill>
              <a:schemeClr val="tx1"/>
            </a:solidFill>
            <a:round/>
            <a:headEnd type="triangle" w="med" len="med"/>
            <a:tailEnd type="none" w="med" len="med"/>
          </a:ln>
          <a:effectLst/>
        </p:spPr>
        <p:txBody>
          <a:bodyPr>
            <a:prstTxWarp prst="textNoShape">
              <a:avLst/>
            </a:prstTxWarp>
          </a:bodyPr>
          <a:lstStyle/>
          <a:p>
            <a:endParaRPr lang="en-US"/>
          </a:p>
        </p:txBody>
      </p:sp>
      <p:sp>
        <p:nvSpPr>
          <p:cNvPr id="136210" name="Oval 18"/>
          <p:cNvSpPr>
            <a:spLocks noChangeArrowheads="1"/>
          </p:cNvSpPr>
          <p:nvPr/>
        </p:nvSpPr>
        <p:spPr bwMode="auto">
          <a:xfrm>
            <a:off x="533400" y="1397000"/>
            <a:ext cx="254000" cy="190500"/>
          </a:xfrm>
          <a:prstGeom prst="ellipse">
            <a:avLst/>
          </a:prstGeom>
          <a:solidFill>
            <a:srgbClr val="00FCF6"/>
          </a:solidFill>
          <a:ln w="9525">
            <a:solidFill>
              <a:schemeClr val="tx1"/>
            </a:solidFill>
            <a:round/>
            <a:headEnd/>
            <a:tailEnd/>
          </a:ln>
          <a:effectLst/>
        </p:spPr>
        <p:txBody>
          <a:bodyPr wrap="none" anchor="ctr">
            <a:prstTxWarp prst="textNoShape">
              <a:avLst/>
            </a:prstTxWarp>
          </a:bodyPr>
          <a:lstStyle/>
          <a:p>
            <a:pPr algn="ctr"/>
            <a:r>
              <a:rPr lang="en-US">
                <a:latin typeface="Times New Roman" charset="0"/>
              </a:rPr>
              <a:t>e</a:t>
            </a:r>
          </a:p>
        </p:txBody>
      </p:sp>
      <p:sp>
        <p:nvSpPr>
          <p:cNvPr id="136211" name="Freeform 19"/>
          <p:cNvSpPr>
            <a:spLocks/>
          </p:cNvSpPr>
          <p:nvPr/>
        </p:nvSpPr>
        <p:spPr bwMode="auto">
          <a:xfrm>
            <a:off x="685800" y="1600200"/>
            <a:ext cx="381000" cy="2895600"/>
          </a:xfrm>
          <a:custGeom>
            <a:avLst/>
            <a:gdLst/>
            <a:ahLst/>
            <a:cxnLst>
              <a:cxn ang="0">
                <a:pos x="48" y="608"/>
              </a:cxn>
              <a:cxn ang="0">
                <a:pos x="136" y="336"/>
              </a:cxn>
              <a:cxn ang="0">
                <a:pos x="0" y="0"/>
              </a:cxn>
            </a:cxnLst>
            <a:rect l="0" t="0" r="r" b="b"/>
            <a:pathLst>
              <a:path w="144" h="608">
                <a:moveTo>
                  <a:pt x="48" y="608"/>
                </a:moveTo>
                <a:cubicBezTo>
                  <a:pt x="96" y="522"/>
                  <a:pt x="144" y="437"/>
                  <a:pt x="136" y="336"/>
                </a:cubicBezTo>
                <a:cubicBezTo>
                  <a:pt x="128" y="235"/>
                  <a:pt x="23" y="56"/>
                  <a:pt x="0" y="0"/>
                </a:cubicBezTo>
              </a:path>
            </a:pathLst>
          </a:custGeom>
          <a:noFill/>
          <a:ln w="9525">
            <a:solidFill>
              <a:schemeClr val="tx1"/>
            </a:solidFill>
            <a:round/>
            <a:headEnd type="triangle" w="med" len="med"/>
            <a:tailEnd type="none" w="med" len="med"/>
          </a:ln>
          <a:effectLst/>
        </p:spPr>
        <p:txBody>
          <a:bodyPr>
            <a:prstTxWarp prst="textNoShape">
              <a:avLst/>
            </a:prstTxWarp>
          </a:bodyPr>
          <a:lstStyle/>
          <a:p>
            <a:endParaRPr lang="en-US"/>
          </a:p>
        </p:txBody>
      </p:sp>
      <p:sp>
        <p:nvSpPr>
          <p:cNvPr id="136212" name="Oval 20"/>
          <p:cNvSpPr>
            <a:spLocks noChangeArrowheads="1"/>
          </p:cNvSpPr>
          <p:nvPr/>
        </p:nvSpPr>
        <p:spPr bwMode="auto">
          <a:xfrm>
            <a:off x="533400" y="2133600"/>
            <a:ext cx="254000" cy="190500"/>
          </a:xfrm>
          <a:prstGeom prst="ellipse">
            <a:avLst/>
          </a:prstGeom>
          <a:solidFill>
            <a:srgbClr val="00FCF6"/>
          </a:solidFill>
          <a:ln w="9525">
            <a:solidFill>
              <a:schemeClr val="tx1"/>
            </a:solidFill>
            <a:round/>
            <a:headEnd/>
            <a:tailEnd/>
          </a:ln>
          <a:effectLst/>
        </p:spPr>
        <p:txBody>
          <a:bodyPr wrap="none" anchor="ctr">
            <a:prstTxWarp prst="textNoShape">
              <a:avLst/>
            </a:prstTxWarp>
          </a:bodyPr>
          <a:lstStyle/>
          <a:p>
            <a:pPr algn="ctr"/>
            <a:r>
              <a:rPr lang="en-US">
                <a:latin typeface="Times New Roman" charset="0"/>
              </a:rPr>
              <a:t>e</a:t>
            </a:r>
          </a:p>
        </p:txBody>
      </p:sp>
      <p:sp>
        <p:nvSpPr>
          <p:cNvPr id="136213" name="Freeform 21"/>
          <p:cNvSpPr>
            <a:spLocks/>
          </p:cNvSpPr>
          <p:nvPr/>
        </p:nvSpPr>
        <p:spPr bwMode="auto">
          <a:xfrm>
            <a:off x="685800" y="2362200"/>
            <a:ext cx="76200" cy="2133600"/>
          </a:xfrm>
          <a:custGeom>
            <a:avLst/>
            <a:gdLst/>
            <a:ahLst/>
            <a:cxnLst>
              <a:cxn ang="0">
                <a:pos x="48" y="608"/>
              </a:cxn>
              <a:cxn ang="0">
                <a:pos x="136" y="336"/>
              </a:cxn>
              <a:cxn ang="0">
                <a:pos x="0" y="0"/>
              </a:cxn>
            </a:cxnLst>
            <a:rect l="0" t="0" r="r" b="b"/>
            <a:pathLst>
              <a:path w="144" h="608">
                <a:moveTo>
                  <a:pt x="48" y="608"/>
                </a:moveTo>
                <a:cubicBezTo>
                  <a:pt x="96" y="522"/>
                  <a:pt x="144" y="437"/>
                  <a:pt x="136" y="336"/>
                </a:cubicBezTo>
                <a:cubicBezTo>
                  <a:pt x="128" y="235"/>
                  <a:pt x="23" y="56"/>
                  <a:pt x="0" y="0"/>
                </a:cubicBezTo>
              </a:path>
            </a:pathLst>
          </a:custGeom>
          <a:noFill/>
          <a:ln w="9525">
            <a:solidFill>
              <a:schemeClr val="tx1"/>
            </a:solidFill>
            <a:round/>
            <a:headEnd type="triangle" w="med" len="med"/>
            <a:tailEnd type="none" w="med" len="med"/>
          </a:ln>
          <a:effectLst/>
        </p:spPr>
        <p:txBody>
          <a:bodyPr>
            <a:prstTxWarp prst="textNoShape">
              <a:avLst/>
            </a:prstTxWarp>
          </a:bodyPr>
          <a:lstStyle/>
          <a:p>
            <a:endParaRPr lang="en-US"/>
          </a:p>
        </p:txBody>
      </p:sp>
      <p:sp>
        <p:nvSpPr>
          <p:cNvPr id="136214" name="Freeform 22"/>
          <p:cNvSpPr>
            <a:spLocks/>
          </p:cNvSpPr>
          <p:nvPr/>
        </p:nvSpPr>
        <p:spPr bwMode="auto">
          <a:xfrm rot="-591726">
            <a:off x="762000" y="3048000"/>
            <a:ext cx="728663"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C0C0C0"/>
            </a:solidFill>
            <a:round/>
            <a:headEnd type="none" w="med" len="med"/>
            <a:tailEnd type="triangle" w="med" len="med"/>
          </a:ln>
          <a:effectLst/>
        </p:spPr>
        <p:txBody>
          <a:bodyPr>
            <a:prstTxWarp prst="textNoShape">
              <a:avLst/>
            </a:prstTxWarp>
          </a:bodyPr>
          <a:lstStyle/>
          <a:p>
            <a:endParaRPr lang="en-US"/>
          </a:p>
        </p:txBody>
      </p:sp>
      <p:sp>
        <p:nvSpPr>
          <p:cNvPr id="136215" name="Freeform 23"/>
          <p:cNvSpPr>
            <a:spLocks/>
          </p:cNvSpPr>
          <p:nvPr/>
        </p:nvSpPr>
        <p:spPr bwMode="auto">
          <a:xfrm rot="-591726">
            <a:off x="1066800" y="1828800"/>
            <a:ext cx="728663"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C0C0C0"/>
            </a:solidFill>
            <a:round/>
            <a:headEnd type="none" w="med" len="med"/>
            <a:tailEnd type="triangle" w="med" len="med"/>
          </a:ln>
          <a:effectLst/>
        </p:spPr>
        <p:txBody>
          <a:bodyPr>
            <a:prstTxWarp prst="textNoShape">
              <a:avLst/>
            </a:prstTxWarp>
          </a:bodyPr>
          <a:lstStyle/>
          <a:p>
            <a:endParaRPr lang="en-US"/>
          </a:p>
        </p:txBody>
      </p:sp>
      <p:sp>
        <p:nvSpPr>
          <p:cNvPr id="136216" name="Freeform 24"/>
          <p:cNvSpPr>
            <a:spLocks/>
          </p:cNvSpPr>
          <p:nvPr/>
        </p:nvSpPr>
        <p:spPr bwMode="auto">
          <a:xfrm rot="-591726">
            <a:off x="990600" y="2438400"/>
            <a:ext cx="728663"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C0C0C0"/>
            </a:solidFill>
            <a:round/>
            <a:headEnd type="none" w="med" len="med"/>
            <a:tailEnd type="triangle" w="med" len="med"/>
          </a:ln>
          <a:effectLst/>
        </p:spPr>
        <p:txBody>
          <a:bodyPr>
            <a:prstTxWarp prst="textNoShape">
              <a:avLst/>
            </a:prstTxWarp>
          </a:bodyPr>
          <a:lstStyle/>
          <a:p>
            <a:endParaRPr lang="en-US"/>
          </a:p>
        </p:txBody>
      </p:sp>
      <p:sp>
        <p:nvSpPr>
          <p:cNvPr id="136217" name="Text Box 25"/>
          <p:cNvSpPr txBox="1">
            <a:spLocks noChangeArrowheads="1"/>
          </p:cNvSpPr>
          <p:nvPr/>
        </p:nvSpPr>
        <p:spPr bwMode="auto">
          <a:xfrm>
            <a:off x="1347788" y="3048000"/>
            <a:ext cx="2414587" cy="1406525"/>
          </a:xfrm>
          <a:prstGeom prst="rect">
            <a:avLst/>
          </a:prstGeom>
          <a:noFill/>
          <a:ln w="9525">
            <a:noFill/>
            <a:miter lim="800000"/>
            <a:headEnd/>
            <a:tailEnd/>
          </a:ln>
          <a:effectLst/>
        </p:spPr>
        <p:txBody>
          <a:bodyPr>
            <a:prstTxWarp prst="textNoShape">
              <a:avLst/>
            </a:prstTxWarp>
            <a:spAutoFit/>
          </a:bodyPr>
          <a:lstStyle/>
          <a:p>
            <a:pPr>
              <a:lnSpc>
                <a:spcPct val="90000"/>
              </a:lnSpc>
              <a:spcBef>
                <a:spcPct val="50000"/>
              </a:spcBef>
            </a:pPr>
            <a:r>
              <a:rPr lang="en-US">
                <a:solidFill>
                  <a:schemeClr val="bg2"/>
                </a:solidFill>
              </a:rPr>
              <a:t>For Hydrogen, transitions to ground state in ultraviolet!</a:t>
            </a:r>
          </a:p>
        </p:txBody>
      </p:sp>
      <p:sp>
        <p:nvSpPr>
          <p:cNvPr id="136218" name="Line 26"/>
          <p:cNvSpPr>
            <a:spLocks noChangeShapeType="1"/>
          </p:cNvSpPr>
          <p:nvPr/>
        </p:nvSpPr>
        <p:spPr bwMode="auto">
          <a:xfrm>
            <a:off x="2286000" y="4648200"/>
            <a:ext cx="76200" cy="838200"/>
          </a:xfrm>
          <a:prstGeom prst="line">
            <a:avLst/>
          </a:prstGeom>
          <a:noFill/>
          <a:ln w="38100">
            <a:solidFill>
              <a:schemeClr val="tx1"/>
            </a:solidFill>
            <a:round/>
            <a:headEnd/>
            <a:tailEnd type="triangle" w="lg" len="lg"/>
          </a:ln>
          <a:effectLst/>
        </p:spPr>
        <p:txBody>
          <a:bodyPr>
            <a:prstTxWarp prst="textNoShape">
              <a:avLst/>
            </a:prstTxWarp>
          </a:bodyPr>
          <a:lstStyle/>
          <a:p>
            <a:endParaRPr lang="en-US"/>
          </a:p>
        </p:txBody>
      </p:sp>
      <p:sp>
        <p:nvSpPr>
          <p:cNvPr id="136219" name="Line 27"/>
          <p:cNvSpPr>
            <a:spLocks noChangeShapeType="1"/>
          </p:cNvSpPr>
          <p:nvPr/>
        </p:nvSpPr>
        <p:spPr bwMode="auto">
          <a:xfrm>
            <a:off x="3505200" y="4648200"/>
            <a:ext cx="76200" cy="838200"/>
          </a:xfrm>
          <a:prstGeom prst="line">
            <a:avLst/>
          </a:prstGeom>
          <a:noFill/>
          <a:ln w="38100">
            <a:solidFill>
              <a:schemeClr val="tx1"/>
            </a:solidFill>
            <a:round/>
            <a:headEnd/>
            <a:tailEnd type="triangle" w="lg" len="lg"/>
          </a:ln>
          <a:effectLst/>
        </p:spPr>
        <p:txBody>
          <a:bodyPr>
            <a:prstTxWarp prst="textNoShape">
              <a:avLst/>
            </a:prstTxWarp>
          </a:bodyPr>
          <a:lstStyle/>
          <a:p>
            <a:endParaRPr lang="en-US"/>
          </a:p>
        </p:txBody>
      </p:sp>
      <p:sp>
        <p:nvSpPr>
          <p:cNvPr id="136220" name="Line 28"/>
          <p:cNvSpPr>
            <a:spLocks noChangeShapeType="1"/>
          </p:cNvSpPr>
          <p:nvPr/>
        </p:nvSpPr>
        <p:spPr bwMode="auto">
          <a:xfrm>
            <a:off x="7086600" y="4648200"/>
            <a:ext cx="76200" cy="838200"/>
          </a:xfrm>
          <a:prstGeom prst="line">
            <a:avLst/>
          </a:prstGeom>
          <a:noFill/>
          <a:ln w="38100">
            <a:solidFill>
              <a:schemeClr val="tx1"/>
            </a:solidFill>
            <a:round/>
            <a:headEnd/>
            <a:tailEnd type="triangle" w="lg" len="lg"/>
          </a:ln>
          <a:effectLst/>
        </p:spPr>
        <p:txBody>
          <a:bodyPr>
            <a:prstTxWarp prst="textNoShape">
              <a:avLst/>
            </a:prstTxWarp>
          </a:bodyPr>
          <a:lstStyle/>
          <a:p>
            <a:endParaRPr lang="en-US"/>
          </a:p>
        </p:txBody>
      </p:sp>
      <p:sp>
        <p:nvSpPr>
          <p:cNvPr id="136221" name="AutoShape 29"/>
          <p:cNvSpPr>
            <a:spLocks/>
          </p:cNvSpPr>
          <p:nvPr/>
        </p:nvSpPr>
        <p:spPr bwMode="auto">
          <a:xfrm rot="-5400000">
            <a:off x="5067300" y="3619500"/>
            <a:ext cx="533400" cy="3200400"/>
          </a:xfrm>
          <a:prstGeom prst="rightBrace">
            <a:avLst>
              <a:gd name="adj1" fmla="val 50000"/>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36222" name="Text Box 30"/>
          <p:cNvSpPr txBox="1">
            <a:spLocks noChangeArrowheads="1"/>
          </p:cNvSpPr>
          <p:nvPr/>
        </p:nvSpPr>
        <p:spPr bwMode="auto">
          <a:xfrm>
            <a:off x="4114800" y="3048000"/>
            <a:ext cx="3124200" cy="19177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No light emitted with colors in this region because no energy levels spaced with this energy.</a:t>
            </a:r>
          </a:p>
        </p:txBody>
      </p:sp>
      <p:sp>
        <p:nvSpPr>
          <p:cNvPr id="136223" name="Text Box 31"/>
          <p:cNvSpPr txBox="1">
            <a:spLocks noChangeArrowheads="1"/>
          </p:cNvSpPr>
          <p:nvPr/>
        </p:nvSpPr>
        <p:spPr bwMode="auto">
          <a:xfrm>
            <a:off x="681038" y="0"/>
            <a:ext cx="8281987" cy="822325"/>
          </a:xfrm>
          <a:prstGeom prst="rect">
            <a:avLst/>
          </a:prstGeom>
          <a:noFill/>
          <a:ln w="9525">
            <a:noFill/>
            <a:miter lim="800000"/>
            <a:headEnd/>
            <a:tailEnd/>
          </a:ln>
          <a:effectLst/>
        </p:spPr>
        <p:txBody>
          <a:bodyPr wrap="none">
            <a:prstTxWarp prst="textNoShape">
              <a:avLst/>
            </a:prstTxWarp>
            <a:spAutoFit/>
          </a:bodyPr>
          <a:lstStyle/>
          <a:p>
            <a:r>
              <a:rPr lang="en-US"/>
              <a:t>Energy level diagrams- represent energy electron can go to.</a:t>
            </a:r>
          </a:p>
          <a:p>
            <a:r>
              <a:rPr lang="en-US"/>
              <a:t>                                      different height = different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620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62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62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62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62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62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62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62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62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62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62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6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8" grpId="0" animBg="1"/>
      <p:bldP spid="136209" grpId="0" animBg="1"/>
      <p:bldP spid="136210" grpId="0" animBg="1"/>
      <p:bldP spid="136211" grpId="0" animBg="1"/>
      <p:bldP spid="136212" grpId="0" animBg="1"/>
      <p:bldP spid="136213" grpId="0" animBg="1"/>
      <p:bldP spid="136214" grpId="0" animBg="1"/>
      <p:bldP spid="136215" grpId="0" animBg="1"/>
      <p:bldP spid="136216" grpId="0" animBg="1"/>
      <p:bldP spid="136217" grpId="0"/>
      <p:bldP spid="136221" grpId="0" animBg="1"/>
      <p:bldP spid="136222"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 name="Slide Number Placeholder 5"/>
          <p:cNvSpPr>
            <a:spLocks noGrp="1"/>
          </p:cNvSpPr>
          <p:nvPr>
            <p:ph type="sldNum" sz="quarter" idx="12"/>
          </p:nvPr>
        </p:nvSpPr>
        <p:spPr/>
        <p:txBody>
          <a:bodyPr/>
          <a:lstStyle/>
          <a:p>
            <a:fld id="{7DDCC278-DF14-E140-ADB4-C9A882E9974A}" type="slidenum">
              <a:rPr lang="en-US"/>
              <a:pPr/>
              <a:t>28</a:t>
            </a:fld>
            <a:endParaRPr lang="en-US"/>
          </a:p>
        </p:txBody>
      </p:sp>
      <p:sp>
        <p:nvSpPr>
          <p:cNvPr id="201730" name="Text Box 2"/>
          <p:cNvSpPr txBox="1">
            <a:spLocks noChangeArrowheads="1"/>
          </p:cNvSpPr>
          <p:nvPr/>
        </p:nvSpPr>
        <p:spPr bwMode="auto">
          <a:xfrm>
            <a:off x="292100" y="342900"/>
            <a:ext cx="7504113" cy="457200"/>
          </a:xfrm>
          <a:prstGeom prst="rect">
            <a:avLst/>
          </a:prstGeom>
          <a:noFill/>
          <a:ln w="9525">
            <a:noFill/>
            <a:miter lim="800000"/>
            <a:headEnd/>
            <a:tailEnd/>
          </a:ln>
          <a:effectLst/>
        </p:spPr>
        <p:txBody>
          <a:bodyPr wrap="none">
            <a:prstTxWarp prst="textNoShape">
              <a:avLst/>
            </a:prstTxWarp>
            <a:spAutoFit/>
          </a:bodyPr>
          <a:lstStyle/>
          <a:p>
            <a:r>
              <a:rPr lang="en-US"/>
              <a:t>In discharge lamps, one electron bashes into an atom.</a:t>
            </a:r>
            <a:endParaRPr lang="en-US" i="1">
              <a:solidFill>
                <a:srgbClr val="0066FF"/>
              </a:solidFill>
            </a:endParaRPr>
          </a:p>
        </p:txBody>
      </p:sp>
      <p:sp>
        <p:nvSpPr>
          <p:cNvPr id="201731" name="Oval 3"/>
          <p:cNvSpPr>
            <a:spLocks noChangeArrowheads="1"/>
          </p:cNvSpPr>
          <p:nvPr/>
        </p:nvSpPr>
        <p:spPr bwMode="auto">
          <a:xfrm>
            <a:off x="1828800" y="2371725"/>
            <a:ext cx="88900" cy="101600"/>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201732" name="Freeform 4"/>
          <p:cNvSpPr>
            <a:spLocks/>
          </p:cNvSpPr>
          <p:nvPr/>
        </p:nvSpPr>
        <p:spPr bwMode="auto">
          <a:xfrm>
            <a:off x="1139825" y="2193925"/>
            <a:ext cx="690563" cy="452438"/>
          </a:xfrm>
          <a:custGeom>
            <a:avLst/>
            <a:gdLst/>
            <a:ahLst/>
            <a:cxnLst>
              <a:cxn ang="0">
                <a:pos x="128" y="0"/>
              </a:cxn>
              <a:cxn ang="0">
                <a:pos x="297" y="5"/>
              </a:cxn>
              <a:cxn ang="0">
                <a:pos x="332" y="17"/>
              </a:cxn>
              <a:cxn ang="0">
                <a:pos x="355" y="69"/>
              </a:cxn>
              <a:cxn ang="0">
                <a:pos x="291" y="110"/>
              </a:cxn>
              <a:cxn ang="0">
                <a:pos x="384" y="110"/>
              </a:cxn>
              <a:cxn ang="0">
                <a:pos x="349" y="203"/>
              </a:cxn>
              <a:cxn ang="0">
                <a:pos x="332" y="180"/>
              </a:cxn>
              <a:cxn ang="0">
                <a:pos x="367" y="168"/>
              </a:cxn>
              <a:cxn ang="0">
                <a:pos x="431" y="203"/>
              </a:cxn>
              <a:cxn ang="0">
                <a:pos x="396" y="285"/>
              </a:cxn>
              <a:cxn ang="0">
                <a:pos x="0" y="261"/>
              </a:cxn>
            </a:cxnLst>
            <a:rect l="0" t="0" r="r" b="b"/>
            <a:pathLst>
              <a:path w="435" h="285">
                <a:moveTo>
                  <a:pt x="128" y="0"/>
                </a:moveTo>
                <a:cubicBezTo>
                  <a:pt x="184" y="2"/>
                  <a:pt x="241" y="0"/>
                  <a:pt x="297" y="5"/>
                </a:cubicBezTo>
                <a:cubicBezTo>
                  <a:pt x="309" y="6"/>
                  <a:pt x="332" y="17"/>
                  <a:pt x="332" y="17"/>
                </a:cubicBezTo>
                <a:cubicBezTo>
                  <a:pt x="337" y="37"/>
                  <a:pt x="348" y="50"/>
                  <a:pt x="355" y="69"/>
                </a:cubicBezTo>
                <a:cubicBezTo>
                  <a:pt x="337" y="96"/>
                  <a:pt x="320" y="100"/>
                  <a:pt x="291" y="110"/>
                </a:cubicBezTo>
                <a:cubicBezTo>
                  <a:pt x="315" y="76"/>
                  <a:pt x="353" y="90"/>
                  <a:pt x="384" y="110"/>
                </a:cubicBezTo>
                <a:cubicBezTo>
                  <a:pt x="390" y="153"/>
                  <a:pt x="396" y="187"/>
                  <a:pt x="349" y="203"/>
                </a:cubicBezTo>
                <a:cubicBezTo>
                  <a:pt x="345" y="202"/>
                  <a:pt x="304" y="200"/>
                  <a:pt x="332" y="180"/>
                </a:cubicBezTo>
                <a:cubicBezTo>
                  <a:pt x="342" y="173"/>
                  <a:pt x="367" y="168"/>
                  <a:pt x="367" y="168"/>
                </a:cubicBezTo>
                <a:cubicBezTo>
                  <a:pt x="401" y="174"/>
                  <a:pt x="412" y="175"/>
                  <a:pt x="431" y="203"/>
                </a:cubicBezTo>
                <a:cubicBezTo>
                  <a:pt x="427" y="245"/>
                  <a:pt x="435" y="271"/>
                  <a:pt x="396" y="285"/>
                </a:cubicBezTo>
                <a:cubicBezTo>
                  <a:pt x="262" y="275"/>
                  <a:pt x="136" y="261"/>
                  <a:pt x="0" y="261"/>
                </a:cubicBezTo>
              </a:path>
            </a:pathLst>
          </a:custGeom>
          <a:noFill/>
          <a:ln w="9525">
            <a:solidFill>
              <a:schemeClr val="tx1"/>
            </a:solidFill>
            <a:round/>
            <a:headEnd/>
            <a:tailEnd/>
          </a:ln>
          <a:effectLst/>
        </p:spPr>
        <p:txBody>
          <a:bodyPr>
            <a:prstTxWarp prst="textNoShape">
              <a:avLst/>
            </a:prstTxWarp>
          </a:bodyPr>
          <a:lstStyle/>
          <a:p>
            <a:endParaRPr lang="en-US"/>
          </a:p>
        </p:txBody>
      </p:sp>
      <p:grpSp>
        <p:nvGrpSpPr>
          <p:cNvPr id="2" name="Group 5"/>
          <p:cNvGrpSpPr>
            <a:grpSpLocks/>
          </p:cNvGrpSpPr>
          <p:nvPr/>
        </p:nvGrpSpPr>
        <p:grpSpPr bwMode="auto">
          <a:xfrm>
            <a:off x="3581400" y="2317750"/>
            <a:ext cx="341313" cy="341313"/>
            <a:chOff x="716" y="920"/>
            <a:chExt cx="1309" cy="1309"/>
          </a:xfrm>
        </p:grpSpPr>
        <p:sp>
          <p:nvSpPr>
            <p:cNvPr id="201734" name="Oval 6"/>
            <p:cNvSpPr>
              <a:spLocks noChangeArrowheads="1"/>
            </p:cNvSpPr>
            <p:nvPr/>
          </p:nvSpPr>
          <p:spPr bwMode="auto">
            <a:xfrm>
              <a:off x="716" y="920"/>
              <a:ext cx="1309" cy="1309"/>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01735" name="Oval 7"/>
            <p:cNvSpPr>
              <a:spLocks noChangeArrowheads="1"/>
            </p:cNvSpPr>
            <p:nvPr/>
          </p:nvSpPr>
          <p:spPr bwMode="auto">
            <a:xfrm>
              <a:off x="1331" y="1460"/>
              <a:ext cx="135" cy="129"/>
            </a:xfrm>
            <a:prstGeom prst="ellipse">
              <a:avLst/>
            </a:prstGeom>
            <a:solidFill>
              <a:srgbClr val="800000"/>
            </a:solidFill>
            <a:ln w="9525">
              <a:solidFill>
                <a:schemeClr val="tx1"/>
              </a:solidFill>
              <a:round/>
              <a:headEnd/>
              <a:tailEnd/>
            </a:ln>
            <a:effectLst/>
          </p:spPr>
          <p:txBody>
            <a:bodyPr wrap="none" anchor="ctr">
              <a:prstTxWarp prst="textNoShape">
                <a:avLst/>
              </a:prstTxWarp>
            </a:bodyPr>
            <a:lstStyle/>
            <a:p>
              <a:endParaRPr lang="en-US"/>
            </a:p>
          </p:txBody>
        </p:sp>
      </p:grpSp>
      <p:sp>
        <p:nvSpPr>
          <p:cNvPr id="201736" name="Line 8"/>
          <p:cNvSpPr>
            <a:spLocks noChangeShapeType="1"/>
          </p:cNvSpPr>
          <p:nvPr/>
        </p:nvSpPr>
        <p:spPr bwMode="auto">
          <a:xfrm>
            <a:off x="5924550" y="2182813"/>
            <a:ext cx="0" cy="757237"/>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1737" name="Freeform 9"/>
          <p:cNvSpPr>
            <a:spLocks/>
          </p:cNvSpPr>
          <p:nvPr/>
        </p:nvSpPr>
        <p:spPr bwMode="auto">
          <a:xfrm>
            <a:off x="954088" y="1522413"/>
            <a:ext cx="2079625" cy="762000"/>
          </a:xfrm>
          <a:custGeom>
            <a:avLst/>
            <a:gdLst/>
            <a:ahLst/>
            <a:cxnLst>
              <a:cxn ang="0">
                <a:pos x="274" y="224"/>
              </a:cxn>
              <a:cxn ang="0">
                <a:pos x="169" y="254"/>
              </a:cxn>
              <a:cxn ang="0">
                <a:pos x="65" y="248"/>
              </a:cxn>
              <a:cxn ang="0">
                <a:pos x="41" y="213"/>
              </a:cxn>
              <a:cxn ang="0">
                <a:pos x="286" y="44"/>
              </a:cxn>
              <a:cxn ang="0">
                <a:pos x="385" y="38"/>
              </a:cxn>
              <a:cxn ang="0">
                <a:pos x="972" y="50"/>
              </a:cxn>
              <a:cxn ang="0">
                <a:pos x="1333" y="56"/>
              </a:cxn>
            </a:cxnLst>
            <a:rect l="0" t="0" r="r" b="b"/>
            <a:pathLst>
              <a:path w="1333" h="259">
                <a:moveTo>
                  <a:pt x="274" y="224"/>
                </a:moveTo>
                <a:cubicBezTo>
                  <a:pt x="239" y="236"/>
                  <a:pt x="204" y="245"/>
                  <a:pt x="169" y="254"/>
                </a:cubicBezTo>
                <a:cubicBezTo>
                  <a:pt x="134" y="252"/>
                  <a:pt x="98" y="259"/>
                  <a:pt x="65" y="248"/>
                </a:cubicBezTo>
                <a:cubicBezTo>
                  <a:pt x="52" y="244"/>
                  <a:pt x="41" y="213"/>
                  <a:pt x="41" y="213"/>
                </a:cubicBezTo>
                <a:cubicBezTo>
                  <a:pt x="0" y="66"/>
                  <a:pt x="189" y="52"/>
                  <a:pt x="286" y="44"/>
                </a:cubicBezTo>
                <a:cubicBezTo>
                  <a:pt x="319" y="41"/>
                  <a:pt x="352" y="40"/>
                  <a:pt x="385" y="38"/>
                </a:cubicBezTo>
                <a:cubicBezTo>
                  <a:pt x="530" y="0"/>
                  <a:pt x="804" y="44"/>
                  <a:pt x="972" y="50"/>
                </a:cubicBezTo>
                <a:cubicBezTo>
                  <a:pt x="1080" y="86"/>
                  <a:pt x="1221" y="56"/>
                  <a:pt x="1333" y="56"/>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201738" name="Freeform 10"/>
          <p:cNvSpPr>
            <a:spLocks/>
          </p:cNvSpPr>
          <p:nvPr/>
        </p:nvSpPr>
        <p:spPr bwMode="auto">
          <a:xfrm>
            <a:off x="3570288" y="1389063"/>
            <a:ext cx="2930525" cy="1025525"/>
          </a:xfrm>
          <a:custGeom>
            <a:avLst/>
            <a:gdLst/>
            <a:ahLst/>
            <a:cxnLst>
              <a:cxn ang="0">
                <a:pos x="1501" y="402"/>
              </a:cxn>
              <a:cxn ang="0">
                <a:pos x="1739" y="355"/>
              </a:cxn>
              <a:cxn ang="0">
                <a:pos x="1797" y="315"/>
              </a:cxn>
              <a:cxn ang="0">
                <a:pos x="1827" y="262"/>
              </a:cxn>
              <a:cxn ang="0">
                <a:pos x="1827" y="99"/>
              </a:cxn>
              <a:cxn ang="0">
                <a:pos x="1774" y="64"/>
              </a:cxn>
              <a:cxn ang="0">
                <a:pos x="1605" y="0"/>
              </a:cxn>
              <a:cxn ang="0">
                <a:pos x="1268" y="24"/>
              </a:cxn>
              <a:cxn ang="0">
                <a:pos x="913" y="64"/>
              </a:cxn>
              <a:cxn ang="0">
                <a:pos x="698" y="93"/>
              </a:cxn>
              <a:cxn ang="0">
                <a:pos x="366" y="64"/>
              </a:cxn>
              <a:cxn ang="0">
                <a:pos x="157" y="70"/>
              </a:cxn>
              <a:cxn ang="0">
                <a:pos x="93" y="88"/>
              </a:cxn>
              <a:cxn ang="0">
                <a:pos x="0" y="88"/>
              </a:cxn>
            </a:cxnLst>
            <a:rect l="0" t="0" r="r" b="b"/>
            <a:pathLst>
              <a:path w="1858" h="402">
                <a:moveTo>
                  <a:pt x="1501" y="402"/>
                </a:moveTo>
                <a:cubicBezTo>
                  <a:pt x="1585" y="395"/>
                  <a:pt x="1660" y="383"/>
                  <a:pt x="1739" y="355"/>
                </a:cubicBezTo>
                <a:cubicBezTo>
                  <a:pt x="1760" y="348"/>
                  <a:pt x="1778" y="327"/>
                  <a:pt x="1797" y="315"/>
                </a:cubicBezTo>
                <a:cubicBezTo>
                  <a:pt x="1803" y="296"/>
                  <a:pt x="1827" y="262"/>
                  <a:pt x="1827" y="262"/>
                </a:cubicBezTo>
                <a:cubicBezTo>
                  <a:pt x="1841" y="214"/>
                  <a:pt x="1858" y="139"/>
                  <a:pt x="1827" y="99"/>
                </a:cubicBezTo>
                <a:cubicBezTo>
                  <a:pt x="1815" y="84"/>
                  <a:pt x="1791" y="72"/>
                  <a:pt x="1774" y="64"/>
                </a:cubicBezTo>
                <a:cubicBezTo>
                  <a:pt x="1716" y="36"/>
                  <a:pt x="1669" y="13"/>
                  <a:pt x="1605" y="0"/>
                </a:cubicBezTo>
                <a:cubicBezTo>
                  <a:pt x="1413" y="5"/>
                  <a:pt x="1408" y="13"/>
                  <a:pt x="1268" y="24"/>
                </a:cubicBezTo>
                <a:cubicBezTo>
                  <a:pt x="1151" y="58"/>
                  <a:pt x="1035" y="61"/>
                  <a:pt x="913" y="64"/>
                </a:cubicBezTo>
                <a:cubicBezTo>
                  <a:pt x="841" y="76"/>
                  <a:pt x="772" y="88"/>
                  <a:pt x="698" y="93"/>
                </a:cubicBezTo>
                <a:cubicBezTo>
                  <a:pt x="584" y="89"/>
                  <a:pt x="477" y="83"/>
                  <a:pt x="366" y="64"/>
                </a:cubicBezTo>
                <a:cubicBezTo>
                  <a:pt x="296" y="66"/>
                  <a:pt x="227" y="66"/>
                  <a:pt x="157" y="70"/>
                </a:cubicBezTo>
                <a:cubicBezTo>
                  <a:pt x="136" y="71"/>
                  <a:pt x="114" y="87"/>
                  <a:pt x="93" y="88"/>
                </a:cubicBezTo>
                <a:cubicBezTo>
                  <a:pt x="62" y="90"/>
                  <a:pt x="31" y="88"/>
                  <a:pt x="0" y="88"/>
                </a:cubicBezTo>
              </a:path>
            </a:pathLst>
          </a:custGeom>
          <a:noFill/>
          <a:ln w="19050" cmpd="sng">
            <a:solidFill>
              <a:schemeClr val="tx1"/>
            </a:solidFill>
            <a:round/>
            <a:headEnd/>
            <a:tailEnd/>
          </a:ln>
          <a:effectLst/>
        </p:spPr>
        <p:txBody>
          <a:bodyPr>
            <a:prstTxWarp prst="textNoShape">
              <a:avLst/>
            </a:prstTxWarp>
          </a:bodyPr>
          <a:lstStyle/>
          <a:p>
            <a:endParaRPr lang="en-US"/>
          </a:p>
        </p:txBody>
      </p:sp>
      <p:sp>
        <p:nvSpPr>
          <p:cNvPr id="201739" name="Oval 11"/>
          <p:cNvSpPr>
            <a:spLocks noChangeArrowheads="1"/>
          </p:cNvSpPr>
          <p:nvPr/>
        </p:nvSpPr>
        <p:spPr bwMode="auto">
          <a:xfrm>
            <a:off x="3016250" y="1327150"/>
            <a:ext cx="647700" cy="6477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1740" name="Text Box 12"/>
          <p:cNvSpPr txBox="1">
            <a:spLocks noChangeArrowheads="1"/>
          </p:cNvSpPr>
          <p:nvPr/>
        </p:nvSpPr>
        <p:spPr bwMode="auto">
          <a:xfrm>
            <a:off x="2940050" y="1441450"/>
            <a:ext cx="758825" cy="427038"/>
          </a:xfrm>
          <a:prstGeom prst="rect">
            <a:avLst/>
          </a:prstGeom>
          <a:noFill/>
          <a:ln w="9525">
            <a:noFill/>
            <a:miter lim="800000"/>
            <a:headEnd/>
            <a:tailEnd/>
          </a:ln>
          <a:effectLst/>
        </p:spPr>
        <p:txBody>
          <a:bodyPr wrap="none">
            <a:prstTxWarp prst="textNoShape">
              <a:avLst/>
            </a:prstTxWarp>
            <a:spAutoFit/>
          </a:bodyPr>
          <a:lstStyle/>
          <a:p>
            <a:r>
              <a:rPr lang="en-US" sz="2200"/>
              <a:t>10 V</a:t>
            </a:r>
          </a:p>
        </p:txBody>
      </p:sp>
      <p:sp>
        <p:nvSpPr>
          <p:cNvPr id="201741" name="Rectangle 13"/>
          <p:cNvSpPr>
            <a:spLocks noChangeArrowheads="1"/>
          </p:cNvSpPr>
          <p:nvPr/>
        </p:nvSpPr>
        <p:spPr bwMode="auto">
          <a:xfrm>
            <a:off x="1214438" y="1971675"/>
            <a:ext cx="5024437" cy="968375"/>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01742" name="Line 14"/>
          <p:cNvSpPr>
            <a:spLocks noChangeShapeType="1"/>
          </p:cNvSpPr>
          <p:nvPr/>
        </p:nvSpPr>
        <p:spPr bwMode="auto">
          <a:xfrm flipH="1">
            <a:off x="1973263" y="2576513"/>
            <a:ext cx="1639887" cy="501650"/>
          </a:xfrm>
          <a:prstGeom prst="line">
            <a:avLst/>
          </a:prstGeom>
          <a:noFill/>
          <a:ln w="28575">
            <a:solidFill>
              <a:schemeClr val="tx1"/>
            </a:solidFill>
            <a:round/>
            <a:headEnd type="triangle" w="med" len="med"/>
            <a:tailEnd/>
          </a:ln>
          <a:effectLst/>
        </p:spPr>
        <p:txBody>
          <a:bodyPr>
            <a:prstTxWarp prst="textNoShape">
              <a:avLst/>
            </a:prstTxWarp>
          </a:bodyPr>
          <a:lstStyle/>
          <a:p>
            <a:endParaRPr lang="en-US"/>
          </a:p>
        </p:txBody>
      </p:sp>
      <p:sp>
        <p:nvSpPr>
          <p:cNvPr id="201743" name="Text Box 15"/>
          <p:cNvSpPr txBox="1">
            <a:spLocks noChangeArrowheads="1"/>
          </p:cNvSpPr>
          <p:nvPr/>
        </p:nvSpPr>
        <p:spPr bwMode="auto">
          <a:xfrm>
            <a:off x="211138" y="2968625"/>
            <a:ext cx="8932862" cy="2647950"/>
          </a:xfrm>
          <a:prstGeom prst="rect">
            <a:avLst/>
          </a:prstGeom>
          <a:noFill/>
          <a:ln w="9525">
            <a:noFill/>
            <a:miter lim="800000"/>
            <a:headEnd/>
            <a:tailEnd/>
          </a:ln>
          <a:effectLst/>
        </p:spPr>
        <p:txBody>
          <a:bodyPr>
            <a:prstTxWarp prst="textNoShape">
              <a:avLst/>
            </a:prstTxWarp>
            <a:spAutoFit/>
          </a:bodyPr>
          <a:lstStyle/>
          <a:p>
            <a:r>
              <a:rPr lang="en-US"/>
              <a:t>If atom fixed at this point in tube, </a:t>
            </a:r>
          </a:p>
          <a:p>
            <a:r>
              <a:rPr lang="en-US"/>
              <a:t>list all the possible energy photons (colors) that you might see? </a:t>
            </a:r>
          </a:p>
          <a:p>
            <a:r>
              <a:rPr lang="en-US"/>
              <a:t>A. 1eV, 2eV, 3eV, 4eV, 7eV, 8eV</a:t>
            </a:r>
          </a:p>
          <a:p>
            <a:r>
              <a:rPr lang="en-US"/>
              <a:t>B. 4eV, 7eV, 8eV</a:t>
            </a:r>
          </a:p>
          <a:p>
            <a:r>
              <a:rPr lang="en-US"/>
              <a:t>C. 1eV, 3eV, 4eV</a:t>
            </a:r>
          </a:p>
          <a:p>
            <a:r>
              <a:rPr lang="en-US"/>
              <a:t>D. 4eV</a:t>
            </a:r>
          </a:p>
          <a:p>
            <a:r>
              <a:rPr lang="en-US"/>
              <a:t>E. Impossible to tell. </a:t>
            </a:r>
          </a:p>
        </p:txBody>
      </p:sp>
      <p:sp>
        <p:nvSpPr>
          <p:cNvPr id="201744" name="Line 16"/>
          <p:cNvSpPr>
            <a:spLocks noChangeShapeType="1"/>
          </p:cNvSpPr>
          <p:nvPr/>
        </p:nvSpPr>
        <p:spPr bwMode="auto">
          <a:xfrm>
            <a:off x="7035800" y="2497138"/>
            <a:ext cx="1049338" cy="0"/>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201745" name="Line 17"/>
          <p:cNvSpPr>
            <a:spLocks noChangeShapeType="1"/>
          </p:cNvSpPr>
          <p:nvPr/>
        </p:nvSpPr>
        <p:spPr bwMode="auto">
          <a:xfrm>
            <a:off x="7097713" y="3251200"/>
            <a:ext cx="1049337" cy="0"/>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201746" name="Line 18"/>
          <p:cNvSpPr>
            <a:spLocks noChangeShapeType="1"/>
          </p:cNvSpPr>
          <p:nvPr/>
        </p:nvSpPr>
        <p:spPr bwMode="auto">
          <a:xfrm>
            <a:off x="7023100" y="1781175"/>
            <a:ext cx="1049338" cy="0"/>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201747" name="Line 19"/>
          <p:cNvSpPr>
            <a:spLocks noChangeShapeType="1"/>
          </p:cNvSpPr>
          <p:nvPr/>
        </p:nvSpPr>
        <p:spPr bwMode="auto">
          <a:xfrm>
            <a:off x="7011988" y="1462088"/>
            <a:ext cx="1049337" cy="0"/>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201748" name="Text Box 20"/>
          <p:cNvSpPr txBox="1">
            <a:spLocks noChangeArrowheads="1"/>
          </p:cNvSpPr>
          <p:nvPr/>
        </p:nvSpPr>
        <p:spPr bwMode="auto">
          <a:xfrm>
            <a:off x="8145463" y="3003550"/>
            <a:ext cx="996950" cy="457200"/>
          </a:xfrm>
          <a:prstGeom prst="rect">
            <a:avLst/>
          </a:prstGeom>
          <a:noFill/>
          <a:ln w="9525">
            <a:noFill/>
            <a:miter lim="800000"/>
            <a:headEnd/>
            <a:tailEnd/>
          </a:ln>
          <a:effectLst/>
        </p:spPr>
        <p:txBody>
          <a:bodyPr wrap="none">
            <a:prstTxWarp prst="textNoShape">
              <a:avLst/>
            </a:prstTxWarp>
            <a:spAutoFit/>
          </a:bodyPr>
          <a:lstStyle/>
          <a:p>
            <a:r>
              <a:rPr lang="en-US"/>
              <a:t>-10eV</a:t>
            </a:r>
          </a:p>
        </p:txBody>
      </p:sp>
      <p:sp>
        <p:nvSpPr>
          <p:cNvPr id="201749" name="Text Box 21"/>
          <p:cNvSpPr txBox="1">
            <a:spLocks noChangeArrowheads="1"/>
          </p:cNvSpPr>
          <p:nvPr/>
        </p:nvSpPr>
        <p:spPr bwMode="auto">
          <a:xfrm>
            <a:off x="8145463" y="2265363"/>
            <a:ext cx="912812" cy="457200"/>
          </a:xfrm>
          <a:prstGeom prst="rect">
            <a:avLst/>
          </a:prstGeom>
          <a:noFill/>
          <a:ln w="9525">
            <a:noFill/>
            <a:miter lim="800000"/>
            <a:headEnd/>
            <a:tailEnd/>
          </a:ln>
          <a:effectLst/>
        </p:spPr>
        <p:txBody>
          <a:bodyPr wrap="none">
            <a:prstTxWarp prst="textNoShape">
              <a:avLst/>
            </a:prstTxWarp>
            <a:spAutoFit/>
          </a:bodyPr>
          <a:lstStyle/>
          <a:p>
            <a:r>
              <a:rPr lang="en-US"/>
              <a:t>-6 eV</a:t>
            </a:r>
          </a:p>
        </p:txBody>
      </p:sp>
      <p:sp>
        <p:nvSpPr>
          <p:cNvPr id="201750" name="Text Box 22"/>
          <p:cNvSpPr txBox="1">
            <a:spLocks noChangeArrowheads="1"/>
          </p:cNvSpPr>
          <p:nvPr/>
        </p:nvSpPr>
        <p:spPr bwMode="auto">
          <a:xfrm>
            <a:off x="8066088" y="1593850"/>
            <a:ext cx="912812" cy="457200"/>
          </a:xfrm>
          <a:prstGeom prst="rect">
            <a:avLst/>
          </a:prstGeom>
          <a:noFill/>
          <a:ln w="9525">
            <a:noFill/>
            <a:miter lim="800000"/>
            <a:headEnd/>
            <a:tailEnd/>
          </a:ln>
          <a:effectLst/>
        </p:spPr>
        <p:txBody>
          <a:bodyPr wrap="none">
            <a:prstTxWarp prst="textNoShape">
              <a:avLst/>
            </a:prstTxWarp>
            <a:spAutoFit/>
          </a:bodyPr>
          <a:lstStyle/>
          <a:p>
            <a:r>
              <a:rPr lang="en-US"/>
              <a:t>-3 eV</a:t>
            </a:r>
          </a:p>
        </p:txBody>
      </p:sp>
      <p:sp>
        <p:nvSpPr>
          <p:cNvPr id="201751" name="Text Box 23"/>
          <p:cNvSpPr txBox="1">
            <a:spLocks noChangeArrowheads="1"/>
          </p:cNvSpPr>
          <p:nvPr/>
        </p:nvSpPr>
        <p:spPr bwMode="auto">
          <a:xfrm>
            <a:off x="8064500" y="1181100"/>
            <a:ext cx="912813" cy="457200"/>
          </a:xfrm>
          <a:prstGeom prst="rect">
            <a:avLst/>
          </a:prstGeom>
          <a:noFill/>
          <a:ln w="9525">
            <a:noFill/>
            <a:miter lim="800000"/>
            <a:headEnd/>
            <a:tailEnd/>
          </a:ln>
          <a:effectLst/>
        </p:spPr>
        <p:txBody>
          <a:bodyPr wrap="none">
            <a:prstTxWarp prst="textNoShape">
              <a:avLst/>
            </a:prstTxWarp>
            <a:spAutoFit/>
          </a:bodyPr>
          <a:lstStyle/>
          <a:p>
            <a:r>
              <a:rPr lang="en-US"/>
              <a:t>-2 eV</a:t>
            </a:r>
          </a:p>
        </p:txBody>
      </p:sp>
      <p:sp>
        <p:nvSpPr>
          <p:cNvPr id="201752" name="Line 24"/>
          <p:cNvSpPr>
            <a:spLocks noChangeShapeType="1"/>
          </p:cNvSpPr>
          <p:nvPr/>
        </p:nvSpPr>
        <p:spPr bwMode="auto">
          <a:xfrm>
            <a:off x="1939925" y="2441575"/>
            <a:ext cx="27940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01753" name="Text Box 25"/>
          <p:cNvSpPr txBox="1">
            <a:spLocks noChangeArrowheads="1"/>
          </p:cNvSpPr>
          <p:nvPr/>
        </p:nvSpPr>
        <p:spPr bwMode="auto">
          <a:xfrm>
            <a:off x="1427163" y="4797425"/>
            <a:ext cx="6283325" cy="457200"/>
          </a:xfrm>
          <a:prstGeom prst="rect">
            <a:avLst/>
          </a:prstGeom>
          <a:noFill/>
          <a:ln w="9525">
            <a:noFill/>
            <a:miter lim="800000"/>
            <a:headEnd/>
            <a:tailEnd/>
          </a:ln>
          <a:effectLst/>
        </p:spPr>
        <p:txBody>
          <a:bodyPr wrap="none">
            <a:prstTxWarp prst="textNoShape">
              <a:avLst/>
            </a:prstTxWarp>
            <a:spAutoFit/>
          </a:bodyPr>
          <a:lstStyle/>
          <a:p>
            <a:r>
              <a:rPr lang="en-US">
                <a:solidFill>
                  <a:srgbClr val="EE2504"/>
                </a:solidFill>
              </a:rPr>
              <a:t>Answer is D.  Electron only gains about 5eV! </a:t>
            </a:r>
          </a:p>
        </p:txBody>
      </p:sp>
      <p:sp>
        <p:nvSpPr>
          <p:cNvPr id="201754" name="Rectangle 26"/>
          <p:cNvSpPr>
            <a:spLocks noChangeArrowheads="1"/>
          </p:cNvSpPr>
          <p:nvPr/>
        </p:nvSpPr>
        <p:spPr bwMode="auto">
          <a:xfrm>
            <a:off x="0" y="5670550"/>
            <a:ext cx="9144000" cy="1196975"/>
          </a:xfrm>
          <a:prstGeom prst="rect">
            <a:avLst/>
          </a:prstGeom>
          <a:noFill/>
          <a:ln w="9525">
            <a:solidFill>
              <a:srgbClr val="EE2504"/>
            </a:solidFill>
            <a:miter lim="800000"/>
            <a:headEnd/>
            <a:tailEnd/>
          </a:ln>
          <a:effectLst/>
        </p:spPr>
        <p:txBody>
          <a:bodyPr>
            <a:prstTxWarp prst="textNoShape">
              <a:avLst/>
            </a:prstTxWarp>
            <a:spAutoFit/>
          </a:bodyPr>
          <a:lstStyle/>
          <a:p>
            <a:r>
              <a:rPr lang="en-US" dirty="0"/>
              <a:t>Electron energy = </a:t>
            </a:r>
            <a:r>
              <a:rPr lang="en-US" dirty="0" err="1" smtClean="0"/>
              <a:t>qΔV</a:t>
            </a:r>
            <a:r>
              <a:rPr lang="en-US" dirty="0" smtClean="0"/>
              <a:t> </a:t>
            </a:r>
            <a:r>
              <a:rPr lang="en-US" dirty="0"/>
              <a:t>= </a:t>
            </a:r>
            <a:r>
              <a:rPr lang="en-US" dirty="0" err="1"/>
              <a:t>e(Ed</a:t>
            </a:r>
            <a:r>
              <a:rPr lang="en-US" dirty="0"/>
              <a:t>), </a:t>
            </a:r>
          </a:p>
          <a:p>
            <a:r>
              <a:rPr lang="en-US" dirty="0"/>
              <a:t>where </a:t>
            </a:r>
            <a:r>
              <a:rPr lang="en-US" dirty="0" err="1"/>
              <a:t>E</a:t>
            </a:r>
            <a:r>
              <a:rPr lang="en-US" dirty="0"/>
              <a:t> is the electric field = (battery </a:t>
            </a:r>
            <a:r>
              <a:rPr lang="en-US" dirty="0" err="1"/>
              <a:t>V</a:t>
            </a:r>
            <a:r>
              <a:rPr lang="en-US" dirty="0"/>
              <a:t>)/(total distance </a:t>
            </a:r>
            <a:r>
              <a:rPr lang="en-US" dirty="0" err="1"/>
              <a:t>D</a:t>
            </a:r>
            <a:r>
              <a:rPr lang="en-US" dirty="0"/>
              <a:t>), </a:t>
            </a:r>
          </a:p>
          <a:p>
            <a:r>
              <a:rPr lang="en-US" dirty="0"/>
              <a:t>and </a:t>
            </a:r>
            <a:r>
              <a:rPr lang="en-US" dirty="0" err="1"/>
              <a:t>d</a:t>
            </a:r>
            <a:r>
              <a:rPr lang="en-US" dirty="0"/>
              <a:t> is the distance it goes before a collision.</a:t>
            </a:r>
          </a:p>
        </p:txBody>
      </p:sp>
      <p:sp>
        <p:nvSpPr>
          <p:cNvPr id="201755" name="AutoShape 27"/>
          <p:cNvSpPr>
            <a:spLocks/>
          </p:cNvSpPr>
          <p:nvPr/>
        </p:nvSpPr>
        <p:spPr bwMode="auto">
          <a:xfrm rot="5400000">
            <a:off x="3594894" y="173831"/>
            <a:ext cx="311150" cy="4338638"/>
          </a:xfrm>
          <a:prstGeom prst="leftBrace">
            <a:avLst>
              <a:gd name="adj1" fmla="val 116199"/>
              <a:gd name="adj2" fmla="val 50000"/>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201756" name="Text Box 28"/>
          <p:cNvSpPr txBox="1">
            <a:spLocks noChangeArrowheads="1"/>
          </p:cNvSpPr>
          <p:nvPr/>
        </p:nvSpPr>
        <p:spPr bwMode="auto">
          <a:xfrm>
            <a:off x="3743325" y="1911350"/>
            <a:ext cx="404813" cy="457200"/>
          </a:xfrm>
          <a:prstGeom prst="rect">
            <a:avLst/>
          </a:prstGeom>
          <a:noFill/>
          <a:ln w="9525">
            <a:noFill/>
            <a:miter lim="800000"/>
            <a:headEnd/>
            <a:tailEnd/>
          </a:ln>
          <a:effectLst/>
        </p:spPr>
        <p:txBody>
          <a:bodyPr wrap="none">
            <a:prstTxWarp prst="textNoShape">
              <a:avLst/>
            </a:prstTxWarp>
            <a:spAutoFit/>
          </a:bodyPr>
          <a:lstStyle/>
          <a:p>
            <a:r>
              <a:rPr lang="en-US"/>
              <a:t>D</a:t>
            </a:r>
          </a:p>
        </p:txBody>
      </p:sp>
      <p:sp>
        <p:nvSpPr>
          <p:cNvPr id="201757" name="AutoShape 29"/>
          <p:cNvSpPr>
            <a:spLocks/>
          </p:cNvSpPr>
          <p:nvPr/>
        </p:nvSpPr>
        <p:spPr bwMode="auto">
          <a:xfrm rot="5400000">
            <a:off x="2530476" y="1204912"/>
            <a:ext cx="323850" cy="2028825"/>
          </a:xfrm>
          <a:prstGeom prst="leftBrace">
            <a:avLst>
              <a:gd name="adj1" fmla="val 52206"/>
              <a:gd name="adj2" fmla="val 50000"/>
            </a:avLst>
          </a:prstGeom>
          <a:noFill/>
          <a:ln w="19050">
            <a:solidFill>
              <a:schemeClr val="tx1"/>
            </a:solidFill>
            <a:round/>
            <a:headEnd/>
            <a:tailEnd/>
          </a:ln>
          <a:effectLst/>
        </p:spPr>
        <p:txBody>
          <a:bodyPr wrap="none" anchor="ctr">
            <a:prstTxWarp prst="textNoShape">
              <a:avLst/>
            </a:prstTxWarp>
          </a:bodyPr>
          <a:lstStyle/>
          <a:p>
            <a:endParaRPr lang="en-US"/>
          </a:p>
        </p:txBody>
      </p:sp>
      <p:sp>
        <p:nvSpPr>
          <p:cNvPr id="201758" name="Text Box 30"/>
          <p:cNvSpPr txBox="1">
            <a:spLocks noChangeArrowheads="1"/>
          </p:cNvSpPr>
          <p:nvPr/>
        </p:nvSpPr>
        <p:spPr bwMode="auto">
          <a:xfrm>
            <a:off x="2451100" y="1766888"/>
            <a:ext cx="354013" cy="457200"/>
          </a:xfrm>
          <a:prstGeom prst="rect">
            <a:avLst/>
          </a:prstGeom>
          <a:noFill/>
          <a:ln w="9525">
            <a:noFill/>
            <a:miter lim="800000"/>
            <a:headEnd/>
            <a:tailEnd/>
          </a:ln>
          <a:effectLst/>
        </p:spPr>
        <p:txBody>
          <a:bodyPr wrap="none">
            <a:prstTxWarp prst="textNoShape">
              <a:avLst/>
            </a:prstTxWarp>
            <a:spAutoFit/>
          </a:bodyPr>
          <a:lstStyle/>
          <a:p>
            <a:r>
              <a:rPr lang="en-US"/>
              <a:t>d</a:t>
            </a:r>
          </a:p>
        </p:txBody>
      </p:sp>
      <p:sp>
        <p:nvSpPr>
          <p:cNvPr id="201759" name="Oval 31"/>
          <p:cNvSpPr>
            <a:spLocks noChangeArrowheads="1"/>
          </p:cNvSpPr>
          <p:nvPr/>
        </p:nvSpPr>
        <p:spPr bwMode="auto">
          <a:xfrm>
            <a:off x="7505700" y="3178175"/>
            <a:ext cx="111125" cy="12223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01760" name="Line 32"/>
          <p:cNvSpPr>
            <a:spLocks noChangeShapeType="1"/>
          </p:cNvSpPr>
          <p:nvPr/>
        </p:nvSpPr>
        <p:spPr bwMode="auto">
          <a:xfrm>
            <a:off x="6875463" y="2151063"/>
            <a:ext cx="2268537" cy="0"/>
          </a:xfrm>
          <a:prstGeom prst="line">
            <a:avLst/>
          </a:prstGeom>
          <a:noFill/>
          <a:ln w="28575">
            <a:solidFill>
              <a:srgbClr val="EE2504"/>
            </a:solidFill>
            <a:prstDash val="sysDot"/>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7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17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17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17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17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17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17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53" grpId="0"/>
      <p:bldP spid="201754" grpId="0" animBg="1"/>
      <p:bldP spid="201755" grpId="0" animBg="1"/>
      <p:bldP spid="201756" grpId="0"/>
      <p:bldP spid="201757" grpId="0" animBg="1"/>
      <p:bldP spid="201758" grpId="0"/>
      <p:bldP spid="201760"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 name="Slide Number Placeholder 5"/>
          <p:cNvSpPr>
            <a:spLocks noGrp="1"/>
          </p:cNvSpPr>
          <p:nvPr>
            <p:ph type="sldNum" sz="quarter" idx="12"/>
          </p:nvPr>
        </p:nvSpPr>
        <p:spPr/>
        <p:txBody>
          <a:bodyPr/>
          <a:lstStyle/>
          <a:p>
            <a:fld id="{14D6539A-0DE0-5946-AE80-4D6EF214BEED}" type="slidenum">
              <a:rPr lang="en-US"/>
              <a:pPr/>
              <a:t>29</a:t>
            </a:fld>
            <a:endParaRPr lang="en-US"/>
          </a:p>
        </p:txBody>
      </p:sp>
      <p:sp>
        <p:nvSpPr>
          <p:cNvPr id="148482" name="Text Box 2"/>
          <p:cNvSpPr txBox="1">
            <a:spLocks noChangeArrowheads="1"/>
          </p:cNvSpPr>
          <p:nvPr/>
        </p:nvSpPr>
        <p:spPr bwMode="auto">
          <a:xfrm>
            <a:off x="3398838" y="0"/>
            <a:ext cx="2301875" cy="457200"/>
          </a:xfrm>
          <a:prstGeom prst="rect">
            <a:avLst/>
          </a:prstGeom>
          <a:noFill/>
          <a:ln w="9525">
            <a:noFill/>
            <a:miter lim="800000"/>
            <a:headEnd/>
            <a:tailEnd/>
          </a:ln>
          <a:effectLst/>
        </p:spPr>
        <p:txBody>
          <a:bodyPr wrap="none">
            <a:prstTxWarp prst="textNoShape">
              <a:avLst/>
            </a:prstTxWarp>
            <a:spAutoFit/>
          </a:bodyPr>
          <a:lstStyle/>
          <a:p>
            <a:r>
              <a:rPr lang="en-US" u="sng"/>
              <a:t>Important Ideas</a:t>
            </a:r>
          </a:p>
        </p:txBody>
      </p:sp>
      <p:sp>
        <p:nvSpPr>
          <p:cNvPr id="148483" name="Line 3"/>
          <p:cNvSpPr>
            <a:spLocks noChangeShapeType="1"/>
          </p:cNvSpPr>
          <p:nvPr/>
        </p:nvSpPr>
        <p:spPr bwMode="auto">
          <a:xfrm>
            <a:off x="892175" y="6302375"/>
            <a:ext cx="881063"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8484" name="Line 4"/>
          <p:cNvSpPr>
            <a:spLocks noChangeShapeType="1"/>
          </p:cNvSpPr>
          <p:nvPr/>
        </p:nvSpPr>
        <p:spPr bwMode="auto">
          <a:xfrm>
            <a:off x="790575" y="4048125"/>
            <a:ext cx="881063"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8485" name="Line 5"/>
          <p:cNvSpPr>
            <a:spLocks noChangeShapeType="1"/>
          </p:cNvSpPr>
          <p:nvPr/>
        </p:nvSpPr>
        <p:spPr bwMode="auto">
          <a:xfrm>
            <a:off x="790575" y="3857625"/>
            <a:ext cx="881063"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8486" name="Line 6"/>
          <p:cNvSpPr>
            <a:spLocks noChangeShapeType="1"/>
          </p:cNvSpPr>
          <p:nvPr/>
        </p:nvSpPr>
        <p:spPr bwMode="auto">
          <a:xfrm>
            <a:off x="790575" y="3768725"/>
            <a:ext cx="881063"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8487" name="Line 7"/>
          <p:cNvSpPr>
            <a:spLocks noChangeShapeType="1"/>
          </p:cNvSpPr>
          <p:nvPr/>
        </p:nvSpPr>
        <p:spPr bwMode="auto">
          <a:xfrm>
            <a:off x="790575" y="3735388"/>
            <a:ext cx="881063"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8488" name="Line 8"/>
          <p:cNvSpPr>
            <a:spLocks noChangeShapeType="1"/>
          </p:cNvSpPr>
          <p:nvPr/>
        </p:nvSpPr>
        <p:spPr bwMode="auto">
          <a:xfrm>
            <a:off x="790575" y="3690938"/>
            <a:ext cx="881063"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8489" name="Line 9"/>
          <p:cNvSpPr>
            <a:spLocks noChangeShapeType="1"/>
          </p:cNvSpPr>
          <p:nvPr/>
        </p:nvSpPr>
        <p:spPr bwMode="auto">
          <a:xfrm>
            <a:off x="790575" y="3633788"/>
            <a:ext cx="881063"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8490" name="Line 10"/>
          <p:cNvSpPr>
            <a:spLocks noChangeShapeType="1"/>
          </p:cNvSpPr>
          <p:nvPr/>
        </p:nvSpPr>
        <p:spPr bwMode="auto">
          <a:xfrm>
            <a:off x="790575" y="3648075"/>
            <a:ext cx="881063"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8491" name="Oval 11"/>
          <p:cNvSpPr>
            <a:spLocks noChangeArrowheads="1"/>
          </p:cNvSpPr>
          <p:nvPr/>
        </p:nvSpPr>
        <p:spPr bwMode="auto">
          <a:xfrm>
            <a:off x="1236663" y="6224588"/>
            <a:ext cx="146050" cy="100012"/>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48492" name="Text Box 12"/>
          <p:cNvSpPr txBox="1">
            <a:spLocks noChangeArrowheads="1"/>
          </p:cNvSpPr>
          <p:nvPr/>
        </p:nvSpPr>
        <p:spPr bwMode="auto">
          <a:xfrm>
            <a:off x="487363" y="3094038"/>
            <a:ext cx="1506537" cy="457200"/>
          </a:xfrm>
          <a:prstGeom prst="rect">
            <a:avLst/>
          </a:prstGeom>
          <a:noFill/>
          <a:ln w="9525">
            <a:noFill/>
            <a:miter lim="800000"/>
            <a:headEnd/>
            <a:tailEnd/>
          </a:ln>
          <a:effectLst/>
        </p:spPr>
        <p:txBody>
          <a:bodyPr wrap="none">
            <a:prstTxWarp prst="textNoShape">
              <a:avLst/>
            </a:prstTxWarp>
            <a:spAutoFit/>
          </a:bodyPr>
          <a:lstStyle/>
          <a:p>
            <a:r>
              <a:rPr lang="en-US"/>
              <a:t>Hydrogen</a:t>
            </a:r>
          </a:p>
        </p:txBody>
      </p:sp>
      <p:sp>
        <p:nvSpPr>
          <p:cNvPr id="148493" name="Line 13"/>
          <p:cNvSpPr>
            <a:spLocks noChangeShapeType="1"/>
          </p:cNvSpPr>
          <p:nvPr/>
        </p:nvSpPr>
        <p:spPr bwMode="auto">
          <a:xfrm flipV="1">
            <a:off x="601663" y="3635375"/>
            <a:ext cx="0" cy="2943225"/>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48494" name="Text Box 14"/>
          <p:cNvSpPr txBox="1">
            <a:spLocks noChangeArrowheads="1"/>
          </p:cNvSpPr>
          <p:nvPr/>
        </p:nvSpPr>
        <p:spPr bwMode="auto">
          <a:xfrm rot="-5400000">
            <a:off x="-212725" y="4629150"/>
            <a:ext cx="1149350" cy="457200"/>
          </a:xfrm>
          <a:prstGeom prst="rect">
            <a:avLst/>
          </a:prstGeom>
          <a:noFill/>
          <a:ln w="9525">
            <a:noFill/>
            <a:miter lim="800000"/>
            <a:headEnd/>
            <a:tailEnd/>
          </a:ln>
          <a:effectLst/>
        </p:spPr>
        <p:txBody>
          <a:bodyPr wrap="none">
            <a:prstTxWarp prst="textNoShape">
              <a:avLst/>
            </a:prstTxWarp>
            <a:spAutoFit/>
          </a:bodyPr>
          <a:lstStyle/>
          <a:p>
            <a:r>
              <a:rPr lang="en-US"/>
              <a:t>Energy</a:t>
            </a:r>
          </a:p>
        </p:txBody>
      </p:sp>
      <p:grpSp>
        <p:nvGrpSpPr>
          <p:cNvPr id="2" name="Group 15"/>
          <p:cNvGrpSpPr>
            <a:grpSpLocks/>
          </p:cNvGrpSpPr>
          <p:nvPr/>
        </p:nvGrpSpPr>
        <p:grpSpPr bwMode="auto">
          <a:xfrm>
            <a:off x="2749550" y="3181350"/>
            <a:ext cx="5926138" cy="3543300"/>
            <a:chOff x="1732" y="2004"/>
            <a:chExt cx="3733" cy="2232"/>
          </a:xfrm>
        </p:grpSpPr>
        <p:sp>
          <p:nvSpPr>
            <p:cNvPr id="148496" name="Line 16"/>
            <p:cNvSpPr>
              <a:spLocks noChangeShapeType="1"/>
            </p:cNvSpPr>
            <p:nvPr/>
          </p:nvSpPr>
          <p:spPr bwMode="auto">
            <a:xfrm>
              <a:off x="1805" y="4236"/>
              <a:ext cx="555"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8497" name="Line 17"/>
            <p:cNvSpPr>
              <a:spLocks noChangeShapeType="1"/>
            </p:cNvSpPr>
            <p:nvPr/>
          </p:nvSpPr>
          <p:spPr bwMode="auto">
            <a:xfrm>
              <a:off x="1811" y="2619"/>
              <a:ext cx="555"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8498" name="Line 18"/>
            <p:cNvSpPr>
              <a:spLocks noChangeShapeType="1"/>
            </p:cNvSpPr>
            <p:nvPr/>
          </p:nvSpPr>
          <p:spPr bwMode="auto">
            <a:xfrm>
              <a:off x="1811" y="2513"/>
              <a:ext cx="555"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8499" name="Line 19"/>
            <p:cNvSpPr>
              <a:spLocks noChangeShapeType="1"/>
            </p:cNvSpPr>
            <p:nvPr/>
          </p:nvSpPr>
          <p:spPr bwMode="auto">
            <a:xfrm>
              <a:off x="1811" y="2443"/>
              <a:ext cx="555"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8500" name="Line 20"/>
            <p:cNvSpPr>
              <a:spLocks noChangeShapeType="1"/>
            </p:cNvSpPr>
            <p:nvPr/>
          </p:nvSpPr>
          <p:spPr bwMode="auto">
            <a:xfrm>
              <a:off x="1811" y="2345"/>
              <a:ext cx="555"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8501" name="Line 21"/>
            <p:cNvSpPr>
              <a:spLocks noChangeShapeType="1"/>
            </p:cNvSpPr>
            <p:nvPr/>
          </p:nvSpPr>
          <p:spPr bwMode="auto">
            <a:xfrm>
              <a:off x="1811" y="2321"/>
              <a:ext cx="555"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8502" name="Line 22"/>
            <p:cNvSpPr>
              <a:spLocks noChangeShapeType="1"/>
            </p:cNvSpPr>
            <p:nvPr/>
          </p:nvSpPr>
          <p:spPr bwMode="auto">
            <a:xfrm>
              <a:off x="1811" y="2289"/>
              <a:ext cx="551"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8503" name="Line 23"/>
            <p:cNvSpPr>
              <a:spLocks noChangeShapeType="1"/>
            </p:cNvSpPr>
            <p:nvPr/>
          </p:nvSpPr>
          <p:spPr bwMode="auto">
            <a:xfrm>
              <a:off x="1811" y="2294"/>
              <a:ext cx="555"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8504" name="Oval 24"/>
            <p:cNvSpPr>
              <a:spLocks noChangeArrowheads="1"/>
            </p:cNvSpPr>
            <p:nvPr/>
          </p:nvSpPr>
          <p:spPr bwMode="auto">
            <a:xfrm>
              <a:off x="1973" y="4152"/>
              <a:ext cx="92" cy="63"/>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48505" name="Text Box 25"/>
            <p:cNvSpPr txBox="1">
              <a:spLocks noChangeArrowheads="1"/>
            </p:cNvSpPr>
            <p:nvPr/>
          </p:nvSpPr>
          <p:spPr bwMode="auto">
            <a:xfrm>
              <a:off x="1732" y="2004"/>
              <a:ext cx="735" cy="288"/>
            </a:xfrm>
            <a:prstGeom prst="rect">
              <a:avLst/>
            </a:prstGeom>
            <a:noFill/>
            <a:ln w="9525">
              <a:noFill/>
              <a:miter lim="800000"/>
              <a:headEnd/>
              <a:tailEnd/>
            </a:ln>
            <a:effectLst/>
          </p:spPr>
          <p:txBody>
            <a:bodyPr wrap="none">
              <a:prstTxWarp prst="textNoShape">
                <a:avLst/>
              </a:prstTxWarp>
              <a:spAutoFit/>
            </a:bodyPr>
            <a:lstStyle/>
            <a:p>
              <a:r>
                <a:rPr lang="en-US"/>
                <a:t>Lithium</a:t>
              </a:r>
            </a:p>
          </p:txBody>
        </p:sp>
        <p:sp>
          <p:nvSpPr>
            <p:cNvPr id="148506" name="Line 26"/>
            <p:cNvSpPr>
              <a:spLocks noChangeShapeType="1"/>
            </p:cNvSpPr>
            <p:nvPr/>
          </p:nvSpPr>
          <p:spPr bwMode="auto">
            <a:xfrm>
              <a:off x="1817" y="2809"/>
              <a:ext cx="555"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8507" name="Oval 27"/>
            <p:cNvSpPr>
              <a:spLocks noChangeArrowheads="1"/>
            </p:cNvSpPr>
            <p:nvPr/>
          </p:nvSpPr>
          <p:spPr bwMode="auto">
            <a:xfrm>
              <a:off x="2105" y="4157"/>
              <a:ext cx="92" cy="63"/>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48508" name="Oval 28"/>
            <p:cNvSpPr>
              <a:spLocks noChangeArrowheads="1"/>
            </p:cNvSpPr>
            <p:nvPr/>
          </p:nvSpPr>
          <p:spPr bwMode="auto">
            <a:xfrm>
              <a:off x="2007" y="2753"/>
              <a:ext cx="92" cy="63"/>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48509" name="Line 29"/>
            <p:cNvSpPr>
              <a:spLocks noChangeShapeType="1"/>
            </p:cNvSpPr>
            <p:nvPr/>
          </p:nvSpPr>
          <p:spPr bwMode="auto">
            <a:xfrm>
              <a:off x="1811" y="2470"/>
              <a:ext cx="555"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8510" name="Line 30"/>
            <p:cNvSpPr>
              <a:spLocks noChangeShapeType="1"/>
            </p:cNvSpPr>
            <p:nvPr/>
          </p:nvSpPr>
          <p:spPr bwMode="auto">
            <a:xfrm>
              <a:off x="1811" y="2406"/>
              <a:ext cx="555"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8511" name="Line 31"/>
            <p:cNvSpPr>
              <a:spLocks noChangeShapeType="1"/>
            </p:cNvSpPr>
            <p:nvPr/>
          </p:nvSpPr>
          <p:spPr bwMode="auto">
            <a:xfrm>
              <a:off x="1811" y="2393"/>
              <a:ext cx="555"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8512" name="Line 32"/>
            <p:cNvSpPr>
              <a:spLocks noChangeShapeType="1"/>
            </p:cNvSpPr>
            <p:nvPr/>
          </p:nvSpPr>
          <p:spPr bwMode="auto">
            <a:xfrm>
              <a:off x="1811" y="2363"/>
              <a:ext cx="555"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8513" name="Line 33"/>
            <p:cNvSpPr>
              <a:spLocks noChangeShapeType="1"/>
            </p:cNvSpPr>
            <p:nvPr/>
          </p:nvSpPr>
          <p:spPr bwMode="auto">
            <a:xfrm>
              <a:off x="1811" y="2306"/>
              <a:ext cx="555"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8514" name="Text Box 34"/>
            <p:cNvSpPr txBox="1">
              <a:spLocks noChangeArrowheads="1"/>
            </p:cNvSpPr>
            <p:nvPr/>
          </p:nvSpPr>
          <p:spPr bwMode="auto">
            <a:xfrm>
              <a:off x="2597" y="2391"/>
              <a:ext cx="2868" cy="1438"/>
            </a:xfrm>
            <a:prstGeom prst="rect">
              <a:avLst/>
            </a:prstGeom>
            <a:noFill/>
            <a:ln w="9525">
              <a:noFill/>
              <a:miter lim="800000"/>
              <a:headEnd/>
              <a:tailEnd/>
            </a:ln>
            <a:effectLst/>
          </p:spPr>
          <p:txBody>
            <a:bodyPr>
              <a:prstTxWarp prst="textNoShape">
                <a:avLst/>
              </a:prstTxWarp>
              <a:spAutoFit/>
            </a:bodyPr>
            <a:lstStyle/>
            <a:p>
              <a:r>
                <a:rPr lang="en-US"/>
                <a:t>Electron energy levels in 2 different atoms …</a:t>
              </a:r>
            </a:p>
            <a:p>
              <a:r>
                <a:rPr lang="en-US"/>
                <a:t>Levels have  different spacing. </a:t>
              </a:r>
            </a:p>
            <a:p>
              <a:endParaRPr lang="en-US"/>
            </a:p>
            <a:p>
              <a:r>
                <a:rPr lang="en-US"/>
                <a:t>Atoms with more than one electron … lower levels filled. </a:t>
              </a:r>
            </a:p>
          </p:txBody>
        </p:sp>
      </p:grpSp>
      <p:sp>
        <p:nvSpPr>
          <p:cNvPr id="148515" name="Text Box 35"/>
          <p:cNvSpPr txBox="1">
            <a:spLocks noChangeArrowheads="1"/>
          </p:cNvSpPr>
          <p:nvPr/>
        </p:nvSpPr>
        <p:spPr bwMode="auto">
          <a:xfrm>
            <a:off x="1104900" y="6491288"/>
            <a:ext cx="1504950" cy="366712"/>
          </a:xfrm>
          <a:prstGeom prst="rect">
            <a:avLst/>
          </a:prstGeom>
          <a:noFill/>
          <a:ln w="9525">
            <a:noFill/>
            <a:miter lim="800000"/>
            <a:headEnd/>
            <a:tailEnd/>
          </a:ln>
          <a:effectLst/>
        </p:spPr>
        <p:txBody>
          <a:bodyPr wrap="none">
            <a:prstTxWarp prst="textNoShape">
              <a:avLst/>
            </a:prstTxWarp>
            <a:spAutoFit/>
          </a:bodyPr>
          <a:lstStyle/>
          <a:p>
            <a:r>
              <a:rPr lang="en-US" sz="1800"/>
              <a:t>(not to scale)</a:t>
            </a:r>
          </a:p>
        </p:txBody>
      </p:sp>
      <p:sp>
        <p:nvSpPr>
          <p:cNvPr id="148516" name="Text Box 36"/>
          <p:cNvSpPr txBox="1">
            <a:spLocks noChangeArrowheads="1"/>
          </p:cNvSpPr>
          <p:nvPr/>
        </p:nvSpPr>
        <p:spPr bwMode="auto">
          <a:xfrm>
            <a:off x="463550" y="377825"/>
            <a:ext cx="8680450" cy="2647950"/>
          </a:xfrm>
          <a:prstGeom prst="rect">
            <a:avLst/>
          </a:prstGeom>
          <a:noFill/>
          <a:ln w="9525">
            <a:noFill/>
            <a:miter lim="800000"/>
            <a:headEnd/>
            <a:tailEnd/>
          </a:ln>
          <a:effectLst/>
        </p:spPr>
        <p:txBody>
          <a:bodyPr>
            <a:prstTxWarp prst="textNoShape">
              <a:avLst/>
            </a:prstTxWarp>
            <a:spAutoFit/>
          </a:bodyPr>
          <a:lstStyle/>
          <a:p>
            <a:pPr marL="342900" indent="-342900">
              <a:buFont typeface="Arial" charset="0"/>
              <a:buAutoNum type="arabicParenR"/>
            </a:pPr>
            <a:r>
              <a:rPr lang="en-US">
                <a:solidFill>
                  <a:schemeClr val="tx2"/>
                </a:solidFill>
              </a:rPr>
              <a:t>Electrons in atoms only found in specific energy levels</a:t>
            </a:r>
          </a:p>
          <a:p>
            <a:pPr marL="342900" indent="-342900">
              <a:buFont typeface="Arial" charset="0"/>
              <a:buAutoNum type="arabicParenR"/>
            </a:pPr>
            <a:r>
              <a:rPr lang="en-US">
                <a:solidFill>
                  <a:schemeClr val="tx2"/>
                </a:solidFill>
              </a:rPr>
              <a:t>Different set of energy levels for different atoms</a:t>
            </a:r>
          </a:p>
          <a:p>
            <a:pPr marL="342900" indent="-342900">
              <a:buFont typeface="Arial" charset="0"/>
              <a:buAutoNum type="arabicParenR"/>
            </a:pPr>
            <a:r>
              <a:rPr lang="en-US">
                <a:solidFill>
                  <a:schemeClr val="tx2"/>
                </a:solidFill>
              </a:rPr>
              <a:t>1 photon emitted per electron jump </a:t>
            </a:r>
            <a:r>
              <a:rPr lang="en-US" i="1" u="sng">
                <a:solidFill>
                  <a:schemeClr val="tx2"/>
                </a:solidFill>
              </a:rPr>
              <a:t>down</a:t>
            </a:r>
            <a:r>
              <a:rPr lang="en-US">
                <a:solidFill>
                  <a:schemeClr val="tx2"/>
                </a:solidFill>
              </a:rPr>
              <a:t> between energy levels. Photon color determined by energy difference. </a:t>
            </a:r>
          </a:p>
          <a:p>
            <a:pPr marL="342900" indent="-342900">
              <a:buFont typeface="Arial" charset="0"/>
              <a:buAutoNum type="arabicParenR"/>
            </a:pPr>
            <a:r>
              <a:rPr lang="en-US">
                <a:solidFill>
                  <a:schemeClr val="tx2"/>
                </a:solidFill>
              </a:rPr>
              <a:t>electron spends very little time (10</a:t>
            </a:r>
            <a:r>
              <a:rPr lang="en-US" baseline="30000">
                <a:solidFill>
                  <a:schemeClr val="tx2"/>
                </a:solidFill>
              </a:rPr>
              <a:t>-8</a:t>
            </a:r>
            <a:r>
              <a:rPr lang="en-US">
                <a:solidFill>
                  <a:schemeClr val="tx2"/>
                </a:solidFill>
              </a:rPr>
              <a:t> s) in excited state before hopping back down to lowest unfilled level.</a:t>
            </a:r>
            <a:r>
              <a:rPr lang="en-US"/>
              <a:t> </a:t>
            </a:r>
          </a:p>
          <a:p>
            <a:pPr marL="342900" indent="-342900"/>
            <a:r>
              <a:rPr lang="en-US"/>
              <a:t>5) If electron not stuck in atom, can have any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51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4851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4851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485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516" grpId="0" build="p"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33350" y="-74613"/>
            <a:ext cx="8855075" cy="1066801"/>
          </a:xfrm>
          <a:prstGeom prst="rect">
            <a:avLst/>
          </a:prstGeom>
          <a:noFill/>
          <a:ln w="9525">
            <a:noFill/>
            <a:miter lim="800000"/>
            <a:headEnd/>
            <a:tailEnd/>
          </a:ln>
        </p:spPr>
        <p:txBody>
          <a:bodyPr>
            <a:prstTxWarp prst="textNoShape">
              <a:avLst/>
            </a:prstTxWarp>
            <a:spAutoFit/>
          </a:bodyPr>
          <a:lstStyle/>
          <a:p>
            <a:pPr algn="ctr"/>
            <a:r>
              <a:rPr lang="en-US" sz="3200" b="1"/>
              <a:t>Electromagnetic Waves and Photons </a:t>
            </a:r>
          </a:p>
          <a:p>
            <a:pPr algn="ctr"/>
            <a:r>
              <a:rPr lang="en-US" sz="3200" b="1"/>
              <a:t>are describing the same thing!  </a:t>
            </a:r>
          </a:p>
        </p:txBody>
      </p:sp>
      <p:sp>
        <p:nvSpPr>
          <p:cNvPr id="58371" name="Text Box 3"/>
          <p:cNvSpPr txBox="1">
            <a:spLocks noChangeArrowheads="1"/>
          </p:cNvSpPr>
          <p:nvPr/>
        </p:nvSpPr>
        <p:spPr bwMode="auto">
          <a:xfrm>
            <a:off x="85725" y="847725"/>
            <a:ext cx="9144000" cy="762000"/>
          </a:xfrm>
          <a:prstGeom prst="rect">
            <a:avLst/>
          </a:prstGeom>
          <a:noFill/>
          <a:ln w="9525">
            <a:noFill/>
            <a:miter lim="800000"/>
            <a:headEnd/>
            <a:tailEnd/>
          </a:ln>
        </p:spPr>
        <p:txBody>
          <a:bodyPr>
            <a:prstTxWarp prst="textNoShape">
              <a:avLst/>
            </a:prstTxWarp>
            <a:spAutoFit/>
          </a:bodyPr>
          <a:lstStyle/>
          <a:p>
            <a:r>
              <a:rPr lang="en-US" sz="2200"/>
              <a:t>Need to have a model where these views/perspectives all fit together and are consistent with each other! </a:t>
            </a:r>
          </a:p>
        </p:txBody>
      </p:sp>
      <p:sp>
        <p:nvSpPr>
          <p:cNvPr id="1930244" name="Line 4"/>
          <p:cNvSpPr>
            <a:spLocks noChangeShapeType="1"/>
          </p:cNvSpPr>
          <p:nvPr/>
        </p:nvSpPr>
        <p:spPr bwMode="auto">
          <a:xfrm>
            <a:off x="8091488" y="3962400"/>
            <a:ext cx="815975" cy="0"/>
          </a:xfrm>
          <a:prstGeom prst="line">
            <a:avLst/>
          </a:prstGeom>
          <a:noFill/>
          <a:ln w="76200">
            <a:solidFill>
              <a:schemeClr val="folHlink"/>
            </a:solidFill>
            <a:round/>
            <a:headEnd/>
            <a:tailEnd type="triangle" w="med" len="med"/>
          </a:ln>
        </p:spPr>
        <p:txBody>
          <a:bodyPr>
            <a:prstTxWarp prst="textNoShape">
              <a:avLst/>
            </a:prstTxWarp>
          </a:bodyPr>
          <a:lstStyle/>
          <a:p>
            <a:endParaRPr lang="en-US"/>
          </a:p>
        </p:txBody>
      </p:sp>
      <p:grpSp>
        <p:nvGrpSpPr>
          <p:cNvPr id="2" name="Group 5"/>
          <p:cNvGrpSpPr>
            <a:grpSpLocks/>
          </p:cNvGrpSpPr>
          <p:nvPr/>
        </p:nvGrpSpPr>
        <p:grpSpPr bwMode="auto">
          <a:xfrm>
            <a:off x="2819400" y="5089525"/>
            <a:ext cx="2895600" cy="333375"/>
            <a:chOff x="985" y="3472"/>
            <a:chExt cx="1824" cy="210"/>
          </a:xfrm>
        </p:grpSpPr>
        <p:sp>
          <p:nvSpPr>
            <p:cNvPr id="58532" name="Freeform 6"/>
            <p:cNvSpPr>
              <a:spLocks/>
            </p:cNvSpPr>
            <p:nvPr/>
          </p:nvSpPr>
          <p:spPr bwMode="auto">
            <a:xfrm>
              <a:off x="985" y="3475"/>
              <a:ext cx="1824" cy="207"/>
            </a:xfrm>
            <a:custGeom>
              <a:avLst/>
              <a:gdLst>
                <a:gd name="T0" fmla="*/ 0 w 1295"/>
                <a:gd name="T1" fmla="*/ 1 h 344"/>
                <a:gd name="T2" fmla="*/ 60474 w 1295"/>
                <a:gd name="T3" fmla="*/ 1 h 344"/>
                <a:gd name="T4" fmla="*/ 110519 w 1295"/>
                <a:gd name="T5" fmla="*/ 1 h 344"/>
                <a:gd name="T6" fmla="*/ 152785 w 1295"/>
                <a:gd name="T7" fmla="*/ 1 h 344"/>
                <a:gd name="T8" fmla="*/ 206699 w 1295"/>
                <a:gd name="T9" fmla="*/ 1 h 344"/>
                <a:gd name="T10" fmla="*/ 265927 w 1295"/>
                <a:gd name="T11" fmla="*/ 1 h 344"/>
                <a:gd name="T12" fmla="*/ 334396 w 1295"/>
                <a:gd name="T13" fmla="*/ 1 h 344"/>
                <a:gd name="T14" fmla="*/ 441701 w 1295"/>
                <a:gd name="T15" fmla="*/ 1 h 344"/>
                <a:gd name="T16" fmla="*/ 529960 w 1295"/>
                <a:gd name="T17" fmla="*/ 1 h 344"/>
                <a:gd name="T18" fmla="*/ 612057 w 1295"/>
                <a:gd name="T19" fmla="*/ 1 h 344"/>
                <a:gd name="T20" fmla="*/ 665897 w 1295"/>
                <a:gd name="T21" fmla="*/ 1 h 344"/>
                <a:gd name="T22" fmla="*/ 741960 w 1295"/>
                <a:gd name="T23" fmla="*/ 1 h 344"/>
                <a:gd name="T24" fmla="*/ 809795 w 1295"/>
                <a:gd name="T25" fmla="*/ 1 h 344"/>
                <a:gd name="T26" fmla="*/ 889398 w 1295"/>
                <a:gd name="T27" fmla="*/ 1 h 344"/>
                <a:gd name="T28" fmla="*/ 971512 w 1295"/>
                <a:gd name="T29" fmla="*/ 1 h 344"/>
                <a:gd name="T30" fmla="*/ 1053737 w 1295"/>
                <a:gd name="T31" fmla="*/ 1 h 344"/>
                <a:gd name="T32" fmla="*/ 1139265 w 1295"/>
                <a:gd name="T33" fmla="*/ 1 h 344"/>
                <a:gd name="T34" fmla="*/ 1222722 w 1295"/>
                <a:gd name="T35" fmla="*/ 1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type="none" w="med" len="med"/>
              <a:tailEnd type="none" w="med" len="med"/>
            </a:ln>
          </p:spPr>
          <p:txBody>
            <a:bodyPr>
              <a:prstTxWarp prst="textNoShape">
                <a:avLst/>
              </a:prstTxWarp>
            </a:bodyPr>
            <a:lstStyle/>
            <a:p>
              <a:endParaRPr lang="en-US"/>
            </a:p>
          </p:txBody>
        </p:sp>
        <p:sp>
          <p:nvSpPr>
            <p:cNvPr id="58533" name="Line 7"/>
            <p:cNvSpPr>
              <a:spLocks noChangeShapeType="1"/>
            </p:cNvSpPr>
            <p:nvPr/>
          </p:nvSpPr>
          <p:spPr bwMode="auto">
            <a:xfrm flipV="1">
              <a:off x="1783" y="3476"/>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534" name="Line 8"/>
            <p:cNvSpPr>
              <a:spLocks noChangeShapeType="1"/>
            </p:cNvSpPr>
            <p:nvPr/>
          </p:nvSpPr>
          <p:spPr bwMode="auto">
            <a:xfrm flipV="1">
              <a:off x="1866" y="3495"/>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535" name="Line 9"/>
            <p:cNvSpPr>
              <a:spLocks noChangeShapeType="1"/>
            </p:cNvSpPr>
            <p:nvPr/>
          </p:nvSpPr>
          <p:spPr bwMode="auto">
            <a:xfrm flipV="1">
              <a:off x="1698" y="3496"/>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nvGrpSpPr>
            <p:cNvPr id="3" name="Group 10"/>
            <p:cNvGrpSpPr>
              <a:grpSpLocks/>
            </p:cNvGrpSpPr>
            <p:nvPr/>
          </p:nvGrpSpPr>
          <p:grpSpPr bwMode="auto">
            <a:xfrm rot="10800000">
              <a:off x="2095" y="3560"/>
              <a:ext cx="168" cy="102"/>
              <a:chOff x="1795" y="2600"/>
              <a:chExt cx="168" cy="102"/>
            </a:xfrm>
          </p:grpSpPr>
          <p:sp>
            <p:nvSpPr>
              <p:cNvPr id="58545" name="Line 11"/>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546" name="Line 12"/>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547" name="Line 13"/>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4" name="Group 14"/>
            <p:cNvGrpSpPr>
              <a:grpSpLocks/>
            </p:cNvGrpSpPr>
            <p:nvPr/>
          </p:nvGrpSpPr>
          <p:grpSpPr bwMode="auto">
            <a:xfrm rot="10800000">
              <a:off x="1289" y="3559"/>
              <a:ext cx="168" cy="102"/>
              <a:chOff x="1795" y="2600"/>
              <a:chExt cx="168" cy="102"/>
            </a:xfrm>
          </p:grpSpPr>
          <p:sp>
            <p:nvSpPr>
              <p:cNvPr id="58542" name="Line 15"/>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543" name="Line 16"/>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544" name="Line 17"/>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5" name="Group 18"/>
            <p:cNvGrpSpPr>
              <a:grpSpLocks/>
            </p:cNvGrpSpPr>
            <p:nvPr/>
          </p:nvGrpSpPr>
          <p:grpSpPr bwMode="auto">
            <a:xfrm>
              <a:off x="2499" y="3472"/>
              <a:ext cx="168" cy="102"/>
              <a:chOff x="1795" y="2600"/>
              <a:chExt cx="168" cy="102"/>
            </a:xfrm>
          </p:grpSpPr>
          <p:sp>
            <p:nvSpPr>
              <p:cNvPr id="58539" name="Line 19"/>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540" name="Line 20"/>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541" name="Line 21"/>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sp>
        <p:nvSpPr>
          <p:cNvPr id="1930262" name="Rectangle 22"/>
          <p:cNvSpPr>
            <a:spLocks noChangeArrowheads="1"/>
          </p:cNvSpPr>
          <p:nvPr/>
        </p:nvSpPr>
        <p:spPr bwMode="auto">
          <a:xfrm>
            <a:off x="0" y="5305425"/>
            <a:ext cx="9144000" cy="1492250"/>
          </a:xfrm>
          <a:prstGeom prst="rect">
            <a:avLst/>
          </a:prstGeom>
          <a:noFill/>
          <a:ln w="9525">
            <a:noFill/>
            <a:miter lim="800000"/>
            <a:headEnd/>
            <a:tailEnd/>
          </a:ln>
        </p:spPr>
        <p:txBody>
          <a:bodyPr>
            <a:prstTxWarp prst="textNoShape">
              <a:avLst/>
            </a:prstTxWarp>
            <a:spAutoFit/>
          </a:bodyPr>
          <a:lstStyle/>
          <a:p>
            <a:r>
              <a:rPr lang="en-US">
                <a:solidFill>
                  <a:srgbClr val="333399"/>
                </a:solidFill>
              </a:rPr>
              <a:t>This picture can explain wave view and particle view.</a:t>
            </a:r>
          </a:p>
          <a:p>
            <a:r>
              <a:rPr lang="en-US" b="1">
                <a:solidFill>
                  <a:srgbClr val="333399"/>
                </a:solidFill>
              </a:rPr>
              <a:t>“Particle” = little chunk of the electromagnetic wave.</a:t>
            </a:r>
            <a:endParaRPr lang="en-US">
              <a:solidFill>
                <a:srgbClr val="333399"/>
              </a:solidFill>
            </a:endParaRPr>
          </a:p>
          <a:p>
            <a:r>
              <a:rPr lang="en-US" b="1">
                <a:solidFill>
                  <a:srgbClr val="333399"/>
                </a:solidFill>
              </a:rPr>
              <a:t>  Energy of photon (</a:t>
            </a:r>
            <a:r>
              <a:rPr lang="en-US" b="1" i="1">
                <a:solidFill>
                  <a:srgbClr val="333399"/>
                </a:solidFill>
                <a:latin typeface="Times New Roman" charset="0"/>
              </a:rPr>
              <a:t>hf</a:t>
            </a:r>
            <a:r>
              <a:rPr lang="en-US" b="1">
                <a:solidFill>
                  <a:srgbClr val="333399"/>
                </a:solidFill>
              </a:rPr>
              <a:t>) is in its oscillating E and B fields.</a:t>
            </a:r>
          </a:p>
          <a:p>
            <a:r>
              <a:rPr lang="en-US" sz="2000">
                <a:solidFill>
                  <a:srgbClr val="333399"/>
                </a:solidFill>
              </a:rPr>
              <a:t>  (Sometimes it also helps to think of a photon as a tiny particle/energy packet).</a:t>
            </a:r>
          </a:p>
        </p:txBody>
      </p:sp>
      <p:sp>
        <p:nvSpPr>
          <p:cNvPr id="1930263" name="Text Box 23"/>
          <p:cNvSpPr txBox="1">
            <a:spLocks noChangeArrowheads="1"/>
          </p:cNvSpPr>
          <p:nvPr/>
        </p:nvSpPr>
        <p:spPr bwMode="auto">
          <a:xfrm>
            <a:off x="466725" y="1563688"/>
            <a:ext cx="8601075" cy="1565275"/>
          </a:xfrm>
          <a:prstGeom prst="rect">
            <a:avLst/>
          </a:prstGeom>
          <a:noFill/>
          <a:ln w="12700">
            <a:solidFill>
              <a:schemeClr val="tx1"/>
            </a:solidFill>
            <a:miter lim="800000"/>
            <a:headEnd/>
            <a:tailEnd/>
          </a:ln>
        </p:spPr>
        <p:txBody>
          <a:bodyPr wrap="none">
            <a:prstTxWarp prst="textNoShape">
              <a:avLst/>
            </a:prstTxWarp>
            <a:spAutoFit/>
          </a:bodyPr>
          <a:lstStyle/>
          <a:p>
            <a:r>
              <a:rPr lang="en-US"/>
              <a:t>1. Light, Radio waves, X-rays are all electromagnetic waves! </a:t>
            </a:r>
          </a:p>
          <a:p>
            <a:r>
              <a:rPr lang="en-US"/>
              <a:t>2. The electromagnetic wave is made up from lots of photons. </a:t>
            </a:r>
          </a:p>
          <a:p>
            <a:r>
              <a:rPr lang="en-US"/>
              <a:t>3. Photons can be thought of as mini E/M wave segments </a:t>
            </a:r>
          </a:p>
          <a:p>
            <a:r>
              <a:rPr lang="en-US"/>
              <a:t>	(each has a </a:t>
            </a:r>
            <a:r>
              <a:rPr lang="en-US" u="sng"/>
              <a:t>specific energy</a:t>
            </a:r>
            <a:r>
              <a:rPr lang="en-US"/>
              <a:t> </a:t>
            </a:r>
            <a:r>
              <a:rPr lang="en-US" b="1" i="1">
                <a:latin typeface="Times New Roman" charset="0"/>
              </a:rPr>
              <a:t>hf </a:t>
            </a:r>
            <a:r>
              <a:rPr lang="en-US"/>
              <a:t>and a wavelength</a:t>
            </a:r>
            <a:r>
              <a:rPr lang="en-US">
                <a:latin typeface="Times New Roman" charset="0"/>
              </a:rPr>
              <a:t> </a:t>
            </a:r>
            <a:r>
              <a:rPr lang="en-US" b="1" i="1">
                <a:latin typeface="Times New Roman" charset="0"/>
              </a:rPr>
              <a:t>c/f </a:t>
            </a:r>
            <a:r>
              <a:rPr lang="en-US"/>
              <a:t>)</a:t>
            </a:r>
          </a:p>
        </p:txBody>
      </p:sp>
      <p:grpSp>
        <p:nvGrpSpPr>
          <p:cNvPr id="6" name="Group 24"/>
          <p:cNvGrpSpPr>
            <a:grpSpLocks/>
          </p:cNvGrpSpPr>
          <p:nvPr/>
        </p:nvGrpSpPr>
        <p:grpSpPr bwMode="auto">
          <a:xfrm>
            <a:off x="2828925" y="3135313"/>
            <a:ext cx="5446713" cy="2076450"/>
            <a:chOff x="1014" y="1730"/>
            <a:chExt cx="3431" cy="1308"/>
          </a:xfrm>
        </p:grpSpPr>
        <p:sp>
          <p:nvSpPr>
            <p:cNvPr id="58502" name="Freeform 25"/>
            <p:cNvSpPr>
              <a:spLocks/>
            </p:cNvSpPr>
            <p:nvPr/>
          </p:nvSpPr>
          <p:spPr bwMode="auto">
            <a:xfrm>
              <a:off x="1014" y="1736"/>
              <a:ext cx="1824" cy="1302"/>
            </a:xfrm>
            <a:custGeom>
              <a:avLst/>
              <a:gdLst>
                <a:gd name="T0" fmla="*/ 0 w 1295"/>
                <a:gd name="T1" fmla="*/ 2147483647 h 344"/>
                <a:gd name="T2" fmla="*/ 60474 w 1295"/>
                <a:gd name="T3" fmla="*/ 2147483647 h 344"/>
                <a:gd name="T4" fmla="*/ 110519 w 1295"/>
                <a:gd name="T5" fmla="*/ 2147483647 h 344"/>
                <a:gd name="T6" fmla="*/ 152785 w 1295"/>
                <a:gd name="T7" fmla="*/ 2147483647 h 344"/>
                <a:gd name="T8" fmla="*/ 206699 w 1295"/>
                <a:gd name="T9" fmla="*/ 2147483647 h 344"/>
                <a:gd name="T10" fmla="*/ 265927 w 1295"/>
                <a:gd name="T11" fmla="*/ 2147483647 h 344"/>
                <a:gd name="T12" fmla="*/ 334396 w 1295"/>
                <a:gd name="T13" fmla="*/ 2147483647 h 344"/>
                <a:gd name="T14" fmla="*/ 441701 w 1295"/>
                <a:gd name="T15" fmla="*/ 2147483647 h 344"/>
                <a:gd name="T16" fmla="*/ 529960 w 1295"/>
                <a:gd name="T17" fmla="*/ 2147483647 h 344"/>
                <a:gd name="T18" fmla="*/ 612057 w 1295"/>
                <a:gd name="T19" fmla="*/ 2147483647 h 344"/>
                <a:gd name="T20" fmla="*/ 665897 w 1295"/>
                <a:gd name="T21" fmla="*/ 2147483647 h 344"/>
                <a:gd name="T22" fmla="*/ 741960 w 1295"/>
                <a:gd name="T23" fmla="*/ 2147483647 h 344"/>
                <a:gd name="T24" fmla="*/ 809795 w 1295"/>
                <a:gd name="T25" fmla="*/ 2147483647 h 344"/>
                <a:gd name="T26" fmla="*/ 889398 w 1295"/>
                <a:gd name="T27" fmla="*/ 2147483647 h 344"/>
                <a:gd name="T28" fmla="*/ 971512 w 1295"/>
                <a:gd name="T29" fmla="*/ 2147483647 h 344"/>
                <a:gd name="T30" fmla="*/ 1053737 w 1295"/>
                <a:gd name="T31" fmla="*/ 2147483647 h 344"/>
                <a:gd name="T32" fmla="*/ 1139265 w 1295"/>
                <a:gd name="T33" fmla="*/ 2147483647 h 344"/>
                <a:gd name="T34" fmla="*/ 1222722 w 1295"/>
                <a:gd name="T35" fmla="*/ 2147483647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type="none" w="med" len="med"/>
              <a:tailEnd type="none" w="med" len="med"/>
            </a:ln>
          </p:spPr>
          <p:txBody>
            <a:bodyPr>
              <a:prstTxWarp prst="textNoShape">
                <a:avLst/>
              </a:prstTxWarp>
            </a:bodyPr>
            <a:lstStyle/>
            <a:p>
              <a:endParaRPr lang="en-US"/>
            </a:p>
          </p:txBody>
        </p:sp>
        <p:grpSp>
          <p:nvGrpSpPr>
            <p:cNvPr id="7" name="Group 26"/>
            <p:cNvGrpSpPr>
              <a:grpSpLocks/>
            </p:cNvGrpSpPr>
            <p:nvPr/>
          </p:nvGrpSpPr>
          <p:grpSpPr bwMode="auto">
            <a:xfrm>
              <a:off x="1324" y="1769"/>
              <a:ext cx="578" cy="1233"/>
              <a:chOff x="1317" y="1769"/>
              <a:chExt cx="578" cy="1233"/>
            </a:xfrm>
          </p:grpSpPr>
          <p:sp>
            <p:nvSpPr>
              <p:cNvPr id="58526" name="Line 27"/>
              <p:cNvSpPr>
                <a:spLocks noChangeShapeType="1"/>
              </p:cNvSpPr>
              <p:nvPr/>
            </p:nvSpPr>
            <p:spPr bwMode="auto">
              <a:xfrm flipV="1">
                <a:off x="1805" y="1769"/>
                <a:ext cx="0" cy="570"/>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27" name="Line 28"/>
              <p:cNvSpPr>
                <a:spLocks noChangeShapeType="1"/>
              </p:cNvSpPr>
              <p:nvPr/>
            </p:nvSpPr>
            <p:spPr bwMode="auto">
              <a:xfrm flipV="1">
                <a:off x="1895" y="1910"/>
                <a:ext cx="0" cy="440"/>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28" name="Line 29"/>
              <p:cNvSpPr>
                <a:spLocks noChangeShapeType="1"/>
              </p:cNvSpPr>
              <p:nvPr/>
            </p:nvSpPr>
            <p:spPr bwMode="auto">
              <a:xfrm flipV="1">
                <a:off x="1720" y="1909"/>
                <a:ext cx="14" cy="427"/>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29" name="Line 30"/>
              <p:cNvSpPr>
                <a:spLocks noChangeShapeType="1"/>
              </p:cNvSpPr>
              <p:nvPr/>
            </p:nvSpPr>
            <p:spPr bwMode="auto">
              <a:xfrm rot="10800000" flipH="1" flipV="1">
                <a:off x="1400" y="2295"/>
                <a:ext cx="7" cy="707"/>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30" name="Line 31"/>
              <p:cNvSpPr>
                <a:spLocks noChangeShapeType="1"/>
              </p:cNvSpPr>
              <p:nvPr/>
            </p:nvSpPr>
            <p:spPr bwMode="auto">
              <a:xfrm rot="10800000" flipV="1">
                <a:off x="1317" y="2305"/>
                <a:ext cx="0" cy="481"/>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31" name="Line 32"/>
              <p:cNvSpPr>
                <a:spLocks noChangeShapeType="1"/>
              </p:cNvSpPr>
              <p:nvPr/>
            </p:nvSpPr>
            <p:spPr bwMode="auto">
              <a:xfrm rot="10800000" flipH="1" flipV="1">
                <a:off x="1478" y="2312"/>
                <a:ext cx="7" cy="468"/>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grpSp>
        <p:sp>
          <p:nvSpPr>
            <p:cNvPr id="58504" name="Freeform 33"/>
            <p:cNvSpPr>
              <a:spLocks/>
            </p:cNvSpPr>
            <p:nvPr/>
          </p:nvSpPr>
          <p:spPr bwMode="auto">
            <a:xfrm>
              <a:off x="2621" y="1730"/>
              <a:ext cx="1824" cy="1302"/>
            </a:xfrm>
            <a:custGeom>
              <a:avLst/>
              <a:gdLst>
                <a:gd name="T0" fmla="*/ 0 w 1295"/>
                <a:gd name="T1" fmla="*/ 2147483647 h 344"/>
                <a:gd name="T2" fmla="*/ 60474 w 1295"/>
                <a:gd name="T3" fmla="*/ 2147483647 h 344"/>
                <a:gd name="T4" fmla="*/ 110519 w 1295"/>
                <a:gd name="T5" fmla="*/ 2147483647 h 344"/>
                <a:gd name="T6" fmla="*/ 152785 w 1295"/>
                <a:gd name="T7" fmla="*/ 2147483647 h 344"/>
                <a:gd name="T8" fmla="*/ 206699 w 1295"/>
                <a:gd name="T9" fmla="*/ 2147483647 h 344"/>
                <a:gd name="T10" fmla="*/ 265927 w 1295"/>
                <a:gd name="T11" fmla="*/ 2147483647 h 344"/>
                <a:gd name="T12" fmla="*/ 334396 w 1295"/>
                <a:gd name="T13" fmla="*/ 2147483647 h 344"/>
                <a:gd name="T14" fmla="*/ 441701 w 1295"/>
                <a:gd name="T15" fmla="*/ 2147483647 h 344"/>
                <a:gd name="T16" fmla="*/ 529960 w 1295"/>
                <a:gd name="T17" fmla="*/ 2147483647 h 344"/>
                <a:gd name="T18" fmla="*/ 612057 w 1295"/>
                <a:gd name="T19" fmla="*/ 2147483647 h 344"/>
                <a:gd name="T20" fmla="*/ 665897 w 1295"/>
                <a:gd name="T21" fmla="*/ 2147483647 h 344"/>
                <a:gd name="T22" fmla="*/ 741960 w 1295"/>
                <a:gd name="T23" fmla="*/ 2147483647 h 344"/>
                <a:gd name="T24" fmla="*/ 809795 w 1295"/>
                <a:gd name="T25" fmla="*/ 2147483647 h 344"/>
                <a:gd name="T26" fmla="*/ 889398 w 1295"/>
                <a:gd name="T27" fmla="*/ 2147483647 h 344"/>
                <a:gd name="T28" fmla="*/ 971512 w 1295"/>
                <a:gd name="T29" fmla="*/ 2147483647 h 344"/>
                <a:gd name="T30" fmla="*/ 1053737 w 1295"/>
                <a:gd name="T31" fmla="*/ 2147483647 h 344"/>
                <a:gd name="T32" fmla="*/ 1139265 w 1295"/>
                <a:gd name="T33" fmla="*/ 2147483647 h 344"/>
                <a:gd name="T34" fmla="*/ 1222722 w 1295"/>
                <a:gd name="T35" fmla="*/ 2147483647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type="none" w="med" len="med"/>
              <a:tailEnd type="none" w="med" len="med"/>
            </a:ln>
          </p:spPr>
          <p:txBody>
            <a:bodyPr>
              <a:prstTxWarp prst="textNoShape">
                <a:avLst/>
              </a:prstTxWarp>
            </a:bodyPr>
            <a:lstStyle/>
            <a:p>
              <a:endParaRPr lang="en-US"/>
            </a:p>
          </p:txBody>
        </p:sp>
        <p:grpSp>
          <p:nvGrpSpPr>
            <p:cNvPr id="8" name="Group 34"/>
            <p:cNvGrpSpPr>
              <a:grpSpLocks/>
            </p:cNvGrpSpPr>
            <p:nvPr/>
          </p:nvGrpSpPr>
          <p:grpSpPr bwMode="auto">
            <a:xfrm>
              <a:off x="2121" y="1768"/>
              <a:ext cx="578" cy="1233"/>
              <a:chOff x="1317" y="1769"/>
              <a:chExt cx="578" cy="1233"/>
            </a:xfrm>
          </p:grpSpPr>
          <p:sp>
            <p:nvSpPr>
              <p:cNvPr id="58520" name="Line 35"/>
              <p:cNvSpPr>
                <a:spLocks noChangeShapeType="1"/>
              </p:cNvSpPr>
              <p:nvPr/>
            </p:nvSpPr>
            <p:spPr bwMode="auto">
              <a:xfrm flipV="1">
                <a:off x="1805" y="1769"/>
                <a:ext cx="0" cy="570"/>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21" name="Line 36"/>
              <p:cNvSpPr>
                <a:spLocks noChangeShapeType="1"/>
              </p:cNvSpPr>
              <p:nvPr/>
            </p:nvSpPr>
            <p:spPr bwMode="auto">
              <a:xfrm flipV="1">
                <a:off x="1895" y="1910"/>
                <a:ext cx="0" cy="440"/>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22" name="Line 37"/>
              <p:cNvSpPr>
                <a:spLocks noChangeShapeType="1"/>
              </p:cNvSpPr>
              <p:nvPr/>
            </p:nvSpPr>
            <p:spPr bwMode="auto">
              <a:xfrm flipV="1">
                <a:off x="1720" y="1909"/>
                <a:ext cx="14" cy="427"/>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23" name="Line 38"/>
              <p:cNvSpPr>
                <a:spLocks noChangeShapeType="1"/>
              </p:cNvSpPr>
              <p:nvPr/>
            </p:nvSpPr>
            <p:spPr bwMode="auto">
              <a:xfrm rot="10800000" flipH="1" flipV="1">
                <a:off x="1400" y="2295"/>
                <a:ext cx="7" cy="707"/>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24" name="Line 39"/>
              <p:cNvSpPr>
                <a:spLocks noChangeShapeType="1"/>
              </p:cNvSpPr>
              <p:nvPr/>
            </p:nvSpPr>
            <p:spPr bwMode="auto">
              <a:xfrm rot="10800000" flipV="1">
                <a:off x="1317" y="2305"/>
                <a:ext cx="0" cy="481"/>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25" name="Line 40"/>
              <p:cNvSpPr>
                <a:spLocks noChangeShapeType="1"/>
              </p:cNvSpPr>
              <p:nvPr/>
            </p:nvSpPr>
            <p:spPr bwMode="auto">
              <a:xfrm rot="10800000" flipH="1" flipV="1">
                <a:off x="1478" y="2312"/>
                <a:ext cx="7" cy="468"/>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grpSp>
        <p:grpSp>
          <p:nvGrpSpPr>
            <p:cNvPr id="9" name="Group 41"/>
            <p:cNvGrpSpPr>
              <a:grpSpLocks/>
            </p:cNvGrpSpPr>
            <p:nvPr/>
          </p:nvGrpSpPr>
          <p:grpSpPr bwMode="auto">
            <a:xfrm>
              <a:off x="2930" y="1756"/>
              <a:ext cx="578" cy="1233"/>
              <a:chOff x="1317" y="1769"/>
              <a:chExt cx="578" cy="1233"/>
            </a:xfrm>
          </p:grpSpPr>
          <p:sp>
            <p:nvSpPr>
              <p:cNvPr id="58514" name="Line 42"/>
              <p:cNvSpPr>
                <a:spLocks noChangeShapeType="1"/>
              </p:cNvSpPr>
              <p:nvPr/>
            </p:nvSpPr>
            <p:spPr bwMode="auto">
              <a:xfrm flipV="1">
                <a:off x="1805" y="1769"/>
                <a:ext cx="0" cy="570"/>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15" name="Line 43"/>
              <p:cNvSpPr>
                <a:spLocks noChangeShapeType="1"/>
              </p:cNvSpPr>
              <p:nvPr/>
            </p:nvSpPr>
            <p:spPr bwMode="auto">
              <a:xfrm flipV="1">
                <a:off x="1895" y="1910"/>
                <a:ext cx="0" cy="440"/>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16" name="Line 44"/>
              <p:cNvSpPr>
                <a:spLocks noChangeShapeType="1"/>
              </p:cNvSpPr>
              <p:nvPr/>
            </p:nvSpPr>
            <p:spPr bwMode="auto">
              <a:xfrm flipV="1">
                <a:off x="1720" y="1909"/>
                <a:ext cx="14" cy="427"/>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17" name="Line 45"/>
              <p:cNvSpPr>
                <a:spLocks noChangeShapeType="1"/>
              </p:cNvSpPr>
              <p:nvPr/>
            </p:nvSpPr>
            <p:spPr bwMode="auto">
              <a:xfrm rot="10800000" flipH="1" flipV="1">
                <a:off x="1400" y="2295"/>
                <a:ext cx="7" cy="707"/>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18" name="Line 46"/>
              <p:cNvSpPr>
                <a:spLocks noChangeShapeType="1"/>
              </p:cNvSpPr>
              <p:nvPr/>
            </p:nvSpPr>
            <p:spPr bwMode="auto">
              <a:xfrm rot="10800000" flipV="1">
                <a:off x="1317" y="2305"/>
                <a:ext cx="0" cy="481"/>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19" name="Line 47"/>
              <p:cNvSpPr>
                <a:spLocks noChangeShapeType="1"/>
              </p:cNvSpPr>
              <p:nvPr/>
            </p:nvSpPr>
            <p:spPr bwMode="auto">
              <a:xfrm rot="10800000" flipH="1" flipV="1">
                <a:off x="1478" y="2312"/>
                <a:ext cx="7" cy="468"/>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grpSp>
        <p:grpSp>
          <p:nvGrpSpPr>
            <p:cNvPr id="10" name="Group 48"/>
            <p:cNvGrpSpPr>
              <a:grpSpLocks/>
            </p:cNvGrpSpPr>
            <p:nvPr/>
          </p:nvGrpSpPr>
          <p:grpSpPr bwMode="auto">
            <a:xfrm>
              <a:off x="3727" y="1755"/>
              <a:ext cx="578" cy="1233"/>
              <a:chOff x="1317" y="1769"/>
              <a:chExt cx="578" cy="1233"/>
            </a:xfrm>
          </p:grpSpPr>
          <p:sp>
            <p:nvSpPr>
              <p:cNvPr id="58508" name="Line 49"/>
              <p:cNvSpPr>
                <a:spLocks noChangeShapeType="1"/>
              </p:cNvSpPr>
              <p:nvPr/>
            </p:nvSpPr>
            <p:spPr bwMode="auto">
              <a:xfrm flipV="1">
                <a:off x="1805" y="1769"/>
                <a:ext cx="0" cy="570"/>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09" name="Line 50"/>
              <p:cNvSpPr>
                <a:spLocks noChangeShapeType="1"/>
              </p:cNvSpPr>
              <p:nvPr/>
            </p:nvSpPr>
            <p:spPr bwMode="auto">
              <a:xfrm flipV="1">
                <a:off x="1895" y="1910"/>
                <a:ext cx="0" cy="440"/>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10" name="Line 51"/>
              <p:cNvSpPr>
                <a:spLocks noChangeShapeType="1"/>
              </p:cNvSpPr>
              <p:nvPr/>
            </p:nvSpPr>
            <p:spPr bwMode="auto">
              <a:xfrm flipV="1">
                <a:off x="1720" y="1909"/>
                <a:ext cx="14" cy="427"/>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11" name="Line 52"/>
              <p:cNvSpPr>
                <a:spLocks noChangeShapeType="1"/>
              </p:cNvSpPr>
              <p:nvPr/>
            </p:nvSpPr>
            <p:spPr bwMode="auto">
              <a:xfrm rot="10800000" flipH="1" flipV="1">
                <a:off x="1400" y="2295"/>
                <a:ext cx="7" cy="707"/>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12" name="Line 53"/>
              <p:cNvSpPr>
                <a:spLocks noChangeShapeType="1"/>
              </p:cNvSpPr>
              <p:nvPr/>
            </p:nvSpPr>
            <p:spPr bwMode="auto">
              <a:xfrm rot="10800000" flipV="1">
                <a:off x="1317" y="2305"/>
                <a:ext cx="0" cy="481"/>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sp>
            <p:nvSpPr>
              <p:cNvPr id="58513" name="Line 54"/>
              <p:cNvSpPr>
                <a:spLocks noChangeShapeType="1"/>
              </p:cNvSpPr>
              <p:nvPr/>
            </p:nvSpPr>
            <p:spPr bwMode="auto">
              <a:xfrm rot="10800000" flipH="1" flipV="1">
                <a:off x="1478" y="2312"/>
                <a:ext cx="7" cy="468"/>
              </a:xfrm>
              <a:prstGeom prst="line">
                <a:avLst/>
              </a:prstGeom>
              <a:noFill/>
              <a:ln w="19050">
                <a:solidFill>
                  <a:srgbClr val="800000"/>
                </a:solidFill>
                <a:round/>
                <a:headEnd/>
                <a:tailEnd type="triangle" w="med" len="med"/>
              </a:ln>
            </p:spPr>
            <p:txBody>
              <a:bodyPr>
                <a:prstTxWarp prst="textNoShape">
                  <a:avLst/>
                </a:prstTxWarp>
              </a:bodyPr>
              <a:lstStyle/>
              <a:p>
                <a:endParaRPr lang="en-US"/>
              </a:p>
            </p:txBody>
          </p:sp>
        </p:grpSp>
      </p:grpSp>
      <p:grpSp>
        <p:nvGrpSpPr>
          <p:cNvPr id="11" name="Group 55"/>
          <p:cNvGrpSpPr>
            <a:grpSpLocks/>
          </p:cNvGrpSpPr>
          <p:nvPr/>
        </p:nvGrpSpPr>
        <p:grpSpPr bwMode="auto">
          <a:xfrm>
            <a:off x="5391150" y="5014913"/>
            <a:ext cx="2895600" cy="333375"/>
            <a:chOff x="985" y="3472"/>
            <a:chExt cx="1824" cy="210"/>
          </a:xfrm>
        </p:grpSpPr>
        <p:sp>
          <p:nvSpPr>
            <p:cNvPr id="58486" name="Freeform 56"/>
            <p:cNvSpPr>
              <a:spLocks/>
            </p:cNvSpPr>
            <p:nvPr/>
          </p:nvSpPr>
          <p:spPr bwMode="auto">
            <a:xfrm>
              <a:off x="985" y="3475"/>
              <a:ext cx="1824" cy="207"/>
            </a:xfrm>
            <a:custGeom>
              <a:avLst/>
              <a:gdLst>
                <a:gd name="T0" fmla="*/ 0 w 1295"/>
                <a:gd name="T1" fmla="*/ 1 h 344"/>
                <a:gd name="T2" fmla="*/ 60474 w 1295"/>
                <a:gd name="T3" fmla="*/ 1 h 344"/>
                <a:gd name="T4" fmla="*/ 110519 w 1295"/>
                <a:gd name="T5" fmla="*/ 1 h 344"/>
                <a:gd name="T6" fmla="*/ 152785 w 1295"/>
                <a:gd name="T7" fmla="*/ 1 h 344"/>
                <a:gd name="T8" fmla="*/ 206699 w 1295"/>
                <a:gd name="T9" fmla="*/ 1 h 344"/>
                <a:gd name="T10" fmla="*/ 265927 w 1295"/>
                <a:gd name="T11" fmla="*/ 1 h 344"/>
                <a:gd name="T12" fmla="*/ 334396 w 1295"/>
                <a:gd name="T13" fmla="*/ 1 h 344"/>
                <a:gd name="T14" fmla="*/ 441701 w 1295"/>
                <a:gd name="T15" fmla="*/ 1 h 344"/>
                <a:gd name="T16" fmla="*/ 529960 w 1295"/>
                <a:gd name="T17" fmla="*/ 1 h 344"/>
                <a:gd name="T18" fmla="*/ 612057 w 1295"/>
                <a:gd name="T19" fmla="*/ 1 h 344"/>
                <a:gd name="T20" fmla="*/ 665897 w 1295"/>
                <a:gd name="T21" fmla="*/ 1 h 344"/>
                <a:gd name="T22" fmla="*/ 741960 w 1295"/>
                <a:gd name="T23" fmla="*/ 1 h 344"/>
                <a:gd name="T24" fmla="*/ 809795 w 1295"/>
                <a:gd name="T25" fmla="*/ 1 h 344"/>
                <a:gd name="T26" fmla="*/ 889398 w 1295"/>
                <a:gd name="T27" fmla="*/ 1 h 344"/>
                <a:gd name="T28" fmla="*/ 971512 w 1295"/>
                <a:gd name="T29" fmla="*/ 1 h 344"/>
                <a:gd name="T30" fmla="*/ 1053737 w 1295"/>
                <a:gd name="T31" fmla="*/ 1 h 344"/>
                <a:gd name="T32" fmla="*/ 1139265 w 1295"/>
                <a:gd name="T33" fmla="*/ 1 h 344"/>
                <a:gd name="T34" fmla="*/ 1222722 w 1295"/>
                <a:gd name="T35" fmla="*/ 1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type="none" w="med" len="med"/>
              <a:tailEnd type="none" w="med" len="med"/>
            </a:ln>
          </p:spPr>
          <p:txBody>
            <a:bodyPr>
              <a:prstTxWarp prst="textNoShape">
                <a:avLst/>
              </a:prstTxWarp>
            </a:bodyPr>
            <a:lstStyle/>
            <a:p>
              <a:endParaRPr lang="en-US"/>
            </a:p>
          </p:txBody>
        </p:sp>
        <p:sp>
          <p:nvSpPr>
            <p:cNvPr id="58487" name="Line 57"/>
            <p:cNvSpPr>
              <a:spLocks noChangeShapeType="1"/>
            </p:cNvSpPr>
            <p:nvPr/>
          </p:nvSpPr>
          <p:spPr bwMode="auto">
            <a:xfrm flipV="1">
              <a:off x="1783" y="3476"/>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88" name="Line 58"/>
            <p:cNvSpPr>
              <a:spLocks noChangeShapeType="1"/>
            </p:cNvSpPr>
            <p:nvPr/>
          </p:nvSpPr>
          <p:spPr bwMode="auto">
            <a:xfrm flipV="1">
              <a:off x="1866" y="3495"/>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89" name="Line 59"/>
            <p:cNvSpPr>
              <a:spLocks noChangeShapeType="1"/>
            </p:cNvSpPr>
            <p:nvPr/>
          </p:nvSpPr>
          <p:spPr bwMode="auto">
            <a:xfrm flipV="1">
              <a:off x="1698" y="3496"/>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nvGrpSpPr>
            <p:cNvPr id="12" name="Group 60"/>
            <p:cNvGrpSpPr>
              <a:grpSpLocks/>
            </p:cNvGrpSpPr>
            <p:nvPr/>
          </p:nvGrpSpPr>
          <p:grpSpPr bwMode="auto">
            <a:xfrm rot="10800000">
              <a:off x="2095" y="3560"/>
              <a:ext cx="168" cy="102"/>
              <a:chOff x="1795" y="2600"/>
              <a:chExt cx="168" cy="102"/>
            </a:xfrm>
          </p:grpSpPr>
          <p:sp>
            <p:nvSpPr>
              <p:cNvPr id="58499" name="Line 61"/>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500" name="Line 62"/>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501" name="Line 63"/>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13" name="Group 64"/>
            <p:cNvGrpSpPr>
              <a:grpSpLocks/>
            </p:cNvGrpSpPr>
            <p:nvPr/>
          </p:nvGrpSpPr>
          <p:grpSpPr bwMode="auto">
            <a:xfrm rot="10800000">
              <a:off x="1289" y="3559"/>
              <a:ext cx="168" cy="102"/>
              <a:chOff x="1795" y="2600"/>
              <a:chExt cx="168" cy="102"/>
            </a:xfrm>
          </p:grpSpPr>
          <p:sp>
            <p:nvSpPr>
              <p:cNvPr id="58496" name="Line 65"/>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97" name="Line 66"/>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98" name="Line 67"/>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14" name="Group 68"/>
            <p:cNvGrpSpPr>
              <a:grpSpLocks/>
            </p:cNvGrpSpPr>
            <p:nvPr/>
          </p:nvGrpSpPr>
          <p:grpSpPr bwMode="auto">
            <a:xfrm>
              <a:off x="2499" y="3472"/>
              <a:ext cx="168" cy="102"/>
              <a:chOff x="1795" y="2600"/>
              <a:chExt cx="168" cy="102"/>
            </a:xfrm>
          </p:grpSpPr>
          <p:sp>
            <p:nvSpPr>
              <p:cNvPr id="58493" name="Line 69"/>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94" name="Line 70"/>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95" name="Line 71"/>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grpSp>
        <p:nvGrpSpPr>
          <p:cNvPr id="15" name="Group 72"/>
          <p:cNvGrpSpPr>
            <a:grpSpLocks/>
          </p:cNvGrpSpPr>
          <p:nvPr/>
        </p:nvGrpSpPr>
        <p:grpSpPr bwMode="auto">
          <a:xfrm>
            <a:off x="2841625" y="5100638"/>
            <a:ext cx="2895600" cy="333375"/>
            <a:chOff x="985" y="3472"/>
            <a:chExt cx="1824" cy="210"/>
          </a:xfrm>
        </p:grpSpPr>
        <p:sp>
          <p:nvSpPr>
            <p:cNvPr id="58470" name="Freeform 73"/>
            <p:cNvSpPr>
              <a:spLocks/>
            </p:cNvSpPr>
            <p:nvPr/>
          </p:nvSpPr>
          <p:spPr bwMode="auto">
            <a:xfrm>
              <a:off x="985" y="3475"/>
              <a:ext cx="1824" cy="207"/>
            </a:xfrm>
            <a:custGeom>
              <a:avLst/>
              <a:gdLst>
                <a:gd name="T0" fmla="*/ 0 w 1295"/>
                <a:gd name="T1" fmla="*/ 1 h 344"/>
                <a:gd name="T2" fmla="*/ 60474 w 1295"/>
                <a:gd name="T3" fmla="*/ 1 h 344"/>
                <a:gd name="T4" fmla="*/ 110519 w 1295"/>
                <a:gd name="T5" fmla="*/ 1 h 344"/>
                <a:gd name="T6" fmla="*/ 152785 w 1295"/>
                <a:gd name="T7" fmla="*/ 1 h 344"/>
                <a:gd name="T8" fmla="*/ 206699 w 1295"/>
                <a:gd name="T9" fmla="*/ 1 h 344"/>
                <a:gd name="T10" fmla="*/ 265927 w 1295"/>
                <a:gd name="T11" fmla="*/ 1 h 344"/>
                <a:gd name="T12" fmla="*/ 334396 w 1295"/>
                <a:gd name="T13" fmla="*/ 1 h 344"/>
                <a:gd name="T14" fmla="*/ 441701 w 1295"/>
                <a:gd name="T15" fmla="*/ 1 h 344"/>
                <a:gd name="T16" fmla="*/ 529960 w 1295"/>
                <a:gd name="T17" fmla="*/ 1 h 344"/>
                <a:gd name="T18" fmla="*/ 612057 w 1295"/>
                <a:gd name="T19" fmla="*/ 1 h 344"/>
                <a:gd name="T20" fmla="*/ 665897 w 1295"/>
                <a:gd name="T21" fmla="*/ 1 h 344"/>
                <a:gd name="T22" fmla="*/ 741960 w 1295"/>
                <a:gd name="T23" fmla="*/ 1 h 344"/>
                <a:gd name="T24" fmla="*/ 809795 w 1295"/>
                <a:gd name="T25" fmla="*/ 1 h 344"/>
                <a:gd name="T26" fmla="*/ 889398 w 1295"/>
                <a:gd name="T27" fmla="*/ 1 h 344"/>
                <a:gd name="T28" fmla="*/ 971512 w 1295"/>
                <a:gd name="T29" fmla="*/ 1 h 344"/>
                <a:gd name="T30" fmla="*/ 1053737 w 1295"/>
                <a:gd name="T31" fmla="*/ 1 h 344"/>
                <a:gd name="T32" fmla="*/ 1139265 w 1295"/>
                <a:gd name="T33" fmla="*/ 1 h 344"/>
                <a:gd name="T34" fmla="*/ 1222722 w 1295"/>
                <a:gd name="T35" fmla="*/ 1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type="none" w="med" len="med"/>
              <a:tailEnd type="none" w="med" len="med"/>
            </a:ln>
          </p:spPr>
          <p:txBody>
            <a:bodyPr>
              <a:prstTxWarp prst="textNoShape">
                <a:avLst/>
              </a:prstTxWarp>
            </a:bodyPr>
            <a:lstStyle/>
            <a:p>
              <a:endParaRPr lang="en-US"/>
            </a:p>
          </p:txBody>
        </p:sp>
        <p:sp>
          <p:nvSpPr>
            <p:cNvPr id="58471" name="Line 74"/>
            <p:cNvSpPr>
              <a:spLocks noChangeShapeType="1"/>
            </p:cNvSpPr>
            <p:nvPr/>
          </p:nvSpPr>
          <p:spPr bwMode="auto">
            <a:xfrm flipV="1">
              <a:off x="1783" y="3476"/>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72" name="Line 75"/>
            <p:cNvSpPr>
              <a:spLocks noChangeShapeType="1"/>
            </p:cNvSpPr>
            <p:nvPr/>
          </p:nvSpPr>
          <p:spPr bwMode="auto">
            <a:xfrm flipV="1">
              <a:off x="1866" y="3495"/>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73" name="Line 76"/>
            <p:cNvSpPr>
              <a:spLocks noChangeShapeType="1"/>
            </p:cNvSpPr>
            <p:nvPr/>
          </p:nvSpPr>
          <p:spPr bwMode="auto">
            <a:xfrm flipV="1">
              <a:off x="1698" y="3496"/>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nvGrpSpPr>
            <p:cNvPr id="16" name="Group 77"/>
            <p:cNvGrpSpPr>
              <a:grpSpLocks/>
            </p:cNvGrpSpPr>
            <p:nvPr/>
          </p:nvGrpSpPr>
          <p:grpSpPr bwMode="auto">
            <a:xfrm rot="10800000">
              <a:off x="2095" y="3560"/>
              <a:ext cx="168" cy="102"/>
              <a:chOff x="1795" y="2600"/>
              <a:chExt cx="168" cy="102"/>
            </a:xfrm>
          </p:grpSpPr>
          <p:sp>
            <p:nvSpPr>
              <p:cNvPr id="58483" name="Line 78"/>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84" name="Line 79"/>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85" name="Line 80"/>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17" name="Group 81"/>
            <p:cNvGrpSpPr>
              <a:grpSpLocks/>
            </p:cNvGrpSpPr>
            <p:nvPr/>
          </p:nvGrpSpPr>
          <p:grpSpPr bwMode="auto">
            <a:xfrm rot="10800000">
              <a:off x="1289" y="3559"/>
              <a:ext cx="168" cy="102"/>
              <a:chOff x="1795" y="2600"/>
              <a:chExt cx="168" cy="102"/>
            </a:xfrm>
          </p:grpSpPr>
          <p:sp>
            <p:nvSpPr>
              <p:cNvPr id="58480" name="Line 82"/>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81" name="Line 83"/>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82" name="Line 84"/>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18" name="Group 85"/>
            <p:cNvGrpSpPr>
              <a:grpSpLocks/>
            </p:cNvGrpSpPr>
            <p:nvPr/>
          </p:nvGrpSpPr>
          <p:grpSpPr bwMode="auto">
            <a:xfrm>
              <a:off x="2499" y="3472"/>
              <a:ext cx="168" cy="102"/>
              <a:chOff x="1795" y="2600"/>
              <a:chExt cx="168" cy="102"/>
            </a:xfrm>
          </p:grpSpPr>
          <p:sp>
            <p:nvSpPr>
              <p:cNvPr id="58477" name="Line 86"/>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78" name="Line 87"/>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79" name="Line 88"/>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grpSp>
        <p:nvGrpSpPr>
          <p:cNvPr id="19" name="Group 89"/>
          <p:cNvGrpSpPr>
            <a:grpSpLocks/>
          </p:cNvGrpSpPr>
          <p:nvPr/>
        </p:nvGrpSpPr>
        <p:grpSpPr bwMode="auto">
          <a:xfrm>
            <a:off x="4114800" y="5038725"/>
            <a:ext cx="2895600" cy="333375"/>
            <a:chOff x="985" y="3472"/>
            <a:chExt cx="1824" cy="210"/>
          </a:xfrm>
        </p:grpSpPr>
        <p:sp>
          <p:nvSpPr>
            <p:cNvPr id="58454" name="Freeform 90"/>
            <p:cNvSpPr>
              <a:spLocks/>
            </p:cNvSpPr>
            <p:nvPr/>
          </p:nvSpPr>
          <p:spPr bwMode="auto">
            <a:xfrm>
              <a:off x="985" y="3475"/>
              <a:ext cx="1824" cy="207"/>
            </a:xfrm>
            <a:custGeom>
              <a:avLst/>
              <a:gdLst>
                <a:gd name="T0" fmla="*/ 0 w 1295"/>
                <a:gd name="T1" fmla="*/ 1 h 344"/>
                <a:gd name="T2" fmla="*/ 60474 w 1295"/>
                <a:gd name="T3" fmla="*/ 1 h 344"/>
                <a:gd name="T4" fmla="*/ 110519 w 1295"/>
                <a:gd name="T5" fmla="*/ 1 h 344"/>
                <a:gd name="T6" fmla="*/ 152785 w 1295"/>
                <a:gd name="T7" fmla="*/ 1 h 344"/>
                <a:gd name="T8" fmla="*/ 206699 w 1295"/>
                <a:gd name="T9" fmla="*/ 1 h 344"/>
                <a:gd name="T10" fmla="*/ 265927 w 1295"/>
                <a:gd name="T11" fmla="*/ 1 h 344"/>
                <a:gd name="T12" fmla="*/ 334396 w 1295"/>
                <a:gd name="T13" fmla="*/ 1 h 344"/>
                <a:gd name="T14" fmla="*/ 441701 w 1295"/>
                <a:gd name="T15" fmla="*/ 1 h 344"/>
                <a:gd name="T16" fmla="*/ 529960 w 1295"/>
                <a:gd name="T17" fmla="*/ 1 h 344"/>
                <a:gd name="T18" fmla="*/ 612057 w 1295"/>
                <a:gd name="T19" fmla="*/ 1 h 344"/>
                <a:gd name="T20" fmla="*/ 665897 w 1295"/>
                <a:gd name="T21" fmla="*/ 1 h 344"/>
                <a:gd name="T22" fmla="*/ 741960 w 1295"/>
                <a:gd name="T23" fmla="*/ 1 h 344"/>
                <a:gd name="T24" fmla="*/ 809795 w 1295"/>
                <a:gd name="T25" fmla="*/ 1 h 344"/>
                <a:gd name="T26" fmla="*/ 889398 w 1295"/>
                <a:gd name="T27" fmla="*/ 1 h 344"/>
                <a:gd name="T28" fmla="*/ 971512 w 1295"/>
                <a:gd name="T29" fmla="*/ 1 h 344"/>
                <a:gd name="T30" fmla="*/ 1053737 w 1295"/>
                <a:gd name="T31" fmla="*/ 1 h 344"/>
                <a:gd name="T32" fmla="*/ 1139265 w 1295"/>
                <a:gd name="T33" fmla="*/ 1 h 344"/>
                <a:gd name="T34" fmla="*/ 1222722 w 1295"/>
                <a:gd name="T35" fmla="*/ 1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type="none" w="med" len="med"/>
              <a:tailEnd type="none" w="med" len="med"/>
            </a:ln>
          </p:spPr>
          <p:txBody>
            <a:bodyPr>
              <a:prstTxWarp prst="textNoShape">
                <a:avLst/>
              </a:prstTxWarp>
            </a:bodyPr>
            <a:lstStyle/>
            <a:p>
              <a:endParaRPr lang="en-US"/>
            </a:p>
          </p:txBody>
        </p:sp>
        <p:sp>
          <p:nvSpPr>
            <p:cNvPr id="58455" name="Line 91"/>
            <p:cNvSpPr>
              <a:spLocks noChangeShapeType="1"/>
            </p:cNvSpPr>
            <p:nvPr/>
          </p:nvSpPr>
          <p:spPr bwMode="auto">
            <a:xfrm flipV="1">
              <a:off x="1783" y="3476"/>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56" name="Line 92"/>
            <p:cNvSpPr>
              <a:spLocks noChangeShapeType="1"/>
            </p:cNvSpPr>
            <p:nvPr/>
          </p:nvSpPr>
          <p:spPr bwMode="auto">
            <a:xfrm flipV="1">
              <a:off x="1866" y="3495"/>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57" name="Line 93"/>
            <p:cNvSpPr>
              <a:spLocks noChangeShapeType="1"/>
            </p:cNvSpPr>
            <p:nvPr/>
          </p:nvSpPr>
          <p:spPr bwMode="auto">
            <a:xfrm flipV="1">
              <a:off x="1698" y="3496"/>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nvGrpSpPr>
            <p:cNvPr id="20" name="Group 94"/>
            <p:cNvGrpSpPr>
              <a:grpSpLocks/>
            </p:cNvGrpSpPr>
            <p:nvPr/>
          </p:nvGrpSpPr>
          <p:grpSpPr bwMode="auto">
            <a:xfrm rot="10800000">
              <a:off x="2095" y="3560"/>
              <a:ext cx="168" cy="102"/>
              <a:chOff x="1795" y="2600"/>
              <a:chExt cx="168" cy="102"/>
            </a:xfrm>
          </p:grpSpPr>
          <p:sp>
            <p:nvSpPr>
              <p:cNvPr id="58467" name="Line 95"/>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68" name="Line 96"/>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69" name="Line 97"/>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21" name="Group 98"/>
            <p:cNvGrpSpPr>
              <a:grpSpLocks/>
            </p:cNvGrpSpPr>
            <p:nvPr/>
          </p:nvGrpSpPr>
          <p:grpSpPr bwMode="auto">
            <a:xfrm rot="10800000">
              <a:off x="1289" y="3559"/>
              <a:ext cx="168" cy="102"/>
              <a:chOff x="1795" y="2600"/>
              <a:chExt cx="168" cy="102"/>
            </a:xfrm>
          </p:grpSpPr>
          <p:sp>
            <p:nvSpPr>
              <p:cNvPr id="58464" name="Line 99"/>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65" name="Line 100"/>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66" name="Line 101"/>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22" name="Group 102"/>
            <p:cNvGrpSpPr>
              <a:grpSpLocks/>
            </p:cNvGrpSpPr>
            <p:nvPr/>
          </p:nvGrpSpPr>
          <p:grpSpPr bwMode="auto">
            <a:xfrm>
              <a:off x="2499" y="3472"/>
              <a:ext cx="168" cy="102"/>
              <a:chOff x="1795" y="2600"/>
              <a:chExt cx="168" cy="102"/>
            </a:xfrm>
          </p:grpSpPr>
          <p:sp>
            <p:nvSpPr>
              <p:cNvPr id="58461" name="Line 103"/>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62" name="Line 104"/>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63" name="Line 105"/>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grpSp>
        <p:nvGrpSpPr>
          <p:cNvPr id="23" name="Group 106"/>
          <p:cNvGrpSpPr>
            <a:grpSpLocks/>
          </p:cNvGrpSpPr>
          <p:nvPr/>
        </p:nvGrpSpPr>
        <p:grpSpPr bwMode="auto">
          <a:xfrm>
            <a:off x="4103688" y="5059363"/>
            <a:ext cx="2895600" cy="333375"/>
            <a:chOff x="985" y="3472"/>
            <a:chExt cx="1824" cy="210"/>
          </a:xfrm>
        </p:grpSpPr>
        <p:sp>
          <p:nvSpPr>
            <p:cNvPr id="58438" name="Freeform 107"/>
            <p:cNvSpPr>
              <a:spLocks/>
            </p:cNvSpPr>
            <p:nvPr/>
          </p:nvSpPr>
          <p:spPr bwMode="auto">
            <a:xfrm>
              <a:off x="985" y="3475"/>
              <a:ext cx="1824" cy="207"/>
            </a:xfrm>
            <a:custGeom>
              <a:avLst/>
              <a:gdLst>
                <a:gd name="T0" fmla="*/ 0 w 1295"/>
                <a:gd name="T1" fmla="*/ 1 h 344"/>
                <a:gd name="T2" fmla="*/ 60474 w 1295"/>
                <a:gd name="T3" fmla="*/ 1 h 344"/>
                <a:gd name="T4" fmla="*/ 110519 w 1295"/>
                <a:gd name="T5" fmla="*/ 1 h 344"/>
                <a:gd name="T6" fmla="*/ 152785 w 1295"/>
                <a:gd name="T7" fmla="*/ 1 h 344"/>
                <a:gd name="T8" fmla="*/ 206699 w 1295"/>
                <a:gd name="T9" fmla="*/ 1 h 344"/>
                <a:gd name="T10" fmla="*/ 265927 w 1295"/>
                <a:gd name="T11" fmla="*/ 1 h 344"/>
                <a:gd name="T12" fmla="*/ 334396 w 1295"/>
                <a:gd name="T13" fmla="*/ 1 h 344"/>
                <a:gd name="T14" fmla="*/ 441701 w 1295"/>
                <a:gd name="T15" fmla="*/ 1 h 344"/>
                <a:gd name="T16" fmla="*/ 529960 w 1295"/>
                <a:gd name="T17" fmla="*/ 1 h 344"/>
                <a:gd name="T18" fmla="*/ 612057 w 1295"/>
                <a:gd name="T19" fmla="*/ 1 h 344"/>
                <a:gd name="T20" fmla="*/ 665897 w 1295"/>
                <a:gd name="T21" fmla="*/ 1 h 344"/>
                <a:gd name="T22" fmla="*/ 741960 w 1295"/>
                <a:gd name="T23" fmla="*/ 1 h 344"/>
                <a:gd name="T24" fmla="*/ 809795 w 1295"/>
                <a:gd name="T25" fmla="*/ 1 h 344"/>
                <a:gd name="T26" fmla="*/ 889398 w 1295"/>
                <a:gd name="T27" fmla="*/ 1 h 344"/>
                <a:gd name="T28" fmla="*/ 971512 w 1295"/>
                <a:gd name="T29" fmla="*/ 1 h 344"/>
                <a:gd name="T30" fmla="*/ 1053737 w 1295"/>
                <a:gd name="T31" fmla="*/ 1 h 344"/>
                <a:gd name="T32" fmla="*/ 1139265 w 1295"/>
                <a:gd name="T33" fmla="*/ 1 h 344"/>
                <a:gd name="T34" fmla="*/ 1222722 w 1295"/>
                <a:gd name="T35" fmla="*/ 1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type="none" w="med" len="med"/>
              <a:tailEnd type="none" w="med" len="med"/>
            </a:ln>
          </p:spPr>
          <p:txBody>
            <a:bodyPr>
              <a:prstTxWarp prst="textNoShape">
                <a:avLst/>
              </a:prstTxWarp>
            </a:bodyPr>
            <a:lstStyle/>
            <a:p>
              <a:endParaRPr lang="en-US"/>
            </a:p>
          </p:txBody>
        </p:sp>
        <p:sp>
          <p:nvSpPr>
            <p:cNvPr id="58439" name="Line 108"/>
            <p:cNvSpPr>
              <a:spLocks noChangeShapeType="1"/>
            </p:cNvSpPr>
            <p:nvPr/>
          </p:nvSpPr>
          <p:spPr bwMode="auto">
            <a:xfrm flipV="1">
              <a:off x="1783" y="3476"/>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40" name="Line 109"/>
            <p:cNvSpPr>
              <a:spLocks noChangeShapeType="1"/>
            </p:cNvSpPr>
            <p:nvPr/>
          </p:nvSpPr>
          <p:spPr bwMode="auto">
            <a:xfrm flipV="1">
              <a:off x="1866" y="3495"/>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41" name="Line 110"/>
            <p:cNvSpPr>
              <a:spLocks noChangeShapeType="1"/>
            </p:cNvSpPr>
            <p:nvPr/>
          </p:nvSpPr>
          <p:spPr bwMode="auto">
            <a:xfrm flipV="1">
              <a:off x="1698" y="3496"/>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nvGrpSpPr>
            <p:cNvPr id="24" name="Group 111"/>
            <p:cNvGrpSpPr>
              <a:grpSpLocks/>
            </p:cNvGrpSpPr>
            <p:nvPr/>
          </p:nvGrpSpPr>
          <p:grpSpPr bwMode="auto">
            <a:xfrm rot="10800000">
              <a:off x="2095" y="3560"/>
              <a:ext cx="168" cy="102"/>
              <a:chOff x="1795" y="2600"/>
              <a:chExt cx="168" cy="102"/>
            </a:xfrm>
          </p:grpSpPr>
          <p:sp>
            <p:nvSpPr>
              <p:cNvPr id="58451" name="Line 112"/>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52" name="Line 113"/>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53" name="Line 114"/>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25" name="Group 115"/>
            <p:cNvGrpSpPr>
              <a:grpSpLocks/>
            </p:cNvGrpSpPr>
            <p:nvPr/>
          </p:nvGrpSpPr>
          <p:grpSpPr bwMode="auto">
            <a:xfrm rot="10800000">
              <a:off x="1289" y="3559"/>
              <a:ext cx="168" cy="102"/>
              <a:chOff x="1795" y="2600"/>
              <a:chExt cx="168" cy="102"/>
            </a:xfrm>
          </p:grpSpPr>
          <p:sp>
            <p:nvSpPr>
              <p:cNvPr id="58448" name="Line 116"/>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49" name="Line 117"/>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50" name="Line 118"/>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26" name="Group 119"/>
            <p:cNvGrpSpPr>
              <a:grpSpLocks/>
            </p:cNvGrpSpPr>
            <p:nvPr/>
          </p:nvGrpSpPr>
          <p:grpSpPr bwMode="auto">
            <a:xfrm>
              <a:off x="2499" y="3472"/>
              <a:ext cx="168" cy="102"/>
              <a:chOff x="1795" y="2600"/>
              <a:chExt cx="168" cy="102"/>
            </a:xfrm>
          </p:grpSpPr>
          <p:sp>
            <p:nvSpPr>
              <p:cNvPr id="58445" name="Line 120"/>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46" name="Line 121"/>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47" name="Line 122"/>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grpSp>
        <p:nvGrpSpPr>
          <p:cNvPr id="27" name="Group 123"/>
          <p:cNvGrpSpPr>
            <a:grpSpLocks/>
          </p:cNvGrpSpPr>
          <p:nvPr/>
        </p:nvGrpSpPr>
        <p:grpSpPr bwMode="auto">
          <a:xfrm>
            <a:off x="5378450" y="5059363"/>
            <a:ext cx="2895600" cy="333375"/>
            <a:chOff x="985" y="3472"/>
            <a:chExt cx="1824" cy="210"/>
          </a:xfrm>
        </p:grpSpPr>
        <p:sp>
          <p:nvSpPr>
            <p:cNvPr id="58422" name="Freeform 124"/>
            <p:cNvSpPr>
              <a:spLocks/>
            </p:cNvSpPr>
            <p:nvPr/>
          </p:nvSpPr>
          <p:spPr bwMode="auto">
            <a:xfrm>
              <a:off x="985" y="3475"/>
              <a:ext cx="1824" cy="207"/>
            </a:xfrm>
            <a:custGeom>
              <a:avLst/>
              <a:gdLst>
                <a:gd name="T0" fmla="*/ 0 w 1295"/>
                <a:gd name="T1" fmla="*/ 1 h 344"/>
                <a:gd name="T2" fmla="*/ 60474 w 1295"/>
                <a:gd name="T3" fmla="*/ 1 h 344"/>
                <a:gd name="T4" fmla="*/ 110519 w 1295"/>
                <a:gd name="T5" fmla="*/ 1 h 344"/>
                <a:gd name="T6" fmla="*/ 152785 w 1295"/>
                <a:gd name="T7" fmla="*/ 1 h 344"/>
                <a:gd name="T8" fmla="*/ 206699 w 1295"/>
                <a:gd name="T9" fmla="*/ 1 h 344"/>
                <a:gd name="T10" fmla="*/ 265927 w 1295"/>
                <a:gd name="T11" fmla="*/ 1 h 344"/>
                <a:gd name="T12" fmla="*/ 334396 w 1295"/>
                <a:gd name="T13" fmla="*/ 1 h 344"/>
                <a:gd name="T14" fmla="*/ 441701 w 1295"/>
                <a:gd name="T15" fmla="*/ 1 h 344"/>
                <a:gd name="T16" fmla="*/ 529960 w 1295"/>
                <a:gd name="T17" fmla="*/ 1 h 344"/>
                <a:gd name="T18" fmla="*/ 612057 w 1295"/>
                <a:gd name="T19" fmla="*/ 1 h 344"/>
                <a:gd name="T20" fmla="*/ 665897 w 1295"/>
                <a:gd name="T21" fmla="*/ 1 h 344"/>
                <a:gd name="T22" fmla="*/ 741960 w 1295"/>
                <a:gd name="T23" fmla="*/ 1 h 344"/>
                <a:gd name="T24" fmla="*/ 809795 w 1295"/>
                <a:gd name="T25" fmla="*/ 1 h 344"/>
                <a:gd name="T26" fmla="*/ 889398 w 1295"/>
                <a:gd name="T27" fmla="*/ 1 h 344"/>
                <a:gd name="T28" fmla="*/ 971512 w 1295"/>
                <a:gd name="T29" fmla="*/ 1 h 344"/>
                <a:gd name="T30" fmla="*/ 1053737 w 1295"/>
                <a:gd name="T31" fmla="*/ 1 h 344"/>
                <a:gd name="T32" fmla="*/ 1139265 w 1295"/>
                <a:gd name="T33" fmla="*/ 1 h 344"/>
                <a:gd name="T34" fmla="*/ 1222722 w 1295"/>
                <a:gd name="T35" fmla="*/ 1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type="none" w="med" len="med"/>
              <a:tailEnd type="none" w="med" len="med"/>
            </a:ln>
          </p:spPr>
          <p:txBody>
            <a:bodyPr>
              <a:prstTxWarp prst="textNoShape">
                <a:avLst/>
              </a:prstTxWarp>
            </a:bodyPr>
            <a:lstStyle/>
            <a:p>
              <a:endParaRPr lang="en-US"/>
            </a:p>
          </p:txBody>
        </p:sp>
        <p:sp>
          <p:nvSpPr>
            <p:cNvPr id="58423" name="Line 125"/>
            <p:cNvSpPr>
              <a:spLocks noChangeShapeType="1"/>
            </p:cNvSpPr>
            <p:nvPr/>
          </p:nvSpPr>
          <p:spPr bwMode="auto">
            <a:xfrm flipV="1">
              <a:off x="1783" y="3476"/>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24" name="Line 126"/>
            <p:cNvSpPr>
              <a:spLocks noChangeShapeType="1"/>
            </p:cNvSpPr>
            <p:nvPr/>
          </p:nvSpPr>
          <p:spPr bwMode="auto">
            <a:xfrm flipV="1">
              <a:off x="1866" y="3495"/>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25" name="Line 127"/>
            <p:cNvSpPr>
              <a:spLocks noChangeShapeType="1"/>
            </p:cNvSpPr>
            <p:nvPr/>
          </p:nvSpPr>
          <p:spPr bwMode="auto">
            <a:xfrm flipV="1">
              <a:off x="1698" y="3496"/>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nvGrpSpPr>
            <p:cNvPr id="28" name="Group 128"/>
            <p:cNvGrpSpPr>
              <a:grpSpLocks/>
            </p:cNvGrpSpPr>
            <p:nvPr/>
          </p:nvGrpSpPr>
          <p:grpSpPr bwMode="auto">
            <a:xfrm rot="10800000">
              <a:off x="2095" y="3560"/>
              <a:ext cx="168" cy="102"/>
              <a:chOff x="1795" y="2600"/>
              <a:chExt cx="168" cy="102"/>
            </a:xfrm>
          </p:grpSpPr>
          <p:sp>
            <p:nvSpPr>
              <p:cNvPr id="58435" name="Line 129"/>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36" name="Line 130"/>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37" name="Line 131"/>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29" name="Group 132"/>
            <p:cNvGrpSpPr>
              <a:grpSpLocks/>
            </p:cNvGrpSpPr>
            <p:nvPr/>
          </p:nvGrpSpPr>
          <p:grpSpPr bwMode="auto">
            <a:xfrm rot="10800000">
              <a:off x="1289" y="3559"/>
              <a:ext cx="168" cy="102"/>
              <a:chOff x="1795" y="2600"/>
              <a:chExt cx="168" cy="102"/>
            </a:xfrm>
          </p:grpSpPr>
          <p:sp>
            <p:nvSpPr>
              <p:cNvPr id="58432" name="Line 133"/>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33" name="Line 134"/>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34" name="Line 135"/>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30" name="Group 136"/>
            <p:cNvGrpSpPr>
              <a:grpSpLocks/>
            </p:cNvGrpSpPr>
            <p:nvPr/>
          </p:nvGrpSpPr>
          <p:grpSpPr bwMode="auto">
            <a:xfrm>
              <a:off x="2499" y="3472"/>
              <a:ext cx="168" cy="102"/>
              <a:chOff x="1795" y="2600"/>
              <a:chExt cx="168" cy="102"/>
            </a:xfrm>
          </p:grpSpPr>
          <p:sp>
            <p:nvSpPr>
              <p:cNvPr id="58429" name="Line 137"/>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30" name="Line 138"/>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31" name="Line 139"/>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grpSp>
        <p:nvGrpSpPr>
          <p:cNvPr id="31" name="Group 140"/>
          <p:cNvGrpSpPr>
            <a:grpSpLocks/>
          </p:cNvGrpSpPr>
          <p:nvPr/>
        </p:nvGrpSpPr>
        <p:grpSpPr bwMode="auto">
          <a:xfrm>
            <a:off x="2798763" y="5003800"/>
            <a:ext cx="2895600" cy="333375"/>
            <a:chOff x="985" y="3472"/>
            <a:chExt cx="1824" cy="210"/>
          </a:xfrm>
        </p:grpSpPr>
        <p:sp>
          <p:nvSpPr>
            <p:cNvPr id="58406" name="Freeform 141"/>
            <p:cNvSpPr>
              <a:spLocks/>
            </p:cNvSpPr>
            <p:nvPr/>
          </p:nvSpPr>
          <p:spPr bwMode="auto">
            <a:xfrm>
              <a:off x="985" y="3475"/>
              <a:ext cx="1824" cy="207"/>
            </a:xfrm>
            <a:custGeom>
              <a:avLst/>
              <a:gdLst>
                <a:gd name="T0" fmla="*/ 0 w 1295"/>
                <a:gd name="T1" fmla="*/ 1 h 344"/>
                <a:gd name="T2" fmla="*/ 60474 w 1295"/>
                <a:gd name="T3" fmla="*/ 1 h 344"/>
                <a:gd name="T4" fmla="*/ 110519 w 1295"/>
                <a:gd name="T5" fmla="*/ 1 h 344"/>
                <a:gd name="T6" fmla="*/ 152785 w 1295"/>
                <a:gd name="T7" fmla="*/ 1 h 344"/>
                <a:gd name="T8" fmla="*/ 206699 w 1295"/>
                <a:gd name="T9" fmla="*/ 1 h 344"/>
                <a:gd name="T10" fmla="*/ 265927 w 1295"/>
                <a:gd name="T11" fmla="*/ 1 h 344"/>
                <a:gd name="T12" fmla="*/ 334396 w 1295"/>
                <a:gd name="T13" fmla="*/ 1 h 344"/>
                <a:gd name="T14" fmla="*/ 441701 w 1295"/>
                <a:gd name="T15" fmla="*/ 1 h 344"/>
                <a:gd name="T16" fmla="*/ 529960 w 1295"/>
                <a:gd name="T17" fmla="*/ 1 h 344"/>
                <a:gd name="T18" fmla="*/ 612057 w 1295"/>
                <a:gd name="T19" fmla="*/ 1 h 344"/>
                <a:gd name="T20" fmla="*/ 665897 w 1295"/>
                <a:gd name="T21" fmla="*/ 1 h 344"/>
                <a:gd name="T22" fmla="*/ 741960 w 1295"/>
                <a:gd name="T23" fmla="*/ 1 h 344"/>
                <a:gd name="T24" fmla="*/ 809795 w 1295"/>
                <a:gd name="T25" fmla="*/ 1 h 344"/>
                <a:gd name="T26" fmla="*/ 889398 w 1295"/>
                <a:gd name="T27" fmla="*/ 1 h 344"/>
                <a:gd name="T28" fmla="*/ 971512 w 1295"/>
                <a:gd name="T29" fmla="*/ 1 h 344"/>
                <a:gd name="T30" fmla="*/ 1053737 w 1295"/>
                <a:gd name="T31" fmla="*/ 1 h 344"/>
                <a:gd name="T32" fmla="*/ 1139265 w 1295"/>
                <a:gd name="T33" fmla="*/ 1 h 344"/>
                <a:gd name="T34" fmla="*/ 1222722 w 1295"/>
                <a:gd name="T35" fmla="*/ 1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type="none" w="med" len="med"/>
              <a:tailEnd type="none" w="med" len="med"/>
            </a:ln>
          </p:spPr>
          <p:txBody>
            <a:bodyPr>
              <a:prstTxWarp prst="textNoShape">
                <a:avLst/>
              </a:prstTxWarp>
            </a:bodyPr>
            <a:lstStyle/>
            <a:p>
              <a:endParaRPr lang="en-US"/>
            </a:p>
          </p:txBody>
        </p:sp>
        <p:sp>
          <p:nvSpPr>
            <p:cNvPr id="58407" name="Line 142"/>
            <p:cNvSpPr>
              <a:spLocks noChangeShapeType="1"/>
            </p:cNvSpPr>
            <p:nvPr/>
          </p:nvSpPr>
          <p:spPr bwMode="auto">
            <a:xfrm flipV="1">
              <a:off x="1783" y="3476"/>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08" name="Line 143"/>
            <p:cNvSpPr>
              <a:spLocks noChangeShapeType="1"/>
            </p:cNvSpPr>
            <p:nvPr/>
          </p:nvSpPr>
          <p:spPr bwMode="auto">
            <a:xfrm flipV="1">
              <a:off x="1866" y="3495"/>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09" name="Line 144"/>
            <p:cNvSpPr>
              <a:spLocks noChangeShapeType="1"/>
            </p:cNvSpPr>
            <p:nvPr/>
          </p:nvSpPr>
          <p:spPr bwMode="auto">
            <a:xfrm flipV="1">
              <a:off x="1698" y="3496"/>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nvGrpSpPr>
            <p:cNvPr id="58368" name="Group 145"/>
            <p:cNvGrpSpPr>
              <a:grpSpLocks/>
            </p:cNvGrpSpPr>
            <p:nvPr/>
          </p:nvGrpSpPr>
          <p:grpSpPr bwMode="auto">
            <a:xfrm rot="10800000">
              <a:off x="2095" y="3560"/>
              <a:ext cx="168" cy="102"/>
              <a:chOff x="1795" y="2600"/>
              <a:chExt cx="168" cy="102"/>
            </a:xfrm>
          </p:grpSpPr>
          <p:sp>
            <p:nvSpPr>
              <p:cNvPr id="58419" name="Line 146"/>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20" name="Line 147"/>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21" name="Line 148"/>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58369" name="Group 149"/>
            <p:cNvGrpSpPr>
              <a:grpSpLocks/>
            </p:cNvGrpSpPr>
            <p:nvPr/>
          </p:nvGrpSpPr>
          <p:grpSpPr bwMode="auto">
            <a:xfrm rot="10800000">
              <a:off x="1289" y="3559"/>
              <a:ext cx="168" cy="102"/>
              <a:chOff x="1795" y="2600"/>
              <a:chExt cx="168" cy="102"/>
            </a:xfrm>
          </p:grpSpPr>
          <p:sp>
            <p:nvSpPr>
              <p:cNvPr id="58416" name="Line 150"/>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17" name="Line 151"/>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18" name="Line 152"/>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58372" name="Group 153"/>
            <p:cNvGrpSpPr>
              <a:grpSpLocks/>
            </p:cNvGrpSpPr>
            <p:nvPr/>
          </p:nvGrpSpPr>
          <p:grpSpPr bwMode="auto">
            <a:xfrm>
              <a:off x="2499" y="3472"/>
              <a:ext cx="168" cy="102"/>
              <a:chOff x="1795" y="2600"/>
              <a:chExt cx="168" cy="102"/>
            </a:xfrm>
          </p:grpSpPr>
          <p:sp>
            <p:nvSpPr>
              <p:cNvPr id="58413" name="Line 154"/>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14" name="Line 155"/>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15" name="Line 156"/>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grpSp>
        <p:nvGrpSpPr>
          <p:cNvPr id="58373" name="Group 157"/>
          <p:cNvGrpSpPr>
            <a:grpSpLocks/>
          </p:cNvGrpSpPr>
          <p:nvPr/>
        </p:nvGrpSpPr>
        <p:grpSpPr bwMode="auto">
          <a:xfrm>
            <a:off x="5391150" y="4962525"/>
            <a:ext cx="2895600" cy="333375"/>
            <a:chOff x="985" y="3472"/>
            <a:chExt cx="1824" cy="210"/>
          </a:xfrm>
        </p:grpSpPr>
        <p:sp>
          <p:nvSpPr>
            <p:cNvPr id="58390" name="Freeform 158"/>
            <p:cNvSpPr>
              <a:spLocks/>
            </p:cNvSpPr>
            <p:nvPr/>
          </p:nvSpPr>
          <p:spPr bwMode="auto">
            <a:xfrm>
              <a:off x="985" y="3475"/>
              <a:ext cx="1824" cy="207"/>
            </a:xfrm>
            <a:custGeom>
              <a:avLst/>
              <a:gdLst>
                <a:gd name="T0" fmla="*/ 0 w 1295"/>
                <a:gd name="T1" fmla="*/ 1 h 344"/>
                <a:gd name="T2" fmla="*/ 60474 w 1295"/>
                <a:gd name="T3" fmla="*/ 1 h 344"/>
                <a:gd name="T4" fmla="*/ 110519 w 1295"/>
                <a:gd name="T5" fmla="*/ 1 h 344"/>
                <a:gd name="T6" fmla="*/ 152785 w 1295"/>
                <a:gd name="T7" fmla="*/ 1 h 344"/>
                <a:gd name="T8" fmla="*/ 206699 w 1295"/>
                <a:gd name="T9" fmla="*/ 1 h 344"/>
                <a:gd name="T10" fmla="*/ 265927 w 1295"/>
                <a:gd name="T11" fmla="*/ 1 h 344"/>
                <a:gd name="T12" fmla="*/ 334396 w 1295"/>
                <a:gd name="T13" fmla="*/ 1 h 344"/>
                <a:gd name="T14" fmla="*/ 441701 w 1295"/>
                <a:gd name="T15" fmla="*/ 1 h 344"/>
                <a:gd name="T16" fmla="*/ 529960 w 1295"/>
                <a:gd name="T17" fmla="*/ 1 h 344"/>
                <a:gd name="T18" fmla="*/ 612057 w 1295"/>
                <a:gd name="T19" fmla="*/ 1 h 344"/>
                <a:gd name="T20" fmla="*/ 665897 w 1295"/>
                <a:gd name="T21" fmla="*/ 1 h 344"/>
                <a:gd name="T22" fmla="*/ 741960 w 1295"/>
                <a:gd name="T23" fmla="*/ 1 h 344"/>
                <a:gd name="T24" fmla="*/ 809795 w 1295"/>
                <a:gd name="T25" fmla="*/ 1 h 344"/>
                <a:gd name="T26" fmla="*/ 889398 w 1295"/>
                <a:gd name="T27" fmla="*/ 1 h 344"/>
                <a:gd name="T28" fmla="*/ 971512 w 1295"/>
                <a:gd name="T29" fmla="*/ 1 h 344"/>
                <a:gd name="T30" fmla="*/ 1053737 w 1295"/>
                <a:gd name="T31" fmla="*/ 1 h 344"/>
                <a:gd name="T32" fmla="*/ 1139265 w 1295"/>
                <a:gd name="T33" fmla="*/ 1 h 344"/>
                <a:gd name="T34" fmla="*/ 1222722 w 1295"/>
                <a:gd name="T35" fmla="*/ 1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tx1"/>
              </a:solidFill>
              <a:round/>
              <a:headEnd type="none" w="med" len="med"/>
              <a:tailEnd type="none" w="med" len="med"/>
            </a:ln>
          </p:spPr>
          <p:txBody>
            <a:bodyPr>
              <a:prstTxWarp prst="textNoShape">
                <a:avLst/>
              </a:prstTxWarp>
            </a:bodyPr>
            <a:lstStyle/>
            <a:p>
              <a:endParaRPr lang="en-US"/>
            </a:p>
          </p:txBody>
        </p:sp>
        <p:sp>
          <p:nvSpPr>
            <p:cNvPr id="58391" name="Line 159"/>
            <p:cNvSpPr>
              <a:spLocks noChangeShapeType="1"/>
            </p:cNvSpPr>
            <p:nvPr/>
          </p:nvSpPr>
          <p:spPr bwMode="auto">
            <a:xfrm flipV="1">
              <a:off x="1783" y="3476"/>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392" name="Line 160"/>
            <p:cNvSpPr>
              <a:spLocks noChangeShapeType="1"/>
            </p:cNvSpPr>
            <p:nvPr/>
          </p:nvSpPr>
          <p:spPr bwMode="auto">
            <a:xfrm flipV="1">
              <a:off x="1866" y="3495"/>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393" name="Line 161"/>
            <p:cNvSpPr>
              <a:spLocks noChangeShapeType="1"/>
            </p:cNvSpPr>
            <p:nvPr/>
          </p:nvSpPr>
          <p:spPr bwMode="auto">
            <a:xfrm flipV="1">
              <a:off x="1698" y="3496"/>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nvGrpSpPr>
            <p:cNvPr id="58374" name="Group 162"/>
            <p:cNvGrpSpPr>
              <a:grpSpLocks/>
            </p:cNvGrpSpPr>
            <p:nvPr/>
          </p:nvGrpSpPr>
          <p:grpSpPr bwMode="auto">
            <a:xfrm rot="10800000">
              <a:off x="2095" y="3560"/>
              <a:ext cx="168" cy="102"/>
              <a:chOff x="1795" y="2600"/>
              <a:chExt cx="168" cy="102"/>
            </a:xfrm>
          </p:grpSpPr>
          <p:sp>
            <p:nvSpPr>
              <p:cNvPr id="58403" name="Line 163"/>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04" name="Line 164"/>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05" name="Line 165"/>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58375" name="Group 166"/>
            <p:cNvGrpSpPr>
              <a:grpSpLocks/>
            </p:cNvGrpSpPr>
            <p:nvPr/>
          </p:nvGrpSpPr>
          <p:grpSpPr bwMode="auto">
            <a:xfrm rot="10800000">
              <a:off x="1289" y="3559"/>
              <a:ext cx="168" cy="102"/>
              <a:chOff x="1795" y="2600"/>
              <a:chExt cx="168" cy="102"/>
            </a:xfrm>
          </p:grpSpPr>
          <p:sp>
            <p:nvSpPr>
              <p:cNvPr id="58400" name="Line 167"/>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01" name="Line 168"/>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402" name="Line 169"/>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nvGrpSpPr>
            <p:cNvPr id="58376" name="Group 170"/>
            <p:cNvGrpSpPr>
              <a:grpSpLocks/>
            </p:cNvGrpSpPr>
            <p:nvPr/>
          </p:nvGrpSpPr>
          <p:grpSpPr bwMode="auto">
            <a:xfrm>
              <a:off x="2499" y="3472"/>
              <a:ext cx="168" cy="102"/>
              <a:chOff x="1795" y="2600"/>
              <a:chExt cx="168" cy="102"/>
            </a:xfrm>
          </p:grpSpPr>
          <p:sp>
            <p:nvSpPr>
              <p:cNvPr id="58397" name="Line 171"/>
              <p:cNvSpPr>
                <a:spLocks noChangeShapeType="1"/>
              </p:cNvSpPr>
              <p:nvPr/>
            </p:nvSpPr>
            <p:spPr bwMode="auto">
              <a:xfrm flipV="1">
                <a:off x="1880" y="2600"/>
                <a:ext cx="0" cy="96"/>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398" name="Line 172"/>
              <p:cNvSpPr>
                <a:spLocks noChangeShapeType="1"/>
              </p:cNvSpPr>
              <p:nvPr/>
            </p:nvSpPr>
            <p:spPr bwMode="auto">
              <a:xfrm flipV="1">
                <a:off x="1963" y="2619"/>
                <a:ext cx="0" cy="7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58399" name="Line 173"/>
              <p:cNvSpPr>
                <a:spLocks noChangeShapeType="1"/>
              </p:cNvSpPr>
              <p:nvPr/>
            </p:nvSpPr>
            <p:spPr bwMode="auto">
              <a:xfrm flipV="1">
                <a:off x="1795" y="2620"/>
                <a:ext cx="0" cy="82"/>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grpSp>
      </p:grpSp>
      <p:sp>
        <p:nvSpPr>
          <p:cNvPr id="1930414" name="Text Box 174"/>
          <p:cNvSpPr txBox="1">
            <a:spLocks noChangeArrowheads="1"/>
          </p:cNvSpPr>
          <p:nvPr/>
        </p:nvSpPr>
        <p:spPr bwMode="auto">
          <a:xfrm>
            <a:off x="7824788" y="4171950"/>
            <a:ext cx="1319212" cy="822325"/>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Travels</a:t>
            </a:r>
          </a:p>
          <a:p>
            <a:r>
              <a:rPr lang="en-US">
                <a:solidFill>
                  <a:schemeClr val="folHlink"/>
                </a:solidFill>
              </a:rPr>
              <a:t>Straight </a:t>
            </a:r>
          </a:p>
        </p:txBody>
      </p:sp>
      <p:sp>
        <p:nvSpPr>
          <p:cNvPr id="1930415" name="Text Box 175"/>
          <p:cNvSpPr txBox="1">
            <a:spLocks noChangeArrowheads="1"/>
          </p:cNvSpPr>
          <p:nvPr/>
        </p:nvSpPr>
        <p:spPr bwMode="auto">
          <a:xfrm>
            <a:off x="3130550" y="3363913"/>
            <a:ext cx="387350" cy="457200"/>
          </a:xfrm>
          <a:prstGeom prst="rect">
            <a:avLst/>
          </a:prstGeom>
          <a:noFill/>
          <a:ln w="9525">
            <a:noFill/>
            <a:miter lim="800000"/>
            <a:headEnd/>
            <a:tailEnd/>
          </a:ln>
        </p:spPr>
        <p:txBody>
          <a:bodyPr wrap="none">
            <a:prstTxWarp prst="textNoShape">
              <a:avLst/>
            </a:prstTxWarp>
            <a:spAutoFit/>
          </a:bodyPr>
          <a:lstStyle/>
          <a:p>
            <a:r>
              <a:rPr lang="en-US" b="1">
                <a:solidFill>
                  <a:srgbClr val="800000"/>
                </a:solidFill>
              </a:rPr>
              <a:t>E</a:t>
            </a:r>
          </a:p>
        </p:txBody>
      </p:sp>
      <p:sp>
        <p:nvSpPr>
          <p:cNvPr id="1930416" name="Line 176"/>
          <p:cNvSpPr>
            <a:spLocks noChangeShapeType="1"/>
          </p:cNvSpPr>
          <p:nvPr/>
        </p:nvSpPr>
        <p:spPr bwMode="auto">
          <a:xfrm>
            <a:off x="3254375" y="3409950"/>
            <a:ext cx="196850" cy="0"/>
          </a:xfrm>
          <a:prstGeom prst="line">
            <a:avLst/>
          </a:prstGeom>
          <a:noFill/>
          <a:ln w="9525">
            <a:solidFill>
              <a:srgbClr val="800000"/>
            </a:solidFill>
            <a:round/>
            <a:headEnd/>
            <a:tailEnd type="triangle" w="med" len="med"/>
          </a:ln>
        </p:spPr>
        <p:txBody>
          <a:bodyPr>
            <a:prstTxWarp prst="textNoShape">
              <a:avLst/>
            </a:prstTxWarp>
          </a:bodyPr>
          <a:lstStyle/>
          <a:p>
            <a:endParaRPr lang="en-US"/>
          </a:p>
        </p:txBody>
      </p:sp>
      <p:sp>
        <p:nvSpPr>
          <p:cNvPr id="1930417" name="Text Box 177"/>
          <p:cNvSpPr txBox="1">
            <a:spLocks noChangeArrowheads="1"/>
          </p:cNvSpPr>
          <p:nvPr/>
        </p:nvSpPr>
        <p:spPr bwMode="auto">
          <a:xfrm>
            <a:off x="407988" y="3294063"/>
            <a:ext cx="2370137" cy="822325"/>
          </a:xfrm>
          <a:prstGeom prst="rect">
            <a:avLst/>
          </a:prstGeom>
          <a:noFill/>
          <a:ln w="9525">
            <a:noFill/>
            <a:miter lim="800000"/>
            <a:headEnd/>
            <a:tailEnd/>
          </a:ln>
        </p:spPr>
        <p:txBody>
          <a:bodyPr wrap="none">
            <a:prstTxWarp prst="textNoShape">
              <a:avLst/>
            </a:prstTxWarp>
            <a:spAutoFit/>
          </a:bodyPr>
          <a:lstStyle/>
          <a:p>
            <a:r>
              <a:rPr lang="en-US">
                <a:solidFill>
                  <a:srgbClr val="800000"/>
                </a:solidFill>
              </a:rPr>
              <a:t>Electromagnetic</a:t>
            </a:r>
          </a:p>
          <a:p>
            <a:r>
              <a:rPr lang="en-US">
                <a:solidFill>
                  <a:srgbClr val="800000"/>
                </a:solidFill>
              </a:rPr>
              <a:t>Wave</a:t>
            </a:r>
          </a:p>
        </p:txBody>
      </p:sp>
      <p:sp>
        <p:nvSpPr>
          <p:cNvPr id="1930418" name="Text Box 178"/>
          <p:cNvSpPr txBox="1">
            <a:spLocks noChangeArrowheads="1"/>
          </p:cNvSpPr>
          <p:nvPr/>
        </p:nvSpPr>
        <p:spPr bwMode="auto">
          <a:xfrm>
            <a:off x="500063" y="4587875"/>
            <a:ext cx="2149475" cy="822325"/>
          </a:xfrm>
          <a:prstGeom prst="rect">
            <a:avLst/>
          </a:prstGeom>
          <a:noFill/>
          <a:ln w="9525">
            <a:noFill/>
            <a:miter lim="800000"/>
            <a:headEnd/>
            <a:tailEnd/>
          </a:ln>
        </p:spPr>
        <p:txBody>
          <a:bodyPr wrap="none">
            <a:prstTxWarp prst="textNoShape">
              <a:avLst/>
            </a:prstTxWarp>
            <a:spAutoFit/>
          </a:bodyPr>
          <a:lstStyle/>
          <a:p>
            <a:r>
              <a:rPr lang="en-US">
                <a:solidFill>
                  <a:srgbClr val="800000"/>
                </a:solidFill>
              </a:rPr>
              <a:t>Made up from </a:t>
            </a:r>
          </a:p>
          <a:p>
            <a:r>
              <a:rPr lang="en-US">
                <a:solidFill>
                  <a:srgbClr val="800000"/>
                </a:solidFill>
              </a:rPr>
              <a:t>photons</a:t>
            </a:r>
          </a:p>
        </p:txBody>
      </p:sp>
      <p:sp>
        <p:nvSpPr>
          <p:cNvPr id="1930419" name="Text Box 179"/>
          <p:cNvSpPr txBox="1">
            <a:spLocks noChangeArrowheads="1"/>
          </p:cNvSpPr>
          <p:nvPr/>
        </p:nvSpPr>
        <p:spPr bwMode="auto">
          <a:xfrm>
            <a:off x="500063" y="4587875"/>
            <a:ext cx="2166937" cy="822325"/>
          </a:xfrm>
          <a:prstGeom prst="rect">
            <a:avLst/>
          </a:prstGeom>
          <a:solidFill>
            <a:schemeClr val="bg1"/>
          </a:solidFill>
          <a:ln w="9525">
            <a:noFill/>
            <a:miter lim="800000"/>
            <a:headEnd/>
            <a:tailEnd/>
          </a:ln>
        </p:spPr>
        <p:txBody>
          <a:bodyPr wrap="none">
            <a:prstTxWarp prst="textNoShape">
              <a:avLst/>
            </a:prstTxWarp>
            <a:spAutoFit/>
          </a:bodyPr>
          <a:lstStyle/>
          <a:p>
            <a:r>
              <a:rPr lang="en-US">
                <a:solidFill>
                  <a:srgbClr val="800000"/>
                </a:solidFill>
              </a:rPr>
              <a:t>Made up from </a:t>
            </a:r>
          </a:p>
          <a:p>
            <a:r>
              <a:rPr lang="en-US">
                <a:solidFill>
                  <a:srgbClr val="800000"/>
                </a:solidFill>
              </a:rPr>
              <a:t>lots of photons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302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304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302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304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304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304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30418"/>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10" presetClass="entr" presetSubtype="0" fill="hold" grpId="1" nodeType="withEffect">
                                  <p:stCondLst>
                                    <p:cond delay="0"/>
                                  </p:stCondLst>
                                  <p:childTnLst>
                                    <p:set>
                                      <p:cBhvr>
                                        <p:cTn id="33" dur="1" fill="hold">
                                          <p:stCondLst>
                                            <p:cond delay="0"/>
                                          </p:stCondLst>
                                        </p:cTn>
                                        <p:tgtEl>
                                          <p:spTgt spid="1930419"/>
                                        </p:tgtEl>
                                        <p:attrNameLst>
                                          <p:attrName>style.visibility</p:attrName>
                                        </p:attrNameLst>
                                      </p:cBhvr>
                                      <p:to>
                                        <p:strVal val="visible"/>
                                      </p:to>
                                    </p:set>
                                    <p:animEffect transition="in" filter="fade">
                                      <p:cBhvr>
                                        <p:cTn id="34" dur="500"/>
                                        <p:tgtEl>
                                          <p:spTgt spid="1930419"/>
                                        </p:tgtEl>
                                      </p:cBhvr>
                                    </p:animEffect>
                                  </p:childTnLst>
                                </p:cTn>
                              </p:par>
                            </p:childTnLst>
                          </p:cTn>
                        </p:par>
                        <p:par>
                          <p:cTn id="35" fill="hold">
                            <p:stCondLst>
                              <p:cond delay="500"/>
                            </p:stCondLst>
                            <p:childTnLst>
                              <p:par>
                                <p:cTn id="36" presetID="1" presetClass="entr" presetSubtype="0" fill="hold" nodeType="afterEffect">
                                  <p:stCondLst>
                                    <p:cond delay="500"/>
                                  </p:stCondLst>
                                  <p:childTnLst>
                                    <p:set>
                                      <p:cBhvr>
                                        <p:cTn id="37" dur="1" fill="hold">
                                          <p:stCondLst>
                                            <p:cond delay="0"/>
                                          </p:stCondLst>
                                        </p:cTn>
                                        <p:tgtEl>
                                          <p:spTgt spid="15"/>
                                        </p:tgtEl>
                                        <p:attrNameLst>
                                          <p:attrName>style.visibility</p:attrName>
                                        </p:attrNameLst>
                                      </p:cBhvr>
                                      <p:to>
                                        <p:strVal val="visible"/>
                                      </p:to>
                                    </p:set>
                                  </p:childTnLst>
                                </p:cTn>
                              </p:par>
                            </p:childTnLst>
                          </p:cTn>
                        </p:par>
                        <p:par>
                          <p:cTn id="38" fill="hold">
                            <p:stCondLst>
                              <p:cond delay="1000"/>
                            </p:stCondLst>
                            <p:childTnLst>
                              <p:par>
                                <p:cTn id="39" presetID="1" presetClass="entr" presetSubtype="0" fill="hold" nodeType="afterEffect">
                                  <p:stCondLst>
                                    <p:cond delay="500"/>
                                  </p:stCondLst>
                                  <p:childTnLst>
                                    <p:set>
                                      <p:cBhvr>
                                        <p:cTn id="40" dur="1" fill="hold">
                                          <p:stCondLst>
                                            <p:cond delay="0"/>
                                          </p:stCondLst>
                                        </p:cTn>
                                        <p:tgtEl>
                                          <p:spTgt spid="19"/>
                                        </p:tgtEl>
                                        <p:attrNameLst>
                                          <p:attrName>style.visibility</p:attrName>
                                        </p:attrNameLst>
                                      </p:cBhvr>
                                      <p:to>
                                        <p:strVal val="visible"/>
                                      </p:to>
                                    </p:set>
                                  </p:childTnLst>
                                </p:cTn>
                              </p:par>
                            </p:childTnLst>
                          </p:cTn>
                        </p:par>
                        <p:par>
                          <p:cTn id="41" fill="hold">
                            <p:stCondLst>
                              <p:cond delay="1500"/>
                            </p:stCondLst>
                            <p:childTnLst>
                              <p:par>
                                <p:cTn id="42" presetID="1" presetClass="entr" presetSubtype="0" fill="hold" nodeType="afterEffect">
                                  <p:stCondLst>
                                    <p:cond delay="500"/>
                                  </p:stCondLst>
                                  <p:childTnLst>
                                    <p:set>
                                      <p:cBhvr>
                                        <p:cTn id="43" dur="1" fill="hold">
                                          <p:stCondLst>
                                            <p:cond delay="0"/>
                                          </p:stCondLst>
                                        </p:cTn>
                                        <p:tgtEl>
                                          <p:spTgt spid="23"/>
                                        </p:tgtEl>
                                        <p:attrNameLst>
                                          <p:attrName>style.visibility</p:attrName>
                                        </p:attrNameLst>
                                      </p:cBhvr>
                                      <p:to>
                                        <p:strVal val="visible"/>
                                      </p:to>
                                    </p:set>
                                  </p:childTnLst>
                                </p:cTn>
                              </p:par>
                            </p:childTnLst>
                          </p:cTn>
                        </p:par>
                        <p:par>
                          <p:cTn id="44" fill="hold">
                            <p:stCondLst>
                              <p:cond delay="2000"/>
                            </p:stCondLst>
                            <p:childTnLst>
                              <p:par>
                                <p:cTn id="45" presetID="1" presetClass="entr" presetSubtype="0" fill="hold" nodeType="afterEffect">
                                  <p:stCondLst>
                                    <p:cond delay="500"/>
                                  </p:stCondLst>
                                  <p:childTnLst>
                                    <p:set>
                                      <p:cBhvr>
                                        <p:cTn id="46" dur="1" fill="hold">
                                          <p:stCondLst>
                                            <p:cond delay="0"/>
                                          </p:stCondLst>
                                        </p:cTn>
                                        <p:tgtEl>
                                          <p:spTgt spid="27"/>
                                        </p:tgtEl>
                                        <p:attrNameLst>
                                          <p:attrName>style.visibility</p:attrName>
                                        </p:attrNameLst>
                                      </p:cBhvr>
                                      <p:to>
                                        <p:strVal val="visible"/>
                                      </p:to>
                                    </p:set>
                                  </p:childTnLst>
                                </p:cTn>
                              </p:par>
                            </p:childTnLst>
                          </p:cTn>
                        </p:par>
                        <p:par>
                          <p:cTn id="47" fill="hold">
                            <p:stCondLst>
                              <p:cond delay="2500"/>
                            </p:stCondLst>
                            <p:childTnLst>
                              <p:par>
                                <p:cTn id="48" presetID="1" presetClass="entr" presetSubtype="0" fill="hold" nodeType="afterEffect">
                                  <p:stCondLst>
                                    <p:cond delay="500"/>
                                  </p:stCondLst>
                                  <p:childTnLst>
                                    <p:set>
                                      <p:cBhvr>
                                        <p:cTn id="49" dur="1" fill="hold">
                                          <p:stCondLst>
                                            <p:cond delay="0"/>
                                          </p:stCondLst>
                                        </p:cTn>
                                        <p:tgtEl>
                                          <p:spTgt spid="31"/>
                                        </p:tgtEl>
                                        <p:attrNameLst>
                                          <p:attrName>style.visibility</p:attrName>
                                        </p:attrNameLst>
                                      </p:cBhvr>
                                      <p:to>
                                        <p:strVal val="visible"/>
                                      </p:to>
                                    </p:set>
                                  </p:childTnLst>
                                </p:cTn>
                              </p:par>
                            </p:childTnLst>
                          </p:cTn>
                        </p:par>
                        <p:par>
                          <p:cTn id="50" fill="hold">
                            <p:stCondLst>
                              <p:cond delay="3000"/>
                            </p:stCondLst>
                            <p:childTnLst>
                              <p:par>
                                <p:cTn id="51" presetID="1" presetClass="entr" presetSubtype="0" fill="hold" nodeType="afterEffect">
                                  <p:stCondLst>
                                    <p:cond delay="500"/>
                                  </p:stCondLst>
                                  <p:childTnLst>
                                    <p:set>
                                      <p:cBhvr>
                                        <p:cTn id="52" dur="1" fill="hold">
                                          <p:stCondLst>
                                            <p:cond delay="0"/>
                                          </p:stCondLst>
                                        </p:cTn>
                                        <p:tgtEl>
                                          <p:spTgt spid="5837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30262"/>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grpId="0" nodeType="afterEffect">
                                  <p:stCondLst>
                                    <p:cond delay="0"/>
                                  </p:stCondLst>
                                  <p:childTnLst>
                                    <p:set>
                                      <p:cBhvr>
                                        <p:cTn id="59" dur="1" fill="hold">
                                          <p:stCondLst>
                                            <p:cond delay="0"/>
                                          </p:stCondLst>
                                        </p:cTn>
                                        <p:tgtEl>
                                          <p:spTgt spid="1930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0244" grpId="0" animBg="1"/>
      <p:bldP spid="1930262" grpId="0"/>
      <p:bldP spid="1930263" grpId="0" animBg="1" autoUpdateAnimBg="0"/>
      <p:bldP spid="1930414" grpId="0"/>
      <p:bldP spid="1930415" grpId="0"/>
      <p:bldP spid="1930416" grpId="0" animBg="1"/>
      <p:bldP spid="1930417" grpId="0"/>
      <p:bldP spid="1930418" grpId="0"/>
      <p:bldP spid="1930419" grpId="0" animBg="1"/>
      <p:bldP spid="1930419" grpId="1" animBg="1"/>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0" name="Slide Number Placeholder 5"/>
          <p:cNvSpPr>
            <a:spLocks noGrp="1"/>
          </p:cNvSpPr>
          <p:nvPr>
            <p:ph type="sldNum" sz="quarter" idx="12"/>
          </p:nvPr>
        </p:nvSpPr>
        <p:spPr/>
        <p:txBody>
          <a:bodyPr/>
          <a:lstStyle/>
          <a:p>
            <a:fld id="{2494061B-429F-3147-B445-626B667D1671}" type="slidenum">
              <a:rPr lang="en-US"/>
              <a:pPr/>
              <a:t>30</a:t>
            </a:fld>
            <a:endParaRPr lang="en-US"/>
          </a:p>
        </p:txBody>
      </p:sp>
      <p:sp>
        <p:nvSpPr>
          <p:cNvPr id="168962" name="Text Box 2"/>
          <p:cNvSpPr txBox="1">
            <a:spLocks noChangeArrowheads="1"/>
          </p:cNvSpPr>
          <p:nvPr/>
        </p:nvSpPr>
        <p:spPr bwMode="auto">
          <a:xfrm>
            <a:off x="677863" y="4554538"/>
            <a:ext cx="855662" cy="457200"/>
          </a:xfrm>
          <a:prstGeom prst="rect">
            <a:avLst/>
          </a:prstGeom>
          <a:noFill/>
          <a:ln w="9525">
            <a:noFill/>
            <a:miter lim="800000"/>
            <a:headEnd/>
            <a:tailEnd/>
          </a:ln>
          <a:effectLst/>
        </p:spPr>
        <p:txBody>
          <a:bodyPr>
            <a:prstTxWarp prst="textNoShape">
              <a:avLst/>
            </a:prstTxWarp>
            <a:spAutoFit/>
          </a:bodyPr>
          <a:lstStyle/>
          <a:p>
            <a:r>
              <a:rPr lang="en-US"/>
              <a:t>-2eV</a:t>
            </a:r>
          </a:p>
        </p:txBody>
      </p:sp>
      <p:sp>
        <p:nvSpPr>
          <p:cNvPr id="168963" name="Text Box 3"/>
          <p:cNvSpPr txBox="1">
            <a:spLocks noChangeArrowheads="1"/>
          </p:cNvSpPr>
          <p:nvPr/>
        </p:nvSpPr>
        <p:spPr bwMode="auto">
          <a:xfrm>
            <a:off x="674688" y="4897438"/>
            <a:ext cx="828675" cy="457200"/>
          </a:xfrm>
          <a:prstGeom prst="rect">
            <a:avLst/>
          </a:prstGeom>
          <a:noFill/>
          <a:ln w="9525">
            <a:noFill/>
            <a:miter lim="800000"/>
            <a:headEnd/>
            <a:tailEnd/>
          </a:ln>
          <a:effectLst/>
        </p:spPr>
        <p:txBody>
          <a:bodyPr wrap="none">
            <a:prstTxWarp prst="textNoShape">
              <a:avLst/>
            </a:prstTxWarp>
            <a:spAutoFit/>
          </a:bodyPr>
          <a:lstStyle/>
          <a:p>
            <a:r>
              <a:rPr lang="en-US"/>
              <a:t>-3eV</a:t>
            </a:r>
          </a:p>
        </p:txBody>
      </p:sp>
      <p:sp>
        <p:nvSpPr>
          <p:cNvPr id="168964" name="Text Box 4"/>
          <p:cNvSpPr txBox="1">
            <a:spLocks noChangeArrowheads="1"/>
          </p:cNvSpPr>
          <p:nvPr/>
        </p:nvSpPr>
        <p:spPr bwMode="auto">
          <a:xfrm>
            <a:off x="639763" y="5373688"/>
            <a:ext cx="828675" cy="457200"/>
          </a:xfrm>
          <a:prstGeom prst="rect">
            <a:avLst/>
          </a:prstGeom>
          <a:noFill/>
          <a:ln w="9525">
            <a:noFill/>
            <a:miter lim="800000"/>
            <a:headEnd/>
            <a:tailEnd/>
          </a:ln>
          <a:effectLst/>
        </p:spPr>
        <p:txBody>
          <a:bodyPr wrap="none">
            <a:prstTxWarp prst="textNoShape">
              <a:avLst/>
            </a:prstTxWarp>
            <a:spAutoFit/>
          </a:bodyPr>
          <a:lstStyle/>
          <a:p>
            <a:r>
              <a:rPr lang="en-US"/>
              <a:t>-5eV</a:t>
            </a:r>
          </a:p>
        </p:txBody>
      </p:sp>
      <p:grpSp>
        <p:nvGrpSpPr>
          <p:cNvPr id="2" name="Group 5"/>
          <p:cNvGrpSpPr>
            <a:grpSpLocks/>
          </p:cNvGrpSpPr>
          <p:nvPr/>
        </p:nvGrpSpPr>
        <p:grpSpPr bwMode="auto">
          <a:xfrm>
            <a:off x="76200" y="4237038"/>
            <a:ext cx="611188" cy="1257300"/>
            <a:chOff x="48" y="2669"/>
            <a:chExt cx="736" cy="792"/>
          </a:xfrm>
        </p:grpSpPr>
        <p:sp>
          <p:nvSpPr>
            <p:cNvPr id="168966" name="Line 6"/>
            <p:cNvSpPr>
              <a:spLocks noChangeShapeType="1"/>
            </p:cNvSpPr>
            <p:nvPr/>
          </p:nvSpPr>
          <p:spPr bwMode="auto">
            <a:xfrm>
              <a:off x="76" y="3022"/>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8967" name="Line 7"/>
            <p:cNvSpPr>
              <a:spLocks noChangeShapeType="1"/>
            </p:cNvSpPr>
            <p:nvPr/>
          </p:nvSpPr>
          <p:spPr bwMode="auto">
            <a:xfrm>
              <a:off x="83" y="3212"/>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8968" name="Line 8"/>
            <p:cNvSpPr>
              <a:spLocks noChangeShapeType="1"/>
            </p:cNvSpPr>
            <p:nvPr/>
          </p:nvSpPr>
          <p:spPr bwMode="auto">
            <a:xfrm>
              <a:off x="48" y="3461"/>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8969" name="Line 9"/>
            <p:cNvSpPr>
              <a:spLocks noChangeShapeType="1"/>
            </p:cNvSpPr>
            <p:nvPr/>
          </p:nvSpPr>
          <p:spPr bwMode="auto">
            <a:xfrm>
              <a:off x="102" y="2669"/>
              <a:ext cx="682" cy="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grpSp>
      <p:sp>
        <p:nvSpPr>
          <p:cNvPr id="168970" name="Text Box 10"/>
          <p:cNvSpPr txBox="1">
            <a:spLocks noChangeArrowheads="1"/>
          </p:cNvSpPr>
          <p:nvPr/>
        </p:nvSpPr>
        <p:spPr bwMode="auto">
          <a:xfrm>
            <a:off x="763588" y="4083050"/>
            <a:ext cx="855662" cy="457200"/>
          </a:xfrm>
          <a:prstGeom prst="rect">
            <a:avLst/>
          </a:prstGeom>
          <a:noFill/>
          <a:ln w="9525">
            <a:noFill/>
            <a:miter lim="800000"/>
            <a:headEnd/>
            <a:tailEnd/>
          </a:ln>
          <a:effectLst/>
        </p:spPr>
        <p:txBody>
          <a:bodyPr>
            <a:prstTxWarp prst="textNoShape">
              <a:avLst/>
            </a:prstTxWarp>
            <a:spAutoFit/>
          </a:bodyPr>
          <a:lstStyle/>
          <a:p>
            <a:r>
              <a:rPr lang="en-US"/>
              <a:t>0eV</a:t>
            </a:r>
          </a:p>
        </p:txBody>
      </p:sp>
      <p:sp>
        <p:nvSpPr>
          <p:cNvPr id="168971" name="Text Box 11"/>
          <p:cNvSpPr txBox="1">
            <a:spLocks noChangeArrowheads="1"/>
          </p:cNvSpPr>
          <p:nvPr/>
        </p:nvSpPr>
        <p:spPr bwMode="auto">
          <a:xfrm>
            <a:off x="2432050" y="4037013"/>
            <a:ext cx="855663" cy="457200"/>
          </a:xfrm>
          <a:prstGeom prst="rect">
            <a:avLst/>
          </a:prstGeom>
          <a:noFill/>
          <a:ln w="9525">
            <a:noFill/>
            <a:miter lim="800000"/>
            <a:headEnd/>
            <a:tailEnd/>
          </a:ln>
          <a:effectLst/>
        </p:spPr>
        <p:txBody>
          <a:bodyPr>
            <a:prstTxWarp prst="textNoShape">
              <a:avLst/>
            </a:prstTxWarp>
            <a:spAutoFit/>
          </a:bodyPr>
          <a:lstStyle/>
          <a:p>
            <a:r>
              <a:rPr lang="en-US"/>
              <a:t>0eV</a:t>
            </a:r>
          </a:p>
        </p:txBody>
      </p:sp>
      <p:sp>
        <p:nvSpPr>
          <p:cNvPr id="168972" name="Text Box 12"/>
          <p:cNvSpPr txBox="1">
            <a:spLocks noChangeArrowheads="1"/>
          </p:cNvSpPr>
          <p:nvPr/>
        </p:nvSpPr>
        <p:spPr bwMode="auto">
          <a:xfrm>
            <a:off x="2398713" y="5788025"/>
            <a:ext cx="828675" cy="457200"/>
          </a:xfrm>
          <a:prstGeom prst="rect">
            <a:avLst/>
          </a:prstGeom>
          <a:noFill/>
          <a:ln w="9525">
            <a:noFill/>
            <a:miter lim="800000"/>
            <a:headEnd/>
            <a:tailEnd/>
          </a:ln>
          <a:effectLst/>
        </p:spPr>
        <p:txBody>
          <a:bodyPr wrap="none">
            <a:prstTxWarp prst="textNoShape">
              <a:avLst/>
            </a:prstTxWarp>
            <a:spAutoFit/>
          </a:bodyPr>
          <a:lstStyle/>
          <a:p>
            <a:r>
              <a:rPr lang="en-US"/>
              <a:t>-7eV</a:t>
            </a:r>
          </a:p>
        </p:txBody>
      </p:sp>
      <p:sp>
        <p:nvSpPr>
          <p:cNvPr id="168973" name="Text Box 13"/>
          <p:cNvSpPr txBox="1">
            <a:spLocks noChangeArrowheads="1"/>
          </p:cNvSpPr>
          <p:nvPr/>
        </p:nvSpPr>
        <p:spPr bwMode="auto">
          <a:xfrm>
            <a:off x="2308225" y="5349875"/>
            <a:ext cx="828675" cy="457200"/>
          </a:xfrm>
          <a:prstGeom prst="rect">
            <a:avLst/>
          </a:prstGeom>
          <a:noFill/>
          <a:ln w="9525">
            <a:noFill/>
            <a:miter lim="800000"/>
            <a:headEnd/>
            <a:tailEnd/>
          </a:ln>
          <a:effectLst/>
        </p:spPr>
        <p:txBody>
          <a:bodyPr wrap="none">
            <a:prstTxWarp prst="textNoShape">
              <a:avLst/>
            </a:prstTxWarp>
            <a:spAutoFit/>
          </a:bodyPr>
          <a:lstStyle/>
          <a:p>
            <a:r>
              <a:rPr lang="en-US"/>
              <a:t>-5eV</a:t>
            </a:r>
          </a:p>
        </p:txBody>
      </p:sp>
      <p:sp>
        <p:nvSpPr>
          <p:cNvPr id="168974" name="Text Box 14"/>
          <p:cNvSpPr txBox="1">
            <a:spLocks noChangeArrowheads="1"/>
          </p:cNvSpPr>
          <p:nvPr/>
        </p:nvSpPr>
        <p:spPr bwMode="auto">
          <a:xfrm>
            <a:off x="2357438" y="6011863"/>
            <a:ext cx="855662" cy="457200"/>
          </a:xfrm>
          <a:prstGeom prst="rect">
            <a:avLst/>
          </a:prstGeom>
          <a:noFill/>
          <a:ln w="9525">
            <a:noFill/>
            <a:miter lim="800000"/>
            <a:headEnd/>
            <a:tailEnd/>
          </a:ln>
          <a:effectLst/>
        </p:spPr>
        <p:txBody>
          <a:bodyPr>
            <a:prstTxWarp prst="textNoShape">
              <a:avLst/>
            </a:prstTxWarp>
            <a:spAutoFit/>
          </a:bodyPr>
          <a:lstStyle/>
          <a:p>
            <a:r>
              <a:rPr lang="en-US"/>
              <a:t>-8eV</a:t>
            </a:r>
          </a:p>
        </p:txBody>
      </p:sp>
      <p:sp>
        <p:nvSpPr>
          <p:cNvPr id="168975" name="Text Box 15"/>
          <p:cNvSpPr txBox="1">
            <a:spLocks noChangeArrowheads="1"/>
          </p:cNvSpPr>
          <p:nvPr/>
        </p:nvSpPr>
        <p:spPr bwMode="auto">
          <a:xfrm>
            <a:off x="0" y="1933575"/>
            <a:ext cx="6670675" cy="822325"/>
          </a:xfrm>
          <a:prstGeom prst="rect">
            <a:avLst/>
          </a:prstGeom>
          <a:noFill/>
          <a:ln w="9525">
            <a:noFill/>
            <a:miter lim="800000"/>
            <a:headEnd/>
            <a:tailEnd/>
          </a:ln>
          <a:effectLst/>
        </p:spPr>
        <p:txBody>
          <a:bodyPr>
            <a:prstTxWarp prst="textNoShape">
              <a:avLst/>
            </a:prstTxWarp>
            <a:spAutoFit/>
          </a:bodyPr>
          <a:lstStyle/>
          <a:p>
            <a:r>
              <a:rPr lang="en-US"/>
              <a:t>What energy levels for electrons are consistent with this spectrum for “</a:t>
            </a:r>
            <a:r>
              <a:rPr lang="en-US" i="1"/>
              <a:t>Finkel</a:t>
            </a:r>
            <a:r>
              <a:rPr lang="en-US"/>
              <a:t>onium”?</a:t>
            </a:r>
          </a:p>
        </p:txBody>
      </p:sp>
      <p:sp>
        <p:nvSpPr>
          <p:cNvPr id="168976" name="Text Box 16"/>
          <p:cNvSpPr txBox="1">
            <a:spLocks noChangeArrowheads="1"/>
          </p:cNvSpPr>
          <p:nvPr/>
        </p:nvSpPr>
        <p:spPr bwMode="auto">
          <a:xfrm>
            <a:off x="119063" y="2747963"/>
            <a:ext cx="3386137" cy="457200"/>
          </a:xfrm>
          <a:prstGeom prst="rect">
            <a:avLst/>
          </a:prstGeom>
          <a:noFill/>
          <a:ln w="9525">
            <a:noFill/>
            <a:miter lim="800000"/>
            <a:headEnd/>
            <a:tailEnd/>
          </a:ln>
          <a:effectLst/>
        </p:spPr>
        <p:txBody>
          <a:bodyPr wrap="none">
            <a:prstTxWarp prst="textNoShape">
              <a:avLst/>
            </a:prstTxWarp>
            <a:spAutoFit/>
          </a:bodyPr>
          <a:lstStyle/>
          <a:p>
            <a:r>
              <a:rPr lang="en-US">
                <a:solidFill>
                  <a:srgbClr val="000099"/>
                </a:solidFill>
              </a:rPr>
              <a:t>Electron Energy levels: </a:t>
            </a:r>
          </a:p>
        </p:txBody>
      </p:sp>
      <p:sp>
        <p:nvSpPr>
          <p:cNvPr id="168977" name="Text Box 17"/>
          <p:cNvSpPr txBox="1">
            <a:spLocks noChangeArrowheads="1"/>
          </p:cNvSpPr>
          <p:nvPr/>
        </p:nvSpPr>
        <p:spPr bwMode="auto">
          <a:xfrm rot="-5400000">
            <a:off x="1044575" y="541338"/>
            <a:ext cx="593725" cy="396875"/>
          </a:xfrm>
          <a:prstGeom prst="rect">
            <a:avLst/>
          </a:prstGeom>
          <a:noFill/>
          <a:ln w="9525">
            <a:noFill/>
            <a:miter lim="800000"/>
            <a:headEnd/>
            <a:tailEnd/>
          </a:ln>
          <a:effectLst/>
        </p:spPr>
        <p:txBody>
          <a:bodyPr wrap="none">
            <a:prstTxWarp prst="textNoShape">
              <a:avLst/>
            </a:prstTxWarp>
            <a:spAutoFit/>
          </a:bodyPr>
          <a:lstStyle/>
          <a:p>
            <a:r>
              <a:rPr lang="en-US" sz="2000"/>
              <a:t>5ev</a:t>
            </a:r>
          </a:p>
        </p:txBody>
      </p:sp>
      <p:sp>
        <p:nvSpPr>
          <p:cNvPr id="168978" name="Text Box 18"/>
          <p:cNvSpPr txBox="1">
            <a:spLocks noChangeArrowheads="1"/>
          </p:cNvSpPr>
          <p:nvPr/>
        </p:nvSpPr>
        <p:spPr bwMode="auto">
          <a:xfrm rot="-5400000">
            <a:off x="1724025" y="541338"/>
            <a:ext cx="593725" cy="396875"/>
          </a:xfrm>
          <a:prstGeom prst="rect">
            <a:avLst/>
          </a:prstGeom>
          <a:noFill/>
          <a:ln w="9525">
            <a:noFill/>
            <a:miter lim="800000"/>
            <a:headEnd/>
            <a:tailEnd/>
          </a:ln>
          <a:effectLst/>
        </p:spPr>
        <p:txBody>
          <a:bodyPr wrap="none">
            <a:prstTxWarp prst="textNoShape">
              <a:avLst/>
            </a:prstTxWarp>
            <a:spAutoFit/>
          </a:bodyPr>
          <a:lstStyle/>
          <a:p>
            <a:r>
              <a:rPr lang="en-US" sz="2000"/>
              <a:t>3ev</a:t>
            </a:r>
          </a:p>
        </p:txBody>
      </p:sp>
      <p:sp>
        <p:nvSpPr>
          <p:cNvPr id="168979" name="Text Box 19"/>
          <p:cNvSpPr txBox="1">
            <a:spLocks noChangeArrowheads="1"/>
          </p:cNvSpPr>
          <p:nvPr/>
        </p:nvSpPr>
        <p:spPr bwMode="auto">
          <a:xfrm rot="-5400000">
            <a:off x="2579688" y="593725"/>
            <a:ext cx="593725" cy="396875"/>
          </a:xfrm>
          <a:prstGeom prst="rect">
            <a:avLst/>
          </a:prstGeom>
          <a:noFill/>
          <a:ln w="9525">
            <a:noFill/>
            <a:miter lim="800000"/>
            <a:headEnd/>
            <a:tailEnd/>
          </a:ln>
          <a:effectLst/>
        </p:spPr>
        <p:txBody>
          <a:bodyPr wrap="none">
            <a:prstTxWarp prst="textNoShape">
              <a:avLst/>
            </a:prstTxWarp>
            <a:spAutoFit/>
          </a:bodyPr>
          <a:lstStyle/>
          <a:p>
            <a:r>
              <a:rPr lang="en-US" sz="2000"/>
              <a:t>2ev</a:t>
            </a:r>
          </a:p>
        </p:txBody>
      </p:sp>
      <p:sp>
        <p:nvSpPr>
          <p:cNvPr id="168980" name="Text Box 20"/>
          <p:cNvSpPr txBox="1">
            <a:spLocks noChangeArrowheads="1"/>
          </p:cNvSpPr>
          <p:nvPr/>
        </p:nvSpPr>
        <p:spPr bwMode="auto">
          <a:xfrm>
            <a:off x="3063875" y="584200"/>
            <a:ext cx="2166938" cy="457200"/>
          </a:xfrm>
          <a:prstGeom prst="rect">
            <a:avLst/>
          </a:prstGeom>
          <a:noFill/>
          <a:ln w="9525">
            <a:noFill/>
            <a:miter lim="800000"/>
            <a:headEnd/>
            <a:tailEnd/>
          </a:ln>
          <a:effectLst/>
        </p:spPr>
        <p:txBody>
          <a:bodyPr wrap="none">
            <a:prstTxWarp prst="textNoShape">
              <a:avLst/>
            </a:prstTxWarp>
            <a:spAutoFit/>
          </a:bodyPr>
          <a:lstStyle/>
          <a:p>
            <a:r>
              <a:rPr lang="en-US"/>
              <a:t>Photon energy</a:t>
            </a:r>
          </a:p>
        </p:txBody>
      </p:sp>
      <p:sp>
        <p:nvSpPr>
          <p:cNvPr id="168981" name="AutoShape 21"/>
          <p:cNvSpPr>
            <a:spLocks noChangeAspect="1" noChangeArrowheads="1" noTextEdit="1"/>
          </p:cNvSpPr>
          <p:nvPr/>
        </p:nvSpPr>
        <p:spPr bwMode="auto">
          <a:xfrm>
            <a:off x="192088" y="0"/>
            <a:ext cx="5972175" cy="1866900"/>
          </a:xfrm>
          <a:prstGeom prst="rect">
            <a:avLst/>
          </a:prstGeom>
          <a:noFill/>
          <a:ln w="9525">
            <a:noFill/>
            <a:miter lim="800000"/>
            <a:headEnd/>
            <a:tailEnd/>
          </a:ln>
        </p:spPr>
        <p:txBody>
          <a:bodyPr>
            <a:prstTxWarp prst="textNoShape">
              <a:avLst/>
            </a:prstTxWarp>
          </a:bodyPr>
          <a:lstStyle/>
          <a:p>
            <a:endParaRPr lang="en-US"/>
          </a:p>
        </p:txBody>
      </p:sp>
      <p:sp>
        <p:nvSpPr>
          <p:cNvPr id="168982" name="Rectangle 22"/>
          <p:cNvSpPr>
            <a:spLocks noChangeArrowheads="1"/>
          </p:cNvSpPr>
          <p:nvPr/>
        </p:nvSpPr>
        <p:spPr bwMode="auto">
          <a:xfrm>
            <a:off x="506413" y="142875"/>
            <a:ext cx="5343525" cy="1247775"/>
          </a:xfrm>
          <a:prstGeom prst="rect">
            <a:avLst/>
          </a:prstGeom>
          <a:noFill/>
          <a:ln w="9525">
            <a:solidFill>
              <a:srgbClr val="808080"/>
            </a:solidFill>
            <a:miter lim="800000"/>
            <a:headEnd/>
            <a:tailEnd/>
          </a:ln>
        </p:spPr>
        <p:txBody>
          <a:bodyPr>
            <a:prstTxWarp prst="textNoShape">
              <a:avLst/>
            </a:prstTxWarp>
          </a:bodyPr>
          <a:lstStyle/>
          <a:p>
            <a:endParaRPr lang="en-US"/>
          </a:p>
        </p:txBody>
      </p:sp>
      <p:sp>
        <p:nvSpPr>
          <p:cNvPr id="168983" name="Line 23"/>
          <p:cNvSpPr>
            <a:spLocks noChangeShapeType="1"/>
          </p:cNvSpPr>
          <p:nvPr/>
        </p:nvSpPr>
        <p:spPr bwMode="auto">
          <a:xfrm>
            <a:off x="506413" y="1390650"/>
            <a:ext cx="5343525"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168984" name="Line 24"/>
          <p:cNvSpPr>
            <a:spLocks noChangeShapeType="1"/>
          </p:cNvSpPr>
          <p:nvPr/>
        </p:nvSpPr>
        <p:spPr bwMode="auto">
          <a:xfrm flipV="1">
            <a:off x="5064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8985" name="Line 25"/>
          <p:cNvSpPr>
            <a:spLocks noChangeShapeType="1"/>
          </p:cNvSpPr>
          <p:nvPr/>
        </p:nvSpPr>
        <p:spPr bwMode="auto">
          <a:xfrm flipV="1">
            <a:off x="5445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8986" name="Line 26"/>
          <p:cNvSpPr>
            <a:spLocks noChangeShapeType="1"/>
          </p:cNvSpPr>
          <p:nvPr/>
        </p:nvSpPr>
        <p:spPr bwMode="auto">
          <a:xfrm flipV="1">
            <a:off x="5921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8987" name="Line 27"/>
          <p:cNvSpPr>
            <a:spLocks noChangeShapeType="1"/>
          </p:cNvSpPr>
          <p:nvPr/>
        </p:nvSpPr>
        <p:spPr bwMode="auto">
          <a:xfrm flipV="1">
            <a:off x="6302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8988" name="Line 28"/>
          <p:cNvSpPr>
            <a:spLocks noChangeShapeType="1"/>
          </p:cNvSpPr>
          <p:nvPr/>
        </p:nvSpPr>
        <p:spPr bwMode="auto">
          <a:xfrm flipV="1">
            <a:off x="6683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8989" name="Line 29"/>
          <p:cNvSpPr>
            <a:spLocks noChangeShapeType="1"/>
          </p:cNvSpPr>
          <p:nvPr/>
        </p:nvSpPr>
        <p:spPr bwMode="auto">
          <a:xfrm flipV="1">
            <a:off x="7159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8990" name="Line 30"/>
          <p:cNvSpPr>
            <a:spLocks noChangeShapeType="1"/>
          </p:cNvSpPr>
          <p:nvPr/>
        </p:nvSpPr>
        <p:spPr bwMode="auto">
          <a:xfrm flipV="1">
            <a:off x="7540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8991" name="Line 31"/>
          <p:cNvSpPr>
            <a:spLocks noChangeShapeType="1"/>
          </p:cNvSpPr>
          <p:nvPr/>
        </p:nvSpPr>
        <p:spPr bwMode="auto">
          <a:xfrm flipV="1">
            <a:off x="7921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8992" name="Line 32"/>
          <p:cNvSpPr>
            <a:spLocks noChangeShapeType="1"/>
          </p:cNvSpPr>
          <p:nvPr/>
        </p:nvSpPr>
        <p:spPr bwMode="auto">
          <a:xfrm flipV="1">
            <a:off x="8397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8993" name="Line 33"/>
          <p:cNvSpPr>
            <a:spLocks noChangeShapeType="1"/>
          </p:cNvSpPr>
          <p:nvPr/>
        </p:nvSpPr>
        <p:spPr bwMode="auto">
          <a:xfrm flipV="1">
            <a:off x="8778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8994" name="Line 34"/>
          <p:cNvSpPr>
            <a:spLocks noChangeShapeType="1"/>
          </p:cNvSpPr>
          <p:nvPr/>
        </p:nvSpPr>
        <p:spPr bwMode="auto">
          <a:xfrm flipV="1">
            <a:off x="9159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8995" name="Line 35"/>
          <p:cNvSpPr>
            <a:spLocks noChangeShapeType="1"/>
          </p:cNvSpPr>
          <p:nvPr/>
        </p:nvSpPr>
        <p:spPr bwMode="auto">
          <a:xfrm flipV="1">
            <a:off x="9540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8996" name="Line 36"/>
          <p:cNvSpPr>
            <a:spLocks noChangeShapeType="1"/>
          </p:cNvSpPr>
          <p:nvPr/>
        </p:nvSpPr>
        <p:spPr bwMode="auto">
          <a:xfrm flipV="1">
            <a:off x="10017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8997" name="Line 37"/>
          <p:cNvSpPr>
            <a:spLocks noChangeShapeType="1"/>
          </p:cNvSpPr>
          <p:nvPr/>
        </p:nvSpPr>
        <p:spPr bwMode="auto">
          <a:xfrm flipV="1">
            <a:off x="10398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8998" name="Line 38"/>
          <p:cNvSpPr>
            <a:spLocks noChangeShapeType="1"/>
          </p:cNvSpPr>
          <p:nvPr/>
        </p:nvSpPr>
        <p:spPr bwMode="auto">
          <a:xfrm flipV="1">
            <a:off x="10779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8999" name="Line 39"/>
          <p:cNvSpPr>
            <a:spLocks noChangeShapeType="1"/>
          </p:cNvSpPr>
          <p:nvPr/>
        </p:nvSpPr>
        <p:spPr bwMode="auto">
          <a:xfrm flipV="1">
            <a:off x="11255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00" name="Line 40"/>
          <p:cNvSpPr>
            <a:spLocks noChangeShapeType="1"/>
          </p:cNvSpPr>
          <p:nvPr/>
        </p:nvSpPr>
        <p:spPr bwMode="auto">
          <a:xfrm flipV="1">
            <a:off x="11636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01" name="Line 41"/>
          <p:cNvSpPr>
            <a:spLocks noChangeShapeType="1"/>
          </p:cNvSpPr>
          <p:nvPr/>
        </p:nvSpPr>
        <p:spPr bwMode="auto">
          <a:xfrm flipV="1">
            <a:off x="12017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02" name="Line 42"/>
          <p:cNvSpPr>
            <a:spLocks noChangeShapeType="1"/>
          </p:cNvSpPr>
          <p:nvPr/>
        </p:nvSpPr>
        <p:spPr bwMode="auto">
          <a:xfrm flipV="1">
            <a:off x="12493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03" name="Line 43"/>
          <p:cNvSpPr>
            <a:spLocks noChangeShapeType="1"/>
          </p:cNvSpPr>
          <p:nvPr/>
        </p:nvSpPr>
        <p:spPr bwMode="auto">
          <a:xfrm flipV="1">
            <a:off x="12874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04" name="Line 44"/>
          <p:cNvSpPr>
            <a:spLocks noChangeShapeType="1"/>
          </p:cNvSpPr>
          <p:nvPr/>
        </p:nvSpPr>
        <p:spPr bwMode="auto">
          <a:xfrm flipV="1">
            <a:off x="13255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05" name="Line 45"/>
          <p:cNvSpPr>
            <a:spLocks noChangeShapeType="1"/>
          </p:cNvSpPr>
          <p:nvPr/>
        </p:nvSpPr>
        <p:spPr bwMode="auto">
          <a:xfrm flipV="1">
            <a:off x="13731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06" name="Line 46"/>
          <p:cNvSpPr>
            <a:spLocks noChangeShapeType="1"/>
          </p:cNvSpPr>
          <p:nvPr/>
        </p:nvSpPr>
        <p:spPr bwMode="auto">
          <a:xfrm flipV="1">
            <a:off x="14112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07" name="Line 47"/>
          <p:cNvSpPr>
            <a:spLocks noChangeShapeType="1"/>
          </p:cNvSpPr>
          <p:nvPr/>
        </p:nvSpPr>
        <p:spPr bwMode="auto">
          <a:xfrm flipV="1">
            <a:off x="14493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08" name="Line 48"/>
          <p:cNvSpPr>
            <a:spLocks noChangeShapeType="1"/>
          </p:cNvSpPr>
          <p:nvPr/>
        </p:nvSpPr>
        <p:spPr bwMode="auto">
          <a:xfrm flipV="1">
            <a:off x="14970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09" name="Line 49"/>
          <p:cNvSpPr>
            <a:spLocks noChangeShapeType="1"/>
          </p:cNvSpPr>
          <p:nvPr/>
        </p:nvSpPr>
        <p:spPr bwMode="auto">
          <a:xfrm flipV="1">
            <a:off x="15351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10" name="Line 50"/>
          <p:cNvSpPr>
            <a:spLocks noChangeShapeType="1"/>
          </p:cNvSpPr>
          <p:nvPr/>
        </p:nvSpPr>
        <p:spPr bwMode="auto">
          <a:xfrm flipV="1">
            <a:off x="15732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11" name="Line 51"/>
          <p:cNvSpPr>
            <a:spLocks noChangeShapeType="1"/>
          </p:cNvSpPr>
          <p:nvPr/>
        </p:nvSpPr>
        <p:spPr bwMode="auto">
          <a:xfrm flipV="1">
            <a:off x="16208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12" name="Line 52"/>
          <p:cNvSpPr>
            <a:spLocks noChangeShapeType="1"/>
          </p:cNvSpPr>
          <p:nvPr/>
        </p:nvSpPr>
        <p:spPr bwMode="auto">
          <a:xfrm flipV="1">
            <a:off x="16589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13" name="Line 53"/>
          <p:cNvSpPr>
            <a:spLocks noChangeShapeType="1"/>
          </p:cNvSpPr>
          <p:nvPr/>
        </p:nvSpPr>
        <p:spPr bwMode="auto">
          <a:xfrm flipV="1">
            <a:off x="16970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14" name="Line 54"/>
          <p:cNvSpPr>
            <a:spLocks noChangeShapeType="1"/>
          </p:cNvSpPr>
          <p:nvPr/>
        </p:nvSpPr>
        <p:spPr bwMode="auto">
          <a:xfrm flipV="1">
            <a:off x="17351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15" name="Line 55"/>
          <p:cNvSpPr>
            <a:spLocks noChangeShapeType="1"/>
          </p:cNvSpPr>
          <p:nvPr/>
        </p:nvSpPr>
        <p:spPr bwMode="auto">
          <a:xfrm flipV="1">
            <a:off x="17827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16" name="Line 56"/>
          <p:cNvSpPr>
            <a:spLocks noChangeShapeType="1"/>
          </p:cNvSpPr>
          <p:nvPr/>
        </p:nvSpPr>
        <p:spPr bwMode="auto">
          <a:xfrm flipV="1">
            <a:off x="18208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17" name="Line 57"/>
          <p:cNvSpPr>
            <a:spLocks noChangeShapeType="1"/>
          </p:cNvSpPr>
          <p:nvPr/>
        </p:nvSpPr>
        <p:spPr bwMode="auto">
          <a:xfrm flipV="1">
            <a:off x="18589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18" name="Line 58"/>
          <p:cNvSpPr>
            <a:spLocks noChangeShapeType="1"/>
          </p:cNvSpPr>
          <p:nvPr/>
        </p:nvSpPr>
        <p:spPr bwMode="auto">
          <a:xfrm flipV="1">
            <a:off x="19065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19" name="Line 59"/>
          <p:cNvSpPr>
            <a:spLocks noChangeShapeType="1"/>
          </p:cNvSpPr>
          <p:nvPr/>
        </p:nvSpPr>
        <p:spPr bwMode="auto">
          <a:xfrm flipV="1">
            <a:off x="19446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20" name="Line 60"/>
          <p:cNvSpPr>
            <a:spLocks noChangeShapeType="1"/>
          </p:cNvSpPr>
          <p:nvPr/>
        </p:nvSpPr>
        <p:spPr bwMode="auto">
          <a:xfrm flipV="1">
            <a:off x="19827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21" name="Line 61"/>
          <p:cNvSpPr>
            <a:spLocks noChangeShapeType="1"/>
          </p:cNvSpPr>
          <p:nvPr/>
        </p:nvSpPr>
        <p:spPr bwMode="auto">
          <a:xfrm flipV="1">
            <a:off x="20304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22" name="Line 62"/>
          <p:cNvSpPr>
            <a:spLocks noChangeShapeType="1"/>
          </p:cNvSpPr>
          <p:nvPr/>
        </p:nvSpPr>
        <p:spPr bwMode="auto">
          <a:xfrm flipV="1">
            <a:off x="20685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23" name="Line 63"/>
          <p:cNvSpPr>
            <a:spLocks noChangeShapeType="1"/>
          </p:cNvSpPr>
          <p:nvPr/>
        </p:nvSpPr>
        <p:spPr bwMode="auto">
          <a:xfrm flipV="1">
            <a:off x="21066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24" name="Line 64"/>
          <p:cNvSpPr>
            <a:spLocks noChangeShapeType="1"/>
          </p:cNvSpPr>
          <p:nvPr/>
        </p:nvSpPr>
        <p:spPr bwMode="auto">
          <a:xfrm flipV="1">
            <a:off x="21542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25" name="Line 65"/>
          <p:cNvSpPr>
            <a:spLocks noChangeShapeType="1"/>
          </p:cNvSpPr>
          <p:nvPr/>
        </p:nvSpPr>
        <p:spPr bwMode="auto">
          <a:xfrm flipV="1">
            <a:off x="21923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26" name="Line 66"/>
          <p:cNvSpPr>
            <a:spLocks noChangeShapeType="1"/>
          </p:cNvSpPr>
          <p:nvPr/>
        </p:nvSpPr>
        <p:spPr bwMode="auto">
          <a:xfrm flipV="1">
            <a:off x="22304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27" name="Line 67"/>
          <p:cNvSpPr>
            <a:spLocks noChangeShapeType="1"/>
          </p:cNvSpPr>
          <p:nvPr/>
        </p:nvSpPr>
        <p:spPr bwMode="auto">
          <a:xfrm flipV="1">
            <a:off x="22780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28" name="Line 68"/>
          <p:cNvSpPr>
            <a:spLocks noChangeShapeType="1"/>
          </p:cNvSpPr>
          <p:nvPr/>
        </p:nvSpPr>
        <p:spPr bwMode="auto">
          <a:xfrm flipV="1">
            <a:off x="23161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29" name="Line 69"/>
          <p:cNvSpPr>
            <a:spLocks noChangeShapeType="1"/>
          </p:cNvSpPr>
          <p:nvPr/>
        </p:nvSpPr>
        <p:spPr bwMode="auto">
          <a:xfrm flipV="1">
            <a:off x="23542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30" name="Line 70"/>
          <p:cNvSpPr>
            <a:spLocks noChangeShapeType="1"/>
          </p:cNvSpPr>
          <p:nvPr/>
        </p:nvSpPr>
        <p:spPr bwMode="auto">
          <a:xfrm flipV="1">
            <a:off x="24018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31" name="Line 71"/>
          <p:cNvSpPr>
            <a:spLocks noChangeShapeType="1"/>
          </p:cNvSpPr>
          <p:nvPr/>
        </p:nvSpPr>
        <p:spPr bwMode="auto">
          <a:xfrm flipV="1">
            <a:off x="24399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32" name="Line 72"/>
          <p:cNvSpPr>
            <a:spLocks noChangeShapeType="1"/>
          </p:cNvSpPr>
          <p:nvPr/>
        </p:nvSpPr>
        <p:spPr bwMode="auto">
          <a:xfrm flipV="1">
            <a:off x="24780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33" name="Line 73"/>
          <p:cNvSpPr>
            <a:spLocks noChangeShapeType="1"/>
          </p:cNvSpPr>
          <p:nvPr/>
        </p:nvSpPr>
        <p:spPr bwMode="auto">
          <a:xfrm flipV="1">
            <a:off x="25161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34" name="Line 74"/>
          <p:cNvSpPr>
            <a:spLocks noChangeShapeType="1"/>
          </p:cNvSpPr>
          <p:nvPr/>
        </p:nvSpPr>
        <p:spPr bwMode="auto">
          <a:xfrm flipV="1">
            <a:off x="25638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35" name="Line 75"/>
          <p:cNvSpPr>
            <a:spLocks noChangeShapeType="1"/>
          </p:cNvSpPr>
          <p:nvPr/>
        </p:nvSpPr>
        <p:spPr bwMode="auto">
          <a:xfrm flipV="1">
            <a:off x="26019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36" name="Line 76"/>
          <p:cNvSpPr>
            <a:spLocks noChangeShapeType="1"/>
          </p:cNvSpPr>
          <p:nvPr/>
        </p:nvSpPr>
        <p:spPr bwMode="auto">
          <a:xfrm flipV="1">
            <a:off x="26400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37" name="Line 77"/>
          <p:cNvSpPr>
            <a:spLocks noChangeShapeType="1"/>
          </p:cNvSpPr>
          <p:nvPr/>
        </p:nvSpPr>
        <p:spPr bwMode="auto">
          <a:xfrm flipV="1">
            <a:off x="26876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38" name="Line 78"/>
          <p:cNvSpPr>
            <a:spLocks noChangeShapeType="1"/>
          </p:cNvSpPr>
          <p:nvPr/>
        </p:nvSpPr>
        <p:spPr bwMode="auto">
          <a:xfrm flipV="1">
            <a:off x="27257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39" name="Line 79"/>
          <p:cNvSpPr>
            <a:spLocks noChangeShapeType="1"/>
          </p:cNvSpPr>
          <p:nvPr/>
        </p:nvSpPr>
        <p:spPr bwMode="auto">
          <a:xfrm flipV="1">
            <a:off x="27638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40" name="Line 80"/>
          <p:cNvSpPr>
            <a:spLocks noChangeShapeType="1"/>
          </p:cNvSpPr>
          <p:nvPr/>
        </p:nvSpPr>
        <p:spPr bwMode="auto">
          <a:xfrm flipV="1">
            <a:off x="28114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41" name="Line 81"/>
          <p:cNvSpPr>
            <a:spLocks noChangeShapeType="1"/>
          </p:cNvSpPr>
          <p:nvPr/>
        </p:nvSpPr>
        <p:spPr bwMode="auto">
          <a:xfrm flipV="1">
            <a:off x="28495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42" name="Line 82"/>
          <p:cNvSpPr>
            <a:spLocks noChangeShapeType="1"/>
          </p:cNvSpPr>
          <p:nvPr/>
        </p:nvSpPr>
        <p:spPr bwMode="auto">
          <a:xfrm flipV="1">
            <a:off x="28876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43" name="Line 83"/>
          <p:cNvSpPr>
            <a:spLocks noChangeShapeType="1"/>
          </p:cNvSpPr>
          <p:nvPr/>
        </p:nvSpPr>
        <p:spPr bwMode="auto">
          <a:xfrm flipV="1">
            <a:off x="29352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44" name="Line 84"/>
          <p:cNvSpPr>
            <a:spLocks noChangeShapeType="1"/>
          </p:cNvSpPr>
          <p:nvPr/>
        </p:nvSpPr>
        <p:spPr bwMode="auto">
          <a:xfrm flipV="1">
            <a:off x="29733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45" name="Line 85"/>
          <p:cNvSpPr>
            <a:spLocks noChangeShapeType="1"/>
          </p:cNvSpPr>
          <p:nvPr/>
        </p:nvSpPr>
        <p:spPr bwMode="auto">
          <a:xfrm flipV="1">
            <a:off x="30114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46" name="Line 86"/>
          <p:cNvSpPr>
            <a:spLocks noChangeShapeType="1"/>
          </p:cNvSpPr>
          <p:nvPr/>
        </p:nvSpPr>
        <p:spPr bwMode="auto">
          <a:xfrm flipV="1">
            <a:off x="30591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47" name="Line 87"/>
          <p:cNvSpPr>
            <a:spLocks noChangeShapeType="1"/>
          </p:cNvSpPr>
          <p:nvPr/>
        </p:nvSpPr>
        <p:spPr bwMode="auto">
          <a:xfrm flipV="1">
            <a:off x="30972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48" name="Line 88"/>
          <p:cNvSpPr>
            <a:spLocks noChangeShapeType="1"/>
          </p:cNvSpPr>
          <p:nvPr/>
        </p:nvSpPr>
        <p:spPr bwMode="auto">
          <a:xfrm flipV="1">
            <a:off x="31353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49" name="Line 89"/>
          <p:cNvSpPr>
            <a:spLocks noChangeShapeType="1"/>
          </p:cNvSpPr>
          <p:nvPr/>
        </p:nvSpPr>
        <p:spPr bwMode="auto">
          <a:xfrm flipV="1">
            <a:off x="31829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50" name="Line 90"/>
          <p:cNvSpPr>
            <a:spLocks noChangeShapeType="1"/>
          </p:cNvSpPr>
          <p:nvPr/>
        </p:nvSpPr>
        <p:spPr bwMode="auto">
          <a:xfrm flipV="1">
            <a:off x="32210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51" name="Line 91"/>
          <p:cNvSpPr>
            <a:spLocks noChangeShapeType="1"/>
          </p:cNvSpPr>
          <p:nvPr/>
        </p:nvSpPr>
        <p:spPr bwMode="auto">
          <a:xfrm flipV="1">
            <a:off x="32591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52" name="Line 92"/>
          <p:cNvSpPr>
            <a:spLocks noChangeShapeType="1"/>
          </p:cNvSpPr>
          <p:nvPr/>
        </p:nvSpPr>
        <p:spPr bwMode="auto">
          <a:xfrm flipV="1">
            <a:off x="32972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53" name="Line 93"/>
          <p:cNvSpPr>
            <a:spLocks noChangeShapeType="1"/>
          </p:cNvSpPr>
          <p:nvPr/>
        </p:nvSpPr>
        <p:spPr bwMode="auto">
          <a:xfrm flipV="1">
            <a:off x="33448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54" name="Line 94"/>
          <p:cNvSpPr>
            <a:spLocks noChangeShapeType="1"/>
          </p:cNvSpPr>
          <p:nvPr/>
        </p:nvSpPr>
        <p:spPr bwMode="auto">
          <a:xfrm flipV="1">
            <a:off x="33829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55" name="Line 95"/>
          <p:cNvSpPr>
            <a:spLocks noChangeShapeType="1"/>
          </p:cNvSpPr>
          <p:nvPr/>
        </p:nvSpPr>
        <p:spPr bwMode="auto">
          <a:xfrm flipV="1">
            <a:off x="34210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56" name="Line 96"/>
          <p:cNvSpPr>
            <a:spLocks noChangeShapeType="1"/>
          </p:cNvSpPr>
          <p:nvPr/>
        </p:nvSpPr>
        <p:spPr bwMode="auto">
          <a:xfrm flipV="1">
            <a:off x="34686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57" name="Line 97"/>
          <p:cNvSpPr>
            <a:spLocks noChangeShapeType="1"/>
          </p:cNvSpPr>
          <p:nvPr/>
        </p:nvSpPr>
        <p:spPr bwMode="auto">
          <a:xfrm flipV="1">
            <a:off x="35067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58" name="Line 98"/>
          <p:cNvSpPr>
            <a:spLocks noChangeShapeType="1"/>
          </p:cNvSpPr>
          <p:nvPr/>
        </p:nvSpPr>
        <p:spPr bwMode="auto">
          <a:xfrm flipV="1">
            <a:off x="35448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59" name="Line 99"/>
          <p:cNvSpPr>
            <a:spLocks noChangeShapeType="1"/>
          </p:cNvSpPr>
          <p:nvPr/>
        </p:nvSpPr>
        <p:spPr bwMode="auto">
          <a:xfrm flipV="1">
            <a:off x="35925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60" name="Line 100"/>
          <p:cNvSpPr>
            <a:spLocks noChangeShapeType="1"/>
          </p:cNvSpPr>
          <p:nvPr/>
        </p:nvSpPr>
        <p:spPr bwMode="auto">
          <a:xfrm flipV="1">
            <a:off x="36306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61" name="Line 101"/>
          <p:cNvSpPr>
            <a:spLocks noChangeShapeType="1"/>
          </p:cNvSpPr>
          <p:nvPr/>
        </p:nvSpPr>
        <p:spPr bwMode="auto">
          <a:xfrm flipV="1">
            <a:off x="36687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62" name="Line 102"/>
          <p:cNvSpPr>
            <a:spLocks noChangeShapeType="1"/>
          </p:cNvSpPr>
          <p:nvPr/>
        </p:nvSpPr>
        <p:spPr bwMode="auto">
          <a:xfrm flipV="1">
            <a:off x="37163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63" name="Line 103"/>
          <p:cNvSpPr>
            <a:spLocks noChangeShapeType="1"/>
          </p:cNvSpPr>
          <p:nvPr/>
        </p:nvSpPr>
        <p:spPr bwMode="auto">
          <a:xfrm flipV="1">
            <a:off x="37544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64" name="Line 104"/>
          <p:cNvSpPr>
            <a:spLocks noChangeShapeType="1"/>
          </p:cNvSpPr>
          <p:nvPr/>
        </p:nvSpPr>
        <p:spPr bwMode="auto">
          <a:xfrm flipV="1">
            <a:off x="37925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65" name="Line 105"/>
          <p:cNvSpPr>
            <a:spLocks noChangeShapeType="1"/>
          </p:cNvSpPr>
          <p:nvPr/>
        </p:nvSpPr>
        <p:spPr bwMode="auto">
          <a:xfrm flipV="1">
            <a:off x="38401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66" name="Line 106"/>
          <p:cNvSpPr>
            <a:spLocks noChangeShapeType="1"/>
          </p:cNvSpPr>
          <p:nvPr/>
        </p:nvSpPr>
        <p:spPr bwMode="auto">
          <a:xfrm flipV="1">
            <a:off x="38782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67" name="Line 107"/>
          <p:cNvSpPr>
            <a:spLocks noChangeShapeType="1"/>
          </p:cNvSpPr>
          <p:nvPr/>
        </p:nvSpPr>
        <p:spPr bwMode="auto">
          <a:xfrm flipV="1">
            <a:off x="39163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68" name="Line 108"/>
          <p:cNvSpPr>
            <a:spLocks noChangeShapeType="1"/>
          </p:cNvSpPr>
          <p:nvPr/>
        </p:nvSpPr>
        <p:spPr bwMode="auto">
          <a:xfrm flipV="1">
            <a:off x="39544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69" name="Line 109"/>
          <p:cNvSpPr>
            <a:spLocks noChangeShapeType="1"/>
          </p:cNvSpPr>
          <p:nvPr/>
        </p:nvSpPr>
        <p:spPr bwMode="auto">
          <a:xfrm flipV="1">
            <a:off x="40020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70" name="Line 110"/>
          <p:cNvSpPr>
            <a:spLocks noChangeShapeType="1"/>
          </p:cNvSpPr>
          <p:nvPr/>
        </p:nvSpPr>
        <p:spPr bwMode="auto">
          <a:xfrm flipV="1">
            <a:off x="40401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71" name="Line 111"/>
          <p:cNvSpPr>
            <a:spLocks noChangeShapeType="1"/>
          </p:cNvSpPr>
          <p:nvPr/>
        </p:nvSpPr>
        <p:spPr bwMode="auto">
          <a:xfrm flipV="1">
            <a:off x="40782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72" name="Line 112"/>
          <p:cNvSpPr>
            <a:spLocks noChangeShapeType="1"/>
          </p:cNvSpPr>
          <p:nvPr/>
        </p:nvSpPr>
        <p:spPr bwMode="auto">
          <a:xfrm flipV="1">
            <a:off x="41259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73" name="Line 113"/>
          <p:cNvSpPr>
            <a:spLocks noChangeShapeType="1"/>
          </p:cNvSpPr>
          <p:nvPr/>
        </p:nvSpPr>
        <p:spPr bwMode="auto">
          <a:xfrm flipV="1">
            <a:off x="41640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74" name="Line 114"/>
          <p:cNvSpPr>
            <a:spLocks noChangeShapeType="1"/>
          </p:cNvSpPr>
          <p:nvPr/>
        </p:nvSpPr>
        <p:spPr bwMode="auto">
          <a:xfrm flipV="1">
            <a:off x="42021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75" name="Line 115"/>
          <p:cNvSpPr>
            <a:spLocks noChangeShapeType="1"/>
          </p:cNvSpPr>
          <p:nvPr/>
        </p:nvSpPr>
        <p:spPr bwMode="auto">
          <a:xfrm flipV="1">
            <a:off x="42497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76" name="Line 116"/>
          <p:cNvSpPr>
            <a:spLocks noChangeShapeType="1"/>
          </p:cNvSpPr>
          <p:nvPr/>
        </p:nvSpPr>
        <p:spPr bwMode="auto">
          <a:xfrm flipV="1">
            <a:off x="42878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77" name="Line 117"/>
          <p:cNvSpPr>
            <a:spLocks noChangeShapeType="1"/>
          </p:cNvSpPr>
          <p:nvPr/>
        </p:nvSpPr>
        <p:spPr bwMode="auto">
          <a:xfrm flipV="1">
            <a:off x="43259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78" name="Line 118"/>
          <p:cNvSpPr>
            <a:spLocks noChangeShapeType="1"/>
          </p:cNvSpPr>
          <p:nvPr/>
        </p:nvSpPr>
        <p:spPr bwMode="auto">
          <a:xfrm flipV="1">
            <a:off x="43735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79" name="Line 119"/>
          <p:cNvSpPr>
            <a:spLocks noChangeShapeType="1"/>
          </p:cNvSpPr>
          <p:nvPr/>
        </p:nvSpPr>
        <p:spPr bwMode="auto">
          <a:xfrm flipV="1">
            <a:off x="44116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80" name="Line 120"/>
          <p:cNvSpPr>
            <a:spLocks noChangeShapeType="1"/>
          </p:cNvSpPr>
          <p:nvPr/>
        </p:nvSpPr>
        <p:spPr bwMode="auto">
          <a:xfrm flipV="1">
            <a:off x="44497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81" name="Line 121"/>
          <p:cNvSpPr>
            <a:spLocks noChangeShapeType="1"/>
          </p:cNvSpPr>
          <p:nvPr/>
        </p:nvSpPr>
        <p:spPr bwMode="auto">
          <a:xfrm flipV="1">
            <a:off x="44973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82" name="Line 122"/>
          <p:cNvSpPr>
            <a:spLocks noChangeShapeType="1"/>
          </p:cNvSpPr>
          <p:nvPr/>
        </p:nvSpPr>
        <p:spPr bwMode="auto">
          <a:xfrm flipV="1">
            <a:off x="45354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83" name="Line 123"/>
          <p:cNvSpPr>
            <a:spLocks noChangeShapeType="1"/>
          </p:cNvSpPr>
          <p:nvPr/>
        </p:nvSpPr>
        <p:spPr bwMode="auto">
          <a:xfrm flipV="1">
            <a:off x="45735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84" name="Line 124"/>
          <p:cNvSpPr>
            <a:spLocks noChangeShapeType="1"/>
          </p:cNvSpPr>
          <p:nvPr/>
        </p:nvSpPr>
        <p:spPr bwMode="auto">
          <a:xfrm flipV="1">
            <a:off x="46212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85" name="Line 125"/>
          <p:cNvSpPr>
            <a:spLocks noChangeShapeType="1"/>
          </p:cNvSpPr>
          <p:nvPr/>
        </p:nvSpPr>
        <p:spPr bwMode="auto">
          <a:xfrm flipV="1">
            <a:off x="46593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86" name="Line 126"/>
          <p:cNvSpPr>
            <a:spLocks noChangeShapeType="1"/>
          </p:cNvSpPr>
          <p:nvPr/>
        </p:nvSpPr>
        <p:spPr bwMode="auto">
          <a:xfrm flipV="1">
            <a:off x="46974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87" name="Line 127"/>
          <p:cNvSpPr>
            <a:spLocks noChangeShapeType="1"/>
          </p:cNvSpPr>
          <p:nvPr/>
        </p:nvSpPr>
        <p:spPr bwMode="auto">
          <a:xfrm flipV="1">
            <a:off x="47355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88" name="Line 128"/>
          <p:cNvSpPr>
            <a:spLocks noChangeShapeType="1"/>
          </p:cNvSpPr>
          <p:nvPr/>
        </p:nvSpPr>
        <p:spPr bwMode="auto">
          <a:xfrm flipV="1">
            <a:off x="47831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89" name="Line 129"/>
          <p:cNvSpPr>
            <a:spLocks noChangeShapeType="1"/>
          </p:cNvSpPr>
          <p:nvPr/>
        </p:nvSpPr>
        <p:spPr bwMode="auto">
          <a:xfrm flipV="1">
            <a:off x="48212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90" name="Line 130"/>
          <p:cNvSpPr>
            <a:spLocks noChangeShapeType="1"/>
          </p:cNvSpPr>
          <p:nvPr/>
        </p:nvSpPr>
        <p:spPr bwMode="auto">
          <a:xfrm flipV="1">
            <a:off x="48593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91" name="Line 131"/>
          <p:cNvSpPr>
            <a:spLocks noChangeShapeType="1"/>
          </p:cNvSpPr>
          <p:nvPr/>
        </p:nvSpPr>
        <p:spPr bwMode="auto">
          <a:xfrm flipV="1">
            <a:off x="49069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92" name="Line 132"/>
          <p:cNvSpPr>
            <a:spLocks noChangeShapeType="1"/>
          </p:cNvSpPr>
          <p:nvPr/>
        </p:nvSpPr>
        <p:spPr bwMode="auto">
          <a:xfrm flipV="1">
            <a:off x="49450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93" name="Line 133"/>
          <p:cNvSpPr>
            <a:spLocks noChangeShapeType="1"/>
          </p:cNvSpPr>
          <p:nvPr/>
        </p:nvSpPr>
        <p:spPr bwMode="auto">
          <a:xfrm flipV="1">
            <a:off x="49831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94" name="Line 134"/>
          <p:cNvSpPr>
            <a:spLocks noChangeShapeType="1"/>
          </p:cNvSpPr>
          <p:nvPr/>
        </p:nvSpPr>
        <p:spPr bwMode="auto">
          <a:xfrm flipV="1">
            <a:off x="50307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95" name="Line 135"/>
          <p:cNvSpPr>
            <a:spLocks noChangeShapeType="1"/>
          </p:cNvSpPr>
          <p:nvPr/>
        </p:nvSpPr>
        <p:spPr bwMode="auto">
          <a:xfrm flipV="1">
            <a:off x="50688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96" name="Line 136"/>
          <p:cNvSpPr>
            <a:spLocks noChangeShapeType="1"/>
          </p:cNvSpPr>
          <p:nvPr/>
        </p:nvSpPr>
        <p:spPr bwMode="auto">
          <a:xfrm flipV="1">
            <a:off x="51069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97" name="Line 137"/>
          <p:cNvSpPr>
            <a:spLocks noChangeShapeType="1"/>
          </p:cNvSpPr>
          <p:nvPr/>
        </p:nvSpPr>
        <p:spPr bwMode="auto">
          <a:xfrm flipV="1">
            <a:off x="51546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98" name="Line 138"/>
          <p:cNvSpPr>
            <a:spLocks noChangeShapeType="1"/>
          </p:cNvSpPr>
          <p:nvPr/>
        </p:nvSpPr>
        <p:spPr bwMode="auto">
          <a:xfrm flipV="1">
            <a:off x="51927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099" name="Line 139"/>
          <p:cNvSpPr>
            <a:spLocks noChangeShapeType="1"/>
          </p:cNvSpPr>
          <p:nvPr/>
        </p:nvSpPr>
        <p:spPr bwMode="auto">
          <a:xfrm flipV="1">
            <a:off x="52308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100" name="Line 140"/>
          <p:cNvSpPr>
            <a:spLocks noChangeShapeType="1"/>
          </p:cNvSpPr>
          <p:nvPr/>
        </p:nvSpPr>
        <p:spPr bwMode="auto">
          <a:xfrm flipV="1">
            <a:off x="52784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101" name="Line 141"/>
          <p:cNvSpPr>
            <a:spLocks noChangeShapeType="1"/>
          </p:cNvSpPr>
          <p:nvPr/>
        </p:nvSpPr>
        <p:spPr bwMode="auto">
          <a:xfrm flipV="1">
            <a:off x="53165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102" name="Line 142"/>
          <p:cNvSpPr>
            <a:spLocks noChangeShapeType="1"/>
          </p:cNvSpPr>
          <p:nvPr/>
        </p:nvSpPr>
        <p:spPr bwMode="auto">
          <a:xfrm flipV="1">
            <a:off x="53546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103" name="Line 143"/>
          <p:cNvSpPr>
            <a:spLocks noChangeShapeType="1"/>
          </p:cNvSpPr>
          <p:nvPr/>
        </p:nvSpPr>
        <p:spPr bwMode="auto">
          <a:xfrm flipV="1">
            <a:off x="54022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104" name="Line 144"/>
          <p:cNvSpPr>
            <a:spLocks noChangeShapeType="1"/>
          </p:cNvSpPr>
          <p:nvPr/>
        </p:nvSpPr>
        <p:spPr bwMode="auto">
          <a:xfrm flipV="1">
            <a:off x="54403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105" name="Line 145"/>
          <p:cNvSpPr>
            <a:spLocks noChangeShapeType="1"/>
          </p:cNvSpPr>
          <p:nvPr/>
        </p:nvSpPr>
        <p:spPr bwMode="auto">
          <a:xfrm flipV="1">
            <a:off x="54784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106" name="Line 146"/>
          <p:cNvSpPr>
            <a:spLocks noChangeShapeType="1"/>
          </p:cNvSpPr>
          <p:nvPr/>
        </p:nvSpPr>
        <p:spPr bwMode="auto">
          <a:xfrm flipV="1">
            <a:off x="551656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107" name="Line 147"/>
          <p:cNvSpPr>
            <a:spLocks noChangeShapeType="1"/>
          </p:cNvSpPr>
          <p:nvPr/>
        </p:nvSpPr>
        <p:spPr bwMode="auto">
          <a:xfrm flipV="1">
            <a:off x="55641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108" name="Line 148"/>
          <p:cNvSpPr>
            <a:spLocks noChangeShapeType="1"/>
          </p:cNvSpPr>
          <p:nvPr/>
        </p:nvSpPr>
        <p:spPr bwMode="auto">
          <a:xfrm flipV="1">
            <a:off x="56022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109" name="Line 149"/>
          <p:cNvSpPr>
            <a:spLocks noChangeShapeType="1"/>
          </p:cNvSpPr>
          <p:nvPr/>
        </p:nvSpPr>
        <p:spPr bwMode="auto">
          <a:xfrm flipV="1">
            <a:off x="564038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110" name="Line 150"/>
          <p:cNvSpPr>
            <a:spLocks noChangeShapeType="1"/>
          </p:cNvSpPr>
          <p:nvPr/>
        </p:nvSpPr>
        <p:spPr bwMode="auto">
          <a:xfrm flipV="1">
            <a:off x="56880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111" name="Line 151"/>
          <p:cNvSpPr>
            <a:spLocks noChangeShapeType="1"/>
          </p:cNvSpPr>
          <p:nvPr/>
        </p:nvSpPr>
        <p:spPr bwMode="auto">
          <a:xfrm flipV="1">
            <a:off x="57261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112" name="Line 152"/>
          <p:cNvSpPr>
            <a:spLocks noChangeShapeType="1"/>
          </p:cNvSpPr>
          <p:nvPr/>
        </p:nvSpPr>
        <p:spPr bwMode="auto">
          <a:xfrm flipV="1">
            <a:off x="5764213"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113" name="Line 153"/>
          <p:cNvSpPr>
            <a:spLocks noChangeShapeType="1"/>
          </p:cNvSpPr>
          <p:nvPr/>
        </p:nvSpPr>
        <p:spPr bwMode="auto">
          <a:xfrm flipV="1">
            <a:off x="58118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114" name="Line 154"/>
          <p:cNvSpPr>
            <a:spLocks noChangeShapeType="1"/>
          </p:cNvSpPr>
          <p:nvPr/>
        </p:nvSpPr>
        <p:spPr bwMode="auto">
          <a:xfrm flipV="1">
            <a:off x="5849938" y="1390650"/>
            <a:ext cx="1587"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69115" name="Line 155"/>
          <p:cNvSpPr>
            <a:spLocks noChangeShapeType="1"/>
          </p:cNvSpPr>
          <p:nvPr/>
        </p:nvSpPr>
        <p:spPr bwMode="auto">
          <a:xfrm flipV="1">
            <a:off x="506413" y="1390650"/>
            <a:ext cx="1587"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169116" name="Line 156"/>
          <p:cNvSpPr>
            <a:spLocks noChangeShapeType="1"/>
          </p:cNvSpPr>
          <p:nvPr/>
        </p:nvSpPr>
        <p:spPr bwMode="auto">
          <a:xfrm flipV="1">
            <a:off x="915988" y="1390650"/>
            <a:ext cx="1587"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169117" name="Line 157"/>
          <p:cNvSpPr>
            <a:spLocks noChangeShapeType="1"/>
          </p:cNvSpPr>
          <p:nvPr/>
        </p:nvSpPr>
        <p:spPr bwMode="auto">
          <a:xfrm flipV="1">
            <a:off x="1325563" y="1390650"/>
            <a:ext cx="1587"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169118" name="Line 158"/>
          <p:cNvSpPr>
            <a:spLocks noChangeShapeType="1"/>
          </p:cNvSpPr>
          <p:nvPr/>
        </p:nvSpPr>
        <p:spPr bwMode="auto">
          <a:xfrm flipV="1">
            <a:off x="1735138" y="1390650"/>
            <a:ext cx="1587"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169119" name="Line 159"/>
          <p:cNvSpPr>
            <a:spLocks noChangeShapeType="1"/>
          </p:cNvSpPr>
          <p:nvPr/>
        </p:nvSpPr>
        <p:spPr bwMode="auto">
          <a:xfrm flipV="1">
            <a:off x="2154238" y="1390650"/>
            <a:ext cx="1587"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169120" name="Line 160"/>
          <p:cNvSpPr>
            <a:spLocks noChangeShapeType="1"/>
          </p:cNvSpPr>
          <p:nvPr/>
        </p:nvSpPr>
        <p:spPr bwMode="auto">
          <a:xfrm flipV="1">
            <a:off x="2563813" y="1390650"/>
            <a:ext cx="1587"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169121" name="Line 161"/>
          <p:cNvSpPr>
            <a:spLocks noChangeShapeType="1"/>
          </p:cNvSpPr>
          <p:nvPr/>
        </p:nvSpPr>
        <p:spPr bwMode="auto">
          <a:xfrm flipV="1">
            <a:off x="2973388" y="1390650"/>
            <a:ext cx="1587"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169122" name="Line 162"/>
          <p:cNvSpPr>
            <a:spLocks noChangeShapeType="1"/>
          </p:cNvSpPr>
          <p:nvPr/>
        </p:nvSpPr>
        <p:spPr bwMode="auto">
          <a:xfrm flipV="1">
            <a:off x="3382963" y="1390650"/>
            <a:ext cx="1587"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169123" name="Line 163"/>
          <p:cNvSpPr>
            <a:spLocks noChangeShapeType="1"/>
          </p:cNvSpPr>
          <p:nvPr/>
        </p:nvSpPr>
        <p:spPr bwMode="auto">
          <a:xfrm flipV="1">
            <a:off x="3792538" y="1390650"/>
            <a:ext cx="1587"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169124" name="Line 164"/>
          <p:cNvSpPr>
            <a:spLocks noChangeShapeType="1"/>
          </p:cNvSpPr>
          <p:nvPr/>
        </p:nvSpPr>
        <p:spPr bwMode="auto">
          <a:xfrm flipV="1">
            <a:off x="4202113" y="1390650"/>
            <a:ext cx="1587"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169125" name="Line 165"/>
          <p:cNvSpPr>
            <a:spLocks noChangeShapeType="1"/>
          </p:cNvSpPr>
          <p:nvPr/>
        </p:nvSpPr>
        <p:spPr bwMode="auto">
          <a:xfrm flipV="1">
            <a:off x="4621213" y="1390650"/>
            <a:ext cx="1587"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169126" name="Line 166"/>
          <p:cNvSpPr>
            <a:spLocks noChangeShapeType="1"/>
          </p:cNvSpPr>
          <p:nvPr/>
        </p:nvSpPr>
        <p:spPr bwMode="auto">
          <a:xfrm flipV="1">
            <a:off x="5030788" y="1390650"/>
            <a:ext cx="1587"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169127" name="Line 167"/>
          <p:cNvSpPr>
            <a:spLocks noChangeShapeType="1"/>
          </p:cNvSpPr>
          <p:nvPr/>
        </p:nvSpPr>
        <p:spPr bwMode="auto">
          <a:xfrm flipV="1">
            <a:off x="5440363" y="1390650"/>
            <a:ext cx="1587"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169128" name="Line 168"/>
          <p:cNvSpPr>
            <a:spLocks noChangeShapeType="1"/>
          </p:cNvSpPr>
          <p:nvPr/>
        </p:nvSpPr>
        <p:spPr bwMode="auto">
          <a:xfrm flipV="1">
            <a:off x="5849938" y="1390650"/>
            <a:ext cx="1587"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169129" name="Line 169"/>
          <p:cNvSpPr>
            <a:spLocks noChangeShapeType="1"/>
          </p:cNvSpPr>
          <p:nvPr/>
        </p:nvSpPr>
        <p:spPr bwMode="auto">
          <a:xfrm flipV="1">
            <a:off x="1525588" y="142875"/>
            <a:ext cx="1587" cy="1247775"/>
          </a:xfrm>
          <a:prstGeom prst="line">
            <a:avLst/>
          </a:prstGeom>
          <a:noFill/>
          <a:ln w="28575">
            <a:solidFill>
              <a:srgbClr val="000000"/>
            </a:solidFill>
            <a:round/>
            <a:headEnd/>
            <a:tailEnd/>
          </a:ln>
        </p:spPr>
        <p:txBody>
          <a:bodyPr>
            <a:prstTxWarp prst="textNoShape">
              <a:avLst/>
            </a:prstTxWarp>
          </a:bodyPr>
          <a:lstStyle/>
          <a:p>
            <a:endParaRPr lang="en-US"/>
          </a:p>
        </p:txBody>
      </p:sp>
      <p:sp>
        <p:nvSpPr>
          <p:cNvPr id="169130" name="Line 170"/>
          <p:cNvSpPr>
            <a:spLocks noChangeShapeType="1"/>
          </p:cNvSpPr>
          <p:nvPr/>
        </p:nvSpPr>
        <p:spPr bwMode="auto">
          <a:xfrm flipV="1">
            <a:off x="2201863" y="142875"/>
            <a:ext cx="1587" cy="1247775"/>
          </a:xfrm>
          <a:prstGeom prst="line">
            <a:avLst/>
          </a:prstGeom>
          <a:noFill/>
          <a:ln w="28575">
            <a:solidFill>
              <a:srgbClr val="333399"/>
            </a:solidFill>
            <a:round/>
            <a:headEnd/>
            <a:tailEnd/>
          </a:ln>
        </p:spPr>
        <p:txBody>
          <a:bodyPr>
            <a:prstTxWarp prst="textNoShape">
              <a:avLst/>
            </a:prstTxWarp>
          </a:bodyPr>
          <a:lstStyle/>
          <a:p>
            <a:endParaRPr lang="en-US"/>
          </a:p>
        </p:txBody>
      </p:sp>
      <p:sp>
        <p:nvSpPr>
          <p:cNvPr id="169131" name="Line 171"/>
          <p:cNvSpPr>
            <a:spLocks noChangeShapeType="1"/>
          </p:cNvSpPr>
          <p:nvPr/>
        </p:nvSpPr>
        <p:spPr bwMode="auto">
          <a:xfrm flipV="1">
            <a:off x="3059113" y="142875"/>
            <a:ext cx="1587" cy="1247775"/>
          </a:xfrm>
          <a:prstGeom prst="line">
            <a:avLst/>
          </a:prstGeom>
          <a:noFill/>
          <a:ln w="28575">
            <a:solidFill>
              <a:srgbClr val="FF0000"/>
            </a:solidFill>
            <a:round/>
            <a:headEnd/>
            <a:tailEnd/>
          </a:ln>
        </p:spPr>
        <p:txBody>
          <a:bodyPr>
            <a:prstTxWarp prst="textNoShape">
              <a:avLst/>
            </a:prstTxWarp>
          </a:bodyPr>
          <a:lstStyle/>
          <a:p>
            <a:endParaRPr lang="en-US"/>
          </a:p>
        </p:txBody>
      </p:sp>
      <p:sp>
        <p:nvSpPr>
          <p:cNvPr id="169132" name="Rectangle 172"/>
          <p:cNvSpPr>
            <a:spLocks noChangeArrowheads="1"/>
          </p:cNvSpPr>
          <p:nvPr/>
        </p:nvSpPr>
        <p:spPr bwMode="auto">
          <a:xfrm>
            <a:off x="468313" y="1524000"/>
            <a:ext cx="98425"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0</a:t>
            </a:r>
            <a:endParaRPr lang="en-US" sz="1400"/>
          </a:p>
        </p:txBody>
      </p:sp>
      <p:sp>
        <p:nvSpPr>
          <p:cNvPr id="169133" name="Rectangle 173"/>
          <p:cNvSpPr>
            <a:spLocks noChangeArrowheads="1"/>
          </p:cNvSpPr>
          <p:nvPr/>
        </p:nvSpPr>
        <p:spPr bwMode="auto">
          <a:xfrm>
            <a:off x="801688" y="1524000"/>
            <a:ext cx="296862"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100</a:t>
            </a:r>
            <a:endParaRPr lang="en-US" sz="1400"/>
          </a:p>
        </p:txBody>
      </p:sp>
      <p:sp>
        <p:nvSpPr>
          <p:cNvPr id="169134" name="Rectangle 174"/>
          <p:cNvSpPr>
            <a:spLocks noChangeArrowheads="1"/>
          </p:cNvSpPr>
          <p:nvPr/>
        </p:nvSpPr>
        <p:spPr bwMode="auto">
          <a:xfrm>
            <a:off x="1211263" y="1524000"/>
            <a:ext cx="296862"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200</a:t>
            </a:r>
            <a:endParaRPr lang="en-US" sz="1400"/>
          </a:p>
        </p:txBody>
      </p:sp>
      <p:sp>
        <p:nvSpPr>
          <p:cNvPr id="169135" name="Rectangle 175"/>
          <p:cNvSpPr>
            <a:spLocks noChangeArrowheads="1"/>
          </p:cNvSpPr>
          <p:nvPr/>
        </p:nvSpPr>
        <p:spPr bwMode="auto">
          <a:xfrm>
            <a:off x="1620838" y="1524000"/>
            <a:ext cx="296862"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300</a:t>
            </a:r>
            <a:endParaRPr lang="en-US" sz="1400"/>
          </a:p>
        </p:txBody>
      </p:sp>
      <p:sp>
        <p:nvSpPr>
          <p:cNvPr id="169136" name="Rectangle 176"/>
          <p:cNvSpPr>
            <a:spLocks noChangeArrowheads="1"/>
          </p:cNvSpPr>
          <p:nvPr/>
        </p:nvSpPr>
        <p:spPr bwMode="auto">
          <a:xfrm>
            <a:off x="2039938" y="1524000"/>
            <a:ext cx="296862"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400</a:t>
            </a:r>
            <a:endParaRPr lang="en-US" sz="1400"/>
          </a:p>
        </p:txBody>
      </p:sp>
      <p:sp>
        <p:nvSpPr>
          <p:cNvPr id="169137" name="Rectangle 177"/>
          <p:cNvSpPr>
            <a:spLocks noChangeArrowheads="1"/>
          </p:cNvSpPr>
          <p:nvPr/>
        </p:nvSpPr>
        <p:spPr bwMode="auto">
          <a:xfrm>
            <a:off x="2449513" y="1524000"/>
            <a:ext cx="296862"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500</a:t>
            </a:r>
            <a:endParaRPr lang="en-US" sz="1400"/>
          </a:p>
        </p:txBody>
      </p:sp>
      <p:sp>
        <p:nvSpPr>
          <p:cNvPr id="169138" name="Rectangle 178"/>
          <p:cNvSpPr>
            <a:spLocks noChangeArrowheads="1"/>
          </p:cNvSpPr>
          <p:nvPr/>
        </p:nvSpPr>
        <p:spPr bwMode="auto">
          <a:xfrm>
            <a:off x="2859088" y="1524000"/>
            <a:ext cx="296862"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600</a:t>
            </a:r>
            <a:endParaRPr lang="en-US" sz="1400"/>
          </a:p>
        </p:txBody>
      </p:sp>
      <p:sp>
        <p:nvSpPr>
          <p:cNvPr id="169139" name="Rectangle 179"/>
          <p:cNvSpPr>
            <a:spLocks noChangeArrowheads="1"/>
          </p:cNvSpPr>
          <p:nvPr/>
        </p:nvSpPr>
        <p:spPr bwMode="auto">
          <a:xfrm>
            <a:off x="3268663" y="1524000"/>
            <a:ext cx="296862"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700</a:t>
            </a:r>
            <a:endParaRPr lang="en-US" sz="1400"/>
          </a:p>
        </p:txBody>
      </p:sp>
      <p:sp>
        <p:nvSpPr>
          <p:cNvPr id="169140" name="Rectangle 180"/>
          <p:cNvSpPr>
            <a:spLocks noChangeArrowheads="1"/>
          </p:cNvSpPr>
          <p:nvPr/>
        </p:nvSpPr>
        <p:spPr bwMode="auto">
          <a:xfrm>
            <a:off x="3678238" y="1524000"/>
            <a:ext cx="642937"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800  nm</a:t>
            </a:r>
            <a:endParaRPr lang="en-US" sz="1400"/>
          </a:p>
        </p:txBody>
      </p:sp>
      <p:sp>
        <p:nvSpPr>
          <p:cNvPr id="169141" name="Rectangle 181"/>
          <p:cNvSpPr>
            <a:spLocks noChangeArrowheads="1"/>
          </p:cNvSpPr>
          <p:nvPr/>
        </p:nvSpPr>
        <p:spPr bwMode="auto">
          <a:xfrm>
            <a:off x="239713" y="47625"/>
            <a:ext cx="5867400" cy="1771650"/>
          </a:xfrm>
          <a:prstGeom prst="rect">
            <a:avLst/>
          </a:prstGeom>
          <a:noFill/>
          <a:ln w="0">
            <a:solidFill>
              <a:srgbClr val="000000"/>
            </a:solidFill>
            <a:miter lim="800000"/>
            <a:headEnd/>
            <a:tailEnd/>
          </a:ln>
        </p:spPr>
        <p:txBody>
          <a:bodyPr>
            <a:prstTxWarp prst="textNoShape">
              <a:avLst/>
            </a:prstTxWarp>
          </a:bodyPr>
          <a:lstStyle/>
          <a:p>
            <a:endParaRPr lang="en-US"/>
          </a:p>
        </p:txBody>
      </p:sp>
      <p:sp>
        <p:nvSpPr>
          <p:cNvPr id="169142" name="Text Box 182"/>
          <p:cNvSpPr txBox="1">
            <a:spLocks noChangeArrowheads="1"/>
          </p:cNvSpPr>
          <p:nvPr/>
        </p:nvSpPr>
        <p:spPr bwMode="auto">
          <a:xfrm>
            <a:off x="3846513" y="5191125"/>
            <a:ext cx="855662" cy="457200"/>
          </a:xfrm>
          <a:prstGeom prst="rect">
            <a:avLst/>
          </a:prstGeom>
          <a:noFill/>
          <a:ln w="9525">
            <a:noFill/>
            <a:miter lim="800000"/>
            <a:headEnd/>
            <a:tailEnd/>
          </a:ln>
          <a:effectLst/>
        </p:spPr>
        <p:txBody>
          <a:bodyPr>
            <a:prstTxWarp prst="textNoShape">
              <a:avLst/>
            </a:prstTxWarp>
            <a:spAutoFit/>
          </a:bodyPr>
          <a:lstStyle/>
          <a:p>
            <a:r>
              <a:rPr lang="en-US"/>
              <a:t>-5eV</a:t>
            </a:r>
          </a:p>
        </p:txBody>
      </p:sp>
      <p:sp>
        <p:nvSpPr>
          <p:cNvPr id="169143" name="Text Box 183"/>
          <p:cNvSpPr txBox="1">
            <a:spLocks noChangeArrowheads="1"/>
          </p:cNvSpPr>
          <p:nvPr/>
        </p:nvSpPr>
        <p:spPr bwMode="auto">
          <a:xfrm>
            <a:off x="3821113" y="5611813"/>
            <a:ext cx="828675" cy="457200"/>
          </a:xfrm>
          <a:prstGeom prst="rect">
            <a:avLst/>
          </a:prstGeom>
          <a:noFill/>
          <a:ln w="9525">
            <a:noFill/>
            <a:miter lim="800000"/>
            <a:headEnd/>
            <a:tailEnd/>
          </a:ln>
          <a:effectLst/>
        </p:spPr>
        <p:txBody>
          <a:bodyPr wrap="none">
            <a:prstTxWarp prst="textNoShape">
              <a:avLst/>
            </a:prstTxWarp>
            <a:spAutoFit/>
          </a:bodyPr>
          <a:lstStyle/>
          <a:p>
            <a:r>
              <a:rPr lang="en-US"/>
              <a:t>-7eV</a:t>
            </a:r>
          </a:p>
        </p:txBody>
      </p:sp>
      <p:sp>
        <p:nvSpPr>
          <p:cNvPr id="169144" name="Text Box 184"/>
          <p:cNvSpPr txBox="1">
            <a:spLocks noChangeArrowheads="1"/>
          </p:cNvSpPr>
          <p:nvPr/>
        </p:nvSpPr>
        <p:spPr bwMode="auto">
          <a:xfrm>
            <a:off x="3741738" y="6400800"/>
            <a:ext cx="996950" cy="457200"/>
          </a:xfrm>
          <a:prstGeom prst="rect">
            <a:avLst/>
          </a:prstGeom>
          <a:noFill/>
          <a:ln w="9525">
            <a:noFill/>
            <a:miter lim="800000"/>
            <a:headEnd/>
            <a:tailEnd/>
          </a:ln>
          <a:effectLst/>
        </p:spPr>
        <p:txBody>
          <a:bodyPr wrap="none">
            <a:prstTxWarp prst="textNoShape">
              <a:avLst/>
            </a:prstTxWarp>
            <a:spAutoFit/>
          </a:bodyPr>
          <a:lstStyle/>
          <a:p>
            <a:r>
              <a:rPr lang="en-US"/>
              <a:t>-10eV</a:t>
            </a:r>
          </a:p>
        </p:txBody>
      </p:sp>
      <p:grpSp>
        <p:nvGrpSpPr>
          <p:cNvPr id="3" name="Group 185"/>
          <p:cNvGrpSpPr>
            <a:grpSpLocks/>
          </p:cNvGrpSpPr>
          <p:nvPr/>
        </p:nvGrpSpPr>
        <p:grpSpPr bwMode="auto">
          <a:xfrm>
            <a:off x="3344863" y="4194175"/>
            <a:ext cx="466725" cy="2451100"/>
            <a:chOff x="3062" y="2642"/>
            <a:chExt cx="715" cy="1544"/>
          </a:xfrm>
        </p:grpSpPr>
        <p:sp>
          <p:nvSpPr>
            <p:cNvPr id="169146" name="Line 186"/>
            <p:cNvSpPr>
              <a:spLocks noChangeShapeType="1"/>
            </p:cNvSpPr>
            <p:nvPr/>
          </p:nvSpPr>
          <p:spPr bwMode="auto">
            <a:xfrm>
              <a:off x="3062" y="3430"/>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9147" name="Line 187"/>
            <p:cNvSpPr>
              <a:spLocks noChangeShapeType="1"/>
            </p:cNvSpPr>
            <p:nvPr/>
          </p:nvSpPr>
          <p:spPr bwMode="auto">
            <a:xfrm>
              <a:off x="3062" y="3682"/>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9148" name="Line 188"/>
            <p:cNvSpPr>
              <a:spLocks noChangeShapeType="1"/>
            </p:cNvSpPr>
            <p:nvPr/>
          </p:nvSpPr>
          <p:spPr bwMode="auto">
            <a:xfrm>
              <a:off x="3062" y="4186"/>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9149" name="Line 189"/>
            <p:cNvSpPr>
              <a:spLocks noChangeShapeType="1"/>
            </p:cNvSpPr>
            <p:nvPr/>
          </p:nvSpPr>
          <p:spPr bwMode="auto">
            <a:xfrm>
              <a:off x="3095" y="2642"/>
              <a:ext cx="682" cy="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grpSp>
      <p:sp>
        <p:nvSpPr>
          <p:cNvPr id="169150" name="Text Box 190"/>
          <p:cNvSpPr txBox="1">
            <a:spLocks noChangeArrowheads="1"/>
          </p:cNvSpPr>
          <p:nvPr/>
        </p:nvSpPr>
        <p:spPr bwMode="auto">
          <a:xfrm>
            <a:off x="3921125" y="3995738"/>
            <a:ext cx="855663" cy="457200"/>
          </a:xfrm>
          <a:prstGeom prst="rect">
            <a:avLst/>
          </a:prstGeom>
          <a:noFill/>
          <a:ln w="9525">
            <a:noFill/>
            <a:miter lim="800000"/>
            <a:headEnd/>
            <a:tailEnd/>
          </a:ln>
          <a:effectLst/>
        </p:spPr>
        <p:txBody>
          <a:bodyPr>
            <a:prstTxWarp prst="textNoShape">
              <a:avLst/>
            </a:prstTxWarp>
            <a:spAutoFit/>
          </a:bodyPr>
          <a:lstStyle/>
          <a:p>
            <a:r>
              <a:rPr lang="en-US"/>
              <a:t>0eV</a:t>
            </a:r>
          </a:p>
        </p:txBody>
      </p:sp>
      <p:sp>
        <p:nvSpPr>
          <p:cNvPr id="169151" name="Text Box 191"/>
          <p:cNvSpPr txBox="1">
            <a:spLocks noChangeArrowheads="1"/>
          </p:cNvSpPr>
          <p:nvPr/>
        </p:nvSpPr>
        <p:spPr bwMode="auto">
          <a:xfrm>
            <a:off x="5478463" y="5221288"/>
            <a:ext cx="855662" cy="457200"/>
          </a:xfrm>
          <a:prstGeom prst="rect">
            <a:avLst/>
          </a:prstGeom>
          <a:noFill/>
          <a:ln w="9525">
            <a:noFill/>
            <a:miter lim="800000"/>
            <a:headEnd/>
            <a:tailEnd/>
          </a:ln>
          <a:effectLst/>
        </p:spPr>
        <p:txBody>
          <a:bodyPr>
            <a:prstTxWarp prst="textNoShape">
              <a:avLst/>
            </a:prstTxWarp>
            <a:spAutoFit/>
          </a:bodyPr>
          <a:lstStyle/>
          <a:p>
            <a:r>
              <a:rPr lang="en-US"/>
              <a:t>5eV</a:t>
            </a:r>
          </a:p>
        </p:txBody>
      </p:sp>
      <p:sp>
        <p:nvSpPr>
          <p:cNvPr id="169152" name="Text Box 192"/>
          <p:cNvSpPr txBox="1">
            <a:spLocks noChangeArrowheads="1"/>
          </p:cNvSpPr>
          <p:nvPr/>
        </p:nvSpPr>
        <p:spPr bwMode="auto">
          <a:xfrm>
            <a:off x="5449888" y="4838700"/>
            <a:ext cx="727075" cy="457200"/>
          </a:xfrm>
          <a:prstGeom prst="rect">
            <a:avLst/>
          </a:prstGeom>
          <a:noFill/>
          <a:ln w="9525">
            <a:noFill/>
            <a:miter lim="800000"/>
            <a:headEnd/>
            <a:tailEnd/>
          </a:ln>
          <a:effectLst/>
        </p:spPr>
        <p:txBody>
          <a:bodyPr wrap="none">
            <a:prstTxWarp prst="textNoShape">
              <a:avLst/>
            </a:prstTxWarp>
            <a:spAutoFit/>
          </a:bodyPr>
          <a:lstStyle/>
          <a:p>
            <a:r>
              <a:rPr lang="en-US"/>
              <a:t>7eV</a:t>
            </a:r>
          </a:p>
        </p:txBody>
      </p:sp>
      <p:sp>
        <p:nvSpPr>
          <p:cNvPr id="169153" name="Text Box 193"/>
          <p:cNvSpPr txBox="1">
            <a:spLocks noChangeArrowheads="1"/>
          </p:cNvSpPr>
          <p:nvPr/>
        </p:nvSpPr>
        <p:spPr bwMode="auto">
          <a:xfrm>
            <a:off x="5414963" y="3946525"/>
            <a:ext cx="895350" cy="457200"/>
          </a:xfrm>
          <a:prstGeom prst="rect">
            <a:avLst/>
          </a:prstGeom>
          <a:noFill/>
          <a:ln w="9525">
            <a:noFill/>
            <a:miter lim="800000"/>
            <a:headEnd/>
            <a:tailEnd/>
          </a:ln>
          <a:effectLst/>
        </p:spPr>
        <p:txBody>
          <a:bodyPr wrap="none">
            <a:prstTxWarp prst="textNoShape">
              <a:avLst/>
            </a:prstTxWarp>
            <a:spAutoFit/>
          </a:bodyPr>
          <a:lstStyle/>
          <a:p>
            <a:r>
              <a:rPr lang="en-US"/>
              <a:t>10eV</a:t>
            </a:r>
          </a:p>
        </p:txBody>
      </p:sp>
      <p:sp>
        <p:nvSpPr>
          <p:cNvPr id="169154" name="Line 194"/>
          <p:cNvSpPr>
            <a:spLocks noChangeShapeType="1"/>
          </p:cNvSpPr>
          <p:nvPr/>
        </p:nvSpPr>
        <p:spPr bwMode="auto">
          <a:xfrm>
            <a:off x="4899025" y="5489575"/>
            <a:ext cx="5143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9155" name="Line 195"/>
          <p:cNvSpPr>
            <a:spLocks noChangeShapeType="1"/>
          </p:cNvSpPr>
          <p:nvPr/>
        </p:nvSpPr>
        <p:spPr bwMode="auto">
          <a:xfrm>
            <a:off x="4897438" y="5129213"/>
            <a:ext cx="5143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9156" name="Line 196"/>
          <p:cNvSpPr>
            <a:spLocks noChangeShapeType="1"/>
          </p:cNvSpPr>
          <p:nvPr/>
        </p:nvSpPr>
        <p:spPr bwMode="auto">
          <a:xfrm>
            <a:off x="4872038" y="4225925"/>
            <a:ext cx="5143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9157" name="Line 197"/>
          <p:cNvSpPr>
            <a:spLocks noChangeShapeType="1"/>
          </p:cNvSpPr>
          <p:nvPr/>
        </p:nvSpPr>
        <p:spPr bwMode="auto">
          <a:xfrm>
            <a:off x="4887913" y="6691313"/>
            <a:ext cx="514350" cy="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169158" name="Text Box 198"/>
          <p:cNvSpPr txBox="1">
            <a:spLocks noChangeArrowheads="1"/>
          </p:cNvSpPr>
          <p:nvPr/>
        </p:nvSpPr>
        <p:spPr bwMode="auto">
          <a:xfrm>
            <a:off x="5467350" y="6400800"/>
            <a:ext cx="855663" cy="457200"/>
          </a:xfrm>
          <a:prstGeom prst="rect">
            <a:avLst/>
          </a:prstGeom>
          <a:noFill/>
          <a:ln w="9525">
            <a:noFill/>
            <a:miter lim="800000"/>
            <a:headEnd/>
            <a:tailEnd/>
          </a:ln>
          <a:effectLst/>
        </p:spPr>
        <p:txBody>
          <a:bodyPr>
            <a:prstTxWarp prst="textNoShape">
              <a:avLst/>
            </a:prstTxWarp>
            <a:spAutoFit/>
          </a:bodyPr>
          <a:lstStyle/>
          <a:p>
            <a:r>
              <a:rPr lang="en-US"/>
              <a:t>0eV</a:t>
            </a:r>
          </a:p>
        </p:txBody>
      </p:sp>
      <p:grpSp>
        <p:nvGrpSpPr>
          <p:cNvPr id="4" name="Group 199"/>
          <p:cNvGrpSpPr>
            <a:grpSpLocks/>
          </p:cNvGrpSpPr>
          <p:nvPr/>
        </p:nvGrpSpPr>
        <p:grpSpPr bwMode="auto">
          <a:xfrm>
            <a:off x="1670050" y="4235450"/>
            <a:ext cx="658813" cy="2398713"/>
            <a:chOff x="1564" y="2675"/>
            <a:chExt cx="752" cy="1511"/>
          </a:xfrm>
        </p:grpSpPr>
        <p:sp>
          <p:nvSpPr>
            <p:cNvPr id="169160" name="Line 200"/>
            <p:cNvSpPr>
              <a:spLocks noChangeShapeType="1"/>
            </p:cNvSpPr>
            <p:nvPr/>
          </p:nvSpPr>
          <p:spPr bwMode="auto">
            <a:xfrm>
              <a:off x="1618" y="2675"/>
              <a:ext cx="682" cy="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169161" name="Line 201"/>
            <p:cNvSpPr>
              <a:spLocks noChangeShapeType="1"/>
            </p:cNvSpPr>
            <p:nvPr/>
          </p:nvSpPr>
          <p:spPr bwMode="auto">
            <a:xfrm>
              <a:off x="1585" y="3962"/>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9162" name="Line 202"/>
            <p:cNvSpPr>
              <a:spLocks noChangeShapeType="1"/>
            </p:cNvSpPr>
            <p:nvPr/>
          </p:nvSpPr>
          <p:spPr bwMode="auto">
            <a:xfrm>
              <a:off x="1634" y="3808"/>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9163" name="Line 203"/>
            <p:cNvSpPr>
              <a:spLocks noChangeShapeType="1"/>
            </p:cNvSpPr>
            <p:nvPr/>
          </p:nvSpPr>
          <p:spPr bwMode="auto">
            <a:xfrm>
              <a:off x="1564" y="3481"/>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9164" name="Line 204"/>
            <p:cNvSpPr>
              <a:spLocks noChangeShapeType="1"/>
            </p:cNvSpPr>
            <p:nvPr/>
          </p:nvSpPr>
          <p:spPr bwMode="auto">
            <a:xfrm>
              <a:off x="1613" y="4186"/>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grpSp>
      <p:sp>
        <p:nvSpPr>
          <p:cNvPr id="169165" name="Text Box 205"/>
          <p:cNvSpPr txBox="1">
            <a:spLocks noChangeArrowheads="1"/>
          </p:cNvSpPr>
          <p:nvPr/>
        </p:nvSpPr>
        <p:spPr bwMode="auto">
          <a:xfrm>
            <a:off x="2254250" y="6400800"/>
            <a:ext cx="996950" cy="457200"/>
          </a:xfrm>
          <a:prstGeom prst="rect">
            <a:avLst/>
          </a:prstGeom>
          <a:noFill/>
          <a:ln w="9525">
            <a:noFill/>
            <a:miter lim="800000"/>
            <a:headEnd/>
            <a:tailEnd/>
          </a:ln>
          <a:effectLst/>
        </p:spPr>
        <p:txBody>
          <a:bodyPr wrap="none">
            <a:prstTxWarp prst="textNoShape">
              <a:avLst/>
            </a:prstTxWarp>
            <a:spAutoFit/>
          </a:bodyPr>
          <a:lstStyle/>
          <a:p>
            <a:r>
              <a:rPr lang="en-US"/>
              <a:t>-10eV</a:t>
            </a:r>
          </a:p>
        </p:txBody>
      </p:sp>
      <p:sp>
        <p:nvSpPr>
          <p:cNvPr id="169166" name="Text Box 206"/>
          <p:cNvSpPr txBox="1">
            <a:spLocks noChangeArrowheads="1"/>
          </p:cNvSpPr>
          <p:nvPr/>
        </p:nvSpPr>
        <p:spPr bwMode="auto">
          <a:xfrm>
            <a:off x="609600" y="3540125"/>
            <a:ext cx="387350"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169167" name="Text Box 207"/>
          <p:cNvSpPr txBox="1">
            <a:spLocks noChangeArrowheads="1"/>
          </p:cNvSpPr>
          <p:nvPr/>
        </p:nvSpPr>
        <p:spPr bwMode="auto">
          <a:xfrm>
            <a:off x="2259013" y="3449638"/>
            <a:ext cx="387350" cy="457200"/>
          </a:xfrm>
          <a:prstGeom prst="rect">
            <a:avLst/>
          </a:prstGeom>
          <a:noFill/>
          <a:ln w="9525">
            <a:noFill/>
            <a:miter lim="800000"/>
            <a:headEnd/>
            <a:tailEnd/>
          </a:ln>
          <a:effectLst/>
        </p:spPr>
        <p:txBody>
          <a:bodyPr wrap="none">
            <a:prstTxWarp prst="textNoShape">
              <a:avLst/>
            </a:prstTxWarp>
            <a:spAutoFit/>
          </a:bodyPr>
          <a:lstStyle/>
          <a:p>
            <a:r>
              <a:rPr lang="en-US"/>
              <a:t>B</a:t>
            </a:r>
          </a:p>
        </p:txBody>
      </p:sp>
      <p:sp>
        <p:nvSpPr>
          <p:cNvPr id="169168" name="Text Box 208"/>
          <p:cNvSpPr txBox="1">
            <a:spLocks noChangeArrowheads="1"/>
          </p:cNvSpPr>
          <p:nvPr/>
        </p:nvSpPr>
        <p:spPr bwMode="auto">
          <a:xfrm>
            <a:off x="3663950" y="3494088"/>
            <a:ext cx="404813" cy="457200"/>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169169" name="Text Box 209"/>
          <p:cNvSpPr txBox="1">
            <a:spLocks noChangeArrowheads="1"/>
          </p:cNvSpPr>
          <p:nvPr/>
        </p:nvSpPr>
        <p:spPr bwMode="auto">
          <a:xfrm>
            <a:off x="5143500" y="3508375"/>
            <a:ext cx="404813" cy="457200"/>
          </a:xfrm>
          <a:prstGeom prst="rect">
            <a:avLst/>
          </a:prstGeom>
          <a:noFill/>
          <a:ln w="9525">
            <a:noFill/>
            <a:miter lim="800000"/>
            <a:headEnd/>
            <a:tailEnd/>
          </a:ln>
          <a:effectLst/>
        </p:spPr>
        <p:txBody>
          <a:bodyPr wrap="none">
            <a:prstTxWarp prst="textNoShape">
              <a:avLst/>
            </a:prstTxWarp>
            <a:spAutoFit/>
          </a:bodyPr>
          <a:lstStyle/>
          <a:p>
            <a:r>
              <a:rPr lang="en-US"/>
              <a:t>D</a:t>
            </a:r>
          </a:p>
        </p:txBody>
      </p:sp>
      <p:sp>
        <p:nvSpPr>
          <p:cNvPr id="169170" name="Text Box 210"/>
          <p:cNvSpPr txBox="1">
            <a:spLocks noChangeArrowheads="1"/>
          </p:cNvSpPr>
          <p:nvPr/>
        </p:nvSpPr>
        <p:spPr bwMode="auto">
          <a:xfrm>
            <a:off x="6956425" y="5187950"/>
            <a:ext cx="855663" cy="457200"/>
          </a:xfrm>
          <a:prstGeom prst="rect">
            <a:avLst/>
          </a:prstGeom>
          <a:noFill/>
          <a:ln w="9525">
            <a:noFill/>
            <a:miter lim="800000"/>
            <a:headEnd/>
            <a:tailEnd/>
          </a:ln>
          <a:effectLst/>
        </p:spPr>
        <p:txBody>
          <a:bodyPr>
            <a:prstTxWarp prst="textNoShape">
              <a:avLst/>
            </a:prstTxWarp>
            <a:spAutoFit/>
          </a:bodyPr>
          <a:lstStyle/>
          <a:p>
            <a:r>
              <a:rPr lang="en-US"/>
              <a:t>5eV</a:t>
            </a:r>
          </a:p>
        </p:txBody>
      </p:sp>
      <p:sp>
        <p:nvSpPr>
          <p:cNvPr id="169171" name="Text Box 211"/>
          <p:cNvSpPr txBox="1">
            <a:spLocks noChangeArrowheads="1"/>
          </p:cNvSpPr>
          <p:nvPr/>
        </p:nvSpPr>
        <p:spPr bwMode="auto">
          <a:xfrm>
            <a:off x="6927850" y="5764213"/>
            <a:ext cx="727075" cy="457200"/>
          </a:xfrm>
          <a:prstGeom prst="rect">
            <a:avLst/>
          </a:prstGeom>
          <a:noFill/>
          <a:ln w="9525">
            <a:noFill/>
            <a:miter lim="800000"/>
            <a:headEnd/>
            <a:tailEnd/>
          </a:ln>
          <a:effectLst/>
        </p:spPr>
        <p:txBody>
          <a:bodyPr wrap="none">
            <a:prstTxWarp prst="textNoShape">
              <a:avLst/>
            </a:prstTxWarp>
            <a:spAutoFit/>
          </a:bodyPr>
          <a:lstStyle/>
          <a:p>
            <a:r>
              <a:rPr lang="en-US"/>
              <a:t>3eV</a:t>
            </a:r>
          </a:p>
        </p:txBody>
      </p:sp>
      <p:sp>
        <p:nvSpPr>
          <p:cNvPr id="169172" name="Text Box 212"/>
          <p:cNvSpPr txBox="1">
            <a:spLocks noChangeArrowheads="1"/>
          </p:cNvSpPr>
          <p:nvPr/>
        </p:nvSpPr>
        <p:spPr bwMode="auto">
          <a:xfrm>
            <a:off x="6946900" y="6030913"/>
            <a:ext cx="727075" cy="457200"/>
          </a:xfrm>
          <a:prstGeom prst="rect">
            <a:avLst/>
          </a:prstGeom>
          <a:noFill/>
          <a:ln w="9525">
            <a:noFill/>
            <a:miter lim="800000"/>
            <a:headEnd/>
            <a:tailEnd/>
          </a:ln>
          <a:effectLst/>
        </p:spPr>
        <p:txBody>
          <a:bodyPr wrap="none">
            <a:prstTxWarp prst="textNoShape">
              <a:avLst/>
            </a:prstTxWarp>
            <a:spAutoFit/>
          </a:bodyPr>
          <a:lstStyle/>
          <a:p>
            <a:r>
              <a:rPr lang="en-US"/>
              <a:t>2eV</a:t>
            </a:r>
          </a:p>
        </p:txBody>
      </p:sp>
      <p:sp>
        <p:nvSpPr>
          <p:cNvPr id="169173" name="Line 213"/>
          <p:cNvSpPr>
            <a:spLocks noChangeShapeType="1"/>
          </p:cNvSpPr>
          <p:nvPr/>
        </p:nvSpPr>
        <p:spPr bwMode="auto">
          <a:xfrm>
            <a:off x="6410325" y="6292850"/>
            <a:ext cx="5143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9174" name="Line 214"/>
          <p:cNvSpPr>
            <a:spLocks noChangeShapeType="1"/>
          </p:cNvSpPr>
          <p:nvPr/>
        </p:nvSpPr>
        <p:spPr bwMode="auto">
          <a:xfrm>
            <a:off x="6408738" y="6021388"/>
            <a:ext cx="5143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9175" name="Line 215"/>
          <p:cNvSpPr>
            <a:spLocks noChangeShapeType="1"/>
          </p:cNvSpPr>
          <p:nvPr/>
        </p:nvSpPr>
        <p:spPr bwMode="auto">
          <a:xfrm>
            <a:off x="6416675" y="5497513"/>
            <a:ext cx="5143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9176" name="Line 216"/>
          <p:cNvSpPr>
            <a:spLocks noChangeShapeType="1"/>
          </p:cNvSpPr>
          <p:nvPr/>
        </p:nvSpPr>
        <p:spPr bwMode="auto">
          <a:xfrm>
            <a:off x="6421438" y="6657975"/>
            <a:ext cx="514350" cy="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169177" name="Text Box 217"/>
          <p:cNvSpPr txBox="1">
            <a:spLocks noChangeArrowheads="1"/>
          </p:cNvSpPr>
          <p:nvPr/>
        </p:nvSpPr>
        <p:spPr bwMode="auto">
          <a:xfrm>
            <a:off x="7000875" y="6367463"/>
            <a:ext cx="855663" cy="457200"/>
          </a:xfrm>
          <a:prstGeom prst="rect">
            <a:avLst/>
          </a:prstGeom>
          <a:noFill/>
          <a:ln w="9525">
            <a:noFill/>
            <a:miter lim="800000"/>
            <a:headEnd/>
            <a:tailEnd/>
          </a:ln>
          <a:effectLst/>
        </p:spPr>
        <p:txBody>
          <a:bodyPr>
            <a:prstTxWarp prst="textNoShape">
              <a:avLst/>
            </a:prstTxWarp>
            <a:spAutoFit/>
          </a:bodyPr>
          <a:lstStyle/>
          <a:p>
            <a:r>
              <a:rPr lang="en-US"/>
              <a:t>0eV</a:t>
            </a:r>
          </a:p>
        </p:txBody>
      </p:sp>
      <p:sp>
        <p:nvSpPr>
          <p:cNvPr id="169178" name="Text Box 218"/>
          <p:cNvSpPr txBox="1">
            <a:spLocks noChangeArrowheads="1"/>
          </p:cNvSpPr>
          <p:nvPr/>
        </p:nvSpPr>
        <p:spPr bwMode="auto">
          <a:xfrm>
            <a:off x="6677025" y="3475038"/>
            <a:ext cx="387350" cy="457200"/>
          </a:xfrm>
          <a:prstGeom prst="rect">
            <a:avLst/>
          </a:prstGeom>
          <a:noFill/>
          <a:ln w="9525">
            <a:noFill/>
            <a:miter lim="800000"/>
            <a:headEnd/>
            <a:tailEnd/>
          </a:ln>
          <a:effectLst/>
        </p:spPr>
        <p:txBody>
          <a:bodyPr wrap="none">
            <a:prstTxWarp prst="textNoShape">
              <a:avLst/>
            </a:prstTxWarp>
            <a:spAutoFit/>
          </a:bodyPr>
          <a:lstStyle/>
          <a:p>
            <a:r>
              <a:rPr lang="en-US"/>
              <a:t>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9" name="Slide Number Placeholder 5"/>
          <p:cNvSpPr>
            <a:spLocks noGrp="1"/>
          </p:cNvSpPr>
          <p:nvPr>
            <p:ph type="sldNum" sz="quarter" idx="12"/>
          </p:nvPr>
        </p:nvSpPr>
        <p:spPr/>
        <p:txBody>
          <a:bodyPr/>
          <a:lstStyle/>
          <a:p>
            <a:fld id="{0DFDA82C-01E6-6E4B-BCC4-F3DFEA53FB33}" type="slidenum">
              <a:rPr lang="en-US"/>
              <a:pPr/>
              <a:t>31</a:t>
            </a:fld>
            <a:endParaRPr lang="en-US"/>
          </a:p>
        </p:txBody>
      </p:sp>
      <p:sp>
        <p:nvSpPr>
          <p:cNvPr id="171010" name="Text Box 2"/>
          <p:cNvSpPr txBox="1">
            <a:spLocks noChangeArrowheads="1"/>
          </p:cNvSpPr>
          <p:nvPr/>
        </p:nvSpPr>
        <p:spPr bwMode="auto">
          <a:xfrm>
            <a:off x="677863" y="4554538"/>
            <a:ext cx="855662" cy="457200"/>
          </a:xfrm>
          <a:prstGeom prst="rect">
            <a:avLst/>
          </a:prstGeom>
          <a:noFill/>
          <a:ln w="9525">
            <a:noFill/>
            <a:miter lim="800000"/>
            <a:headEnd/>
            <a:tailEnd/>
          </a:ln>
          <a:effectLst/>
        </p:spPr>
        <p:txBody>
          <a:bodyPr>
            <a:prstTxWarp prst="textNoShape">
              <a:avLst/>
            </a:prstTxWarp>
            <a:spAutoFit/>
          </a:bodyPr>
          <a:lstStyle/>
          <a:p>
            <a:r>
              <a:rPr lang="en-US"/>
              <a:t>-2eV</a:t>
            </a:r>
          </a:p>
        </p:txBody>
      </p:sp>
      <p:sp>
        <p:nvSpPr>
          <p:cNvPr id="171011" name="Text Box 3"/>
          <p:cNvSpPr txBox="1">
            <a:spLocks noChangeArrowheads="1"/>
          </p:cNvSpPr>
          <p:nvPr/>
        </p:nvSpPr>
        <p:spPr bwMode="auto">
          <a:xfrm>
            <a:off x="674688" y="4897438"/>
            <a:ext cx="828675" cy="457200"/>
          </a:xfrm>
          <a:prstGeom prst="rect">
            <a:avLst/>
          </a:prstGeom>
          <a:noFill/>
          <a:ln w="9525">
            <a:noFill/>
            <a:miter lim="800000"/>
            <a:headEnd/>
            <a:tailEnd/>
          </a:ln>
          <a:effectLst/>
        </p:spPr>
        <p:txBody>
          <a:bodyPr wrap="none">
            <a:prstTxWarp prst="textNoShape">
              <a:avLst/>
            </a:prstTxWarp>
            <a:spAutoFit/>
          </a:bodyPr>
          <a:lstStyle/>
          <a:p>
            <a:r>
              <a:rPr lang="en-US"/>
              <a:t>-3eV</a:t>
            </a:r>
          </a:p>
        </p:txBody>
      </p:sp>
      <p:sp>
        <p:nvSpPr>
          <p:cNvPr id="171012" name="Text Box 4"/>
          <p:cNvSpPr txBox="1">
            <a:spLocks noChangeArrowheads="1"/>
          </p:cNvSpPr>
          <p:nvPr/>
        </p:nvSpPr>
        <p:spPr bwMode="auto">
          <a:xfrm>
            <a:off x="639763" y="5373688"/>
            <a:ext cx="828675" cy="457200"/>
          </a:xfrm>
          <a:prstGeom prst="rect">
            <a:avLst/>
          </a:prstGeom>
          <a:noFill/>
          <a:ln w="9525">
            <a:noFill/>
            <a:miter lim="800000"/>
            <a:headEnd/>
            <a:tailEnd/>
          </a:ln>
          <a:effectLst/>
        </p:spPr>
        <p:txBody>
          <a:bodyPr wrap="none">
            <a:prstTxWarp prst="textNoShape">
              <a:avLst/>
            </a:prstTxWarp>
            <a:spAutoFit/>
          </a:bodyPr>
          <a:lstStyle/>
          <a:p>
            <a:r>
              <a:rPr lang="en-US"/>
              <a:t>-5eV</a:t>
            </a:r>
          </a:p>
        </p:txBody>
      </p:sp>
      <p:grpSp>
        <p:nvGrpSpPr>
          <p:cNvPr id="2" name="Group 5"/>
          <p:cNvGrpSpPr>
            <a:grpSpLocks/>
          </p:cNvGrpSpPr>
          <p:nvPr/>
        </p:nvGrpSpPr>
        <p:grpSpPr bwMode="auto">
          <a:xfrm>
            <a:off x="76200" y="4237038"/>
            <a:ext cx="611188" cy="1257300"/>
            <a:chOff x="48" y="2669"/>
            <a:chExt cx="736" cy="792"/>
          </a:xfrm>
        </p:grpSpPr>
        <p:sp>
          <p:nvSpPr>
            <p:cNvPr id="171014" name="Line 6"/>
            <p:cNvSpPr>
              <a:spLocks noChangeShapeType="1"/>
            </p:cNvSpPr>
            <p:nvPr/>
          </p:nvSpPr>
          <p:spPr bwMode="auto">
            <a:xfrm>
              <a:off x="76" y="3022"/>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1015" name="Line 7"/>
            <p:cNvSpPr>
              <a:spLocks noChangeShapeType="1"/>
            </p:cNvSpPr>
            <p:nvPr/>
          </p:nvSpPr>
          <p:spPr bwMode="auto">
            <a:xfrm>
              <a:off x="83" y="3212"/>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1016" name="Line 8"/>
            <p:cNvSpPr>
              <a:spLocks noChangeShapeType="1"/>
            </p:cNvSpPr>
            <p:nvPr/>
          </p:nvSpPr>
          <p:spPr bwMode="auto">
            <a:xfrm>
              <a:off x="48" y="3461"/>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1017" name="Line 9"/>
            <p:cNvSpPr>
              <a:spLocks noChangeShapeType="1"/>
            </p:cNvSpPr>
            <p:nvPr/>
          </p:nvSpPr>
          <p:spPr bwMode="auto">
            <a:xfrm>
              <a:off x="102" y="2669"/>
              <a:ext cx="682" cy="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grpSp>
      <p:sp>
        <p:nvSpPr>
          <p:cNvPr id="171018" name="Text Box 10"/>
          <p:cNvSpPr txBox="1">
            <a:spLocks noChangeArrowheads="1"/>
          </p:cNvSpPr>
          <p:nvPr/>
        </p:nvSpPr>
        <p:spPr bwMode="auto">
          <a:xfrm>
            <a:off x="763588" y="4083050"/>
            <a:ext cx="855662" cy="457200"/>
          </a:xfrm>
          <a:prstGeom prst="rect">
            <a:avLst/>
          </a:prstGeom>
          <a:noFill/>
          <a:ln w="9525">
            <a:noFill/>
            <a:miter lim="800000"/>
            <a:headEnd/>
            <a:tailEnd/>
          </a:ln>
          <a:effectLst/>
        </p:spPr>
        <p:txBody>
          <a:bodyPr>
            <a:prstTxWarp prst="textNoShape">
              <a:avLst/>
            </a:prstTxWarp>
            <a:spAutoFit/>
          </a:bodyPr>
          <a:lstStyle/>
          <a:p>
            <a:r>
              <a:rPr lang="en-US"/>
              <a:t>0eV</a:t>
            </a:r>
          </a:p>
        </p:txBody>
      </p:sp>
      <p:sp>
        <p:nvSpPr>
          <p:cNvPr id="171019" name="Text Box 11"/>
          <p:cNvSpPr txBox="1">
            <a:spLocks noChangeArrowheads="1"/>
          </p:cNvSpPr>
          <p:nvPr/>
        </p:nvSpPr>
        <p:spPr bwMode="auto">
          <a:xfrm>
            <a:off x="2432050" y="4037013"/>
            <a:ext cx="855663" cy="457200"/>
          </a:xfrm>
          <a:prstGeom prst="rect">
            <a:avLst/>
          </a:prstGeom>
          <a:noFill/>
          <a:ln w="9525">
            <a:noFill/>
            <a:miter lim="800000"/>
            <a:headEnd/>
            <a:tailEnd/>
          </a:ln>
          <a:effectLst/>
        </p:spPr>
        <p:txBody>
          <a:bodyPr>
            <a:prstTxWarp prst="textNoShape">
              <a:avLst/>
            </a:prstTxWarp>
            <a:spAutoFit/>
          </a:bodyPr>
          <a:lstStyle/>
          <a:p>
            <a:r>
              <a:rPr lang="en-US"/>
              <a:t>0eV</a:t>
            </a:r>
          </a:p>
        </p:txBody>
      </p:sp>
      <p:sp>
        <p:nvSpPr>
          <p:cNvPr id="171020" name="Text Box 12"/>
          <p:cNvSpPr txBox="1">
            <a:spLocks noChangeArrowheads="1"/>
          </p:cNvSpPr>
          <p:nvPr/>
        </p:nvSpPr>
        <p:spPr bwMode="auto">
          <a:xfrm>
            <a:off x="2398713" y="5788025"/>
            <a:ext cx="828675" cy="457200"/>
          </a:xfrm>
          <a:prstGeom prst="rect">
            <a:avLst/>
          </a:prstGeom>
          <a:noFill/>
          <a:ln w="9525">
            <a:noFill/>
            <a:miter lim="800000"/>
            <a:headEnd/>
            <a:tailEnd/>
          </a:ln>
          <a:effectLst/>
        </p:spPr>
        <p:txBody>
          <a:bodyPr wrap="none">
            <a:prstTxWarp prst="textNoShape">
              <a:avLst/>
            </a:prstTxWarp>
            <a:spAutoFit/>
          </a:bodyPr>
          <a:lstStyle/>
          <a:p>
            <a:r>
              <a:rPr lang="en-US"/>
              <a:t>-7eV</a:t>
            </a:r>
          </a:p>
        </p:txBody>
      </p:sp>
      <p:sp>
        <p:nvSpPr>
          <p:cNvPr id="171021" name="Text Box 13"/>
          <p:cNvSpPr txBox="1">
            <a:spLocks noChangeArrowheads="1"/>
          </p:cNvSpPr>
          <p:nvPr/>
        </p:nvSpPr>
        <p:spPr bwMode="auto">
          <a:xfrm>
            <a:off x="2308225" y="5349875"/>
            <a:ext cx="828675" cy="457200"/>
          </a:xfrm>
          <a:prstGeom prst="rect">
            <a:avLst/>
          </a:prstGeom>
          <a:noFill/>
          <a:ln w="9525">
            <a:noFill/>
            <a:miter lim="800000"/>
            <a:headEnd/>
            <a:tailEnd/>
          </a:ln>
          <a:effectLst/>
        </p:spPr>
        <p:txBody>
          <a:bodyPr wrap="none">
            <a:prstTxWarp prst="textNoShape">
              <a:avLst/>
            </a:prstTxWarp>
            <a:spAutoFit/>
          </a:bodyPr>
          <a:lstStyle/>
          <a:p>
            <a:r>
              <a:rPr lang="en-US"/>
              <a:t>-5eV</a:t>
            </a:r>
          </a:p>
        </p:txBody>
      </p:sp>
      <p:sp>
        <p:nvSpPr>
          <p:cNvPr id="171022" name="Text Box 14"/>
          <p:cNvSpPr txBox="1">
            <a:spLocks noChangeArrowheads="1"/>
          </p:cNvSpPr>
          <p:nvPr/>
        </p:nvSpPr>
        <p:spPr bwMode="auto">
          <a:xfrm>
            <a:off x="2357438" y="6011863"/>
            <a:ext cx="855662" cy="457200"/>
          </a:xfrm>
          <a:prstGeom prst="rect">
            <a:avLst/>
          </a:prstGeom>
          <a:noFill/>
          <a:ln w="9525">
            <a:noFill/>
            <a:miter lim="800000"/>
            <a:headEnd/>
            <a:tailEnd/>
          </a:ln>
          <a:effectLst/>
        </p:spPr>
        <p:txBody>
          <a:bodyPr>
            <a:prstTxWarp prst="textNoShape">
              <a:avLst/>
            </a:prstTxWarp>
            <a:spAutoFit/>
          </a:bodyPr>
          <a:lstStyle/>
          <a:p>
            <a:r>
              <a:rPr lang="en-US"/>
              <a:t>-8eV</a:t>
            </a:r>
          </a:p>
        </p:txBody>
      </p:sp>
      <p:sp>
        <p:nvSpPr>
          <p:cNvPr id="171023" name="Text Box 15"/>
          <p:cNvSpPr txBox="1">
            <a:spLocks noChangeArrowheads="1"/>
          </p:cNvSpPr>
          <p:nvPr/>
        </p:nvSpPr>
        <p:spPr bwMode="auto">
          <a:xfrm>
            <a:off x="0" y="1933575"/>
            <a:ext cx="5800725" cy="701675"/>
          </a:xfrm>
          <a:prstGeom prst="rect">
            <a:avLst/>
          </a:prstGeom>
          <a:noFill/>
          <a:ln w="9525">
            <a:noFill/>
            <a:miter lim="800000"/>
            <a:headEnd/>
            <a:tailEnd/>
          </a:ln>
          <a:effectLst/>
        </p:spPr>
        <p:txBody>
          <a:bodyPr>
            <a:prstTxWarp prst="textNoShape">
              <a:avLst/>
            </a:prstTxWarp>
            <a:spAutoFit/>
          </a:bodyPr>
          <a:lstStyle/>
          <a:p>
            <a:r>
              <a:rPr lang="en-US" sz="2000"/>
              <a:t>What energy levels for electrons are consistent with this spectrum for “</a:t>
            </a:r>
            <a:r>
              <a:rPr lang="en-US" sz="2000" i="1"/>
              <a:t>Finkel</a:t>
            </a:r>
            <a:r>
              <a:rPr lang="en-US" sz="2000"/>
              <a:t>onium”?</a:t>
            </a:r>
          </a:p>
        </p:txBody>
      </p:sp>
      <p:sp>
        <p:nvSpPr>
          <p:cNvPr id="171024" name="Text Box 16"/>
          <p:cNvSpPr txBox="1">
            <a:spLocks noChangeArrowheads="1"/>
          </p:cNvSpPr>
          <p:nvPr/>
        </p:nvSpPr>
        <p:spPr bwMode="auto">
          <a:xfrm>
            <a:off x="0" y="3060700"/>
            <a:ext cx="3386138" cy="457200"/>
          </a:xfrm>
          <a:prstGeom prst="rect">
            <a:avLst/>
          </a:prstGeom>
          <a:noFill/>
          <a:ln w="9525">
            <a:noFill/>
            <a:miter lim="800000"/>
            <a:headEnd/>
            <a:tailEnd/>
          </a:ln>
          <a:effectLst/>
        </p:spPr>
        <p:txBody>
          <a:bodyPr wrap="none">
            <a:prstTxWarp prst="textNoShape">
              <a:avLst/>
            </a:prstTxWarp>
            <a:spAutoFit/>
          </a:bodyPr>
          <a:lstStyle/>
          <a:p>
            <a:r>
              <a:rPr lang="en-US">
                <a:solidFill>
                  <a:srgbClr val="000099"/>
                </a:solidFill>
              </a:rPr>
              <a:t>Electron Energy levels: </a:t>
            </a:r>
          </a:p>
        </p:txBody>
      </p:sp>
      <p:sp>
        <p:nvSpPr>
          <p:cNvPr id="171025" name="Text Box 17"/>
          <p:cNvSpPr txBox="1">
            <a:spLocks noChangeArrowheads="1"/>
          </p:cNvSpPr>
          <p:nvPr/>
        </p:nvSpPr>
        <p:spPr bwMode="auto">
          <a:xfrm rot="-5400000">
            <a:off x="804863" y="487363"/>
            <a:ext cx="593725" cy="396875"/>
          </a:xfrm>
          <a:prstGeom prst="rect">
            <a:avLst/>
          </a:prstGeom>
          <a:noFill/>
          <a:ln w="9525">
            <a:noFill/>
            <a:miter lim="800000"/>
            <a:headEnd/>
            <a:tailEnd/>
          </a:ln>
          <a:effectLst/>
        </p:spPr>
        <p:txBody>
          <a:bodyPr wrap="none">
            <a:prstTxWarp prst="textNoShape">
              <a:avLst/>
            </a:prstTxWarp>
            <a:spAutoFit/>
          </a:bodyPr>
          <a:lstStyle/>
          <a:p>
            <a:r>
              <a:rPr lang="en-US" sz="2000"/>
              <a:t>5ev</a:t>
            </a:r>
          </a:p>
        </p:txBody>
      </p:sp>
      <p:sp>
        <p:nvSpPr>
          <p:cNvPr id="171026" name="Text Box 18"/>
          <p:cNvSpPr txBox="1">
            <a:spLocks noChangeArrowheads="1"/>
          </p:cNvSpPr>
          <p:nvPr/>
        </p:nvSpPr>
        <p:spPr bwMode="auto">
          <a:xfrm rot="-5400000">
            <a:off x="1484313" y="573088"/>
            <a:ext cx="593725" cy="396875"/>
          </a:xfrm>
          <a:prstGeom prst="rect">
            <a:avLst/>
          </a:prstGeom>
          <a:noFill/>
          <a:ln w="9525">
            <a:noFill/>
            <a:miter lim="800000"/>
            <a:headEnd/>
            <a:tailEnd/>
          </a:ln>
          <a:effectLst/>
        </p:spPr>
        <p:txBody>
          <a:bodyPr wrap="none">
            <a:prstTxWarp prst="textNoShape">
              <a:avLst/>
            </a:prstTxWarp>
            <a:spAutoFit/>
          </a:bodyPr>
          <a:lstStyle/>
          <a:p>
            <a:r>
              <a:rPr lang="en-US" sz="2000"/>
              <a:t>3ev</a:t>
            </a:r>
          </a:p>
        </p:txBody>
      </p:sp>
      <p:sp>
        <p:nvSpPr>
          <p:cNvPr id="171027" name="Text Box 19"/>
          <p:cNvSpPr txBox="1">
            <a:spLocks noChangeArrowheads="1"/>
          </p:cNvSpPr>
          <p:nvPr/>
        </p:nvSpPr>
        <p:spPr bwMode="auto">
          <a:xfrm rot="-5400000">
            <a:off x="2339975" y="593725"/>
            <a:ext cx="593725" cy="396875"/>
          </a:xfrm>
          <a:prstGeom prst="rect">
            <a:avLst/>
          </a:prstGeom>
          <a:noFill/>
          <a:ln w="9525">
            <a:noFill/>
            <a:miter lim="800000"/>
            <a:headEnd/>
            <a:tailEnd/>
          </a:ln>
          <a:effectLst/>
        </p:spPr>
        <p:txBody>
          <a:bodyPr wrap="none">
            <a:prstTxWarp prst="textNoShape">
              <a:avLst/>
            </a:prstTxWarp>
            <a:spAutoFit/>
          </a:bodyPr>
          <a:lstStyle/>
          <a:p>
            <a:r>
              <a:rPr lang="en-US" sz="2000"/>
              <a:t>2ev</a:t>
            </a:r>
          </a:p>
        </p:txBody>
      </p:sp>
      <p:sp>
        <p:nvSpPr>
          <p:cNvPr id="171028" name="Text Box 20"/>
          <p:cNvSpPr txBox="1">
            <a:spLocks noChangeArrowheads="1"/>
          </p:cNvSpPr>
          <p:nvPr/>
        </p:nvSpPr>
        <p:spPr bwMode="auto">
          <a:xfrm>
            <a:off x="2824163" y="584200"/>
            <a:ext cx="2166937" cy="457200"/>
          </a:xfrm>
          <a:prstGeom prst="rect">
            <a:avLst/>
          </a:prstGeom>
          <a:noFill/>
          <a:ln w="9525">
            <a:noFill/>
            <a:miter lim="800000"/>
            <a:headEnd/>
            <a:tailEnd/>
          </a:ln>
          <a:effectLst/>
        </p:spPr>
        <p:txBody>
          <a:bodyPr wrap="none">
            <a:prstTxWarp prst="textNoShape">
              <a:avLst/>
            </a:prstTxWarp>
            <a:spAutoFit/>
          </a:bodyPr>
          <a:lstStyle/>
          <a:p>
            <a:r>
              <a:rPr lang="en-US"/>
              <a:t>Photon energy</a:t>
            </a:r>
          </a:p>
        </p:txBody>
      </p:sp>
      <p:sp>
        <p:nvSpPr>
          <p:cNvPr id="171029" name="AutoShape 21"/>
          <p:cNvSpPr>
            <a:spLocks noChangeAspect="1" noChangeArrowheads="1" noTextEdit="1"/>
          </p:cNvSpPr>
          <p:nvPr/>
        </p:nvSpPr>
        <p:spPr bwMode="auto">
          <a:xfrm>
            <a:off x="-47625" y="0"/>
            <a:ext cx="5972175" cy="1866900"/>
          </a:xfrm>
          <a:prstGeom prst="rect">
            <a:avLst/>
          </a:prstGeom>
          <a:noFill/>
          <a:ln w="9525">
            <a:noFill/>
            <a:miter lim="800000"/>
            <a:headEnd/>
            <a:tailEnd/>
          </a:ln>
        </p:spPr>
        <p:txBody>
          <a:bodyPr>
            <a:prstTxWarp prst="textNoShape">
              <a:avLst/>
            </a:prstTxWarp>
          </a:bodyPr>
          <a:lstStyle/>
          <a:p>
            <a:endParaRPr lang="en-US"/>
          </a:p>
        </p:txBody>
      </p:sp>
      <p:sp>
        <p:nvSpPr>
          <p:cNvPr id="171030" name="Rectangle 22"/>
          <p:cNvSpPr>
            <a:spLocks noChangeArrowheads="1"/>
          </p:cNvSpPr>
          <p:nvPr/>
        </p:nvSpPr>
        <p:spPr bwMode="auto">
          <a:xfrm>
            <a:off x="266700" y="142875"/>
            <a:ext cx="5343525" cy="1247775"/>
          </a:xfrm>
          <a:prstGeom prst="rect">
            <a:avLst/>
          </a:prstGeom>
          <a:noFill/>
          <a:ln w="9525">
            <a:solidFill>
              <a:srgbClr val="808080"/>
            </a:solidFill>
            <a:miter lim="800000"/>
            <a:headEnd/>
            <a:tailEnd/>
          </a:ln>
        </p:spPr>
        <p:txBody>
          <a:bodyPr>
            <a:prstTxWarp prst="textNoShape">
              <a:avLst/>
            </a:prstTxWarp>
          </a:bodyPr>
          <a:lstStyle/>
          <a:p>
            <a:endParaRPr lang="en-US"/>
          </a:p>
        </p:txBody>
      </p:sp>
      <p:sp>
        <p:nvSpPr>
          <p:cNvPr id="171031" name="Line 23"/>
          <p:cNvSpPr>
            <a:spLocks noChangeShapeType="1"/>
          </p:cNvSpPr>
          <p:nvPr/>
        </p:nvSpPr>
        <p:spPr bwMode="auto">
          <a:xfrm>
            <a:off x="266700" y="1390650"/>
            <a:ext cx="5343525"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171032" name="Line 24"/>
          <p:cNvSpPr>
            <a:spLocks noChangeShapeType="1"/>
          </p:cNvSpPr>
          <p:nvPr/>
        </p:nvSpPr>
        <p:spPr bwMode="auto">
          <a:xfrm flipV="1">
            <a:off x="2667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33" name="Line 25"/>
          <p:cNvSpPr>
            <a:spLocks noChangeShapeType="1"/>
          </p:cNvSpPr>
          <p:nvPr/>
        </p:nvSpPr>
        <p:spPr bwMode="auto">
          <a:xfrm flipV="1">
            <a:off x="3048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34" name="Line 26"/>
          <p:cNvSpPr>
            <a:spLocks noChangeShapeType="1"/>
          </p:cNvSpPr>
          <p:nvPr/>
        </p:nvSpPr>
        <p:spPr bwMode="auto">
          <a:xfrm flipV="1">
            <a:off x="3524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35" name="Line 27"/>
          <p:cNvSpPr>
            <a:spLocks noChangeShapeType="1"/>
          </p:cNvSpPr>
          <p:nvPr/>
        </p:nvSpPr>
        <p:spPr bwMode="auto">
          <a:xfrm flipV="1">
            <a:off x="3905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36" name="Line 28"/>
          <p:cNvSpPr>
            <a:spLocks noChangeShapeType="1"/>
          </p:cNvSpPr>
          <p:nvPr/>
        </p:nvSpPr>
        <p:spPr bwMode="auto">
          <a:xfrm flipV="1">
            <a:off x="4286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37" name="Line 29"/>
          <p:cNvSpPr>
            <a:spLocks noChangeShapeType="1"/>
          </p:cNvSpPr>
          <p:nvPr/>
        </p:nvSpPr>
        <p:spPr bwMode="auto">
          <a:xfrm flipV="1">
            <a:off x="4762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38" name="Line 30"/>
          <p:cNvSpPr>
            <a:spLocks noChangeShapeType="1"/>
          </p:cNvSpPr>
          <p:nvPr/>
        </p:nvSpPr>
        <p:spPr bwMode="auto">
          <a:xfrm flipV="1">
            <a:off x="5143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39" name="Line 31"/>
          <p:cNvSpPr>
            <a:spLocks noChangeShapeType="1"/>
          </p:cNvSpPr>
          <p:nvPr/>
        </p:nvSpPr>
        <p:spPr bwMode="auto">
          <a:xfrm flipV="1">
            <a:off x="5524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40" name="Line 32"/>
          <p:cNvSpPr>
            <a:spLocks noChangeShapeType="1"/>
          </p:cNvSpPr>
          <p:nvPr/>
        </p:nvSpPr>
        <p:spPr bwMode="auto">
          <a:xfrm flipV="1">
            <a:off x="6000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41" name="Line 33"/>
          <p:cNvSpPr>
            <a:spLocks noChangeShapeType="1"/>
          </p:cNvSpPr>
          <p:nvPr/>
        </p:nvSpPr>
        <p:spPr bwMode="auto">
          <a:xfrm flipV="1">
            <a:off x="6381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42" name="Line 34"/>
          <p:cNvSpPr>
            <a:spLocks noChangeShapeType="1"/>
          </p:cNvSpPr>
          <p:nvPr/>
        </p:nvSpPr>
        <p:spPr bwMode="auto">
          <a:xfrm flipV="1">
            <a:off x="6762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43" name="Line 35"/>
          <p:cNvSpPr>
            <a:spLocks noChangeShapeType="1"/>
          </p:cNvSpPr>
          <p:nvPr/>
        </p:nvSpPr>
        <p:spPr bwMode="auto">
          <a:xfrm flipV="1">
            <a:off x="7143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44" name="Line 36"/>
          <p:cNvSpPr>
            <a:spLocks noChangeShapeType="1"/>
          </p:cNvSpPr>
          <p:nvPr/>
        </p:nvSpPr>
        <p:spPr bwMode="auto">
          <a:xfrm flipV="1">
            <a:off x="7620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45" name="Line 37"/>
          <p:cNvSpPr>
            <a:spLocks noChangeShapeType="1"/>
          </p:cNvSpPr>
          <p:nvPr/>
        </p:nvSpPr>
        <p:spPr bwMode="auto">
          <a:xfrm flipV="1">
            <a:off x="8001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46" name="Line 38"/>
          <p:cNvSpPr>
            <a:spLocks noChangeShapeType="1"/>
          </p:cNvSpPr>
          <p:nvPr/>
        </p:nvSpPr>
        <p:spPr bwMode="auto">
          <a:xfrm flipV="1">
            <a:off x="8382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47" name="Line 39"/>
          <p:cNvSpPr>
            <a:spLocks noChangeShapeType="1"/>
          </p:cNvSpPr>
          <p:nvPr/>
        </p:nvSpPr>
        <p:spPr bwMode="auto">
          <a:xfrm flipV="1">
            <a:off x="8858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48" name="Line 40"/>
          <p:cNvSpPr>
            <a:spLocks noChangeShapeType="1"/>
          </p:cNvSpPr>
          <p:nvPr/>
        </p:nvSpPr>
        <p:spPr bwMode="auto">
          <a:xfrm flipV="1">
            <a:off x="9239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49" name="Line 41"/>
          <p:cNvSpPr>
            <a:spLocks noChangeShapeType="1"/>
          </p:cNvSpPr>
          <p:nvPr/>
        </p:nvSpPr>
        <p:spPr bwMode="auto">
          <a:xfrm flipV="1">
            <a:off x="9620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50" name="Line 42"/>
          <p:cNvSpPr>
            <a:spLocks noChangeShapeType="1"/>
          </p:cNvSpPr>
          <p:nvPr/>
        </p:nvSpPr>
        <p:spPr bwMode="auto">
          <a:xfrm flipV="1">
            <a:off x="10096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51" name="Line 43"/>
          <p:cNvSpPr>
            <a:spLocks noChangeShapeType="1"/>
          </p:cNvSpPr>
          <p:nvPr/>
        </p:nvSpPr>
        <p:spPr bwMode="auto">
          <a:xfrm flipV="1">
            <a:off x="10477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52" name="Line 44"/>
          <p:cNvSpPr>
            <a:spLocks noChangeShapeType="1"/>
          </p:cNvSpPr>
          <p:nvPr/>
        </p:nvSpPr>
        <p:spPr bwMode="auto">
          <a:xfrm flipV="1">
            <a:off x="10858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53" name="Line 45"/>
          <p:cNvSpPr>
            <a:spLocks noChangeShapeType="1"/>
          </p:cNvSpPr>
          <p:nvPr/>
        </p:nvSpPr>
        <p:spPr bwMode="auto">
          <a:xfrm flipV="1">
            <a:off x="11334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54" name="Line 46"/>
          <p:cNvSpPr>
            <a:spLocks noChangeShapeType="1"/>
          </p:cNvSpPr>
          <p:nvPr/>
        </p:nvSpPr>
        <p:spPr bwMode="auto">
          <a:xfrm flipV="1">
            <a:off x="11715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55" name="Line 47"/>
          <p:cNvSpPr>
            <a:spLocks noChangeShapeType="1"/>
          </p:cNvSpPr>
          <p:nvPr/>
        </p:nvSpPr>
        <p:spPr bwMode="auto">
          <a:xfrm flipV="1">
            <a:off x="12096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56" name="Line 48"/>
          <p:cNvSpPr>
            <a:spLocks noChangeShapeType="1"/>
          </p:cNvSpPr>
          <p:nvPr/>
        </p:nvSpPr>
        <p:spPr bwMode="auto">
          <a:xfrm flipV="1">
            <a:off x="12573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57" name="Line 49"/>
          <p:cNvSpPr>
            <a:spLocks noChangeShapeType="1"/>
          </p:cNvSpPr>
          <p:nvPr/>
        </p:nvSpPr>
        <p:spPr bwMode="auto">
          <a:xfrm flipV="1">
            <a:off x="12954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58" name="Line 50"/>
          <p:cNvSpPr>
            <a:spLocks noChangeShapeType="1"/>
          </p:cNvSpPr>
          <p:nvPr/>
        </p:nvSpPr>
        <p:spPr bwMode="auto">
          <a:xfrm flipV="1">
            <a:off x="13335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59" name="Line 51"/>
          <p:cNvSpPr>
            <a:spLocks noChangeShapeType="1"/>
          </p:cNvSpPr>
          <p:nvPr/>
        </p:nvSpPr>
        <p:spPr bwMode="auto">
          <a:xfrm flipV="1">
            <a:off x="13811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60" name="Line 52"/>
          <p:cNvSpPr>
            <a:spLocks noChangeShapeType="1"/>
          </p:cNvSpPr>
          <p:nvPr/>
        </p:nvSpPr>
        <p:spPr bwMode="auto">
          <a:xfrm flipV="1">
            <a:off x="14192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61" name="Line 53"/>
          <p:cNvSpPr>
            <a:spLocks noChangeShapeType="1"/>
          </p:cNvSpPr>
          <p:nvPr/>
        </p:nvSpPr>
        <p:spPr bwMode="auto">
          <a:xfrm flipV="1">
            <a:off x="14573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62" name="Line 54"/>
          <p:cNvSpPr>
            <a:spLocks noChangeShapeType="1"/>
          </p:cNvSpPr>
          <p:nvPr/>
        </p:nvSpPr>
        <p:spPr bwMode="auto">
          <a:xfrm flipV="1">
            <a:off x="14954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63" name="Line 55"/>
          <p:cNvSpPr>
            <a:spLocks noChangeShapeType="1"/>
          </p:cNvSpPr>
          <p:nvPr/>
        </p:nvSpPr>
        <p:spPr bwMode="auto">
          <a:xfrm flipV="1">
            <a:off x="15430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64" name="Line 56"/>
          <p:cNvSpPr>
            <a:spLocks noChangeShapeType="1"/>
          </p:cNvSpPr>
          <p:nvPr/>
        </p:nvSpPr>
        <p:spPr bwMode="auto">
          <a:xfrm flipV="1">
            <a:off x="15811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65" name="Line 57"/>
          <p:cNvSpPr>
            <a:spLocks noChangeShapeType="1"/>
          </p:cNvSpPr>
          <p:nvPr/>
        </p:nvSpPr>
        <p:spPr bwMode="auto">
          <a:xfrm flipV="1">
            <a:off x="16192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66" name="Line 58"/>
          <p:cNvSpPr>
            <a:spLocks noChangeShapeType="1"/>
          </p:cNvSpPr>
          <p:nvPr/>
        </p:nvSpPr>
        <p:spPr bwMode="auto">
          <a:xfrm flipV="1">
            <a:off x="16668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67" name="Line 59"/>
          <p:cNvSpPr>
            <a:spLocks noChangeShapeType="1"/>
          </p:cNvSpPr>
          <p:nvPr/>
        </p:nvSpPr>
        <p:spPr bwMode="auto">
          <a:xfrm flipV="1">
            <a:off x="17049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68" name="Line 60"/>
          <p:cNvSpPr>
            <a:spLocks noChangeShapeType="1"/>
          </p:cNvSpPr>
          <p:nvPr/>
        </p:nvSpPr>
        <p:spPr bwMode="auto">
          <a:xfrm flipV="1">
            <a:off x="17430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69" name="Line 61"/>
          <p:cNvSpPr>
            <a:spLocks noChangeShapeType="1"/>
          </p:cNvSpPr>
          <p:nvPr/>
        </p:nvSpPr>
        <p:spPr bwMode="auto">
          <a:xfrm flipV="1">
            <a:off x="17907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70" name="Line 62"/>
          <p:cNvSpPr>
            <a:spLocks noChangeShapeType="1"/>
          </p:cNvSpPr>
          <p:nvPr/>
        </p:nvSpPr>
        <p:spPr bwMode="auto">
          <a:xfrm flipV="1">
            <a:off x="18288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71" name="Line 63"/>
          <p:cNvSpPr>
            <a:spLocks noChangeShapeType="1"/>
          </p:cNvSpPr>
          <p:nvPr/>
        </p:nvSpPr>
        <p:spPr bwMode="auto">
          <a:xfrm flipV="1">
            <a:off x="18669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72" name="Line 64"/>
          <p:cNvSpPr>
            <a:spLocks noChangeShapeType="1"/>
          </p:cNvSpPr>
          <p:nvPr/>
        </p:nvSpPr>
        <p:spPr bwMode="auto">
          <a:xfrm flipV="1">
            <a:off x="19145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73" name="Line 65"/>
          <p:cNvSpPr>
            <a:spLocks noChangeShapeType="1"/>
          </p:cNvSpPr>
          <p:nvPr/>
        </p:nvSpPr>
        <p:spPr bwMode="auto">
          <a:xfrm flipV="1">
            <a:off x="19526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74" name="Line 66"/>
          <p:cNvSpPr>
            <a:spLocks noChangeShapeType="1"/>
          </p:cNvSpPr>
          <p:nvPr/>
        </p:nvSpPr>
        <p:spPr bwMode="auto">
          <a:xfrm flipV="1">
            <a:off x="19907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75" name="Line 67"/>
          <p:cNvSpPr>
            <a:spLocks noChangeShapeType="1"/>
          </p:cNvSpPr>
          <p:nvPr/>
        </p:nvSpPr>
        <p:spPr bwMode="auto">
          <a:xfrm flipV="1">
            <a:off x="20383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76" name="Line 68"/>
          <p:cNvSpPr>
            <a:spLocks noChangeShapeType="1"/>
          </p:cNvSpPr>
          <p:nvPr/>
        </p:nvSpPr>
        <p:spPr bwMode="auto">
          <a:xfrm flipV="1">
            <a:off x="20764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77" name="Line 69"/>
          <p:cNvSpPr>
            <a:spLocks noChangeShapeType="1"/>
          </p:cNvSpPr>
          <p:nvPr/>
        </p:nvSpPr>
        <p:spPr bwMode="auto">
          <a:xfrm flipV="1">
            <a:off x="21145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78" name="Line 70"/>
          <p:cNvSpPr>
            <a:spLocks noChangeShapeType="1"/>
          </p:cNvSpPr>
          <p:nvPr/>
        </p:nvSpPr>
        <p:spPr bwMode="auto">
          <a:xfrm flipV="1">
            <a:off x="21621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79" name="Line 71"/>
          <p:cNvSpPr>
            <a:spLocks noChangeShapeType="1"/>
          </p:cNvSpPr>
          <p:nvPr/>
        </p:nvSpPr>
        <p:spPr bwMode="auto">
          <a:xfrm flipV="1">
            <a:off x="22002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80" name="Line 72"/>
          <p:cNvSpPr>
            <a:spLocks noChangeShapeType="1"/>
          </p:cNvSpPr>
          <p:nvPr/>
        </p:nvSpPr>
        <p:spPr bwMode="auto">
          <a:xfrm flipV="1">
            <a:off x="22383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81" name="Line 73"/>
          <p:cNvSpPr>
            <a:spLocks noChangeShapeType="1"/>
          </p:cNvSpPr>
          <p:nvPr/>
        </p:nvSpPr>
        <p:spPr bwMode="auto">
          <a:xfrm flipV="1">
            <a:off x="22764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82" name="Line 74"/>
          <p:cNvSpPr>
            <a:spLocks noChangeShapeType="1"/>
          </p:cNvSpPr>
          <p:nvPr/>
        </p:nvSpPr>
        <p:spPr bwMode="auto">
          <a:xfrm flipV="1">
            <a:off x="23241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83" name="Line 75"/>
          <p:cNvSpPr>
            <a:spLocks noChangeShapeType="1"/>
          </p:cNvSpPr>
          <p:nvPr/>
        </p:nvSpPr>
        <p:spPr bwMode="auto">
          <a:xfrm flipV="1">
            <a:off x="23622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84" name="Line 76"/>
          <p:cNvSpPr>
            <a:spLocks noChangeShapeType="1"/>
          </p:cNvSpPr>
          <p:nvPr/>
        </p:nvSpPr>
        <p:spPr bwMode="auto">
          <a:xfrm flipV="1">
            <a:off x="24003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85" name="Line 77"/>
          <p:cNvSpPr>
            <a:spLocks noChangeShapeType="1"/>
          </p:cNvSpPr>
          <p:nvPr/>
        </p:nvSpPr>
        <p:spPr bwMode="auto">
          <a:xfrm flipV="1">
            <a:off x="24479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86" name="Line 78"/>
          <p:cNvSpPr>
            <a:spLocks noChangeShapeType="1"/>
          </p:cNvSpPr>
          <p:nvPr/>
        </p:nvSpPr>
        <p:spPr bwMode="auto">
          <a:xfrm flipV="1">
            <a:off x="24860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87" name="Line 79"/>
          <p:cNvSpPr>
            <a:spLocks noChangeShapeType="1"/>
          </p:cNvSpPr>
          <p:nvPr/>
        </p:nvSpPr>
        <p:spPr bwMode="auto">
          <a:xfrm flipV="1">
            <a:off x="25241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88" name="Line 80"/>
          <p:cNvSpPr>
            <a:spLocks noChangeShapeType="1"/>
          </p:cNvSpPr>
          <p:nvPr/>
        </p:nvSpPr>
        <p:spPr bwMode="auto">
          <a:xfrm flipV="1">
            <a:off x="25717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89" name="Line 81"/>
          <p:cNvSpPr>
            <a:spLocks noChangeShapeType="1"/>
          </p:cNvSpPr>
          <p:nvPr/>
        </p:nvSpPr>
        <p:spPr bwMode="auto">
          <a:xfrm flipV="1">
            <a:off x="26098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90" name="Line 82"/>
          <p:cNvSpPr>
            <a:spLocks noChangeShapeType="1"/>
          </p:cNvSpPr>
          <p:nvPr/>
        </p:nvSpPr>
        <p:spPr bwMode="auto">
          <a:xfrm flipV="1">
            <a:off x="26479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91" name="Line 83"/>
          <p:cNvSpPr>
            <a:spLocks noChangeShapeType="1"/>
          </p:cNvSpPr>
          <p:nvPr/>
        </p:nvSpPr>
        <p:spPr bwMode="auto">
          <a:xfrm flipV="1">
            <a:off x="26955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92" name="Line 84"/>
          <p:cNvSpPr>
            <a:spLocks noChangeShapeType="1"/>
          </p:cNvSpPr>
          <p:nvPr/>
        </p:nvSpPr>
        <p:spPr bwMode="auto">
          <a:xfrm flipV="1">
            <a:off x="27336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93" name="Line 85"/>
          <p:cNvSpPr>
            <a:spLocks noChangeShapeType="1"/>
          </p:cNvSpPr>
          <p:nvPr/>
        </p:nvSpPr>
        <p:spPr bwMode="auto">
          <a:xfrm flipV="1">
            <a:off x="27717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94" name="Line 86"/>
          <p:cNvSpPr>
            <a:spLocks noChangeShapeType="1"/>
          </p:cNvSpPr>
          <p:nvPr/>
        </p:nvSpPr>
        <p:spPr bwMode="auto">
          <a:xfrm flipV="1">
            <a:off x="28194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95" name="Line 87"/>
          <p:cNvSpPr>
            <a:spLocks noChangeShapeType="1"/>
          </p:cNvSpPr>
          <p:nvPr/>
        </p:nvSpPr>
        <p:spPr bwMode="auto">
          <a:xfrm flipV="1">
            <a:off x="28575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96" name="Line 88"/>
          <p:cNvSpPr>
            <a:spLocks noChangeShapeType="1"/>
          </p:cNvSpPr>
          <p:nvPr/>
        </p:nvSpPr>
        <p:spPr bwMode="auto">
          <a:xfrm flipV="1">
            <a:off x="28956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97" name="Line 89"/>
          <p:cNvSpPr>
            <a:spLocks noChangeShapeType="1"/>
          </p:cNvSpPr>
          <p:nvPr/>
        </p:nvSpPr>
        <p:spPr bwMode="auto">
          <a:xfrm flipV="1">
            <a:off x="29432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98" name="Line 90"/>
          <p:cNvSpPr>
            <a:spLocks noChangeShapeType="1"/>
          </p:cNvSpPr>
          <p:nvPr/>
        </p:nvSpPr>
        <p:spPr bwMode="auto">
          <a:xfrm flipV="1">
            <a:off x="29813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099" name="Line 91"/>
          <p:cNvSpPr>
            <a:spLocks noChangeShapeType="1"/>
          </p:cNvSpPr>
          <p:nvPr/>
        </p:nvSpPr>
        <p:spPr bwMode="auto">
          <a:xfrm flipV="1">
            <a:off x="30194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00" name="Line 92"/>
          <p:cNvSpPr>
            <a:spLocks noChangeShapeType="1"/>
          </p:cNvSpPr>
          <p:nvPr/>
        </p:nvSpPr>
        <p:spPr bwMode="auto">
          <a:xfrm flipV="1">
            <a:off x="30575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01" name="Line 93"/>
          <p:cNvSpPr>
            <a:spLocks noChangeShapeType="1"/>
          </p:cNvSpPr>
          <p:nvPr/>
        </p:nvSpPr>
        <p:spPr bwMode="auto">
          <a:xfrm flipV="1">
            <a:off x="31051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02" name="Line 94"/>
          <p:cNvSpPr>
            <a:spLocks noChangeShapeType="1"/>
          </p:cNvSpPr>
          <p:nvPr/>
        </p:nvSpPr>
        <p:spPr bwMode="auto">
          <a:xfrm flipV="1">
            <a:off x="31432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03" name="Line 95"/>
          <p:cNvSpPr>
            <a:spLocks noChangeShapeType="1"/>
          </p:cNvSpPr>
          <p:nvPr/>
        </p:nvSpPr>
        <p:spPr bwMode="auto">
          <a:xfrm flipV="1">
            <a:off x="31813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04" name="Line 96"/>
          <p:cNvSpPr>
            <a:spLocks noChangeShapeType="1"/>
          </p:cNvSpPr>
          <p:nvPr/>
        </p:nvSpPr>
        <p:spPr bwMode="auto">
          <a:xfrm flipV="1">
            <a:off x="32289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05" name="Line 97"/>
          <p:cNvSpPr>
            <a:spLocks noChangeShapeType="1"/>
          </p:cNvSpPr>
          <p:nvPr/>
        </p:nvSpPr>
        <p:spPr bwMode="auto">
          <a:xfrm flipV="1">
            <a:off x="32670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06" name="Line 98"/>
          <p:cNvSpPr>
            <a:spLocks noChangeShapeType="1"/>
          </p:cNvSpPr>
          <p:nvPr/>
        </p:nvSpPr>
        <p:spPr bwMode="auto">
          <a:xfrm flipV="1">
            <a:off x="33051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07" name="Line 99"/>
          <p:cNvSpPr>
            <a:spLocks noChangeShapeType="1"/>
          </p:cNvSpPr>
          <p:nvPr/>
        </p:nvSpPr>
        <p:spPr bwMode="auto">
          <a:xfrm flipV="1">
            <a:off x="33528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08" name="Line 100"/>
          <p:cNvSpPr>
            <a:spLocks noChangeShapeType="1"/>
          </p:cNvSpPr>
          <p:nvPr/>
        </p:nvSpPr>
        <p:spPr bwMode="auto">
          <a:xfrm flipV="1">
            <a:off x="33909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09" name="Line 101"/>
          <p:cNvSpPr>
            <a:spLocks noChangeShapeType="1"/>
          </p:cNvSpPr>
          <p:nvPr/>
        </p:nvSpPr>
        <p:spPr bwMode="auto">
          <a:xfrm flipV="1">
            <a:off x="34290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10" name="Line 102"/>
          <p:cNvSpPr>
            <a:spLocks noChangeShapeType="1"/>
          </p:cNvSpPr>
          <p:nvPr/>
        </p:nvSpPr>
        <p:spPr bwMode="auto">
          <a:xfrm flipV="1">
            <a:off x="34766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11" name="Line 103"/>
          <p:cNvSpPr>
            <a:spLocks noChangeShapeType="1"/>
          </p:cNvSpPr>
          <p:nvPr/>
        </p:nvSpPr>
        <p:spPr bwMode="auto">
          <a:xfrm flipV="1">
            <a:off x="35147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12" name="Line 104"/>
          <p:cNvSpPr>
            <a:spLocks noChangeShapeType="1"/>
          </p:cNvSpPr>
          <p:nvPr/>
        </p:nvSpPr>
        <p:spPr bwMode="auto">
          <a:xfrm flipV="1">
            <a:off x="35528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13" name="Line 105"/>
          <p:cNvSpPr>
            <a:spLocks noChangeShapeType="1"/>
          </p:cNvSpPr>
          <p:nvPr/>
        </p:nvSpPr>
        <p:spPr bwMode="auto">
          <a:xfrm flipV="1">
            <a:off x="36004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14" name="Line 106"/>
          <p:cNvSpPr>
            <a:spLocks noChangeShapeType="1"/>
          </p:cNvSpPr>
          <p:nvPr/>
        </p:nvSpPr>
        <p:spPr bwMode="auto">
          <a:xfrm flipV="1">
            <a:off x="36385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15" name="Line 107"/>
          <p:cNvSpPr>
            <a:spLocks noChangeShapeType="1"/>
          </p:cNvSpPr>
          <p:nvPr/>
        </p:nvSpPr>
        <p:spPr bwMode="auto">
          <a:xfrm flipV="1">
            <a:off x="36766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16" name="Line 108"/>
          <p:cNvSpPr>
            <a:spLocks noChangeShapeType="1"/>
          </p:cNvSpPr>
          <p:nvPr/>
        </p:nvSpPr>
        <p:spPr bwMode="auto">
          <a:xfrm flipV="1">
            <a:off x="37147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17" name="Line 109"/>
          <p:cNvSpPr>
            <a:spLocks noChangeShapeType="1"/>
          </p:cNvSpPr>
          <p:nvPr/>
        </p:nvSpPr>
        <p:spPr bwMode="auto">
          <a:xfrm flipV="1">
            <a:off x="37623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18" name="Line 110"/>
          <p:cNvSpPr>
            <a:spLocks noChangeShapeType="1"/>
          </p:cNvSpPr>
          <p:nvPr/>
        </p:nvSpPr>
        <p:spPr bwMode="auto">
          <a:xfrm flipV="1">
            <a:off x="38004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19" name="Line 111"/>
          <p:cNvSpPr>
            <a:spLocks noChangeShapeType="1"/>
          </p:cNvSpPr>
          <p:nvPr/>
        </p:nvSpPr>
        <p:spPr bwMode="auto">
          <a:xfrm flipV="1">
            <a:off x="38385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20" name="Line 112"/>
          <p:cNvSpPr>
            <a:spLocks noChangeShapeType="1"/>
          </p:cNvSpPr>
          <p:nvPr/>
        </p:nvSpPr>
        <p:spPr bwMode="auto">
          <a:xfrm flipV="1">
            <a:off x="38862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21" name="Line 113"/>
          <p:cNvSpPr>
            <a:spLocks noChangeShapeType="1"/>
          </p:cNvSpPr>
          <p:nvPr/>
        </p:nvSpPr>
        <p:spPr bwMode="auto">
          <a:xfrm flipV="1">
            <a:off x="39243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22" name="Line 114"/>
          <p:cNvSpPr>
            <a:spLocks noChangeShapeType="1"/>
          </p:cNvSpPr>
          <p:nvPr/>
        </p:nvSpPr>
        <p:spPr bwMode="auto">
          <a:xfrm flipV="1">
            <a:off x="39624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23" name="Line 115"/>
          <p:cNvSpPr>
            <a:spLocks noChangeShapeType="1"/>
          </p:cNvSpPr>
          <p:nvPr/>
        </p:nvSpPr>
        <p:spPr bwMode="auto">
          <a:xfrm flipV="1">
            <a:off x="40100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24" name="Line 116"/>
          <p:cNvSpPr>
            <a:spLocks noChangeShapeType="1"/>
          </p:cNvSpPr>
          <p:nvPr/>
        </p:nvSpPr>
        <p:spPr bwMode="auto">
          <a:xfrm flipV="1">
            <a:off x="40481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25" name="Line 117"/>
          <p:cNvSpPr>
            <a:spLocks noChangeShapeType="1"/>
          </p:cNvSpPr>
          <p:nvPr/>
        </p:nvSpPr>
        <p:spPr bwMode="auto">
          <a:xfrm flipV="1">
            <a:off x="40862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26" name="Line 118"/>
          <p:cNvSpPr>
            <a:spLocks noChangeShapeType="1"/>
          </p:cNvSpPr>
          <p:nvPr/>
        </p:nvSpPr>
        <p:spPr bwMode="auto">
          <a:xfrm flipV="1">
            <a:off x="41338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27" name="Line 119"/>
          <p:cNvSpPr>
            <a:spLocks noChangeShapeType="1"/>
          </p:cNvSpPr>
          <p:nvPr/>
        </p:nvSpPr>
        <p:spPr bwMode="auto">
          <a:xfrm flipV="1">
            <a:off x="41719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28" name="Line 120"/>
          <p:cNvSpPr>
            <a:spLocks noChangeShapeType="1"/>
          </p:cNvSpPr>
          <p:nvPr/>
        </p:nvSpPr>
        <p:spPr bwMode="auto">
          <a:xfrm flipV="1">
            <a:off x="42100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29" name="Line 121"/>
          <p:cNvSpPr>
            <a:spLocks noChangeShapeType="1"/>
          </p:cNvSpPr>
          <p:nvPr/>
        </p:nvSpPr>
        <p:spPr bwMode="auto">
          <a:xfrm flipV="1">
            <a:off x="42576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30" name="Line 122"/>
          <p:cNvSpPr>
            <a:spLocks noChangeShapeType="1"/>
          </p:cNvSpPr>
          <p:nvPr/>
        </p:nvSpPr>
        <p:spPr bwMode="auto">
          <a:xfrm flipV="1">
            <a:off x="42957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31" name="Line 123"/>
          <p:cNvSpPr>
            <a:spLocks noChangeShapeType="1"/>
          </p:cNvSpPr>
          <p:nvPr/>
        </p:nvSpPr>
        <p:spPr bwMode="auto">
          <a:xfrm flipV="1">
            <a:off x="43338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32" name="Line 124"/>
          <p:cNvSpPr>
            <a:spLocks noChangeShapeType="1"/>
          </p:cNvSpPr>
          <p:nvPr/>
        </p:nvSpPr>
        <p:spPr bwMode="auto">
          <a:xfrm flipV="1">
            <a:off x="43815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33" name="Line 125"/>
          <p:cNvSpPr>
            <a:spLocks noChangeShapeType="1"/>
          </p:cNvSpPr>
          <p:nvPr/>
        </p:nvSpPr>
        <p:spPr bwMode="auto">
          <a:xfrm flipV="1">
            <a:off x="44196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34" name="Line 126"/>
          <p:cNvSpPr>
            <a:spLocks noChangeShapeType="1"/>
          </p:cNvSpPr>
          <p:nvPr/>
        </p:nvSpPr>
        <p:spPr bwMode="auto">
          <a:xfrm flipV="1">
            <a:off x="44577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35" name="Line 127"/>
          <p:cNvSpPr>
            <a:spLocks noChangeShapeType="1"/>
          </p:cNvSpPr>
          <p:nvPr/>
        </p:nvSpPr>
        <p:spPr bwMode="auto">
          <a:xfrm flipV="1">
            <a:off x="44958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36" name="Line 128"/>
          <p:cNvSpPr>
            <a:spLocks noChangeShapeType="1"/>
          </p:cNvSpPr>
          <p:nvPr/>
        </p:nvSpPr>
        <p:spPr bwMode="auto">
          <a:xfrm flipV="1">
            <a:off x="45434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37" name="Line 129"/>
          <p:cNvSpPr>
            <a:spLocks noChangeShapeType="1"/>
          </p:cNvSpPr>
          <p:nvPr/>
        </p:nvSpPr>
        <p:spPr bwMode="auto">
          <a:xfrm flipV="1">
            <a:off x="45815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38" name="Line 130"/>
          <p:cNvSpPr>
            <a:spLocks noChangeShapeType="1"/>
          </p:cNvSpPr>
          <p:nvPr/>
        </p:nvSpPr>
        <p:spPr bwMode="auto">
          <a:xfrm flipV="1">
            <a:off x="46196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39" name="Line 131"/>
          <p:cNvSpPr>
            <a:spLocks noChangeShapeType="1"/>
          </p:cNvSpPr>
          <p:nvPr/>
        </p:nvSpPr>
        <p:spPr bwMode="auto">
          <a:xfrm flipV="1">
            <a:off x="46672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40" name="Line 132"/>
          <p:cNvSpPr>
            <a:spLocks noChangeShapeType="1"/>
          </p:cNvSpPr>
          <p:nvPr/>
        </p:nvSpPr>
        <p:spPr bwMode="auto">
          <a:xfrm flipV="1">
            <a:off x="47053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41" name="Line 133"/>
          <p:cNvSpPr>
            <a:spLocks noChangeShapeType="1"/>
          </p:cNvSpPr>
          <p:nvPr/>
        </p:nvSpPr>
        <p:spPr bwMode="auto">
          <a:xfrm flipV="1">
            <a:off x="47434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42" name="Line 134"/>
          <p:cNvSpPr>
            <a:spLocks noChangeShapeType="1"/>
          </p:cNvSpPr>
          <p:nvPr/>
        </p:nvSpPr>
        <p:spPr bwMode="auto">
          <a:xfrm flipV="1">
            <a:off x="47910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43" name="Line 135"/>
          <p:cNvSpPr>
            <a:spLocks noChangeShapeType="1"/>
          </p:cNvSpPr>
          <p:nvPr/>
        </p:nvSpPr>
        <p:spPr bwMode="auto">
          <a:xfrm flipV="1">
            <a:off x="48291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44" name="Line 136"/>
          <p:cNvSpPr>
            <a:spLocks noChangeShapeType="1"/>
          </p:cNvSpPr>
          <p:nvPr/>
        </p:nvSpPr>
        <p:spPr bwMode="auto">
          <a:xfrm flipV="1">
            <a:off x="48672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45" name="Line 137"/>
          <p:cNvSpPr>
            <a:spLocks noChangeShapeType="1"/>
          </p:cNvSpPr>
          <p:nvPr/>
        </p:nvSpPr>
        <p:spPr bwMode="auto">
          <a:xfrm flipV="1">
            <a:off x="49149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46" name="Line 138"/>
          <p:cNvSpPr>
            <a:spLocks noChangeShapeType="1"/>
          </p:cNvSpPr>
          <p:nvPr/>
        </p:nvSpPr>
        <p:spPr bwMode="auto">
          <a:xfrm flipV="1">
            <a:off x="49530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47" name="Line 139"/>
          <p:cNvSpPr>
            <a:spLocks noChangeShapeType="1"/>
          </p:cNvSpPr>
          <p:nvPr/>
        </p:nvSpPr>
        <p:spPr bwMode="auto">
          <a:xfrm flipV="1">
            <a:off x="49911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48" name="Line 140"/>
          <p:cNvSpPr>
            <a:spLocks noChangeShapeType="1"/>
          </p:cNvSpPr>
          <p:nvPr/>
        </p:nvSpPr>
        <p:spPr bwMode="auto">
          <a:xfrm flipV="1">
            <a:off x="50387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49" name="Line 141"/>
          <p:cNvSpPr>
            <a:spLocks noChangeShapeType="1"/>
          </p:cNvSpPr>
          <p:nvPr/>
        </p:nvSpPr>
        <p:spPr bwMode="auto">
          <a:xfrm flipV="1">
            <a:off x="50768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50" name="Line 142"/>
          <p:cNvSpPr>
            <a:spLocks noChangeShapeType="1"/>
          </p:cNvSpPr>
          <p:nvPr/>
        </p:nvSpPr>
        <p:spPr bwMode="auto">
          <a:xfrm flipV="1">
            <a:off x="51149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51" name="Line 143"/>
          <p:cNvSpPr>
            <a:spLocks noChangeShapeType="1"/>
          </p:cNvSpPr>
          <p:nvPr/>
        </p:nvSpPr>
        <p:spPr bwMode="auto">
          <a:xfrm flipV="1">
            <a:off x="51625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52" name="Line 144"/>
          <p:cNvSpPr>
            <a:spLocks noChangeShapeType="1"/>
          </p:cNvSpPr>
          <p:nvPr/>
        </p:nvSpPr>
        <p:spPr bwMode="auto">
          <a:xfrm flipV="1">
            <a:off x="52006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53" name="Line 145"/>
          <p:cNvSpPr>
            <a:spLocks noChangeShapeType="1"/>
          </p:cNvSpPr>
          <p:nvPr/>
        </p:nvSpPr>
        <p:spPr bwMode="auto">
          <a:xfrm flipV="1">
            <a:off x="52387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54" name="Line 146"/>
          <p:cNvSpPr>
            <a:spLocks noChangeShapeType="1"/>
          </p:cNvSpPr>
          <p:nvPr/>
        </p:nvSpPr>
        <p:spPr bwMode="auto">
          <a:xfrm flipV="1">
            <a:off x="527685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55" name="Line 147"/>
          <p:cNvSpPr>
            <a:spLocks noChangeShapeType="1"/>
          </p:cNvSpPr>
          <p:nvPr/>
        </p:nvSpPr>
        <p:spPr bwMode="auto">
          <a:xfrm flipV="1">
            <a:off x="53244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56" name="Line 148"/>
          <p:cNvSpPr>
            <a:spLocks noChangeShapeType="1"/>
          </p:cNvSpPr>
          <p:nvPr/>
        </p:nvSpPr>
        <p:spPr bwMode="auto">
          <a:xfrm flipV="1">
            <a:off x="53625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57" name="Line 149"/>
          <p:cNvSpPr>
            <a:spLocks noChangeShapeType="1"/>
          </p:cNvSpPr>
          <p:nvPr/>
        </p:nvSpPr>
        <p:spPr bwMode="auto">
          <a:xfrm flipV="1">
            <a:off x="540067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58" name="Line 150"/>
          <p:cNvSpPr>
            <a:spLocks noChangeShapeType="1"/>
          </p:cNvSpPr>
          <p:nvPr/>
        </p:nvSpPr>
        <p:spPr bwMode="auto">
          <a:xfrm flipV="1">
            <a:off x="54483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59" name="Line 151"/>
          <p:cNvSpPr>
            <a:spLocks noChangeShapeType="1"/>
          </p:cNvSpPr>
          <p:nvPr/>
        </p:nvSpPr>
        <p:spPr bwMode="auto">
          <a:xfrm flipV="1">
            <a:off x="54864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60" name="Line 152"/>
          <p:cNvSpPr>
            <a:spLocks noChangeShapeType="1"/>
          </p:cNvSpPr>
          <p:nvPr/>
        </p:nvSpPr>
        <p:spPr bwMode="auto">
          <a:xfrm flipV="1">
            <a:off x="5524500"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61" name="Line 153"/>
          <p:cNvSpPr>
            <a:spLocks noChangeShapeType="1"/>
          </p:cNvSpPr>
          <p:nvPr/>
        </p:nvSpPr>
        <p:spPr bwMode="auto">
          <a:xfrm flipV="1">
            <a:off x="55721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62" name="Line 154"/>
          <p:cNvSpPr>
            <a:spLocks noChangeShapeType="1"/>
          </p:cNvSpPr>
          <p:nvPr/>
        </p:nvSpPr>
        <p:spPr bwMode="auto">
          <a:xfrm flipV="1">
            <a:off x="5610225" y="1390650"/>
            <a:ext cx="1588" cy="2857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63" name="Line 155"/>
          <p:cNvSpPr>
            <a:spLocks noChangeShapeType="1"/>
          </p:cNvSpPr>
          <p:nvPr/>
        </p:nvSpPr>
        <p:spPr bwMode="auto">
          <a:xfrm flipV="1">
            <a:off x="266700" y="1390650"/>
            <a:ext cx="1588"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64" name="Line 156"/>
          <p:cNvSpPr>
            <a:spLocks noChangeShapeType="1"/>
          </p:cNvSpPr>
          <p:nvPr/>
        </p:nvSpPr>
        <p:spPr bwMode="auto">
          <a:xfrm flipV="1">
            <a:off x="676275" y="1390650"/>
            <a:ext cx="1588"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65" name="Line 157"/>
          <p:cNvSpPr>
            <a:spLocks noChangeShapeType="1"/>
          </p:cNvSpPr>
          <p:nvPr/>
        </p:nvSpPr>
        <p:spPr bwMode="auto">
          <a:xfrm flipV="1">
            <a:off x="1085850" y="1390650"/>
            <a:ext cx="1588"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66" name="Line 158"/>
          <p:cNvSpPr>
            <a:spLocks noChangeShapeType="1"/>
          </p:cNvSpPr>
          <p:nvPr/>
        </p:nvSpPr>
        <p:spPr bwMode="auto">
          <a:xfrm flipV="1">
            <a:off x="1495425" y="1390650"/>
            <a:ext cx="1588"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67" name="Line 159"/>
          <p:cNvSpPr>
            <a:spLocks noChangeShapeType="1"/>
          </p:cNvSpPr>
          <p:nvPr/>
        </p:nvSpPr>
        <p:spPr bwMode="auto">
          <a:xfrm flipV="1">
            <a:off x="1914525" y="1390650"/>
            <a:ext cx="1588"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68" name="Line 160"/>
          <p:cNvSpPr>
            <a:spLocks noChangeShapeType="1"/>
          </p:cNvSpPr>
          <p:nvPr/>
        </p:nvSpPr>
        <p:spPr bwMode="auto">
          <a:xfrm flipV="1">
            <a:off x="2324100" y="1390650"/>
            <a:ext cx="1588"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69" name="Line 161"/>
          <p:cNvSpPr>
            <a:spLocks noChangeShapeType="1"/>
          </p:cNvSpPr>
          <p:nvPr/>
        </p:nvSpPr>
        <p:spPr bwMode="auto">
          <a:xfrm flipV="1">
            <a:off x="2733675" y="1390650"/>
            <a:ext cx="1588"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70" name="Line 162"/>
          <p:cNvSpPr>
            <a:spLocks noChangeShapeType="1"/>
          </p:cNvSpPr>
          <p:nvPr/>
        </p:nvSpPr>
        <p:spPr bwMode="auto">
          <a:xfrm flipV="1">
            <a:off x="3143250" y="1390650"/>
            <a:ext cx="1588"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71" name="Line 163"/>
          <p:cNvSpPr>
            <a:spLocks noChangeShapeType="1"/>
          </p:cNvSpPr>
          <p:nvPr/>
        </p:nvSpPr>
        <p:spPr bwMode="auto">
          <a:xfrm flipV="1">
            <a:off x="3552825" y="1390650"/>
            <a:ext cx="1588"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72" name="Line 164"/>
          <p:cNvSpPr>
            <a:spLocks noChangeShapeType="1"/>
          </p:cNvSpPr>
          <p:nvPr/>
        </p:nvSpPr>
        <p:spPr bwMode="auto">
          <a:xfrm flipV="1">
            <a:off x="3962400" y="1390650"/>
            <a:ext cx="1588"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73" name="Line 165"/>
          <p:cNvSpPr>
            <a:spLocks noChangeShapeType="1"/>
          </p:cNvSpPr>
          <p:nvPr/>
        </p:nvSpPr>
        <p:spPr bwMode="auto">
          <a:xfrm flipV="1">
            <a:off x="4381500" y="1390650"/>
            <a:ext cx="1588"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74" name="Line 166"/>
          <p:cNvSpPr>
            <a:spLocks noChangeShapeType="1"/>
          </p:cNvSpPr>
          <p:nvPr/>
        </p:nvSpPr>
        <p:spPr bwMode="auto">
          <a:xfrm flipV="1">
            <a:off x="4791075" y="1390650"/>
            <a:ext cx="1588"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75" name="Line 167"/>
          <p:cNvSpPr>
            <a:spLocks noChangeShapeType="1"/>
          </p:cNvSpPr>
          <p:nvPr/>
        </p:nvSpPr>
        <p:spPr bwMode="auto">
          <a:xfrm flipV="1">
            <a:off x="5200650" y="1390650"/>
            <a:ext cx="1588"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76" name="Line 168"/>
          <p:cNvSpPr>
            <a:spLocks noChangeShapeType="1"/>
          </p:cNvSpPr>
          <p:nvPr/>
        </p:nvSpPr>
        <p:spPr bwMode="auto">
          <a:xfrm flipV="1">
            <a:off x="5610225" y="1390650"/>
            <a:ext cx="1588" cy="47625"/>
          </a:xfrm>
          <a:prstGeom prst="line">
            <a:avLst/>
          </a:prstGeom>
          <a:noFill/>
          <a:ln w="0">
            <a:solidFill>
              <a:srgbClr val="000000"/>
            </a:solidFill>
            <a:round/>
            <a:headEnd/>
            <a:tailEnd/>
          </a:ln>
        </p:spPr>
        <p:txBody>
          <a:bodyPr>
            <a:prstTxWarp prst="textNoShape">
              <a:avLst/>
            </a:prstTxWarp>
          </a:bodyPr>
          <a:lstStyle/>
          <a:p>
            <a:endParaRPr lang="en-US"/>
          </a:p>
        </p:txBody>
      </p:sp>
      <p:sp>
        <p:nvSpPr>
          <p:cNvPr id="171177" name="Line 169"/>
          <p:cNvSpPr>
            <a:spLocks noChangeShapeType="1"/>
          </p:cNvSpPr>
          <p:nvPr/>
        </p:nvSpPr>
        <p:spPr bwMode="auto">
          <a:xfrm flipV="1">
            <a:off x="1285875" y="142875"/>
            <a:ext cx="1588" cy="1247775"/>
          </a:xfrm>
          <a:prstGeom prst="line">
            <a:avLst/>
          </a:prstGeom>
          <a:noFill/>
          <a:ln w="28575">
            <a:solidFill>
              <a:srgbClr val="000000"/>
            </a:solidFill>
            <a:round/>
            <a:headEnd/>
            <a:tailEnd/>
          </a:ln>
        </p:spPr>
        <p:txBody>
          <a:bodyPr>
            <a:prstTxWarp prst="textNoShape">
              <a:avLst/>
            </a:prstTxWarp>
          </a:bodyPr>
          <a:lstStyle/>
          <a:p>
            <a:endParaRPr lang="en-US"/>
          </a:p>
        </p:txBody>
      </p:sp>
      <p:sp>
        <p:nvSpPr>
          <p:cNvPr id="171178" name="Line 170"/>
          <p:cNvSpPr>
            <a:spLocks noChangeShapeType="1"/>
          </p:cNvSpPr>
          <p:nvPr/>
        </p:nvSpPr>
        <p:spPr bwMode="auto">
          <a:xfrm flipV="1">
            <a:off x="1962150" y="142875"/>
            <a:ext cx="1588" cy="1247775"/>
          </a:xfrm>
          <a:prstGeom prst="line">
            <a:avLst/>
          </a:prstGeom>
          <a:noFill/>
          <a:ln w="28575">
            <a:solidFill>
              <a:srgbClr val="333399"/>
            </a:solidFill>
            <a:round/>
            <a:headEnd/>
            <a:tailEnd/>
          </a:ln>
        </p:spPr>
        <p:txBody>
          <a:bodyPr>
            <a:prstTxWarp prst="textNoShape">
              <a:avLst/>
            </a:prstTxWarp>
          </a:bodyPr>
          <a:lstStyle/>
          <a:p>
            <a:endParaRPr lang="en-US"/>
          </a:p>
        </p:txBody>
      </p:sp>
      <p:sp>
        <p:nvSpPr>
          <p:cNvPr id="171179" name="Line 171"/>
          <p:cNvSpPr>
            <a:spLocks noChangeShapeType="1"/>
          </p:cNvSpPr>
          <p:nvPr/>
        </p:nvSpPr>
        <p:spPr bwMode="auto">
          <a:xfrm flipV="1">
            <a:off x="2819400" y="142875"/>
            <a:ext cx="1588" cy="1247775"/>
          </a:xfrm>
          <a:prstGeom prst="line">
            <a:avLst/>
          </a:prstGeom>
          <a:noFill/>
          <a:ln w="28575">
            <a:solidFill>
              <a:srgbClr val="FF0000"/>
            </a:solidFill>
            <a:round/>
            <a:headEnd/>
            <a:tailEnd/>
          </a:ln>
        </p:spPr>
        <p:txBody>
          <a:bodyPr>
            <a:prstTxWarp prst="textNoShape">
              <a:avLst/>
            </a:prstTxWarp>
          </a:bodyPr>
          <a:lstStyle/>
          <a:p>
            <a:endParaRPr lang="en-US"/>
          </a:p>
        </p:txBody>
      </p:sp>
      <p:sp>
        <p:nvSpPr>
          <p:cNvPr id="171180" name="Rectangle 172"/>
          <p:cNvSpPr>
            <a:spLocks noChangeArrowheads="1"/>
          </p:cNvSpPr>
          <p:nvPr/>
        </p:nvSpPr>
        <p:spPr bwMode="auto">
          <a:xfrm>
            <a:off x="228600" y="1524000"/>
            <a:ext cx="98425"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0</a:t>
            </a:r>
            <a:endParaRPr lang="en-US" sz="1400"/>
          </a:p>
        </p:txBody>
      </p:sp>
      <p:sp>
        <p:nvSpPr>
          <p:cNvPr id="171181" name="Rectangle 173"/>
          <p:cNvSpPr>
            <a:spLocks noChangeArrowheads="1"/>
          </p:cNvSpPr>
          <p:nvPr/>
        </p:nvSpPr>
        <p:spPr bwMode="auto">
          <a:xfrm>
            <a:off x="561975" y="1524000"/>
            <a:ext cx="296863"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100</a:t>
            </a:r>
            <a:endParaRPr lang="en-US" sz="1400"/>
          </a:p>
        </p:txBody>
      </p:sp>
      <p:sp>
        <p:nvSpPr>
          <p:cNvPr id="171182" name="Rectangle 174"/>
          <p:cNvSpPr>
            <a:spLocks noChangeArrowheads="1"/>
          </p:cNvSpPr>
          <p:nvPr/>
        </p:nvSpPr>
        <p:spPr bwMode="auto">
          <a:xfrm>
            <a:off x="971550" y="1524000"/>
            <a:ext cx="296863"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200</a:t>
            </a:r>
            <a:endParaRPr lang="en-US" sz="1400"/>
          </a:p>
        </p:txBody>
      </p:sp>
      <p:sp>
        <p:nvSpPr>
          <p:cNvPr id="171183" name="Rectangle 175"/>
          <p:cNvSpPr>
            <a:spLocks noChangeArrowheads="1"/>
          </p:cNvSpPr>
          <p:nvPr/>
        </p:nvSpPr>
        <p:spPr bwMode="auto">
          <a:xfrm>
            <a:off x="1381125" y="1524000"/>
            <a:ext cx="296863"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300</a:t>
            </a:r>
            <a:endParaRPr lang="en-US" sz="1400"/>
          </a:p>
        </p:txBody>
      </p:sp>
      <p:sp>
        <p:nvSpPr>
          <p:cNvPr id="171184" name="Rectangle 176"/>
          <p:cNvSpPr>
            <a:spLocks noChangeArrowheads="1"/>
          </p:cNvSpPr>
          <p:nvPr/>
        </p:nvSpPr>
        <p:spPr bwMode="auto">
          <a:xfrm>
            <a:off x="1800225" y="1524000"/>
            <a:ext cx="296863"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400</a:t>
            </a:r>
            <a:endParaRPr lang="en-US" sz="1400"/>
          </a:p>
        </p:txBody>
      </p:sp>
      <p:sp>
        <p:nvSpPr>
          <p:cNvPr id="171185" name="Rectangle 177"/>
          <p:cNvSpPr>
            <a:spLocks noChangeArrowheads="1"/>
          </p:cNvSpPr>
          <p:nvPr/>
        </p:nvSpPr>
        <p:spPr bwMode="auto">
          <a:xfrm>
            <a:off x="2209800" y="1524000"/>
            <a:ext cx="296863"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500</a:t>
            </a:r>
            <a:endParaRPr lang="en-US" sz="1400"/>
          </a:p>
        </p:txBody>
      </p:sp>
      <p:sp>
        <p:nvSpPr>
          <p:cNvPr id="171186" name="Rectangle 178"/>
          <p:cNvSpPr>
            <a:spLocks noChangeArrowheads="1"/>
          </p:cNvSpPr>
          <p:nvPr/>
        </p:nvSpPr>
        <p:spPr bwMode="auto">
          <a:xfrm>
            <a:off x="2619375" y="1524000"/>
            <a:ext cx="296863"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600</a:t>
            </a:r>
            <a:endParaRPr lang="en-US" sz="1400"/>
          </a:p>
        </p:txBody>
      </p:sp>
      <p:sp>
        <p:nvSpPr>
          <p:cNvPr id="171187" name="Rectangle 179"/>
          <p:cNvSpPr>
            <a:spLocks noChangeArrowheads="1"/>
          </p:cNvSpPr>
          <p:nvPr/>
        </p:nvSpPr>
        <p:spPr bwMode="auto">
          <a:xfrm>
            <a:off x="3028950" y="1524000"/>
            <a:ext cx="296863"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700</a:t>
            </a:r>
            <a:endParaRPr lang="en-US" sz="1400"/>
          </a:p>
        </p:txBody>
      </p:sp>
      <p:sp>
        <p:nvSpPr>
          <p:cNvPr id="171188" name="Rectangle 180"/>
          <p:cNvSpPr>
            <a:spLocks noChangeArrowheads="1"/>
          </p:cNvSpPr>
          <p:nvPr/>
        </p:nvSpPr>
        <p:spPr bwMode="auto">
          <a:xfrm>
            <a:off x="3438525" y="1524000"/>
            <a:ext cx="296863"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800</a:t>
            </a:r>
            <a:endParaRPr lang="en-US" sz="1400"/>
          </a:p>
        </p:txBody>
      </p:sp>
      <p:sp>
        <p:nvSpPr>
          <p:cNvPr id="171189" name="Rectangle 181"/>
          <p:cNvSpPr>
            <a:spLocks noChangeArrowheads="1"/>
          </p:cNvSpPr>
          <p:nvPr/>
        </p:nvSpPr>
        <p:spPr bwMode="auto">
          <a:xfrm>
            <a:off x="3848100" y="1524000"/>
            <a:ext cx="296863"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900</a:t>
            </a:r>
            <a:endParaRPr lang="en-US" sz="1400"/>
          </a:p>
        </p:txBody>
      </p:sp>
      <p:sp>
        <p:nvSpPr>
          <p:cNvPr id="171190" name="Rectangle 182"/>
          <p:cNvSpPr>
            <a:spLocks noChangeArrowheads="1"/>
          </p:cNvSpPr>
          <p:nvPr/>
        </p:nvSpPr>
        <p:spPr bwMode="auto">
          <a:xfrm>
            <a:off x="4229100" y="1524000"/>
            <a:ext cx="692150" cy="212725"/>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rPr>
              <a:t>1000 nm</a:t>
            </a:r>
            <a:endParaRPr lang="en-US" sz="1400"/>
          </a:p>
        </p:txBody>
      </p:sp>
      <p:sp>
        <p:nvSpPr>
          <p:cNvPr id="171191" name="Rectangle 183"/>
          <p:cNvSpPr>
            <a:spLocks noChangeArrowheads="1"/>
          </p:cNvSpPr>
          <p:nvPr/>
        </p:nvSpPr>
        <p:spPr bwMode="auto">
          <a:xfrm>
            <a:off x="0" y="47625"/>
            <a:ext cx="5867400" cy="1771650"/>
          </a:xfrm>
          <a:prstGeom prst="rect">
            <a:avLst/>
          </a:prstGeom>
          <a:noFill/>
          <a:ln w="0">
            <a:solidFill>
              <a:srgbClr val="000000"/>
            </a:solidFill>
            <a:miter lim="800000"/>
            <a:headEnd/>
            <a:tailEnd/>
          </a:ln>
        </p:spPr>
        <p:txBody>
          <a:bodyPr>
            <a:prstTxWarp prst="textNoShape">
              <a:avLst/>
            </a:prstTxWarp>
          </a:bodyPr>
          <a:lstStyle/>
          <a:p>
            <a:endParaRPr lang="en-US"/>
          </a:p>
        </p:txBody>
      </p:sp>
      <p:sp>
        <p:nvSpPr>
          <p:cNvPr id="171192" name="Text Box 184"/>
          <p:cNvSpPr txBox="1">
            <a:spLocks noChangeArrowheads="1"/>
          </p:cNvSpPr>
          <p:nvPr/>
        </p:nvSpPr>
        <p:spPr bwMode="auto">
          <a:xfrm>
            <a:off x="3846513" y="5191125"/>
            <a:ext cx="855662" cy="457200"/>
          </a:xfrm>
          <a:prstGeom prst="rect">
            <a:avLst/>
          </a:prstGeom>
          <a:noFill/>
          <a:ln w="9525">
            <a:noFill/>
            <a:miter lim="800000"/>
            <a:headEnd/>
            <a:tailEnd/>
          </a:ln>
          <a:effectLst/>
        </p:spPr>
        <p:txBody>
          <a:bodyPr>
            <a:prstTxWarp prst="textNoShape">
              <a:avLst/>
            </a:prstTxWarp>
            <a:spAutoFit/>
          </a:bodyPr>
          <a:lstStyle/>
          <a:p>
            <a:r>
              <a:rPr lang="en-US"/>
              <a:t>-5eV</a:t>
            </a:r>
          </a:p>
        </p:txBody>
      </p:sp>
      <p:sp>
        <p:nvSpPr>
          <p:cNvPr id="171193" name="Text Box 185"/>
          <p:cNvSpPr txBox="1">
            <a:spLocks noChangeArrowheads="1"/>
          </p:cNvSpPr>
          <p:nvPr/>
        </p:nvSpPr>
        <p:spPr bwMode="auto">
          <a:xfrm>
            <a:off x="3821113" y="5611813"/>
            <a:ext cx="828675" cy="457200"/>
          </a:xfrm>
          <a:prstGeom prst="rect">
            <a:avLst/>
          </a:prstGeom>
          <a:noFill/>
          <a:ln w="9525">
            <a:noFill/>
            <a:miter lim="800000"/>
            <a:headEnd/>
            <a:tailEnd/>
          </a:ln>
          <a:effectLst/>
        </p:spPr>
        <p:txBody>
          <a:bodyPr wrap="none">
            <a:prstTxWarp prst="textNoShape">
              <a:avLst/>
            </a:prstTxWarp>
            <a:spAutoFit/>
          </a:bodyPr>
          <a:lstStyle/>
          <a:p>
            <a:r>
              <a:rPr lang="en-US"/>
              <a:t>-7eV</a:t>
            </a:r>
          </a:p>
        </p:txBody>
      </p:sp>
      <p:sp>
        <p:nvSpPr>
          <p:cNvPr id="171194" name="Text Box 186"/>
          <p:cNvSpPr txBox="1">
            <a:spLocks noChangeArrowheads="1"/>
          </p:cNvSpPr>
          <p:nvPr/>
        </p:nvSpPr>
        <p:spPr bwMode="auto">
          <a:xfrm>
            <a:off x="3741738" y="6400800"/>
            <a:ext cx="996950" cy="457200"/>
          </a:xfrm>
          <a:prstGeom prst="rect">
            <a:avLst/>
          </a:prstGeom>
          <a:noFill/>
          <a:ln w="9525">
            <a:noFill/>
            <a:miter lim="800000"/>
            <a:headEnd/>
            <a:tailEnd/>
          </a:ln>
          <a:effectLst/>
        </p:spPr>
        <p:txBody>
          <a:bodyPr wrap="none">
            <a:prstTxWarp prst="textNoShape">
              <a:avLst/>
            </a:prstTxWarp>
            <a:spAutoFit/>
          </a:bodyPr>
          <a:lstStyle/>
          <a:p>
            <a:r>
              <a:rPr lang="en-US"/>
              <a:t>-10eV</a:t>
            </a:r>
          </a:p>
        </p:txBody>
      </p:sp>
      <p:grpSp>
        <p:nvGrpSpPr>
          <p:cNvPr id="3" name="Group 187"/>
          <p:cNvGrpSpPr>
            <a:grpSpLocks/>
          </p:cNvGrpSpPr>
          <p:nvPr/>
        </p:nvGrpSpPr>
        <p:grpSpPr bwMode="auto">
          <a:xfrm>
            <a:off x="3344863" y="4194175"/>
            <a:ext cx="466725" cy="2451100"/>
            <a:chOff x="3062" y="2642"/>
            <a:chExt cx="715" cy="1544"/>
          </a:xfrm>
        </p:grpSpPr>
        <p:sp>
          <p:nvSpPr>
            <p:cNvPr id="171196" name="Line 188"/>
            <p:cNvSpPr>
              <a:spLocks noChangeShapeType="1"/>
            </p:cNvSpPr>
            <p:nvPr/>
          </p:nvSpPr>
          <p:spPr bwMode="auto">
            <a:xfrm>
              <a:off x="3062" y="3430"/>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1197" name="Line 189"/>
            <p:cNvSpPr>
              <a:spLocks noChangeShapeType="1"/>
            </p:cNvSpPr>
            <p:nvPr/>
          </p:nvSpPr>
          <p:spPr bwMode="auto">
            <a:xfrm>
              <a:off x="3062" y="3682"/>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1198" name="Line 190"/>
            <p:cNvSpPr>
              <a:spLocks noChangeShapeType="1"/>
            </p:cNvSpPr>
            <p:nvPr/>
          </p:nvSpPr>
          <p:spPr bwMode="auto">
            <a:xfrm>
              <a:off x="3062" y="4186"/>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1199" name="Line 191"/>
            <p:cNvSpPr>
              <a:spLocks noChangeShapeType="1"/>
            </p:cNvSpPr>
            <p:nvPr/>
          </p:nvSpPr>
          <p:spPr bwMode="auto">
            <a:xfrm>
              <a:off x="3095" y="2642"/>
              <a:ext cx="682" cy="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grpSp>
      <p:sp>
        <p:nvSpPr>
          <p:cNvPr id="171200" name="Text Box 192"/>
          <p:cNvSpPr txBox="1">
            <a:spLocks noChangeArrowheads="1"/>
          </p:cNvSpPr>
          <p:nvPr/>
        </p:nvSpPr>
        <p:spPr bwMode="auto">
          <a:xfrm>
            <a:off x="3921125" y="3995738"/>
            <a:ext cx="855663" cy="457200"/>
          </a:xfrm>
          <a:prstGeom prst="rect">
            <a:avLst/>
          </a:prstGeom>
          <a:noFill/>
          <a:ln w="9525">
            <a:noFill/>
            <a:miter lim="800000"/>
            <a:headEnd/>
            <a:tailEnd/>
          </a:ln>
          <a:effectLst/>
        </p:spPr>
        <p:txBody>
          <a:bodyPr>
            <a:prstTxWarp prst="textNoShape">
              <a:avLst/>
            </a:prstTxWarp>
            <a:spAutoFit/>
          </a:bodyPr>
          <a:lstStyle/>
          <a:p>
            <a:r>
              <a:rPr lang="en-US"/>
              <a:t>0eV</a:t>
            </a:r>
          </a:p>
        </p:txBody>
      </p:sp>
      <p:sp>
        <p:nvSpPr>
          <p:cNvPr id="171201" name="Text Box 193"/>
          <p:cNvSpPr txBox="1">
            <a:spLocks noChangeArrowheads="1"/>
          </p:cNvSpPr>
          <p:nvPr/>
        </p:nvSpPr>
        <p:spPr bwMode="auto">
          <a:xfrm>
            <a:off x="5478463" y="5221288"/>
            <a:ext cx="855662" cy="457200"/>
          </a:xfrm>
          <a:prstGeom prst="rect">
            <a:avLst/>
          </a:prstGeom>
          <a:noFill/>
          <a:ln w="9525">
            <a:noFill/>
            <a:miter lim="800000"/>
            <a:headEnd/>
            <a:tailEnd/>
          </a:ln>
          <a:effectLst/>
        </p:spPr>
        <p:txBody>
          <a:bodyPr>
            <a:prstTxWarp prst="textNoShape">
              <a:avLst/>
            </a:prstTxWarp>
            <a:spAutoFit/>
          </a:bodyPr>
          <a:lstStyle/>
          <a:p>
            <a:r>
              <a:rPr lang="en-US"/>
              <a:t>5eV</a:t>
            </a:r>
          </a:p>
        </p:txBody>
      </p:sp>
      <p:sp>
        <p:nvSpPr>
          <p:cNvPr id="171202" name="Text Box 194"/>
          <p:cNvSpPr txBox="1">
            <a:spLocks noChangeArrowheads="1"/>
          </p:cNvSpPr>
          <p:nvPr/>
        </p:nvSpPr>
        <p:spPr bwMode="auto">
          <a:xfrm>
            <a:off x="5449888" y="4838700"/>
            <a:ext cx="727075" cy="457200"/>
          </a:xfrm>
          <a:prstGeom prst="rect">
            <a:avLst/>
          </a:prstGeom>
          <a:noFill/>
          <a:ln w="9525">
            <a:noFill/>
            <a:miter lim="800000"/>
            <a:headEnd/>
            <a:tailEnd/>
          </a:ln>
          <a:effectLst/>
        </p:spPr>
        <p:txBody>
          <a:bodyPr wrap="none">
            <a:prstTxWarp prst="textNoShape">
              <a:avLst/>
            </a:prstTxWarp>
            <a:spAutoFit/>
          </a:bodyPr>
          <a:lstStyle/>
          <a:p>
            <a:r>
              <a:rPr lang="en-US"/>
              <a:t>7eV</a:t>
            </a:r>
          </a:p>
        </p:txBody>
      </p:sp>
      <p:sp>
        <p:nvSpPr>
          <p:cNvPr id="171203" name="Text Box 195"/>
          <p:cNvSpPr txBox="1">
            <a:spLocks noChangeArrowheads="1"/>
          </p:cNvSpPr>
          <p:nvPr/>
        </p:nvSpPr>
        <p:spPr bwMode="auto">
          <a:xfrm>
            <a:off x="5414963" y="3946525"/>
            <a:ext cx="895350" cy="457200"/>
          </a:xfrm>
          <a:prstGeom prst="rect">
            <a:avLst/>
          </a:prstGeom>
          <a:noFill/>
          <a:ln w="9525">
            <a:noFill/>
            <a:miter lim="800000"/>
            <a:headEnd/>
            <a:tailEnd/>
          </a:ln>
          <a:effectLst/>
        </p:spPr>
        <p:txBody>
          <a:bodyPr wrap="none">
            <a:prstTxWarp prst="textNoShape">
              <a:avLst/>
            </a:prstTxWarp>
            <a:spAutoFit/>
          </a:bodyPr>
          <a:lstStyle/>
          <a:p>
            <a:r>
              <a:rPr lang="en-US"/>
              <a:t>10eV</a:t>
            </a:r>
          </a:p>
        </p:txBody>
      </p:sp>
      <p:sp>
        <p:nvSpPr>
          <p:cNvPr id="171204" name="Line 196"/>
          <p:cNvSpPr>
            <a:spLocks noChangeShapeType="1"/>
          </p:cNvSpPr>
          <p:nvPr/>
        </p:nvSpPr>
        <p:spPr bwMode="auto">
          <a:xfrm>
            <a:off x="4899025" y="5489575"/>
            <a:ext cx="5143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1205" name="Line 197"/>
          <p:cNvSpPr>
            <a:spLocks noChangeShapeType="1"/>
          </p:cNvSpPr>
          <p:nvPr/>
        </p:nvSpPr>
        <p:spPr bwMode="auto">
          <a:xfrm>
            <a:off x="4897438" y="5129213"/>
            <a:ext cx="5143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1206" name="Line 198"/>
          <p:cNvSpPr>
            <a:spLocks noChangeShapeType="1"/>
          </p:cNvSpPr>
          <p:nvPr/>
        </p:nvSpPr>
        <p:spPr bwMode="auto">
          <a:xfrm>
            <a:off x="4872038" y="4225925"/>
            <a:ext cx="5143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1207" name="Line 199"/>
          <p:cNvSpPr>
            <a:spLocks noChangeShapeType="1"/>
          </p:cNvSpPr>
          <p:nvPr/>
        </p:nvSpPr>
        <p:spPr bwMode="auto">
          <a:xfrm>
            <a:off x="4887913" y="6691313"/>
            <a:ext cx="514350" cy="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171208" name="Text Box 200"/>
          <p:cNvSpPr txBox="1">
            <a:spLocks noChangeArrowheads="1"/>
          </p:cNvSpPr>
          <p:nvPr/>
        </p:nvSpPr>
        <p:spPr bwMode="auto">
          <a:xfrm>
            <a:off x="5467350" y="6400800"/>
            <a:ext cx="855663" cy="457200"/>
          </a:xfrm>
          <a:prstGeom prst="rect">
            <a:avLst/>
          </a:prstGeom>
          <a:noFill/>
          <a:ln w="9525">
            <a:noFill/>
            <a:miter lim="800000"/>
            <a:headEnd/>
            <a:tailEnd/>
          </a:ln>
          <a:effectLst/>
        </p:spPr>
        <p:txBody>
          <a:bodyPr>
            <a:prstTxWarp prst="textNoShape">
              <a:avLst/>
            </a:prstTxWarp>
            <a:spAutoFit/>
          </a:bodyPr>
          <a:lstStyle/>
          <a:p>
            <a:r>
              <a:rPr lang="en-US"/>
              <a:t>0eV</a:t>
            </a:r>
          </a:p>
        </p:txBody>
      </p:sp>
      <p:grpSp>
        <p:nvGrpSpPr>
          <p:cNvPr id="4" name="Group 201"/>
          <p:cNvGrpSpPr>
            <a:grpSpLocks/>
          </p:cNvGrpSpPr>
          <p:nvPr/>
        </p:nvGrpSpPr>
        <p:grpSpPr bwMode="auto">
          <a:xfrm>
            <a:off x="1670050" y="4235450"/>
            <a:ext cx="658813" cy="2398713"/>
            <a:chOff x="1564" y="2675"/>
            <a:chExt cx="752" cy="1511"/>
          </a:xfrm>
        </p:grpSpPr>
        <p:sp>
          <p:nvSpPr>
            <p:cNvPr id="171210" name="Line 202"/>
            <p:cNvSpPr>
              <a:spLocks noChangeShapeType="1"/>
            </p:cNvSpPr>
            <p:nvPr/>
          </p:nvSpPr>
          <p:spPr bwMode="auto">
            <a:xfrm>
              <a:off x="1618" y="2675"/>
              <a:ext cx="682" cy="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171211" name="Line 203"/>
            <p:cNvSpPr>
              <a:spLocks noChangeShapeType="1"/>
            </p:cNvSpPr>
            <p:nvPr/>
          </p:nvSpPr>
          <p:spPr bwMode="auto">
            <a:xfrm>
              <a:off x="1585" y="3962"/>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1212" name="Line 204"/>
            <p:cNvSpPr>
              <a:spLocks noChangeShapeType="1"/>
            </p:cNvSpPr>
            <p:nvPr/>
          </p:nvSpPr>
          <p:spPr bwMode="auto">
            <a:xfrm>
              <a:off x="1634" y="3808"/>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1213" name="Line 205"/>
            <p:cNvSpPr>
              <a:spLocks noChangeShapeType="1"/>
            </p:cNvSpPr>
            <p:nvPr/>
          </p:nvSpPr>
          <p:spPr bwMode="auto">
            <a:xfrm>
              <a:off x="1564" y="3481"/>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1214" name="Line 206"/>
            <p:cNvSpPr>
              <a:spLocks noChangeShapeType="1"/>
            </p:cNvSpPr>
            <p:nvPr/>
          </p:nvSpPr>
          <p:spPr bwMode="auto">
            <a:xfrm>
              <a:off x="1613" y="4186"/>
              <a:ext cx="682" cy="0"/>
            </a:xfrm>
            <a:prstGeom prst="line">
              <a:avLst/>
            </a:prstGeom>
            <a:noFill/>
            <a:ln w="9525">
              <a:solidFill>
                <a:schemeClr val="tx1"/>
              </a:solidFill>
              <a:round/>
              <a:headEnd/>
              <a:tailEnd/>
            </a:ln>
            <a:effectLst/>
          </p:spPr>
          <p:txBody>
            <a:bodyPr>
              <a:prstTxWarp prst="textNoShape">
                <a:avLst/>
              </a:prstTxWarp>
            </a:bodyPr>
            <a:lstStyle/>
            <a:p>
              <a:endParaRPr lang="en-US"/>
            </a:p>
          </p:txBody>
        </p:sp>
      </p:grpSp>
      <p:sp>
        <p:nvSpPr>
          <p:cNvPr id="171215" name="Text Box 207"/>
          <p:cNvSpPr txBox="1">
            <a:spLocks noChangeArrowheads="1"/>
          </p:cNvSpPr>
          <p:nvPr/>
        </p:nvSpPr>
        <p:spPr bwMode="auto">
          <a:xfrm>
            <a:off x="2254250" y="6400800"/>
            <a:ext cx="996950" cy="457200"/>
          </a:xfrm>
          <a:prstGeom prst="rect">
            <a:avLst/>
          </a:prstGeom>
          <a:noFill/>
          <a:ln w="9525">
            <a:noFill/>
            <a:miter lim="800000"/>
            <a:headEnd/>
            <a:tailEnd/>
          </a:ln>
          <a:effectLst/>
        </p:spPr>
        <p:txBody>
          <a:bodyPr wrap="none">
            <a:prstTxWarp prst="textNoShape">
              <a:avLst/>
            </a:prstTxWarp>
            <a:spAutoFit/>
          </a:bodyPr>
          <a:lstStyle/>
          <a:p>
            <a:r>
              <a:rPr lang="en-US"/>
              <a:t>-10eV</a:t>
            </a:r>
          </a:p>
        </p:txBody>
      </p:sp>
      <p:sp>
        <p:nvSpPr>
          <p:cNvPr id="171216" name="Text Box 208"/>
          <p:cNvSpPr txBox="1">
            <a:spLocks noChangeArrowheads="1"/>
          </p:cNvSpPr>
          <p:nvPr/>
        </p:nvSpPr>
        <p:spPr bwMode="auto">
          <a:xfrm>
            <a:off x="609600" y="3540125"/>
            <a:ext cx="387350"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171217" name="Text Box 209"/>
          <p:cNvSpPr txBox="1">
            <a:spLocks noChangeArrowheads="1"/>
          </p:cNvSpPr>
          <p:nvPr/>
        </p:nvSpPr>
        <p:spPr bwMode="auto">
          <a:xfrm>
            <a:off x="2259013" y="3449638"/>
            <a:ext cx="387350" cy="457200"/>
          </a:xfrm>
          <a:prstGeom prst="rect">
            <a:avLst/>
          </a:prstGeom>
          <a:noFill/>
          <a:ln w="9525">
            <a:noFill/>
            <a:miter lim="800000"/>
            <a:headEnd/>
            <a:tailEnd/>
          </a:ln>
          <a:effectLst/>
        </p:spPr>
        <p:txBody>
          <a:bodyPr wrap="none">
            <a:prstTxWarp prst="textNoShape">
              <a:avLst/>
            </a:prstTxWarp>
            <a:spAutoFit/>
          </a:bodyPr>
          <a:lstStyle/>
          <a:p>
            <a:r>
              <a:rPr lang="en-US"/>
              <a:t>B</a:t>
            </a:r>
          </a:p>
        </p:txBody>
      </p:sp>
      <p:sp>
        <p:nvSpPr>
          <p:cNvPr id="171218" name="Text Box 210"/>
          <p:cNvSpPr txBox="1">
            <a:spLocks noChangeArrowheads="1"/>
          </p:cNvSpPr>
          <p:nvPr/>
        </p:nvSpPr>
        <p:spPr bwMode="auto">
          <a:xfrm>
            <a:off x="3663950" y="3594100"/>
            <a:ext cx="404813" cy="457200"/>
          </a:xfrm>
          <a:prstGeom prst="rect">
            <a:avLst/>
          </a:prstGeom>
          <a:noFill/>
          <a:ln w="9525">
            <a:noFill/>
            <a:miter lim="800000"/>
            <a:headEnd/>
            <a:tailEnd/>
          </a:ln>
          <a:effectLst/>
        </p:spPr>
        <p:txBody>
          <a:bodyPr wrap="none">
            <a:prstTxWarp prst="textNoShape">
              <a:avLst/>
            </a:prstTxWarp>
            <a:spAutoFit/>
          </a:bodyPr>
          <a:lstStyle/>
          <a:p>
            <a:r>
              <a:rPr lang="en-US"/>
              <a:t>C</a:t>
            </a:r>
          </a:p>
        </p:txBody>
      </p:sp>
      <p:sp>
        <p:nvSpPr>
          <p:cNvPr id="171219" name="Text Box 211"/>
          <p:cNvSpPr txBox="1">
            <a:spLocks noChangeArrowheads="1"/>
          </p:cNvSpPr>
          <p:nvPr/>
        </p:nvSpPr>
        <p:spPr bwMode="auto">
          <a:xfrm>
            <a:off x="5143500" y="3508375"/>
            <a:ext cx="404813" cy="457200"/>
          </a:xfrm>
          <a:prstGeom prst="rect">
            <a:avLst/>
          </a:prstGeom>
          <a:noFill/>
          <a:ln w="9525">
            <a:noFill/>
            <a:miter lim="800000"/>
            <a:headEnd/>
            <a:tailEnd/>
          </a:ln>
          <a:effectLst/>
        </p:spPr>
        <p:txBody>
          <a:bodyPr wrap="none">
            <a:prstTxWarp prst="textNoShape">
              <a:avLst/>
            </a:prstTxWarp>
            <a:spAutoFit/>
          </a:bodyPr>
          <a:lstStyle/>
          <a:p>
            <a:r>
              <a:rPr lang="en-US"/>
              <a:t>D</a:t>
            </a:r>
          </a:p>
        </p:txBody>
      </p:sp>
      <p:sp>
        <p:nvSpPr>
          <p:cNvPr id="171220" name="Text Box 212"/>
          <p:cNvSpPr txBox="1">
            <a:spLocks noChangeArrowheads="1"/>
          </p:cNvSpPr>
          <p:nvPr/>
        </p:nvSpPr>
        <p:spPr bwMode="auto">
          <a:xfrm>
            <a:off x="6956425" y="5187950"/>
            <a:ext cx="855663" cy="457200"/>
          </a:xfrm>
          <a:prstGeom prst="rect">
            <a:avLst/>
          </a:prstGeom>
          <a:noFill/>
          <a:ln w="9525">
            <a:noFill/>
            <a:miter lim="800000"/>
            <a:headEnd/>
            <a:tailEnd/>
          </a:ln>
          <a:effectLst/>
        </p:spPr>
        <p:txBody>
          <a:bodyPr>
            <a:prstTxWarp prst="textNoShape">
              <a:avLst/>
            </a:prstTxWarp>
            <a:spAutoFit/>
          </a:bodyPr>
          <a:lstStyle/>
          <a:p>
            <a:r>
              <a:rPr lang="en-US"/>
              <a:t>5eV</a:t>
            </a:r>
          </a:p>
        </p:txBody>
      </p:sp>
      <p:sp>
        <p:nvSpPr>
          <p:cNvPr id="171221" name="Text Box 213"/>
          <p:cNvSpPr txBox="1">
            <a:spLocks noChangeArrowheads="1"/>
          </p:cNvSpPr>
          <p:nvPr/>
        </p:nvSpPr>
        <p:spPr bwMode="auto">
          <a:xfrm>
            <a:off x="6927850" y="5764213"/>
            <a:ext cx="727075" cy="457200"/>
          </a:xfrm>
          <a:prstGeom prst="rect">
            <a:avLst/>
          </a:prstGeom>
          <a:noFill/>
          <a:ln w="9525">
            <a:noFill/>
            <a:miter lim="800000"/>
            <a:headEnd/>
            <a:tailEnd/>
          </a:ln>
          <a:effectLst/>
        </p:spPr>
        <p:txBody>
          <a:bodyPr wrap="none">
            <a:prstTxWarp prst="textNoShape">
              <a:avLst/>
            </a:prstTxWarp>
            <a:spAutoFit/>
          </a:bodyPr>
          <a:lstStyle/>
          <a:p>
            <a:r>
              <a:rPr lang="en-US"/>
              <a:t>3eV</a:t>
            </a:r>
          </a:p>
        </p:txBody>
      </p:sp>
      <p:sp>
        <p:nvSpPr>
          <p:cNvPr id="171222" name="Text Box 214"/>
          <p:cNvSpPr txBox="1">
            <a:spLocks noChangeArrowheads="1"/>
          </p:cNvSpPr>
          <p:nvPr/>
        </p:nvSpPr>
        <p:spPr bwMode="auto">
          <a:xfrm>
            <a:off x="6946900" y="6030913"/>
            <a:ext cx="727075" cy="457200"/>
          </a:xfrm>
          <a:prstGeom prst="rect">
            <a:avLst/>
          </a:prstGeom>
          <a:noFill/>
          <a:ln w="9525">
            <a:noFill/>
            <a:miter lim="800000"/>
            <a:headEnd/>
            <a:tailEnd/>
          </a:ln>
          <a:effectLst/>
        </p:spPr>
        <p:txBody>
          <a:bodyPr wrap="none">
            <a:prstTxWarp prst="textNoShape">
              <a:avLst/>
            </a:prstTxWarp>
            <a:spAutoFit/>
          </a:bodyPr>
          <a:lstStyle/>
          <a:p>
            <a:r>
              <a:rPr lang="en-US"/>
              <a:t>2eV</a:t>
            </a:r>
          </a:p>
        </p:txBody>
      </p:sp>
      <p:sp>
        <p:nvSpPr>
          <p:cNvPr id="171223" name="Line 215"/>
          <p:cNvSpPr>
            <a:spLocks noChangeShapeType="1"/>
          </p:cNvSpPr>
          <p:nvPr/>
        </p:nvSpPr>
        <p:spPr bwMode="auto">
          <a:xfrm>
            <a:off x="6410325" y="6292850"/>
            <a:ext cx="5143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1224" name="Line 216"/>
          <p:cNvSpPr>
            <a:spLocks noChangeShapeType="1"/>
          </p:cNvSpPr>
          <p:nvPr/>
        </p:nvSpPr>
        <p:spPr bwMode="auto">
          <a:xfrm>
            <a:off x="6408738" y="6021388"/>
            <a:ext cx="5143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1225" name="Line 217"/>
          <p:cNvSpPr>
            <a:spLocks noChangeShapeType="1"/>
          </p:cNvSpPr>
          <p:nvPr/>
        </p:nvSpPr>
        <p:spPr bwMode="auto">
          <a:xfrm>
            <a:off x="6416675" y="5497513"/>
            <a:ext cx="5143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1226" name="Line 218"/>
          <p:cNvSpPr>
            <a:spLocks noChangeShapeType="1"/>
          </p:cNvSpPr>
          <p:nvPr/>
        </p:nvSpPr>
        <p:spPr bwMode="auto">
          <a:xfrm>
            <a:off x="6421438" y="6657975"/>
            <a:ext cx="514350" cy="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171227" name="Text Box 219"/>
          <p:cNvSpPr txBox="1">
            <a:spLocks noChangeArrowheads="1"/>
          </p:cNvSpPr>
          <p:nvPr/>
        </p:nvSpPr>
        <p:spPr bwMode="auto">
          <a:xfrm>
            <a:off x="7000875" y="6367463"/>
            <a:ext cx="855663" cy="457200"/>
          </a:xfrm>
          <a:prstGeom prst="rect">
            <a:avLst/>
          </a:prstGeom>
          <a:noFill/>
          <a:ln w="9525">
            <a:noFill/>
            <a:miter lim="800000"/>
            <a:headEnd/>
            <a:tailEnd/>
          </a:ln>
          <a:effectLst/>
        </p:spPr>
        <p:txBody>
          <a:bodyPr>
            <a:prstTxWarp prst="textNoShape">
              <a:avLst/>
            </a:prstTxWarp>
            <a:spAutoFit/>
          </a:bodyPr>
          <a:lstStyle/>
          <a:p>
            <a:r>
              <a:rPr lang="en-US"/>
              <a:t>0eV</a:t>
            </a:r>
          </a:p>
        </p:txBody>
      </p:sp>
      <p:sp>
        <p:nvSpPr>
          <p:cNvPr id="171228" name="Text Box 220"/>
          <p:cNvSpPr txBox="1">
            <a:spLocks noChangeArrowheads="1"/>
          </p:cNvSpPr>
          <p:nvPr/>
        </p:nvSpPr>
        <p:spPr bwMode="auto">
          <a:xfrm>
            <a:off x="6754813" y="3898900"/>
            <a:ext cx="387350" cy="457200"/>
          </a:xfrm>
          <a:prstGeom prst="rect">
            <a:avLst/>
          </a:prstGeom>
          <a:noFill/>
          <a:ln w="9525">
            <a:noFill/>
            <a:miter lim="800000"/>
            <a:headEnd/>
            <a:tailEnd/>
          </a:ln>
          <a:effectLst/>
        </p:spPr>
        <p:txBody>
          <a:bodyPr wrap="none">
            <a:prstTxWarp prst="textNoShape">
              <a:avLst/>
            </a:prstTxWarp>
            <a:spAutoFit/>
          </a:bodyPr>
          <a:lstStyle/>
          <a:p>
            <a:r>
              <a:rPr lang="en-US"/>
              <a:t>E</a:t>
            </a:r>
          </a:p>
        </p:txBody>
      </p:sp>
      <p:sp>
        <p:nvSpPr>
          <p:cNvPr id="171229" name="Line 221"/>
          <p:cNvSpPr>
            <a:spLocks noChangeShapeType="1"/>
          </p:cNvSpPr>
          <p:nvPr/>
        </p:nvSpPr>
        <p:spPr bwMode="auto">
          <a:xfrm>
            <a:off x="3411538" y="5475288"/>
            <a:ext cx="0" cy="357187"/>
          </a:xfrm>
          <a:prstGeom prst="line">
            <a:avLst/>
          </a:prstGeom>
          <a:noFill/>
          <a:ln w="38100">
            <a:solidFill>
              <a:srgbClr val="EE2504"/>
            </a:solidFill>
            <a:round/>
            <a:headEnd/>
            <a:tailEnd type="triangle" w="med" len="med"/>
          </a:ln>
          <a:effectLst/>
        </p:spPr>
        <p:txBody>
          <a:bodyPr>
            <a:prstTxWarp prst="textNoShape">
              <a:avLst/>
            </a:prstTxWarp>
          </a:bodyPr>
          <a:lstStyle/>
          <a:p>
            <a:endParaRPr lang="en-US"/>
          </a:p>
        </p:txBody>
      </p:sp>
      <p:sp>
        <p:nvSpPr>
          <p:cNvPr id="171230" name="Line 222"/>
          <p:cNvSpPr>
            <a:spLocks noChangeShapeType="1"/>
          </p:cNvSpPr>
          <p:nvPr/>
        </p:nvSpPr>
        <p:spPr bwMode="auto">
          <a:xfrm flipH="1">
            <a:off x="3417888" y="5862638"/>
            <a:ext cx="12700" cy="723900"/>
          </a:xfrm>
          <a:prstGeom prst="line">
            <a:avLst/>
          </a:prstGeom>
          <a:noFill/>
          <a:ln w="38100">
            <a:solidFill>
              <a:srgbClr val="000099"/>
            </a:solidFill>
            <a:round/>
            <a:headEnd/>
            <a:tailEnd type="triangle" w="med" len="med"/>
          </a:ln>
          <a:effectLst/>
        </p:spPr>
        <p:txBody>
          <a:bodyPr>
            <a:prstTxWarp prst="textNoShape">
              <a:avLst/>
            </a:prstTxWarp>
          </a:bodyPr>
          <a:lstStyle/>
          <a:p>
            <a:endParaRPr lang="en-US"/>
          </a:p>
        </p:txBody>
      </p:sp>
      <p:sp>
        <p:nvSpPr>
          <p:cNvPr id="171231" name="Line 223"/>
          <p:cNvSpPr>
            <a:spLocks noChangeShapeType="1"/>
          </p:cNvSpPr>
          <p:nvPr/>
        </p:nvSpPr>
        <p:spPr bwMode="auto">
          <a:xfrm flipH="1">
            <a:off x="3671888" y="5491163"/>
            <a:ext cx="12700" cy="1123950"/>
          </a:xfrm>
          <a:prstGeom prst="line">
            <a:avLst/>
          </a:prstGeom>
          <a:noFill/>
          <a:ln w="38100">
            <a:solidFill>
              <a:srgbClr val="000000"/>
            </a:solidFill>
            <a:round/>
            <a:headEnd/>
            <a:tailEnd type="triangle" w="med" len="med"/>
          </a:ln>
          <a:effectLst/>
        </p:spPr>
        <p:txBody>
          <a:bodyPr>
            <a:prstTxWarp prst="textNoShape">
              <a:avLst/>
            </a:prstTxWarp>
          </a:bodyPr>
          <a:lstStyle/>
          <a:p>
            <a:endParaRPr lang="en-US"/>
          </a:p>
        </p:txBody>
      </p:sp>
      <p:sp>
        <p:nvSpPr>
          <p:cNvPr id="171232" name="Rectangle 224"/>
          <p:cNvSpPr>
            <a:spLocks noChangeArrowheads="1"/>
          </p:cNvSpPr>
          <p:nvPr/>
        </p:nvSpPr>
        <p:spPr bwMode="auto">
          <a:xfrm>
            <a:off x="3222625" y="3602038"/>
            <a:ext cx="1549400" cy="3255962"/>
          </a:xfrm>
          <a:prstGeom prst="rect">
            <a:avLst/>
          </a:prstGeom>
          <a:noFill/>
          <a:ln w="57150">
            <a:solidFill>
              <a:srgbClr val="EE2504"/>
            </a:solidFill>
            <a:miter lim="800000"/>
            <a:headEnd/>
            <a:tailEnd/>
          </a:ln>
          <a:effectLst/>
        </p:spPr>
        <p:txBody>
          <a:bodyPr wrap="none" anchor="ctr">
            <a:prstTxWarp prst="textNoShape">
              <a:avLst/>
            </a:prstTxWarp>
          </a:bodyPr>
          <a:lstStyle/>
          <a:p>
            <a:endParaRPr lang="en-US"/>
          </a:p>
        </p:txBody>
      </p:sp>
      <p:sp>
        <p:nvSpPr>
          <p:cNvPr id="171233" name="Text Box 225"/>
          <p:cNvSpPr txBox="1">
            <a:spLocks noChangeArrowheads="1"/>
          </p:cNvSpPr>
          <p:nvPr/>
        </p:nvSpPr>
        <p:spPr bwMode="auto">
          <a:xfrm>
            <a:off x="5894388" y="0"/>
            <a:ext cx="3249612" cy="3378200"/>
          </a:xfrm>
          <a:prstGeom prst="rect">
            <a:avLst/>
          </a:prstGeom>
          <a:noFill/>
          <a:ln w="9525">
            <a:noFill/>
            <a:miter lim="800000"/>
            <a:headEnd/>
            <a:tailEnd/>
          </a:ln>
          <a:effectLst/>
        </p:spPr>
        <p:txBody>
          <a:bodyPr>
            <a:prstTxWarp prst="textNoShape">
              <a:avLst/>
            </a:prstTxWarp>
            <a:spAutoFit/>
          </a:bodyPr>
          <a:lstStyle/>
          <a:p>
            <a:r>
              <a:rPr lang="en-US">
                <a:solidFill>
                  <a:srgbClr val="EE2504"/>
                </a:solidFill>
              </a:rPr>
              <a:t>Electron energy levels = PE + KE</a:t>
            </a:r>
          </a:p>
          <a:p>
            <a:r>
              <a:rPr lang="en-US"/>
              <a:t>Since PE = 0 at infinity (e.g. electron escaping from atom). A positive total energy would mean that KE&gt;PE and electron would leave atom!</a:t>
            </a:r>
          </a:p>
        </p:txBody>
      </p:sp>
      <p:sp>
        <p:nvSpPr>
          <p:cNvPr id="171234" name="Line 226"/>
          <p:cNvSpPr>
            <a:spLocks noChangeShapeType="1"/>
          </p:cNvSpPr>
          <p:nvPr/>
        </p:nvSpPr>
        <p:spPr bwMode="auto">
          <a:xfrm flipV="1">
            <a:off x="3590925" y="3100388"/>
            <a:ext cx="379413" cy="1014412"/>
          </a:xfrm>
          <a:prstGeom prst="line">
            <a:avLst/>
          </a:prstGeom>
          <a:noFill/>
          <a:ln w="28575">
            <a:solidFill>
              <a:srgbClr val="006600"/>
            </a:solidFill>
            <a:round/>
            <a:headEnd type="triangle" w="med" len="med"/>
            <a:tailEnd/>
          </a:ln>
          <a:effectLst/>
        </p:spPr>
        <p:txBody>
          <a:bodyPr>
            <a:prstTxWarp prst="textNoShape">
              <a:avLst/>
            </a:prstTxWarp>
          </a:bodyPr>
          <a:lstStyle/>
          <a:p>
            <a:endParaRPr lang="en-US"/>
          </a:p>
        </p:txBody>
      </p:sp>
      <p:sp>
        <p:nvSpPr>
          <p:cNvPr id="171235" name="Text Box 227"/>
          <p:cNvSpPr txBox="1">
            <a:spLocks noChangeArrowheads="1"/>
          </p:cNvSpPr>
          <p:nvPr/>
        </p:nvSpPr>
        <p:spPr bwMode="auto">
          <a:xfrm>
            <a:off x="500063" y="2690813"/>
            <a:ext cx="6089650" cy="457200"/>
          </a:xfrm>
          <a:prstGeom prst="rect">
            <a:avLst/>
          </a:prstGeom>
          <a:noFill/>
          <a:ln w="9525">
            <a:noFill/>
            <a:miter lim="800000"/>
            <a:headEnd/>
            <a:tailEnd/>
          </a:ln>
          <a:effectLst/>
        </p:spPr>
        <p:txBody>
          <a:bodyPr>
            <a:prstTxWarp prst="textNoShape">
              <a:avLst/>
            </a:prstTxWarp>
            <a:spAutoFit/>
          </a:bodyPr>
          <a:lstStyle/>
          <a:p>
            <a:r>
              <a:rPr lang="en-US">
                <a:solidFill>
                  <a:srgbClr val="006600"/>
                </a:solidFill>
              </a:rPr>
              <a:t>At 0eV, electron has escaped atom.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2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12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1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233" grpId="0"/>
      <p:bldP spid="171234" grpId="0" animBg="1"/>
      <p:bldP spid="171235" grpId="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p:txBody>
          <a:bodyPr/>
          <a:lstStyle/>
          <a:p>
            <a:fld id="{7E4F30EB-3D40-964F-A4F7-605D93A69ED8}" type="slidenum">
              <a:rPr lang="en-US"/>
              <a:pPr/>
              <a:t>32</a:t>
            </a:fld>
            <a:endParaRPr lang="en-US"/>
          </a:p>
        </p:txBody>
      </p:sp>
      <p:sp>
        <p:nvSpPr>
          <p:cNvPr id="173058" name="Text Box 2"/>
          <p:cNvSpPr txBox="1">
            <a:spLocks noChangeArrowheads="1"/>
          </p:cNvSpPr>
          <p:nvPr/>
        </p:nvSpPr>
        <p:spPr bwMode="auto">
          <a:xfrm>
            <a:off x="476250" y="188913"/>
            <a:ext cx="8107363" cy="1552575"/>
          </a:xfrm>
          <a:prstGeom prst="rect">
            <a:avLst/>
          </a:prstGeom>
          <a:noFill/>
          <a:ln w="9525">
            <a:noFill/>
            <a:miter lim="800000"/>
            <a:headEnd/>
            <a:tailEnd/>
          </a:ln>
          <a:effectLst/>
        </p:spPr>
        <p:txBody>
          <a:bodyPr wrap="none">
            <a:prstTxWarp prst="textNoShape">
              <a:avLst/>
            </a:prstTxWarp>
            <a:spAutoFit/>
          </a:bodyPr>
          <a:lstStyle/>
          <a:p>
            <a:r>
              <a:rPr lang="en-US" b="1">
                <a:solidFill>
                  <a:schemeClr val="hlink"/>
                </a:solidFill>
                <a:latin typeface="Comic Sans MS" charset="0"/>
              </a:rPr>
              <a:t>Applications of atomic spectroscopy (how it is useful)</a:t>
            </a:r>
          </a:p>
          <a:p>
            <a:r>
              <a:rPr lang="en-US"/>
              <a:t>1. Detecting what atoms are in a material.  </a:t>
            </a:r>
          </a:p>
          <a:p>
            <a:r>
              <a:rPr lang="en-US"/>
              <a:t>(excite by putting in discharge lamp or heating in flame</a:t>
            </a:r>
          </a:p>
          <a:p>
            <a:r>
              <a:rPr lang="en-US"/>
              <a:t>to see spectral lines)</a:t>
            </a:r>
          </a:p>
        </p:txBody>
      </p:sp>
      <p:sp>
        <p:nvSpPr>
          <p:cNvPr id="173059" name="AutoShape 3"/>
          <p:cNvSpPr>
            <a:spLocks noChangeArrowheads="1"/>
          </p:cNvSpPr>
          <p:nvPr/>
        </p:nvSpPr>
        <p:spPr bwMode="auto">
          <a:xfrm>
            <a:off x="7639050" y="3446463"/>
            <a:ext cx="468313" cy="446087"/>
          </a:xfrm>
          <a:prstGeom prst="sun">
            <a:avLst>
              <a:gd name="adj" fmla="val 25000"/>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grpSp>
        <p:nvGrpSpPr>
          <p:cNvPr id="2" name="Group 4"/>
          <p:cNvGrpSpPr>
            <a:grpSpLocks/>
          </p:cNvGrpSpPr>
          <p:nvPr/>
        </p:nvGrpSpPr>
        <p:grpSpPr bwMode="auto">
          <a:xfrm>
            <a:off x="3144838" y="3511550"/>
            <a:ext cx="1495425" cy="301625"/>
            <a:chOff x="1264" y="2114"/>
            <a:chExt cx="942" cy="190"/>
          </a:xfrm>
        </p:grpSpPr>
        <p:sp>
          <p:nvSpPr>
            <p:cNvPr id="173061" name="Rectangle 5"/>
            <p:cNvSpPr>
              <a:spLocks noChangeArrowheads="1"/>
            </p:cNvSpPr>
            <p:nvPr/>
          </p:nvSpPr>
          <p:spPr bwMode="auto">
            <a:xfrm>
              <a:off x="1588" y="2114"/>
              <a:ext cx="618" cy="190"/>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73062" name="Rectangle 6"/>
            <p:cNvSpPr>
              <a:spLocks noChangeArrowheads="1"/>
            </p:cNvSpPr>
            <p:nvPr/>
          </p:nvSpPr>
          <p:spPr bwMode="auto">
            <a:xfrm>
              <a:off x="1264" y="2156"/>
              <a:ext cx="331" cy="113"/>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en-US"/>
            </a:p>
          </p:txBody>
        </p:sp>
      </p:grpSp>
      <p:sp>
        <p:nvSpPr>
          <p:cNvPr id="173063" name="Rectangle 7"/>
          <p:cNvSpPr>
            <a:spLocks noChangeArrowheads="1"/>
          </p:cNvSpPr>
          <p:nvPr/>
        </p:nvSpPr>
        <p:spPr bwMode="auto">
          <a:xfrm>
            <a:off x="2454275" y="3267075"/>
            <a:ext cx="88900" cy="80327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73064" name="Line 8"/>
          <p:cNvSpPr>
            <a:spLocks noChangeShapeType="1"/>
          </p:cNvSpPr>
          <p:nvPr/>
        </p:nvSpPr>
        <p:spPr bwMode="auto">
          <a:xfrm>
            <a:off x="1047750" y="3389313"/>
            <a:ext cx="758825" cy="0"/>
          </a:xfrm>
          <a:prstGeom prst="line">
            <a:avLst/>
          </a:prstGeom>
          <a:noFill/>
          <a:ln w="38100">
            <a:solidFill>
              <a:srgbClr val="EE2504"/>
            </a:solidFill>
            <a:round/>
            <a:headEnd/>
            <a:tailEnd/>
          </a:ln>
          <a:effectLst/>
        </p:spPr>
        <p:txBody>
          <a:bodyPr>
            <a:prstTxWarp prst="textNoShape">
              <a:avLst/>
            </a:prstTxWarp>
          </a:bodyPr>
          <a:lstStyle/>
          <a:p>
            <a:endParaRPr lang="en-US"/>
          </a:p>
        </p:txBody>
      </p:sp>
      <p:sp>
        <p:nvSpPr>
          <p:cNvPr id="173065" name="Line 9"/>
          <p:cNvSpPr>
            <a:spLocks noChangeShapeType="1"/>
          </p:cNvSpPr>
          <p:nvPr/>
        </p:nvSpPr>
        <p:spPr bwMode="auto">
          <a:xfrm>
            <a:off x="1035050" y="3543300"/>
            <a:ext cx="758825" cy="0"/>
          </a:xfrm>
          <a:prstGeom prst="line">
            <a:avLst/>
          </a:prstGeom>
          <a:noFill/>
          <a:ln w="38100">
            <a:solidFill>
              <a:srgbClr val="66FF33"/>
            </a:solidFill>
            <a:round/>
            <a:headEnd/>
            <a:tailEnd/>
          </a:ln>
          <a:effectLst/>
        </p:spPr>
        <p:txBody>
          <a:bodyPr>
            <a:prstTxWarp prst="textNoShape">
              <a:avLst/>
            </a:prstTxWarp>
          </a:bodyPr>
          <a:lstStyle/>
          <a:p>
            <a:endParaRPr lang="en-US"/>
          </a:p>
        </p:txBody>
      </p:sp>
      <p:sp>
        <p:nvSpPr>
          <p:cNvPr id="173066" name="Line 10"/>
          <p:cNvSpPr>
            <a:spLocks noChangeShapeType="1"/>
          </p:cNvSpPr>
          <p:nvPr/>
        </p:nvSpPr>
        <p:spPr bwMode="auto">
          <a:xfrm>
            <a:off x="1022350" y="3786188"/>
            <a:ext cx="758825" cy="0"/>
          </a:xfrm>
          <a:prstGeom prst="line">
            <a:avLst/>
          </a:prstGeom>
          <a:noFill/>
          <a:ln w="38100">
            <a:solidFill>
              <a:srgbClr val="0099FF"/>
            </a:solidFill>
            <a:round/>
            <a:headEnd/>
            <a:tailEnd/>
          </a:ln>
          <a:effectLst/>
        </p:spPr>
        <p:txBody>
          <a:bodyPr>
            <a:prstTxWarp prst="textNoShape">
              <a:avLst/>
            </a:prstTxWarp>
          </a:bodyPr>
          <a:lstStyle/>
          <a:p>
            <a:endParaRPr lang="en-US"/>
          </a:p>
        </p:txBody>
      </p:sp>
      <p:sp>
        <p:nvSpPr>
          <p:cNvPr id="173067" name="Line 11"/>
          <p:cNvSpPr>
            <a:spLocks noChangeShapeType="1"/>
          </p:cNvSpPr>
          <p:nvPr/>
        </p:nvSpPr>
        <p:spPr bwMode="auto">
          <a:xfrm flipH="1" flipV="1">
            <a:off x="4705350" y="3657600"/>
            <a:ext cx="2809875" cy="33338"/>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73068" name="Line 12"/>
          <p:cNvSpPr>
            <a:spLocks noChangeShapeType="1"/>
          </p:cNvSpPr>
          <p:nvPr/>
        </p:nvSpPr>
        <p:spPr bwMode="auto">
          <a:xfrm flipH="1">
            <a:off x="2565400" y="3679825"/>
            <a:ext cx="512763"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73069" name="Line 13"/>
          <p:cNvSpPr>
            <a:spLocks noChangeShapeType="1"/>
          </p:cNvSpPr>
          <p:nvPr/>
        </p:nvSpPr>
        <p:spPr bwMode="auto">
          <a:xfrm flipH="1" flipV="1">
            <a:off x="1817688" y="3411538"/>
            <a:ext cx="623887" cy="257175"/>
          </a:xfrm>
          <a:prstGeom prst="line">
            <a:avLst/>
          </a:prstGeom>
          <a:noFill/>
          <a:ln w="9525">
            <a:solidFill>
              <a:srgbClr val="EE2504"/>
            </a:solidFill>
            <a:round/>
            <a:headEnd/>
            <a:tailEnd type="triangle" w="med" len="med"/>
          </a:ln>
          <a:effectLst/>
        </p:spPr>
        <p:txBody>
          <a:bodyPr>
            <a:prstTxWarp prst="textNoShape">
              <a:avLst/>
            </a:prstTxWarp>
          </a:bodyPr>
          <a:lstStyle/>
          <a:p>
            <a:endParaRPr lang="en-US"/>
          </a:p>
        </p:txBody>
      </p:sp>
      <p:sp>
        <p:nvSpPr>
          <p:cNvPr id="173070" name="Line 14"/>
          <p:cNvSpPr>
            <a:spLocks noChangeShapeType="1"/>
          </p:cNvSpPr>
          <p:nvPr/>
        </p:nvSpPr>
        <p:spPr bwMode="auto">
          <a:xfrm flipH="1" flipV="1">
            <a:off x="1828800" y="3546475"/>
            <a:ext cx="601663" cy="122238"/>
          </a:xfrm>
          <a:prstGeom prst="line">
            <a:avLst/>
          </a:prstGeom>
          <a:noFill/>
          <a:ln w="9525">
            <a:solidFill>
              <a:srgbClr val="66FF33"/>
            </a:solidFill>
            <a:round/>
            <a:headEnd/>
            <a:tailEnd type="triangle" w="med" len="med"/>
          </a:ln>
          <a:effectLst/>
        </p:spPr>
        <p:txBody>
          <a:bodyPr>
            <a:prstTxWarp prst="textNoShape">
              <a:avLst/>
            </a:prstTxWarp>
          </a:bodyPr>
          <a:lstStyle/>
          <a:p>
            <a:endParaRPr lang="en-US"/>
          </a:p>
        </p:txBody>
      </p:sp>
      <p:sp>
        <p:nvSpPr>
          <p:cNvPr id="173071" name="Line 15"/>
          <p:cNvSpPr>
            <a:spLocks noChangeShapeType="1"/>
          </p:cNvSpPr>
          <p:nvPr/>
        </p:nvSpPr>
        <p:spPr bwMode="auto">
          <a:xfrm flipH="1">
            <a:off x="1806575" y="3713163"/>
            <a:ext cx="668338" cy="77787"/>
          </a:xfrm>
          <a:prstGeom prst="line">
            <a:avLst/>
          </a:prstGeom>
          <a:noFill/>
          <a:ln w="9525">
            <a:solidFill>
              <a:srgbClr val="0099FF"/>
            </a:solidFill>
            <a:round/>
            <a:headEnd/>
            <a:tailEnd type="triangle" w="med" len="med"/>
          </a:ln>
          <a:effectLst/>
        </p:spPr>
        <p:txBody>
          <a:bodyPr>
            <a:prstTxWarp prst="textNoShape">
              <a:avLst/>
            </a:prstTxWarp>
          </a:bodyPr>
          <a:lstStyle/>
          <a:p>
            <a:endParaRPr lang="en-US"/>
          </a:p>
        </p:txBody>
      </p:sp>
      <p:sp>
        <p:nvSpPr>
          <p:cNvPr id="173072" name="Text Box 16"/>
          <p:cNvSpPr txBox="1">
            <a:spLocks noChangeArrowheads="1"/>
          </p:cNvSpPr>
          <p:nvPr/>
        </p:nvSpPr>
        <p:spPr bwMode="auto">
          <a:xfrm>
            <a:off x="3030538" y="3036888"/>
            <a:ext cx="1489075" cy="457200"/>
          </a:xfrm>
          <a:prstGeom prst="rect">
            <a:avLst/>
          </a:prstGeom>
          <a:noFill/>
          <a:ln w="9525">
            <a:noFill/>
            <a:miter lim="800000"/>
            <a:headEnd/>
            <a:tailEnd/>
          </a:ln>
          <a:effectLst/>
        </p:spPr>
        <p:txBody>
          <a:bodyPr wrap="none">
            <a:prstTxWarp prst="textNoShape">
              <a:avLst/>
            </a:prstTxWarp>
            <a:spAutoFit/>
          </a:bodyPr>
          <a:lstStyle/>
          <a:p>
            <a:r>
              <a:rPr lang="en-US"/>
              <a:t>telescope</a:t>
            </a:r>
          </a:p>
        </p:txBody>
      </p:sp>
      <p:sp>
        <p:nvSpPr>
          <p:cNvPr id="173073" name="Text Box 17"/>
          <p:cNvSpPr txBox="1">
            <a:spLocks noChangeArrowheads="1"/>
          </p:cNvSpPr>
          <p:nvPr/>
        </p:nvSpPr>
        <p:spPr bwMode="auto">
          <a:xfrm>
            <a:off x="1892300" y="3873500"/>
            <a:ext cx="1504950" cy="822325"/>
          </a:xfrm>
          <a:prstGeom prst="rect">
            <a:avLst/>
          </a:prstGeom>
          <a:noFill/>
          <a:ln w="9525">
            <a:noFill/>
            <a:miter lim="800000"/>
            <a:headEnd/>
            <a:tailEnd/>
          </a:ln>
          <a:effectLst/>
        </p:spPr>
        <p:txBody>
          <a:bodyPr wrap="none">
            <a:prstTxWarp prst="textNoShape">
              <a:avLst/>
            </a:prstTxWarp>
            <a:spAutoFit/>
          </a:bodyPr>
          <a:lstStyle/>
          <a:p>
            <a:r>
              <a:rPr lang="en-US"/>
              <a:t>diffraction</a:t>
            </a:r>
          </a:p>
          <a:p>
            <a:r>
              <a:rPr lang="en-US"/>
              <a:t> grating</a:t>
            </a:r>
          </a:p>
        </p:txBody>
      </p:sp>
      <p:sp>
        <p:nvSpPr>
          <p:cNvPr id="173074" name="Text Box 18"/>
          <p:cNvSpPr txBox="1">
            <a:spLocks noChangeArrowheads="1"/>
          </p:cNvSpPr>
          <p:nvPr/>
        </p:nvSpPr>
        <p:spPr bwMode="auto">
          <a:xfrm>
            <a:off x="7658100" y="3851275"/>
            <a:ext cx="692150" cy="457200"/>
          </a:xfrm>
          <a:prstGeom prst="rect">
            <a:avLst/>
          </a:prstGeom>
          <a:noFill/>
          <a:ln w="9525">
            <a:noFill/>
            <a:miter lim="800000"/>
            <a:headEnd/>
            <a:tailEnd/>
          </a:ln>
          <a:effectLst/>
        </p:spPr>
        <p:txBody>
          <a:bodyPr wrap="none">
            <a:prstTxWarp prst="textNoShape">
              <a:avLst/>
            </a:prstTxWarp>
            <a:spAutoFit/>
          </a:bodyPr>
          <a:lstStyle/>
          <a:p>
            <a:r>
              <a:rPr lang="en-US"/>
              <a:t>star</a:t>
            </a:r>
          </a:p>
        </p:txBody>
      </p:sp>
      <p:sp>
        <p:nvSpPr>
          <p:cNvPr id="173075" name="Text Box 19"/>
          <p:cNvSpPr txBox="1">
            <a:spLocks noChangeArrowheads="1"/>
          </p:cNvSpPr>
          <p:nvPr/>
        </p:nvSpPr>
        <p:spPr bwMode="auto">
          <a:xfrm>
            <a:off x="455613" y="4716463"/>
            <a:ext cx="7459662" cy="1938992"/>
          </a:xfrm>
          <a:prstGeom prst="rect">
            <a:avLst/>
          </a:prstGeom>
          <a:noFill/>
          <a:ln w="9525">
            <a:noFill/>
            <a:miter lim="800000"/>
            <a:headEnd/>
            <a:tailEnd/>
          </a:ln>
          <a:effectLst/>
        </p:spPr>
        <p:txBody>
          <a:bodyPr>
            <a:prstTxWarp prst="textNoShape">
              <a:avLst/>
            </a:prstTxWarp>
            <a:spAutoFit/>
          </a:bodyPr>
          <a:lstStyle/>
          <a:p>
            <a:r>
              <a:rPr lang="en-US" dirty="0"/>
              <a:t>3. Making much more efficient lights! </a:t>
            </a:r>
          </a:p>
          <a:p>
            <a:r>
              <a:rPr lang="en-US" dirty="0">
                <a:solidFill>
                  <a:srgbClr val="EE2504"/>
                </a:solidFill>
              </a:rPr>
              <a:t>Incandescent light bulbs</a:t>
            </a:r>
            <a:r>
              <a:rPr lang="en-US" dirty="0"/>
              <a:t> waste 88% of the electrical</a:t>
            </a:r>
          </a:p>
          <a:p>
            <a:r>
              <a:rPr lang="en-US" dirty="0"/>
              <a:t>	energy that goes into them! (12% efficient)</a:t>
            </a:r>
          </a:p>
          <a:p>
            <a:r>
              <a:rPr lang="en-US" dirty="0">
                <a:solidFill>
                  <a:srgbClr val="EE2504"/>
                </a:solidFill>
              </a:rPr>
              <a:t>Streetlight discharge lamps</a:t>
            </a:r>
            <a:r>
              <a:rPr lang="en-US" dirty="0"/>
              <a:t> (Na or Hg)  80% efficient.</a:t>
            </a:r>
          </a:p>
          <a:p>
            <a:r>
              <a:rPr lang="en-US" dirty="0">
                <a:solidFill>
                  <a:srgbClr val="EE2504"/>
                </a:solidFill>
              </a:rPr>
              <a:t>Fluorescent lights</a:t>
            </a:r>
            <a:r>
              <a:rPr lang="en-US" dirty="0"/>
              <a:t> ~ 40-60% </a:t>
            </a:r>
            <a:r>
              <a:rPr lang="en-US" dirty="0" smtClean="0"/>
              <a:t>efficient</a:t>
            </a:r>
            <a:r>
              <a:rPr lang="en-US" dirty="0"/>
              <a:t>. </a:t>
            </a:r>
          </a:p>
        </p:txBody>
      </p:sp>
      <p:sp>
        <p:nvSpPr>
          <p:cNvPr id="173076" name="Rectangle 20"/>
          <p:cNvSpPr>
            <a:spLocks noChangeArrowheads="1"/>
          </p:cNvSpPr>
          <p:nvPr/>
        </p:nvSpPr>
        <p:spPr bwMode="auto">
          <a:xfrm>
            <a:off x="411163" y="1763713"/>
            <a:ext cx="8197850" cy="1187450"/>
          </a:xfrm>
          <a:prstGeom prst="rect">
            <a:avLst/>
          </a:prstGeom>
          <a:noFill/>
          <a:ln w="9525">
            <a:noFill/>
            <a:miter lim="800000"/>
            <a:headEnd/>
            <a:tailEnd/>
          </a:ln>
          <a:effectLst/>
        </p:spPr>
        <p:txBody>
          <a:bodyPr>
            <a:prstTxWarp prst="textNoShape">
              <a:avLst/>
            </a:prstTxWarp>
            <a:spAutoFit/>
          </a:bodyPr>
          <a:lstStyle/>
          <a:p>
            <a:r>
              <a:rPr lang="en-US"/>
              <a:t>2. Detecting what sun and stars are made of.</a:t>
            </a:r>
          </a:p>
          <a:p>
            <a:r>
              <a:rPr lang="en-US"/>
              <a:t>Look at light from star with diffraction grating, see </a:t>
            </a:r>
          </a:p>
          <a:p>
            <a:r>
              <a:rPr lang="en-US"/>
              <a:t>what lines there are- match up to atoms on earth.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delay="0"/>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30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30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30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30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30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30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306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306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307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307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307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30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307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30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p:bldP spid="173059" grpId="0" animBg="1"/>
      <p:bldP spid="173063" grpId="0" animBg="1"/>
      <p:bldP spid="173064" grpId="0" animBg="1"/>
      <p:bldP spid="173065" grpId="0" animBg="1"/>
      <p:bldP spid="173066" grpId="0" animBg="1"/>
      <p:bldP spid="173067" grpId="0" animBg="1"/>
      <p:bldP spid="173068" grpId="0" animBg="1"/>
      <p:bldP spid="173069" grpId="0" animBg="1"/>
      <p:bldP spid="173070" grpId="0" animBg="1"/>
      <p:bldP spid="173071" grpId="0" animBg="1"/>
      <p:bldP spid="173072" grpId="0"/>
      <p:bldP spid="173073" grpId="0"/>
      <p:bldP spid="173074" grpId="0"/>
      <p:bldP spid="173075" grpId="0"/>
      <p:bldP spid="173076" grpId="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 name="Slide Number Placeholder 3"/>
          <p:cNvSpPr>
            <a:spLocks noGrp="1"/>
          </p:cNvSpPr>
          <p:nvPr>
            <p:ph type="sldNum" sz="quarter" idx="12"/>
          </p:nvPr>
        </p:nvSpPr>
        <p:spPr/>
        <p:txBody>
          <a:bodyPr/>
          <a:lstStyle/>
          <a:p>
            <a:fld id="{D24003AD-8FCF-2940-9D38-4A0F60BB7392}" type="slidenum">
              <a:rPr lang="en-US"/>
              <a:pPr/>
              <a:t>33</a:t>
            </a:fld>
            <a:endParaRPr lang="en-US"/>
          </a:p>
        </p:txBody>
      </p:sp>
      <p:grpSp>
        <p:nvGrpSpPr>
          <p:cNvPr id="2" name="Group 2"/>
          <p:cNvGrpSpPr>
            <a:grpSpLocks/>
          </p:cNvGrpSpPr>
          <p:nvPr/>
        </p:nvGrpSpPr>
        <p:grpSpPr bwMode="auto">
          <a:xfrm>
            <a:off x="4954588" y="2989263"/>
            <a:ext cx="4116387" cy="1328737"/>
            <a:chOff x="601" y="3088"/>
            <a:chExt cx="3494" cy="1088"/>
          </a:xfrm>
        </p:grpSpPr>
        <p:sp>
          <p:nvSpPr>
            <p:cNvPr id="181251" name="Oval 3"/>
            <p:cNvSpPr>
              <a:spLocks noChangeArrowheads="1"/>
            </p:cNvSpPr>
            <p:nvPr/>
          </p:nvSpPr>
          <p:spPr bwMode="auto">
            <a:xfrm>
              <a:off x="1096" y="3734"/>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81252" name="Freeform 4"/>
            <p:cNvSpPr>
              <a:spLocks/>
            </p:cNvSpPr>
            <p:nvPr/>
          </p:nvSpPr>
          <p:spPr bwMode="auto">
            <a:xfrm>
              <a:off x="718" y="3706"/>
              <a:ext cx="435" cy="285"/>
            </a:xfrm>
            <a:custGeom>
              <a:avLst/>
              <a:gdLst/>
              <a:ahLst/>
              <a:cxnLst>
                <a:cxn ang="0">
                  <a:pos x="128" y="0"/>
                </a:cxn>
                <a:cxn ang="0">
                  <a:pos x="297" y="5"/>
                </a:cxn>
                <a:cxn ang="0">
                  <a:pos x="332" y="17"/>
                </a:cxn>
                <a:cxn ang="0">
                  <a:pos x="355" y="69"/>
                </a:cxn>
                <a:cxn ang="0">
                  <a:pos x="291" y="110"/>
                </a:cxn>
                <a:cxn ang="0">
                  <a:pos x="384" y="110"/>
                </a:cxn>
                <a:cxn ang="0">
                  <a:pos x="349" y="203"/>
                </a:cxn>
                <a:cxn ang="0">
                  <a:pos x="332" y="180"/>
                </a:cxn>
                <a:cxn ang="0">
                  <a:pos x="367" y="168"/>
                </a:cxn>
                <a:cxn ang="0">
                  <a:pos x="431" y="203"/>
                </a:cxn>
                <a:cxn ang="0">
                  <a:pos x="396" y="285"/>
                </a:cxn>
                <a:cxn ang="0">
                  <a:pos x="0" y="261"/>
                </a:cxn>
              </a:cxnLst>
              <a:rect l="0" t="0" r="r" b="b"/>
              <a:pathLst>
                <a:path w="435" h="285">
                  <a:moveTo>
                    <a:pt x="128" y="0"/>
                  </a:moveTo>
                  <a:cubicBezTo>
                    <a:pt x="184" y="2"/>
                    <a:pt x="241" y="0"/>
                    <a:pt x="297" y="5"/>
                  </a:cubicBezTo>
                  <a:cubicBezTo>
                    <a:pt x="309" y="6"/>
                    <a:pt x="332" y="17"/>
                    <a:pt x="332" y="17"/>
                  </a:cubicBezTo>
                  <a:cubicBezTo>
                    <a:pt x="337" y="37"/>
                    <a:pt x="348" y="50"/>
                    <a:pt x="355" y="69"/>
                  </a:cubicBezTo>
                  <a:cubicBezTo>
                    <a:pt x="337" y="96"/>
                    <a:pt x="320" y="100"/>
                    <a:pt x="291" y="110"/>
                  </a:cubicBezTo>
                  <a:cubicBezTo>
                    <a:pt x="315" y="76"/>
                    <a:pt x="353" y="90"/>
                    <a:pt x="384" y="110"/>
                  </a:cubicBezTo>
                  <a:cubicBezTo>
                    <a:pt x="390" y="153"/>
                    <a:pt x="396" y="187"/>
                    <a:pt x="349" y="203"/>
                  </a:cubicBezTo>
                  <a:cubicBezTo>
                    <a:pt x="345" y="202"/>
                    <a:pt x="304" y="200"/>
                    <a:pt x="332" y="180"/>
                  </a:cubicBezTo>
                  <a:cubicBezTo>
                    <a:pt x="342" y="173"/>
                    <a:pt x="367" y="168"/>
                    <a:pt x="367" y="168"/>
                  </a:cubicBezTo>
                  <a:cubicBezTo>
                    <a:pt x="401" y="174"/>
                    <a:pt x="412" y="175"/>
                    <a:pt x="431" y="203"/>
                  </a:cubicBezTo>
                  <a:cubicBezTo>
                    <a:pt x="427" y="245"/>
                    <a:pt x="435" y="271"/>
                    <a:pt x="396" y="285"/>
                  </a:cubicBezTo>
                  <a:cubicBezTo>
                    <a:pt x="262" y="275"/>
                    <a:pt x="136" y="261"/>
                    <a:pt x="0" y="261"/>
                  </a:cubicBezTo>
                </a:path>
              </a:pathLst>
            </a:custGeom>
            <a:noFill/>
            <a:ln w="9525">
              <a:solidFill>
                <a:schemeClr val="tx1"/>
              </a:solidFill>
              <a:round/>
              <a:headEnd/>
              <a:tailEnd/>
            </a:ln>
            <a:effectLst/>
          </p:spPr>
          <p:txBody>
            <a:bodyPr>
              <a:prstTxWarp prst="textNoShape">
                <a:avLst/>
              </a:prstTxWarp>
            </a:bodyPr>
            <a:lstStyle/>
            <a:p>
              <a:endParaRPr lang="en-US"/>
            </a:p>
          </p:txBody>
        </p:sp>
        <p:grpSp>
          <p:nvGrpSpPr>
            <p:cNvPr id="3" name="Group 5"/>
            <p:cNvGrpSpPr>
              <a:grpSpLocks/>
            </p:cNvGrpSpPr>
            <p:nvPr/>
          </p:nvGrpSpPr>
          <p:grpSpPr bwMode="auto">
            <a:xfrm>
              <a:off x="1193" y="3777"/>
              <a:ext cx="629" cy="371"/>
              <a:chOff x="952" y="3842"/>
              <a:chExt cx="629" cy="371"/>
            </a:xfrm>
          </p:grpSpPr>
          <p:sp>
            <p:nvSpPr>
              <p:cNvPr id="181254" name="Oval 6"/>
              <p:cNvSpPr>
                <a:spLocks noChangeArrowheads="1"/>
              </p:cNvSpPr>
              <p:nvPr/>
            </p:nvSpPr>
            <p:spPr bwMode="auto">
              <a:xfrm>
                <a:off x="952" y="3896"/>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81255" name="Oval 7"/>
              <p:cNvSpPr>
                <a:spLocks noChangeArrowheads="1"/>
              </p:cNvSpPr>
              <p:nvPr/>
            </p:nvSpPr>
            <p:spPr bwMode="auto">
              <a:xfrm>
                <a:off x="1084" y="3842"/>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81256" name="Oval 8"/>
              <p:cNvSpPr>
                <a:spLocks noChangeArrowheads="1"/>
              </p:cNvSpPr>
              <p:nvPr/>
            </p:nvSpPr>
            <p:spPr bwMode="auto">
              <a:xfrm>
                <a:off x="1187" y="3962"/>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81257" name="Oval 9"/>
              <p:cNvSpPr>
                <a:spLocks noChangeArrowheads="1"/>
              </p:cNvSpPr>
              <p:nvPr/>
            </p:nvSpPr>
            <p:spPr bwMode="auto">
              <a:xfrm>
                <a:off x="1185" y="3844"/>
                <a:ext cx="62" cy="27"/>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81258" name="Oval 10"/>
              <p:cNvSpPr>
                <a:spLocks noChangeArrowheads="1"/>
              </p:cNvSpPr>
              <p:nvPr/>
            </p:nvSpPr>
            <p:spPr bwMode="auto">
              <a:xfrm>
                <a:off x="1071" y="3986"/>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81259" name="Oval 11"/>
              <p:cNvSpPr>
                <a:spLocks noChangeArrowheads="1"/>
              </p:cNvSpPr>
              <p:nvPr/>
            </p:nvSpPr>
            <p:spPr bwMode="auto">
              <a:xfrm>
                <a:off x="1278" y="4036"/>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81260" name="Oval 12"/>
              <p:cNvSpPr>
                <a:spLocks noChangeArrowheads="1"/>
              </p:cNvSpPr>
              <p:nvPr/>
            </p:nvSpPr>
            <p:spPr bwMode="auto">
              <a:xfrm>
                <a:off x="1375" y="4133"/>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81261" name="Oval 13"/>
              <p:cNvSpPr>
                <a:spLocks noChangeArrowheads="1"/>
              </p:cNvSpPr>
              <p:nvPr/>
            </p:nvSpPr>
            <p:spPr bwMode="auto">
              <a:xfrm>
                <a:off x="1082" y="4149"/>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81262" name="Line 14"/>
              <p:cNvSpPr>
                <a:spLocks noChangeShapeType="1"/>
              </p:cNvSpPr>
              <p:nvPr/>
            </p:nvSpPr>
            <p:spPr bwMode="auto">
              <a:xfrm>
                <a:off x="1024" y="3921"/>
                <a:ext cx="105"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81263" name="Line 15"/>
              <p:cNvSpPr>
                <a:spLocks noChangeShapeType="1"/>
              </p:cNvSpPr>
              <p:nvPr/>
            </p:nvSpPr>
            <p:spPr bwMode="auto">
              <a:xfrm>
                <a:off x="1361" y="4049"/>
                <a:ext cx="123"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81264" name="Line 16"/>
              <p:cNvSpPr>
                <a:spLocks noChangeShapeType="1"/>
              </p:cNvSpPr>
              <p:nvPr/>
            </p:nvSpPr>
            <p:spPr bwMode="auto">
              <a:xfrm>
                <a:off x="1458" y="4146"/>
                <a:ext cx="123"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81265" name="Line 17"/>
              <p:cNvSpPr>
                <a:spLocks noChangeShapeType="1"/>
              </p:cNvSpPr>
              <p:nvPr/>
            </p:nvSpPr>
            <p:spPr bwMode="auto">
              <a:xfrm>
                <a:off x="1165" y="4203"/>
                <a:ext cx="123"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grpSp>
        <p:grpSp>
          <p:nvGrpSpPr>
            <p:cNvPr id="4" name="Group 18"/>
            <p:cNvGrpSpPr>
              <a:grpSpLocks/>
            </p:cNvGrpSpPr>
            <p:nvPr/>
          </p:nvGrpSpPr>
          <p:grpSpPr bwMode="auto">
            <a:xfrm>
              <a:off x="1871" y="3776"/>
              <a:ext cx="215" cy="215"/>
              <a:chOff x="716" y="920"/>
              <a:chExt cx="1309" cy="1309"/>
            </a:xfrm>
          </p:grpSpPr>
          <p:sp>
            <p:nvSpPr>
              <p:cNvPr id="181267" name="Oval 19"/>
              <p:cNvSpPr>
                <a:spLocks noChangeArrowheads="1"/>
              </p:cNvSpPr>
              <p:nvPr/>
            </p:nvSpPr>
            <p:spPr bwMode="auto">
              <a:xfrm>
                <a:off x="716" y="920"/>
                <a:ext cx="1309" cy="1309"/>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81268" name="Oval 20"/>
              <p:cNvSpPr>
                <a:spLocks noChangeArrowheads="1"/>
              </p:cNvSpPr>
              <p:nvPr/>
            </p:nvSpPr>
            <p:spPr bwMode="auto">
              <a:xfrm>
                <a:off x="1331" y="1460"/>
                <a:ext cx="135" cy="129"/>
              </a:xfrm>
              <a:prstGeom prst="ellipse">
                <a:avLst/>
              </a:prstGeom>
              <a:solidFill>
                <a:srgbClr val="800000"/>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5" name="Group 21"/>
            <p:cNvGrpSpPr>
              <a:grpSpLocks/>
            </p:cNvGrpSpPr>
            <p:nvPr/>
          </p:nvGrpSpPr>
          <p:grpSpPr bwMode="auto">
            <a:xfrm>
              <a:off x="2556" y="3943"/>
              <a:ext cx="215" cy="215"/>
              <a:chOff x="716" y="920"/>
              <a:chExt cx="1309" cy="1309"/>
            </a:xfrm>
          </p:grpSpPr>
          <p:sp>
            <p:nvSpPr>
              <p:cNvPr id="181270" name="Oval 22"/>
              <p:cNvSpPr>
                <a:spLocks noChangeArrowheads="1"/>
              </p:cNvSpPr>
              <p:nvPr/>
            </p:nvSpPr>
            <p:spPr bwMode="auto">
              <a:xfrm>
                <a:off x="716" y="920"/>
                <a:ext cx="1309" cy="1309"/>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81271" name="Oval 23"/>
              <p:cNvSpPr>
                <a:spLocks noChangeArrowheads="1"/>
              </p:cNvSpPr>
              <p:nvPr/>
            </p:nvSpPr>
            <p:spPr bwMode="auto">
              <a:xfrm>
                <a:off x="1331" y="1460"/>
                <a:ext cx="135" cy="129"/>
              </a:xfrm>
              <a:prstGeom prst="ellipse">
                <a:avLst/>
              </a:prstGeom>
              <a:solidFill>
                <a:srgbClr val="800000"/>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6" name="Group 24"/>
            <p:cNvGrpSpPr>
              <a:grpSpLocks/>
            </p:cNvGrpSpPr>
            <p:nvPr/>
          </p:nvGrpSpPr>
          <p:grpSpPr bwMode="auto">
            <a:xfrm>
              <a:off x="2583" y="3650"/>
              <a:ext cx="215" cy="215"/>
              <a:chOff x="716" y="920"/>
              <a:chExt cx="1309" cy="1309"/>
            </a:xfrm>
          </p:grpSpPr>
          <p:sp>
            <p:nvSpPr>
              <p:cNvPr id="181273" name="Oval 25"/>
              <p:cNvSpPr>
                <a:spLocks noChangeArrowheads="1"/>
              </p:cNvSpPr>
              <p:nvPr/>
            </p:nvSpPr>
            <p:spPr bwMode="auto">
              <a:xfrm>
                <a:off x="716" y="920"/>
                <a:ext cx="1309" cy="1309"/>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81274" name="Oval 26"/>
              <p:cNvSpPr>
                <a:spLocks noChangeArrowheads="1"/>
              </p:cNvSpPr>
              <p:nvPr/>
            </p:nvSpPr>
            <p:spPr bwMode="auto">
              <a:xfrm>
                <a:off x="1331" y="1460"/>
                <a:ext cx="135" cy="129"/>
              </a:xfrm>
              <a:prstGeom prst="ellipse">
                <a:avLst/>
              </a:prstGeom>
              <a:solidFill>
                <a:srgbClr val="800000"/>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7" name="Group 27"/>
            <p:cNvGrpSpPr>
              <a:grpSpLocks/>
            </p:cNvGrpSpPr>
            <p:nvPr/>
          </p:nvGrpSpPr>
          <p:grpSpPr bwMode="auto">
            <a:xfrm>
              <a:off x="2087" y="3769"/>
              <a:ext cx="629" cy="371"/>
              <a:chOff x="952" y="3842"/>
              <a:chExt cx="629" cy="371"/>
            </a:xfrm>
          </p:grpSpPr>
          <p:sp>
            <p:nvSpPr>
              <p:cNvPr id="181276" name="Oval 28"/>
              <p:cNvSpPr>
                <a:spLocks noChangeArrowheads="1"/>
              </p:cNvSpPr>
              <p:nvPr/>
            </p:nvSpPr>
            <p:spPr bwMode="auto">
              <a:xfrm>
                <a:off x="952" y="3896"/>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81277" name="Oval 29"/>
              <p:cNvSpPr>
                <a:spLocks noChangeArrowheads="1"/>
              </p:cNvSpPr>
              <p:nvPr/>
            </p:nvSpPr>
            <p:spPr bwMode="auto">
              <a:xfrm>
                <a:off x="1084" y="3842"/>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81278" name="Oval 30"/>
              <p:cNvSpPr>
                <a:spLocks noChangeArrowheads="1"/>
              </p:cNvSpPr>
              <p:nvPr/>
            </p:nvSpPr>
            <p:spPr bwMode="auto">
              <a:xfrm>
                <a:off x="1187" y="3962"/>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81279" name="Oval 31"/>
              <p:cNvSpPr>
                <a:spLocks noChangeArrowheads="1"/>
              </p:cNvSpPr>
              <p:nvPr/>
            </p:nvSpPr>
            <p:spPr bwMode="auto">
              <a:xfrm>
                <a:off x="1185" y="3844"/>
                <a:ext cx="62" cy="27"/>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81280" name="Oval 32"/>
              <p:cNvSpPr>
                <a:spLocks noChangeArrowheads="1"/>
              </p:cNvSpPr>
              <p:nvPr/>
            </p:nvSpPr>
            <p:spPr bwMode="auto">
              <a:xfrm>
                <a:off x="1071" y="3986"/>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81281" name="Oval 33"/>
              <p:cNvSpPr>
                <a:spLocks noChangeArrowheads="1"/>
              </p:cNvSpPr>
              <p:nvPr/>
            </p:nvSpPr>
            <p:spPr bwMode="auto">
              <a:xfrm>
                <a:off x="1278" y="4036"/>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81282" name="Oval 34"/>
              <p:cNvSpPr>
                <a:spLocks noChangeArrowheads="1"/>
              </p:cNvSpPr>
              <p:nvPr/>
            </p:nvSpPr>
            <p:spPr bwMode="auto">
              <a:xfrm>
                <a:off x="1375" y="4133"/>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81283" name="Oval 35"/>
              <p:cNvSpPr>
                <a:spLocks noChangeArrowheads="1"/>
              </p:cNvSpPr>
              <p:nvPr/>
            </p:nvSpPr>
            <p:spPr bwMode="auto">
              <a:xfrm>
                <a:off x="1082" y="4149"/>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81284" name="Line 36"/>
              <p:cNvSpPr>
                <a:spLocks noChangeShapeType="1"/>
              </p:cNvSpPr>
              <p:nvPr/>
            </p:nvSpPr>
            <p:spPr bwMode="auto">
              <a:xfrm>
                <a:off x="1024" y="3921"/>
                <a:ext cx="105"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81285" name="Line 37"/>
              <p:cNvSpPr>
                <a:spLocks noChangeShapeType="1"/>
              </p:cNvSpPr>
              <p:nvPr/>
            </p:nvSpPr>
            <p:spPr bwMode="auto">
              <a:xfrm>
                <a:off x="1361" y="4049"/>
                <a:ext cx="123"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81286" name="Line 38"/>
              <p:cNvSpPr>
                <a:spLocks noChangeShapeType="1"/>
              </p:cNvSpPr>
              <p:nvPr/>
            </p:nvSpPr>
            <p:spPr bwMode="auto">
              <a:xfrm>
                <a:off x="1458" y="4146"/>
                <a:ext cx="123"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81287" name="Line 39"/>
              <p:cNvSpPr>
                <a:spLocks noChangeShapeType="1"/>
              </p:cNvSpPr>
              <p:nvPr/>
            </p:nvSpPr>
            <p:spPr bwMode="auto">
              <a:xfrm>
                <a:off x="1165" y="4203"/>
                <a:ext cx="123"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grpSp>
        <p:grpSp>
          <p:nvGrpSpPr>
            <p:cNvPr id="8" name="Group 40"/>
            <p:cNvGrpSpPr>
              <a:grpSpLocks/>
            </p:cNvGrpSpPr>
            <p:nvPr/>
          </p:nvGrpSpPr>
          <p:grpSpPr bwMode="auto">
            <a:xfrm>
              <a:off x="2783" y="3727"/>
              <a:ext cx="629" cy="371"/>
              <a:chOff x="952" y="3842"/>
              <a:chExt cx="629" cy="371"/>
            </a:xfrm>
          </p:grpSpPr>
          <p:sp>
            <p:nvSpPr>
              <p:cNvPr id="181289" name="Oval 41"/>
              <p:cNvSpPr>
                <a:spLocks noChangeArrowheads="1"/>
              </p:cNvSpPr>
              <p:nvPr/>
            </p:nvSpPr>
            <p:spPr bwMode="auto">
              <a:xfrm>
                <a:off x="952" y="3896"/>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81290" name="Oval 42"/>
              <p:cNvSpPr>
                <a:spLocks noChangeArrowheads="1"/>
              </p:cNvSpPr>
              <p:nvPr/>
            </p:nvSpPr>
            <p:spPr bwMode="auto">
              <a:xfrm>
                <a:off x="1084" y="3842"/>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81291" name="Oval 43"/>
              <p:cNvSpPr>
                <a:spLocks noChangeArrowheads="1"/>
              </p:cNvSpPr>
              <p:nvPr/>
            </p:nvSpPr>
            <p:spPr bwMode="auto">
              <a:xfrm>
                <a:off x="1187" y="3962"/>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81292" name="Oval 44"/>
              <p:cNvSpPr>
                <a:spLocks noChangeArrowheads="1"/>
              </p:cNvSpPr>
              <p:nvPr/>
            </p:nvSpPr>
            <p:spPr bwMode="auto">
              <a:xfrm>
                <a:off x="1185" y="3844"/>
                <a:ext cx="62" cy="27"/>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81293" name="Oval 45"/>
              <p:cNvSpPr>
                <a:spLocks noChangeArrowheads="1"/>
              </p:cNvSpPr>
              <p:nvPr/>
            </p:nvSpPr>
            <p:spPr bwMode="auto">
              <a:xfrm>
                <a:off x="1071" y="3986"/>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81294" name="Oval 46"/>
              <p:cNvSpPr>
                <a:spLocks noChangeArrowheads="1"/>
              </p:cNvSpPr>
              <p:nvPr/>
            </p:nvSpPr>
            <p:spPr bwMode="auto">
              <a:xfrm>
                <a:off x="1278" y="4036"/>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81295" name="Oval 47"/>
              <p:cNvSpPr>
                <a:spLocks noChangeArrowheads="1"/>
              </p:cNvSpPr>
              <p:nvPr/>
            </p:nvSpPr>
            <p:spPr bwMode="auto">
              <a:xfrm>
                <a:off x="1375" y="4133"/>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81296" name="Oval 48"/>
              <p:cNvSpPr>
                <a:spLocks noChangeArrowheads="1"/>
              </p:cNvSpPr>
              <p:nvPr/>
            </p:nvSpPr>
            <p:spPr bwMode="auto">
              <a:xfrm>
                <a:off x="1082" y="4149"/>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81297" name="Line 49"/>
              <p:cNvSpPr>
                <a:spLocks noChangeShapeType="1"/>
              </p:cNvSpPr>
              <p:nvPr/>
            </p:nvSpPr>
            <p:spPr bwMode="auto">
              <a:xfrm>
                <a:off x="1024" y="3921"/>
                <a:ext cx="105"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81298" name="Line 50"/>
              <p:cNvSpPr>
                <a:spLocks noChangeShapeType="1"/>
              </p:cNvSpPr>
              <p:nvPr/>
            </p:nvSpPr>
            <p:spPr bwMode="auto">
              <a:xfrm>
                <a:off x="1361" y="4049"/>
                <a:ext cx="123"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81299" name="Line 51"/>
              <p:cNvSpPr>
                <a:spLocks noChangeShapeType="1"/>
              </p:cNvSpPr>
              <p:nvPr/>
            </p:nvSpPr>
            <p:spPr bwMode="auto">
              <a:xfrm>
                <a:off x="1458" y="4146"/>
                <a:ext cx="123"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81300" name="Line 52"/>
              <p:cNvSpPr>
                <a:spLocks noChangeShapeType="1"/>
              </p:cNvSpPr>
              <p:nvPr/>
            </p:nvSpPr>
            <p:spPr bwMode="auto">
              <a:xfrm>
                <a:off x="1165" y="4203"/>
                <a:ext cx="123"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grpSp>
        <p:sp>
          <p:nvSpPr>
            <p:cNvPr id="181301" name="Line 53"/>
            <p:cNvSpPr>
              <a:spLocks noChangeShapeType="1"/>
            </p:cNvSpPr>
            <p:nvPr/>
          </p:nvSpPr>
          <p:spPr bwMode="auto">
            <a:xfrm>
              <a:off x="3732" y="3699"/>
              <a:ext cx="0" cy="477"/>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81302" name="Freeform 54"/>
            <p:cNvSpPr>
              <a:spLocks/>
            </p:cNvSpPr>
            <p:nvPr/>
          </p:nvSpPr>
          <p:spPr bwMode="auto">
            <a:xfrm>
              <a:off x="601" y="3283"/>
              <a:ext cx="1310" cy="480"/>
            </a:xfrm>
            <a:custGeom>
              <a:avLst/>
              <a:gdLst/>
              <a:ahLst/>
              <a:cxnLst>
                <a:cxn ang="0">
                  <a:pos x="274" y="224"/>
                </a:cxn>
                <a:cxn ang="0">
                  <a:pos x="169" y="254"/>
                </a:cxn>
                <a:cxn ang="0">
                  <a:pos x="65" y="248"/>
                </a:cxn>
                <a:cxn ang="0">
                  <a:pos x="41" y="213"/>
                </a:cxn>
                <a:cxn ang="0">
                  <a:pos x="286" y="44"/>
                </a:cxn>
                <a:cxn ang="0">
                  <a:pos x="385" y="38"/>
                </a:cxn>
                <a:cxn ang="0">
                  <a:pos x="972" y="50"/>
                </a:cxn>
                <a:cxn ang="0">
                  <a:pos x="1333" y="56"/>
                </a:cxn>
              </a:cxnLst>
              <a:rect l="0" t="0" r="r" b="b"/>
              <a:pathLst>
                <a:path w="1333" h="259">
                  <a:moveTo>
                    <a:pt x="274" y="224"/>
                  </a:moveTo>
                  <a:cubicBezTo>
                    <a:pt x="239" y="236"/>
                    <a:pt x="204" y="245"/>
                    <a:pt x="169" y="254"/>
                  </a:cubicBezTo>
                  <a:cubicBezTo>
                    <a:pt x="134" y="252"/>
                    <a:pt x="98" y="259"/>
                    <a:pt x="65" y="248"/>
                  </a:cubicBezTo>
                  <a:cubicBezTo>
                    <a:pt x="52" y="244"/>
                    <a:pt x="41" y="213"/>
                    <a:pt x="41" y="213"/>
                  </a:cubicBezTo>
                  <a:cubicBezTo>
                    <a:pt x="0" y="66"/>
                    <a:pt x="189" y="52"/>
                    <a:pt x="286" y="44"/>
                  </a:cubicBezTo>
                  <a:cubicBezTo>
                    <a:pt x="319" y="41"/>
                    <a:pt x="352" y="40"/>
                    <a:pt x="385" y="38"/>
                  </a:cubicBezTo>
                  <a:cubicBezTo>
                    <a:pt x="530" y="0"/>
                    <a:pt x="804" y="44"/>
                    <a:pt x="972" y="50"/>
                  </a:cubicBezTo>
                  <a:cubicBezTo>
                    <a:pt x="1080" y="86"/>
                    <a:pt x="1221" y="56"/>
                    <a:pt x="1333" y="56"/>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181303" name="Freeform 55"/>
            <p:cNvSpPr>
              <a:spLocks/>
            </p:cNvSpPr>
            <p:nvPr/>
          </p:nvSpPr>
          <p:spPr bwMode="auto">
            <a:xfrm>
              <a:off x="2249" y="3199"/>
              <a:ext cx="1846" cy="646"/>
            </a:xfrm>
            <a:custGeom>
              <a:avLst/>
              <a:gdLst/>
              <a:ahLst/>
              <a:cxnLst>
                <a:cxn ang="0">
                  <a:pos x="1501" y="402"/>
                </a:cxn>
                <a:cxn ang="0">
                  <a:pos x="1739" y="355"/>
                </a:cxn>
                <a:cxn ang="0">
                  <a:pos x="1797" y="315"/>
                </a:cxn>
                <a:cxn ang="0">
                  <a:pos x="1827" y="262"/>
                </a:cxn>
                <a:cxn ang="0">
                  <a:pos x="1827" y="99"/>
                </a:cxn>
                <a:cxn ang="0">
                  <a:pos x="1774" y="64"/>
                </a:cxn>
                <a:cxn ang="0">
                  <a:pos x="1605" y="0"/>
                </a:cxn>
                <a:cxn ang="0">
                  <a:pos x="1268" y="24"/>
                </a:cxn>
                <a:cxn ang="0">
                  <a:pos x="913" y="64"/>
                </a:cxn>
                <a:cxn ang="0">
                  <a:pos x="698" y="93"/>
                </a:cxn>
                <a:cxn ang="0">
                  <a:pos x="366" y="64"/>
                </a:cxn>
                <a:cxn ang="0">
                  <a:pos x="157" y="70"/>
                </a:cxn>
                <a:cxn ang="0">
                  <a:pos x="93" y="88"/>
                </a:cxn>
                <a:cxn ang="0">
                  <a:pos x="0" y="88"/>
                </a:cxn>
              </a:cxnLst>
              <a:rect l="0" t="0" r="r" b="b"/>
              <a:pathLst>
                <a:path w="1858" h="402">
                  <a:moveTo>
                    <a:pt x="1501" y="402"/>
                  </a:moveTo>
                  <a:cubicBezTo>
                    <a:pt x="1585" y="395"/>
                    <a:pt x="1660" y="383"/>
                    <a:pt x="1739" y="355"/>
                  </a:cubicBezTo>
                  <a:cubicBezTo>
                    <a:pt x="1760" y="348"/>
                    <a:pt x="1778" y="327"/>
                    <a:pt x="1797" y="315"/>
                  </a:cubicBezTo>
                  <a:cubicBezTo>
                    <a:pt x="1803" y="296"/>
                    <a:pt x="1827" y="262"/>
                    <a:pt x="1827" y="262"/>
                  </a:cubicBezTo>
                  <a:cubicBezTo>
                    <a:pt x="1841" y="214"/>
                    <a:pt x="1858" y="139"/>
                    <a:pt x="1827" y="99"/>
                  </a:cubicBezTo>
                  <a:cubicBezTo>
                    <a:pt x="1815" y="84"/>
                    <a:pt x="1791" y="72"/>
                    <a:pt x="1774" y="64"/>
                  </a:cubicBezTo>
                  <a:cubicBezTo>
                    <a:pt x="1716" y="36"/>
                    <a:pt x="1669" y="13"/>
                    <a:pt x="1605" y="0"/>
                  </a:cubicBezTo>
                  <a:cubicBezTo>
                    <a:pt x="1413" y="5"/>
                    <a:pt x="1408" y="13"/>
                    <a:pt x="1268" y="24"/>
                  </a:cubicBezTo>
                  <a:cubicBezTo>
                    <a:pt x="1151" y="58"/>
                    <a:pt x="1035" y="61"/>
                    <a:pt x="913" y="64"/>
                  </a:cubicBezTo>
                  <a:cubicBezTo>
                    <a:pt x="841" y="76"/>
                    <a:pt x="772" y="88"/>
                    <a:pt x="698" y="93"/>
                  </a:cubicBezTo>
                  <a:cubicBezTo>
                    <a:pt x="584" y="89"/>
                    <a:pt x="477" y="83"/>
                    <a:pt x="366" y="64"/>
                  </a:cubicBezTo>
                  <a:cubicBezTo>
                    <a:pt x="296" y="66"/>
                    <a:pt x="227" y="66"/>
                    <a:pt x="157" y="70"/>
                  </a:cubicBezTo>
                  <a:cubicBezTo>
                    <a:pt x="136" y="71"/>
                    <a:pt x="114" y="87"/>
                    <a:pt x="93" y="88"/>
                  </a:cubicBezTo>
                  <a:cubicBezTo>
                    <a:pt x="62" y="90"/>
                    <a:pt x="31" y="88"/>
                    <a:pt x="0" y="88"/>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181304" name="Oval 56"/>
            <p:cNvSpPr>
              <a:spLocks noChangeArrowheads="1"/>
            </p:cNvSpPr>
            <p:nvPr/>
          </p:nvSpPr>
          <p:spPr bwMode="auto">
            <a:xfrm>
              <a:off x="1900" y="3160"/>
              <a:ext cx="408" cy="408"/>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1305" name="Text Box 57"/>
            <p:cNvSpPr txBox="1">
              <a:spLocks noChangeArrowheads="1"/>
            </p:cNvSpPr>
            <p:nvPr/>
          </p:nvSpPr>
          <p:spPr bwMode="auto">
            <a:xfrm>
              <a:off x="1521" y="3088"/>
              <a:ext cx="1439" cy="300"/>
            </a:xfrm>
            <a:prstGeom prst="rect">
              <a:avLst/>
            </a:prstGeom>
            <a:noFill/>
            <a:ln w="9525">
              <a:noFill/>
              <a:miter lim="800000"/>
              <a:headEnd/>
              <a:tailEnd/>
            </a:ln>
            <a:effectLst/>
          </p:spPr>
          <p:txBody>
            <a:bodyPr wrap="none">
              <a:prstTxWarp prst="textNoShape">
                <a:avLst/>
              </a:prstTxWarp>
              <a:spAutoFit/>
            </a:bodyPr>
            <a:lstStyle/>
            <a:p>
              <a:r>
                <a:rPr lang="en-US" sz="1800"/>
                <a:t>120 V or more </a:t>
              </a:r>
            </a:p>
          </p:txBody>
        </p:sp>
        <p:sp>
          <p:nvSpPr>
            <p:cNvPr id="181306" name="Rectangle 58"/>
            <p:cNvSpPr>
              <a:spLocks noChangeArrowheads="1"/>
            </p:cNvSpPr>
            <p:nvPr/>
          </p:nvSpPr>
          <p:spPr bwMode="auto">
            <a:xfrm>
              <a:off x="765" y="3566"/>
              <a:ext cx="3165" cy="61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grpSp>
      <p:sp>
        <p:nvSpPr>
          <p:cNvPr id="181307" name="Line 59"/>
          <p:cNvSpPr>
            <a:spLocks noChangeShapeType="1"/>
          </p:cNvSpPr>
          <p:nvPr/>
        </p:nvSpPr>
        <p:spPr bwMode="auto">
          <a:xfrm>
            <a:off x="3549650" y="8636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08" name="Line 60"/>
          <p:cNvSpPr>
            <a:spLocks noChangeShapeType="1"/>
          </p:cNvSpPr>
          <p:nvPr/>
        </p:nvSpPr>
        <p:spPr bwMode="auto">
          <a:xfrm>
            <a:off x="3549650" y="9017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09" name="Line 61"/>
          <p:cNvSpPr>
            <a:spLocks noChangeShapeType="1"/>
          </p:cNvSpPr>
          <p:nvPr/>
        </p:nvSpPr>
        <p:spPr bwMode="auto">
          <a:xfrm>
            <a:off x="3549650" y="9398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10" name="Line 62"/>
          <p:cNvSpPr>
            <a:spLocks noChangeShapeType="1"/>
          </p:cNvSpPr>
          <p:nvPr/>
        </p:nvSpPr>
        <p:spPr bwMode="auto">
          <a:xfrm>
            <a:off x="3549650" y="9779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11" name="Line 63"/>
          <p:cNvSpPr>
            <a:spLocks noChangeShapeType="1"/>
          </p:cNvSpPr>
          <p:nvPr/>
        </p:nvSpPr>
        <p:spPr bwMode="auto">
          <a:xfrm>
            <a:off x="3549650" y="10160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12" name="Line 64"/>
          <p:cNvSpPr>
            <a:spLocks noChangeShapeType="1"/>
          </p:cNvSpPr>
          <p:nvPr/>
        </p:nvSpPr>
        <p:spPr bwMode="auto">
          <a:xfrm>
            <a:off x="3549650" y="10541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13" name="Line 65"/>
          <p:cNvSpPr>
            <a:spLocks noChangeShapeType="1"/>
          </p:cNvSpPr>
          <p:nvPr/>
        </p:nvSpPr>
        <p:spPr bwMode="auto">
          <a:xfrm>
            <a:off x="3549650" y="10922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14" name="Line 66"/>
          <p:cNvSpPr>
            <a:spLocks noChangeShapeType="1"/>
          </p:cNvSpPr>
          <p:nvPr/>
        </p:nvSpPr>
        <p:spPr bwMode="auto">
          <a:xfrm>
            <a:off x="3549650" y="11303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15" name="Line 67"/>
          <p:cNvSpPr>
            <a:spLocks noChangeShapeType="1"/>
          </p:cNvSpPr>
          <p:nvPr/>
        </p:nvSpPr>
        <p:spPr bwMode="auto">
          <a:xfrm>
            <a:off x="3549650" y="11684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16" name="Line 68"/>
          <p:cNvSpPr>
            <a:spLocks noChangeShapeType="1"/>
          </p:cNvSpPr>
          <p:nvPr/>
        </p:nvSpPr>
        <p:spPr bwMode="auto">
          <a:xfrm>
            <a:off x="3549650" y="12065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17" name="Line 69"/>
          <p:cNvSpPr>
            <a:spLocks noChangeShapeType="1"/>
          </p:cNvSpPr>
          <p:nvPr/>
        </p:nvSpPr>
        <p:spPr bwMode="auto">
          <a:xfrm>
            <a:off x="3549650" y="12446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18" name="Line 70"/>
          <p:cNvSpPr>
            <a:spLocks noChangeShapeType="1"/>
          </p:cNvSpPr>
          <p:nvPr/>
        </p:nvSpPr>
        <p:spPr bwMode="auto">
          <a:xfrm>
            <a:off x="3549650" y="12827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19" name="Line 71"/>
          <p:cNvSpPr>
            <a:spLocks noChangeShapeType="1"/>
          </p:cNvSpPr>
          <p:nvPr/>
        </p:nvSpPr>
        <p:spPr bwMode="auto">
          <a:xfrm>
            <a:off x="3549650" y="13208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20" name="Line 72"/>
          <p:cNvSpPr>
            <a:spLocks noChangeShapeType="1"/>
          </p:cNvSpPr>
          <p:nvPr/>
        </p:nvSpPr>
        <p:spPr bwMode="auto">
          <a:xfrm>
            <a:off x="3549650" y="13589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21" name="Line 73"/>
          <p:cNvSpPr>
            <a:spLocks noChangeShapeType="1"/>
          </p:cNvSpPr>
          <p:nvPr/>
        </p:nvSpPr>
        <p:spPr bwMode="auto">
          <a:xfrm>
            <a:off x="3549650" y="13970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22" name="Line 74"/>
          <p:cNvSpPr>
            <a:spLocks noChangeShapeType="1"/>
          </p:cNvSpPr>
          <p:nvPr/>
        </p:nvSpPr>
        <p:spPr bwMode="auto">
          <a:xfrm>
            <a:off x="3549650" y="14351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23" name="Line 75"/>
          <p:cNvSpPr>
            <a:spLocks noChangeShapeType="1"/>
          </p:cNvSpPr>
          <p:nvPr/>
        </p:nvSpPr>
        <p:spPr bwMode="auto">
          <a:xfrm>
            <a:off x="3549650" y="14732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24" name="Line 76"/>
          <p:cNvSpPr>
            <a:spLocks noChangeShapeType="1"/>
          </p:cNvSpPr>
          <p:nvPr/>
        </p:nvSpPr>
        <p:spPr bwMode="auto">
          <a:xfrm>
            <a:off x="3549650" y="15113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25" name="Line 77"/>
          <p:cNvSpPr>
            <a:spLocks noChangeShapeType="1"/>
          </p:cNvSpPr>
          <p:nvPr/>
        </p:nvSpPr>
        <p:spPr bwMode="auto">
          <a:xfrm>
            <a:off x="3549650" y="15494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26" name="Line 78"/>
          <p:cNvSpPr>
            <a:spLocks noChangeShapeType="1"/>
          </p:cNvSpPr>
          <p:nvPr/>
        </p:nvSpPr>
        <p:spPr bwMode="auto">
          <a:xfrm>
            <a:off x="3549650" y="15875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27" name="Line 79"/>
          <p:cNvSpPr>
            <a:spLocks noChangeShapeType="1"/>
          </p:cNvSpPr>
          <p:nvPr/>
        </p:nvSpPr>
        <p:spPr bwMode="auto">
          <a:xfrm>
            <a:off x="3549650" y="16256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28" name="Line 80"/>
          <p:cNvSpPr>
            <a:spLocks noChangeShapeType="1"/>
          </p:cNvSpPr>
          <p:nvPr/>
        </p:nvSpPr>
        <p:spPr bwMode="auto">
          <a:xfrm>
            <a:off x="3549650" y="16637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29" name="Line 81"/>
          <p:cNvSpPr>
            <a:spLocks noChangeShapeType="1"/>
          </p:cNvSpPr>
          <p:nvPr/>
        </p:nvSpPr>
        <p:spPr bwMode="auto">
          <a:xfrm>
            <a:off x="3549650" y="17018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30" name="Line 82"/>
          <p:cNvSpPr>
            <a:spLocks noChangeShapeType="1"/>
          </p:cNvSpPr>
          <p:nvPr/>
        </p:nvSpPr>
        <p:spPr bwMode="auto">
          <a:xfrm>
            <a:off x="3549650" y="17399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31" name="Line 83"/>
          <p:cNvSpPr>
            <a:spLocks noChangeShapeType="1"/>
          </p:cNvSpPr>
          <p:nvPr/>
        </p:nvSpPr>
        <p:spPr bwMode="auto">
          <a:xfrm>
            <a:off x="3549650" y="17780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32" name="Line 84"/>
          <p:cNvSpPr>
            <a:spLocks noChangeShapeType="1"/>
          </p:cNvSpPr>
          <p:nvPr/>
        </p:nvSpPr>
        <p:spPr bwMode="auto">
          <a:xfrm>
            <a:off x="3549650" y="18161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33" name="Line 85"/>
          <p:cNvSpPr>
            <a:spLocks noChangeShapeType="1"/>
          </p:cNvSpPr>
          <p:nvPr/>
        </p:nvSpPr>
        <p:spPr bwMode="auto">
          <a:xfrm>
            <a:off x="3549650" y="18542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34" name="Line 86"/>
          <p:cNvSpPr>
            <a:spLocks noChangeShapeType="1"/>
          </p:cNvSpPr>
          <p:nvPr/>
        </p:nvSpPr>
        <p:spPr bwMode="auto">
          <a:xfrm>
            <a:off x="3549650" y="18923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35" name="Line 87"/>
          <p:cNvSpPr>
            <a:spLocks noChangeShapeType="1"/>
          </p:cNvSpPr>
          <p:nvPr/>
        </p:nvSpPr>
        <p:spPr bwMode="auto">
          <a:xfrm>
            <a:off x="3549650" y="19304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36" name="Line 88"/>
          <p:cNvSpPr>
            <a:spLocks noChangeShapeType="1"/>
          </p:cNvSpPr>
          <p:nvPr/>
        </p:nvSpPr>
        <p:spPr bwMode="auto">
          <a:xfrm>
            <a:off x="3549650" y="19685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37" name="Line 89"/>
          <p:cNvSpPr>
            <a:spLocks noChangeShapeType="1"/>
          </p:cNvSpPr>
          <p:nvPr/>
        </p:nvSpPr>
        <p:spPr bwMode="auto">
          <a:xfrm>
            <a:off x="3549650" y="20066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38" name="Line 90"/>
          <p:cNvSpPr>
            <a:spLocks noChangeShapeType="1"/>
          </p:cNvSpPr>
          <p:nvPr/>
        </p:nvSpPr>
        <p:spPr bwMode="auto">
          <a:xfrm>
            <a:off x="3549650" y="20447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39" name="Line 91"/>
          <p:cNvSpPr>
            <a:spLocks noChangeShapeType="1"/>
          </p:cNvSpPr>
          <p:nvPr/>
        </p:nvSpPr>
        <p:spPr bwMode="auto">
          <a:xfrm>
            <a:off x="3549650" y="20828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40" name="Line 92"/>
          <p:cNvSpPr>
            <a:spLocks noChangeShapeType="1"/>
          </p:cNvSpPr>
          <p:nvPr/>
        </p:nvSpPr>
        <p:spPr bwMode="auto">
          <a:xfrm>
            <a:off x="3549650" y="21209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41" name="Line 93"/>
          <p:cNvSpPr>
            <a:spLocks noChangeShapeType="1"/>
          </p:cNvSpPr>
          <p:nvPr/>
        </p:nvSpPr>
        <p:spPr bwMode="auto">
          <a:xfrm>
            <a:off x="3549650" y="21590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42" name="Line 94"/>
          <p:cNvSpPr>
            <a:spLocks noChangeShapeType="1"/>
          </p:cNvSpPr>
          <p:nvPr/>
        </p:nvSpPr>
        <p:spPr bwMode="auto">
          <a:xfrm>
            <a:off x="3549650" y="21971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43" name="Line 95"/>
          <p:cNvSpPr>
            <a:spLocks noChangeShapeType="1"/>
          </p:cNvSpPr>
          <p:nvPr/>
        </p:nvSpPr>
        <p:spPr bwMode="auto">
          <a:xfrm>
            <a:off x="3549650" y="22352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44" name="Line 96"/>
          <p:cNvSpPr>
            <a:spLocks noChangeShapeType="1"/>
          </p:cNvSpPr>
          <p:nvPr/>
        </p:nvSpPr>
        <p:spPr bwMode="auto">
          <a:xfrm>
            <a:off x="3549650" y="22733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45" name="Line 97"/>
          <p:cNvSpPr>
            <a:spLocks noChangeShapeType="1"/>
          </p:cNvSpPr>
          <p:nvPr/>
        </p:nvSpPr>
        <p:spPr bwMode="auto">
          <a:xfrm>
            <a:off x="3549650" y="23114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46" name="Line 98"/>
          <p:cNvSpPr>
            <a:spLocks noChangeShapeType="1"/>
          </p:cNvSpPr>
          <p:nvPr/>
        </p:nvSpPr>
        <p:spPr bwMode="auto">
          <a:xfrm>
            <a:off x="3549650" y="23495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47" name="Line 99"/>
          <p:cNvSpPr>
            <a:spLocks noChangeShapeType="1"/>
          </p:cNvSpPr>
          <p:nvPr/>
        </p:nvSpPr>
        <p:spPr bwMode="auto">
          <a:xfrm>
            <a:off x="3549650" y="23876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48" name="Line 100"/>
          <p:cNvSpPr>
            <a:spLocks noChangeShapeType="1"/>
          </p:cNvSpPr>
          <p:nvPr/>
        </p:nvSpPr>
        <p:spPr bwMode="auto">
          <a:xfrm>
            <a:off x="3549650" y="24257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49" name="Line 101"/>
          <p:cNvSpPr>
            <a:spLocks noChangeShapeType="1"/>
          </p:cNvSpPr>
          <p:nvPr/>
        </p:nvSpPr>
        <p:spPr bwMode="auto">
          <a:xfrm>
            <a:off x="3549650" y="24638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50" name="Line 102"/>
          <p:cNvSpPr>
            <a:spLocks noChangeShapeType="1"/>
          </p:cNvSpPr>
          <p:nvPr/>
        </p:nvSpPr>
        <p:spPr bwMode="auto">
          <a:xfrm>
            <a:off x="3549650" y="25019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51" name="Line 103"/>
          <p:cNvSpPr>
            <a:spLocks noChangeShapeType="1"/>
          </p:cNvSpPr>
          <p:nvPr/>
        </p:nvSpPr>
        <p:spPr bwMode="auto">
          <a:xfrm>
            <a:off x="3549650" y="25400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52" name="Line 104"/>
          <p:cNvSpPr>
            <a:spLocks noChangeShapeType="1"/>
          </p:cNvSpPr>
          <p:nvPr/>
        </p:nvSpPr>
        <p:spPr bwMode="auto">
          <a:xfrm>
            <a:off x="3549650" y="25781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53" name="Line 105"/>
          <p:cNvSpPr>
            <a:spLocks noChangeShapeType="1"/>
          </p:cNvSpPr>
          <p:nvPr/>
        </p:nvSpPr>
        <p:spPr bwMode="auto">
          <a:xfrm>
            <a:off x="3549650" y="26162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54" name="Line 106"/>
          <p:cNvSpPr>
            <a:spLocks noChangeShapeType="1"/>
          </p:cNvSpPr>
          <p:nvPr/>
        </p:nvSpPr>
        <p:spPr bwMode="auto">
          <a:xfrm>
            <a:off x="3549650" y="26543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55" name="Line 107"/>
          <p:cNvSpPr>
            <a:spLocks noChangeShapeType="1"/>
          </p:cNvSpPr>
          <p:nvPr/>
        </p:nvSpPr>
        <p:spPr bwMode="auto">
          <a:xfrm>
            <a:off x="3549650" y="26924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56" name="Line 108"/>
          <p:cNvSpPr>
            <a:spLocks noChangeShapeType="1"/>
          </p:cNvSpPr>
          <p:nvPr/>
        </p:nvSpPr>
        <p:spPr bwMode="auto">
          <a:xfrm>
            <a:off x="3549650" y="27305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57" name="Line 109"/>
          <p:cNvSpPr>
            <a:spLocks noChangeShapeType="1"/>
          </p:cNvSpPr>
          <p:nvPr/>
        </p:nvSpPr>
        <p:spPr bwMode="auto">
          <a:xfrm>
            <a:off x="3549650" y="27686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58" name="Line 110"/>
          <p:cNvSpPr>
            <a:spLocks noChangeShapeType="1"/>
          </p:cNvSpPr>
          <p:nvPr/>
        </p:nvSpPr>
        <p:spPr bwMode="auto">
          <a:xfrm>
            <a:off x="3549650" y="28067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59" name="Line 111"/>
          <p:cNvSpPr>
            <a:spLocks noChangeShapeType="1"/>
          </p:cNvSpPr>
          <p:nvPr/>
        </p:nvSpPr>
        <p:spPr bwMode="auto">
          <a:xfrm>
            <a:off x="3549650" y="28448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60" name="Line 112"/>
          <p:cNvSpPr>
            <a:spLocks noChangeShapeType="1"/>
          </p:cNvSpPr>
          <p:nvPr/>
        </p:nvSpPr>
        <p:spPr bwMode="auto">
          <a:xfrm>
            <a:off x="3549650" y="28829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61" name="Line 113"/>
          <p:cNvSpPr>
            <a:spLocks noChangeShapeType="1"/>
          </p:cNvSpPr>
          <p:nvPr/>
        </p:nvSpPr>
        <p:spPr bwMode="auto">
          <a:xfrm>
            <a:off x="3549650" y="29210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62" name="Line 114"/>
          <p:cNvSpPr>
            <a:spLocks noChangeShapeType="1"/>
          </p:cNvSpPr>
          <p:nvPr/>
        </p:nvSpPr>
        <p:spPr bwMode="auto">
          <a:xfrm>
            <a:off x="3549650" y="29591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63" name="Line 115"/>
          <p:cNvSpPr>
            <a:spLocks noChangeShapeType="1"/>
          </p:cNvSpPr>
          <p:nvPr/>
        </p:nvSpPr>
        <p:spPr bwMode="auto">
          <a:xfrm>
            <a:off x="3549650" y="29972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64" name="Line 116"/>
          <p:cNvSpPr>
            <a:spLocks noChangeShapeType="1"/>
          </p:cNvSpPr>
          <p:nvPr/>
        </p:nvSpPr>
        <p:spPr bwMode="auto">
          <a:xfrm>
            <a:off x="3549650" y="30353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65" name="Line 117"/>
          <p:cNvSpPr>
            <a:spLocks noChangeShapeType="1"/>
          </p:cNvSpPr>
          <p:nvPr/>
        </p:nvSpPr>
        <p:spPr bwMode="auto">
          <a:xfrm>
            <a:off x="3549650" y="30734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66" name="Line 118"/>
          <p:cNvSpPr>
            <a:spLocks noChangeShapeType="1"/>
          </p:cNvSpPr>
          <p:nvPr/>
        </p:nvSpPr>
        <p:spPr bwMode="auto">
          <a:xfrm>
            <a:off x="3549650" y="31115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67" name="Line 119"/>
          <p:cNvSpPr>
            <a:spLocks noChangeShapeType="1"/>
          </p:cNvSpPr>
          <p:nvPr/>
        </p:nvSpPr>
        <p:spPr bwMode="auto">
          <a:xfrm>
            <a:off x="3549650" y="31496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68" name="Line 120"/>
          <p:cNvSpPr>
            <a:spLocks noChangeShapeType="1"/>
          </p:cNvSpPr>
          <p:nvPr/>
        </p:nvSpPr>
        <p:spPr bwMode="auto">
          <a:xfrm>
            <a:off x="3549650" y="31877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69" name="Line 121"/>
          <p:cNvSpPr>
            <a:spLocks noChangeShapeType="1"/>
          </p:cNvSpPr>
          <p:nvPr/>
        </p:nvSpPr>
        <p:spPr bwMode="auto">
          <a:xfrm>
            <a:off x="3549650" y="32258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70" name="Line 122"/>
          <p:cNvSpPr>
            <a:spLocks noChangeShapeType="1"/>
          </p:cNvSpPr>
          <p:nvPr/>
        </p:nvSpPr>
        <p:spPr bwMode="auto">
          <a:xfrm>
            <a:off x="3549650" y="32639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71" name="Line 123"/>
          <p:cNvSpPr>
            <a:spLocks noChangeShapeType="1"/>
          </p:cNvSpPr>
          <p:nvPr/>
        </p:nvSpPr>
        <p:spPr bwMode="auto">
          <a:xfrm>
            <a:off x="3549650" y="33020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72" name="Line 124"/>
          <p:cNvSpPr>
            <a:spLocks noChangeShapeType="1"/>
          </p:cNvSpPr>
          <p:nvPr/>
        </p:nvSpPr>
        <p:spPr bwMode="auto">
          <a:xfrm>
            <a:off x="3549650" y="33401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73" name="Line 125"/>
          <p:cNvSpPr>
            <a:spLocks noChangeShapeType="1"/>
          </p:cNvSpPr>
          <p:nvPr/>
        </p:nvSpPr>
        <p:spPr bwMode="auto">
          <a:xfrm>
            <a:off x="3549650" y="33782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74" name="Line 126"/>
          <p:cNvSpPr>
            <a:spLocks noChangeShapeType="1"/>
          </p:cNvSpPr>
          <p:nvPr/>
        </p:nvSpPr>
        <p:spPr bwMode="auto">
          <a:xfrm>
            <a:off x="3549650" y="34163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75" name="Line 127"/>
          <p:cNvSpPr>
            <a:spLocks noChangeShapeType="1"/>
          </p:cNvSpPr>
          <p:nvPr/>
        </p:nvSpPr>
        <p:spPr bwMode="auto">
          <a:xfrm>
            <a:off x="3549650" y="34544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76" name="Line 128"/>
          <p:cNvSpPr>
            <a:spLocks noChangeShapeType="1"/>
          </p:cNvSpPr>
          <p:nvPr/>
        </p:nvSpPr>
        <p:spPr bwMode="auto">
          <a:xfrm>
            <a:off x="3549650" y="349250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77" name="Text Box 129"/>
          <p:cNvSpPr txBox="1">
            <a:spLocks noChangeArrowheads="1"/>
          </p:cNvSpPr>
          <p:nvPr/>
        </p:nvSpPr>
        <p:spPr bwMode="auto">
          <a:xfrm>
            <a:off x="0" y="1068388"/>
            <a:ext cx="3548063" cy="3013075"/>
          </a:xfrm>
          <a:prstGeom prst="rect">
            <a:avLst/>
          </a:prstGeom>
          <a:noFill/>
          <a:ln w="9525">
            <a:noFill/>
            <a:miter lim="800000"/>
            <a:headEnd/>
            <a:tailEnd/>
          </a:ln>
          <a:effectLst/>
        </p:spPr>
        <p:txBody>
          <a:bodyPr>
            <a:prstTxWarp prst="textNoShape">
              <a:avLst/>
            </a:prstTxWarp>
            <a:spAutoFit/>
          </a:bodyPr>
          <a:lstStyle/>
          <a:p>
            <a:r>
              <a:rPr lang="en-US">
                <a:latin typeface="Times New Roman" charset="0"/>
              </a:rPr>
              <a:t>Hot electrons jump between many very closely spaced levels (solid metal). Produce all colors.</a:t>
            </a:r>
          </a:p>
          <a:p>
            <a:r>
              <a:rPr lang="en-US">
                <a:latin typeface="Times New Roman" charset="0"/>
              </a:rPr>
              <a:t>Mostly infrared at temp</a:t>
            </a:r>
          </a:p>
          <a:p>
            <a:r>
              <a:rPr lang="en-US">
                <a:latin typeface="Times New Roman" charset="0"/>
              </a:rPr>
              <a:t>of normal filament.</a:t>
            </a:r>
          </a:p>
          <a:p>
            <a:r>
              <a:rPr lang="en-US" b="1">
                <a:solidFill>
                  <a:srgbClr val="EE2504"/>
                </a:solidFill>
                <a:latin typeface="Times New Roman" charset="0"/>
              </a:rPr>
              <a:t>88% is worthless IR</a:t>
            </a:r>
          </a:p>
          <a:p>
            <a:r>
              <a:rPr lang="en-US" b="1">
                <a:solidFill>
                  <a:srgbClr val="EE2504"/>
                </a:solidFill>
                <a:latin typeface="Times New Roman" charset="0"/>
              </a:rPr>
              <a:t>IR = longer than 680nm</a:t>
            </a:r>
          </a:p>
        </p:txBody>
      </p:sp>
      <p:sp>
        <p:nvSpPr>
          <p:cNvPr id="181378" name="Oval 130"/>
          <p:cNvSpPr>
            <a:spLocks noChangeArrowheads="1"/>
          </p:cNvSpPr>
          <p:nvPr/>
        </p:nvSpPr>
        <p:spPr bwMode="auto">
          <a:xfrm>
            <a:off x="3917950" y="3378200"/>
            <a:ext cx="88900" cy="88900"/>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grpSp>
        <p:nvGrpSpPr>
          <p:cNvPr id="9" name="Group 131"/>
          <p:cNvGrpSpPr>
            <a:grpSpLocks/>
          </p:cNvGrpSpPr>
          <p:nvPr/>
        </p:nvGrpSpPr>
        <p:grpSpPr bwMode="auto">
          <a:xfrm>
            <a:off x="4003675" y="1658938"/>
            <a:ext cx="876300" cy="1728787"/>
            <a:chOff x="2426" y="1045"/>
            <a:chExt cx="552" cy="1089"/>
          </a:xfrm>
        </p:grpSpPr>
        <p:sp>
          <p:nvSpPr>
            <p:cNvPr id="181380" name="Freeform 132"/>
            <p:cNvSpPr>
              <a:spLocks/>
            </p:cNvSpPr>
            <p:nvPr/>
          </p:nvSpPr>
          <p:spPr bwMode="auto">
            <a:xfrm rot="21091326">
              <a:off x="2495" y="1774"/>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00FF00"/>
              </a:solidFill>
              <a:round/>
              <a:headEnd type="none" w="med" len="med"/>
              <a:tailEnd type="triangle" w="med" len="med"/>
            </a:ln>
            <a:effectLst/>
          </p:spPr>
          <p:txBody>
            <a:bodyPr>
              <a:prstTxWarp prst="textNoShape">
                <a:avLst/>
              </a:prstTxWarp>
            </a:bodyPr>
            <a:lstStyle/>
            <a:p>
              <a:endParaRPr lang="en-US"/>
            </a:p>
          </p:txBody>
        </p:sp>
        <p:sp>
          <p:nvSpPr>
            <p:cNvPr id="181381" name="Freeform 133"/>
            <p:cNvSpPr>
              <a:spLocks/>
            </p:cNvSpPr>
            <p:nvPr/>
          </p:nvSpPr>
          <p:spPr bwMode="auto">
            <a:xfrm rot="23328208">
              <a:off x="2471" y="1968"/>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FF0000"/>
              </a:solidFill>
              <a:round/>
              <a:headEnd type="none" w="med" len="med"/>
              <a:tailEnd type="triangle" w="med" len="med"/>
            </a:ln>
            <a:effectLst/>
          </p:spPr>
          <p:txBody>
            <a:bodyPr>
              <a:prstTxWarp prst="textNoShape">
                <a:avLst/>
              </a:prstTxWarp>
            </a:bodyPr>
            <a:lstStyle/>
            <a:p>
              <a:endParaRPr lang="en-US"/>
            </a:p>
          </p:txBody>
        </p:sp>
        <p:sp>
          <p:nvSpPr>
            <p:cNvPr id="181382" name="Freeform 134"/>
            <p:cNvSpPr>
              <a:spLocks/>
            </p:cNvSpPr>
            <p:nvPr/>
          </p:nvSpPr>
          <p:spPr bwMode="auto">
            <a:xfrm rot="20705288">
              <a:off x="2519" y="1484"/>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0066FF"/>
              </a:solidFill>
              <a:round/>
              <a:headEnd type="none" w="med" len="med"/>
              <a:tailEnd type="triangle" w="med" len="med"/>
            </a:ln>
            <a:effectLst/>
          </p:spPr>
          <p:txBody>
            <a:bodyPr>
              <a:prstTxWarp prst="textNoShape">
                <a:avLst/>
              </a:prstTxWarp>
            </a:bodyPr>
            <a:lstStyle/>
            <a:p>
              <a:endParaRPr lang="en-US"/>
            </a:p>
          </p:txBody>
        </p:sp>
        <p:sp>
          <p:nvSpPr>
            <p:cNvPr id="181383" name="Freeform 135"/>
            <p:cNvSpPr>
              <a:spLocks/>
            </p:cNvSpPr>
            <p:nvPr/>
          </p:nvSpPr>
          <p:spPr bwMode="auto">
            <a:xfrm rot="18860733">
              <a:off x="2279" y="1192"/>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F8F808"/>
              </a:solidFill>
              <a:round/>
              <a:headEnd type="none" w="med" len="med"/>
              <a:tailEnd type="triangle" w="med" len="med"/>
            </a:ln>
            <a:effectLst/>
          </p:spPr>
          <p:txBody>
            <a:bodyPr>
              <a:prstTxWarp prst="textNoShape">
                <a:avLst/>
              </a:prstTxWarp>
            </a:bodyPr>
            <a:lstStyle/>
            <a:p>
              <a:endParaRPr lang="en-US"/>
            </a:p>
          </p:txBody>
        </p:sp>
      </p:grpSp>
      <p:sp>
        <p:nvSpPr>
          <p:cNvPr id="181384" name="Line 136"/>
          <p:cNvSpPr>
            <a:spLocks noChangeShapeType="1"/>
          </p:cNvSpPr>
          <p:nvPr/>
        </p:nvSpPr>
        <p:spPr bwMode="auto">
          <a:xfrm>
            <a:off x="4902200" y="685800"/>
            <a:ext cx="0" cy="6046788"/>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81385" name="Text Box 137"/>
          <p:cNvSpPr txBox="1">
            <a:spLocks noChangeArrowheads="1"/>
          </p:cNvSpPr>
          <p:nvPr/>
        </p:nvSpPr>
        <p:spPr bwMode="auto">
          <a:xfrm>
            <a:off x="5191125" y="457200"/>
            <a:ext cx="2165350" cy="822325"/>
          </a:xfrm>
          <a:prstGeom prst="rect">
            <a:avLst/>
          </a:prstGeom>
          <a:noFill/>
          <a:ln w="9525">
            <a:noFill/>
            <a:miter lim="800000"/>
            <a:headEnd/>
            <a:tailEnd/>
          </a:ln>
          <a:effectLst/>
        </p:spPr>
        <p:txBody>
          <a:bodyPr wrap="none">
            <a:prstTxWarp prst="textNoShape">
              <a:avLst/>
            </a:prstTxWarp>
            <a:spAutoFit/>
          </a:bodyPr>
          <a:lstStyle/>
          <a:p>
            <a:r>
              <a:rPr lang="en-US">
                <a:latin typeface="Times New Roman" charset="0"/>
              </a:rPr>
              <a:t>Energy levels in</a:t>
            </a:r>
          </a:p>
          <a:p>
            <a:r>
              <a:rPr lang="en-US">
                <a:latin typeface="Times New Roman" charset="0"/>
              </a:rPr>
              <a:t>isolated atom.</a:t>
            </a:r>
          </a:p>
        </p:txBody>
      </p:sp>
      <p:sp>
        <p:nvSpPr>
          <p:cNvPr id="181386" name="Line 138"/>
          <p:cNvSpPr>
            <a:spLocks noChangeShapeType="1"/>
          </p:cNvSpPr>
          <p:nvPr/>
        </p:nvSpPr>
        <p:spPr bwMode="auto">
          <a:xfrm>
            <a:off x="7454900" y="911225"/>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87" name="Line 139"/>
          <p:cNvSpPr>
            <a:spLocks noChangeShapeType="1"/>
          </p:cNvSpPr>
          <p:nvPr/>
        </p:nvSpPr>
        <p:spPr bwMode="auto">
          <a:xfrm>
            <a:off x="7467600" y="1736725"/>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88" name="Line 140"/>
          <p:cNvSpPr>
            <a:spLocks noChangeShapeType="1"/>
          </p:cNvSpPr>
          <p:nvPr/>
        </p:nvSpPr>
        <p:spPr bwMode="auto">
          <a:xfrm>
            <a:off x="7531100" y="3019425"/>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1389" name="Oval 141"/>
          <p:cNvSpPr>
            <a:spLocks noChangeArrowheads="1"/>
          </p:cNvSpPr>
          <p:nvPr/>
        </p:nvSpPr>
        <p:spPr bwMode="auto">
          <a:xfrm>
            <a:off x="7531100" y="2917825"/>
            <a:ext cx="88900" cy="88900"/>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81390" name="Text Box 142"/>
          <p:cNvSpPr txBox="1">
            <a:spLocks noChangeArrowheads="1"/>
          </p:cNvSpPr>
          <p:nvPr/>
        </p:nvSpPr>
        <p:spPr bwMode="auto">
          <a:xfrm>
            <a:off x="5127625" y="1320800"/>
            <a:ext cx="2444750" cy="1552575"/>
          </a:xfrm>
          <a:prstGeom prst="rect">
            <a:avLst/>
          </a:prstGeom>
          <a:noFill/>
          <a:ln w="9525">
            <a:noFill/>
            <a:miter lim="800000"/>
            <a:headEnd/>
            <a:tailEnd/>
          </a:ln>
          <a:effectLst/>
        </p:spPr>
        <p:txBody>
          <a:bodyPr wrap="none">
            <a:prstTxWarp prst="textNoShape">
              <a:avLst/>
            </a:prstTxWarp>
            <a:spAutoFit/>
          </a:bodyPr>
          <a:lstStyle/>
          <a:p>
            <a:r>
              <a:rPr lang="en-US">
                <a:latin typeface="Times New Roman" charset="0"/>
              </a:rPr>
              <a:t>kick up,</a:t>
            </a:r>
          </a:p>
          <a:p>
            <a:r>
              <a:rPr lang="en-US">
                <a:latin typeface="Times New Roman" charset="0"/>
              </a:rPr>
              <a:t>only certain </a:t>
            </a:r>
          </a:p>
          <a:p>
            <a:r>
              <a:rPr lang="en-US">
                <a:latin typeface="Times New Roman" charset="0"/>
              </a:rPr>
              <a:t>wavelengths when</a:t>
            </a:r>
          </a:p>
          <a:p>
            <a:r>
              <a:rPr lang="en-US">
                <a:latin typeface="Times New Roman" charset="0"/>
              </a:rPr>
              <a:t>come down.</a:t>
            </a:r>
          </a:p>
        </p:txBody>
      </p:sp>
      <p:sp>
        <p:nvSpPr>
          <p:cNvPr id="181391" name="Oval 143"/>
          <p:cNvSpPr>
            <a:spLocks noChangeArrowheads="1"/>
          </p:cNvSpPr>
          <p:nvPr/>
        </p:nvSpPr>
        <p:spPr bwMode="auto">
          <a:xfrm>
            <a:off x="7569200" y="822325"/>
            <a:ext cx="88900" cy="88900"/>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81392" name="Freeform 144"/>
          <p:cNvSpPr>
            <a:spLocks/>
          </p:cNvSpPr>
          <p:nvPr/>
        </p:nvSpPr>
        <p:spPr bwMode="auto">
          <a:xfrm rot="21379296">
            <a:off x="8075613" y="1139825"/>
            <a:ext cx="728662"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FF0000"/>
            </a:solidFill>
            <a:round/>
            <a:headEnd type="none" w="med" len="med"/>
            <a:tailEnd type="triangle" w="med" len="med"/>
          </a:ln>
          <a:effectLst/>
        </p:spPr>
        <p:txBody>
          <a:bodyPr>
            <a:prstTxWarp prst="textNoShape">
              <a:avLst/>
            </a:prstTxWarp>
          </a:bodyPr>
          <a:lstStyle/>
          <a:p>
            <a:endParaRPr lang="en-US"/>
          </a:p>
        </p:txBody>
      </p:sp>
      <p:sp>
        <p:nvSpPr>
          <p:cNvPr id="181393" name="Freeform 145"/>
          <p:cNvSpPr>
            <a:spLocks/>
          </p:cNvSpPr>
          <p:nvPr/>
        </p:nvSpPr>
        <p:spPr bwMode="auto">
          <a:xfrm rot="21295259">
            <a:off x="8075613" y="2238375"/>
            <a:ext cx="728662"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0066FF"/>
            </a:solidFill>
            <a:round/>
            <a:headEnd type="none" w="med" len="med"/>
            <a:tailEnd type="triangle" w="med" len="med"/>
          </a:ln>
          <a:effectLst/>
        </p:spPr>
        <p:txBody>
          <a:bodyPr>
            <a:prstTxWarp prst="textNoShape">
              <a:avLst/>
            </a:prstTxWarp>
          </a:bodyPr>
          <a:lstStyle/>
          <a:p>
            <a:endParaRPr lang="en-US"/>
          </a:p>
        </p:txBody>
      </p:sp>
      <p:sp>
        <p:nvSpPr>
          <p:cNvPr id="181394" name="Oval 146"/>
          <p:cNvSpPr>
            <a:spLocks noChangeArrowheads="1"/>
          </p:cNvSpPr>
          <p:nvPr/>
        </p:nvSpPr>
        <p:spPr bwMode="auto">
          <a:xfrm>
            <a:off x="7607300" y="1660525"/>
            <a:ext cx="88900" cy="88900"/>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81395" name="Text Box 147"/>
          <p:cNvSpPr txBox="1">
            <a:spLocks noChangeArrowheads="1"/>
          </p:cNvSpPr>
          <p:nvPr/>
        </p:nvSpPr>
        <p:spPr bwMode="auto">
          <a:xfrm>
            <a:off x="0" y="0"/>
            <a:ext cx="4722813" cy="457200"/>
          </a:xfrm>
          <a:prstGeom prst="rect">
            <a:avLst/>
          </a:prstGeom>
          <a:noFill/>
          <a:ln w="9525">
            <a:noFill/>
            <a:miter lim="800000"/>
            <a:headEnd/>
            <a:tailEnd/>
          </a:ln>
          <a:effectLst/>
        </p:spPr>
        <p:txBody>
          <a:bodyPr wrap="none">
            <a:prstTxWarp prst="textNoShape">
              <a:avLst/>
            </a:prstTxWarp>
            <a:spAutoFit/>
          </a:bodyPr>
          <a:lstStyle/>
          <a:p>
            <a:r>
              <a:rPr lang="en-US" b="1" u="sng"/>
              <a:t>Incandescent light</a:t>
            </a:r>
            <a:r>
              <a:rPr lang="en-US"/>
              <a:t> (hot filament)</a:t>
            </a:r>
            <a:endParaRPr lang="en-US" b="1" u="sng"/>
          </a:p>
        </p:txBody>
      </p:sp>
      <p:sp>
        <p:nvSpPr>
          <p:cNvPr id="181396" name="Text Box 148"/>
          <p:cNvSpPr txBox="1">
            <a:spLocks noChangeArrowheads="1"/>
          </p:cNvSpPr>
          <p:nvPr/>
        </p:nvSpPr>
        <p:spPr bwMode="auto">
          <a:xfrm>
            <a:off x="5618163" y="0"/>
            <a:ext cx="2454275" cy="457200"/>
          </a:xfrm>
          <a:prstGeom prst="rect">
            <a:avLst/>
          </a:prstGeom>
          <a:noFill/>
          <a:ln w="9525">
            <a:noFill/>
            <a:miter lim="800000"/>
            <a:headEnd/>
            <a:tailEnd/>
          </a:ln>
          <a:effectLst/>
        </p:spPr>
        <p:txBody>
          <a:bodyPr wrap="none">
            <a:prstTxWarp prst="textNoShape">
              <a:avLst/>
            </a:prstTxWarp>
            <a:spAutoFit/>
          </a:bodyPr>
          <a:lstStyle/>
          <a:p>
            <a:r>
              <a:rPr lang="en-US" b="1" u="sng"/>
              <a:t>Discharge lamp</a:t>
            </a:r>
          </a:p>
        </p:txBody>
      </p:sp>
      <p:sp>
        <p:nvSpPr>
          <p:cNvPr id="181397" name="Text Box 149"/>
          <p:cNvSpPr txBox="1">
            <a:spLocks noChangeArrowheads="1"/>
          </p:cNvSpPr>
          <p:nvPr/>
        </p:nvSpPr>
        <p:spPr bwMode="auto">
          <a:xfrm>
            <a:off x="242888" y="373063"/>
            <a:ext cx="3937000" cy="457200"/>
          </a:xfrm>
          <a:prstGeom prst="rect">
            <a:avLst/>
          </a:prstGeom>
          <a:noFill/>
          <a:ln w="9525">
            <a:noFill/>
            <a:miter lim="800000"/>
            <a:headEnd/>
            <a:tailEnd/>
          </a:ln>
          <a:effectLst/>
        </p:spPr>
        <p:txBody>
          <a:bodyPr wrap="none">
            <a:prstTxWarp prst="textNoShape">
              <a:avLst/>
            </a:prstTxWarp>
            <a:spAutoFit/>
          </a:bodyPr>
          <a:lstStyle/>
          <a:p>
            <a:r>
              <a:rPr lang="en-US"/>
              <a:t>Temperature = 2500-3000K</a:t>
            </a:r>
          </a:p>
        </p:txBody>
      </p:sp>
      <p:grpSp>
        <p:nvGrpSpPr>
          <p:cNvPr id="10" name="Group 150"/>
          <p:cNvGrpSpPr>
            <a:grpSpLocks/>
          </p:cNvGrpSpPr>
          <p:nvPr/>
        </p:nvGrpSpPr>
        <p:grpSpPr bwMode="auto">
          <a:xfrm>
            <a:off x="298450" y="4060825"/>
            <a:ext cx="3503613" cy="1792288"/>
            <a:chOff x="188" y="2558"/>
            <a:chExt cx="1386" cy="717"/>
          </a:xfrm>
        </p:grpSpPr>
        <p:sp>
          <p:nvSpPr>
            <p:cNvPr id="181399" name="Line 151"/>
            <p:cNvSpPr>
              <a:spLocks noChangeShapeType="1"/>
            </p:cNvSpPr>
            <p:nvPr/>
          </p:nvSpPr>
          <p:spPr bwMode="auto">
            <a:xfrm>
              <a:off x="194" y="3151"/>
              <a:ext cx="138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81400" name="Line 152"/>
            <p:cNvSpPr>
              <a:spLocks noChangeShapeType="1"/>
            </p:cNvSpPr>
            <p:nvPr/>
          </p:nvSpPr>
          <p:spPr bwMode="auto">
            <a:xfrm flipV="1">
              <a:off x="188" y="2558"/>
              <a:ext cx="0" cy="599"/>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pic>
          <p:nvPicPr>
            <p:cNvPr id="181401" name="Picture 153" descr="spectrum"/>
            <p:cNvPicPr>
              <a:picLocks noChangeAspect="1" noChangeArrowheads="1"/>
            </p:cNvPicPr>
            <p:nvPr/>
          </p:nvPicPr>
          <p:blipFill>
            <a:blip r:embed="rId3"/>
            <a:srcRect t="45038" b="16231"/>
            <a:stretch>
              <a:fillRect/>
            </a:stretch>
          </p:blipFill>
          <p:spPr bwMode="auto">
            <a:xfrm>
              <a:off x="290" y="3081"/>
              <a:ext cx="543" cy="120"/>
            </a:xfrm>
            <a:prstGeom prst="rect">
              <a:avLst/>
            </a:prstGeom>
            <a:noFill/>
          </p:spPr>
        </p:pic>
        <p:sp>
          <p:nvSpPr>
            <p:cNvPr id="181402" name="Text Box 154"/>
            <p:cNvSpPr txBox="1">
              <a:spLocks noChangeArrowheads="1"/>
            </p:cNvSpPr>
            <p:nvPr/>
          </p:nvSpPr>
          <p:spPr bwMode="auto">
            <a:xfrm>
              <a:off x="746" y="3104"/>
              <a:ext cx="128" cy="171"/>
            </a:xfrm>
            <a:prstGeom prst="rect">
              <a:avLst/>
            </a:prstGeom>
            <a:noFill/>
            <a:ln w="9525">
              <a:noFill/>
              <a:miter lim="800000"/>
              <a:headEnd/>
              <a:tailEnd/>
            </a:ln>
            <a:effectLst/>
          </p:spPr>
          <p:txBody>
            <a:bodyPr wrap="none">
              <a:prstTxWarp prst="textNoShape">
                <a:avLst/>
              </a:prstTxWarp>
              <a:spAutoFit/>
            </a:bodyPr>
            <a:lstStyle/>
            <a:p>
              <a:r>
                <a:rPr lang="el-GR" sz="2200">
                  <a:ea typeface="Arial" charset="0"/>
                  <a:cs typeface="Arial" charset="0"/>
                </a:rPr>
                <a:t>λ</a:t>
              </a:r>
            </a:p>
          </p:txBody>
        </p:sp>
        <p:sp>
          <p:nvSpPr>
            <p:cNvPr id="181403" name="Freeform 155"/>
            <p:cNvSpPr>
              <a:spLocks/>
            </p:cNvSpPr>
            <p:nvPr/>
          </p:nvSpPr>
          <p:spPr bwMode="auto">
            <a:xfrm>
              <a:off x="399" y="2725"/>
              <a:ext cx="896" cy="421"/>
            </a:xfrm>
            <a:custGeom>
              <a:avLst/>
              <a:gdLst/>
              <a:ahLst/>
              <a:cxnLst>
                <a:cxn ang="0">
                  <a:pos x="0" y="409"/>
                </a:cxn>
                <a:cxn ang="0">
                  <a:pos x="285" y="335"/>
                </a:cxn>
                <a:cxn ang="0">
                  <a:pos x="451" y="204"/>
                </a:cxn>
                <a:cxn ang="0">
                  <a:pos x="559" y="27"/>
                </a:cxn>
                <a:cxn ang="0">
                  <a:pos x="616" y="44"/>
                </a:cxn>
                <a:cxn ang="0">
                  <a:pos x="679" y="210"/>
                </a:cxn>
                <a:cxn ang="0">
                  <a:pos x="730" y="318"/>
                </a:cxn>
                <a:cxn ang="0">
                  <a:pos x="896" y="421"/>
                </a:cxn>
              </a:cxnLst>
              <a:rect l="0" t="0" r="r" b="b"/>
              <a:pathLst>
                <a:path w="896" h="421">
                  <a:moveTo>
                    <a:pt x="0" y="409"/>
                  </a:moveTo>
                  <a:cubicBezTo>
                    <a:pt x="105" y="389"/>
                    <a:pt x="210" y="369"/>
                    <a:pt x="285" y="335"/>
                  </a:cubicBezTo>
                  <a:cubicBezTo>
                    <a:pt x="360" y="301"/>
                    <a:pt x="405" y="255"/>
                    <a:pt x="451" y="204"/>
                  </a:cubicBezTo>
                  <a:cubicBezTo>
                    <a:pt x="497" y="153"/>
                    <a:pt x="532" y="54"/>
                    <a:pt x="559" y="27"/>
                  </a:cubicBezTo>
                  <a:cubicBezTo>
                    <a:pt x="586" y="0"/>
                    <a:pt x="596" y="14"/>
                    <a:pt x="616" y="44"/>
                  </a:cubicBezTo>
                  <a:cubicBezTo>
                    <a:pt x="636" y="74"/>
                    <a:pt x="660" y="164"/>
                    <a:pt x="679" y="210"/>
                  </a:cubicBezTo>
                  <a:cubicBezTo>
                    <a:pt x="698" y="256"/>
                    <a:pt x="694" y="283"/>
                    <a:pt x="730" y="318"/>
                  </a:cubicBezTo>
                  <a:cubicBezTo>
                    <a:pt x="766" y="353"/>
                    <a:pt x="868" y="404"/>
                    <a:pt x="896" y="421"/>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181404" name="Text Box 156"/>
            <p:cNvSpPr txBox="1">
              <a:spLocks noChangeArrowheads="1"/>
            </p:cNvSpPr>
            <p:nvPr/>
          </p:nvSpPr>
          <p:spPr bwMode="auto">
            <a:xfrm>
              <a:off x="1060" y="2686"/>
              <a:ext cx="194" cy="183"/>
            </a:xfrm>
            <a:prstGeom prst="rect">
              <a:avLst/>
            </a:prstGeom>
            <a:noFill/>
            <a:ln w="9525">
              <a:noFill/>
              <a:miter lim="800000"/>
              <a:headEnd/>
              <a:tailEnd/>
            </a:ln>
            <a:effectLst/>
          </p:spPr>
          <p:txBody>
            <a:bodyPr wrap="none">
              <a:prstTxWarp prst="textNoShape">
                <a:avLst/>
              </a:prstTxWarp>
              <a:spAutoFit/>
            </a:bodyPr>
            <a:lstStyle/>
            <a:p>
              <a:r>
                <a:rPr lang="en-US"/>
                <a:t>IR</a:t>
              </a:r>
            </a:p>
          </p:txBody>
        </p:sp>
        <p:sp>
          <p:nvSpPr>
            <p:cNvPr id="181405" name="Rectangle 157"/>
            <p:cNvSpPr>
              <a:spLocks noChangeArrowheads="1"/>
            </p:cNvSpPr>
            <p:nvPr/>
          </p:nvSpPr>
          <p:spPr bwMode="auto">
            <a:xfrm>
              <a:off x="821" y="2690"/>
              <a:ext cx="548" cy="473"/>
            </a:xfrm>
            <a:prstGeom prst="rect">
              <a:avLst/>
            </a:prstGeom>
            <a:noFill/>
            <a:ln w="9525">
              <a:solidFill>
                <a:schemeClr val="tx1"/>
              </a:solidFill>
              <a:prstDash val="dash"/>
              <a:miter lim="800000"/>
              <a:headEnd/>
              <a:tailEnd/>
            </a:ln>
            <a:effectLst/>
          </p:spPr>
          <p:txBody>
            <a:bodyPr wrap="none" anchor="ctr">
              <a:prstTxWarp prst="textNoShape">
                <a:avLst/>
              </a:prstTxWarp>
            </a:bodyPr>
            <a:lstStyle/>
            <a:p>
              <a:endParaRPr lang="en-US"/>
            </a:p>
          </p:txBody>
        </p:sp>
      </p:grpSp>
      <p:sp>
        <p:nvSpPr>
          <p:cNvPr id="181406" name="Text Box 158"/>
          <p:cNvSpPr txBox="1">
            <a:spLocks noChangeArrowheads="1"/>
          </p:cNvSpPr>
          <p:nvPr/>
        </p:nvSpPr>
        <p:spPr bwMode="auto">
          <a:xfrm>
            <a:off x="415925" y="5688013"/>
            <a:ext cx="2573338" cy="822325"/>
          </a:xfrm>
          <a:prstGeom prst="rect">
            <a:avLst/>
          </a:prstGeom>
          <a:noFill/>
          <a:ln w="9525">
            <a:noFill/>
            <a:miter lim="800000"/>
            <a:headEnd/>
            <a:tailEnd/>
          </a:ln>
          <a:effectLst/>
        </p:spPr>
        <p:txBody>
          <a:bodyPr wrap="none">
            <a:prstTxWarp prst="textNoShape">
              <a:avLst/>
            </a:prstTxWarp>
            <a:spAutoFit/>
          </a:bodyPr>
          <a:lstStyle/>
          <a:p>
            <a:r>
              <a:rPr lang="en-US"/>
              <a:t>12% of energy is</a:t>
            </a:r>
          </a:p>
          <a:p>
            <a:r>
              <a:rPr lang="en-US"/>
              <a:t>useful visible light</a:t>
            </a:r>
          </a:p>
        </p:txBody>
      </p:sp>
      <p:grpSp>
        <p:nvGrpSpPr>
          <p:cNvPr id="11" name="Group 159"/>
          <p:cNvGrpSpPr>
            <a:grpSpLocks/>
          </p:cNvGrpSpPr>
          <p:nvPr/>
        </p:nvGrpSpPr>
        <p:grpSpPr bwMode="auto">
          <a:xfrm>
            <a:off x="5062538" y="4448175"/>
            <a:ext cx="4144962" cy="1839913"/>
            <a:chOff x="3189" y="2802"/>
            <a:chExt cx="2611" cy="1159"/>
          </a:xfrm>
        </p:grpSpPr>
        <p:sp>
          <p:nvSpPr>
            <p:cNvPr id="181408" name="Text Box 160"/>
            <p:cNvSpPr txBox="1">
              <a:spLocks noChangeArrowheads="1"/>
            </p:cNvSpPr>
            <p:nvPr/>
          </p:nvSpPr>
          <p:spPr bwMode="auto">
            <a:xfrm>
              <a:off x="3209" y="2802"/>
              <a:ext cx="2591" cy="480"/>
            </a:xfrm>
            <a:prstGeom prst="rect">
              <a:avLst/>
            </a:prstGeom>
            <a:noFill/>
            <a:ln w="9525">
              <a:noFill/>
              <a:miter lim="800000"/>
              <a:headEnd/>
              <a:tailEnd/>
            </a:ln>
            <a:effectLst/>
          </p:spPr>
          <p:txBody>
            <a:bodyPr wrap="none">
              <a:prstTxWarp prst="textNoShape">
                <a:avLst/>
              </a:prstTxWarp>
              <a:spAutoFit/>
            </a:bodyPr>
            <a:lstStyle/>
            <a:p>
              <a:r>
                <a:rPr lang="en-US" sz="2200"/>
                <a:t>Right atom, right pressure </a:t>
              </a:r>
            </a:p>
            <a:p>
              <a:r>
                <a:rPr lang="en-US" sz="2200"/>
                <a:t>and voltage, mostly visible light.</a:t>
              </a:r>
            </a:p>
          </p:txBody>
        </p:sp>
        <p:sp>
          <p:nvSpPr>
            <p:cNvPr id="181409" name="Rectangle 161"/>
            <p:cNvSpPr>
              <a:spLocks noChangeArrowheads="1"/>
            </p:cNvSpPr>
            <p:nvPr/>
          </p:nvSpPr>
          <p:spPr bwMode="auto">
            <a:xfrm>
              <a:off x="3189" y="3437"/>
              <a:ext cx="2491" cy="524"/>
            </a:xfrm>
            <a:prstGeom prst="rect">
              <a:avLst/>
            </a:prstGeom>
            <a:noFill/>
            <a:ln w="9525">
              <a:solidFill>
                <a:schemeClr val="tx1"/>
              </a:solidFill>
              <a:miter lim="800000"/>
              <a:headEnd/>
              <a:tailEnd/>
            </a:ln>
            <a:effectLst/>
          </p:spPr>
          <p:txBody>
            <a:bodyPr wrap="none">
              <a:prstTxWarp prst="textNoShape">
                <a:avLst/>
              </a:prstTxWarp>
              <a:spAutoFit/>
            </a:bodyPr>
            <a:lstStyle/>
            <a:p>
              <a:r>
                <a:rPr lang="en-US">
                  <a:solidFill>
                    <a:srgbClr val="EE2504"/>
                  </a:solidFill>
                </a:rPr>
                <a:t>Streetlight discharge lamps</a:t>
              </a:r>
              <a:r>
                <a:rPr lang="en-US"/>
                <a:t> </a:t>
              </a:r>
            </a:p>
            <a:p>
              <a:r>
                <a:rPr lang="en-US"/>
                <a:t>(Na or Hg)  80% efficient.</a:t>
              </a:r>
            </a:p>
          </p:txBody>
        </p:sp>
      </p:grpSp>
      <p:sp>
        <p:nvSpPr>
          <p:cNvPr id="164" name="Rectangle 163"/>
          <p:cNvSpPr/>
          <p:nvPr/>
        </p:nvSpPr>
        <p:spPr>
          <a:xfrm>
            <a:off x="4915287" y="0"/>
            <a:ext cx="4228713"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2.22222E-6 2.22222E-6 L -0.00139 -0.3 " pathEditMode="relative" rAng="0" ptsTypes="AA">
                                      <p:cBhvr>
                                        <p:cTn id="10" dur="2000" fill="hold"/>
                                        <p:tgtEl>
                                          <p:spTgt spid="181389"/>
                                        </p:tgtEl>
                                        <p:attrNameLst>
                                          <p:attrName>ppt_x</p:attrName>
                                          <p:attrName>ppt_y</p:attrName>
                                        </p:attrNameLst>
                                      </p:cBhvr>
                                      <p:rCtr x="-1" y="-150"/>
                                    </p:animMotion>
                                  </p:childTnLst>
                                </p:cTn>
                              </p:par>
                            </p:childTnLst>
                          </p:cTn>
                        </p:par>
                        <p:par>
                          <p:cTn id="11" fill="hold">
                            <p:stCondLst>
                              <p:cond delay="2000"/>
                            </p:stCondLst>
                            <p:childTnLst>
                              <p:par>
                                <p:cTn id="12" presetID="1" presetClass="exit" presetSubtype="0" fill="hold" grpId="1" nodeType="afterEffect">
                                  <p:stCondLst>
                                    <p:cond delay="0"/>
                                  </p:stCondLst>
                                  <p:childTnLst>
                                    <p:set>
                                      <p:cBhvr>
                                        <p:cTn id="13" dur="1" fill="hold">
                                          <p:stCondLst>
                                            <p:cond delay="0"/>
                                          </p:stCondLst>
                                        </p:cTn>
                                        <p:tgtEl>
                                          <p:spTgt spid="181389"/>
                                        </p:tgtEl>
                                        <p:attrNameLst>
                                          <p:attrName>style.visibility</p:attrName>
                                        </p:attrNameLst>
                                      </p:cBhvr>
                                      <p:to>
                                        <p:strVal val="hidden"/>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1813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1.11022E-16 -2.22222E-6 L 0.00139 0.12593 " pathEditMode="relative" rAng="0" ptsTypes="AA">
                                      <p:cBhvr>
                                        <p:cTn id="20" dur="2000" fill="hold"/>
                                        <p:tgtEl>
                                          <p:spTgt spid="181391"/>
                                        </p:tgtEl>
                                        <p:attrNameLst>
                                          <p:attrName>ppt_x</p:attrName>
                                          <p:attrName>ppt_y</p:attrName>
                                        </p:attrNameLst>
                                      </p:cBhvr>
                                      <p:rCtr x="1" y="63"/>
                                    </p:animMotion>
                                  </p:childTnLst>
                                </p:cTn>
                              </p:par>
                            </p:childTnLst>
                          </p:cTn>
                        </p:par>
                        <p:par>
                          <p:cTn id="21" fill="hold">
                            <p:stCondLst>
                              <p:cond delay="2000"/>
                            </p:stCondLst>
                            <p:childTnLst>
                              <p:par>
                                <p:cTn id="22" presetID="9" presetClass="entr" presetSubtype="0" fill="hold" grpId="0" nodeType="afterEffect">
                                  <p:stCondLst>
                                    <p:cond delay="0"/>
                                  </p:stCondLst>
                                  <p:childTnLst>
                                    <p:set>
                                      <p:cBhvr>
                                        <p:cTn id="23" dur="1" fill="hold">
                                          <p:stCondLst>
                                            <p:cond delay="0"/>
                                          </p:stCondLst>
                                        </p:cTn>
                                        <p:tgtEl>
                                          <p:spTgt spid="181392"/>
                                        </p:tgtEl>
                                        <p:attrNameLst>
                                          <p:attrName>style.visibility</p:attrName>
                                        </p:attrNameLst>
                                      </p:cBhvr>
                                      <p:to>
                                        <p:strVal val="visible"/>
                                      </p:to>
                                    </p:set>
                                    <p:animEffect transition="in" filter="dissolve">
                                      <p:cBhvr>
                                        <p:cTn id="24" dur="500"/>
                                        <p:tgtEl>
                                          <p:spTgt spid="181392"/>
                                        </p:tgtEl>
                                      </p:cBhvr>
                                    </p:animEffect>
                                  </p:childTnLst>
                                </p:cTn>
                              </p:par>
                            </p:childTnLst>
                          </p:cTn>
                        </p:par>
                        <p:par>
                          <p:cTn id="25" fill="hold">
                            <p:stCondLst>
                              <p:cond delay="2500"/>
                            </p:stCondLst>
                            <p:childTnLst>
                              <p:par>
                                <p:cTn id="26" presetID="1" presetClass="exit" presetSubtype="0" fill="hold" grpId="2" nodeType="afterEffect">
                                  <p:stCondLst>
                                    <p:cond delay="0"/>
                                  </p:stCondLst>
                                  <p:childTnLst>
                                    <p:set>
                                      <p:cBhvr>
                                        <p:cTn id="27" dur="1" fill="hold">
                                          <p:stCondLst>
                                            <p:cond delay="0"/>
                                          </p:stCondLst>
                                        </p:cTn>
                                        <p:tgtEl>
                                          <p:spTgt spid="181391"/>
                                        </p:tgtEl>
                                        <p:attrNameLst>
                                          <p:attrName>style.visibility</p:attrName>
                                        </p:attrNameLst>
                                      </p:cBhvr>
                                      <p:to>
                                        <p:strVal val="hidden"/>
                                      </p:to>
                                    </p:set>
                                  </p:childTnLst>
                                </p:cTn>
                              </p:par>
                            </p:childTnLst>
                          </p:cTn>
                        </p:par>
                        <p:par>
                          <p:cTn id="28" fill="hold">
                            <p:stCondLst>
                              <p:cond delay="2500"/>
                            </p:stCondLst>
                            <p:childTnLst>
                              <p:par>
                                <p:cTn id="29" presetID="1" presetClass="entr" presetSubtype="0" fill="hold" grpId="0" nodeType="afterEffect">
                                  <p:stCondLst>
                                    <p:cond delay="0"/>
                                  </p:stCondLst>
                                  <p:childTnLst>
                                    <p:set>
                                      <p:cBhvr>
                                        <p:cTn id="30" dur="1" fill="hold">
                                          <p:stCondLst>
                                            <p:cond delay="0"/>
                                          </p:stCondLst>
                                        </p:cTn>
                                        <p:tgtEl>
                                          <p:spTgt spid="18139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2.22222E-6 -4.44444E-6 L 0.00139 0.18704 " pathEditMode="relative" rAng="0" ptsTypes="AA">
                                      <p:cBhvr>
                                        <p:cTn id="34" dur="2000" fill="hold"/>
                                        <p:tgtEl>
                                          <p:spTgt spid="181394"/>
                                        </p:tgtEl>
                                        <p:attrNameLst>
                                          <p:attrName>ppt_x</p:attrName>
                                          <p:attrName>ppt_y</p:attrName>
                                        </p:attrNameLst>
                                      </p:cBhvr>
                                      <p:rCtr x="1" y="94"/>
                                    </p:animMotion>
                                  </p:childTnLst>
                                </p:cTn>
                              </p:par>
                            </p:childTnLst>
                          </p:cTn>
                        </p:par>
                        <p:par>
                          <p:cTn id="35" fill="hold">
                            <p:stCondLst>
                              <p:cond delay="2000"/>
                            </p:stCondLst>
                            <p:childTnLst>
                              <p:par>
                                <p:cTn id="36" presetID="9" presetClass="entr" presetSubtype="0" fill="hold" grpId="0" nodeType="afterEffect">
                                  <p:stCondLst>
                                    <p:cond delay="0"/>
                                  </p:stCondLst>
                                  <p:childTnLst>
                                    <p:set>
                                      <p:cBhvr>
                                        <p:cTn id="37" dur="1" fill="hold">
                                          <p:stCondLst>
                                            <p:cond delay="0"/>
                                          </p:stCondLst>
                                        </p:cTn>
                                        <p:tgtEl>
                                          <p:spTgt spid="181393"/>
                                        </p:tgtEl>
                                        <p:attrNameLst>
                                          <p:attrName>style.visibility</p:attrName>
                                        </p:attrNameLst>
                                      </p:cBhvr>
                                      <p:to>
                                        <p:strVal val="visible"/>
                                      </p:to>
                                    </p:set>
                                    <p:animEffect transition="in" filter="dissolve">
                                      <p:cBhvr>
                                        <p:cTn id="38" dur="500"/>
                                        <p:tgtEl>
                                          <p:spTgt spid="18139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389" grpId="0" animBg="1"/>
      <p:bldP spid="181389" grpId="1" animBg="1"/>
      <p:bldP spid="181391" grpId="0" animBg="1"/>
      <p:bldP spid="181391" grpId="1" animBg="1"/>
      <p:bldP spid="181391" grpId="2" animBg="1"/>
      <p:bldP spid="181392" grpId="0" animBg="1"/>
      <p:bldP spid="181393" grpId="0" animBg="1"/>
      <p:bldP spid="181394" grpId="0" animBg="1"/>
      <p:bldP spid="181394" grpId="1" animBg="1"/>
      <p:bldP spid="164" grpId="0" animBg="1"/>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 name="Slide Number Placeholder 5"/>
          <p:cNvSpPr>
            <a:spLocks noGrp="1"/>
          </p:cNvSpPr>
          <p:nvPr>
            <p:ph type="sldNum" sz="quarter" idx="12"/>
          </p:nvPr>
        </p:nvSpPr>
        <p:spPr/>
        <p:txBody>
          <a:bodyPr/>
          <a:lstStyle/>
          <a:p>
            <a:fld id="{AAA0E1C1-F730-AF40-8D8E-F7F0F7FD6EBB}" type="slidenum">
              <a:rPr lang="en-US"/>
              <a:pPr/>
              <a:t>34</a:t>
            </a:fld>
            <a:endParaRPr lang="en-US"/>
          </a:p>
        </p:txBody>
      </p:sp>
      <p:sp>
        <p:nvSpPr>
          <p:cNvPr id="185346" name="Rectangle 2"/>
          <p:cNvSpPr>
            <a:spLocks noChangeArrowheads="1"/>
          </p:cNvSpPr>
          <p:nvPr/>
        </p:nvSpPr>
        <p:spPr bwMode="auto">
          <a:xfrm>
            <a:off x="482600" y="3082925"/>
            <a:ext cx="4452938" cy="1863725"/>
          </a:xfrm>
          <a:prstGeom prst="rect">
            <a:avLst/>
          </a:prstGeom>
          <a:noFill/>
          <a:ln w="76200">
            <a:solidFill>
              <a:srgbClr val="C0C0C0"/>
            </a:solidFill>
            <a:miter lim="800000"/>
            <a:headEnd/>
            <a:tailEnd/>
          </a:ln>
          <a:effectLst/>
        </p:spPr>
        <p:txBody>
          <a:bodyPr wrap="none" anchor="ctr">
            <a:prstTxWarp prst="textNoShape">
              <a:avLst/>
            </a:prstTxWarp>
          </a:bodyPr>
          <a:lstStyle/>
          <a:p>
            <a:endParaRPr lang="en-US"/>
          </a:p>
        </p:txBody>
      </p:sp>
      <p:sp>
        <p:nvSpPr>
          <p:cNvPr id="185347" name="Line 3"/>
          <p:cNvSpPr>
            <a:spLocks noChangeShapeType="1"/>
          </p:cNvSpPr>
          <p:nvPr/>
        </p:nvSpPr>
        <p:spPr bwMode="auto">
          <a:xfrm flipH="1" flipV="1">
            <a:off x="2632075" y="3074988"/>
            <a:ext cx="188913" cy="725487"/>
          </a:xfrm>
          <a:prstGeom prst="line">
            <a:avLst/>
          </a:prstGeom>
          <a:noFill/>
          <a:ln w="28575">
            <a:solidFill>
              <a:srgbClr val="9900FF"/>
            </a:solidFill>
            <a:prstDash val="sysDot"/>
            <a:round/>
            <a:headEnd/>
            <a:tailEnd type="triangle" w="med" len="med"/>
          </a:ln>
          <a:effectLst/>
        </p:spPr>
        <p:txBody>
          <a:bodyPr>
            <a:prstTxWarp prst="textNoShape">
              <a:avLst/>
            </a:prstTxWarp>
          </a:bodyPr>
          <a:lstStyle/>
          <a:p>
            <a:endParaRPr lang="en-US"/>
          </a:p>
        </p:txBody>
      </p:sp>
      <p:sp>
        <p:nvSpPr>
          <p:cNvPr id="185348" name="Oval 4"/>
          <p:cNvSpPr>
            <a:spLocks noChangeArrowheads="1"/>
          </p:cNvSpPr>
          <p:nvPr/>
        </p:nvSpPr>
        <p:spPr bwMode="auto">
          <a:xfrm>
            <a:off x="2717800" y="3867150"/>
            <a:ext cx="327025" cy="371475"/>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sz="1000"/>
              <a:t>Hg</a:t>
            </a:r>
          </a:p>
        </p:txBody>
      </p:sp>
      <p:sp>
        <p:nvSpPr>
          <p:cNvPr id="185349" name="Line 5"/>
          <p:cNvSpPr>
            <a:spLocks noChangeShapeType="1"/>
          </p:cNvSpPr>
          <p:nvPr/>
        </p:nvSpPr>
        <p:spPr bwMode="auto">
          <a:xfrm flipH="1" flipV="1">
            <a:off x="2346325" y="2530475"/>
            <a:ext cx="250825" cy="527050"/>
          </a:xfrm>
          <a:prstGeom prst="line">
            <a:avLst/>
          </a:prstGeom>
          <a:noFill/>
          <a:ln w="38100">
            <a:solidFill>
              <a:srgbClr val="FF0000"/>
            </a:solidFill>
            <a:round/>
            <a:headEnd/>
            <a:tailEnd type="triangle" w="med" len="med"/>
          </a:ln>
          <a:effectLst/>
        </p:spPr>
        <p:txBody>
          <a:bodyPr>
            <a:prstTxWarp prst="textNoShape">
              <a:avLst/>
            </a:prstTxWarp>
          </a:bodyPr>
          <a:lstStyle/>
          <a:p>
            <a:endParaRPr lang="en-US"/>
          </a:p>
        </p:txBody>
      </p:sp>
      <p:sp>
        <p:nvSpPr>
          <p:cNvPr id="185350" name="Line 6"/>
          <p:cNvSpPr>
            <a:spLocks noChangeShapeType="1"/>
          </p:cNvSpPr>
          <p:nvPr/>
        </p:nvSpPr>
        <p:spPr bwMode="auto">
          <a:xfrm flipH="1" flipV="1">
            <a:off x="2517775" y="2468563"/>
            <a:ext cx="104775" cy="603250"/>
          </a:xfrm>
          <a:prstGeom prst="line">
            <a:avLst/>
          </a:prstGeom>
          <a:noFill/>
          <a:ln w="38100">
            <a:solidFill>
              <a:srgbClr val="00FF00"/>
            </a:solidFill>
            <a:round/>
            <a:headEnd/>
            <a:tailEnd type="triangle" w="med" len="med"/>
          </a:ln>
          <a:effectLst/>
        </p:spPr>
        <p:txBody>
          <a:bodyPr>
            <a:prstTxWarp prst="textNoShape">
              <a:avLst/>
            </a:prstTxWarp>
          </a:bodyPr>
          <a:lstStyle/>
          <a:p>
            <a:endParaRPr lang="en-US"/>
          </a:p>
        </p:txBody>
      </p:sp>
      <p:sp>
        <p:nvSpPr>
          <p:cNvPr id="185351" name="Line 7"/>
          <p:cNvSpPr>
            <a:spLocks noChangeShapeType="1"/>
          </p:cNvSpPr>
          <p:nvPr/>
        </p:nvSpPr>
        <p:spPr bwMode="auto">
          <a:xfrm flipV="1">
            <a:off x="2636838" y="2487613"/>
            <a:ext cx="17462" cy="595312"/>
          </a:xfrm>
          <a:prstGeom prst="line">
            <a:avLst/>
          </a:prstGeom>
          <a:noFill/>
          <a:ln w="38100">
            <a:solidFill>
              <a:srgbClr val="0000FF"/>
            </a:solidFill>
            <a:round/>
            <a:headEnd/>
            <a:tailEnd type="triangle" w="med" len="med"/>
          </a:ln>
          <a:effectLst/>
        </p:spPr>
        <p:txBody>
          <a:bodyPr>
            <a:prstTxWarp prst="textNoShape">
              <a:avLst/>
            </a:prstTxWarp>
          </a:bodyPr>
          <a:lstStyle/>
          <a:p>
            <a:endParaRPr lang="en-US"/>
          </a:p>
        </p:txBody>
      </p:sp>
      <p:sp>
        <p:nvSpPr>
          <p:cNvPr id="185352" name="Text Box 8"/>
          <p:cNvSpPr txBox="1">
            <a:spLocks noChangeArrowheads="1"/>
          </p:cNvSpPr>
          <p:nvPr/>
        </p:nvSpPr>
        <p:spPr bwMode="auto">
          <a:xfrm>
            <a:off x="1355725" y="5438775"/>
            <a:ext cx="184150" cy="457200"/>
          </a:xfrm>
          <a:prstGeom prst="rect">
            <a:avLst/>
          </a:prstGeom>
          <a:noFill/>
          <a:ln w="9525">
            <a:noFill/>
            <a:miter lim="800000"/>
            <a:headEnd/>
            <a:tailEnd/>
          </a:ln>
          <a:effectLst/>
        </p:spPr>
        <p:txBody>
          <a:bodyPr wrap="none">
            <a:prstTxWarp prst="textNoShape">
              <a:avLst/>
            </a:prstTxWarp>
            <a:spAutoFit/>
          </a:bodyPr>
          <a:lstStyle/>
          <a:p>
            <a:endParaRPr lang="en-US">
              <a:latin typeface="Times New Roman" charset="0"/>
            </a:endParaRPr>
          </a:p>
        </p:txBody>
      </p:sp>
      <p:sp>
        <p:nvSpPr>
          <p:cNvPr id="185353" name="Text Box 9"/>
          <p:cNvSpPr txBox="1">
            <a:spLocks noChangeArrowheads="1"/>
          </p:cNvSpPr>
          <p:nvPr/>
        </p:nvSpPr>
        <p:spPr bwMode="auto">
          <a:xfrm>
            <a:off x="2643188" y="3175000"/>
            <a:ext cx="2149475" cy="457200"/>
          </a:xfrm>
          <a:prstGeom prst="rect">
            <a:avLst/>
          </a:prstGeom>
          <a:noFill/>
          <a:ln w="9525">
            <a:noFill/>
            <a:miter lim="800000"/>
            <a:headEnd/>
            <a:tailEnd/>
          </a:ln>
          <a:effectLst/>
        </p:spPr>
        <p:txBody>
          <a:bodyPr wrap="none">
            <a:prstTxWarp prst="textNoShape">
              <a:avLst/>
            </a:prstTxWarp>
            <a:spAutoFit/>
          </a:bodyPr>
          <a:lstStyle/>
          <a:p>
            <a:r>
              <a:rPr lang="en-US" dirty="0"/>
              <a:t>254 nm far UV</a:t>
            </a:r>
          </a:p>
        </p:txBody>
      </p:sp>
      <p:sp>
        <p:nvSpPr>
          <p:cNvPr id="185354" name="Text Box 10"/>
          <p:cNvSpPr txBox="1">
            <a:spLocks noChangeArrowheads="1"/>
          </p:cNvSpPr>
          <p:nvPr/>
        </p:nvSpPr>
        <p:spPr bwMode="auto">
          <a:xfrm>
            <a:off x="3044825" y="2198688"/>
            <a:ext cx="1455738" cy="822325"/>
          </a:xfrm>
          <a:prstGeom prst="rect">
            <a:avLst/>
          </a:prstGeom>
          <a:noFill/>
          <a:ln w="9525">
            <a:noFill/>
            <a:miter lim="800000"/>
            <a:headEnd/>
            <a:tailEnd/>
          </a:ln>
          <a:effectLst/>
        </p:spPr>
        <p:txBody>
          <a:bodyPr wrap="none">
            <a:prstTxWarp prst="textNoShape">
              <a:avLst/>
            </a:prstTxWarp>
            <a:spAutoFit/>
          </a:bodyPr>
          <a:lstStyle/>
          <a:p>
            <a:r>
              <a:rPr lang="en-US"/>
              <a:t>phosphor</a:t>
            </a:r>
          </a:p>
          <a:p>
            <a:r>
              <a:rPr lang="en-US"/>
              <a:t> coating</a:t>
            </a:r>
          </a:p>
        </p:txBody>
      </p:sp>
      <p:sp>
        <p:nvSpPr>
          <p:cNvPr id="185355" name="Line 11"/>
          <p:cNvSpPr>
            <a:spLocks noChangeShapeType="1"/>
          </p:cNvSpPr>
          <p:nvPr/>
        </p:nvSpPr>
        <p:spPr bwMode="auto">
          <a:xfrm flipH="1">
            <a:off x="2951163" y="2587625"/>
            <a:ext cx="300037" cy="473075"/>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85356" name="Line 12"/>
          <p:cNvSpPr>
            <a:spLocks noChangeShapeType="1"/>
          </p:cNvSpPr>
          <p:nvPr/>
        </p:nvSpPr>
        <p:spPr bwMode="auto">
          <a:xfrm>
            <a:off x="6091238" y="5827713"/>
            <a:ext cx="189865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85357" name="Line 13"/>
          <p:cNvSpPr>
            <a:spLocks noChangeShapeType="1"/>
          </p:cNvSpPr>
          <p:nvPr/>
        </p:nvSpPr>
        <p:spPr bwMode="auto">
          <a:xfrm>
            <a:off x="6035675" y="2416175"/>
            <a:ext cx="18986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5358" name="Line 14"/>
          <p:cNvSpPr>
            <a:spLocks noChangeShapeType="1"/>
          </p:cNvSpPr>
          <p:nvPr/>
        </p:nvSpPr>
        <p:spPr bwMode="auto">
          <a:xfrm>
            <a:off x="6045200" y="3133725"/>
            <a:ext cx="18986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5359" name="Line 15"/>
          <p:cNvSpPr>
            <a:spLocks noChangeShapeType="1"/>
          </p:cNvSpPr>
          <p:nvPr/>
        </p:nvSpPr>
        <p:spPr bwMode="auto">
          <a:xfrm>
            <a:off x="6094413" y="4244975"/>
            <a:ext cx="189865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5360" name="Oval 16"/>
          <p:cNvSpPr>
            <a:spLocks noChangeArrowheads="1"/>
          </p:cNvSpPr>
          <p:nvPr/>
        </p:nvSpPr>
        <p:spPr bwMode="auto">
          <a:xfrm>
            <a:off x="6667500" y="5664200"/>
            <a:ext cx="185738" cy="152400"/>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85361" name="Text Box 17"/>
          <p:cNvSpPr txBox="1">
            <a:spLocks noChangeArrowheads="1"/>
          </p:cNvSpPr>
          <p:nvPr/>
        </p:nvSpPr>
        <p:spPr bwMode="auto">
          <a:xfrm>
            <a:off x="5891213" y="5834063"/>
            <a:ext cx="3081337" cy="822325"/>
          </a:xfrm>
          <a:prstGeom prst="rect">
            <a:avLst/>
          </a:prstGeom>
          <a:noFill/>
          <a:ln w="9525">
            <a:noFill/>
            <a:miter lim="800000"/>
            <a:headEnd/>
            <a:tailEnd/>
          </a:ln>
          <a:effectLst/>
        </p:spPr>
        <p:txBody>
          <a:bodyPr wrap="none">
            <a:prstTxWarp prst="textNoShape">
              <a:avLst/>
            </a:prstTxWarp>
            <a:spAutoFit/>
          </a:bodyPr>
          <a:lstStyle/>
          <a:p>
            <a:r>
              <a:rPr lang="en-US"/>
              <a:t>energy of electron</a:t>
            </a:r>
          </a:p>
          <a:p>
            <a:r>
              <a:rPr lang="en-US"/>
              <a:t>in phosphor molecule</a:t>
            </a:r>
          </a:p>
        </p:txBody>
      </p:sp>
      <p:sp>
        <p:nvSpPr>
          <p:cNvPr id="185362" name="Freeform 18"/>
          <p:cNvSpPr>
            <a:spLocks/>
          </p:cNvSpPr>
          <p:nvPr/>
        </p:nvSpPr>
        <p:spPr bwMode="auto">
          <a:xfrm>
            <a:off x="2498725" y="5581650"/>
            <a:ext cx="412750"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28575" cap="flat" cmpd="sng">
            <a:solidFill>
              <a:srgbClr val="CC00CC"/>
            </a:solidFill>
            <a:prstDash val="sysDot"/>
            <a:round/>
            <a:headEnd type="none" w="med" len="med"/>
            <a:tailEnd type="triangle" w="med" len="med"/>
          </a:ln>
          <a:effectLst/>
        </p:spPr>
        <p:txBody>
          <a:bodyPr>
            <a:prstTxWarp prst="textNoShape">
              <a:avLst/>
            </a:prstTxWarp>
          </a:bodyPr>
          <a:lstStyle/>
          <a:p>
            <a:endParaRPr lang="en-US"/>
          </a:p>
        </p:txBody>
      </p:sp>
      <p:sp>
        <p:nvSpPr>
          <p:cNvPr id="185363" name="Freeform 19"/>
          <p:cNvSpPr>
            <a:spLocks/>
          </p:cNvSpPr>
          <p:nvPr/>
        </p:nvSpPr>
        <p:spPr bwMode="auto">
          <a:xfrm>
            <a:off x="6840538" y="2617788"/>
            <a:ext cx="1143000"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19050" cmpd="sng">
            <a:solidFill>
              <a:srgbClr val="FF0000"/>
            </a:solidFill>
            <a:round/>
            <a:headEnd type="none" w="med" len="med"/>
            <a:tailEnd type="triangle" w="med" len="med"/>
          </a:ln>
          <a:effectLst/>
        </p:spPr>
        <p:txBody>
          <a:bodyPr>
            <a:prstTxWarp prst="textNoShape">
              <a:avLst/>
            </a:prstTxWarp>
          </a:bodyPr>
          <a:lstStyle/>
          <a:p>
            <a:endParaRPr lang="en-US"/>
          </a:p>
        </p:txBody>
      </p:sp>
      <p:sp>
        <p:nvSpPr>
          <p:cNvPr id="185364" name="Freeform 20"/>
          <p:cNvSpPr>
            <a:spLocks/>
          </p:cNvSpPr>
          <p:nvPr/>
        </p:nvSpPr>
        <p:spPr bwMode="auto">
          <a:xfrm>
            <a:off x="6994525" y="3738563"/>
            <a:ext cx="784225"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19050" cmpd="sng">
            <a:solidFill>
              <a:srgbClr val="33CC33"/>
            </a:solidFill>
            <a:round/>
            <a:headEnd type="none" w="med" len="med"/>
            <a:tailEnd type="triangle" w="med" len="med"/>
          </a:ln>
          <a:effectLst/>
        </p:spPr>
        <p:txBody>
          <a:bodyPr>
            <a:prstTxWarp prst="textNoShape">
              <a:avLst/>
            </a:prstTxWarp>
          </a:bodyPr>
          <a:lstStyle/>
          <a:p>
            <a:endParaRPr lang="en-US"/>
          </a:p>
        </p:txBody>
      </p:sp>
      <p:sp>
        <p:nvSpPr>
          <p:cNvPr id="185365" name="Freeform 21"/>
          <p:cNvSpPr>
            <a:spLocks/>
          </p:cNvSpPr>
          <p:nvPr/>
        </p:nvSpPr>
        <p:spPr bwMode="auto">
          <a:xfrm>
            <a:off x="7148513" y="4981575"/>
            <a:ext cx="552450"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19050" cmpd="sng">
            <a:solidFill>
              <a:srgbClr val="0066FF"/>
            </a:solidFill>
            <a:round/>
            <a:headEnd type="none" w="med" len="med"/>
            <a:tailEnd type="triangle" w="med" len="med"/>
          </a:ln>
          <a:effectLst/>
        </p:spPr>
        <p:txBody>
          <a:bodyPr>
            <a:prstTxWarp prst="textNoShape">
              <a:avLst/>
            </a:prstTxWarp>
          </a:bodyPr>
          <a:lstStyle/>
          <a:p>
            <a:endParaRPr lang="en-US"/>
          </a:p>
        </p:txBody>
      </p:sp>
      <p:sp>
        <p:nvSpPr>
          <p:cNvPr id="185366" name="Text Box 22"/>
          <p:cNvSpPr txBox="1">
            <a:spLocks noChangeArrowheads="1"/>
          </p:cNvSpPr>
          <p:nvPr/>
        </p:nvSpPr>
        <p:spPr bwMode="auto">
          <a:xfrm>
            <a:off x="388938" y="1268413"/>
            <a:ext cx="7554912" cy="822325"/>
          </a:xfrm>
          <a:prstGeom prst="rect">
            <a:avLst/>
          </a:prstGeom>
          <a:noFill/>
          <a:ln w="9525">
            <a:noFill/>
            <a:miter lim="800000"/>
            <a:headEnd/>
            <a:tailEnd/>
          </a:ln>
          <a:effectLst/>
        </p:spPr>
        <p:txBody>
          <a:bodyPr wrap="none">
            <a:prstTxWarp prst="textNoShape">
              <a:avLst/>
            </a:prstTxWarp>
            <a:spAutoFit/>
          </a:bodyPr>
          <a:lstStyle/>
          <a:p>
            <a:r>
              <a:rPr lang="en-US"/>
              <a:t>Converting UV light into visible photons with phosphor.</a:t>
            </a:r>
          </a:p>
          <a:p>
            <a:r>
              <a:rPr lang="en-US"/>
              <a:t>Phosphors block all but UV, converts to visible.</a:t>
            </a:r>
          </a:p>
        </p:txBody>
      </p:sp>
      <p:sp>
        <p:nvSpPr>
          <p:cNvPr id="185367" name="Text Box 23"/>
          <p:cNvSpPr txBox="1">
            <a:spLocks noChangeArrowheads="1"/>
          </p:cNvSpPr>
          <p:nvPr/>
        </p:nvSpPr>
        <p:spPr bwMode="auto">
          <a:xfrm>
            <a:off x="331788" y="260350"/>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185368" name="Text Box 24"/>
          <p:cNvSpPr txBox="1">
            <a:spLocks noChangeArrowheads="1"/>
          </p:cNvSpPr>
          <p:nvPr/>
        </p:nvSpPr>
        <p:spPr bwMode="auto">
          <a:xfrm>
            <a:off x="376238" y="138113"/>
            <a:ext cx="8196262" cy="822325"/>
          </a:xfrm>
          <a:prstGeom prst="rect">
            <a:avLst/>
          </a:prstGeom>
          <a:noFill/>
          <a:ln w="9525">
            <a:noFill/>
            <a:miter lim="800000"/>
            <a:headEnd/>
            <a:tailEnd/>
          </a:ln>
          <a:effectLst/>
        </p:spPr>
        <p:txBody>
          <a:bodyPr wrap="none">
            <a:prstTxWarp prst="textNoShape">
              <a:avLst/>
            </a:prstTxWarp>
            <a:spAutoFit/>
          </a:bodyPr>
          <a:lstStyle/>
          <a:p>
            <a:r>
              <a:rPr lang="en-US" b="1" u="sng"/>
              <a:t>Florescent Lights.</a:t>
            </a:r>
            <a:r>
              <a:rPr lang="en-US"/>
              <a:t> Similar idea, but little more complicated</a:t>
            </a:r>
          </a:p>
          <a:p>
            <a:r>
              <a:rPr lang="en-US"/>
              <a:t>to get out light that looks white to eye. </a:t>
            </a:r>
          </a:p>
        </p:txBody>
      </p:sp>
      <p:sp>
        <p:nvSpPr>
          <p:cNvPr id="185369" name="Oval 25"/>
          <p:cNvSpPr>
            <a:spLocks noChangeArrowheads="1"/>
          </p:cNvSpPr>
          <p:nvPr/>
        </p:nvSpPr>
        <p:spPr bwMode="auto">
          <a:xfrm>
            <a:off x="1025525" y="4014788"/>
            <a:ext cx="111125" cy="144462"/>
          </a:xfrm>
          <a:prstGeom prst="ellipse">
            <a:avLst/>
          </a:prstGeom>
          <a:solidFill>
            <a:srgbClr val="0099FF"/>
          </a:solidFill>
          <a:ln w="9525">
            <a:solidFill>
              <a:schemeClr val="tx1"/>
            </a:solidFill>
            <a:round/>
            <a:headEnd/>
            <a:tailEnd/>
          </a:ln>
          <a:effectLst/>
        </p:spPr>
        <p:txBody>
          <a:bodyPr wrap="none" anchor="ctr">
            <a:prstTxWarp prst="textNoShape">
              <a:avLst/>
            </a:prstTxWarp>
          </a:bodyPr>
          <a:lstStyle/>
          <a:p>
            <a:endParaRPr lang="en-US"/>
          </a:p>
        </p:txBody>
      </p:sp>
      <p:sp>
        <p:nvSpPr>
          <p:cNvPr id="185370" name="Freeform 26"/>
          <p:cNvSpPr>
            <a:spLocks/>
          </p:cNvSpPr>
          <p:nvPr/>
        </p:nvSpPr>
        <p:spPr bwMode="auto">
          <a:xfrm>
            <a:off x="1182688" y="3602038"/>
            <a:ext cx="2162175" cy="449262"/>
          </a:xfrm>
          <a:custGeom>
            <a:avLst/>
            <a:gdLst/>
            <a:ahLst/>
            <a:cxnLst>
              <a:cxn ang="0">
                <a:pos x="0" y="267"/>
              </a:cxn>
              <a:cxn ang="0">
                <a:pos x="934" y="239"/>
              </a:cxn>
              <a:cxn ang="0">
                <a:pos x="1362" y="0"/>
              </a:cxn>
            </a:cxnLst>
            <a:rect l="0" t="0" r="r" b="b"/>
            <a:pathLst>
              <a:path w="1362" h="283">
                <a:moveTo>
                  <a:pt x="0" y="267"/>
                </a:moveTo>
                <a:cubicBezTo>
                  <a:pt x="353" y="275"/>
                  <a:pt x="707" y="283"/>
                  <a:pt x="934" y="239"/>
                </a:cubicBezTo>
                <a:cubicBezTo>
                  <a:pt x="1161" y="195"/>
                  <a:pt x="1288" y="40"/>
                  <a:pt x="1362" y="0"/>
                </a:cubicBezTo>
              </a:path>
            </a:pathLst>
          </a:custGeom>
          <a:noFill/>
          <a:ln w="9525">
            <a:solidFill>
              <a:schemeClr val="tx1"/>
            </a:solidFill>
            <a:round/>
            <a:headEnd type="none" w="med" len="med"/>
            <a:tailEnd type="triangle" w="med" len="med"/>
          </a:ln>
          <a:effectLst/>
        </p:spPr>
        <p:txBody>
          <a:bodyPr>
            <a:prstTxWarp prst="textNoShape">
              <a:avLst/>
            </a:prstTxWarp>
          </a:bodyPr>
          <a:lstStyle/>
          <a:p>
            <a:endParaRPr lang="en-US"/>
          </a:p>
        </p:txBody>
      </p:sp>
      <p:sp>
        <p:nvSpPr>
          <p:cNvPr id="185371" name="Text Box 27"/>
          <p:cNvSpPr txBox="1">
            <a:spLocks noChangeArrowheads="1"/>
          </p:cNvSpPr>
          <p:nvPr/>
        </p:nvSpPr>
        <p:spPr bwMode="auto">
          <a:xfrm>
            <a:off x="933450" y="4075113"/>
            <a:ext cx="354013" cy="457200"/>
          </a:xfrm>
          <a:prstGeom prst="rect">
            <a:avLst/>
          </a:prstGeom>
          <a:noFill/>
          <a:ln w="9525">
            <a:noFill/>
            <a:miter lim="800000"/>
            <a:headEnd/>
            <a:tailEnd/>
          </a:ln>
          <a:effectLst/>
        </p:spPr>
        <p:txBody>
          <a:bodyPr wrap="none">
            <a:prstTxWarp prst="textNoShape">
              <a:avLst/>
            </a:prstTxWarp>
            <a:spAutoFit/>
          </a:bodyPr>
          <a:lstStyle/>
          <a:p>
            <a:r>
              <a:rPr lang="en-US"/>
              <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3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53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5362"/>
                                        </p:tgtEl>
                                        <p:attrNameLst>
                                          <p:attrName>style.visibility</p:attrName>
                                        </p:attrNameLst>
                                      </p:cBhvr>
                                      <p:to>
                                        <p:strVal val="visible"/>
                                      </p:to>
                                    </p:set>
                                  </p:childTnLst>
                                </p:cTn>
                              </p:par>
                            </p:childTnLst>
                          </p:cTn>
                        </p:par>
                        <p:par>
                          <p:cTn id="13" fill="hold">
                            <p:stCondLst>
                              <p:cond delay="0"/>
                            </p:stCondLst>
                            <p:childTnLst>
                              <p:par>
                                <p:cTn id="14" presetID="0" presetClass="path" presetSubtype="0" accel="50000" decel="50000" fill="hold" grpId="1" nodeType="afterEffect">
                                  <p:stCondLst>
                                    <p:cond delay="0"/>
                                  </p:stCondLst>
                                  <p:childTnLst>
                                    <p:animMotion origin="layout" path="M -8.33333E-7 -3.9481E-6 L 0.37865 -0.05236 " pathEditMode="relative" rAng="0" ptsTypes="AA">
                                      <p:cBhvr>
                                        <p:cTn id="15" dur="2000" fill="hold"/>
                                        <p:tgtEl>
                                          <p:spTgt spid="185362"/>
                                        </p:tgtEl>
                                        <p:attrNameLst>
                                          <p:attrName>ppt_x</p:attrName>
                                          <p:attrName>ppt_y</p:attrName>
                                        </p:attrNameLst>
                                      </p:cBhvr>
                                      <p:rCtr x="189" y="-26"/>
                                    </p:animMotion>
                                  </p:childTnLst>
                                </p:cTn>
                              </p:par>
                            </p:childTnLst>
                          </p:cTn>
                        </p:par>
                        <p:par>
                          <p:cTn id="16" fill="hold">
                            <p:stCondLst>
                              <p:cond delay="2000"/>
                            </p:stCondLst>
                            <p:childTnLst>
                              <p:par>
                                <p:cTn id="17" presetID="9" presetClass="exit" presetSubtype="0" fill="hold" grpId="2" nodeType="afterEffect">
                                  <p:stCondLst>
                                    <p:cond delay="0"/>
                                  </p:stCondLst>
                                  <p:childTnLst>
                                    <p:animEffect transition="out" filter="dissolve">
                                      <p:cBhvr>
                                        <p:cTn id="18" dur="2000"/>
                                        <p:tgtEl>
                                          <p:spTgt spid="185362"/>
                                        </p:tgtEl>
                                      </p:cBhvr>
                                    </p:animEffect>
                                    <p:set>
                                      <p:cBhvr>
                                        <p:cTn id="19" dur="1" fill="hold">
                                          <p:stCondLst>
                                            <p:cond delay="1999"/>
                                          </p:stCondLst>
                                        </p:cTn>
                                        <p:tgtEl>
                                          <p:spTgt spid="185362"/>
                                        </p:tgtEl>
                                        <p:attrNameLst>
                                          <p:attrName>style.visibility</p:attrName>
                                        </p:attrNameLst>
                                      </p:cBhvr>
                                      <p:to>
                                        <p:strVal val="hidden"/>
                                      </p:to>
                                    </p:set>
                                  </p:childTnLst>
                                </p:cTn>
                              </p:par>
                              <p:par>
                                <p:cTn id="20" presetID="0" presetClass="path" presetSubtype="0" accel="50000" decel="50000" fill="hold" grpId="0" nodeType="withEffect">
                                  <p:stCondLst>
                                    <p:cond delay="0"/>
                                  </p:stCondLst>
                                  <p:childTnLst>
                                    <p:animMotion origin="layout" path="M 3.88889E-6 -5.44022E-6 C -0.01684 -0.12095 -0.03368 -0.24167 -0.03542 -0.32438 C -0.03716 -0.4071 -0.01424 -0.46803 -0.01007 -0.49676 " pathEditMode="relative" ptsTypes="aaA">
                                      <p:cBhvr>
                                        <p:cTn id="21" dur="2000" fill="hold"/>
                                        <p:tgtEl>
                                          <p:spTgt spid="185360"/>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grpId="1" nodeType="clickEffect">
                                  <p:stCondLst>
                                    <p:cond delay="0"/>
                                  </p:stCondLst>
                                  <p:childTnLst>
                                    <p:animMotion origin="layout" path="M -0.01006 -0.49676 C -0.00607 -0.48123 -0.00208 -0.46548 -0.00243 -0.44787 C -0.00277 -0.43026 -0.01128 -0.39968 -0.01267 -0.39041 " pathEditMode="relative" ptsTypes="aaA">
                                      <p:cBhvr>
                                        <p:cTn id="25" dur="1000" fill="hold"/>
                                        <p:tgtEl>
                                          <p:spTgt spid="185360"/>
                                        </p:tgtEl>
                                        <p:attrNameLst>
                                          <p:attrName>ppt_x</p:attrName>
                                          <p:attrName>ppt_y</p:attrName>
                                        </p:attrNameLst>
                                      </p:cBhvr>
                                    </p:animMotion>
                                  </p:childTnLst>
                                </p:cTn>
                              </p:par>
                              <p:par>
                                <p:cTn id="26" presetID="9" presetClass="entr" presetSubtype="0" fill="hold" grpId="0" nodeType="withEffect">
                                  <p:stCondLst>
                                    <p:cond delay="0"/>
                                  </p:stCondLst>
                                  <p:childTnLst>
                                    <p:set>
                                      <p:cBhvr>
                                        <p:cTn id="27" dur="1" fill="hold">
                                          <p:stCondLst>
                                            <p:cond delay="0"/>
                                          </p:stCondLst>
                                        </p:cTn>
                                        <p:tgtEl>
                                          <p:spTgt spid="185363"/>
                                        </p:tgtEl>
                                        <p:attrNameLst>
                                          <p:attrName>style.visibility</p:attrName>
                                        </p:attrNameLst>
                                      </p:cBhvr>
                                      <p:to>
                                        <p:strVal val="visible"/>
                                      </p:to>
                                    </p:set>
                                    <p:animEffect transition="in" filter="dissolve">
                                      <p:cBhvr>
                                        <p:cTn id="28" dur="1000"/>
                                        <p:tgtEl>
                                          <p:spTgt spid="185363"/>
                                        </p:tgtEl>
                                      </p:cBhvr>
                                    </p:animEffect>
                                  </p:childTnLst>
                                </p:cTn>
                              </p:par>
                            </p:childTnLst>
                          </p:cTn>
                        </p:par>
                        <p:par>
                          <p:cTn id="29" fill="hold">
                            <p:stCondLst>
                              <p:cond delay="1000"/>
                            </p:stCondLst>
                            <p:childTnLst>
                              <p:par>
                                <p:cTn id="30" presetID="63" presetClass="path" presetSubtype="0" accel="50000" decel="50000" fill="hold" grpId="1" nodeType="afterEffect">
                                  <p:stCondLst>
                                    <p:cond delay="0"/>
                                  </p:stCondLst>
                                  <p:childTnLst>
                                    <p:animMotion origin="layout" path="M -2.77778E-7 0.00186 L 0.13733 -2.75255E-6 " pathEditMode="relative" rAng="0" ptsTypes="AA">
                                      <p:cBhvr>
                                        <p:cTn id="31" dur="1000" fill="hold"/>
                                        <p:tgtEl>
                                          <p:spTgt spid="185363"/>
                                        </p:tgtEl>
                                        <p:attrNameLst>
                                          <p:attrName>ppt_x</p:attrName>
                                          <p:attrName>ppt_y</p:attrName>
                                        </p:attrNameLst>
                                      </p:cBhvr>
                                      <p:rCtr x="69" y="-1"/>
                                    </p:animMotion>
                                  </p:childTnLst>
                                </p:cTn>
                              </p:par>
                            </p:childTnLst>
                          </p:cTn>
                        </p:par>
                        <p:par>
                          <p:cTn id="32" fill="hold">
                            <p:stCondLst>
                              <p:cond delay="2000"/>
                            </p:stCondLst>
                            <p:childTnLst>
                              <p:par>
                                <p:cTn id="33" presetID="9" presetClass="entr" presetSubtype="0" fill="hold" grpId="0" nodeType="afterEffect">
                                  <p:stCondLst>
                                    <p:cond delay="0"/>
                                  </p:stCondLst>
                                  <p:childTnLst>
                                    <p:set>
                                      <p:cBhvr>
                                        <p:cTn id="34" dur="1" fill="hold">
                                          <p:stCondLst>
                                            <p:cond delay="0"/>
                                          </p:stCondLst>
                                        </p:cTn>
                                        <p:tgtEl>
                                          <p:spTgt spid="185349"/>
                                        </p:tgtEl>
                                        <p:attrNameLst>
                                          <p:attrName>style.visibility</p:attrName>
                                        </p:attrNameLst>
                                      </p:cBhvr>
                                      <p:to>
                                        <p:strVal val="visible"/>
                                      </p:to>
                                    </p:set>
                                    <p:animEffect transition="in" filter="dissolve">
                                      <p:cBhvr>
                                        <p:cTn id="35" dur="2000"/>
                                        <p:tgtEl>
                                          <p:spTgt spid="185349"/>
                                        </p:tgtEl>
                                      </p:cBhvr>
                                    </p:animEffect>
                                  </p:childTnLst>
                                </p:cTn>
                              </p:par>
                            </p:childTnLst>
                          </p:cTn>
                        </p:par>
                        <p:par>
                          <p:cTn id="36" fill="hold">
                            <p:stCondLst>
                              <p:cond delay="4000"/>
                            </p:stCondLst>
                            <p:childTnLst>
                              <p:par>
                                <p:cTn id="37" presetID="0" presetClass="path" presetSubtype="0" accel="50000" decel="50000" fill="hold" grpId="2" nodeType="afterEffect">
                                  <p:stCondLst>
                                    <p:cond delay="0"/>
                                  </p:stCondLst>
                                  <p:childTnLst>
                                    <p:animMotion origin="layout" path="M -0.01267 -0.39041 C -0.00035 -0.35449 0.01198 -0.31858 0.01267 -0.29078 C 0.01337 -0.26297 -0.00556 -0.23448 -0.00885 -0.22312 " pathEditMode="relative" ptsTypes="aaA">
                                      <p:cBhvr>
                                        <p:cTn id="38" dur="1000" fill="hold"/>
                                        <p:tgtEl>
                                          <p:spTgt spid="185360"/>
                                        </p:tgtEl>
                                        <p:attrNameLst>
                                          <p:attrName>ppt_x</p:attrName>
                                          <p:attrName>ppt_y</p:attrName>
                                        </p:attrNameLst>
                                      </p:cBhvr>
                                    </p:animMotion>
                                  </p:childTnLst>
                                </p:cTn>
                              </p:par>
                              <p:par>
                                <p:cTn id="39" presetID="9" presetClass="entr" presetSubtype="0" fill="hold" grpId="0" nodeType="withEffect">
                                  <p:stCondLst>
                                    <p:cond delay="0"/>
                                  </p:stCondLst>
                                  <p:childTnLst>
                                    <p:set>
                                      <p:cBhvr>
                                        <p:cTn id="40" dur="1" fill="hold">
                                          <p:stCondLst>
                                            <p:cond delay="0"/>
                                          </p:stCondLst>
                                        </p:cTn>
                                        <p:tgtEl>
                                          <p:spTgt spid="185364"/>
                                        </p:tgtEl>
                                        <p:attrNameLst>
                                          <p:attrName>style.visibility</p:attrName>
                                        </p:attrNameLst>
                                      </p:cBhvr>
                                      <p:to>
                                        <p:strVal val="visible"/>
                                      </p:to>
                                    </p:set>
                                    <p:animEffect transition="in" filter="dissolve">
                                      <p:cBhvr>
                                        <p:cTn id="41" dur="1000"/>
                                        <p:tgtEl>
                                          <p:spTgt spid="185364"/>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85350"/>
                                        </p:tgtEl>
                                        <p:attrNameLst>
                                          <p:attrName>style.visibility</p:attrName>
                                        </p:attrNameLst>
                                      </p:cBhvr>
                                      <p:to>
                                        <p:strVal val="visible"/>
                                      </p:to>
                                    </p:set>
                                    <p:animEffect transition="in" filter="dissolve">
                                      <p:cBhvr>
                                        <p:cTn id="44" dur="2000"/>
                                        <p:tgtEl>
                                          <p:spTgt spid="185350"/>
                                        </p:tgtEl>
                                      </p:cBhvr>
                                    </p:animEffect>
                                  </p:childTnLst>
                                </p:cTn>
                              </p:par>
                            </p:childTnLst>
                          </p:cTn>
                        </p:par>
                        <p:par>
                          <p:cTn id="45" fill="hold">
                            <p:stCondLst>
                              <p:cond delay="5000"/>
                            </p:stCondLst>
                            <p:childTnLst>
                              <p:par>
                                <p:cTn id="46" presetID="63" presetClass="path" presetSubtype="0" accel="50000" decel="50000" fill="hold" grpId="1" nodeType="afterEffect">
                                  <p:stCondLst>
                                    <p:cond delay="0"/>
                                  </p:stCondLst>
                                  <p:childTnLst>
                                    <p:animMotion origin="layout" path="M 3.33333E-6 -2.75255E-6 L 0.13732 -0.00185 " pathEditMode="relative" rAng="0" ptsTypes="AA">
                                      <p:cBhvr>
                                        <p:cTn id="47" dur="1000" fill="hold"/>
                                        <p:tgtEl>
                                          <p:spTgt spid="185364"/>
                                        </p:tgtEl>
                                        <p:attrNameLst>
                                          <p:attrName>ppt_x</p:attrName>
                                          <p:attrName>ppt_y</p:attrName>
                                        </p:attrNameLst>
                                      </p:cBhvr>
                                      <p:rCtr x="69" y="-1"/>
                                    </p:animMotion>
                                  </p:childTnLst>
                                </p:cTn>
                              </p:par>
                            </p:childTnLst>
                          </p:cTn>
                        </p:par>
                        <p:par>
                          <p:cTn id="48" fill="hold">
                            <p:stCondLst>
                              <p:cond delay="6000"/>
                            </p:stCondLst>
                            <p:childTnLst>
                              <p:par>
                                <p:cTn id="49" presetID="0" presetClass="path" presetSubtype="0" accel="50000" decel="50000" fill="hold" grpId="3" nodeType="afterEffect">
                                  <p:stCondLst>
                                    <p:cond delay="0"/>
                                  </p:stCondLst>
                                  <p:childTnLst>
                                    <p:animMotion origin="layout" path="M -0.00886 -0.22313 C 0.00573 -0.18466 0.02031 -0.14574 0.02152 -0.1082 C 0.02274 -0.07067 0.0026 -0.01529 -0.00122 0.00324 " pathEditMode="relative" rAng="0" ptsTypes="aaA">
                                      <p:cBhvr>
                                        <p:cTn id="50" dur="1000" fill="hold"/>
                                        <p:tgtEl>
                                          <p:spTgt spid="185360"/>
                                        </p:tgtEl>
                                        <p:attrNameLst>
                                          <p:attrName>ppt_x</p:attrName>
                                          <p:attrName>ppt_y</p:attrName>
                                        </p:attrNameLst>
                                      </p:cBhvr>
                                      <p:rCtr x="16" y="113"/>
                                    </p:animMotion>
                                  </p:childTnLst>
                                </p:cTn>
                              </p:par>
                              <p:par>
                                <p:cTn id="51" presetID="9" presetClass="entr" presetSubtype="0" fill="hold" grpId="0" nodeType="withEffect">
                                  <p:stCondLst>
                                    <p:cond delay="0"/>
                                  </p:stCondLst>
                                  <p:childTnLst>
                                    <p:set>
                                      <p:cBhvr>
                                        <p:cTn id="52" dur="1" fill="hold">
                                          <p:stCondLst>
                                            <p:cond delay="0"/>
                                          </p:stCondLst>
                                        </p:cTn>
                                        <p:tgtEl>
                                          <p:spTgt spid="185365"/>
                                        </p:tgtEl>
                                        <p:attrNameLst>
                                          <p:attrName>style.visibility</p:attrName>
                                        </p:attrNameLst>
                                      </p:cBhvr>
                                      <p:to>
                                        <p:strVal val="visible"/>
                                      </p:to>
                                    </p:set>
                                    <p:animEffect transition="in" filter="dissolve">
                                      <p:cBhvr>
                                        <p:cTn id="53" dur="1000"/>
                                        <p:tgtEl>
                                          <p:spTgt spid="185365"/>
                                        </p:tgtEl>
                                      </p:cBhvr>
                                    </p:animEffect>
                                  </p:childTnLst>
                                </p:cTn>
                              </p:par>
                            </p:childTnLst>
                          </p:cTn>
                        </p:par>
                        <p:par>
                          <p:cTn id="54" fill="hold">
                            <p:stCondLst>
                              <p:cond delay="7000"/>
                            </p:stCondLst>
                            <p:childTnLst>
                              <p:par>
                                <p:cTn id="55" presetID="63" presetClass="path" presetSubtype="0" accel="50000" decel="50000" fill="hold" grpId="1" nodeType="afterEffect">
                                  <p:stCondLst>
                                    <p:cond delay="0"/>
                                  </p:stCondLst>
                                  <p:childTnLst>
                                    <p:animMotion origin="layout" path="M 3.33333E-6 -2.75255E-6 L 0.13732 -0.00185 " pathEditMode="relative" rAng="0" ptsTypes="AA">
                                      <p:cBhvr>
                                        <p:cTn id="56" dur="1000" fill="hold"/>
                                        <p:tgtEl>
                                          <p:spTgt spid="185365"/>
                                        </p:tgtEl>
                                        <p:attrNameLst>
                                          <p:attrName>ppt_x</p:attrName>
                                          <p:attrName>ppt_y</p:attrName>
                                        </p:attrNameLst>
                                      </p:cBhvr>
                                      <p:rCtr x="69" y="-1"/>
                                    </p:animMotion>
                                  </p:childTnLst>
                                </p:cTn>
                              </p:par>
                              <p:par>
                                <p:cTn id="57" presetID="9" presetClass="entr" presetSubtype="0" fill="hold" grpId="0" nodeType="withEffect">
                                  <p:stCondLst>
                                    <p:cond delay="0"/>
                                  </p:stCondLst>
                                  <p:childTnLst>
                                    <p:set>
                                      <p:cBhvr>
                                        <p:cTn id="58" dur="1" fill="hold">
                                          <p:stCondLst>
                                            <p:cond delay="0"/>
                                          </p:stCondLst>
                                        </p:cTn>
                                        <p:tgtEl>
                                          <p:spTgt spid="185351"/>
                                        </p:tgtEl>
                                        <p:attrNameLst>
                                          <p:attrName>style.visibility</p:attrName>
                                        </p:attrNameLst>
                                      </p:cBhvr>
                                      <p:to>
                                        <p:strVal val="visible"/>
                                      </p:to>
                                    </p:set>
                                    <p:animEffect transition="in" filter="dissolve">
                                      <p:cBhvr>
                                        <p:cTn id="59" dur="2000"/>
                                        <p:tgtEl>
                                          <p:spTgt spid="185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animBg="1"/>
      <p:bldP spid="185349" grpId="0" animBg="1"/>
      <p:bldP spid="185350" grpId="0" animBg="1"/>
      <p:bldP spid="185351" grpId="0" animBg="1"/>
      <p:bldP spid="185353" grpId="0"/>
      <p:bldP spid="185360" grpId="0" animBg="1"/>
      <p:bldP spid="185360" grpId="1" animBg="1"/>
      <p:bldP spid="185360" grpId="2" animBg="1"/>
      <p:bldP spid="185360" grpId="3" animBg="1"/>
      <p:bldP spid="185362" grpId="0" animBg="1"/>
      <p:bldP spid="185362" grpId="1" animBg="1"/>
      <p:bldP spid="185362" grpId="2" animBg="1"/>
      <p:bldP spid="185363" grpId="0" animBg="1"/>
      <p:bldP spid="185363" grpId="1" animBg="1"/>
      <p:bldP spid="185364" grpId="0" animBg="1"/>
      <p:bldP spid="185364" grpId="1" animBg="1"/>
      <p:bldP spid="185365" grpId="0" animBg="1"/>
      <p:bldP spid="185365" grpId="1" animBg="1"/>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 name="Slide Number Placeholder 3"/>
          <p:cNvSpPr>
            <a:spLocks noGrp="1"/>
          </p:cNvSpPr>
          <p:nvPr>
            <p:ph type="sldNum" sz="quarter" idx="12"/>
          </p:nvPr>
        </p:nvSpPr>
        <p:spPr/>
        <p:txBody>
          <a:bodyPr/>
          <a:lstStyle/>
          <a:p>
            <a:fld id="{CCDB7018-0214-D540-B681-FB0C34568F50}" type="slidenum">
              <a:rPr lang="en-US"/>
              <a:pPr/>
              <a:t>35</a:t>
            </a:fld>
            <a:endParaRPr lang="en-US"/>
          </a:p>
        </p:txBody>
      </p:sp>
      <p:sp>
        <p:nvSpPr>
          <p:cNvPr id="191490" name="Text Box 2"/>
          <p:cNvSpPr txBox="1">
            <a:spLocks noChangeArrowheads="1"/>
          </p:cNvSpPr>
          <p:nvPr/>
        </p:nvSpPr>
        <p:spPr bwMode="auto">
          <a:xfrm>
            <a:off x="347663" y="0"/>
            <a:ext cx="8131175" cy="822325"/>
          </a:xfrm>
          <a:prstGeom prst="rect">
            <a:avLst/>
          </a:prstGeom>
          <a:noFill/>
          <a:ln w="9525">
            <a:noFill/>
            <a:miter lim="800000"/>
            <a:headEnd/>
            <a:tailEnd/>
          </a:ln>
          <a:effectLst/>
        </p:spPr>
        <p:txBody>
          <a:bodyPr wrap="none">
            <a:prstTxWarp prst="textNoShape">
              <a:avLst/>
            </a:prstTxWarp>
            <a:spAutoFit/>
          </a:bodyPr>
          <a:lstStyle/>
          <a:p>
            <a:r>
              <a:rPr lang="en-US"/>
              <a:t>In discharge lamps, lots of electrons given bunch of energy</a:t>
            </a:r>
          </a:p>
          <a:p>
            <a:r>
              <a:rPr lang="en-US"/>
              <a:t>(voltage).  Bash into atoms.  </a:t>
            </a:r>
            <a:r>
              <a:rPr lang="en-US" i="1">
                <a:solidFill>
                  <a:srgbClr val="0066FF"/>
                </a:solidFill>
              </a:rPr>
              <a:t>(“discharge tube”)</a:t>
            </a:r>
          </a:p>
        </p:txBody>
      </p:sp>
      <p:sp>
        <p:nvSpPr>
          <p:cNvPr id="191491" name="Oval 3"/>
          <p:cNvSpPr>
            <a:spLocks noChangeArrowheads="1"/>
          </p:cNvSpPr>
          <p:nvPr/>
        </p:nvSpPr>
        <p:spPr bwMode="auto">
          <a:xfrm>
            <a:off x="1817688" y="1717675"/>
            <a:ext cx="88900" cy="101600"/>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91492" name="Freeform 4"/>
          <p:cNvSpPr>
            <a:spLocks/>
          </p:cNvSpPr>
          <p:nvPr/>
        </p:nvSpPr>
        <p:spPr bwMode="auto">
          <a:xfrm>
            <a:off x="1217613" y="1673225"/>
            <a:ext cx="690562" cy="452438"/>
          </a:xfrm>
          <a:custGeom>
            <a:avLst/>
            <a:gdLst/>
            <a:ahLst/>
            <a:cxnLst>
              <a:cxn ang="0">
                <a:pos x="128" y="0"/>
              </a:cxn>
              <a:cxn ang="0">
                <a:pos x="297" y="5"/>
              </a:cxn>
              <a:cxn ang="0">
                <a:pos x="332" y="17"/>
              </a:cxn>
              <a:cxn ang="0">
                <a:pos x="355" y="69"/>
              </a:cxn>
              <a:cxn ang="0">
                <a:pos x="291" y="110"/>
              </a:cxn>
              <a:cxn ang="0">
                <a:pos x="384" y="110"/>
              </a:cxn>
              <a:cxn ang="0">
                <a:pos x="349" y="203"/>
              </a:cxn>
              <a:cxn ang="0">
                <a:pos x="332" y="180"/>
              </a:cxn>
              <a:cxn ang="0">
                <a:pos x="367" y="168"/>
              </a:cxn>
              <a:cxn ang="0">
                <a:pos x="431" y="203"/>
              </a:cxn>
              <a:cxn ang="0">
                <a:pos x="396" y="285"/>
              </a:cxn>
              <a:cxn ang="0">
                <a:pos x="0" y="261"/>
              </a:cxn>
            </a:cxnLst>
            <a:rect l="0" t="0" r="r" b="b"/>
            <a:pathLst>
              <a:path w="435" h="285">
                <a:moveTo>
                  <a:pt x="128" y="0"/>
                </a:moveTo>
                <a:cubicBezTo>
                  <a:pt x="184" y="2"/>
                  <a:pt x="241" y="0"/>
                  <a:pt x="297" y="5"/>
                </a:cubicBezTo>
                <a:cubicBezTo>
                  <a:pt x="309" y="6"/>
                  <a:pt x="332" y="17"/>
                  <a:pt x="332" y="17"/>
                </a:cubicBezTo>
                <a:cubicBezTo>
                  <a:pt x="337" y="37"/>
                  <a:pt x="348" y="50"/>
                  <a:pt x="355" y="69"/>
                </a:cubicBezTo>
                <a:cubicBezTo>
                  <a:pt x="337" y="96"/>
                  <a:pt x="320" y="100"/>
                  <a:pt x="291" y="110"/>
                </a:cubicBezTo>
                <a:cubicBezTo>
                  <a:pt x="315" y="76"/>
                  <a:pt x="353" y="90"/>
                  <a:pt x="384" y="110"/>
                </a:cubicBezTo>
                <a:cubicBezTo>
                  <a:pt x="390" y="153"/>
                  <a:pt x="396" y="187"/>
                  <a:pt x="349" y="203"/>
                </a:cubicBezTo>
                <a:cubicBezTo>
                  <a:pt x="345" y="202"/>
                  <a:pt x="304" y="200"/>
                  <a:pt x="332" y="180"/>
                </a:cubicBezTo>
                <a:cubicBezTo>
                  <a:pt x="342" y="173"/>
                  <a:pt x="367" y="168"/>
                  <a:pt x="367" y="168"/>
                </a:cubicBezTo>
                <a:cubicBezTo>
                  <a:pt x="401" y="174"/>
                  <a:pt x="412" y="175"/>
                  <a:pt x="431" y="203"/>
                </a:cubicBezTo>
                <a:cubicBezTo>
                  <a:pt x="427" y="245"/>
                  <a:pt x="435" y="271"/>
                  <a:pt x="396" y="285"/>
                </a:cubicBezTo>
                <a:cubicBezTo>
                  <a:pt x="262" y="275"/>
                  <a:pt x="136" y="261"/>
                  <a:pt x="0" y="261"/>
                </a:cubicBezTo>
              </a:path>
            </a:pathLst>
          </a:custGeom>
          <a:noFill/>
          <a:ln w="9525">
            <a:solidFill>
              <a:schemeClr val="tx1"/>
            </a:solidFill>
            <a:round/>
            <a:headEnd/>
            <a:tailEnd/>
          </a:ln>
          <a:effectLst/>
        </p:spPr>
        <p:txBody>
          <a:bodyPr>
            <a:prstTxWarp prst="textNoShape">
              <a:avLst/>
            </a:prstTxWarp>
          </a:bodyPr>
          <a:lstStyle/>
          <a:p>
            <a:endParaRPr lang="en-US"/>
          </a:p>
        </p:txBody>
      </p:sp>
      <p:grpSp>
        <p:nvGrpSpPr>
          <p:cNvPr id="2" name="Group 5"/>
          <p:cNvGrpSpPr>
            <a:grpSpLocks/>
          </p:cNvGrpSpPr>
          <p:nvPr/>
        </p:nvGrpSpPr>
        <p:grpSpPr bwMode="auto">
          <a:xfrm>
            <a:off x="1971675" y="1785938"/>
            <a:ext cx="998538" cy="588962"/>
            <a:chOff x="952" y="3842"/>
            <a:chExt cx="629" cy="371"/>
          </a:xfrm>
        </p:grpSpPr>
        <p:sp>
          <p:nvSpPr>
            <p:cNvPr id="191494" name="Oval 6"/>
            <p:cNvSpPr>
              <a:spLocks noChangeArrowheads="1"/>
            </p:cNvSpPr>
            <p:nvPr/>
          </p:nvSpPr>
          <p:spPr bwMode="auto">
            <a:xfrm>
              <a:off x="952" y="3896"/>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91495" name="Oval 7"/>
            <p:cNvSpPr>
              <a:spLocks noChangeArrowheads="1"/>
            </p:cNvSpPr>
            <p:nvPr/>
          </p:nvSpPr>
          <p:spPr bwMode="auto">
            <a:xfrm>
              <a:off x="1084" y="3842"/>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91496" name="Oval 8"/>
            <p:cNvSpPr>
              <a:spLocks noChangeArrowheads="1"/>
            </p:cNvSpPr>
            <p:nvPr/>
          </p:nvSpPr>
          <p:spPr bwMode="auto">
            <a:xfrm>
              <a:off x="1187" y="3962"/>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91497" name="Oval 9"/>
            <p:cNvSpPr>
              <a:spLocks noChangeArrowheads="1"/>
            </p:cNvSpPr>
            <p:nvPr/>
          </p:nvSpPr>
          <p:spPr bwMode="auto">
            <a:xfrm>
              <a:off x="1185" y="3844"/>
              <a:ext cx="62" cy="27"/>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91498" name="Oval 10"/>
            <p:cNvSpPr>
              <a:spLocks noChangeArrowheads="1"/>
            </p:cNvSpPr>
            <p:nvPr/>
          </p:nvSpPr>
          <p:spPr bwMode="auto">
            <a:xfrm>
              <a:off x="1071" y="3986"/>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91499" name="Oval 11"/>
            <p:cNvSpPr>
              <a:spLocks noChangeArrowheads="1"/>
            </p:cNvSpPr>
            <p:nvPr/>
          </p:nvSpPr>
          <p:spPr bwMode="auto">
            <a:xfrm>
              <a:off x="1278" y="4036"/>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91500" name="Oval 12"/>
            <p:cNvSpPr>
              <a:spLocks noChangeArrowheads="1"/>
            </p:cNvSpPr>
            <p:nvPr/>
          </p:nvSpPr>
          <p:spPr bwMode="auto">
            <a:xfrm>
              <a:off x="1375" y="4133"/>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91501" name="Oval 13"/>
            <p:cNvSpPr>
              <a:spLocks noChangeArrowheads="1"/>
            </p:cNvSpPr>
            <p:nvPr/>
          </p:nvSpPr>
          <p:spPr bwMode="auto">
            <a:xfrm>
              <a:off x="1082" y="4149"/>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91502" name="Line 14"/>
            <p:cNvSpPr>
              <a:spLocks noChangeShapeType="1"/>
            </p:cNvSpPr>
            <p:nvPr/>
          </p:nvSpPr>
          <p:spPr bwMode="auto">
            <a:xfrm>
              <a:off x="1024" y="3921"/>
              <a:ext cx="105"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91503" name="Line 15"/>
            <p:cNvSpPr>
              <a:spLocks noChangeShapeType="1"/>
            </p:cNvSpPr>
            <p:nvPr/>
          </p:nvSpPr>
          <p:spPr bwMode="auto">
            <a:xfrm>
              <a:off x="1361" y="4049"/>
              <a:ext cx="123"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91504" name="Line 16"/>
            <p:cNvSpPr>
              <a:spLocks noChangeShapeType="1"/>
            </p:cNvSpPr>
            <p:nvPr/>
          </p:nvSpPr>
          <p:spPr bwMode="auto">
            <a:xfrm>
              <a:off x="1458" y="4146"/>
              <a:ext cx="123"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91505" name="Line 17"/>
            <p:cNvSpPr>
              <a:spLocks noChangeShapeType="1"/>
            </p:cNvSpPr>
            <p:nvPr/>
          </p:nvSpPr>
          <p:spPr bwMode="auto">
            <a:xfrm>
              <a:off x="1165" y="4203"/>
              <a:ext cx="123"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grpSp>
      <p:grpSp>
        <p:nvGrpSpPr>
          <p:cNvPr id="3" name="Group 18"/>
          <p:cNvGrpSpPr>
            <a:grpSpLocks/>
          </p:cNvGrpSpPr>
          <p:nvPr/>
        </p:nvGrpSpPr>
        <p:grpSpPr bwMode="auto">
          <a:xfrm>
            <a:off x="3048000" y="1784350"/>
            <a:ext cx="341313" cy="341313"/>
            <a:chOff x="716" y="920"/>
            <a:chExt cx="1309" cy="1309"/>
          </a:xfrm>
        </p:grpSpPr>
        <p:sp>
          <p:nvSpPr>
            <p:cNvPr id="191507" name="Oval 19"/>
            <p:cNvSpPr>
              <a:spLocks noChangeArrowheads="1"/>
            </p:cNvSpPr>
            <p:nvPr/>
          </p:nvSpPr>
          <p:spPr bwMode="auto">
            <a:xfrm>
              <a:off x="716" y="920"/>
              <a:ext cx="1309" cy="1309"/>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91508" name="Oval 20"/>
            <p:cNvSpPr>
              <a:spLocks noChangeArrowheads="1"/>
            </p:cNvSpPr>
            <p:nvPr/>
          </p:nvSpPr>
          <p:spPr bwMode="auto">
            <a:xfrm>
              <a:off x="1331" y="1460"/>
              <a:ext cx="135" cy="129"/>
            </a:xfrm>
            <a:prstGeom prst="ellipse">
              <a:avLst/>
            </a:prstGeom>
            <a:solidFill>
              <a:srgbClr val="800000"/>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4" name="Group 21"/>
          <p:cNvGrpSpPr>
            <a:grpSpLocks/>
          </p:cNvGrpSpPr>
          <p:nvPr/>
        </p:nvGrpSpPr>
        <p:grpSpPr bwMode="auto">
          <a:xfrm>
            <a:off x="4135438" y="2049463"/>
            <a:ext cx="341312" cy="341312"/>
            <a:chOff x="716" y="920"/>
            <a:chExt cx="1309" cy="1309"/>
          </a:xfrm>
        </p:grpSpPr>
        <p:sp>
          <p:nvSpPr>
            <p:cNvPr id="191510" name="Oval 22"/>
            <p:cNvSpPr>
              <a:spLocks noChangeArrowheads="1"/>
            </p:cNvSpPr>
            <p:nvPr/>
          </p:nvSpPr>
          <p:spPr bwMode="auto">
            <a:xfrm>
              <a:off x="716" y="920"/>
              <a:ext cx="1309" cy="1309"/>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91511" name="Oval 23"/>
            <p:cNvSpPr>
              <a:spLocks noChangeArrowheads="1"/>
            </p:cNvSpPr>
            <p:nvPr/>
          </p:nvSpPr>
          <p:spPr bwMode="auto">
            <a:xfrm>
              <a:off x="1331" y="1460"/>
              <a:ext cx="135" cy="129"/>
            </a:xfrm>
            <a:prstGeom prst="ellipse">
              <a:avLst/>
            </a:prstGeom>
            <a:solidFill>
              <a:srgbClr val="800000"/>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5" name="Group 24"/>
          <p:cNvGrpSpPr>
            <a:grpSpLocks/>
          </p:cNvGrpSpPr>
          <p:nvPr/>
        </p:nvGrpSpPr>
        <p:grpSpPr bwMode="auto">
          <a:xfrm>
            <a:off x="4178300" y="1584325"/>
            <a:ext cx="341313" cy="341313"/>
            <a:chOff x="716" y="920"/>
            <a:chExt cx="1309" cy="1309"/>
          </a:xfrm>
        </p:grpSpPr>
        <p:sp>
          <p:nvSpPr>
            <p:cNvPr id="191513" name="Oval 25"/>
            <p:cNvSpPr>
              <a:spLocks noChangeArrowheads="1"/>
            </p:cNvSpPr>
            <p:nvPr/>
          </p:nvSpPr>
          <p:spPr bwMode="auto">
            <a:xfrm>
              <a:off x="716" y="920"/>
              <a:ext cx="1309" cy="1309"/>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91514" name="Oval 26"/>
            <p:cNvSpPr>
              <a:spLocks noChangeArrowheads="1"/>
            </p:cNvSpPr>
            <p:nvPr/>
          </p:nvSpPr>
          <p:spPr bwMode="auto">
            <a:xfrm>
              <a:off x="1331" y="1460"/>
              <a:ext cx="135" cy="129"/>
            </a:xfrm>
            <a:prstGeom prst="ellipse">
              <a:avLst/>
            </a:prstGeom>
            <a:solidFill>
              <a:srgbClr val="800000"/>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6" name="Group 27"/>
          <p:cNvGrpSpPr>
            <a:grpSpLocks/>
          </p:cNvGrpSpPr>
          <p:nvPr/>
        </p:nvGrpSpPr>
        <p:grpSpPr bwMode="auto">
          <a:xfrm>
            <a:off x="3390900" y="1773238"/>
            <a:ext cx="998538" cy="588962"/>
            <a:chOff x="952" y="3842"/>
            <a:chExt cx="629" cy="371"/>
          </a:xfrm>
        </p:grpSpPr>
        <p:sp>
          <p:nvSpPr>
            <p:cNvPr id="191516" name="Oval 28"/>
            <p:cNvSpPr>
              <a:spLocks noChangeArrowheads="1"/>
            </p:cNvSpPr>
            <p:nvPr/>
          </p:nvSpPr>
          <p:spPr bwMode="auto">
            <a:xfrm>
              <a:off x="952" y="3896"/>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91517" name="Oval 29"/>
            <p:cNvSpPr>
              <a:spLocks noChangeArrowheads="1"/>
            </p:cNvSpPr>
            <p:nvPr/>
          </p:nvSpPr>
          <p:spPr bwMode="auto">
            <a:xfrm>
              <a:off x="1084" y="3842"/>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91518" name="Oval 30"/>
            <p:cNvSpPr>
              <a:spLocks noChangeArrowheads="1"/>
            </p:cNvSpPr>
            <p:nvPr/>
          </p:nvSpPr>
          <p:spPr bwMode="auto">
            <a:xfrm>
              <a:off x="1187" y="3962"/>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91519" name="Oval 31"/>
            <p:cNvSpPr>
              <a:spLocks noChangeArrowheads="1"/>
            </p:cNvSpPr>
            <p:nvPr/>
          </p:nvSpPr>
          <p:spPr bwMode="auto">
            <a:xfrm>
              <a:off x="1185" y="3844"/>
              <a:ext cx="62" cy="27"/>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91520" name="Oval 32"/>
            <p:cNvSpPr>
              <a:spLocks noChangeArrowheads="1"/>
            </p:cNvSpPr>
            <p:nvPr/>
          </p:nvSpPr>
          <p:spPr bwMode="auto">
            <a:xfrm>
              <a:off x="1071" y="3986"/>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91521" name="Oval 33"/>
            <p:cNvSpPr>
              <a:spLocks noChangeArrowheads="1"/>
            </p:cNvSpPr>
            <p:nvPr/>
          </p:nvSpPr>
          <p:spPr bwMode="auto">
            <a:xfrm>
              <a:off x="1278" y="4036"/>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91522" name="Oval 34"/>
            <p:cNvSpPr>
              <a:spLocks noChangeArrowheads="1"/>
            </p:cNvSpPr>
            <p:nvPr/>
          </p:nvSpPr>
          <p:spPr bwMode="auto">
            <a:xfrm>
              <a:off x="1375" y="4133"/>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91523" name="Oval 35"/>
            <p:cNvSpPr>
              <a:spLocks noChangeArrowheads="1"/>
            </p:cNvSpPr>
            <p:nvPr/>
          </p:nvSpPr>
          <p:spPr bwMode="auto">
            <a:xfrm>
              <a:off x="1082" y="4149"/>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91524" name="Line 36"/>
            <p:cNvSpPr>
              <a:spLocks noChangeShapeType="1"/>
            </p:cNvSpPr>
            <p:nvPr/>
          </p:nvSpPr>
          <p:spPr bwMode="auto">
            <a:xfrm>
              <a:off x="1024" y="3921"/>
              <a:ext cx="105"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91525" name="Line 37"/>
            <p:cNvSpPr>
              <a:spLocks noChangeShapeType="1"/>
            </p:cNvSpPr>
            <p:nvPr/>
          </p:nvSpPr>
          <p:spPr bwMode="auto">
            <a:xfrm>
              <a:off x="1361" y="4049"/>
              <a:ext cx="123"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91526" name="Line 38"/>
            <p:cNvSpPr>
              <a:spLocks noChangeShapeType="1"/>
            </p:cNvSpPr>
            <p:nvPr/>
          </p:nvSpPr>
          <p:spPr bwMode="auto">
            <a:xfrm>
              <a:off x="1458" y="4146"/>
              <a:ext cx="123"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91527" name="Line 39"/>
            <p:cNvSpPr>
              <a:spLocks noChangeShapeType="1"/>
            </p:cNvSpPr>
            <p:nvPr/>
          </p:nvSpPr>
          <p:spPr bwMode="auto">
            <a:xfrm>
              <a:off x="1165" y="4203"/>
              <a:ext cx="123"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grpSp>
      <p:grpSp>
        <p:nvGrpSpPr>
          <p:cNvPr id="7" name="Group 40"/>
          <p:cNvGrpSpPr>
            <a:grpSpLocks/>
          </p:cNvGrpSpPr>
          <p:nvPr/>
        </p:nvGrpSpPr>
        <p:grpSpPr bwMode="auto">
          <a:xfrm>
            <a:off x="4495800" y="1706563"/>
            <a:ext cx="998538" cy="588962"/>
            <a:chOff x="952" y="3842"/>
            <a:chExt cx="629" cy="371"/>
          </a:xfrm>
        </p:grpSpPr>
        <p:sp>
          <p:nvSpPr>
            <p:cNvPr id="191529" name="Oval 41"/>
            <p:cNvSpPr>
              <a:spLocks noChangeArrowheads="1"/>
            </p:cNvSpPr>
            <p:nvPr/>
          </p:nvSpPr>
          <p:spPr bwMode="auto">
            <a:xfrm>
              <a:off x="952" y="3896"/>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91530" name="Oval 42"/>
            <p:cNvSpPr>
              <a:spLocks noChangeArrowheads="1"/>
            </p:cNvSpPr>
            <p:nvPr/>
          </p:nvSpPr>
          <p:spPr bwMode="auto">
            <a:xfrm>
              <a:off x="1084" y="3842"/>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91531" name="Oval 43"/>
            <p:cNvSpPr>
              <a:spLocks noChangeArrowheads="1"/>
            </p:cNvSpPr>
            <p:nvPr/>
          </p:nvSpPr>
          <p:spPr bwMode="auto">
            <a:xfrm>
              <a:off x="1187" y="3962"/>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91532" name="Oval 44"/>
            <p:cNvSpPr>
              <a:spLocks noChangeArrowheads="1"/>
            </p:cNvSpPr>
            <p:nvPr/>
          </p:nvSpPr>
          <p:spPr bwMode="auto">
            <a:xfrm>
              <a:off x="1185" y="3844"/>
              <a:ext cx="62" cy="27"/>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91533" name="Oval 45"/>
            <p:cNvSpPr>
              <a:spLocks noChangeArrowheads="1"/>
            </p:cNvSpPr>
            <p:nvPr/>
          </p:nvSpPr>
          <p:spPr bwMode="auto">
            <a:xfrm>
              <a:off x="1071" y="3986"/>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91534" name="Oval 46"/>
            <p:cNvSpPr>
              <a:spLocks noChangeArrowheads="1"/>
            </p:cNvSpPr>
            <p:nvPr/>
          </p:nvSpPr>
          <p:spPr bwMode="auto">
            <a:xfrm>
              <a:off x="1278" y="4036"/>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91535" name="Oval 47"/>
            <p:cNvSpPr>
              <a:spLocks noChangeArrowheads="1"/>
            </p:cNvSpPr>
            <p:nvPr/>
          </p:nvSpPr>
          <p:spPr bwMode="auto">
            <a:xfrm>
              <a:off x="1375" y="4133"/>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91536" name="Oval 48"/>
            <p:cNvSpPr>
              <a:spLocks noChangeArrowheads="1"/>
            </p:cNvSpPr>
            <p:nvPr/>
          </p:nvSpPr>
          <p:spPr bwMode="auto">
            <a:xfrm>
              <a:off x="1082" y="4149"/>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191537" name="Line 49"/>
            <p:cNvSpPr>
              <a:spLocks noChangeShapeType="1"/>
            </p:cNvSpPr>
            <p:nvPr/>
          </p:nvSpPr>
          <p:spPr bwMode="auto">
            <a:xfrm>
              <a:off x="1024" y="3921"/>
              <a:ext cx="105"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91538" name="Line 50"/>
            <p:cNvSpPr>
              <a:spLocks noChangeShapeType="1"/>
            </p:cNvSpPr>
            <p:nvPr/>
          </p:nvSpPr>
          <p:spPr bwMode="auto">
            <a:xfrm>
              <a:off x="1361" y="4049"/>
              <a:ext cx="123"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91539" name="Line 51"/>
            <p:cNvSpPr>
              <a:spLocks noChangeShapeType="1"/>
            </p:cNvSpPr>
            <p:nvPr/>
          </p:nvSpPr>
          <p:spPr bwMode="auto">
            <a:xfrm>
              <a:off x="1458" y="4146"/>
              <a:ext cx="123"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91540" name="Line 52"/>
            <p:cNvSpPr>
              <a:spLocks noChangeShapeType="1"/>
            </p:cNvSpPr>
            <p:nvPr/>
          </p:nvSpPr>
          <p:spPr bwMode="auto">
            <a:xfrm>
              <a:off x="1165" y="4203"/>
              <a:ext cx="123"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grpSp>
      <p:sp>
        <p:nvSpPr>
          <p:cNvPr id="191541" name="Line 53"/>
          <p:cNvSpPr>
            <a:spLocks noChangeShapeType="1"/>
          </p:cNvSpPr>
          <p:nvPr/>
        </p:nvSpPr>
        <p:spPr bwMode="auto">
          <a:xfrm>
            <a:off x="6002338" y="1662113"/>
            <a:ext cx="0" cy="757237"/>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1542" name="Freeform 54"/>
          <p:cNvSpPr>
            <a:spLocks/>
          </p:cNvSpPr>
          <p:nvPr/>
        </p:nvSpPr>
        <p:spPr bwMode="auto">
          <a:xfrm>
            <a:off x="1031875" y="1001713"/>
            <a:ext cx="2079625" cy="762000"/>
          </a:xfrm>
          <a:custGeom>
            <a:avLst/>
            <a:gdLst/>
            <a:ahLst/>
            <a:cxnLst>
              <a:cxn ang="0">
                <a:pos x="274" y="224"/>
              </a:cxn>
              <a:cxn ang="0">
                <a:pos x="169" y="254"/>
              </a:cxn>
              <a:cxn ang="0">
                <a:pos x="65" y="248"/>
              </a:cxn>
              <a:cxn ang="0">
                <a:pos x="41" y="213"/>
              </a:cxn>
              <a:cxn ang="0">
                <a:pos x="286" y="44"/>
              </a:cxn>
              <a:cxn ang="0">
                <a:pos x="385" y="38"/>
              </a:cxn>
              <a:cxn ang="0">
                <a:pos x="972" y="50"/>
              </a:cxn>
              <a:cxn ang="0">
                <a:pos x="1333" y="56"/>
              </a:cxn>
            </a:cxnLst>
            <a:rect l="0" t="0" r="r" b="b"/>
            <a:pathLst>
              <a:path w="1333" h="259">
                <a:moveTo>
                  <a:pt x="274" y="224"/>
                </a:moveTo>
                <a:cubicBezTo>
                  <a:pt x="239" y="236"/>
                  <a:pt x="204" y="245"/>
                  <a:pt x="169" y="254"/>
                </a:cubicBezTo>
                <a:cubicBezTo>
                  <a:pt x="134" y="252"/>
                  <a:pt x="98" y="259"/>
                  <a:pt x="65" y="248"/>
                </a:cubicBezTo>
                <a:cubicBezTo>
                  <a:pt x="52" y="244"/>
                  <a:pt x="41" y="213"/>
                  <a:pt x="41" y="213"/>
                </a:cubicBezTo>
                <a:cubicBezTo>
                  <a:pt x="0" y="66"/>
                  <a:pt x="189" y="52"/>
                  <a:pt x="286" y="44"/>
                </a:cubicBezTo>
                <a:cubicBezTo>
                  <a:pt x="319" y="41"/>
                  <a:pt x="352" y="40"/>
                  <a:pt x="385" y="38"/>
                </a:cubicBezTo>
                <a:cubicBezTo>
                  <a:pt x="530" y="0"/>
                  <a:pt x="804" y="44"/>
                  <a:pt x="972" y="50"/>
                </a:cubicBezTo>
                <a:cubicBezTo>
                  <a:pt x="1080" y="86"/>
                  <a:pt x="1221" y="56"/>
                  <a:pt x="1333" y="56"/>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191543" name="Freeform 55"/>
          <p:cNvSpPr>
            <a:spLocks/>
          </p:cNvSpPr>
          <p:nvPr/>
        </p:nvSpPr>
        <p:spPr bwMode="auto">
          <a:xfrm>
            <a:off x="3648075" y="868363"/>
            <a:ext cx="2930525" cy="1025525"/>
          </a:xfrm>
          <a:custGeom>
            <a:avLst/>
            <a:gdLst/>
            <a:ahLst/>
            <a:cxnLst>
              <a:cxn ang="0">
                <a:pos x="1501" y="402"/>
              </a:cxn>
              <a:cxn ang="0">
                <a:pos x="1739" y="355"/>
              </a:cxn>
              <a:cxn ang="0">
                <a:pos x="1797" y="315"/>
              </a:cxn>
              <a:cxn ang="0">
                <a:pos x="1827" y="262"/>
              </a:cxn>
              <a:cxn ang="0">
                <a:pos x="1827" y="99"/>
              </a:cxn>
              <a:cxn ang="0">
                <a:pos x="1774" y="64"/>
              </a:cxn>
              <a:cxn ang="0">
                <a:pos x="1605" y="0"/>
              </a:cxn>
              <a:cxn ang="0">
                <a:pos x="1268" y="24"/>
              </a:cxn>
              <a:cxn ang="0">
                <a:pos x="913" y="64"/>
              </a:cxn>
              <a:cxn ang="0">
                <a:pos x="698" y="93"/>
              </a:cxn>
              <a:cxn ang="0">
                <a:pos x="366" y="64"/>
              </a:cxn>
              <a:cxn ang="0">
                <a:pos x="157" y="70"/>
              </a:cxn>
              <a:cxn ang="0">
                <a:pos x="93" y="88"/>
              </a:cxn>
              <a:cxn ang="0">
                <a:pos x="0" y="88"/>
              </a:cxn>
            </a:cxnLst>
            <a:rect l="0" t="0" r="r" b="b"/>
            <a:pathLst>
              <a:path w="1858" h="402">
                <a:moveTo>
                  <a:pt x="1501" y="402"/>
                </a:moveTo>
                <a:cubicBezTo>
                  <a:pt x="1585" y="395"/>
                  <a:pt x="1660" y="383"/>
                  <a:pt x="1739" y="355"/>
                </a:cubicBezTo>
                <a:cubicBezTo>
                  <a:pt x="1760" y="348"/>
                  <a:pt x="1778" y="327"/>
                  <a:pt x="1797" y="315"/>
                </a:cubicBezTo>
                <a:cubicBezTo>
                  <a:pt x="1803" y="296"/>
                  <a:pt x="1827" y="262"/>
                  <a:pt x="1827" y="262"/>
                </a:cubicBezTo>
                <a:cubicBezTo>
                  <a:pt x="1841" y="214"/>
                  <a:pt x="1858" y="139"/>
                  <a:pt x="1827" y="99"/>
                </a:cubicBezTo>
                <a:cubicBezTo>
                  <a:pt x="1815" y="84"/>
                  <a:pt x="1791" y="72"/>
                  <a:pt x="1774" y="64"/>
                </a:cubicBezTo>
                <a:cubicBezTo>
                  <a:pt x="1716" y="36"/>
                  <a:pt x="1669" y="13"/>
                  <a:pt x="1605" y="0"/>
                </a:cubicBezTo>
                <a:cubicBezTo>
                  <a:pt x="1413" y="5"/>
                  <a:pt x="1408" y="13"/>
                  <a:pt x="1268" y="24"/>
                </a:cubicBezTo>
                <a:cubicBezTo>
                  <a:pt x="1151" y="58"/>
                  <a:pt x="1035" y="61"/>
                  <a:pt x="913" y="64"/>
                </a:cubicBezTo>
                <a:cubicBezTo>
                  <a:pt x="841" y="76"/>
                  <a:pt x="772" y="88"/>
                  <a:pt x="698" y="93"/>
                </a:cubicBezTo>
                <a:cubicBezTo>
                  <a:pt x="584" y="89"/>
                  <a:pt x="477" y="83"/>
                  <a:pt x="366" y="64"/>
                </a:cubicBezTo>
                <a:cubicBezTo>
                  <a:pt x="296" y="66"/>
                  <a:pt x="227" y="66"/>
                  <a:pt x="157" y="70"/>
                </a:cubicBezTo>
                <a:cubicBezTo>
                  <a:pt x="136" y="71"/>
                  <a:pt x="114" y="87"/>
                  <a:pt x="93" y="88"/>
                </a:cubicBezTo>
                <a:cubicBezTo>
                  <a:pt x="62" y="90"/>
                  <a:pt x="31" y="88"/>
                  <a:pt x="0" y="88"/>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191544" name="Oval 56"/>
          <p:cNvSpPr>
            <a:spLocks noChangeArrowheads="1"/>
          </p:cNvSpPr>
          <p:nvPr/>
        </p:nvSpPr>
        <p:spPr bwMode="auto">
          <a:xfrm>
            <a:off x="3094038" y="806450"/>
            <a:ext cx="647700" cy="6477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1545" name="Text Box 57"/>
          <p:cNvSpPr txBox="1">
            <a:spLocks noChangeArrowheads="1"/>
          </p:cNvSpPr>
          <p:nvPr/>
        </p:nvSpPr>
        <p:spPr bwMode="auto">
          <a:xfrm>
            <a:off x="2492375" y="692150"/>
            <a:ext cx="3106738" cy="366713"/>
          </a:xfrm>
          <a:prstGeom prst="rect">
            <a:avLst/>
          </a:prstGeom>
          <a:noFill/>
          <a:ln w="9525">
            <a:noFill/>
            <a:miter lim="800000"/>
            <a:headEnd/>
            <a:tailEnd/>
          </a:ln>
          <a:effectLst/>
        </p:spPr>
        <p:txBody>
          <a:bodyPr wrap="none">
            <a:prstTxWarp prst="textNoShape">
              <a:avLst/>
            </a:prstTxWarp>
            <a:spAutoFit/>
          </a:bodyPr>
          <a:lstStyle/>
          <a:p>
            <a:r>
              <a:rPr lang="en-US" sz="1800"/>
              <a:t>120 V or more with long tube</a:t>
            </a:r>
          </a:p>
        </p:txBody>
      </p:sp>
      <p:sp>
        <p:nvSpPr>
          <p:cNvPr id="191546" name="Rectangle 58"/>
          <p:cNvSpPr>
            <a:spLocks noChangeArrowheads="1"/>
          </p:cNvSpPr>
          <p:nvPr/>
        </p:nvSpPr>
        <p:spPr bwMode="auto">
          <a:xfrm>
            <a:off x="1292225" y="1450975"/>
            <a:ext cx="5024438" cy="968375"/>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91547" name="Text Box 59"/>
          <p:cNvSpPr txBox="1">
            <a:spLocks noChangeArrowheads="1"/>
          </p:cNvSpPr>
          <p:nvPr/>
        </p:nvSpPr>
        <p:spPr bwMode="auto">
          <a:xfrm>
            <a:off x="0" y="2403475"/>
            <a:ext cx="8723313" cy="822325"/>
          </a:xfrm>
          <a:prstGeom prst="rect">
            <a:avLst/>
          </a:prstGeom>
          <a:noFill/>
          <a:ln w="9525">
            <a:noFill/>
            <a:miter lim="800000"/>
            <a:headEnd/>
            <a:tailEnd/>
          </a:ln>
          <a:effectLst/>
        </p:spPr>
        <p:txBody>
          <a:bodyPr wrap="none">
            <a:prstTxWarp prst="textNoShape">
              <a:avLst/>
            </a:prstTxWarp>
            <a:spAutoFit/>
          </a:bodyPr>
          <a:lstStyle/>
          <a:p>
            <a:r>
              <a:rPr lang="en-US">
                <a:solidFill>
                  <a:srgbClr val="EE2504"/>
                </a:solidFill>
              </a:rPr>
              <a:t>If </a:t>
            </a:r>
            <a:r>
              <a:rPr lang="en-US" i="1">
                <a:solidFill>
                  <a:srgbClr val="EE2504"/>
                </a:solidFill>
              </a:rPr>
              <a:t>proper</a:t>
            </a:r>
            <a:r>
              <a:rPr lang="en-US">
                <a:solidFill>
                  <a:srgbClr val="EE2504"/>
                </a:solidFill>
              </a:rPr>
              <a:t> pressure and voltage, almost all free electron’s energy</a:t>
            </a:r>
          </a:p>
          <a:p>
            <a:r>
              <a:rPr lang="en-US">
                <a:solidFill>
                  <a:srgbClr val="EE2504"/>
                </a:solidFill>
              </a:rPr>
              <a:t>goes into exciting atom to level that produces visible light.</a:t>
            </a:r>
          </a:p>
        </p:txBody>
      </p:sp>
      <p:sp>
        <p:nvSpPr>
          <p:cNvPr id="191553" name="Text Box 65"/>
          <p:cNvSpPr txBox="1">
            <a:spLocks noChangeArrowheads="1"/>
          </p:cNvSpPr>
          <p:nvPr/>
        </p:nvSpPr>
        <p:spPr bwMode="auto">
          <a:xfrm>
            <a:off x="6667500" y="1185863"/>
            <a:ext cx="1644650" cy="366712"/>
          </a:xfrm>
          <a:prstGeom prst="rect">
            <a:avLst/>
          </a:prstGeom>
          <a:noFill/>
          <a:ln w="9525">
            <a:noFill/>
            <a:miter lim="800000"/>
            <a:headEnd/>
            <a:tailEnd/>
          </a:ln>
          <a:effectLst/>
        </p:spPr>
        <p:txBody>
          <a:bodyPr wrap="none">
            <a:prstTxWarp prst="textNoShape">
              <a:avLst/>
            </a:prstTxWarp>
            <a:spAutoFit/>
          </a:bodyPr>
          <a:lstStyle/>
          <a:p>
            <a:r>
              <a:rPr lang="en-US" sz="1800" i="1"/>
              <a:t>see simulation</a:t>
            </a:r>
          </a:p>
        </p:txBody>
      </p:sp>
      <p:sp>
        <p:nvSpPr>
          <p:cNvPr id="191554" name="Text Box 66"/>
          <p:cNvSpPr txBox="1">
            <a:spLocks noChangeArrowheads="1"/>
          </p:cNvSpPr>
          <p:nvPr/>
        </p:nvSpPr>
        <p:spPr bwMode="auto">
          <a:xfrm>
            <a:off x="0" y="3461991"/>
            <a:ext cx="8807930" cy="1200328"/>
          </a:xfrm>
          <a:prstGeom prst="rect">
            <a:avLst/>
          </a:prstGeom>
          <a:noFill/>
          <a:ln w="9525">
            <a:noFill/>
            <a:miter lim="800000"/>
            <a:headEnd/>
            <a:tailEnd/>
          </a:ln>
          <a:effectLst/>
        </p:spPr>
        <p:txBody>
          <a:bodyPr wrap="square">
            <a:prstTxWarp prst="textNoShape">
              <a:avLst/>
            </a:prstTxWarp>
            <a:spAutoFit/>
          </a:bodyPr>
          <a:lstStyle/>
          <a:p>
            <a:pPr marL="342900" indent="-342900"/>
            <a:r>
              <a:rPr lang="en-US" u="sng" dirty="0"/>
              <a:t>Why are pressure and voltage important?</a:t>
            </a:r>
            <a:endParaRPr lang="en-US" dirty="0"/>
          </a:p>
          <a:p>
            <a:pPr marL="342900" indent="-342900">
              <a:buFont typeface="Arial" charset="0"/>
              <a:buAutoNum type="alphaLcPeriod"/>
            </a:pPr>
            <a:r>
              <a:rPr lang="en-US" dirty="0"/>
              <a:t>Voltage needs to be high enough for free electrons to get energy to excite atom to desired level between collisions. </a:t>
            </a:r>
          </a:p>
        </p:txBody>
      </p:sp>
      <p:sp>
        <p:nvSpPr>
          <p:cNvPr id="191555" name="Rectangle 67"/>
          <p:cNvSpPr>
            <a:spLocks noChangeArrowheads="1"/>
          </p:cNvSpPr>
          <p:nvPr/>
        </p:nvSpPr>
        <p:spPr bwMode="auto">
          <a:xfrm>
            <a:off x="55563" y="4501285"/>
            <a:ext cx="8653401" cy="2308324"/>
          </a:xfrm>
          <a:prstGeom prst="rect">
            <a:avLst/>
          </a:prstGeom>
          <a:noFill/>
          <a:ln w="9525">
            <a:noFill/>
            <a:miter lim="800000"/>
            <a:headEnd/>
            <a:tailEnd/>
          </a:ln>
          <a:effectLst/>
        </p:spPr>
        <p:txBody>
          <a:bodyPr wrap="square">
            <a:prstTxWarp prst="textNoShape">
              <a:avLst/>
            </a:prstTxWarp>
            <a:spAutoFit/>
          </a:bodyPr>
          <a:lstStyle/>
          <a:p>
            <a:pPr marL="342900" indent="-342900">
              <a:buFont typeface="Arial" charset="0"/>
              <a:buNone/>
            </a:pPr>
            <a:r>
              <a:rPr lang="en-US" dirty="0" err="1"/>
              <a:t>b</a:t>
            </a:r>
            <a:r>
              <a:rPr lang="en-US" dirty="0"/>
              <a:t>. Pressure determines distance between collisions. </a:t>
            </a:r>
          </a:p>
          <a:p>
            <a:pPr marL="342900" indent="-342900"/>
            <a:r>
              <a:rPr lang="en-US" dirty="0" err="1"/>
              <a:t>c</a:t>
            </a:r>
            <a:r>
              <a:rPr lang="en-US" dirty="0"/>
              <a:t>. Only voltage matters for electron excitation. </a:t>
            </a:r>
          </a:p>
          <a:p>
            <a:pPr marL="342900" indent="-342900"/>
            <a:r>
              <a:rPr lang="en-US" dirty="0"/>
              <a:t>	Pressure just has to be low enough to keep tube from exploding.</a:t>
            </a:r>
          </a:p>
          <a:p>
            <a:pPr marL="342900" indent="-342900"/>
            <a:r>
              <a:rPr lang="en-US" dirty="0" err="1"/>
              <a:t>d</a:t>
            </a:r>
            <a:r>
              <a:rPr lang="en-US" dirty="0"/>
              <a:t>. Voltage needs to be high enough for free electron to excite atoms</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155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155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9155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91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54" grpId="0"/>
      <p:bldP spid="191555" grpId="0" build="p" autoUpdateAnimBg="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 name="Slide Number Placeholder 5"/>
          <p:cNvSpPr>
            <a:spLocks noGrp="1"/>
          </p:cNvSpPr>
          <p:nvPr>
            <p:ph type="sldNum" sz="quarter" idx="12"/>
          </p:nvPr>
        </p:nvSpPr>
        <p:spPr/>
        <p:txBody>
          <a:bodyPr/>
          <a:lstStyle/>
          <a:p>
            <a:fld id="{CB2D9BD9-9173-B445-87E7-357E79C30B75}" type="slidenum">
              <a:rPr lang="en-US"/>
              <a:pPr/>
              <a:t>36</a:t>
            </a:fld>
            <a:endParaRPr lang="en-US"/>
          </a:p>
        </p:txBody>
      </p:sp>
      <p:sp>
        <p:nvSpPr>
          <p:cNvPr id="193538" name="Rectangle 2"/>
          <p:cNvSpPr>
            <a:spLocks noChangeArrowheads="1"/>
          </p:cNvSpPr>
          <p:nvPr/>
        </p:nvSpPr>
        <p:spPr bwMode="auto">
          <a:xfrm>
            <a:off x="1398588" y="1398588"/>
            <a:ext cx="88900" cy="1382712"/>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93539" name="Rectangle 3"/>
          <p:cNvSpPr>
            <a:spLocks noChangeArrowheads="1"/>
          </p:cNvSpPr>
          <p:nvPr/>
        </p:nvSpPr>
        <p:spPr bwMode="auto">
          <a:xfrm>
            <a:off x="7173913" y="1296988"/>
            <a:ext cx="88900" cy="1382712"/>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93540" name="Oval 4"/>
          <p:cNvSpPr>
            <a:spLocks noChangeArrowheads="1"/>
          </p:cNvSpPr>
          <p:nvPr/>
        </p:nvSpPr>
        <p:spPr bwMode="auto">
          <a:xfrm>
            <a:off x="3238500" y="250825"/>
            <a:ext cx="1149350" cy="557213"/>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3541" name="Text Box 5"/>
          <p:cNvSpPr txBox="1">
            <a:spLocks noChangeArrowheads="1"/>
          </p:cNvSpPr>
          <p:nvPr/>
        </p:nvSpPr>
        <p:spPr bwMode="auto">
          <a:xfrm>
            <a:off x="3648075" y="265113"/>
            <a:ext cx="387350" cy="457200"/>
          </a:xfrm>
          <a:prstGeom prst="rect">
            <a:avLst/>
          </a:prstGeom>
          <a:noFill/>
          <a:ln w="9525">
            <a:noFill/>
            <a:miter lim="800000"/>
            <a:headEnd/>
            <a:tailEnd/>
          </a:ln>
          <a:effectLst/>
        </p:spPr>
        <p:txBody>
          <a:bodyPr wrap="none">
            <a:prstTxWarp prst="textNoShape">
              <a:avLst/>
            </a:prstTxWarp>
            <a:spAutoFit/>
          </a:bodyPr>
          <a:lstStyle/>
          <a:p>
            <a:r>
              <a:rPr lang="en-US"/>
              <a:t>V</a:t>
            </a:r>
          </a:p>
        </p:txBody>
      </p:sp>
      <p:sp>
        <p:nvSpPr>
          <p:cNvPr id="193542" name="Freeform 6"/>
          <p:cNvSpPr>
            <a:spLocks/>
          </p:cNvSpPr>
          <p:nvPr/>
        </p:nvSpPr>
        <p:spPr bwMode="auto">
          <a:xfrm>
            <a:off x="647700" y="584200"/>
            <a:ext cx="2601913" cy="1016000"/>
          </a:xfrm>
          <a:custGeom>
            <a:avLst/>
            <a:gdLst/>
            <a:ahLst/>
            <a:cxnLst>
              <a:cxn ang="0">
                <a:pos x="1639" y="0"/>
              </a:cxn>
              <a:cxn ang="0">
                <a:pos x="192" y="155"/>
              </a:cxn>
              <a:cxn ang="0">
                <a:pos x="487" y="640"/>
              </a:cxn>
            </a:cxnLst>
            <a:rect l="0" t="0" r="r" b="b"/>
            <a:pathLst>
              <a:path w="1639" h="640">
                <a:moveTo>
                  <a:pt x="1639" y="0"/>
                </a:moveTo>
                <a:cubicBezTo>
                  <a:pt x="1011" y="24"/>
                  <a:pt x="384" y="48"/>
                  <a:pt x="192" y="155"/>
                </a:cubicBezTo>
                <a:cubicBezTo>
                  <a:pt x="0" y="262"/>
                  <a:pt x="437" y="560"/>
                  <a:pt x="487" y="640"/>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193543" name="Freeform 7"/>
          <p:cNvSpPr>
            <a:spLocks/>
          </p:cNvSpPr>
          <p:nvPr/>
        </p:nvSpPr>
        <p:spPr bwMode="auto">
          <a:xfrm>
            <a:off x="4365625" y="528638"/>
            <a:ext cx="3592513" cy="1360487"/>
          </a:xfrm>
          <a:custGeom>
            <a:avLst/>
            <a:gdLst/>
            <a:ahLst/>
            <a:cxnLst>
              <a:cxn ang="0">
                <a:pos x="0" y="0"/>
              </a:cxn>
              <a:cxn ang="0">
                <a:pos x="1959" y="176"/>
              </a:cxn>
              <a:cxn ang="0">
                <a:pos x="1826" y="857"/>
              </a:cxn>
            </a:cxnLst>
            <a:rect l="0" t="0" r="r" b="b"/>
            <a:pathLst>
              <a:path w="2263" h="857">
                <a:moveTo>
                  <a:pt x="0" y="0"/>
                </a:moveTo>
                <a:cubicBezTo>
                  <a:pt x="827" y="16"/>
                  <a:pt x="1655" y="33"/>
                  <a:pt x="1959" y="176"/>
                </a:cubicBezTo>
                <a:cubicBezTo>
                  <a:pt x="2263" y="319"/>
                  <a:pt x="1848" y="744"/>
                  <a:pt x="1826" y="857"/>
                </a:cubicBezTo>
              </a:path>
            </a:pathLst>
          </a:custGeom>
          <a:noFill/>
          <a:ln w="9525">
            <a:solidFill>
              <a:schemeClr val="tx1"/>
            </a:solidFill>
            <a:round/>
            <a:headEnd/>
            <a:tailEnd/>
          </a:ln>
          <a:effectLst/>
        </p:spPr>
        <p:txBody>
          <a:bodyPr>
            <a:prstTxWarp prst="textNoShape">
              <a:avLst/>
            </a:prstTxWarp>
          </a:bodyPr>
          <a:lstStyle/>
          <a:p>
            <a:endParaRPr lang="en-US"/>
          </a:p>
        </p:txBody>
      </p:sp>
      <p:grpSp>
        <p:nvGrpSpPr>
          <p:cNvPr id="2" name="Group 8"/>
          <p:cNvGrpSpPr>
            <a:grpSpLocks/>
          </p:cNvGrpSpPr>
          <p:nvPr/>
        </p:nvGrpSpPr>
        <p:grpSpPr bwMode="auto">
          <a:xfrm>
            <a:off x="4573588" y="1487488"/>
            <a:ext cx="476250" cy="423862"/>
            <a:chOff x="2562" y="1552"/>
            <a:chExt cx="300" cy="267"/>
          </a:xfrm>
        </p:grpSpPr>
        <p:sp>
          <p:nvSpPr>
            <p:cNvPr id="193545" name="Oval 9"/>
            <p:cNvSpPr>
              <a:spLocks noChangeArrowheads="1"/>
            </p:cNvSpPr>
            <p:nvPr/>
          </p:nvSpPr>
          <p:spPr bwMode="auto">
            <a:xfrm>
              <a:off x="2585" y="1552"/>
              <a:ext cx="246" cy="267"/>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3546" name="Text Box 10"/>
            <p:cNvSpPr txBox="1">
              <a:spLocks noChangeArrowheads="1"/>
            </p:cNvSpPr>
            <p:nvPr/>
          </p:nvSpPr>
          <p:spPr bwMode="auto">
            <a:xfrm>
              <a:off x="2562" y="1552"/>
              <a:ext cx="300" cy="231"/>
            </a:xfrm>
            <a:prstGeom prst="rect">
              <a:avLst/>
            </a:prstGeom>
            <a:noFill/>
            <a:ln w="9525">
              <a:noFill/>
              <a:miter lim="800000"/>
              <a:headEnd/>
              <a:tailEnd/>
            </a:ln>
            <a:effectLst/>
          </p:spPr>
          <p:txBody>
            <a:bodyPr wrap="none">
              <a:prstTxWarp prst="textNoShape">
                <a:avLst/>
              </a:prstTxWarp>
              <a:spAutoFit/>
            </a:bodyPr>
            <a:lstStyle/>
            <a:p>
              <a:r>
                <a:rPr lang="en-US" sz="1800"/>
                <a:t>Na</a:t>
              </a:r>
            </a:p>
          </p:txBody>
        </p:sp>
      </p:grpSp>
      <p:grpSp>
        <p:nvGrpSpPr>
          <p:cNvPr id="3" name="Group 11"/>
          <p:cNvGrpSpPr>
            <a:grpSpLocks/>
          </p:cNvGrpSpPr>
          <p:nvPr/>
        </p:nvGrpSpPr>
        <p:grpSpPr bwMode="auto">
          <a:xfrm>
            <a:off x="2208213" y="2220913"/>
            <a:ext cx="476250" cy="423862"/>
            <a:chOff x="2562" y="1552"/>
            <a:chExt cx="300" cy="267"/>
          </a:xfrm>
        </p:grpSpPr>
        <p:sp>
          <p:nvSpPr>
            <p:cNvPr id="193548" name="Oval 12"/>
            <p:cNvSpPr>
              <a:spLocks noChangeArrowheads="1"/>
            </p:cNvSpPr>
            <p:nvPr/>
          </p:nvSpPr>
          <p:spPr bwMode="auto">
            <a:xfrm>
              <a:off x="2585" y="1552"/>
              <a:ext cx="246" cy="267"/>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3549" name="Text Box 13"/>
            <p:cNvSpPr txBox="1">
              <a:spLocks noChangeArrowheads="1"/>
            </p:cNvSpPr>
            <p:nvPr/>
          </p:nvSpPr>
          <p:spPr bwMode="auto">
            <a:xfrm>
              <a:off x="2562" y="1552"/>
              <a:ext cx="300" cy="231"/>
            </a:xfrm>
            <a:prstGeom prst="rect">
              <a:avLst/>
            </a:prstGeom>
            <a:noFill/>
            <a:ln w="9525">
              <a:noFill/>
              <a:miter lim="800000"/>
              <a:headEnd/>
              <a:tailEnd/>
            </a:ln>
            <a:effectLst/>
          </p:spPr>
          <p:txBody>
            <a:bodyPr wrap="none">
              <a:prstTxWarp prst="textNoShape">
                <a:avLst/>
              </a:prstTxWarp>
              <a:spAutoFit/>
            </a:bodyPr>
            <a:lstStyle/>
            <a:p>
              <a:r>
                <a:rPr lang="en-US" sz="1800"/>
                <a:t>Na</a:t>
              </a:r>
            </a:p>
          </p:txBody>
        </p:sp>
      </p:grpSp>
      <p:grpSp>
        <p:nvGrpSpPr>
          <p:cNvPr id="4" name="Group 14"/>
          <p:cNvGrpSpPr>
            <a:grpSpLocks/>
          </p:cNvGrpSpPr>
          <p:nvPr/>
        </p:nvGrpSpPr>
        <p:grpSpPr bwMode="auto">
          <a:xfrm>
            <a:off x="4224338" y="2006600"/>
            <a:ext cx="476250" cy="423863"/>
            <a:chOff x="2562" y="1552"/>
            <a:chExt cx="300" cy="267"/>
          </a:xfrm>
        </p:grpSpPr>
        <p:sp>
          <p:nvSpPr>
            <p:cNvPr id="193551" name="Oval 15"/>
            <p:cNvSpPr>
              <a:spLocks noChangeArrowheads="1"/>
            </p:cNvSpPr>
            <p:nvPr/>
          </p:nvSpPr>
          <p:spPr bwMode="auto">
            <a:xfrm>
              <a:off x="2585" y="1552"/>
              <a:ext cx="246" cy="267"/>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3552" name="Text Box 16"/>
            <p:cNvSpPr txBox="1">
              <a:spLocks noChangeArrowheads="1"/>
            </p:cNvSpPr>
            <p:nvPr/>
          </p:nvSpPr>
          <p:spPr bwMode="auto">
            <a:xfrm>
              <a:off x="2562" y="1552"/>
              <a:ext cx="300" cy="231"/>
            </a:xfrm>
            <a:prstGeom prst="rect">
              <a:avLst/>
            </a:prstGeom>
            <a:noFill/>
            <a:ln w="9525">
              <a:noFill/>
              <a:miter lim="800000"/>
              <a:headEnd/>
              <a:tailEnd/>
            </a:ln>
            <a:effectLst/>
          </p:spPr>
          <p:txBody>
            <a:bodyPr wrap="none">
              <a:prstTxWarp prst="textNoShape">
                <a:avLst/>
              </a:prstTxWarp>
              <a:spAutoFit/>
            </a:bodyPr>
            <a:lstStyle/>
            <a:p>
              <a:r>
                <a:rPr lang="en-US" sz="1800"/>
                <a:t>Na</a:t>
              </a:r>
            </a:p>
          </p:txBody>
        </p:sp>
      </p:grpSp>
      <p:grpSp>
        <p:nvGrpSpPr>
          <p:cNvPr id="5" name="Group 17"/>
          <p:cNvGrpSpPr>
            <a:grpSpLocks/>
          </p:cNvGrpSpPr>
          <p:nvPr/>
        </p:nvGrpSpPr>
        <p:grpSpPr bwMode="auto">
          <a:xfrm>
            <a:off x="3776663" y="2428875"/>
            <a:ext cx="476250" cy="366713"/>
            <a:chOff x="2562" y="1552"/>
            <a:chExt cx="300" cy="313"/>
          </a:xfrm>
        </p:grpSpPr>
        <p:sp>
          <p:nvSpPr>
            <p:cNvPr id="193554" name="Oval 18"/>
            <p:cNvSpPr>
              <a:spLocks noChangeArrowheads="1"/>
            </p:cNvSpPr>
            <p:nvPr/>
          </p:nvSpPr>
          <p:spPr bwMode="auto">
            <a:xfrm>
              <a:off x="2585" y="1552"/>
              <a:ext cx="246" cy="267"/>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3555" name="Text Box 19"/>
            <p:cNvSpPr txBox="1">
              <a:spLocks noChangeArrowheads="1"/>
            </p:cNvSpPr>
            <p:nvPr/>
          </p:nvSpPr>
          <p:spPr bwMode="auto">
            <a:xfrm>
              <a:off x="2562" y="1552"/>
              <a:ext cx="300" cy="313"/>
            </a:xfrm>
            <a:prstGeom prst="rect">
              <a:avLst/>
            </a:prstGeom>
            <a:noFill/>
            <a:ln w="9525">
              <a:noFill/>
              <a:miter lim="800000"/>
              <a:headEnd/>
              <a:tailEnd/>
            </a:ln>
            <a:effectLst/>
          </p:spPr>
          <p:txBody>
            <a:bodyPr wrap="none">
              <a:prstTxWarp prst="textNoShape">
                <a:avLst/>
              </a:prstTxWarp>
              <a:spAutoFit/>
            </a:bodyPr>
            <a:lstStyle/>
            <a:p>
              <a:r>
                <a:rPr lang="en-US" sz="1800"/>
                <a:t>Na</a:t>
              </a:r>
            </a:p>
          </p:txBody>
        </p:sp>
      </p:grpSp>
      <p:grpSp>
        <p:nvGrpSpPr>
          <p:cNvPr id="6" name="Group 20"/>
          <p:cNvGrpSpPr>
            <a:grpSpLocks/>
          </p:cNvGrpSpPr>
          <p:nvPr/>
        </p:nvGrpSpPr>
        <p:grpSpPr bwMode="auto">
          <a:xfrm>
            <a:off x="5546725" y="2325688"/>
            <a:ext cx="476250" cy="423862"/>
            <a:chOff x="2562" y="1552"/>
            <a:chExt cx="300" cy="267"/>
          </a:xfrm>
        </p:grpSpPr>
        <p:sp>
          <p:nvSpPr>
            <p:cNvPr id="193557" name="Oval 21"/>
            <p:cNvSpPr>
              <a:spLocks noChangeArrowheads="1"/>
            </p:cNvSpPr>
            <p:nvPr/>
          </p:nvSpPr>
          <p:spPr bwMode="auto">
            <a:xfrm>
              <a:off x="2585" y="1552"/>
              <a:ext cx="246" cy="267"/>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3558" name="Text Box 22"/>
            <p:cNvSpPr txBox="1">
              <a:spLocks noChangeArrowheads="1"/>
            </p:cNvSpPr>
            <p:nvPr/>
          </p:nvSpPr>
          <p:spPr bwMode="auto">
            <a:xfrm>
              <a:off x="2562" y="1552"/>
              <a:ext cx="300" cy="231"/>
            </a:xfrm>
            <a:prstGeom prst="rect">
              <a:avLst/>
            </a:prstGeom>
            <a:noFill/>
            <a:ln w="9525">
              <a:noFill/>
              <a:miter lim="800000"/>
              <a:headEnd/>
              <a:tailEnd/>
            </a:ln>
            <a:effectLst/>
          </p:spPr>
          <p:txBody>
            <a:bodyPr wrap="none">
              <a:prstTxWarp prst="textNoShape">
                <a:avLst/>
              </a:prstTxWarp>
              <a:spAutoFit/>
            </a:bodyPr>
            <a:lstStyle/>
            <a:p>
              <a:r>
                <a:rPr lang="en-US" sz="1800"/>
                <a:t>Na</a:t>
              </a:r>
            </a:p>
          </p:txBody>
        </p:sp>
      </p:grpSp>
      <p:grpSp>
        <p:nvGrpSpPr>
          <p:cNvPr id="7" name="Group 23"/>
          <p:cNvGrpSpPr>
            <a:grpSpLocks/>
          </p:cNvGrpSpPr>
          <p:nvPr/>
        </p:nvGrpSpPr>
        <p:grpSpPr bwMode="auto">
          <a:xfrm>
            <a:off x="2500313" y="1465263"/>
            <a:ext cx="476250" cy="423862"/>
            <a:chOff x="2562" y="1552"/>
            <a:chExt cx="300" cy="267"/>
          </a:xfrm>
        </p:grpSpPr>
        <p:sp>
          <p:nvSpPr>
            <p:cNvPr id="193560" name="Oval 24"/>
            <p:cNvSpPr>
              <a:spLocks noChangeArrowheads="1"/>
            </p:cNvSpPr>
            <p:nvPr/>
          </p:nvSpPr>
          <p:spPr bwMode="auto">
            <a:xfrm>
              <a:off x="2585" y="1552"/>
              <a:ext cx="246" cy="267"/>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3561" name="Text Box 25"/>
            <p:cNvSpPr txBox="1">
              <a:spLocks noChangeArrowheads="1"/>
            </p:cNvSpPr>
            <p:nvPr/>
          </p:nvSpPr>
          <p:spPr bwMode="auto">
            <a:xfrm>
              <a:off x="2562" y="1552"/>
              <a:ext cx="300" cy="231"/>
            </a:xfrm>
            <a:prstGeom prst="rect">
              <a:avLst/>
            </a:prstGeom>
            <a:noFill/>
            <a:ln w="9525">
              <a:noFill/>
              <a:miter lim="800000"/>
              <a:headEnd/>
              <a:tailEnd/>
            </a:ln>
            <a:effectLst/>
          </p:spPr>
          <p:txBody>
            <a:bodyPr wrap="none">
              <a:prstTxWarp prst="textNoShape">
                <a:avLst/>
              </a:prstTxWarp>
              <a:spAutoFit/>
            </a:bodyPr>
            <a:lstStyle/>
            <a:p>
              <a:r>
                <a:rPr lang="en-US" sz="1800"/>
                <a:t>Na</a:t>
              </a:r>
            </a:p>
          </p:txBody>
        </p:sp>
      </p:grpSp>
      <p:grpSp>
        <p:nvGrpSpPr>
          <p:cNvPr id="8" name="Group 26"/>
          <p:cNvGrpSpPr>
            <a:grpSpLocks/>
          </p:cNvGrpSpPr>
          <p:nvPr/>
        </p:nvGrpSpPr>
        <p:grpSpPr bwMode="auto">
          <a:xfrm>
            <a:off x="3690938" y="1374775"/>
            <a:ext cx="476250" cy="423863"/>
            <a:chOff x="2562" y="1552"/>
            <a:chExt cx="300" cy="267"/>
          </a:xfrm>
        </p:grpSpPr>
        <p:sp>
          <p:nvSpPr>
            <p:cNvPr id="193563" name="Oval 27"/>
            <p:cNvSpPr>
              <a:spLocks noChangeArrowheads="1"/>
            </p:cNvSpPr>
            <p:nvPr/>
          </p:nvSpPr>
          <p:spPr bwMode="auto">
            <a:xfrm>
              <a:off x="2585" y="1552"/>
              <a:ext cx="246" cy="267"/>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3564" name="Text Box 28"/>
            <p:cNvSpPr txBox="1">
              <a:spLocks noChangeArrowheads="1"/>
            </p:cNvSpPr>
            <p:nvPr/>
          </p:nvSpPr>
          <p:spPr bwMode="auto">
            <a:xfrm>
              <a:off x="2562" y="1552"/>
              <a:ext cx="300" cy="231"/>
            </a:xfrm>
            <a:prstGeom prst="rect">
              <a:avLst/>
            </a:prstGeom>
            <a:noFill/>
            <a:ln w="9525">
              <a:noFill/>
              <a:miter lim="800000"/>
              <a:headEnd/>
              <a:tailEnd/>
            </a:ln>
            <a:effectLst/>
          </p:spPr>
          <p:txBody>
            <a:bodyPr wrap="none">
              <a:prstTxWarp prst="textNoShape">
                <a:avLst/>
              </a:prstTxWarp>
              <a:spAutoFit/>
            </a:bodyPr>
            <a:lstStyle/>
            <a:p>
              <a:r>
                <a:rPr lang="en-US" sz="1800"/>
                <a:t>Na</a:t>
              </a:r>
            </a:p>
          </p:txBody>
        </p:sp>
      </p:grpSp>
      <p:grpSp>
        <p:nvGrpSpPr>
          <p:cNvPr id="9" name="Group 29"/>
          <p:cNvGrpSpPr>
            <a:grpSpLocks/>
          </p:cNvGrpSpPr>
          <p:nvPr/>
        </p:nvGrpSpPr>
        <p:grpSpPr bwMode="auto">
          <a:xfrm>
            <a:off x="4814888" y="1906588"/>
            <a:ext cx="476250" cy="423862"/>
            <a:chOff x="2562" y="1552"/>
            <a:chExt cx="300" cy="267"/>
          </a:xfrm>
        </p:grpSpPr>
        <p:sp>
          <p:nvSpPr>
            <p:cNvPr id="193566" name="Oval 30"/>
            <p:cNvSpPr>
              <a:spLocks noChangeArrowheads="1"/>
            </p:cNvSpPr>
            <p:nvPr/>
          </p:nvSpPr>
          <p:spPr bwMode="auto">
            <a:xfrm>
              <a:off x="2585" y="1552"/>
              <a:ext cx="246" cy="267"/>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3567" name="Text Box 31"/>
            <p:cNvSpPr txBox="1">
              <a:spLocks noChangeArrowheads="1"/>
            </p:cNvSpPr>
            <p:nvPr/>
          </p:nvSpPr>
          <p:spPr bwMode="auto">
            <a:xfrm>
              <a:off x="2562" y="1552"/>
              <a:ext cx="300" cy="231"/>
            </a:xfrm>
            <a:prstGeom prst="rect">
              <a:avLst/>
            </a:prstGeom>
            <a:noFill/>
            <a:ln w="9525">
              <a:noFill/>
              <a:miter lim="800000"/>
              <a:headEnd/>
              <a:tailEnd/>
            </a:ln>
            <a:effectLst/>
          </p:spPr>
          <p:txBody>
            <a:bodyPr wrap="none">
              <a:prstTxWarp prst="textNoShape">
                <a:avLst/>
              </a:prstTxWarp>
              <a:spAutoFit/>
            </a:bodyPr>
            <a:lstStyle/>
            <a:p>
              <a:r>
                <a:rPr lang="en-US" sz="1800"/>
                <a:t>Na</a:t>
              </a:r>
            </a:p>
          </p:txBody>
        </p:sp>
      </p:grpSp>
      <p:grpSp>
        <p:nvGrpSpPr>
          <p:cNvPr id="10" name="Group 32"/>
          <p:cNvGrpSpPr>
            <a:grpSpLocks/>
          </p:cNvGrpSpPr>
          <p:nvPr/>
        </p:nvGrpSpPr>
        <p:grpSpPr bwMode="auto">
          <a:xfrm>
            <a:off x="3162300" y="2071688"/>
            <a:ext cx="476250" cy="423862"/>
            <a:chOff x="2562" y="1552"/>
            <a:chExt cx="300" cy="267"/>
          </a:xfrm>
        </p:grpSpPr>
        <p:sp>
          <p:nvSpPr>
            <p:cNvPr id="193569" name="Oval 33"/>
            <p:cNvSpPr>
              <a:spLocks noChangeArrowheads="1"/>
            </p:cNvSpPr>
            <p:nvPr/>
          </p:nvSpPr>
          <p:spPr bwMode="auto">
            <a:xfrm>
              <a:off x="2585" y="1552"/>
              <a:ext cx="246" cy="267"/>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3570" name="Text Box 34"/>
            <p:cNvSpPr txBox="1">
              <a:spLocks noChangeArrowheads="1"/>
            </p:cNvSpPr>
            <p:nvPr/>
          </p:nvSpPr>
          <p:spPr bwMode="auto">
            <a:xfrm>
              <a:off x="2562" y="1552"/>
              <a:ext cx="300" cy="231"/>
            </a:xfrm>
            <a:prstGeom prst="rect">
              <a:avLst/>
            </a:prstGeom>
            <a:noFill/>
            <a:ln w="9525">
              <a:noFill/>
              <a:miter lim="800000"/>
              <a:headEnd/>
              <a:tailEnd/>
            </a:ln>
            <a:effectLst/>
          </p:spPr>
          <p:txBody>
            <a:bodyPr wrap="none">
              <a:prstTxWarp prst="textNoShape">
                <a:avLst/>
              </a:prstTxWarp>
              <a:spAutoFit/>
            </a:bodyPr>
            <a:lstStyle/>
            <a:p>
              <a:r>
                <a:rPr lang="en-US" sz="1800"/>
                <a:t>Na</a:t>
              </a:r>
            </a:p>
          </p:txBody>
        </p:sp>
      </p:grpSp>
      <p:grpSp>
        <p:nvGrpSpPr>
          <p:cNvPr id="11" name="Group 35"/>
          <p:cNvGrpSpPr>
            <a:grpSpLocks/>
          </p:cNvGrpSpPr>
          <p:nvPr/>
        </p:nvGrpSpPr>
        <p:grpSpPr bwMode="auto">
          <a:xfrm>
            <a:off x="5502275" y="1457325"/>
            <a:ext cx="476250" cy="423863"/>
            <a:chOff x="2562" y="1552"/>
            <a:chExt cx="300" cy="267"/>
          </a:xfrm>
        </p:grpSpPr>
        <p:sp>
          <p:nvSpPr>
            <p:cNvPr id="193572" name="Oval 36"/>
            <p:cNvSpPr>
              <a:spLocks noChangeArrowheads="1"/>
            </p:cNvSpPr>
            <p:nvPr/>
          </p:nvSpPr>
          <p:spPr bwMode="auto">
            <a:xfrm>
              <a:off x="2585" y="1552"/>
              <a:ext cx="246" cy="267"/>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3573" name="Text Box 37"/>
            <p:cNvSpPr txBox="1">
              <a:spLocks noChangeArrowheads="1"/>
            </p:cNvSpPr>
            <p:nvPr/>
          </p:nvSpPr>
          <p:spPr bwMode="auto">
            <a:xfrm>
              <a:off x="2562" y="1552"/>
              <a:ext cx="300" cy="231"/>
            </a:xfrm>
            <a:prstGeom prst="rect">
              <a:avLst/>
            </a:prstGeom>
            <a:noFill/>
            <a:ln w="9525">
              <a:noFill/>
              <a:miter lim="800000"/>
              <a:headEnd/>
              <a:tailEnd/>
            </a:ln>
            <a:effectLst/>
          </p:spPr>
          <p:txBody>
            <a:bodyPr wrap="none">
              <a:prstTxWarp prst="textNoShape">
                <a:avLst/>
              </a:prstTxWarp>
              <a:spAutoFit/>
            </a:bodyPr>
            <a:lstStyle/>
            <a:p>
              <a:r>
                <a:rPr lang="en-US" sz="1800"/>
                <a:t>Na</a:t>
              </a:r>
            </a:p>
          </p:txBody>
        </p:sp>
      </p:grpSp>
      <p:sp>
        <p:nvSpPr>
          <p:cNvPr id="193574" name="Oval 38"/>
          <p:cNvSpPr>
            <a:spLocks noChangeArrowheads="1"/>
          </p:cNvSpPr>
          <p:nvPr/>
        </p:nvSpPr>
        <p:spPr bwMode="auto">
          <a:xfrm>
            <a:off x="1844675" y="1487488"/>
            <a:ext cx="188913" cy="168275"/>
          </a:xfrm>
          <a:prstGeom prst="ellipse">
            <a:avLst/>
          </a:prstGeom>
          <a:solidFill>
            <a:srgbClr val="0099FF"/>
          </a:solidFill>
          <a:ln w="9525">
            <a:solidFill>
              <a:schemeClr val="tx1"/>
            </a:solidFill>
            <a:round/>
            <a:headEnd/>
            <a:tailEnd/>
          </a:ln>
          <a:effectLst/>
        </p:spPr>
        <p:txBody>
          <a:bodyPr wrap="none" anchor="ctr">
            <a:prstTxWarp prst="textNoShape">
              <a:avLst/>
            </a:prstTxWarp>
          </a:bodyPr>
          <a:lstStyle/>
          <a:p>
            <a:endParaRPr lang="en-US"/>
          </a:p>
        </p:txBody>
      </p:sp>
      <p:sp>
        <p:nvSpPr>
          <p:cNvPr id="193575" name="Text Box 39"/>
          <p:cNvSpPr txBox="1">
            <a:spLocks noChangeArrowheads="1"/>
          </p:cNvSpPr>
          <p:nvPr/>
        </p:nvSpPr>
        <p:spPr bwMode="auto">
          <a:xfrm>
            <a:off x="96838" y="3308350"/>
            <a:ext cx="9896475" cy="3416320"/>
          </a:xfrm>
          <a:prstGeom prst="rect">
            <a:avLst/>
          </a:prstGeom>
          <a:noFill/>
          <a:ln w="9525">
            <a:noFill/>
            <a:miter lim="800000"/>
            <a:headEnd/>
            <a:tailEnd/>
          </a:ln>
          <a:effectLst/>
        </p:spPr>
        <p:txBody>
          <a:bodyPr>
            <a:prstTxWarp prst="textNoShape">
              <a:avLst/>
            </a:prstTxWarp>
            <a:spAutoFit/>
          </a:bodyPr>
          <a:lstStyle/>
          <a:p>
            <a:r>
              <a:rPr lang="en-US" dirty="0"/>
              <a:t>Electron energy = </a:t>
            </a:r>
            <a:r>
              <a:rPr lang="en-US" dirty="0" err="1" smtClean="0"/>
              <a:t>qΔV</a:t>
            </a:r>
            <a:r>
              <a:rPr lang="en-US" dirty="0"/>
              <a:t>=</a:t>
            </a:r>
            <a:r>
              <a:rPr lang="en-US" dirty="0" err="1"/>
              <a:t>q(Ed</a:t>
            </a:r>
            <a:r>
              <a:rPr lang="en-US" dirty="0"/>
              <a:t>), </a:t>
            </a:r>
          </a:p>
          <a:p>
            <a:r>
              <a:rPr lang="en-US" dirty="0"/>
              <a:t>	</a:t>
            </a:r>
            <a:r>
              <a:rPr lang="en-US" dirty="0" err="1"/>
              <a:t>E</a:t>
            </a:r>
            <a:r>
              <a:rPr lang="en-US" dirty="0"/>
              <a:t> is electric field = </a:t>
            </a:r>
            <a:r>
              <a:rPr lang="en-US" dirty="0" err="1"/>
              <a:t>V/D</a:t>
            </a:r>
            <a:r>
              <a:rPr lang="en-US" dirty="0"/>
              <a:t>, </a:t>
            </a:r>
          </a:p>
          <a:p>
            <a:r>
              <a:rPr lang="en-US" dirty="0"/>
              <a:t>	</a:t>
            </a:r>
            <a:r>
              <a:rPr lang="en-US" dirty="0" err="1"/>
              <a:t>d</a:t>
            </a:r>
            <a:r>
              <a:rPr lang="en-US" dirty="0"/>
              <a:t> is the distance between energy losing collisions.</a:t>
            </a:r>
          </a:p>
          <a:p>
            <a:endParaRPr lang="en-US" dirty="0"/>
          </a:p>
          <a:p>
            <a:r>
              <a:rPr lang="en-US" dirty="0"/>
              <a:t>The higher the pressure, the higher the density, </a:t>
            </a:r>
          </a:p>
          <a:p>
            <a:r>
              <a:rPr lang="en-US" dirty="0"/>
              <a:t>	=&gt; the smaller is </a:t>
            </a:r>
            <a:r>
              <a:rPr lang="en-US" dirty="0" err="1"/>
              <a:t>d</a:t>
            </a:r>
            <a:r>
              <a:rPr lang="en-US" dirty="0"/>
              <a:t>.  </a:t>
            </a:r>
          </a:p>
          <a:p>
            <a:r>
              <a:rPr lang="en-US" dirty="0" err="1"/>
              <a:t>d</a:t>
            </a:r>
            <a:r>
              <a:rPr lang="en-US" dirty="0"/>
              <a:t> decreases if the collision cross section</a:t>
            </a:r>
            <a:r>
              <a:rPr lang="en-US" dirty="0" smtClean="0"/>
              <a:t> </a:t>
            </a:r>
            <a:r>
              <a:rPr lang="en-US" dirty="0" err="1" smtClean="0"/>
              <a:t>σ</a:t>
            </a:r>
            <a:r>
              <a:rPr lang="en-US" dirty="0" smtClean="0">
                <a:sym typeface="Symbol" charset="2"/>
              </a:rPr>
              <a:t> </a:t>
            </a:r>
            <a:r>
              <a:rPr lang="en-US" dirty="0"/>
              <a:t>(“atom size”) increases.</a:t>
            </a:r>
          </a:p>
          <a:p>
            <a:r>
              <a:rPr lang="en-US" dirty="0"/>
              <a:t>	looking at geometry, </a:t>
            </a:r>
            <a:r>
              <a:rPr lang="en-US" dirty="0" err="1"/>
              <a:t>d</a:t>
            </a:r>
            <a:r>
              <a:rPr lang="en-US" dirty="0"/>
              <a:t> = (# atoms/m</a:t>
            </a:r>
            <a:r>
              <a:rPr lang="en-US" baseline="30000" dirty="0"/>
              <a:t>3</a:t>
            </a:r>
            <a:r>
              <a:rPr lang="en-US" dirty="0"/>
              <a:t> x</a:t>
            </a:r>
            <a:r>
              <a:rPr lang="en-US" dirty="0" smtClean="0"/>
              <a:t> σ</a:t>
            </a:r>
            <a:r>
              <a:rPr lang="en-US" dirty="0" smtClean="0">
                <a:sym typeface="Symbol" charset="2"/>
              </a:rPr>
              <a:t>)</a:t>
            </a:r>
            <a:r>
              <a:rPr lang="en-US" baseline="30000" dirty="0">
                <a:sym typeface="Symbol" charset="2"/>
              </a:rPr>
              <a:t>-1</a:t>
            </a:r>
          </a:p>
          <a:p>
            <a:r>
              <a:rPr lang="en-US" dirty="0">
                <a:sym typeface="Symbol" charset="2"/>
              </a:rPr>
              <a:t>	if</a:t>
            </a:r>
            <a:r>
              <a:rPr lang="en-US" dirty="0" smtClean="0">
                <a:sym typeface="Symbol" charset="2"/>
              </a:rPr>
              <a:t> </a:t>
            </a:r>
            <a:r>
              <a:rPr lang="en-US" dirty="0" err="1" smtClean="0">
                <a:sym typeface="Symbol" charset="2"/>
              </a:rPr>
              <a:t>σ</a:t>
            </a:r>
            <a:r>
              <a:rPr lang="en-US" dirty="0" smtClean="0">
                <a:sym typeface="Symbol" charset="2"/>
              </a:rPr>
              <a:t> </a:t>
            </a:r>
            <a:r>
              <a:rPr lang="en-US" dirty="0">
                <a:sym typeface="Symbol" charset="2"/>
              </a:rPr>
              <a:t>is in m</a:t>
            </a:r>
            <a:r>
              <a:rPr lang="en-US" baseline="30000" dirty="0">
                <a:sym typeface="Symbol" charset="2"/>
              </a:rPr>
              <a:t>2</a:t>
            </a:r>
            <a:r>
              <a:rPr lang="en-US" dirty="0">
                <a:sym typeface="Symbol" charset="2"/>
              </a:rPr>
              <a:t>.</a:t>
            </a:r>
            <a:r>
              <a:rPr lang="en-US" dirty="0" smtClean="0">
                <a:sym typeface="Symbol" charset="2"/>
              </a:rPr>
              <a:t> </a:t>
            </a:r>
            <a:r>
              <a:rPr lang="en-US" dirty="0" err="1" smtClean="0">
                <a:sym typeface="Symbol" charset="2"/>
              </a:rPr>
              <a:t>σ</a:t>
            </a:r>
            <a:r>
              <a:rPr lang="en-US" dirty="0" smtClean="0">
                <a:sym typeface="Symbol" charset="2"/>
              </a:rPr>
              <a:t> </a:t>
            </a:r>
            <a:r>
              <a:rPr lang="en-US" dirty="0">
                <a:sym typeface="Symbol" charset="2"/>
              </a:rPr>
              <a:t>is typically a few x 10</a:t>
            </a:r>
            <a:r>
              <a:rPr lang="en-US" baseline="30000" dirty="0">
                <a:sym typeface="Symbol" charset="2"/>
              </a:rPr>
              <a:t>-20</a:t>
            </a:r>
            <a:r>
              <a:rPr lang="en-US" dirty="0">
                <a:sym typeface="Symbol" charset="2"/>
              </a:rPr>
              <a:t> m</a:t>
            </a:r>
            <a:r>
              <a:rPr lang="en-US" baseline="30000" dirty="0">
                <a:sym typeface="Symbol" charset="2"/>
              </a:rPr>
              <a:t>2</a:t>
            </a:r>
          </a:p>
        </p:txBody>
      </p:sp>
      <p:sp>
        <p:nvSpPr>
          <p:cNvPr id="193576" name="Text Box 40"/>
          <p:cNvSpPr txBox="1">
            <a:spLocks noChangeArrowheads="1"/>
          </p:cNvSpPr>
          <p:nvPr/>
        </p:nvSpPr>
        <p:spPr bwMode="auto">
          <a:xfrm>
            <a:off x="3770313" y="835025"/>
            <a:ext cx="404812" cy="457200"/>
          </a:xfrm>
          <a:prstGeom prst="rect">
            <a:avLst/>
          </a:prstGeom>
          <a:noFill/>
          <a:ln w="9525">
            <a:noFill/>
            <a:miter lim="800000"/>
            <a:headEnd/>
            <a:tailEnd/>
          </a:ln>
          <a:effectLst/>
        </p:spPr>
        <p:txBody>
          <a:bodyPr wrap="none">
            <a:prstTxWarp prst="textNoShape">
              <a:avLst/>
            </a:prstTxWarp>
            <a:spAutoFit/>
          </a:bodyPr>
          <a:lstStyle/>
          <a:p>
            <a:r>
              <a:rPr lang="en-US"/>
              <a:t>D</a:t>
            </a:r>
          </a:p>
        </p:txBody>
      </p:sp>
      <p:sp>
        <p:nvSpPr>
          <p:cNvPr id="193577" name="Line 41"/>
          <p:cNvSpPr>
            <a:spLocks noChangeShapeType="1"/>
          </p:cNvSpPr>
          <p:nvPr/>
        </p:nvSpPr>
        <p:spPr bwMode="auto">
          <a:xfrm flipV="1">
            <a:off x="1498600" y="1176338"/>
            <a:ext cx="5588000" cy="11112"/>
          </a:xfrm>
          <a:prstGeom prst="line">
            <a:avLst/>
          </a:prstGeom>
          <a:noFill/>
          <a:ln w="9525">
            <a:solidFill>
              <a:schemeClr val="tx1"/>
            </a:solidFill>
            <a:prstDash val="sysDot"/>
            <a:round/>
            <a:headEnd type="arrow" w="med" len="med"/>
            <a:tailEnd type="arrow" w="med" len="me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 name="Slide Number Placeholder 3"/>
          <p:cNvSpPr>
            <a:spLocks noGrp="1"/>
          </p:cNvSpPr>
          <p:nvPr>
            <p:ph type="sldNum" sz="quarter" idx="12"/>
          </p:nvPr>
        </p:nvSpPr>
        <p:spPr/>
        <p:txBody>
          <a:bodyPr/>
          <a:lstStyle/>
          <a:p>
            <a:fld id="{12CF58CD-27B3-DA47-9438-71BEDC32C470}" type="slidenum">
              <a:rPr lang="en-US"/>
              <a:pPr/>
              <a:t>37</a:t>
            </a:fld>
            <a:endParaRPr lang="en-US"/>
          </a:p>
        </p:txBody>
      </p:sp>
      <p:sp>
        <p:nvSpPr>
          <p:cNvPr id="206850" name="Text Box 2"/>
          <p:cNvSpPr txBox="1">
            <a:spLocks noChangeArrowheads="1"/>
          </p:cNvSpPr>
          <p:nvPr/>
        </p:nvSpPr>
        <p:spPr bwMode="auto">
          <a:xfrm>
            <a:off x="733425" y="0"/>
            <a:ext cx="3927475" cy="822325"/>
          </a:xfrm>
          <a:prstGeom prst="rect">
            <a:avLst/>
          </a:prstGeom>
          <a:noFill/>
          <a:ln w="9525">
            <a:noFill/>
            <a:miter lim="800000"/>
            <a:headEnd/>
            <a:tailEnd/>
          </a:ln>
          <a:effectLst/>
        </p:spPr>
        <p:txBody>
          <a:bodyPr wrap="none">
            <a:prstTxWarp prst="textNoShape">
              <a:avLst/>
            </a:prstTxWarp>
            <a:spAutoFit/>
          </a:bodyPr>
          <a:lstStyle/>
          <a:p>
            <a:r>
              <a:rPr lang="en-US" u="sng"/>
              <a:t>sources of light (traditional):</a:t>
            </a:r>
          </a:p>
          <a:p>
            <a:r>
              <a:rPr lang="en-US">
                <a:solidFill>
                  <a:schemeClr val="accent2"/>
                </a:solidFill>
              </a:rPr>
              <a:t>                        </a:t>
            </a:r>
            <a:endParaRPr lang="en-US" u="sng">
              <a:solidFill>
                <a:schemeClr val="accent2"/>
              </a:solidFill>
            </a:endParaRPr>
          </a:p>
        </p:txBody>
      </p:sp>
      <p:grpSp>
        <p:nvGrpSpPr>
          <p:cNvPr id="2" name="Group 3"/>
          <p:cNvGrpSpPr>
            <a:grpSpLocks/>
          </p:cNvGrpSpPr>
          <p:nvPr/>
        </p:nvGrpSpPr>
        <p:grpSpPr bwMode="auto">
          <a:xfrm>
            <a:off x="5202238" y="2359025"/>
            <a:ext cx="3943350" cy="855663"/>
            <a:chOff x="2217" y="3088"/>
            <a:chExt cx="4324" cy="1088"/>
          </a:xfrm>
        </p:grpSpPr>
        <p:sp>
          <p:nvSpPr>
            <p:cNvPr id="206852" name="Oval 4"/>
            <p:cNvSpPr>
              <a:spLocks noChangeArrowheads="1"/>
            </p:cNvSpPr>
            <p:nvPr/>
          </p:nvSpPr>
          <p:spPr bwMode="auto">
            <a:xfrm>
              <a:off x="2712" y="3734"/>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206853" name="Freeform 5"/>
            <p:cNvSpPr>
              <a:spLocks/>
            </p:cNvSpPr>
            <p:nvPr/>
          </p:nvSpPr>
          <p:spPr bwMode="auto">
            <a:xfrm>
              <a:off x="2334" y="3706"/>
              <a:ext cx="435" cy="285"/>
            </a:xfrm>
            <a:custGeom>
              <a:avLst/>
              <a:gdLst/>
              <a:ahLst/>
              <a:cxnLst>
                <a:cxn ang="0">
                  <a:pos x="128" y="0"/>
                </a:cxn>
                <a:cxn ang="0">
                  <a:pos x="297" y="5"/>
                </a:cxn>
                <a:cxn ang="0">
                  <a:pos x="332" y="17"/>
                </a:cxn>
                <a:cxn ang="0">
                  <a:pos x="355" y="69"/>
                </a:cxn>
                <a:cxn ang="0">
                  <a:pos x="291" y="110"/>
                </a:cxn>
                <a:cxn ang="0">
                  <a:pos x="384" y="110"/>
                </a:cxn>
                <a:cxn ang="0">
                  <a:pos x="349" y="203"/>
                </a:cxn>
                <a:cxn ang="0">
                  <a:pos x="332" y="180"/>
                </a:cxn>
                <a:cxn ang="0">
                  <a:pos x="367" y="168"/>
                </a:cxn>
                <a:cxn ang="0">
                  <a:pos x="431" y="203"/>
                </a:cxn>
                <a:cxn ang="0">
                  <a:pos x="396" y="285"/>
                </a:cxn>
                <a:cxn ang="0">
                  <a:pos x="0" y="261"/>
                </a:cxn>
              </a:cxnLst>
              <a:rect l="0" t="0" r="r" b="b"/>
              <a:pathLst>
                <a:path w="435" h="285">
                  <a:moveTo>
                    <a:pt x="128" y="0"/>
                  </a:moveTo>
                  <a:cubicBezTo>
                    <a:pt x="184" y="2"/>
                    <a:pt x="241" y="0"/>
                    <a:pt x="297" y="5"/>
                  </a:cubicBezTo>
                  <a:cubicBezTo>
                    <a:pt x="309" y="6"/>
                    <a:pt x="332" y="17"/>
                    <a:pt x="332" y="17"/>
                  </a:cubicBezTo>
                  <a:cubicBezTo>
                    <a:pt x="337" y="37"/>
                    <a:pt x="348" y="50"/>
                    <a:pt x="355" y="69"/>
                  </a:cubicBezTo>
                  <a:cubicBezTo>
                    <a:pt x="337" y="96"/>
                    <a:pt x="320" y="100"/>
                    <a:pt x="291" y="110"/>
                  </a:cubicBezTo>
                  <a:cubicBezTo>
                    <a:pt x="315" y="76"/>
                    <a:pt x="353" y="90"/>
                    <a:pt x="384" y="110"/>
                  </a:cubicBezTo>
                  <a:cubicBezTo>
                    <a:pt x="390" y="153"/>
                    <a:pt x="396" y="187"/>
                    <a:pt x="349" y="203"/>
                  </a:cubicBezTo>
                  <a:cubicBezTo>
                    <a:pt x="345" y="202"/>
                    <a:pt x="304" y="200"/>
                    <a:pt x="332" y="180"/>
                  </a:cubicBezTo>
                  <a:cubicBezTo>
                    <a:pt x="342" y="173"/>
                    <a:pt x="367" y="168"/>
                    <a:pt x="367" y="168"/>
                  </a:cubicBezTo>
                  <a:cubicBezTo>
                    <a:pt x="401" y="174"/>
                    <a:pt x="412" y="175"/>
                    <a:pt x="431" y="203"/>
                  </a:cubicBezTo>
                  <a:cubicBezTo>
                    <a:pt x="427" y="245"/>
                    <a:pt x="435" y="271"/>
                    <a:pt x="396" y="285"/>
                  </a:cubicBezTo>
                  <a:cubicBezTo>
                    <a:pt x="262" y="275"/>
                    <a:pt x="136" y="261"/>
                    <a:pt x="0" y="261"/>
                  </a:cubicBezTo>
                </a:path>
              </a:pathLst>
            </a:custGeom>
            <a:noFill/>
            <a:ln w="9525">
              <a:solidFill>
                <a:schemeClr val="tx1"/>
              </a:solidFill>
              <a:round/>
              <a:headEnd/>
              <a:tailEnd/>
            </a:ln>
            <a:effectLst/>
          </p:spPr>
          <p:txBody>
            <a:bodyPr>
              <a:prstTxWarp prst="textNoShape">
                <a:avLst/>
              </a:prstTxWarp>
            </a:bodyPr>
            <a:lstStyle/>
            <a:p>
              <a:endParaRPr lang="en-US"/>
            </a:p>
          </p:txBody>
        </p:sp>
        <p:grpSp>
          <p:nvGrpSpPr>
            <p:cNvPr id="3" name="Group 6"/>
            <p:cNvGrpSpPr>
              <a:grpSpLocks/>
            </p:cNvGrpSpPr>
            <p:nvPr/>
          </p:nvGrpSpPr>
          <p:grpSpPr bwMode="auto">
            <a:xfrm>
              <a:off x="2809" y="3777"/>
              <a:ext cx="629" cy="371"/>
              <a:chOff x="952" y="3842"/>
              <a:chExt cx="629" cy="371"/>
            </a:xfrm>
          </p:grpSpPr>
          <p:sp>
            <p:nvSpPr>
              <p:cNvPr id="206855" name="Oval 7"/>
              <p:cNvSpPr>
                <a:spLocks noChangeArrowheads="1"/>
              </p:cNvSpPr>
              <p:nvPr/>
            </p:nvSpPr>
            <p:spPr bwMode="auto">
              <a:xfrm>
                <a:off x="952" y="3896"/>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206856" name="Oval 8"/>
              <p:cNvSpPr>
                <a:spLocks noChangeArrowheads="1"/>
              </p:cNvSpPr>
              <p:nvPr/>
            </p:nvSpPr>
            <p:spPr bwMode="auto">
              <a:xfrm>
                <a:off x="1084" y="3842"/>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206857" name="Oval 9"/>
              <p:cNvSpPr>
                <a:spLocks noChangeArrowheads="1"/>
              </p:cNvSpPr>
              <p:nvPr/>
            </p:nvSpPr>
            <p:spPr bwMode="auto">
              <a:xfrm>
                <a:off x="1187" y="3962"/>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206858" name="Oval 10"/>
              <p:cNvSpPr>
                <a:spLocks noChangeArrowheads="1"/>
              </p:cNvSpPr>
              <p:nvPr/>
            </p:nvSpPr>
            <p:spPr bwMode="auto">
              <a:xfrm>
                <a:off x="1185" y="3844"/>
                <a:ext cx="62" cy="27"/>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206859" name="Oval 11"/>
              <p:cNvSpPr>
                <a:spLocks noChangeArrowheads="1"/>
              </p:cNvSpPr>
              <p:nvPr/>
            </p:nvSpPr>
            <p:spPr bwMode="auto">
              <a:xfrm>
                <a:off x="1071" y="3986"/>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206860" name="Oval 12"/>
              <p:cNvSpPr>
                <a:spLocks noChangeArrowheads="1"/>
              </p:cNvSpPr>
              <p:nvPr/>
            </p:nvSpPr>
            <p:spPr bwMode="auto">
              <a:xfrm>
                <a:off x="1278" y="4036"/>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206861" name="Oval 13"/>
              <p:cNvSpPr>
                <a:spLocks noChangeArrowheads="1"/>
              </p:cNvSpPr>
              <p:nvPr/>
            </p:nvSpPr>
            <p:spPr bwMode="auto">
              <a:xfrm>
                <a:off x="1375" y="4133"/>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206862" name="Oval 14"/>
              <p:cNvSpPr>
                <a:spLocks noChangeArrowheads="1"/>
              </p:cNvSpPr>
              <p:nvPr/>
            </p:nvSpPr>
            <p:spPr bwMode="auto">
              <a:xfrm>
                <a:off x="1082" y="4149"/>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206863" name="Line 15"/>
              <p:cNvSpPr>
                <a:spLocks noChangeShapeType="1"/>
              </p:cNvSpPr>
              <p:nvPr/>
            </p:nvSpPr>
            <p:spPr bwMode="auto">
              <a:xfrm>
                <a:off x="1024" y="3921"/>
                <a:ext cx="105"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06864" name="Line 16"/>
              <p:cNvSpPr>
                <a:spLocks noChangeShapeType="1"/>
              </p:cNvSpPr>
              <p:nvPr/>
            </p:nvSpPr>
            <p:spPr bwMode="auto">
              <a:xfrm>
                <a:off x="1361" y="4049"/>
                <a:ext cx="123"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06865" name="Line 17"/>
              <p:cNvSpPr>
                <a:spLocks noChangeShapeType="1"/>
              </p:cNvSpPr>
              <p:nvPr/>
            </p:nvSpPr>
            <p:spPr bwMode="auto">
              <a:xfrm>
                <a:off x="1458" y="4146"/>
                <a:ext cx="123"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06866" name="Line 18"/>
              <p:cNvSpPr>
                <a:spLocks noChangeShapeType="1"/>
              </p:cNvSpPr>
              <p:nvPr/>
            </p:nvSpPr>
            <p:spPr bwMode="auto">
              <a:xfrm>
                <a:off x="1165" y="4203"/>
                <a:ext cx="123"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grpSp>
        <p:grpSp>
          <p:nvGrpSpPr>
            <p:cNvPr id="4" name="Group 19"/>
            <p:cNvGrpSpPr>
              <a:grpSpLocks/>
            </p:cNvGrpSpPr>
            <p:nvPr/>
          </p:nvGrpSpPr>
          <p:grpSpPr bwMode="auto">
            <a:xfrm>
              <a:off x="3487" y="3776"/>
              <a:ext cx="215" cy="215"/>
              <a:chOff x="716" y="920"/>
              <a:chExt cx="1309" cy="1309"/>
            </a:xfrm>
          </p:grpSpPr>
          <p:sp>
            <p:nvSpPr>
              <p:cNvPr id="206868" name="Oval 20"/>
              <p:cNvSpPr>
                <a:spLocks noChangeArrowheads="1"/>
              </p:cNvSpPr>
              <p:nvPr/>
            </p:nvSpPr>
            <p:spPr bwMode="auto">
              <a:xfrm>
                <a:off x="716" y="920"/>
                <a:ext cx="1309" cy="1309"/>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06869" name="Oval 21"/>
              <p:cNvSpPr>
                <a:spLocks noChangeArrowheads="1"/>
              </p:cNvSpPr>
              <p:nvPr/>
            </p:nvSpPr>
            <p:spPr bwMode="auto">
              <a:xfrm>
                <a:off x="1331" y="1460"/>
                <a:ext cx="135" cy="129"/>
              </a:xfrm>
              <a:prstGeom prst="ellipse">
                <a:avLst/>
              </a:prstGeom>
              <a:solidFill>
                <a:srgbClr val="800000"/>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5" name="Group 22"/>
            <p:cNvGrpSpPr>
              <a:grpSpLocks/>
            </p:cNvGrpSpPr>
            <p:nvPr/>
          </p:nvGrpSpPr>
          <p:grpSpPr bwMode="auto">
            <a:xfrm>
              <a:off x="4172" y="3943"/>
              <a:ext cx="215" cy="215"/>
              <a:chOff x="716" y="920"/>
              <a:chExt cx="1309" cy="1309"/>
            </a:xfrm>
          </p:grpSpPr>
          <p:sp>
            <p:nvSpPr>
              <p:cNvPr id="206871" name="Oval 23"/>
              <p:cNvSpPr>
                <a:spLocks noChangeArrowheads="1"/>
              </p:cNvSpPr>
              <p:nvPr/>
            </p:nvSpPr>
            <p:spPr bwMode="auto">
              <a:xfrm>
                <a:off x="716" y="920"/>
                <a:ext cx="1309" cy="1309"/>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06872" name="Oval 24"/>
              <p:cNvSpPr>
                <a:spLocks noChangeArrowheads="1"/>
              </p:cNvSpPr>
              <p:nvPr/>
            </p:nvSpPr>
            <p:spPr bwMode="auto">
              <a:xfrm>
                <a:off x="1331" y="1460"/>
                <a:ext cx="135" cy="129"/>
              </a:xfrm>
              <a:prstGeom prst="ellipse">
                <a:avLst/>
              </a:prstGeom>
              <a:solidFill>
                <a:srgbClr val="800000"/>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6" name="Group 25"/>
            <p:cNvGrpSpPr>
              <a:grpSpLocks/>
            </p:cNvGrpSpPr>
            <p:nvPr/>
          </p:nvGrpSpPr>
          <p:grpSpPr bwMode="auto">
            <a:xfrm>
              <a:off x="4199" y="3650"/>
              <a:ext cx="215" cy="215"/>
              <a:chOff x="716" y="920"/>
              <a:chExt cx="1309" cy="1309"/>
            </a:xfrm>
          </p:grpSpPr>
          <p:sp>
            <p:nvSpPr>
              <p:cNvPr id="206874" name="Oval 26"/>
              <p:cNvSpPr>
                <a:spLocks noChangeArrowheads="1"/>
              </p:cNvSpPr>
              <p:nvPr/>
            </p:nvSpPr>
            <p:spPr bwMode="auto">
              <a:xfrm>
                <a:off x="716" y="920"/>
                <a:ext cx="1309" cy="1309"/>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06875" name="Oval 27"/>
              <p:cNvSpPr>
                <a:spLocks noChangeArrowheads="1"/>
              </p:cNvSpPr>
              <p:nvPr/>
            </p:nvSpPr>
            <p:spPr bwMode="auto">
              <a:xfrm>
                <a:off x="1331" y="1460"/>
                <a:ext cx="135" cy="129"/>
              </a:xfrm>
              <a:prstGeom prst="ellipse">
                <a:avLst/>
              </a:prstGeom>
              <a:solidFill>
                <a:srgbClr val="800000"/>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7" name="Group 28"/>
            <p:cNvGrpSpPr>
              <a:grpSpLocks/>
            </p:cNvGrpSpPr>
            <p:nvPr/>
          </p:nvGrpSpPr>
          <p:grpSpPr bwMode="auto">
            <a:xfrm>
              <a:off x="3703" y="3769"/>
              <a:ext cx="629" cy="371"/>
              <a:chOff x="952" y="3842"/>
              <a:chExt cx="629" cy="371"/>
            </a:xfrm>
          </p:grpSpPr>
          <p:sp>
            <p:nvSpPr>
              <p:cNvPr id="206877" name="Oval 29"/>
              <p:cNvSpPr>
                <a:spLocks noChangeArrowheads="1"/>
              </p:cNvSpPr>
              <p:nvPr/>
            </p:nvSpPr>
            <p:spPr bwMode="auto">
              <a:xfrm>
                <a:off x="952" y="3896"/>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206878" name="Oval 30"/>
              <p:cNvSpPr>
                <a:spLocks noChangeArrowheads="1"/>
              </p:cNvSpPr>
              <p:nvPr/>
            </p:nvSpPr>
            <p:spPr bwMode="auto">
              <a:xfrm>
                <a:off x="1084" y="3842"/>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206879" name="Oval 31"/>
              <p:cNvSpPr>
                <a:spLocks noChangeArrowheads="1"/>
              </p:cNvSpPr>
              <p:nvPr/>
            </p:nvSpPr>
            <p:spPr bwMode="auto">
              <a:xfrm>
                <a:off x="1187" y="3962"/>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206880" name="Oval 32"/>
              <p:cNvSpPr>
                <a:spLocks noChangeArrowheads="1"/>
              </p:cNvSpPr>
              <p:nvPr/>
            </p:nvSpPr>
            <p:spPr bwMode="auto">
              <a:xfrm>
                <a:off x="1185" y="3844"/>
                <a:ext cx="62" cy="27"/>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206881" name="Oval 33"/>
              <p:cNvSpPr>
                <a:spLocks noChangeArrowheads="1"/>
              </p:cNvSpPr>
              <p:nvPr/>
            </p:nvSpPr>
            <p:spPr bwMode="auto">
              <a:xfrm>
                <a:off x="1071" y="3986"/>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206882" name="Oval 34"/>
              <p:cNvSpPr>
                <a:spLocks noChangeArrowheads="1"/>
              </p:cNvSpPr>
              <p:nvPr/>
            </p:nvSpPr>
            <p:spPr bwMode="auto">
              <a:xfrm>
                <a:off x="1278" y="4036"/>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206883" name="Oval 35"/>
              <p:cNvSpPr>
                <a:spLocks noChangeArrowheads="1"/>
              </p:cNvSpPr>
              <p:nvPr/>
            </p:nvSpPr>
            <p:spPr bwMode="auto">
              <a:xfrm>
                <a:off x="1375" y="4133"/>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206884" name="Oval 36"/>
              <p:cNvSpPr>
                <a:spLocks noChangeArrowheads="1"/>
              </p:cNvSpPr>
              <p:nvPr/>
            </p:nvSpPr>
            <p:spPr bwMode="auto">
              <a:xfrm>
                <a:off x="1082" y="4149"/>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206885" name="Line 37"/>
              <p:cNvSpPr>
                <a:spLocks noChangeShapeType="1"/>
              </p:cNvSpPr>
              <p:nvPr/>
            </p:nvSpPr>
            <p:spPr bwMode="auto">
              <a:xfrm>
                <a:off x="1024" y="3921"/>
                <a:ext cx="105"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06886" name="Line 38"/>
              <p:cNvSpPr>
                <a:spLocks noChangeShapeType="1"/>
              </p:cNvSpPr>
              <p:nvPr/>
            </p:nvSpPr>
            <p:spPr bwMode="auto">
              <a:xfrm>
                <a:off x="1361" y="4049"/>
                <a:ext cx="123"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06887" name="Line 39"/>
              <p:cNvSpPr>
                <a:spLocks noChangeShapeType="1"/>
              </p:cNvSpPr>
              <p:nvPr/>
            </p:nvSpPr>
            <p:spPr bwMode="auto">
              <a:xfrm>
                <a:off x="1458" y="4146"/>
                <a:ext cx="123"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06888" name="Line 40"/>
              <p:cNvSpPr>
                <a:spLocks noChangeShapeType="1"/>
              </p:cNvSpPr>
              <p:nvPr/>
            </p:nvSpPr>
            <p:spPr bwMode="auto">
              <a:xfrm>
                <a:off x="1165" y="4203"/>
                <a:ext cx="123"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grpSp>
        <p:grpSp>
          <p:nvGrpSpPr>
            <p:cNvPr id="8" name="Group 41"/>
            <p:cNvGrpSpPr>
              <a:grpSpLocks/>
            </p:cNvGrpSpPr>
            <p:nvPr/>
          </p:nvGrpSpPr>
          <p:grpSpPr bwMode="auto">
            <a:xfrm>
              <a:off x="4399" y="3727"/>
              <a:ext cx="629" cy="371"/>
              <a:chOff x="952" y="3842"/>
              <a:chExt cx="629" cy="371"/>
            </a:xfrm>
          </p:grpSpPr>
          <p:sp>
            <p:nvSpPr>
              <p:cNvPr id="206890" name="Oval 42"/>
              <p:cNvSpPr>
                <a:spLocks noChangeArrowheads="1"/>
              </p:cNvSpPr>
              <p:nvPr/>
            </p:nvSpPr>
            <p:spPr bwMode="auto">
              <a:xfrm>
                <a:off x="952" y="3896"/>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206891" name="Oval 43"/>
              <p:cNvSpPr>
                <a:spLocks noChangeArrowheads="1"/>
              </p:cNvSpPr>
              <p:nvPr/>
            </p:nvSpPr>
            <p:spPr bwMode="auto">
              <a:xfrm>
                <a:off x="1084" y="3842"/>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206892" name="Oval 44"/>
              <p:cNvSpPr>
                <a:spLocks noChangeArrowheads="1"/>
              </p:cNvSpPr>
              <p:nvPr/>
            </p:nvSpPr>
            <p:spPr bwMode="auto">
              <a:xfrm>
                <a:off x="1187" y="3962"/>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206893" name="Oval 45"/>
              <p:cNvSpPr>
                <a:spLocks noChangeArrowheads="1"/>
              </p:cNvSpPr>
              <p:nvPr/>
            </p:nvSpPr>
            <p:spPr bwMode="auto">
              <a:xfrm>
                <a:off x="1185" y="3844"/>
                <a:ext cx="62" cy="27"/>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206894" name="Oval 46"/>
              <p:cNvSpPr>
                <a:spLocks noChangeArrowheads="1"/>
              </p:cNvSpPr>
              <p:nvPr/>
            </p:nvSpPr>
            <p:spPr bwMode="auto">
              <a:xfrm>
                <a:off x="1071" y="3986"/>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206895" name="Oval 47"/>
              <p:cNvSpPr>
                <a:spLocks noChangeArrowheads="1"/>
              </p:cNvSpPr>
              <p:nvPr/>
            </p:nvSpPr>
            <p:spPr bwMode="auto">
              <a:xfrm>
                <a:off x="1278" y="4036"/>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206896" name="Oval 48"/>
              <p:cNvSpPr>
                <a:spLocks noChangeArrowheads="1"/>
              </p:cNvSpPr>
              <p:nvPr/>
            </p:nvSpPr>
            <p:spPr bwMode="auto">
              <a:xfrm>
                <a:off x="1375" y="4133"/>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206897" name="Oval 49"/>
              <p:cNvSpPr>
                <a:spLocks noChangeArrowheads="1"/>
              </p:cNvSpPr>
              <p:nvPr/>
            </p:nvSpPr>
            <p:spPr bwMode="auto">
              <a:xfrm>
                <a:off x="1082" y="4149"/>
                <a:ext cx="56" cy="64"/>
              </a:xfrm>
              <a:prstGeom prst="ellipse">
                <a:avLst/>
              </a:prstGeom>
              <a:solidFill>
                <a:srgbClr val="0066FF"/>
              </a:solidFill>
              <a:ln w="9525">
                <a:solidFill>
                  <a:schemeClr val="tx1"/>
                </a:solidFill>
                <a:round/>
                <a:headEnd/>
                <a:tailEnd/>
              </a:ln>
              <a:effectLst/>
            </p:spPr>
            <p:txBody>
              <a:bodyPr wrap="none" anchor="ctr">
                <a:prstTxWarp prst="textNoShape">
                  <a:avLst/>
                </a:prstTxWarp>
              </a:bodyPr>
              <a:lstStyle/>
              <a:p>
                <a:endParaRPr lang="en-US"/>
              </a:p>
            </p:txBody>
          </p:sp>
          <p:sp>
            <p:nvSpPr>
              <p:cNvPr id="206898" name="Line 50"/>
              <p:cNvSpPr>
                <a:spLocks noChangeShapeType="1"/>
              </p:cNvSpPr>
              <p:nvPr/>
            </p:nvSpPr>
            <p:spPr bwMode="auto">
              <a:xfrm>
                <a:off x="1024" y="3921"/>
                <a:ext cx="105"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06899" name="Line 51"/>
              <p:cNvSpPr>
                <a:spLocks noChangeShapeType="1"/>
              </p:cNvSpPr>
              <p:nvPr/>
            </p:nvSpPr>
            <p:spPr bwMode="auto">
              <a:xfrm>
                <a:off x="1361" y="4049"/>
                <a:ext cx="123"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06900" name="Line 52"/>
              <p:cNvSpPr>
                <a:spLocks noChangeShapeType="1"/>
              </p:cNvSpPr>
              <p:nvPr/>
            </p:nvSpPr>
            <p:spPr bwMode="auto">
              <a:xfrm>
                <a:off x="1458" y="4146"/>
                <a:ext cx="123"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06901" name="Line 53"/>
              <p:cNvSpPr>
                <a:spLocks noChangeShapeType="1"/>
              </p:cNvSpPr>
              <p:nvPr/>
            </p:nvSpPr>
            <p:spPr bwMode="auto">
              <a:xfrm>
                <a:off x="1165" y="4203"/>
                <a:ext cx="123"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grpSp>
        <p:sp>
          <p:nvSpPr>
            <p:cNvPr id="206902" name="Line 54"/>
            <p:cNvSpPr>
              <a:spLocks noChangeShapeType="1"/>
            </p:cNvSpPr>
            <p:nvPr/>
          </p:nvSpPr>
          <p:spPr bwMode="auto">
            <a:xfrm>
              <a:off x="5348" y="3699"/>
              <a:ext cx="0" cy="477"/>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6903" name="Freeform 55"/>
            <p:cNvSpPr>
              <a:spLocks/>
            </p:cNvSpPr>
            <p:nvPr/>
          </p:nvSpPr>
          <p:spPr bwMode="auto">
            <a:xfrm>
              <a:off x="2217" y="3283"/>
              <a:ext cx="1310" cy="480"/>
            </a:xfrm>
            <a:custGeom>
              <a:avLst/>
              <a:gdLst/>
              <a:ahLst/>
              <a:cxnLst>
                <a:cxn ang="0">
                  <a:pos x="274" y="224"/>
                </a:cxn>
                <a:cxn ang="0">
                  <a:pos x="169" y="254"/>
                </a:cxn>
                <a:cxn ang="0">
                  <a:pos x="65" y="248"/>
                </a:cxn>
                <a:cxn ang="0">
                  <a:pos x="41" y="213"/>
                </a:cxn>
                <a:cxn ang="0">
                  <a:pos x="286" y="44"/>
                </a:cxn>
                <a:cxn ang="0">
                  <a:pos x="385" y="38"/>
                </a:cxn>
                <a:cxn ang="0">
                  <a:pos x="972" y="50"/>
                </a:cxn>
                <a:cxn ang="0">
                  <a:pos x="1333" y="56"/>
                </a:cxn>
              </a:cxnLst>
              <a:rect l="0" t="0" r="r" b="b"/>
              <a:pathLst>
                <a:path w="1333" h="259">
                  <a:moveTo>
                    <a:pt x="274" y="224"/>
                  </a:moveTo>
                  <a:cubicBezTo>
                    <a:pt x="239" y="236"/>
                    <a:pt x="204" y="245"/>
                    <a:pt x="169" y="254"/>
                  </a:cubicBezTo>
                  <a:cubicBezTo>
                    <a:pt x="134" y="252"/>
                    <a:pt x="98" y="259"/>
                    <a:pt x="65" y="248"/>
                  </a:cubicBezTo>
                  <a:cubicBezTo>
                    <a:pt x="52" y="244"/>
                    <a:pt x="41" y="213"/>
                    <a:pt x="41" y="213"/>
                  </a:cubicBezTo>
                  <a:cubicBezTo>
                    <a:pt x="0" y="66"/>
                    <a:pt x="189" y="52"/>
                    <a:pt x="286" y="44"/>
                  </a:cubicBezTo>
                  <a:cubicBezTo>
                    <a:pt x="319" y="41"/>
                    <a:pt x="352" y="40"/>
                    <a:pt x="385" y="38"/>
                  </a:cubicBezTo>
                  <a:cubicBezTo>
                    <a:pt x="530" y="0"/>
                    <a:pt x="804" y="44"/>
                    <a:pt x="972" y="50"/>
                  </a:cubicBezTo>
                  <a:cubicBezTo>
                    <a:pt x="1080" y="86"/>
                    <a:pt x="1221" y="56"/>
                    <a:pt x="1333" y="56"/>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206904" name="Freeform 56"/>
            <p:cNvSpPr>
              <a:spLocks/>
            </p:cNvSpPr>
            <p:nvPr/>
          </p:nvSpPr>
          <p:spPr bwMode="auto">
            <a:xfrm>
              <a:off x="3865" y="3199"/>
              <a:ext cx="1846" cy="646"/>
            </a:xfrm>
            <a:custGeom>
              <a:avLst/>
              <a:gdLst/>
              <a:ahLst/>
              <a:cxnLst>
                <a:cxn ang="0">
                  <a:pos x="1501" y="402"/>
                </a:cxn>
                <a:cxn ang="0">
                  <a:pos x="1739" y="355"/>
                </a:cxn>
                <a:cxn ang="0">
                  <a:pos x="1797" y="315"/>
                </a:cxn>
                <a:cxn ang="0">
                  <a:pos x="1827" y="262"/>
                </a:cxn>
                <a:cxn ang="0">
                  <a:pos x="1827" y="99"/>
                </a:cxn>
                <a:cxn ang="0">
                  <a:pos x="1774" y="64"/>
                </a:cxn>
                <a:cxn ang="0">
                  <a:pos x="1605" y="0"/>
                </a:cxn>
                <a:cxn ang="0">
                  <a:pos x="1268" y="24"/>
                </a:cxn>
                <a:cxn ang="0">
                  <a:pos x="913" y="64"/>
                </a:cxn>
                <a:cxn ang="0">
                  <a:pos x="698" y="93"/>
                </a:cxn>
                <a:cxn ang="0">
                  <a:pos x="366" y="64"/>
                </a:cxn>
                <a:cxn ang="0">
                  <a:pos x="157" y="70"/>
                </a:cxn>
                <a:cxn ang="0">
                  <a:pos x="93" y="88"/>
                </a:cxn>
                <a:cxn ang="0">
                  <a:pos x="0" y="88"/>
                </a:cxn>
              </a:cxnLst>
              <a:rect l="0" t="0" r="r" b="b"/>
              <a:pathLst>
                <a:path w="1858" h="402">
                  <a:moveTo>
                    <a:pt x="1501" y="402"/>
                  </a:moveTo>
                  <a:cubicBezTo>
                    <a:pt x="1585" y="395"/>
                    <a:pt x="1660" y="383"/>
                    <a:pt x="1739" y="355"/>
                  </a:cubicBezTo>
                  <a:cubicBezTo>
                    <a:pt x="1760" y="348"/>
                    <a:pt x="1778" y="327"/>
                    <a:pt x="1797" y="315"/>
                  </a:cubicBezTo>
                  <a:cubicBezTo>
                    <a:pt x="1803" y="296"/>
                    <a:pt x="1827" y="262"/>
                    <a:pt x="1827" y="262"/>
                  </a:cubicBezTo>
                  <a:cubicBezTo>
                    <a:pt x="1841" y="214"/>
                    <a:pt x="1858" y="139"/>
                    <a:pt x="1827" y="99"/>
                  </a:cubicBezTo>
                  <a:cubicBezTo>
                    <a:pt x="1815" y="84"/>
                    <a:pt x="1791" y="72"/>
                    <a:pt x="1774" y="64"/>
                  </a:cubicBezTo>
                  <a:cubicBezTo>
                    <a:pt x="1716" y="36"/>
                    <a:pt x="1669" y="13"/>
                    <a:pt x="1605" y="0"/>
                  </a:cubicBezTo>
                  <a:cubicBezTo>
                    <a:pt x="1413" y="5"/>
                    <a:pt x="1408" y="13"/>
                    <a:pt x="1268" y="24"/>
                  </a:cubicBezTo>
                  <a:cubicBezTo>
                    <a:pt x="1151" y="58"/>
                    <a:pt x="1035" y="61"/>
                    <a:pt x="913" y="64"/>
                  </a:cubicBezTo>
                  <a:cubicBezTo>
                    <a:pt x="841" y="76"/>
                    <a:pt x="772" y="88"/>
                    <a:pt x="698" y="93"/>
                  </a:cubicBezTo>
                  <a:cubicBezTo>
                    <a:pt x="584" y="89"/>
                    <a:pt x="477" y="83"/>
                    <a:pt x="366" y="64"/>
                  </a:cubicBezTo>
                  <a:cubicBezTo>
                    <a:pt x="296" y="66"/>
                    <a:pt x="227" y="66"/>
                    <a:pt x="157" y="70"/>
                  </a:cubicBezTo>
                  <a:cubicBezTo>
                    <a:pt x="136" y="71"/>
                    <a:pt x="114" y="87"/>
                    <a:pt x="93" y="88"/>
                  </a:cubicBezTo>
                  <a:cubicBezTo>
                    <a:pt x="62" y="90"/>
                    <a:pt x="31" y="88"/>
                    <a:pt x="0" y="88"/>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206905" name="Oval 57"/>
            <p:cNvSpPr>
              <a:spLocks noChangeArrowheads="1"/>
            </p:cNvSpPr>
            <p:nvPr/>
          </p:nvSpPr>
          <p:spPr bwMode="auto">
            <a:xfrm>
              <a:off x="3516" y="3160"/>
              <a:ext cx="408" cy="408"/>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6906" name="Text Box 58"/>
            <p:cNvSpPr txBox="1">
              <a:spLocks noChangeArrowheads="1"/>
            </p:cNvSpPr>
            <p:nvPr/>
          </p:nvSpPr>
          <p:spPr bwMode="auto">
            <a:xfrm>
              <a:off x="3134" y="3088"/>
              <a:ext cx="3407" cy="466"/>
            </a:xfrm>
            <a:prstGeom prst="rect">
              <a:avLst/>
            </a:prstGeom>
            <a:noFill/>
            <a:ln w="9525">
              <a:noFill/>
              <a:miter lim="800000"/>
              <a:headEnd/>
              <a:tailEnd/>
            </a:ln>
            <a:effectLst/>
          </p:spPr>
          <p:txBody>
            <a:bodyPr wrap="none">
              <a:prstTxWarp prst="textNoShape">
                <a:avLst/>
              </a:prstTxWarp>
              <a:spAutoFit/>
            </a:bodyPr>
            <a:lstStyle/>
            <a:p>
              <a:r>
                <a:rPr lang="en-US" sz="1800"/>
                <a:t>120 V or more with long tube</a:t>
              </a:r>
            </a:p>
          </p:txBody>
        </p:sp>
        <p:sp>
          <p:nvSpPr>
            <p:cNvPr id="206907" name="Rectangle 59"/>
            <p:cNvSpPr>
              <a:spLocks noChangeArrowheads="1"/>
            </p:cNvSpPr>
            <p:nvPr/>
          </p:nvSpPr>
          <p:spPr bwMode="auto">
            <a:xfrm>
              <a:off x="2381" y="3566"/>
              <a:ext cx="3165" cy="61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grpSp>
      <p:sp>
        <p:nvSpPr>
          <p:cNvPr id="206908" name="Line 60"/>
          <p:cNvSpPr>
            <a:spLocks noChangeShapeType="1"/>
          </p:cNvSpPr>
          <p:nvPr/>
        </p:nvSpPr>
        <p:spPr bwMode="auto">
          <a:xfrm>
            <a:off x="3073400" y="13160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09" name="Line 61"/>
          <p:cNvSpPr>
            <a:spLocks noChangeShapeType="1"/>
          </p:cNvSpPr>
          <p:nvPr/>
        </p:nvSpPr>
        <p:spPr bwMode="auto">
          <a:xfrm>
            <a:off x="3073400" y="13541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10" name="Line 62"/>
          <p:cNvSpPr>
            <a:spLocks noChangeShapeType="1"/>
          </p:cNvSpPr>
          <p:nvPr/>
        </p:nvSpPr>
        <p:spPr bwMode="auto">
          <a:xfrm>
            <a:off x="3073400" y="13922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11" name="Line 63"/>
          <p:cNvSpPr>
            <a:spLocks noChangeShapeType="1"/>
          </p:cNvSpPr>
          <p:nvPr/>
        </p:nvSpPr>
        <p:spPr bwMode="auto">
          <a:xfrm>
            <a:off x="3073400" y="14303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12" name="Line 64"/>
          <p:cNvSpPr>
            <a:spLocks noChangeShapeType="1"/>
          </p:cNvSpPr>
          <p:nvPr/>
        </p:nvSpPr>
        <p:spPr bwMode="auto">
          <a:xfrm>
            <a:off x="3073400" y="14684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13" name="Line 65"/>
          <p:cNvSpPr>
            <a:spLocks noChangeShapeType="1"/>
          </p:cNvSpPr>
          <p:nvPr/>
        </p:nvSpPr>
        <p:spPr bwMode="auto">
          <a:xfrm>
            <a:off x="3073400" y="15065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14" name="Line 66"/>
          <p:cNvSpPr>
            <a:spLocks noChangeShapeType="1"/>
          </p:cNvSpPr>
          <p:nvPr/>
        </p:nvSpPr>
        <p:spPr bwMode="auto">
          <a:xfrm>
            <a:off x="3073400" y="15446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15" name="Line 67"/>
          <p:cNvSpPr>
            <a:spLocks noChangeShapeType="1"/>
          </p:cNvSpPr>
          <p:nvPr/>
        </p:nvSpPr>
        <p:spPr bwMode="auto">
          <a:xfrm>
            <a:off x="3073400" y="15827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16" name="Line 68"/>
          <p:cNvSpPr>
            <a:spLocks noChangeShapeType="1"/>
          </p:cNvSpPr>
          <p:nvPr/>
        </p:nvSpPr>
        <p:spPr bwMode="auto">
          <a:xfrm>
            <a:off x="3073400" y="16208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17" name="Line 69"/>
          <p:cNvSpPr>
            <a:spLocks noChangeShapeType="1"/>
          </p:cNvSpPr>
          <p:nvPr/>
        </p:nvSpPr>
        <p:spPr bwMode="auto">
          <a:xfrm>
            <a:off x="3073400" y="16589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18" name="Line 70"/>
          <p:cNvSpPr>
            <a:spLocks noChangeShapeType="1"/>
          </p:cNvSpPr>
          <p:nvPr/>
        </p:nvSpPr>
        <p:spPr bwMode="auto">
          <a:xfrm>
            <a:off x="3073400" y="16970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19" name="Line 71"/>
          <p:cNvSpPr>
            <a:spLocks noChangeShapeType="1"/>
          </p:cNvSpPr>
          <p:nvPr/>
        </p:nvSpPr>
        <p:spPr bwMode="auto">
          <a:xfrm>
            <a:off x="3073400" y="17351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20" name="Line 72"/>
          <p:cNvSpPr>
            <a:spLocks noChangeShapeType="1"/>
          </p:cNvSpPr>
          <p:nvPr/>
        </p:nvSpPr>
        <p:spPr bwMode="auto">
          <a:xfrm>
            <a:off x="3073400" y="17732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21" name="Line 73"/>
          <p:cNvSpPr>
            <a:spLocks noChangeShapeType="1"/>
          </p:cNvSpPr>
          <p:nvPr/>
        </p:nvSpPr>
        <p:spPr bwMode="auto">
          <a:xfrm>
            <a:off x="3073400" y="18113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22" name="Line 74"/>
          <p:cNvSpPr>
            <a:spLocks noChangeShapeType="1"/>
          </p:cNvSpPr>
          <p:nvPr/>
        </p:nvSpPr>
        <p:spPr bwMode="auto">
          <a:xfrm>
            <a:off x="3073400" y="18494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23" name="Line 75"/>
          <p:cNvSpPr>
            <a:spLocks noChangeShapeType="1"/>
          </p:cNvSpPr>
          <p:nvPr/>
        </p:nvSpPr>
        <p:spPr bwMode="auto">
          <a:xfrm>
            <a:off x="3073400" y="18875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24" name="Line 76"/>
          <p:cNvSpPr>
            <a:spLocks noChangeShapeType="1"/>
          </p:cNvSpPr>
          <p:nvPr/>
        </p:nvSpPr>
        <p:spPr bwMode="auto">
          <a:xfrm>
            <a:off x="3073400" y="19256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25" name="Line 77"/>
          <p:cNvSpPr>
            <a:spLocks noChangeShapeType="1"/>
          </p:cNvSpPr>
          <p:nvPr/>
        </p:nvSpPr>
        <p:spPr bwMode="auto">
          <a:xfrm>
            <a:off x="3073400" y="19637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26" name="Line 78"/>
          <p:cNvSpPr>
            <a:spLocks noChangeShapeType="1"/>
          </p:cNvSpPr>
          <p:nvPr/>
        </p:nvSpPr>
        <p:spPr bwMode="auto">
          <a:xfrm>
            <a:off x="3073400" y="20018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27" name="Line 79"/>
          <p:cNvSpPr>
            <a:spLocks noChangeShapeType="1"/>
          </p:cNvSpPr>
          <p:nvPr/>
        </p:nvSpPr>
        <p:spPr bwMode="auto">
          <a:xfrm>
            <a:off x="3073400" y="20399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28" name="Line 80"/>
          <p:cNvSpPr>
            <a:spLocks noChangeShapeType="1"/>
          </p:cNvSpPr>
          <p:nvPr/>
        </p:nvSpPr>
        <p:spPr bwMode="auto">
          <a:xfrm>
            <a:off x="3073400" y="20780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29" name="Line 81"/>
          <p:cNvSpPr>
            <a:spLocks noChangeShapeType="1"/>
          </p:cNvSpPr>
          <p:nvPr/>
        </p:nvSpPr>
        <p:spPr bwMode="auto">
          <a:xfrm>
            <a:off x="3073400" y="21161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30" name="Line 82"/>
          <p:cNvSpPr>
            <a:spLocks noChangeShapeType="1"/>
          </p:cNvSpPr>
          <p:nvPr/>
        </p:nvSpPr>
        <p:spPr bwMode="auto">
          <a:xfrm>
            <a:off x="3073400" y="21542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31" name="Line 83"/>
          <p:cNvSpPr>
            <a:spLocks noChangeShapeType="1"/>
          </p:cNvSpPr>
          <p:nvPr/>
        </p:nvSpPr>
        <p:spPr bwMode="auto">
          <a:xfrm>
            <a:off x="3073400" y="21923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32" name="Line 84"/>
          <p:cNvSpPr>
            <a:spLocks noChangeShapeType="1"/>
          </p:cNvSpPr>
          <p:nvPr/>
        </p:nvSpPr>
        <p:spPr bwMode="auto">
          <a:xfrm>
            <a:off x="3073400" y="22304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33" name="Line 85"/>
          <p:cNvSpPr>
            <a:spLocks noChangeShapeType="1"/>
          </p:cNvSpPr>
          <p:nvPr/>
        </p:nvSpPr>
        <p:spPr bwMode="auto">
          <a:xfrm>
            <a:off x="3073400" y="22685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34" name="Line 86"/>
          <p:cNvSpPr>
            <a:spLocks noChangeShapeType="1"/>
          </p:cNvSpPr>
          <p:nvPr/>
        </p:nvSpPr>
        <p:spPr bwMode="auto">
          <a:xfrm>
            <a:off x="3073400" y="23066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35" name="Line 87"/>
          <p:cNvSpPr>
            <a:spLocks noChangeShapeType="1"/>
          </p:cNvSpPr>
          <p:nvPr/>
        </p:nvSpPr>
        <p:spPr bwMode="auto">
          <a:xfrm>
            <a:off x="3073400" y="23447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36" name="Line 88"/>
          <p:cNvSpPr>
            <a:spLocks noChangeShapeType="1"/>
          </p:cNvSpPr>
          <p:nvPr/>
        </p:nvSpPr>
        <p:spPr bwMode="auto">
          <a:xfrm>
            <a:off x="3073400" y="23828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37" name="Line 89"/>
          <p:cNvSpPr>
            <a:spLocks noChangeShapeType="1"/>
          </p:cNvSpPr>
          <p:nvPr/>
        </p:nvSpPr>
        <p:spPr bwMode="auto">
          <a:xfrm>
            <a:off x="3073400" y="24209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38" name="Line 90"/>
          <p:cNvSpPr>
            <a:spLocks noChangeShapeType="1"/>
          </p:cNvSpPr>
          <p:nvPr/>
        </p:nvSpPr>
        <p:spPr bwMode="auto">
          <a:xfrm>
            <a:off x="3073400" y="24590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39" name="Line 91"/>
          <p:cNvSpPr>
            <a:spLocks noChangeShapeType="1"/>
          </p:cNvSpPr>
          <p:nvPr/>
        </p:nvSpPr>
        <p:spPr bwMode="auto">
          <a:xfrm>
            <a:off x="3073400" y="24971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40" name="Line 92"/>
          <p:cNvSpPr>
            <a:spLocks noChangeShapeType="1"/>
          </p:cNvSpPr>
          <p:nvPr/>
        </p:nvSpPr>
        <p:spPr bwMode="auto">
          <a:xfrm>
            <a:off x="3073400" y="25352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41" name="Line 93"/>
          <p:cNvSpPr>
            <a:spLocks noChangeShapeType="1"/>
          </p:cNvSpPr>
          <p:nvPr/>
        </p:nvSpPr>
        <p:spPr bwMode="auto">
          <a:xfrm>
            <a:off x="3073400" y="25733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42" name="Line 94"/>
          <p:cNvSpPr>
            <a:spLocks noChangeShapeType="1"/>
          </p:cNvSpPr>
          <p:nvPr/>
        </p:nvSpPr>
        <p:spPr bwMode="auto">
          <a:xfrm>
            <a:off x="3073400" y="26114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43" name="Line 95"/>
          <p:cNvSpPr>
            <a:spLocks noChangeShapeType="1"/>
          </p:cNvSpPr>
          <p:nvPr/>
        </p:nvSpPr>
        <p:spPr bwMode="auto">
          <a:xfrm>
            <a:off x="3073400" y="26495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44" name="Line 96"/>
          <p:cNvSpPr>
            <a:spLocks noChangeShapeType="1"/>
          </p:cNvSpPr>
          <p:nvPr/>
        </p:nvSpPr>
        <p:spPr bwMode="auto">
          <a:xfrm>
            <a:off x="3073400" y="26876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45" name="Line 97"/>
          <p:cNvSpPr>
            <a:spLocks noChangeShapeType="1"/>
          </p:cNvSpPr>
          <p:nvPr/>
        </p:nvSpPr>
        <p:spPr bwMode="auto">
          <a:xfrm>
            <a:off x="3073400" y="27257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46" name="Line 98"/>
          <p:cNvSpPr>
            <a:spLocks noChangeShapeType="1"/>
          </p:cNvSpPr>
          <p:nvPr/>
        </p:nvSpPr>
        <p:spPr bwMode="auto">
          <a:xfrm>
            <a:off x="3073400" y="27638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47" name="Line 99"/>
          <p:cNvSpPr>
            <a:spLocks noChangeShapeType="1"/>
          </p:cNvSpPr>
          <p:nvPr/>
        </p:nvSpPr>
        <p:spPr bwMode="auto">
          <a:xfrm>
            <a:off x="3073400" y="28019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48" name="Line 100"/>
          <p:cNvSpPr>
            <a:spLocks noChangeShapeType="1"/>
          </p:cNvSpPr>
          <p:nvPr/>
        </p:nvSpPr>
        <p:spPr bwMode="auto">
          <a:xfrm>
            <a:off x="3073400" y="28400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49" name="Line 101"/>
          <p:cNvSpPr>
            <a:spLocks noChangeShapeType="1"/>
          </p:cNvSpPr>
          <p:nvPr/>
        </p:nvSpPr>
        <p:spPr bwMode="auto">
          <a:xfrm>
            <a:off x="3073400" y="28781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50" name="Line 102"/>
          <p:cNvSpPr>
            <a:spLocks noChangeShapeType="1"/>
          </p:cNvSpPr>
          <p:nvPr/>
        </p:nvSpPr>
        <p:spPr bwMode="auto">
          <a:xfrm>
            <a:off x="3073400" y="29162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51" name="Line 103"/>
          <p:cNvSpPr>
            <a:spLocks noChangeShapeType="1"/>
          </p:cNvSpPr>
          <p:nvPr/>
        </p:nvSpPr>
        <p:spPr bwMode="auto">
          <a:xfrm>
            <a:off x="3073400" y="29543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52" name="Line 104"/>
          <p:cNvSpPr>
            <a:spLocks noChangeShapeType="1"/>
          </p:cNvSpPr>
          <p:nvPr/>
        </p:nvSpPr>
        <p:spPr bwMode="auto">
          <a:xfrm>
            <a:off x="3073400" y="29924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53" name="Line 105"/>
          <p:cNvSpPr>
            <a:spLocks noChangeShapeType="1"/>
          </p:cNvSpPr>
          <p:nvPr/>
        </p:nvSpPr>
        <p:spPr bwMode="auto">
          <a:xfrm>
            <a:off x="3073400" y="30305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54" name="Line 106"/>
          <p:cNvSpPr>
            <a:spLocks noChangeShapeType="1"/>
          </p:cNvSpPr>
          <p:nvPr/>
        </p:nvSpPr>
        <p:spPr bwMode="auto">
          <a:xfrm>
            <a:off x="3073400" y="30686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55" name="Line 107"/>
          <p:cNvSpPr>
            <a:spLocks noChangeShapeType="1"/>
          </p:cNvSpPr>
          <p:nvPr/>
        </p:nvSpPr>
        <p:spPr bwMode="auto">
          <a:xfrm>
            <a:off x="3073400" y="31067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56" name="Text Box 108"/>
          <p:cNvSpPr txBox="1">
            <a:spLocks noChangeArrowheads="1"/>
          </p:cNvSpPr>
          <p:nvPr/>
        </p:nvSpPr>
        <p:spPr bwMode="auto">
          <a:xfrm>
            <a:off x="242888" y="969963"/>
            <a:ext cx="2847975" cy="1766887"/>
          </a:xfrm>
          <a:prstGeom prst="rect">
            <a:avLst/>
          </a:prstGeom>
          <a:noFill/>
          <a:ln w="9525">
            <a:noFill/>
            <a:miter lim="800000"/>
            <a:headEnd/>
            <a:tailEnd/>
          </a:ln>
          <a:effectLst/>
        </p:spPr>
        <p:txBody>
          <a:bodyPr>
            <a:prstTxWarp prst="textNoShape">
              <a:avLst/>
            </a:prstTxWarp>
            <a:spAutoFit/>
          </a:bodyPr>
          <a:lstStyle/>
          <a:p>
            <a:r>
              <a:rPr lang="en-US" sz="2200"/>
              <a:t>Hot electrons.</a:t>
            </a:r>
          </a:p>
          <a:p>
            <a:r>
              <a:rPr lang="en-US" sz="2200"/>
              <a:t>very large # close energy levels (metal)</a:t>
            </a:r>
          </a:p>
          <a:p>
            <a:r>
              <a:rPr lang="en-US" sz="2200"/>
              <a:t>Radiate spectrum of colors. Mostly IR.</a:t>
            </a:r>
          </a:p>
        </p:txBody>
      </p:sp>
      <p:sp>
        <p:nvSpPr>
          <p:cNvPr id="206957" name="Oval 109"/>
          <p:cNvSpPr>
            <a:spLocks noChangeArrowheads="1"/>
          </p:cNvSpPr>
          <p:nvPr/>
        </p:nvSpPr>
        <p:spPr bwMode="auto">
          <a:xfrm>
            <a:off x="3441700" y="2992438"/>
            <a:ext cx="88900" cy="88900"/>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grpSp>
        <p:nvGrpSpPr>
          <p:cNvPr id="9" name="Group 110"/>
          <p:cNvGrpSpPr>
            <a:grpSpLocks/>
          </p:cNvGrpSpPr>
          <p:nvPr/>
        </p:nvGrpSpPr>
        <p:grpSpPr bwMode="auto">
          <a:xfrm>
            <a:off x="3851275" y="1273175"/>
            <a:ext cx="876300" cy="1728788"/>
            <a:chOff x="2426" y="1045"/>
            <a:chExt cx="552" cy="1089"/>
          </a:xfrm>
        </p:grpSpPr>
        <p:sp>
          <p:nvSpPr>
            <p:cNvPr id="206959" name="Freeform 111"/>
            <p:cNvSpPr>
              <a:spLocks/>
            </p:cNvSpPr>
            <p:nvPr/>
          </p:nvSpPr>
          <p:spPr bwMode="auto">
            <a:xfrm rot="21091326">
              <a:off x="2495" y="1774"/>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00FF00"/>
              </a:solidFill>
              <a:round/>
              <a:headEnd type="none" w="med" len="med"/>
              <a:tailEnd type="triangle" w="med" len="med"/>
            </a:ln>
            <a:effectLst/>
          </p:spPr>
          <p:txBody>
            <a:bodyPr>
              <a:prstTxWarp prst="textNoShape">
                <a:avLst/>
              </a:prstTxWarp>
            </a:bodyPr>
            <a:lstStyle/>
            <a:p>
              <a:endParaRPr lang="en-US"/>
            </a:p>
          </p:txBody>
        </p:sp>
        <p:sp>
          <p:nvSpPr>
            <p:cNvPr id="206960" name="Freeform 112"/>
            <p:cNvSpPr>
              <a:spLocks/>
            </p:cNvSpPr>
            <p:nvPr/>
          </p:nvSpPr>
          <p:spPr bwMode="auto">
            <a:xfrm rot="23328208">
              <a:off x="2471" y="1968"/>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FF0000"/>
              </a:solidFill>
              <a:round/>
              <a:headEnd type="none" w="med" len="med"/>
              <a:tailEnd type="triangle" w="med" len="med"/>
            </a:ln>
            <a:effectLst/>
          </p:spPr>
          <p:txBody>
            <a:bodyPr>
              <a:prstTxWarp prst="textNoShape">
                <a:avLst/>
              </a:prstTxWarp>
            </a:bodyPr>
            <a:lstStyle/>
            <a:p>
              <a:endParaRPr lang="en-US"/>
            </a:p>
          </p:txBody>
        </p:sp>
        <p:sp>
          <p:nvSpPr>
            <p:cNvPr id="206961" name="Freeform 113"/>
            <p:cNvSpPr>
              <a:spLocks/>
            </p:cNvSpPr>
            <p:nvPr/>
          </p:nvSpPr>
          <p:spPr bwMode="auto">
            <a:xfrm rot="20705288">
              <a:off x="2519" y="1484"/>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0066FF"/>
              </a:solidFill>
              <a:round/>
              <a:headEnd type="none" w="med" len="med"/>
              <a:tailEnd type="triangle" w="med" len="med"/>
            </a:ln>
            <a:effectLst/>
          </p:spPr>
          <p:txBody>
            <a:bodyPr>
              <a:prstTxWarp prst="textNoShape">
                <a:avLst/>
              </a:prstTxWarp>
            </a:bodyPr>
            <a:lstStyle/>
            <a:p>
              <a:endParaRPr lang="en-US"/>
            </a:p>
          </p:txBody>
        </p:sp>
        <p:sp>
          <p:nvSpPr>
            <p:cNvPr id="206962" name="Freeform 114"/>
            <p:cNvSpPr>
              <a:spLocks/>
            </p:cNvSpPr>
            <p:nvPr/>
          </p:nvSpPr>
          <p:spPr bwMode="auto">
            <a:xfrm rot="18860733">
              <a:off x="2279" y="1192"/>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F8F808"/>
              </a:solidFill>
              <a:round/>
              <a:headEnd type="none" w="med" len="med"/>
              <a:tailEnd type="triangle" w="med" len="med"/>
            </a:ln>
            <a:effectLst/>
          </p:spPr>
          <p:txBody>
            <a:bodyPr>
              <a:prstTxWarp prst="textNoShape">
                <a:avLst/>
              </a:prstTxWarp>
            </a:bodyPr>
            <a:lstStyle/>
            <a:p>
              <a:endParaRPr lang="en-US"/>
            </a:p>
          </p:txBody>
        </p:sp>
      </p:grpSp>
      <p:sp>
        <p:nvSpPr>
          <p:cNvPr id="206963" name="Line 115"/>
          <p:cNvSpPr>
            <a:spLocks noChangeShapeType="1"/>
          </p:cNvSpPr>
          <p:nvPr/>
        </p:nvSpPr>
        <p:spPr bwMode="auto">
          <a:xfrm>
            <a:off x="4902200" y="300038"/>
            <a:ext cx="0" cy="302260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206964" name="Text Box 116"/>
          <p:cNvSpPr txBox="1">
            <a:spLocks noChangeArrowheads="1"/>
          </p:cNvSpPr>
          <p:nvPr/>
        </p:nvSpPr>
        <p:spPr bwMode="auto">
          <a:xfrm>
            <a:off x="5026025" y="603250"/>
            <a:ext cx="2200275" cy="822325"/>
          </a:xfrm>
          <a:prstGeom prst="rect">
            <a:avLst/>
          </a:prstGeom>
          <a:noFill/>
          <a:ln w="9525">
            <a:noFill/>
            <a:miter lim="800000"/>
            <a:headEnd/>
            <a:tailEnd/>
          </a:ln>
          <a:effectLst/>
        </p:spPr>
        <p:txBody>
          <a:bodyPr wrap="none">
            <a:prstTxWarp prst="textNoShape">
              <a:avLst/>
            </a:prstTxWarp>
            <a:spAutoFit/>
          </a:bodyPr>
          <a:lstStyle/>
          <a:p>
            <a:r>
              <a:rPr lang="en-US"/>
              <a:t>Electron jumps</a:t>
            </a:r>
          </a:p>
          <a:p>
            <a:r>
              <a:rPr lang="en-US"/>
              <a:t>to lower levels.</a:t>
            </a:r>
          </a:p>
        </p:txBody>
      </p:sp>
      <p:sp>
        <p:nvSpPr>
          <p:cNvPr id="206965" name="Line 117"/>
          <p:cNvSpPr>
            <a:spLocks noChangeShapeType="1"/>
          </p:cNvSpPr>
          <p:nvPr/>
        </p:nvSpPr>
        <p:spPr bwMode="auto">
          <a:xfrm>
            <a:off x="7454900" y="668338"/>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66" name="Line 118"/>
          <p:cNvSpPr>
            <a:spLocks noChangeShapeType="1"/>
          </p:cNvSpPr>
          <p:nvPr/>
        </p:nvSpPr>
        <p:spPr bwMode="auto">
          <a:xfrm>
            <a:off x="7467600" y="1250950"/>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67" name="Line 119"/>
          <p:cNvSpPr>
            <a:spLocks noChangeShapeType="1"/>
          </p:cNvSpPr>
          <p:nvPr/>
        </p:nvSpPr>
        <p:spPr bwMode="auto">
          <a:xfrm>
            <a:off x="7531100" y="2290763"/>
            <a:ext cx="9779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6968" name="Oval 120"/>
          <p:cNvSpPr>
            <a:spLocks noChangeArrowheads="1"/>
          </p:cNvSpPr>
          <p:nvPr/>
        </p:nvSpPr>
        <p:spPr bwMode="auto">
          <a:xfrm>
            <a:off x="7531100" y="2189163"/>
            <a:ext cx="88900" cy="88900"/>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206969" name="Text Box 121"/>
          <p:cNvSpPr txBox="1">
            <a:spLocks noChangeArrowheads="1"/>
          </p:cNvSpPr>
          <p:nvPr/>
        </p:nvSpPr>
        <p:spPr bwMode="auto">
          <a:xfrm>
            <a:off x="5243513" y="1422400"/>
            <a:ext cx="1963737" cy="822325"/>
          </a:xfrm>
          <a:prstGeom prst="rect">
            <a:avLst/>
          </a:prstGeom>
          <a:noFill/>
          <a:ln w="9525">
            <a:noFill/>
            <a:miter lim="800000"/>
            <a:headEnd/>
            <a:tailEnd/>
          </a:ln>
          <a:effectLst/>
        </p:spPr>
        <p:txBody>
          <a:bodyPr wrap="none">
            <a:prstTxWarp prst="textNoShape">
              <a:avLst/>
            </a:prstTxWarp>
            <a:spAutoFit/>
          </a:bodyPr>
          <a:lstStyle/>
          <a:p>
            <a:r>
              <a:rPr lang="en-US"/>
              <a:t>Only specific</a:t>
            </a:r>
          </a:p>
          <a:p>
            <a:r>
              <a:rPr lang="en-US"/>
              <a:t>wavelengths.</a:t>
            </a:r>
          </a:p>
        </p:txBody>
      </p:sp>
      <p:sp>
        <p:nvSpPr>
          <p:cNvPr id="206970" name="Oval 122"/>
          <p:cNvSpPr>
            <a:spLocks noChangeArrowheads="1"/>
          </p:cNvSpPr>
          <p:nvPr/>
        </p:nvSpPr>
        <p:spPr bwMode="auto">
          <a:xfrm>
            <a:off x="7569200" y="579438"/>
            <a:ext cx="88900" cy="88900"/>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206971" name="Freeform 123"/>
          <p:cNvSpPr>
            <a:spLocks/>
          </p:cNvSpPr>
          <p:nvPr/>
        </p:nvSpPr>
        <p:spPr bwMode="auto">
          <a:xfrm rot="21379296">
            <a:off x="8075613" y="896938"/>
            <a:ext cx="728662"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FF0000"/>
            </a:solidFill>
            <a:round/>
            <a:headEnd type="none" w="med" len="med"/>
            <a:tailEnd type="triangle" w="med" len="med"/>
          </a:ln>
          <a:effectLst/>
        </p:spPr>
        <p:txBody>
          <a:bodyPr>
            <a:prstTxWarp prst="textNoShape">
              <a:avLst/>
            </a:prstTxWarp>
          </a:bodyPr>
          <a:lstStyle/>
          <a:p>
            <a:endParaRPr lang="en-US"/>
          </a:p>
        </p:txBody>
      </p:sp>
      <p:sp>
        <p:nvSpPr>
          <p:cNvPr id="206972" name="Freeform 124"/>
          <p:cNvSpPr>
            <a:spLocks/>
          </p:cNvSpPr>
          <p:nvPr/>
        </p:nvSpPr>
        <p:spPr bwMode="auto">
          <a:xfrm rot="21295259">
            <a:off x="8075613" y="1752600"/>
            <a:ext cx="728662"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0066FF"/>
            </a:solidFill>
            <a:round/>
            <a:headEnd type="none" w="med" len="med"/>
            <a:tailEnd type="triangle" w="med" len="med"/>
          </a:ln>
          <a:effectLst/>
        </p:spPr>
        <p:txBody>
          <a:bodyPr>
            <a:prstTxWarp prst="textNoShape">
              <a:avLst/>
            </a:prstTxWarp>
          </a:bodyPr>
          <a:lstStyle/>
          <a:p>
            <a:endParaRPr lang="en-US"/>
          </a:p>
        </p:txBody>
      </p:sp>
      <p:sp>
        <p:nvSpPr>
          <p:cNvPr id="206973" name="Oval 125"/>
          <p:cNvSpPr>
            <a:spLocks noChangeArrowheads="1"/>
          </p:cNvSpPr>
          <p:nvPr/>
        </p:nvSpPr>
        <p:spPr bwMode="auto">
          <a:xfrm>
            <a:off x="7607300" y="1174750"/>
            <a:ext cx="88900" cy="88900"/>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206974" name="Text Box 126"/>
          <p:cNvSpPr txBox="1">
            <a:spLocks noChangeArrowheads="1"/>
          </p:cNvSpPr>
          <p:nvPr/>
        </p:nvSpPr>
        <p:spPr bwMode="auto">
          <a:xfrm>
            <a:off x="2684463" y="3360738"/>
            <a:ext cx="3994150" cy="1196975"/>
          </a:xfrm>
          <a:prstGeom prst="rect">
            <a:avLst/>
          </a:prstGeom>
          <a:noFill/>
          <a:ln w="9525">
            <a:solidFill>
              <a:schemeClr val="tx1"/>
            </a:solidFill>
            <a:miter lim="800000"/>
            <a:headEnd/>
            <a:tailEnd/>
          </a:ln>
          <a:effectLst/>
        </p:spPr>
        <p:txBody>
          <a:bodyPr wrap="none">
            <a:prstTxWarp prst="textNoShape">
              <a:avLst/>
            </a:prstTxWarp>
            <a:spAutoFit/>
          </a:bodyPr>
          <a:lstStyle/>
          <a:p>
            <a:pPr>
              <a:buFontTx/>
              <a:buChar char="•"/>
            </a:pPr>
            <a:r>
              <a:rPr lang="en-US"/>
              <a:t>Light from extended source</a:t>
            </a:r>
          </a:p>
          <a:p>
            <a:pPr>
              <a:buFontTx/>
              <a:buChar char="•"/>
            </a:pPr>
            <a:r>
              <a:rPr lang="en-US"/>
              <a:t>Going different directions</a:t>
            </a:r>
          </a:p>
          <a:p>
            <a:pPr>
              <a:buFontTx/>
              <a:buChar char="•"/>
            </a:pPr>
            <a:r>
              <a:rPr lang="en-US"/>
              <a:t>Range of wavelengths</a:t>
            </a:r>
          </a:p>
        </p:txBody>
      </p:sp>
      <p:sp>
        <p:nvSpPr>
          <p:cNvPr id="206975" name="Text Box 127"/>
          <p:cNvSpPr txBox="1">
            <a:spLocks noChangeArrowheads="1"/>
          </p:cNvSpPr>
          <p:nvPr/>
        </p:nvSpPr>
        <p:spPr bwMode="auto">
          <a:xfrm>
            <a:off x="885825" y="500063"/>
            <a:ext cx="3063875" cy="457200"/>
          </a:xfrm>
          <a:prstGeom prst="rect">
            <a:avLst/>
          </a:prstGeom>
          <a:noFill/>
          <a:ln w="9525">
            <a:noFill/>
            <a:miter lim="800000"/>
            <a:headEnd/>
            <a:tailEnd/>
          </a:ln>
          <a:effectLst/>
        </p:spPr>
        <p:txBody>
          <a:bodyPr wrap="none">
            <a:prstTxWarp prst="textNoShape">
              <a:avLst/>
            </a:prstTxWarp>
            <a:spAutoFit/>
          </a:bodyPr>
          <a:lstStyle/>
          <a:p>
            <a:r>
              <a:rPr lang="en-US"/>
              <a:t> </a:t>
            </a:r>
            <a:r>
              <a:rPr lang="en-US" u="sng">
                <a:solidFill>
                  <a:schemeClr val="accent2"/>
                </a:solidFill>
              </a:rPr>
              <a:t>light bulb filament</a:t>
            </a:r>
            <a:r>
              <a:rPr lang="en-US"/>
              <a:t>     </a:t>
            </a:r>
          </a:p>
        </p:txBody>
      </p:sp>
      <p:sp>
        <p:nvSpPr>
          <p:cNvPr id="206976" name="Text Box 128"/>
          <p:cNvSpPr txBox="1">
            <a:spLocks noChangeArrowheads="1"/>
          </p:cNvSpPr>
          <p:nvPr/>
        </p:nvSpPr>
        <p:spPr bwMode="auto">
          <a:xfrm>
            <a:off x="5580063" y="87313"/>
            <a:ext cx="3165475" cy="822325"/>
          </a:xfrm>
          <a:prstGeom prst="rect">
            <a:avLst/>
          </a:prstGeom>
          <a:noFill/>
          <a:ln w="9525">
            <a:noFill/>
            <a:miter lim="800000"/>
            <a:headEnd/>
            <a:tailEnd/>
          </a:ln>
          <a:effectLst/>
        </p:spPr>
        <p:txBody>
          <a:bodyPr wrap="none">
            <a:prstTxWarp prst="textNoShape">
              <a:avLst/>
            </a:prstTxWarp>
            <a:spAutoFit/>
          </a:bodyPr>
          <a:lstStyle/>
          <a:p>
            <a:r>
              <a:rPr lang="en-US" u="sng">
                <a:solidFill>
                  <a:schemeClr val="accent2"/>
                </a:solidFill>
              </a:rPr>
              <a:t>atom discharge lamps</a:t>
            </a:r>
          </a:p>
          <a:p>
            <a:endParaRPr lang="en-US"/>
          </a:p>
        </p:txBody>
      </p:sp>
      <p:sp>
        <p:nvSpPr>
          <p:cNvPr id="206977" name="Line 129"/>
          <p:cNvSpPr>
            <a:spLocks noChangeShapeType="1"/>
          </p:cNvSpPr>
          <p:nvPr/>
        </p:nvSpPr>
        <p:spPr bwMode="auto">
          <a:xfrm>
            <a:off x="0" y="4657725"/>
            <a:ext cx="9144000" cy="0"/>
          </a:xfrm>
          <a:prstGeom prst="line">
            <a:avLst/>
          </a:prstGeom>
          <a:noFill/>
          <a:ln w="57150">
            <a:solidFill>
              <a:schemeClr val="tx1"/>
            </a:solidFill>
            <a:round/>
            <a:headEnd/>
            <a:tailEnd/>
          </a:ln>
          <a:effectLst/>
        </p:spPr>
        <p:txBody>
          <a:bodyPr>
            <a:prstTxWarp prst="textNoShape">
              <a:avLst/>
            </a:prstTxWarp>
          </a:bodyPr>
          <a:lstStyle/>
          <a:p>
            <a:endParaRPr lang="en-US"/>
          </a:p>
        </p:txBody>
      </p:sp>
      <p:sp>
        <p:nvSpPr>
          <p:cNvPr id="206978" name="Oval 130"/>
          <p:cNvSpPr>
            <a:spLocks noChangeArrowheads="1"/>
          </p:cNvSpPr>
          <p:nvPr/>
        </p:nvSpPr>
        <p:spPr bwMode="auto">
          <a:xfrm>
            <a:off x="1785938" y="5200650"/>
            <a:ext cx="171450" cy="17145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06979" name="Oval 131"/>
          <p:cNvSpPr>
            <a:spLocks noChangeArrowheads="1"/>
          </p:cNvSpPr>
          <p:nvPr/>
        </p:nvSpPr>
        <p:spPr bwMode="auto">
          <a:xfrm>
            <a:off x="1938338" y="5138738"/>
            <a:ext cx="171450" cy="17145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06980" name="Oval 132"/>
          <p:cNvSpPr>
            <a:spLocks noChangeArrowheads="1"/>
          </p:cNvSpPr>
          <p:nvPr/>
        </p:nvSpPr>
        <p:spPr bwMode="auto">
          <a:xfrm>
            <a:off x="1833563" y="5362575"/>
            <a:ext cx="171450" cy="17145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06981" name="Oval 133"/>
          <p:cNvSpPr>
            <a:spLocks noChangeArrowheads="1"/>
          </p:cNvSpPr>
          <p:nvPr/>
        </p:nvSpPr>
        <p:spPr bwMode="auto">
          <a:xfrm>
            <a:off x="2028825" y="5286375"/>
            <a:ext cx="171450" cy="17145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06982" name="Oval 134"/>
          <p:cNvSpPr>
            <a:spLocks noChangeArrowheads="1"/>
          </p:cNvSpPr>
          <p:nvPr/>
        </p:nvSpPr>
        <p:spPr bwMode="auto">
          <a:xfrm>
            <a:off x="2095500" y="5167313"/>
            <a:ext cx="171450" cy="17145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06983" name="Line 135"/>
          <p:cNvSpPr>
            <a:spLocks noChangeShapeType="1"/>
          </p:cNvSpPr>
          <p:nvPr/>
        </p:nvSpPr>
        <p:spPr bwMode="auto">
          <a:xfrm>
            <a:off x="2386013" y="5343525"/>
            <a:ext cx="1128712"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06984" name="Text Box 136"/>
          <p:cNvSpPr txBox="1">
            <a:spLocks noChangeArrowheads="1"/>
          </p:cNvSpPr>
          <p:nvPr/>
        </p:nvSpPr>
        <p:spPr bwMode="auto">
          <a:xfrm>
            <a:off x="1708150" y="4716463"/>
            <a:ext cx="4775200" cy="457200"/>
          </a:xfrm>
          <a:prstGeom prst="rect">
            <a:avLst/>
          </a:prstGeom>
          <a:noFill/>
          <a:ln w="9525">
            <a:noFill/>
            <a:miter lim="800000"/>
            <a:headEnd/>
            <a:tailEnd/>
          </a:ln>
          <a:effectLst/>
        </p:spPr>
        <p:txBody>
          <a:bodyPr wrap="none">
            <a:prstTxWarp prst="textNoShape">
              <a:avLst/>
            </a:prstTxWarp>
            <a:spAutoFit/>
          </a:bodyPr>
          <a:lstStyle/>
          <a:p>
            <a:r>
              <a:rPr lang="en-US" b="1"/>
              <a:t>laser light-- all exactly the same</a:t>
            </a:r>
          </a:p>
        </p:txBody>
      </p:sp>
      <p:sp>
        <p:nvSpPr>
          <p:cNvPr id="206985" name="Text Box 137"/>
          <p:cNvSpPr txBox="1">
            <a:spLocks noChangeArrowheads="1"/>
          </p:cNvSpPr>
          <p:nvPr/>
        </p:nvSpPr>
        <p:spPr bwMode="auto">
          <a:xfrm>
            <a:off x="3879850" y="5016500"/>
            <a:ext cx="4606925" cy="822325"/>
          </a:xfrm>
          <a:prstGeom prst="rect">
            <a:avLst/>
          </a:prstGeom>
          <a:noFill/>
          <a:ln w="9525">
            <a:noFill/>
            <a:miter lim="800000"/>
            <a:headEnd/>
            <a:tailEnd/>
          </a:ln>
          <a:effectLst/>
        </p:spPr>
        <p:txBody>
          <a:bodyPr wrap="none">
            <a:prstTxWarp prst="textNoShape">
              <a:avLst/>
            </a:prstTxWarp>
            <a:spAutoFit/>
          </a:bodyPr>
          <a:lstStyle/>
          <a:p>
            <a:r>
              <a:rPr lang="en-US"/>
              <a:t>whole bunch of identical photons</a:t>
            </a:r>
          </a:p>
          <a:p>
            <a:r>
              <a:rPr lang="en-US" i="1"/>
              <a:t>(actually on top of each other)</a:t>
            </a:r>
          </a:p>
        </p:txBody>
      </p:sp>
      <p:sp>
        <p:nvSpPr>
          <p:cNvPr id="206986" name="Text Box 138"/>
          <p:cNvSpPr txBox="1">
            <a:spLocks noChangeArrowheads="1"/>
          </p:cNvSpPr>
          <p:nvPr/>
        </p:nvSpPr>
        <p:spPr bwMode="auto">
          <a:xfrm>
            <a:off x="193675" y="4959350"/>
            <a:ext cx="1116013" cy="822325"/>
          </a:xfrm>
          <a:prstGeom prst="rect">
            <a:avLst/>
          </a:prstGeom>
          <a:noFill/>
          <a:ln w="9525">
            <a:noFill/>
            <a:miter lim="800000"/>
            <a:headEnd/>
            <a:tailEnd/>
          </a:ln>
          <a:effectLst/>
        </p:spPr>
        <p:txBody>
          <a:bodyPr wrap="none">
            <a:prstTxWarp prst="textNoShape">
              <a:avLst/>
            </a:prstTxWarp>
            <a:spAutoFit/>
          </a:bodyPr>
          <a:lstStyle/>
          <a:p>
            <a:r>
              <a:rPr lang="en-US"/>
              <a:t>photon</a:t>
            </a:r>
          </a:p>
          <a:p>
            <a:r>
              <a:rPr lang="en-US"/>
              <a:t>view</a:t>
            </a:r>
          </a:p>
        </p:txBody>
      </p:sp>
      <p:grpSp>
        <p:nvGrpSpPr>
          <p:cNvPr id="10" name="Group 139"/>
          <p:cNvGrpSpPr>
            <a:grpSpLocks/>
          </p:cNvGrpSpPr>
          <p:nvPr/>
        </p:nvGrpSpPr>
        <p:grpSpPr bwMode="auto">
          <a:xfrm>
            <a:off x="0" y="5800725"/>
            <a:ext cx="9144000" cy="1057275"/>
            <a:chOff x="0" y="3654"/>
            <a:chExt cx="5760" cy="666"/>
          </a:xfrm>
        </p:grpSpPr>
        <p:sp>
          <p:nvSpPr>
            <p:cNvPr id="206988" name="Line 140"/>
            <p:cNvSpPr>
              <a:spLocks noChangeShapeType="1"/>
            </p:cNvSpPr>
            <p:nvPr/>
          </p:nvSpPr>
          <p:spPr bwMode="auto">
            <a:xfrm flipH="1">
              <a:off x="0" y="3654"/>
              <a:ext cx="5760" cy="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grpSp>
          <p:nvGrpSpPr>
            <p:cNvPr id="11" name="Group 141"/>
            <p:cNvGrpSpPr>
              <a:grpSpLocks/>
            </p:cNvGrpSpPr>
            <p:nvPr/>
          </p:nvGrpSpPr>
          <p:grpSpPr bwMode="auto">
            <a:xfrm>
              <a:off x="131" y="3682"/>
              <a:ext cx="5627" cy="638"/>
              <a:chOff x="131" y="3682"/>
              <a:chExt cx="5627" cy="638"/>
            </a:xfrm>
          </p:grpSpPr>
          <p:sp>
            <p:nvSpPr>
              <p:cNvPr id="206990" name="Text Box 142"/>
              <p:cNvSpPr txBox="1">
                <a:spLocks noChangeArrowheads="1"/>
              </p:cNvSpPr>
              <p:nvPr/>
            </p:nvSpPr>
            <p:spPr bwMode="auto">
              <a:xfrm>
                <a:off x="131" y="3802"/>
                <a:ext cx="618" cy="518"/>
              </a:xfrm>
              <a:prstGeom prst="rect">
                <a:avLst/>
              </a:prstGeom>
              <a:noFill/>
              <a:ln w="9525">
                <a:noFill/>
                <a:miter lim="800000"/>
                <a:headEnd/>
                <a:tailEnd/>
              </a:ln>
              <a:effectLst/>
            </p:spPr>
            <p:txBody>
              <a:bodyPr wrap="none">
                <a:prstTxWarp prst="textNoShape">
                  <a:avLst/>
                </a:prstTxWarp>
                <a:spAutoFit/>
              </a:bodyPr>
              <a:lstStyle/>
              <a:p>
                <a:r>
                  <a:rPr lang="en-US"/>
                  <a:t>wave </a:t>
                </a:r>
              </a:p>
              <a:p>
                <a:r>
                  <a:rPr lang="en-US"/>
                  <a:t>view</a:t>
                </a:r>
              </a:p>
            </p:txBody>
          </p:sp>
          <p:grpSp>
            <p:nvGrpSpPr>
              <p:cNvPr id="12" name="Group 143"/>
              <p:cNvGrpSpPr>
                <a:grpSpLocks/>
              </p:cNvGrpSpPr>
              <p:nvPr/>
            </p:nvGrpSpPr>
            <p:grpSpPr bwMode="auto">
              <a:xfrm>
                <a:off x="1094" y="3682"/>
                <a:ext cx="4664" cy="542"/>
                <a:chOff x="1094" y="3682"/>
                <a:chExt cx="4664" cy="542"/>
              </a:xfrm>
            </p:grpSpPr>
            <p:sp>
              <p:nvSpPr>
                <p:cNvPr id="206992" name="Freeform 144"/>
                <p:cNvSpPr>
                  <a:spLocks/>
                </p:cNvSpPr>
                <p:nvPr/>
              </p:nvSpPr>
              <p:spPr bwMode="auto">
                <a:xfrm>
                  <a:off x="1094" y="3777"/>
                  <a:ext cx="1234" cy="405"/>
                </a:xfrm>
                <a:custGeom>
                  <a:avLst/>
                  <a:gdLst/>
                  <a:ahLst/>
                  <a:cxnLst>
                    <a:cxn ang="0">
                      <a:pos x="40" y="176"/>
                    </a:cxn>
                    <a:cxn ang="0">
                      <a:pos x="118" y="126"/>
                    </a:cxn>
                    <a:cxn ang="0">
                      <a:pos x="197" y="81"/>
                    </a:cxn>
                    <a:cxn ang="0">
                      <a:pos x="276" y="43"/>
                    </a:cxn>
                    <a:cxn ang="0">
                      <a:pos x="354" y="17"/>
                    </a:cxn>
                    <a:cxn ang="0">
                      <a:pos x="433" y="2"/>
                    </a:cxn>
                    <a:cxn ang="0">
                      <a:pos x="512" y="1"/>
                    </a:cxn>
                    <a:cxn ang="0">
                      <a:pos x="590" y="13"/>
                    </a:cxn>
                    <a:cxn ang="0">
                      <a:pos x="669" y="39"/>
                    </a:cxn>
                    <a:cxn ang="0">
                      <a:pos x="748" y="74"/>
                    </a:cxn>
                    <a:cxn ang="0">
                      <a:pos x="826" y="119"/>
                    </a:cxn>
                    <a:cxn ang="0">
                      <a:pos x="905" y="169"/>
                    </a:cxn>
                    <a:cxn ang="0">
                      <a:pos x="984" y="221"/>
                    </a:cxn>
                    <a:cxn ang="0">
                      <a:pos x="1062" y="272"/>
                    </a:cxn>
                    <a:cxn ang="0">
                      <a:pos x="1141" y="318"/>
                    </a:cxn>
                    <a:cxn ang="0">
                      <a:pos x="1220" y="357"/>
                    </a:cxn>
                    <a:cxn ang="0">
                      <a:pos x="1298" y="385"/>
                    </a:cxn>
                    <a:cxn ang="0">
                      <a:pos x="1377" y="401"/>
                    </a:cxn>
                    <a:cxn ang="0">
                      <a:pos x="1456" y="405"/>
                    </a:cxn>
                    <a:cxn ang="0">
                      <a:pos x="1534" y="394"/>
                    </a:cxn>
                    <a:cxn ang="0">
                      <a:pos x="1613" y="371"/>
                    </a:cxn>
                    <a:cxn ang="0">
                      <a:pos x="1692" y="337"/>
                    </a:cxn>
                    <a:cxn ang="0">
                      <a:pos x="1770" y="293"/>
                    </a:cxn>
                    <a:cxn ang="0">
                      <a:pos x="1849" y="244"/>
                    </a:cxn>
                    <a:cxn ang="0">
                      <a:pos x="1928" y="192"/>
                    </a:cxn>
                    <a:cxn ang="0">
                      <a:pos x="2008" y="141"/>
                    </a:cxn>
                    <a:cxn ang="0">
                      <a:pos x="2087" y="93"/>
                    </a:cxn>
                    <a:cxn ang="0">
                      <a:pos x="2165" y="53"/>
                    </a:cxn>
                    <a:cxn ang="0">
                      <a:pos x="2244" y="23"/>
                    </a:cxn>
                    <a:cxn ang="0">
                      <a:pos x="2323" y="5"/>
                    </a:cxn>
                    <a:cxn ang="0">
                      <a:pos x="2401" y="0"/>
                    </a:cxn>
                    <a:cxn ang="0">
                      <a:pos x="2480" y="9"/>
                    </a:cxn>
                    <a:cxn ang="0">
                      <a:pos x="2559" y="30"/>
                    </a:cxn>
                    <a:cxn ang="0">
                      <a:pos x="2637" y="63"/>
                    </a:cxn>
                    <a:cxn ang="0">
                      <a:pos x="2716" y="105"/>
                    </a:cxn>
                    <a:cxn ang="0">
                      <a:pos x="2795" y="154"/>
                    </a:cxn>
                    <a:cxn ang="0">
                      <a:pos x="2873" y="205"/>
                    </a:cxn>
                    <a:cxn ang="0">
                      <a:pos x="2952" y="257"/>
                    </a:cxn>
                    <a:cxn ang="0">
                      <a:pos x="3031" y="305"/>
                    </a:cxn>
                    <a:cxn ang="0">
                      <a:pos x="3109" y="346"/>
                    </a:cxn>
                    <a:cxn ang="0">
                      <a:pos x="3188" y="378"/>
                    </a:cxn>
                    <a:cxn ang="0">
                      <a:pos x="3267" y="398"/>
                    </a:cxn>
                    <a:cxn ang="0">
                      <a:pos x="3345" y="405"/>
                    </a:cxn>
                    <a:cxn ang="0">
                      <a:pos x="3424" y="399"/>
                    </a:cxn>
                    <a:cxn ang="0">
                      <a:pos x="3503" y="379"/>
                    </a:cxn>
                    <a:cxn ang="0">
                      <a:pos x="3581" y="348"/>
                    </a:cxn>
                    <a:cxn ang="0">
                      <a:pos x="3660" y="307"/>
                    </a:cxn>
                    <a:cxn ang="0">
                      <a:pos x="3738" y="259"/>
                    </a:cxn>
                    <a:cxn ang="0">
                      <a:pos x="3817" y="208"/>
                    </a:cxn>
                    <a:cxn ang="0">
                      <a:pos x="3896" y="155"/>
                    </a:cxn>
                  </a:cxnLst>
                  <a:rect l="0" t="0" r="r" b="b"/>
                  <a:pathLst>
                    <a:path w="3896" h="405">
                      <a:moveTo>
                        <a:pt x="0" y="203"/>
                      </a:moveTo>
                      <a:lnTo>
                        <a:pt x="40" y="176"/>
                      </a:lnTo>
                      <a:lnTo>
                        <a:pt x="79" y="151"/>
                      </a:lnTo>
                      <a:lnTo>
                        <a:pt x="118" y="126"/>
                      </a:lnTo>
                      <a:lnTo>
                        <a:pt x="158" y="102"/>
                      </a:lnTo>
                      <a:lnTo>
                        <a:pt x="197" y="81"/>
                      </a:lnTo>
                      <a:lnTo>
                        <a:pt x="236" y="61"/>
                      </a:lnTo>
                      <a:lnTo>
                        <a:pt x="276" y="43"/>
                      </a:lnTo>
                      <a:lnTo>
                        <a:pt x="315" y="29"/>
                      </a:lnTo>
                      <a:lnTo>
                        <a:pt x="354" y="17"/>
                      </a:lnTo>
                      <a:lnTo>
                        <a:pt x="394" y="8"/>
                      </a:lnTo>
                      <a:lnTo>
                        <a:pt x="433" y="2"/>
                      </a:lnTo>
                      <a:lnTo>
                        <a:pt x="472" y="0"/>
                      </a:lnTo>
                      <a:lnTo>
                        <a:pt x="512" y="1"/>
                      </a:lnTo>
                      <a:lnTo>
                        <a:pt x="551" y="6"/>
                      </a:lnTo>
                      <a:lnTo>
                        <a:pt x="590" y="13"/>
                      </a:lnTo>
                      <a:lnTo>
                        <a:pt x="630" y="24"/>
                      </a:lnTo>
                      <a:lnTo>
                        <a:pt x="669" y="39"/>
                      </a:lnTo>
                      <a:lnTo>
                        <a:pt x="708" y="55"/>
                      </a:lnTo>
                      <a:lnTo>
                        <a:pt x="748" y="74"/>
                      </a:lnTo>
                      <a:lnTo>
                        <a:pt x="787" y="95"/>
                      </a:lnTo>
                      <a:lnTo>
                        <a:pt x="826" y="119"/>
                      </a:lnTo>
                      <a:lnTo>
                        <a:pt x="866" y="143"/>
                      </a:lnTo>
                      <a:lnTo>
                        <a:pt x="905" y="169"/>
                      </a:lnTo>
                      <a:lnTo>
                        <a:pt x="944" y="195"/>
                      </a:lnTo>
                      <a:lnTo>
                        <a:pt x="984" y="221"/>
                      </a:lnTo>
                      <a:lnTo>
                        <a:pt x="1023" y="247"/>
                      </a:lnTo>
                      <a:lnTo>
                        <a:pt x="1062" y="272"/>
                      </a:lnTo>
                      <a:lnTo>
                        <a:pt x="1102" y="296"/>
                      </a:lnTo>
                      <a:lnTo>
                        <a:pt x="1141" y="318"/>
                      </a:lnTo>
                      <a:lnTo>
                        <a:pt x="1180" y="339"/>
                      </a:lnTo>
                      <a:lnTo>
                        <a:pt x="1220" y="357"/>
                      </a:lnTo>
                      <a:lnTo>
                        <a:pt x="1259" y="372"/>
                      </a:lnTo>
                      <a:lnTo>
                        <a:pt x="1298" y="385"/>
                      </a:lnTo>
                      <a:lnTo>
                        <a:pt x="1338" y="395"/>
                      </a:lnTo>
                      <a:lnTo>
                        <a:pt x="1377" y="401"/>
                      </a:lnTo>
                      <a:lnTo>
                        <a:pt x="1416" y="405"/>
                      </a:lnTo>
                      <a:lnTo>
                        <a:pt x="1456" y="405"/>
                      </a:lnTo>
                      <a:lnTo>
                        <a:pt x="1495" y="401"/>
                      </a:lnTo>
                      <a:lnTo>
                        <a:pt x="1534" y="394"/>
                      </a:lnTo>
                      <a:lnTo>
                        <a:pt x="1574" y="384"/>
                      </a:lnTo>
                      <a:lnTo>
                        <a:pt x="1613" y="371"/>
                      </a:lnTo>
                      <a:lnTo>
                        <a:pt x="1652" y="355"/>
                      </a:lnTo>
                      <a:lnTo>
                        <a:pt x="1692" y="337"/>
                      </a:lnTo>
                      <a:lnTo>
                        <a:pt x="1731" y="316"/>
                      </a:lnTo>
                      <a:lnTo>
                        <a:pt x="1770" y="293"/>
                      </a:lnTo>
                      <a:lnTo>
                        <a:pt x="1810" y="269"/>
                      </a:lnTo>
                      <a:lnTo>
                        <a:pt x="1849" y="244"/>
                      </a:lnTo>
                      <a:lnTo>
                        <a:pt x="1888" y="218"/>
                      </a:lnTo>
                      <a:lnTo>
                        <a:pt x="1928" y="192"/>
                      </a:lnTo>
                      <a:lnTo>
                        <a:pt x="1969" y="166"/>
                      </a:lnTo>
                      <a:lnTo>
                        <a:pt x="2008" y="141"/>
                      </a:lnTo>
                      <a:lnTo>
                        <a:pt x="2047" y="116"/>
                      </a:lnTo>
                      <a:lnTo>
                        <a:pt x="2087" y="93"/>
                      </a:lnTo>
                      <a:lnTo>
                        <a:pt x="2126" y="72"/>
                      </a:lnTo>
                      <a:lnTo>
                        <a:pt x="2165" y="53"/>
                      </a:lnTo>
                      <a:lnTo>
                        <a:pt x="2205" y="37"/>
                      </a:lnTo>
                      <a:lnTo>
                        <a:pt x="2244" y="23"/>
                      </a:lnTo>
                      <a:lnTo>
                        <a:pt x="2283" y="12"/>
                      </a:lnTo>
                      <a:lnTo>
                        <a:pt x="2323" y="5"/>
                      </a:lnTo>
                      <a:lnTo>
                        <a:pt x="2362" y="1"/>
                      </a:lnTo>
                      <a:lnTo>
                        <a:pt x="2401" y="0"/>
                      </a:lnTo>
                      <a:lnTo>
                        <a:pt x="2441" y="3"/>
                      </a:lnTo>
                      <a:lnTo>
                        <a:pt x="2480" y="9"/>
                      </a:lnTo>
                      <a:lnTo>
                        <a:pt x="2519" y="17"/>
                      </a:lnTo>
                      <a:lnTo>
                        <a:pt x="2559" y="30"/>
                      </a:lnTo>
                      <a:lnTo>
                        <a:pt x="2598" y="45"/>
                      </a:lnTo>
                      <a:lnTo>
                        <a:pt x="2637" y="63"/>
                      </a:lnTo>
                      <a:lnTo>
                        <a:pt x="2677" y="83"/>
                      </a:lnTo>
                      <a:lnTo>
                        <a:pt x="2716" y="105"/>
                      </a:lnTo>
                      <a:lnTo>
                        <a:pt x="2755" y="129"/>
                      </a:lnTo>
                      <a:lnTo>
                        <a:pt x="2795" y="154"/>
                      </a:lnTo>
                      <a:lnTo>
                        <a:pt x="2834" y="179"/>
                      </a:lnTo>
                      <a:lnTo>
                        <a:pt x="2873" y="205"/>
                      </a:lnTo>
                      <a:lnTo>
                        <a:pt x="2913" y="232"/>
                      </a:lnTo>
                      <a:lnTo>
                        <a:pt x="2952" y="257"/>
                      </a:lnTo>
                      <a:lnTo>
                        <a:pt x="2991" y="282"/>
                      </a:lnTo>
                      <a:lnTo>
                        <a:pt x="3031" y="305"/>
                      </a:lnTo>
                      <a:lnTo>
                        <a:pt x="3070" y="327"/>
                      </a:lnTo>
                      <a:lnTo>
                        <a:pt x="3109" y="346"/>
                      </a:lnTo>
                      <a:lnTo>
                        <a:pt x="3149" y="364"/>
                      </a:lnTo>
                      <a:lnTo>
                        <a:pt x="3188" y="378"/>
                      </a:lnTo>
                      <a:lnTo>
                        <a:pt x="3227" y="389"/>
                      </a:lnTo>
                      <a:lnTo>
                        <a:pt x="3267" y="398"/>
                      </a:lnTo>
                      <a:lnTo>
                        <a:pt x="3306" y="403"/>
                      </a:lnTo>
                      <a:lnTo>
                        <a:pt x="3345" y="405"/>
                      </a:lnTo>
                      <a:lnTo>
                        <a:pt x="3385" y="404"/>
                      </a:lnTo>
                      <a:lnTo>
                        <a:pt x="3424" y="399"/>
                      </a:lnTo>
                      <a:lnTo>
                        <a:pt x="3463" y="390"/>
                      </a:lnTo>
                      <a:lnTo>
                        <a:pt x="3503" y="379"/>
                      </a:lnTo>
                      <a:lnTo>
                        <a:pt x="3542" y="365"/>
                      </a:lnTo>
                      <a:lnTo>
                        <a:pt x="3581" y="348"/>
                      </a:lnTo>
                      <a:lnTo>
                        <a:pt x="3621" y="328"/>
                      </a:lnTo>
                      <a:lnTo>
                        <a:pt x="3660" y="307"/>
                      </a:lnTo>
                      <a:lnTo>
                        <a:pt x="3699" y="284"/>
                      </a:lnTo>
                      <a:lnTo>
                        <a:pt x="3738" y="259"/>
                      </a:lnTo>
                      <a:lnTo>
                        <a:pt x="3778" y="233"/>
                      </a:lnTo>
                      <a:lnTo>
                        <a:pt x="3817" y="208"/>
                      </a:lnTo>
                      <a:lnTo>
                        <a:pt x="3856" y="181"/>
                      </a:lnTo>
                      <a:lnTo>
                        <a:pt x="3896" y="155"/>
                      </a:lnTo>
                    </a:path>
                  </a:pathLst>
                </a:custGeom>
                <a:noFill/>
                <a:ln w="38100">
                  <a:solidFill>
                    <a:schemeClr val="tx1"/>
                  </a:solidFill>
                  <a:prstDash val="solid"/>
                  <a:round/>
                  <a:headEnd type="none" w="med" len="med"/>
                  <a:tailEnd type="none" w="med" len="med"/>
                </a:ln>
              </p:spPr>
              <p:txBody>
                <a:bodyPr>
                  <a:prstTxWarp prst="textNoShape">
                    <a:avLst/>
                  </a:prstTxWarp>
                </a:bodyPr>
                <a:lstStyle/>
                <a:p>
                  <a:endParaRPr lang="en-US"/>
                </a:p>
              </p:txBody>
            </p:sp>
            <p:sp>
              <p:nvSpPr>
                <p:cNvPr id="206993" name="Freeform 145"/>
                <p:cNvSpPr>
                  <a:spLocks/>
                </p:cNvSpPr>
                <p:nvPr/>
              </p:nvSpPr>
              <p:spPr bwMode="auto">
                <a:xfrm>
                  <a:off x="2288" y="3819"/>
                  <a:ext cx="1234" cy="405"/>
                </a:xfrm>
                <a:custGeom>
                  <a:avLst/>
                  <a:gdLst/>
                  <a:ahLst/>
                  <a:cxnLst>
                    <a:cxn ang="0">
                      <a:pos x="40" y="176"/>
                    </a:cxn>
                    <a:cxn ang="0">
                      <a:pos x="118" y="126"/>
                    </a:cxn>
                    <a:cxn ang="0">
                      <a:pos x="197" y="81"/>
                    </a:cxn>
                    <a:cxn ang="0">
                      <a:pos x="276" y="43"/>
                    </a:cxn>
                    <a:cxn ang="0">
                      <a:pos x="354" y="17"/>
                    </a:cxn>
                    <a:cxn ang="0">
                      <a:pos x="433" y="2"/>
                    </a:cxn>
                    <a:cxn ang="0">
                      <a:pos x="512" y="1"/>
                    </a:cxn>
                    <a:cxn ang="0">
                      <a:pos x="590" y="13"/>
                    </a:cxn>
                    <a:cxn ang="0">
                      <a:pos x="669" y="39"/>
                    </a:cxn>
                    <a:cxn ang="0">
                      <a:pos x="748" y="74"/>
                    </a:cxn>
                    <a:cxn ang="0">
                      <a:pos x="826" y="119"/>
                    </a:cxn>
                    <a:cxn ang="0">
                      <a:pos x="905" y="169"/>
                    </a:cxn>
                    <a:cxn ang="0">
                      <a:pos x="984" y="221"/>
                    </a:cxn>
                    <a:cxn ang="0">
                      <a:pos x="1062" y="272"/>
                    </a:cxn>
                    <a:cxn ang="0">
                      <a:pos x="1141" y="318"/>
                    </a:cxn>
                    <a:cxn ang="0">
                      <a:pos x="1220" y="357"/>
                    </a:cxn>
                    <a:cxn ang="0">
                      <a:pos x="1298" y="385"/>
                    </a:cxn>
                    <a:cxn ang="0">
                      <a:pos x="1377" y="401"/>
                    </a:cxn>
                    <a:cxn ang="0">
                      <a:pos x="1456" y="405"/>
                    </a:cxn>
                    <a:cxn ang="0">
                      <a:pos x="1534" y="394"/>
                    </a:cxn>
                    <a:cxn ang="0">
                      <a:pos x="1613" y="371"/>
                    </a:cxn>
                    <a:cxn ang="0">
                      <a:pos x="1692" y="337"/>
                    </a:cxn>
                    <a:cxn ang="0">
                      <a:pos x="1770" y="293"/>
                    </a:cxn>
                    <a:cxn ang="0">
                      <a:pos x="1849" y="244"/>
                    </a:cxn>
                    <a:cxn ang="0">
                      <a:pos x="1928" y="192"/>
                    </a:cxn>
                    <a:cxn ang="0">
                      <a:pos x="2008" y="141"/>
                    </a:cxn>
                    <a:cxn ang="0">
                      <a:pos x="2087" y="93"/>
                    </a:cxn>
                    <a:cxn ang="0">
                      <a:pos x="2165" y="53"/>
                    </a:cxn>
                    <a:cxn ang="0">
                      <a:pos x="2244" y="23"/>
                    </a:cxn>
                    <a:cxn ang="0">
                      <a:pos x="2323" y="5"/>
                    </a:cxn>
                    <a:cxn ang="0">
                      <a:pos x="2401" y="0"/>
                    </a:cxn>
                    <a:cxn ang="0">
                      <a:pos x="2480" y="9"/>
                    </a:cxn>
                    <a:cxn ang="0">
                      <a:pos x="2559" y="30"/>
                    </a:cxn>
                    <a:cxn ang="0">
                      <a:pos x="2637" y="63"/>
                    </a:cxn>
                    <a:cxn ang="0">
                      <a:pos x="2716" y="105"/>
                    </a:cxn>
                    <a:cxn ang="0">
                      <a:pos x="2795" y="154"/>
                    </a:cxn>
                    <a:cxn ang="0">
                      <a:pos x="2873" y="205"/>
                    </a:cxn>
                    <a:cxn ang="0">
                      <a:pos x="2952" y="257"/>
                    </a:cxn>
                    <a:cxn ang="0">
                      <a:pos x="3031" y="305"/>
                    </a:cxn>
                    <a:cxn ang="0">
                      <a:pos x="3109" y="346"/>
                    </a:cxn>
                    <a:cxn ang="0">
                      <a:pos x="3188" y="378"/>
                    </a:cxn>
                    <a:cxn ang="0">
                      <a:pos x="3267" y="398"/>
                    </a:cxn>
                    <a:cxn ang="0">
                      <a:pos x="3345" y="405"/>
                    </a:cxn>
                    <a:cxn ang="0">
                      <a:pos x="3424" y="399"/>
                    </a:cxn>
                    <a:cxn ang="0">
                      <a:pos x="3503" y="379"/>
                    </a:cxn>
                    <a:cxn ang="0">
                      <a:pos x="3581" y="348"/>
                    </a:cxn>
                    <a:cxn ang="0">
                      <a:pos x="3660" y="307"/>
                    </a:cxn>
                    <a:cxn ang="0">
                      <a:pos x="3738" y="259"/>
                    </a:cxn>
                    <a:cxn ang="0">
                      <a:pos x="3817" y="208"/>
                    </a:cxn>
                    <a:cxn ang="0">
                      <a:pos x="3896" y="155"/>
                    </a:cxn>
                  </a:cxnLst>
                  <a:rect l="0" t="0" r="r" b="b"/>
                  <a:pathLst>
                    <a:path w="3896" h="405">
                      <a:moveTo>
                        <a:pt x="0" y="203"/>
                      </a:moveTo>
                      <a:lnTo>
                        <a:pt x="40" y="176"/>
                      </a:lnTo>
                      <a:lnTo>
                        <a:pt x="79" y="151"/>
                      </a:lnTo>
                      <a:lnTo>
                        <a:pt x="118" y="126"/>
                      </a:lnTo>
                      <a:lnTo>
                        <a:pt x="158" y="102"/>
                      </a:lnTo>
                      <a:lnTo>
                        <a:pt x="197" y="81"/>
                      </a:lnTo>
                      <a:lnTo>
                        <a:pt x="236" y="61"/>
                      </a:lnTo>
                      <a:lnTo>
                        <a:pt x="276" y="43"/>
                      </a:lnTo>
                      <a:lnTo>
                        <a:pt x="315" y="29"/>
                      </a:lnTo>
                      <a:lnTo>
                        <a:pt x="354" y="17"/>
                      </a:lnTo>
                      <a:lnTo>
                        <a:pt x="394" y="8"/>
                      </a:lnTo>
                      <a:lnTo>
                        <a:pt x="433" y="2"/>
                      </a:lnTo>
                      <a:lnTo>
                        <a:pt x="472" y="0"/>
                      </a:lnTo>
                      <a:lnTo>
                        <a:pt x="512" y="1"/>
                      </a:lnTo>
                      <a:lnTo>
                        <a:pt x="551" y="6"/>
                      </a:lnTo>
                      <a:lnTo>
                        <a:pt x="590" y="13"/>
                      </a:lnTo>
                      <a:lnTo>
                        <a:pt x="630" y="24"/>
                      </a:lnTo>
                      <a:lnTo>
                        <a:pt x="669" y="39"/>
                      </a:lnTo>
                      <a:lnTo>
                        <a:pt x="708" y="55"/>
                      </a:lnTo>
                      <a:lnTo>
                        <a:pt x="748" y="74"/>
                      </a:lnTo>
                      <a:lnTo>
                        <a:pt x="787" y="95"/>
                      </a:lnTo>
                      <a:lnTo>
                        <a:pt x="826" y="119"/>
                      </a:lnTo>
                      <a:lnTo>
                        <a:pt x="866" y="143"/>
                      </a:lnTo>
                      <a:lnTo>
                        <a:pt x="905" y="169"/>
                      </a:lnTo>
                      <a:lnTo>
                        <a:pt x="944" y="195"/>
                      </a:lnTo>
                      <a:lnTo>
                        <a:pt x="984" y="221"/>
                      </a:lnTo>
                      <a:lnTo>
                        <a:pt x="1023" y="247"/>
                      </a:lnTo>
                      <a:lnTo>
                        <a:pt x="1062" y="272"/>
                      </a:lnTo>
                      <a:lnTo>
                        <a:pt x="1102" y="296"/>
                      </a:lnTo>
                      <a:lnTo>
                        <a:pt x="1141" y="318"/>
                      </a:lnTo>
                      <a:lnTo>
                        <a:pt x="1180" y="339"/>
                      </a:lnTo>
                      <a:lnTo>
                        <a:pt x="1220" y="357"/>
                      </a:lnTo>
                      <a:lnTo>
                        <a:pt x="1259" y="372"/>
                      </a:lnTo>
                      <a:lnTo>
                        <a:pt x="1298" y="385"/>
                      </a:lnTo>
                      <a:lnTo>
                        <a:pt x="1338" y="395"/>
                      </a:lnTo>
                      <a:lnTo>
                        <a:pt x="1377" y="401"/>
                      </a:lnTo>
                      <a:lnTo>
                        <a:pt x="1416" y="405"/>
                      </a:lnTo>
                      <a:lnTo>
                        <a:pt x="1456" y="405"/>
                      </a:lnTo>
                      <a:lnTo>
                        <a:pt x="1495" y="401"/>
                      </a:lnTo>
                      <a:lnTo>
                        <a:pt x="1534" y="394"/>
                      </a:lnTo>
                      <a:lnTo>
                        <a:pt x="1574" y="384"/>
                      </a:lnTo>
                      <a:lnTo>
                        <a:pt x="1613" y="371"/>
                      </a:lnTo>
                      <a:lnTo>
                        <a:pt x="1652" y="355"/>
                      </a:lnTo>
                      <a:lnTo>
                        <a:pt x="1692" y="337"/>
                      </a:lnTo>
                      <a:lnTo>
                        <a:pt x="1731" y="316"/>
                      </a:lnTo>
                      <a:lnTo>
                        <a:pt x="1770" y="293"/>
                      </a:lnTo>
                      <a:lnTo>
                        <a:pt x="1810" y="269"/>
                      </a:lnTo>
                      <a:lnTo>
                        <a:pt x="1849" y="244"/>
                      </a:lnTo>
                      <a:lnTo>
                        <a:pt x="1888" y="218"/>
                      </a:lnTo>
                      <a:lnTo>
                        <a:pt x="1928" y="192"/>
                      </a:lnTo>
                      <a:lnTo>
                        <a:pt x="1969" y="166"/>
                      </a:lnTo>
                      <a:lnTo>
                        <a:pt x="2008" y="141"/>
                      </a:lnTo>
                      <a:lnTo>
                        <a:pt x="2047" y="116"/>
                      </a:lnTo>
                      <a:lnTo>
                        <a:pt x="2087" y="93"/>
                      </a:lnTo>
                      <a:lnTo>
                        <a:pt x="2126" y="72"/>
                      </a:lnTo>
                      <a:lnTo>
                        <a:pt x="2165" y="53"/>
                      </a:lnTo>
                      <a:lnTo>
                        <a:pt x="2205" y="37"/>
                      </a:lnTo>
                      <a:lnTo>
                        <a:pt x="2244" y="23"/>
                      </a:lnTo>
                      <a:lnTo>
                        <a:pt x="2283" y="12"/>
                      </a:lnTo>
                      <a:lnTo>
                        <a:pt x="2323" y="5"/>
                      </a:lnTo>
                      <a:lnTo>
                        <a:pt x="2362" y="1"/>
                      </a:lnTo>
                      <a:lnTo>
                        <a:pt x="2401" y="0"/>
                      </a:lnTo>
                      <a:lnTo>
                        <a:pt x="2441" y="3"/>
                      </a:lnTo>
                      <a:lnTo>
                        <a:pt x="2480" y="9"/>
                      </a:lnTo>
                      <a:lnTo>
                        <a:pt x="2519" y="17"/>
                      </a:lnTo>
                      <a:lnTo>
                        <a:pt x="2559" y="30"/>
                      </a:lnTo>
                      <a:lnTo>
                        <a:pt x="2598" y="45"/>
                      </a:lnTo>
                      <a:lnTo>
                        <a:pt x="2637" y="63"/>
                      </a:lnTo>
                      <a:lnTo>
                        <a:pt x="2677" y="83"/>
                      </a:lnTo>
                      <a:lnTo>
                        <a:pt x="2716" y="105"/>
                      </a:lnTo>
                      <a:lnTo>
                        <a:pt x="2755" y="129"/>
                      </a:lnTo>
                      <a:lnTo>
                        <a:pt x="2795" y="154"/>
                      </a:lnTo>
                      <a:lnTo>
                        <a:pt x="2834" y="179"/>
                      </a:lnTo>
                      <a:lnTo>
                        <a:pt x="2873" y="205"/>
                      </a:lnTo>
                      <a:lnTo>
                        <a:pt x="2913" y="232"/>
                      </a:lnTo>
                      <a:lnTo>
                        <a:pt x="2952" y="257"/>
                      </a:lnTo>
                      <a:lnTo>
                        <a:pt x="2991" y="282"/>
                      </a:lnTo>
                      <a:lnTo>
                        <a:pt x="3031" y="305"/>
                      </a:lnTo>
                      <a:lnTo>
                        <a:pt x="3070" y="327"/>
                      </a:lnTo>
                      <a:lnTo>
                        <a:pt x="3109" y="346"/>
                      </a:lnTo>
                      <a:lnTo>
                        <a:pt x="3149" y="364"/>
                      </a:lnTo>
                      <a:lnTo>
                        <a:pt x="3188" y="378"/>
                      </a:lnTo>
                      <a:lnTo>
                        <a:pt x="3227" y="389"/>
                      </a:lnTo>
                      <a:lnTo>
                        <a:pt x="3267" y="398"/>
                      </a:lnTo>
                      <a:lnTo>
                        <a:pt x="3306" y="403"/>
                      </a:lnTo>
                      <a:lnTo>
                        <a:pt x="3345" y="405"/>
                      </a:lnTo>
                      <a:lnTo>
                        <a:pt x="3385" y="404"/>
                      </a:lnTo>
                      <a:lnTo>
                        <a:pt x="3424" y="399"/>
                      </a:lnTo>
                      <a:lnTo>
                        <a:pt x="3463" y="390"/>
                      </a:lnTo>
                      <a:lnTo>
                        <a:pt x="3503" y="379"/>
                      </a:lnTo>
                      <a:lnTo>
                        <a:pt x="3542" y="365"/>
                      </a:lnTo>
                      <a:lnTo>
                        <a:pt x="3581" y="348"/>
                      </a:lnTo>
                      <a:lnTo>
                        <a:pt x="3621" y="328"/>
                      </a:lnTo>
                      <a:lnTo>
                        <a:pt x="3660" y="307"/>
                      </a:lnTo>
                      <a:lnTo>
                        <a:pt x="3699" y="284"/>
                      </a:lnTo>
                      <a:lnTo>
                        <a:pt x="3738" y="259"/>
                      </a:lnTo>
                      <a:lnTo>
                        <a:pt x="3778" y="233"/>
                      </a:lnTo>
                      <a:lnTo>
                        <a:pt x="3817" y="208"/>
                      </a:lnTo>
                      <a:lnTo>
                        <a:pt x="3856" y="181"/>
                      </a:lnTo>
                      <a:lnTo>
                        <a:pt x="3896" y="155"/>
                      </a:lnTo>
                    </a:path>
                  </a:pathLst>
                </a:custGeom>
                <a:noFill/>
                <a:ln w="38100">
                  <a:solidFill>
                    <a:schemeClr val="tx1"/>
                  </a:solidFill>
                  <a:prstDash val="solid"/>
                  <a:round/>
                  <a:headEnd type="none" w="med" len="med"/>
                  <a:tailEnd type="none" w="med" len="med"/>
                </a:ln>
              </p:spPr>
              <p:txBody>
                <a:bodyPr>
                  <a:prstTxWarp prst="textNoShape">
                    <a:avLst/>
                  </a:prstTxWarp>
                </a:bodyPr>
                <a:lstStyle/>
                <a:p>
                  <a:endParaRPr lang="en-US"/>
                </a:p>
              </p:txBody>
            </p:sp>
            <p:sp>
              <p:nvSpPr>
                <p:cNvPr id="206994" name="Text Box 146"/>
                <p:cNvSpPr txBox="1">
                  <a:spLocks noChangeArrowheads="1"/>
                </p:cNvSpPr>
                <p:nvPr/>
              </p:nvSpPr>
              <p:spPr bwMode="auto">
                <a:xfrm>
                  <a:off x="3625" y="3682"/>
                  <a:ext cx="2133" cy="518"/>
                </a:xfrm>
                <a:prstGeom prst="rect">
                  <a:avLst/>
                </a:prstGeom>
                <a:noFill/>
                <a:ln w="9525">
                  <a:noFill/>
                  <a:miter lim="800000"/>
                  <a:headEnd/>
                  <a:tailEnd/>
                </a:ln>
                <a:effectLst/>
              </p:spPr>
              <p:txBody>
                <a:bodyPr wrap="none">
                  <a:prstTxWarp prst="textNoShape">
                    <a:avLst/>
                  </a:prstTxWarp>
                  <a:spAutoFit/>
                </a:bodyPr>
                <a:lstStyle/>
                <a:p>
                  <a:r>
                    <a:rPr lang="en-US"/>
                    <a:t>big electric field</a:t>
                  </a:r>
                </a:p>
                <a:p>
                  <a:r>
                    <a:rPr lang="en-US"/>
                    <a:t>nearly perfect sinewave</a:t>
                  </a:r>
                </a:p>
              </p:txBody>
            </p:sp>
          </p:grpSp>
        </p:grpSp>
      </p:grpSp>
      <p:sp>
        <p:nvSpPr>
          <p:cNvPr id="206995" name="Line 147"/>
          <p:cNvSpPr>
            <a:spLocks noChangeShapeType="1"/>
          </p:cNvSpPr>
          <p:nvPr/>
        </p:nvSpPr>
        <p:spPr bwMode="auto">
          <a:xfrm>
            <a:off x="307975" y="3840163"/>
            <a:ext cx="219075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06996" name="Line 148"/>
          <p:cNvSpPr>
            <a:spLocks noChangeShapeType="1"/>
          </p:cNvSpPr>
          <p:nvPr/>
        </p:nvSpPr>
        <p:spPr bwMode="auto">
          <a:xfrm flipV="1">
            <a:off x="298450" y="2898775"/>
            <a:ext cx="0" cy="950913"/>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pic>
        <p:nvPicPr>
          <p:cNvPr id="206997" name="Picture 149" descr="spectrum"/>
          <p:cNvPicPr>
            <a:picLocks noChangeAspect="1" noChangeArrowheads="1"/>
          </p:cNvPicPr>
          <p:nvPr/>
        </p:nvPicPr>
        <p:blipFill>
          <a:blip r:embed="rId3"/>
          <a:srcRect t="45038" b="16231"/>
          <a:stretch>
            <a:fillRect/>
          </a:stretch>
        </p:blipFill>
        <p:spPr bwMode="auto">
          <a:xfrm>
            <a:off x="460375" y="3729038"/>
            <a:ext cx="862013" cy="190500"/>
          </a:xfrm>
          <a:prstGeom prst="rect">
            <a:avLst/>
          </a:prstGeom>
          <a:noFill/>
        </p:spPr>
      </p:pic>
      <p:sp>
        <p:nvSpPr>
          <p:cNvPr id="206998" name="Text Box 150"/>
          <p:cNvSpPr txBox="1">
            <a:spLocks noChangeArrowheads="1"/>
          </p:cNvSpPr>
          <p:nvPr/>
        </p:nvSpPr>
        <p:spPr bwMode="auto">
          <a:xfrm>
            <a:off x="0" y="3124200"/>
            <a:ext cx="387350" cy="457200"/>
          </a:xfrm>
          <a:prstGeom prst="rect">
            <a:avLst/>
          </a:prstGeom>
          <a:noFill/>
          <a:ln w="9525">
            <a:noFill/>
            <a:miter lim="800000"/>
            <a:headEnd/>
            <a:tailEnd/>
          </a:ln>
          <a:effectLst/>
        </p:spPr>
        <p:txBody>
          <a:bodyPr wrap="none">
            <a:prstTxWarp prst="textNoShape">
              <a:avLst/>
            </a:prstTxWarp>
            <a:spAutoFit/>
          </a:bodyPr>
          <a:lstStyle/>
          <a:p>
            <a:r>
              <a:rPr lang="en-US"/>
              <a:t>P</a:t>
            </a:r>
          </a:p>
        </p:txBody>
      </p:sp>
      <p:sp>
        <p:nvSpPr>
          <p:cNvPr id="206999" name="Text Box 151"/>
          <p:cNvSpPr txBox="1">
            <a:spLocks noChangeArrowheads="1"/>
          </p:cNvSpPr>
          <p:nvPr/>
        </p:nvSpPr>
        <p:spPr bwMode="auto">
          <a:xfrm>
            <a:off x="1184275" y="3765550"/>
            <a:ext cx="323850" cy="427038"/>
          </a:xfrm>
          <a:prstGeom prst="rect">
            <a:avLst/>
          </a:prstGeom>
          <a:noFill/>
          <a:ln w="9525">
            <a:noFill/>
            <a:miter lim="800000"/>
            <a:headEnd/>
            <a:tailEnd/>
          </a:ln>
          <a:effectLst/>
        </p:spPr>
        <p:txBody>
          <a:bodyPr wrap="none">
            <a:prstTxWarp prst="textNoShape">
              <a:avLst/>
            </a:prstTxWarp>
            <a:spAutoFit/>
          </a:bodyPr>
          <a:lstStyle/>
          <a:p>
            <a:r>
              <a:rPr lang="el-GR" sz="2200">
                <a:ea typeface="Arial" charset="0"/>
                <a:cs typeface="Arial" charset="0"/>
              </a:rPr>
              <a:t>λ</a:t>
            </a:r>
          </a:p>
        </p:txBody>
      </p:sp>
      <p:sp>
        <p:nvSpPr>
          <p:cNvPr id="207000" name="Freeform 152"/>
          <p:cNvSpPr>
            <a:spLocks/>
          </p:cNvSpPr>
          <p:nvPr/>
        </p:nvSpPr>
        <p:spPr bwMode="auto">
          <a:xfrm>
            <a:off x="633413" y="3163888"/>
            <a:ext cx="1422400" cy="668337"/>
          </a:xfrm>
          <a:custGeom>
            <a:avLst/>
            <a:gdLst/>
            <a:ahLst/>
            <a:cxnLst>
              <a:cxn ang="0">
                <a:pos x="0" y="409"/>
              </a:cxn>
              <a:cxn ang="0">
                <a:pos x="285" y="335"/>
              </a:cxn>
              <a:cxn ang="0">
                <a:pos x="451" y="204"/>
              </a:cxn>
              <a:cxn ang="0">
                <a:pos x="559" y="27"/>
              </a:cxn>
              <a:cxn ang="0">
                <a:pos x="616" y="44"/>
              </a:cxn>
              <a:cxn ang="0">
                <a:pos x="679" y="210"/>
              </a:cxn>
              <a:cxn ang="0">
                <a:pos x="730" y="318"/>
              </a:cxn>
              <a:cxn ang="0">
                <a:pos x="896" y="421"/>
              </a:cxn>
            </a:cxnLst>
            <a:rect l="0" t="0" r="r" b="b"/>
            <a:pathLst>
              <a:path w="896" h="421">
                <a:moveTo>
                  <a:pt x="0" y="409"/>
                </a:moveTo>
                <a:cubicBezTo>
                  <a:pt x="105" y="389"/>
                  <a:pt x="210" y="369"/>
                  <a:pt x="285" y="335"/>
                </a:cubicBezTo>
                <a:cubicBezTo>
                  <a:pt x="360" y="301"/>
                  <a:pt x="405" y="255"/>
                  <a:pt x="451" y="204"/>
                </a:cubicBezTo>
                <a:cubicBezTo>
                  <a:pt x="497" y="153"/>
                  <a:pt x="532" y="54"/>
                  <a:pt x="559" y="27"/>
                </a:cubicBezTo>
                <a:cubicBezTo>
                  <a:pt x="586" y="0"/>
                  <a:pt x="596" y="14"/>
                  <a:pt x="616" y="44"/>
                </a:cubicBezTo>
                <a:cubicBezTo>
                  <a:pt x="636" y="74"/>
                  <a:pt x="660" y="164"/>
                  <a:pt x="679" y="210"/>
                </a:cubicBezTo>
                <a:cubicBezTo>
                  <a:pt x="698" y="256"/>
                  <a:pt x="694" y="283"/>
                  <a:pt x="730" y="318"/>
                </a:cubicBezTo>
                <a:cubicBezTo>
                  <a:pt x="766" y="353"/>
                  <a:pt x="868" y="404"/>
                  <a:pt x="896" y="421"/>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207001" name="Text Box 153"/>
          <p:cNvSpPr txBox="1">
            <a:spLocks noChangeArrowheads="1"/>
          </p:cNvSpPr>
          <p:nvPr/>
        </p:nvSpPr>
        <p:spPr bwMode="auto">
          <a:xfrm>
            <a:off x="1682750" y="3101975"/>
            <a:ext cx="488950" cy="457200"/>
          </a:xfrm>
          <a:prstGeom prst="rect">
            <a:avLst/>
          </a:prstGeom>
          <a:noFill/>
          <a:ln w="9525">
            <a:noFill/>
            <a:miter lim="800000"/>
            <a:headEnd/>
            <a:tailEnd/>
          </a:ln>
          <a:effectLst/>
        </p:spPr>
        <p:txBody>
          <a:bodyPr wrap="none">
            <a:prstTxWarp prst="textNoShape">
              <a:avLst/>
            </a:prstTxWarp>
            <a:spAutoFit/>
          </a:bodyPr>
          <a:lstStyle/>
          <a:p>
            <a:r>
              <a:rPr lang="en-US"/>
              <a:t>IR</a:t>
            </a:r>
          </a:p>
        </p:txBody>
      </p:sp>
      <p:sp>
        <p:nvSpPr>
          <p:cNvPr id="207002" name="Rectangle 154"/>
          <p:cNvSpPr>
            <a:spLocks noChangeArrowheads="1"/>
          </p:cNvSpPr>
          <p:nvPr/>
        </p:nvSpPr>
        <p:spPr bwMode="auto">
          <a:xfrm>
            <a:off x="1303338" y="3108325"/>
            <a:ext cx="869950" cy="750888"/>
          </a:xfrm>
          <a:prstGeom prst="rect">
            <a:avLst/>
          </a:prstGeom>
          <a:noFill/>
          <a:ln w="9525">
            <a:solidFill>
              <a:schemeClr val="tx1"/>
            </a:solidFill>
            <a:prstDash val="dash"/>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117972F5-C049-1449-A14E-0EBD1C320D38}" type="slidenum">
              <a:rPr lang="en-US"/>
              <a:pPr/>
              <a:t>38</a:t>
            </a:fld>
            <a:endParaRPr lang="en-US"/>
          </a:p>
        </p:txBody>
      </p:sp>
      <p:sp>
        <p:nvSpPr>
          <p:cNvPr id="208898" name="Text Box 2"/>
          <p:cNvSpPr txBox="1">
            <a:spLocks noChangeArrowheads="1"/>
          </p:cNvSpPr>
          <p:nvPr/>
        </p:nvSpPr>
        <p:spPr bwMode="auto">
          <a:xfrm>
            <a:off x="482600" y="747713"/>
            <a:ext cx="8432800" cy="2436812"/>
          </a:xfrm>
          <a:prstGeom prst="rect">
            <a:avLst/>
          </a:prstGeom>
          <a:noFill/>
          <a:ln w="9525">
            <a:noFill/>
            <a:miter lim="800000"/>
            <a:headEnd/>
            <a:tailEnd/>
          </a:ln>
          <a:effectLst/>
        </p:spPr>
        <p:txBody>
          <a:bodyPr>
            <a:prstTxWarp prst="textNoShape">
              <a:avLst/>
            </a:prstTxWarp>
            <a:spAutoFit/>
          </a:bodyPr>
          <a:lstStyle/>
          <a:p>
            <a:r>
              <a:rPr lang="en-US" sz="2200"/>
              <a:t>light from lasers are much more likely to damage the retina of the eye than light from a bulb because</a:t>
            </a:r>
          </a:p>
          <a:p>
            <a:r>
              <a:rPr lang="en-US" sz="2200"/>
              <a:t>a. laser is at a more dangerous color.</a:t>
            </a:r>
          </a:p>
          <a:p>
            <a:r>
              <a:rPr lang="en-US" sz="2200"/>
              <a:t>b. has lots more power in the beam.</a:t>
            </a:r>
          </a:p>
          <a:p>
            <a:r>
              <a:rPr lang="en-US" sz="2200"/>
              <a:t>c. light is concentrated to a much smaller spot on the retina.</a:t>
            </a:r>
          </a:p>
          <a:p>
            <a:r>
              <a:rPr lang="en-US" sz="2200"/>
              <a:t>d. light from bulb is turning off and on 60 times per second so light is not as intense.</a:t>
            </a:r>
          </a:p>
        </p:txBody>
      </p:sp>
      <p:sp>
        <p:nvSpPr>
          <p:cNvPr id="208899" name="Text Box 3"/>
          <p:cNvSpPr txBox="1">
            <a:spLocks noChangeArrowheads="1"/>
          </p:cNvSpPr>
          <p:nvPr/>
        </p:nvSpPr>
        <p:spPr bwMode="auto">
          <a:xfrm>
            <a:off x="327025" y="3189288"/>
            <a:ext cx="8404225" cy="3165475"/>
          </a:xfrm>
          <a:prstGeom prst="rect">
            <a:avLst/>
          </a:prstGeom>
          <a:noFill/>
          <a:ln w="9525">
            <a:noFill/>
            <a:miter lim="800000"/>
            <a:headEnd/>
            <a:tailEnd/>
          </a:ln>
          <a:effectLst/>
        </p:spPr>
        <p:txBody>
          <a:bodyPr>
            <a:prstTxWarp prst="textNoShape">
              <a:avLst/>
            </a:prstTxWarp>
            <a:spAutoFit/>
          </a:bodyPr>
          <a:lstStyle/>
          <a:p>
            <a:r>
              <a:rPr lang="en-US"/>
              <a:t>c. focuses to much smaller spot on retina, local burn. </a:t>
            </a:r>
          </a:p>
          <a:p>
            <a:r>
              <a:rPr lang="en-US" b="1">
                <a:latin typeface="Comic Sans MS" charset="0"/>
              </a:rPr>
              <a:t>100 W light bulb no big deal</a:t>
            </a:r>
          </a:p>
          <a:p>
            <a:r>
              <a:rPr lang="en-US" b="1">
                <a:latin typeface="Comic Sans MS" charset="0"/>
              </a:rPr>
              <a:t>100 W laser beam cuts through steel like butter</a:t>
            </a:r>
          </a:p>
          <a:p>
            <a:endParaRPr lang="en-US" sz="1000" b="1">
              <a:latin typeface="Comic Sans MS" charset="0"/>
            </a:endParaRPr>
          </a:p>
          <a:p>
            <a:r>
              <a:rPr lang="en-US" b="1">
                <a:solidFill>
                  <a:srgbClr val="FF0000"/>
                </a:solidFill>
              </a:rPr>
              <a:t>laser light is special and useful because all light exactly the same color and direction.  </a:t>
            </a:r>
          </a:p>
          <a:p>
            <a:r>
              <a:rPr lang="en-US" b="1" u="sng">
                <a:solidFill>
                  <a:srgbClr val="FF0000"/>
                </a:solidFill>
              </a:rPr>
              <a:t>Can be controlled much better.</a:t>
            </a:r>
          </a:p>
          <a:p>
            <a:r>
              <a:rPr lang="en-US" b="1" u="sng">
                <a:solidFill>
                  <a:srgbClr val="FF0000"/>
                </a:solidFill>
              </a:rPr>
              <a:t>Easy to reach uncertainty principle limit for beam focus</a:t>
            </a:r>
          </a:p>
          <a:p>
            <a:r>
              <a:rPr lang="en-US" b="1" u="sng">
                <a:solidFill>
                  <a:srgbClr val="FF0000"/>
                </a:solidFill>
              </a:rPr>
              <a:t>and collimation.  </a:t>
            </a:r>
          </a:p>
        </p:txBody>
      </p:sp>
      <p:sp>
        <p:nvSpPr>
          <p:cNvPr id="208900" name="Text Box 4"/>
          <p:cNvSpPr txBox="1">
            <a:spLocks noChangeArrowheads="1"/>
          </p:cNvSpPr>
          <p:nvPr/>
        </p:nvSpPr>
        <p:spPr bwMode="auto">
          <a:xfrm>
            <a:off x="901700" y="214313"/>
            <a:ext cx="7961313" cy="457200"/>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rPr>
              <a:t>Light from a laser all the same </a:t>
            </a:r>
            <a:r>
              <a:rPr lang="en-US" b="1" i="1" u="sng">
                <a:solidFill>
                  <a:srgbClr val="FF0000"/>
                </a:solidFill>
              </a:rPr>
              <a:t>exact</a:t>
            </a:r>
            <a:r>
              <a:rPr lang="en-US" b="1" i="1">
                <a:solidFill>
                  <a:srgbClr val="FF0000"/>
                </a:solidFill>
              </a:rPr>
              <a:t> </a:t>
            </a:r>
            <a:r>
              <a:rPr lang="en-US">
                <a:solidFill>
                  <a:srgbClr val="FF0000"/>
                </a:solidFill>
              </a:rPr>
              <a:t>color and direction.  </a:t>
            </a:r>
          </a:p>
        </p:txBody>
      </p:sp>
      <p:sp>
        <p:nvSpPr>
          <p:cNvPr id="208901" name="Text Box 5"/>
          <p:cNvSpPr txBox="1">
            <a:spLocks noChangeArrowheads="1"/>
          </p:cNvSpPr>
          <p:nvPr/>
        </p:nvSpPr>
        <p:spPr bwMode="auto">
          <a:xfrm>
            <a:off x="3641725" y="6262688"/>
            <a:ext cx="3683000" cy="457200"/>
          </a:xfrm>
          <a:prstGeom prst="rect">
            <a:avLst/>
          </a:prstGeom>
          <a:noFill/>
          <a:ln w="9525">
            <a:noFill/>
            <a:miter lim="800000"/>
            <a:headEnd/>
            <a:tailEnd/>
          </a:ln>
          <a:effectLst/>
        </p:spPr>
        <p:txBody>
          <a:bodyPr wrap="none">
            <a:prstTxWarp prst="textNoShape">
              <a:avLst/>
            </a:prstTxWarp>
            <a:spAutoFit/>
          </a:bodyPr>
          <a:lstStyle/>
          <a:p>
            <a:r>
              <a:rPr lang="en-US" i="1"/>
              <a:t>small spot = high intensity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8899"/>
                                        </p:tgtEl>
                                        <p:attrNameLst>
                                          <p:attrName>style.visibility</p:attrName>
                                        </p:attrNameLst>
                                      </p:cBhvr>
                                      <p:to>
                                        <p:strVal val="visible"/>
                                      </p:to>
                                    </p:set>
                                    <p:animEffect transition="in" filter="dissolve">
                                      <p:cBhvr>
                                        <p:cTn id="7" dur="500"/>
                                        <p:tgtEl>
                                          <p:spTgt spid="20889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8900"/>
                                        </p:tgtEl>
                                        <p:attrNameLst>
                                          <p:attrName>style.visibility</p:attrName>
                                        </p:attrNameLst>
                                      </p:cBhvr>
                                      <p:to>
                                        <p:strVal val="visible"/>
                                      </p:to>
                                    </p:set>
                                    <p:animEffect transition="in" filter="dissolve">
                                      <p:cBhvr>
                                        <p:cTn id="12" dur="500"/>
                                        <p:tgtEl>
                                          <p:spTgt spid="20890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8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p:bldP spid="208900" grpId="0"/>
      <p:bldP spid="208901" grpId="0"/>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0F16259E-32E0-A741-B410-11393DA9562F}" type="slidenum">
              <a:rPr lang="en-US"/>
              <a:pPr/>
              <a:t>39</a:t>
            </a:fld>
            <a:endParaRPr lang="en-US"/>
          </a:p>
        </p:txBody>
      </p:sp>
      <p:sp>
        <p:nvSpPr>
          <p:cNvPr id="210946" name="Text Box 2"/>
          <p:cNvSpPr txBox="1">
            <a:spLocks noChangeArrowheads="1"/>
          </p:cNvSpPr>
          <p:nvPr/>
        </p:nvSpPr>
        <p:spPr bwMode="auto">
          <a:xfrm>
            <a:off x="782638" y="2909888"/>
            <a:ext cx="6330950" cy="519112"/>
          </a:xfrm>
          <a:prstGeom prst="rect">
            <a:avLst/>
          </a:prstGeom>
          <a:noFill/>
          <a:ln w="9525">
            <a:noFill/>
            <a:miter lim="800000"/>
            <a:headEnd/>
            <a:tailEnd/>
          </a:ln>
          <a:effectLst/>
        </p:spPr>
        <p:txBody>
          <a:bodyPr wrap="none">
            <a:prstTxWarp prst="textNoShape">
              <a:avLst/>
            </a:prstTxWarp>
            <a:spAutoFit/>
          </a:bodyPr>
          <a:lstStyle/>
          <a:p>
            <a:r>
              <a:rPr lang="en-US" sz="2800"/>
              <a:t>Base on how light interacts with atoms!</a:t>
            </a:r>
          </a:p>
        </p:txBody>
      </p:sp>
      <p:sp>
        <p:nvSpPr>
          <p:cNvPr id="210947" name="Rectangle 3"/>
          <p:cNvSpPr>
            <a:spLocks noChangeArrowheads="1"/>
          </p:cNvSpPr>
          <p:nvPr/>
        </p:nvSpPr>
        <p:spPr bwMode="auto">
          <a:xfrm>
            <a:off x="566738" y="377825"/>
            <a:ext cx="6270625" cy="2041525"/>
          </a:xfrm>
          <a:prstGeom prst="rect">
            <a:avLst/>
          </a:prstGeom>
          <a:noFill/>
          <a:ln w="9525">
            <a:noFill/>
            <a:miter lim="800000"/>
            <a:headEnd/>
            <a:tailEnd/>
          </a:ln>
          <a:effectLst/>
        </p:spPr>
        <p:txBody>
          <a:bodyPr wrap="none">
            <a:prstTxWarp prst="textNoShape">
              <a:avLst/>
            </a:prstTxWarp>
            <a:spAutoFit/>
          </a:bodyPr>
          <a:lstStyle/>
          <a:p>
            <a:r>
              <a:rPr lang="en-US" sz="3200"/>
              <a:t>How to produce laser light?</a:t>
            </a:r>
          </a:p>
          <a:p>
            <a:r>
              <a:rPr lang="en-US" sz="3200"/>
              <a:t>	- photons exactly same color</a:t>
            </a:r>
          </a:p>
          <a:p>
            <a:r>
              <a:rPr lang="en-US" sz="3200"/>
              <a:t>	- same direction</a:t>
            </a:r>
          </a:p>
          <a:p>
            <a:r>
              <a:rPr lang="en-US" sz="3200"/>
              <a:t>	- in phase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9394" name="Picture 4"/>
          <p:cNvPicPr>
            <a:picLocks noChangeAspect="1" noChangeArrowheads="1"/>
          </p:cNvPicPr>
          <p:nvPr/>
        </p:nvPicPr>
        <p:blipFill>
          <a:blip r:embed="rId2"/>
          <a:srcRect/>
          <a:stretch>
            <a:fillRect/>
          </a:stretch>
        </p:blipFill>
        <p:spPr bwMode="auto">
          <a:xfrm>
            <a:off x="3048000" y="381000"/>
            <a:ext cx="2879725" cy="2070100"/>
          </a:xfrm>
          <a:prstGeom prst="rect">
            <a:avLst/>
          </a:prstGeom>
          <a:noFill/>
          <a:ln w="12700">
            <a:noFill/>
            <a:miter lim="800000"/>
            <a:headEnd/>
            <a:tailEnd/>
          </a:ln>
        </p:spPr>
      </p:pic>
      <p:sp>
        <p:nvSpPr>
          <p:cNvPr id="59395" name="Text Box 5"/>
          <p:cNvSpPr txBox="1">
            <a:spLocks noChangeArrowheads="1"/>
          </p:cNvSpPr>
          <p:nvPr/>
        </p:nvSpPr>
        <p:spPr bwMode="auto">
          <a:xfrm>
            <a:off x="609600" y="2667000"/>
            <a:ext cx="7848600" cy="1373188"/>
          </a:xfrm>
          <a:prstGeom prst="rect">
            <a:avLst/>
          </a:prstGeom>
          <a:noFill/>
          <a:ln w="12700">
            <a:noFill/>
            <a:miter lim="800000"/>
            <a:headEnd/>
            <a:tailEnd/>
          </a:ln>
        </p:spPr>
        <p:txBody>
          <a:bodyPr>
            <a:prstTxWarp prst="textNoShape">
              <a:avLst/>
            </a:prstTxWarp>
            <a:spAutoFit/>
          </a:bodyPr>
          <a:lstStyle/>
          <a:p>
            <a:r>
              <a:rPr lang="en-US"/>
              <a:t>If you think of photons as particles you probably automatically think of them as perfectly localized - like a tiny billiard ball at a coordinate (x, y, z). </a:t>
            </a:r>
          </a:p>
        </p:txBody>
      </p:sp>
      <p:sp>
        <p:nvSpPr>
          <p:cNvPr id="1969158" name="Text Box 6"/>
          <p:cNvSpPr txBox="1">
            <a:spLocks noChangeArrowheads="1"/>
          </p:cNvSpPr>
          <p:nvPr/>
        </p:nvSpPr>
        <p:spPr bwMode="auto">
          <a:xfrm>
            <a:off x="815975" y="4114800"/>
            <a:ext cx="7261225" cy="531813"/>
          </a:xfrm>
          <a:prstGeom prst="rect">
            <a:avLst/>
          </a:prstGeom>
          <a:solidFill>
            <a:srgbClr val="FFCCCC"/>
          </a:solidFill>
          <a:ln w="12700">
            <a:solidFill>
              <a:schemeClr val="tx1"/>
            </a:solidFill>
            <a:miter lim="800000"/>
            <a:headEnd/>
            <a:tailEnd/>
          </a:ln>
        </p:spPr>
        <p:txBody>
          <a:bodyPr wrap="none">
            <a:prstTxWarp prst="textNoShape">
              <a:avLst/>
            </a:prstTxWarp>
            <a:spAutoFit/>
          </a:bodyPr>
          <a:lstStyle/>
          <a:p>
            <a:r>
              <a:rPr lang="en-US" b="1"/>
              <a:t>This is what get's you into trouble in QM!!</a:t>
            </a:r>
          </a:p>
        </p:txBody>
      </p:sp>
      <p:sp>
        <p:nvSpPr>
          <p:cNvPr id="1969159" name="Text Box 7"/>
          <p:cNvSpPr txBox="1">
            <a:spLocks noChangeArrowheads="1"/>
          </p:cNvSpPr>
          <p:nvPr/>
        </p:nvSpPr>
        <p:spPr bwMode="auto">
          <a:xfrm>
            <a:off x="685800" y="4800600"/>
            <a:ext cx="8245475" cy="1800225"/>
          </a:xfrm>
          <a:prstGeom prst="rect">
            <a:avLst/>
          </a:prstGeom>
          <a:noFill/>
          <a:ln w="12700">
            <a:noFill/>
            <a:miter lim="800000"/>
            <a:headEnd/>
            <a:tailEnd/>
          </a:ln>
        </p:spPr>
        <p:txBody>
          <a:bodyPr>
            <a:prstTxWarp prst="textNoShape">
              <a:avLst/>
            </a:prstTxWarp>
            <a:spAutoFit/>
          </a:bodyPr>
          <a:lstStyle/>
          <a:p>
            <a:pPr marL="227013" indent="-227013">
              <a:buFontTx/>
              <a:buChar char="•"/>
            </a:pPr>
            <a:r>
              <a:rPr lang="en-US"/>
              <a:t>Billiard balls never produce a diffraction pattern</a:t>
            </a:r>
          </a:p>
          <a:p>
            <a:pPr marL="227013" indent="-227013">
              <a:buFontTx/>
              <a:buChar char="•"/>
            </a:pPr>
            <a:r>
              <a:rPr lang="en-US"/>
              <a:t>Billiard balls have no wavelength/frequency</a:t>
            </a:r>
          </a:p>
          <a:p>
            <a:pPr marL="227013" indent="-227013">
              <a:buFontTx/>
              <a:buChar char="•"/>
            </a:pPr>
            <a:r>
              <a:rPr lang="en-US"/>
              <a:t>Billiard balls cannot go through two slits at the same time (photons can; electrons too! Will show later)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91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691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6915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691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1969159" grpId="0" build="p"/>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fld id="{9851BD00-4656-C64B-AD08-7712160308F1}" type="slidenum">
              <a:rPr lang="en-US"/>
              <a:pPr/>
              <a:t>40</a:t>
            </a:fld>
            <a:endParaRPr lang="en-US"/>
          </a:p>
        </p:txBody>
      </p:sp>
      <p:sp>
        <p:nvSpPr>
          <p:cNvPr id="215042" name="Oval 2"/>
          <p:cNvSpPr>
            <a:spLocks noChangeArrowheads="1"/>
          </p:cNvSpPr>
          <p:nvPr/>
        </p:nvSpPr>
        <p:spPr bwMode="auto">
          <a:xfrm>
            <a:off x="1295400" y="4191000"/>
            <a:ext cx="228600" cy="2286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grpSp>
        <p:nvGrpSpPr>
          <p:cNvPr id="2" name="Group 3"/>
          <p:cNvGrpSpPr>
            <a:grpSpLocks/>
          </p:cNvGrpSpPr>
          <p:nvPr/>
        </p:nvGrpSpPr>
        <p:grpSpPr bwMode="auto">
          <a:xfrm>
            <a:off x="3276600" y="4114800"/>
            <a:ext cx="381000" cy="381000"/>
            <a:chOff x="2544" y="2688"/>
            <a:chExt cx="240" cy="240"/>
          </a:xfrm>
        </p:grpSpPr>
        <p:sp>
          <p:nvSpPr>
            <p:cNvPr id="215044" name="Oval 4"/>
            <p:cNvSpPr>
              <a:spLocks noChangeArrowheads="1"/>
            </p:cNvSpPr>
            <p:nvPr/>
          </p:nvSpPr>
          <p:spPr bwMode="auto">
            <a:xfrm>
              <a:off x="2544" y="2688"/>
              <a:ext cx="144" cy="144"/>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15045" name="Oval 5"/>
            <p:cNvSpPr>
              <a:spLocks noChangeArrowheads="1"/>
            </p:cNvSpPr>
            <p:nvPr/>
          </p:nvSpPr>
          <p:spPr bwMode="auto">
            <a:xfrm>
              <a:off x="2640" y="2784"/>
              <a:ext cx="144" cy="144"/>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grpSp>
      <p:sp>
        <p:nvSpPr>
          <p:cNvPr id="215046" name="Text Box 6"/>
          <p:cNvSpPr txBox="1">
            <a:spLocks noChangeArrowheads="1"/>
          </p:cNvSpPr>
          <p:nvPr/>
        </p:nvSpPr>
        <p:spPr bwMode="auto">
          <a:xfrm>
            <a:off x="0" y="176213"/>
            <a:ext cx="8043863" cy="457200"/>
          </a:xfrm>
          <a:prstGeom prst="rect">
            <a:avLst/>
          </a:prstGeom>
          <a:noFill/>
          <a:ln w="9525">
            <a:noFill/>
            <a:miter lim="800000"/>
            <a:headEnd/>
            <a:tailEnd/>
          </a:ln>
          <a:effectLst/>
        </p:spPr>
        <p:txBody>
          <a:bodyPr wrap="none">
            <a:prstTxWarp prst="textNoShape">
              <a:avLst/>
            </a:prstTxWarp>
            <a:spAutoFit/>
          </a:bodyPr>
          <a:lstStyle/>
          <a:p>
            <a:r>
              <a:rPr lang="en-US" u="sng"/>
              <a:t>“Stimulated emission” of light.</a:t>
            </a:r>
            <a:r>
              <a:rPr lang="en-US"/>
              <a:t>  First realized by A. Einstein</a:t>
            </a:r>
          </a:p>
        </p:txBody>
      </p:sp>
      <p:sp>
        <p:nvSpPr>
          <p:cNvPr id="215047" name="Text Box 7"/>
          <p:cNvSpPr txBox="1">
            <a:spLocks noChangeArrowheads="1"/>
          </p:cNvSpPr>
          <p:nvPr/>
        </p:nvSpPr>
        <p:spPr bwMode="auto">
          <a:xfrm>
            <a:off x="336550" y="1939925"/>
            <a:ext cx="7904163" cy="792163"/>
          </a:xfrm>
          <a:prstGeom prst="rect">
            <a:avLst/>
          </a:prstGeom>
          <a:noFill/>
          <a:ln w="9525">
            <a:noFill/>
            <a:miter lim="800000"/>
            <a:headEnd/>
            <a:tailEnd/>
          </a:ln>
          <a:effectLst/>
        </p:spPr>
        <p:txBody>
          <a:bodyPr wrap="none">
            <a:prstTxWarp prst="textNoShape">
              <a:avLst/>
            </a:prstTxWarp>
            <a:spAutoFit/>
          </a:bodyPr>
          <a:lstStyle/>
          <a:p>
            <a:r>
              <a:rPr lang="en-US"/>
              <a:t>Photon hits atom already in higher energy level.  </a:t>
            </a:r>
          </a:p>
          <a:p>
            <a:r>
              <a:rPr lang="en-US" sz="2200"/>
              <a:t>original photon continues and atom emits second identical one</a:t>
            </a:r>
          </a:p>
        </p:txBody>
      </p:sp>
      <p:sp>
        <p:nvSpPr>
          <p:cNvPr id="215048" name="Oval 8"/>
          <p:cNvSpPr>
            <a:spLocks noChangeArrowheads="1"/>
          </p:cNvSpPr>
          <p:nvPr/>
        </p:nvSpPr>
        <p:spPr bwMode="auto">
          <a:xfrm>
            <a:off x="3175000" y="4064000"/>
            <a:ext cx="457200" cy="457200"/>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15049" name="Oval 9" descr="Zig zag"/>
          <p:cNvSpPr>
            <a:spLocks noChangeArrowheads="1"/>
          </p:cNvSpPr>
          <p:nvPr/>
        </p:nvSpPr>
        <p:spPr bwMode="auto">
          <a:xfrm>
            <a:off x="3048000" y="3962400"/>
            <a:ext cx="685800" cy="685800"/>
          </a:xfrm>
          <a:prstGeom prst="ellipse">
            <a:avLst/>
          </a:prstGeom>
          <a:pattFill prst="zigZag">
            <a:fgClr>
              <a:schemeClr val="accent1"/>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sp>
        <p:nvSpPr>
          <p:cNvPr id="215050" name="Text Box 10"/>
          <p:cNvSpPr txBox="1">
            <a:spLocks noChangeArrowheads="1"/>
          </p:cNvSpPr>
          <p:nvPr/>
        </p:nvSpPr>
        <p:spPr bwMode="auto">
          <a:xfrm>
            <a:off x="1063625" y="4979988"/>
            <a:ext cx="7639050" cy="822325"/>
          </a:xfrm>
          <a:prstGeom prst="rect">
            <a:avLst/>
          </a:prstGeom>
          <a:noFill/>
          <a:ln w="9525">
            <a:noFill/>
            <a:miter lim="800000"/>
            <a:headEnd/>
            <a:tailEnd/>
          </a:ln>
          <a:effectLst/>
        </p:spPr>
        <p:txBody>
          <a:bodyPr wrap="none">
            <a:prstTxWarp prst="textNoShape">
              <a:avLst/>
            </a:prstTxWarp>
            <a:spAutoFit/>
          </a:bodyPr>
          <a:lstStyle/>
          <a:p>
            <a:r>
              <a:rPr lang="en-US"/>
              <a:t> second identical photon comes out. Atom jumps down.</a:t>
            </a:r>
          </a:p>
          <a:p>
            <a:r>
              <a:rPr lang="en-US"/>
              <a:t>Cloning photon.  </a:t>
            </a:r>
          </a:p>
        </p:txBody>
      </p:sp>
      <p:sp>
        <p:nvSpPr>
          <p:cNvPr id="215051" name="Line 11"/>
          <p:cNvSpPr>
            <a:spLocks noChangeShapeType="1"/>
          </p:cNvSpPr>
          <p:nvPr/>
        </p:nvSpPr>
        <p:spPr bwMode="auto">
          <a:xfrm>
            <a:off x="7378700" y="2032000"/>
            <a:ext cx="11811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15052" name="Line 12"/>
          <p:cNvSpPr>
            <a:spLocks noChangeShapeType="1"/>
          </p:cNvSpPr>
          <p:nvPr/>
        </p:nvSpPr>
        <p:spPr bwMode="auto">
          <a:xfrm>
            <a:off x="7353300" y="1066800"/>
            <a:ext cx="1193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15053" name="Oval 13"/>
          <p:cNvSpPr>
            <a:spLocks noChangeArrowheads="1"/>
          </p:cNvSpPr>
          <p:nvPr/>
        </p:nvSpPr>
        <p:spPr bwMode="auto">
          <a:xfrm>
            <a:off x="7569200" y="889000"/>
            <a:ext cx="254000" cy="190500"/>
          </a:xfrm>
          <a:prstGeom prst="ellipse">
            <a:avLst/>
          </a:prstGeom>
          <a:solidFill>
            <a:schemeClr val="hlink"/>
          </a:solidFill>
          <a:ln w="9525">
            <a:solidFill>
              <a:schemeClr val="tx1"/>
            </a:solidFill>
            <a:round/>
            <a:headEnd/>
            <a:tailEnd/>
          </a:ln>
          <a:effectLst/>
        </p:spPr>
        <p:txBody>
          <a:bodyPr wrap="none" anchor="ctr">
            <a:prstTxWarp prst="textNoShape">
              <a:avLst/>
            </a:prstTxWarp>
          </a:bodyPr>
          <a:lstStyle/>
          <a:p>
            <a:pPr algn="ctr"/>
            <a:r>
              <a:rPr lang="en-US">
                <a:latin typeface="Times New Roman" charset="0"/>
              </a:rPr>
              <a:t>e</a:t>
            </a:r>
          </a:p>
        </p:txBody>
      </p:sp>
      <p:sp>
        <p:nvSpPr>
          <p:cNvPr id="215054" name="Text Box 14"/>
          <p:cNvSpPr txBox="1">
            <a:spLocks noChangeArrowheads="1"/>
          </p:cNvSpPr>
          <p:nvPr/>
        </p:nvSpPr>
        <p:spPr bwMode="auto">
          <a:xfrm>
            <a:off x="8582025" y="1741488"/>
            <a:ext cx="420688" cy="457200"/>
          </a:xfrm>
          <a:prstGeom prst="rect">
            <a:avLst/>
          </a:prstGeom>
          <a:noFill/>
          <a:ln w="9525">
            <a:noFill/>
            <a:miter lim="800000"/>
            <a:headEnd/>
            <a:tailEnd/>
          </a:ln>
          <a:effectLst/>
        </p:spPr>
        <p:txBody>
          <a:bodyPr wrap="none">
            <a:prstTxWarp prst="textNoShape">
              <a:avLst/>
            </a:prstTxWarp>
            <a:spAutoFit/>
          </a:bodyPr>
          <a:lstStyle/>
          <a:p>
            <a:r>
              <a:rPr lang="en-US"/>
              <a:t>G</a:t>
            </a:r>
          </a:p>
        </p:txBody>
      </p:sp>
      <p:sp>
        <p:nvSpPr>
          <p:cNvPr id="215055" name="Text Box 15"/>
          <p:cNvSpPr txBox="1">
            <a:spLocks noChangeArrowheads="1"/>
          </p:cNvSpPr>
          <p:nvPr/>
        </p:nvSpPr>
        <p:spPr bwMode="auto">
          <a:xfrm>
            <a:off x="8594725" y="839788"/>
            <a:ext cx="354013" cy="457200"/>
          </a:xfrm>
          <a:prstGeom prst="rect">
            <a:avLst/>
          </a:prstGeom>
          <a:noFill/>
          <a:ln w="9525">
            <a:noFill/>
            <a:miter lim="800000"/>
            <a:headEnd/>
            <a:tailEnd/>
          </a:ln>
          <a:effectLst/>
        </p:spPr>
        <p:txBody>
          <a:bodyPr wrap="none">
            <a:prstTxWarp prst="textNoShape">
              <a:avLst/>
            </a:prstTxWarp>
            <a:spAutoFit/>
          </a:bodyPr>
          <a:lstStyle/>
          <a:p>
            <a:r>
              <a:rPr lang="en-US"/>
              <a:t>1</a:t>
            </a:r>
          </a:p>
        </p:txBody>
      </p:sp>
      <p:sp>
        <p:nvSpPr>
          <p:cNvPr id="215056" name="Freeform 16"/>
          <p:cNvSpPr>
            <a:spLocks/>
          </p:cNvSpPr>
          <p:nvPr/>
        </p:nvSpPr>
        <p:spPr bwMode="auto">
          <a:xfrm rot="21091326">
            <a:off x="6958013" y="1520825"/>
            <a:ext cx="728662"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00FF00"/>
            </a:solidFill>
            <a:round/>
            <a:headEnd type="none" w="med" len="med"/>
            <a:tailEnd type="triangle" w="med" len="med"/>
          </a:ln>
          <a:effectLst/>
        </p:spPr>
        <p:txBody>
          <a:bodyPr>
            <a:prstTxWarp prst="textNoShape">
              <a:avLst/>
            </a:prstTxWarp>
          </a:bodyPr>
          <a:lstStyle/>
          <a:p>
            <a:endParaRPr lang="en-US"/>
          </a:p>
        </p:txBody>
      </p:sp>
      <p:sp>
        <p:nvSpPr>
          <p:cNvPr id="215057" name="Text Box 17"/>
          <p:cNvSpPr txBox="1">
            <a:spLocks noChangeArrowheads="1"/>
          </p:cNvSpPr>
          <p:nvPr/>
        </p:nvSpPr>
        <p:spPr bwMode="auto">
          <a:xfrm>
            <a:off x="520700" y="3429000"/>
            <a:ext cx="1406525" cy="39687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000"/>
              <a:t>photon</a:t>
            </a:r>
          </a:p>
        </p:txBody>
      </p:sp>
      <p:sp>
        <p:nvSpPr>
          <p:cNvPr id="215058" name="Text Box 18"/>
          <p:cNvSpPr txBox="1">
            <a:spLocks noChangeArrowheads="1"/>
          </p:cNvSpPr>
          <p:nvPr/>
        </p:nvSpPr>
        <p:spPr bwMode="auto">
          <a:xfrm>
            <a:off x="2157413" y="3200400"/>
            <a:ext cx="2217737" cy="70167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000"/>
              <a:t>atom in excited state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33333E-6 2.22222E-6 L 0.2125 0.00555 " pathEditMode="relative" rAng="0" ptsTypes="AA">
                                      <p:cBhvr>
                                        <p:cTn id="6" dur="2000" fill="hold"/>
                                        <p:tgtEl>
                                          <p:spTgt spid="215042"/>
                                        </p:tgtEl>
                                        <p:attrNameLst>
                                          <p:attrName>ppt_x</p:attrName>
                                          <p:attrName>ppt_y</p:attrName>
                                        </p:attrNameLst>
                                      </p:cBhvr>
                                      <p:rCtr x="106" y="3"/>
                                    </p:animMotion>
                                  </p:childTnLst>
                                </p:cTn>
                              </p:par>
                            </p:childTnLst>
                          </p:cTn>
                        </p:par>
                        <p:par>
                          <p:cTn id="7" fill="hold">
                            <p:stCondLst>
                              <p:cond delay="2000"/>
                            </p:stCondLst>
                            <p:childTnLst>
                              <p:par>
                                <p:cTn id="8" presetID="9" presetClass="exit" presetSubtype="0" fill="hold" grpId="0" nodeType="afterEffect">
                                  <p:stCondLst>
                                    <p:cond delay="0"/>
                                  </p:stCondLst>
                                  <p:childTnLst>
                                    <p:animEffect transition="out" filter="dissolve">
                                      <p:cBhvr>
                                        <p:cTn id="9" dur="500"/>
                                        <p:tgtEl>
                                          <p:spTgt spid="215049"/>
                                        </p:tgtEl>
                                      </p:cBhvr>
                                    </p:animEffect>
                                    <p:set>
                                      <p:cBhvr>
                                        <p:cTn id="10" dur="1" fill="hold">
                                          <p:stCondLst>
                                            <p:cond delay="499"/>
                                          </p:stCondLst>
                                        </p:cTn>
                                        <p:tgtEl>
                                          <p:spTgt spid="215049"/>
                                        </p:tgtEl>
                                        <p:attrNameLst>
                                          <p:attrName>style.visibility</p:attrName>
                                        </p:attrNameLst>
                                      </p:cBhvr>
                                      <p:to>
                                        <p:strVal val="hidden"/>
                                      </p:to>
                                    </p:set>
                                  </p:childTnLst>
                                </p:cTn>
                              </p:par>
                            </p:childTnLst>
                          </p:cTn>
                        </p:par>
                        <p:par>
                          <p:cTn id="11" fill="hold">
                            <p:stCondLst>
                              <p:cond delay="2500"/>
                            </p:stCondLst>
                            <p:childTnLst>
                              <p:par>
                                <p:cTn id="12" presetID="63" presetClass="path" presetSubtype="0" accel="50000" decel="50000" fill="hold" nodeType="afterEffect">
                                  <p:stCondLst>
                                    <p:cond delay="0"/>
                                  </p:stCondLst>
                                  <p:childTnLst>
                                    <p:animMotion origin="layout" path="M -0.0125 0.00555 L 0.50417 0.00555 " pathEditMode="relative" rAng="0" ptsTypes="AA">
                                      <p:cBhvr>
                                        <p:cTn id="13" dur="2000" fill="hold"/>
                                        <p:tgtEl>
                                          <p:spTgt spid="2"/>
                                        </p:tgtEl>
                                        <p:attrNameLst>
                                          <p:attrName>ppt_x</p:attrName>
                                          <p:attrName>ppt_y</p:attrName>
                                        </p:attrNameLst>
                                      </p:cBhvr>
                                      <p:rCtr x="258" y="0"/>
                                    </p:animMotion>
                                  </p:childTnLst>
                                </p:cTn>
                              </p:par>
                              <p:par>
                                <p:cTn id="14" presetID="1" presetClass="entr" presetSubtype="0" fill="hold" grpId="0" nodeType="withEffect">
                                  <p:stCondLst>
                                    <p:cond delay="0"/>
                                  </p:stCondLst>
                                  <p:childTnLst>
                                    <p:set>
                                      <p:cBhvr>
                                        <p:cTn id="15" dur="1" fill="hold">
                                          <p:stCondLst>
                                            <p:cond delay="0"/>
                                          </p:stCondLst>
                                        </p:cTn>
                                        <p:tgtEl>
                                          <p:spTgt spid="2150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1504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animBg="1"/>
      <p:bldP spid="215049" grpId="0" animBg="1"/>
      <p:bldP spid="215050" grpId="0"/>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 name="Slide Number Placeholder 5"/>
          <p:cNvSpPr>
            <a:spLocks noGrp="1"/>
          </p:cNvSpPr>
          <p:nvPr>
            <p:ph type="sldNum" sz="quarter" idx="12"/>
          </p:nvPr>
        </p:nvSpPr>
        <p:spPr/>
        <p:txBody>
          <a:bodyPr/>
          <a:lstStyle/>
          <a:p>
            <a:fld id="{A21EA187-D5E9-6542-BA37-C901F963A817}" type="slidenum">
              <a:rPr lang="en-US"/>
              <a:pPr/>
              <a:t>41</a:t>
            </a:fld>
            <a:endParaRPr lang="en-US"/>
          </a:p>
        </p:txBody>
      </p:sp>
      <p:sp>
        <p:nvSpPr>
          <p:cNvPr id="217090" name="Text Box 2"/>
          <p:cNvSpPr txBox="1">
            <a:spLocks noChangeArrowheads="1"/>
          </p:cNvSpPr>
          <p:nvPr/>
        </p:nvSpPr>
        <p:spPr bwMode="auto">
          <a:xfrm>
            <a:off x="247650" y="3505200"/>
            <a:ext cx="5692775" cy="1431925"/>
          </a:xfrm>
          <a:prstGeom prst="rect">
            <a:avLst/>
          </a:prstGeom>
          <a:noFill/>
          <a:ln w="9525">
            <a:noFill/>
            <a:miter lim="800000"/>
            <a:headEnd/>
            <a:tailEnd/>
          </a:ln>
          <a:effectLst/>
        </p:spPr>
        <p:txBody>
          <a:bodyPr>
            <a:prstTxWarp prst="textNoShape">
              <a:avLst/>
            </a:prstTxWarp>
            <a:spAutoFit/>
          </a:bodyPr>
          <a:lstStyle/>
          <a:p>
            <a:r>
              <a:rPr lang="en-US" sz="2200"/>
              <a:t>Surprising fact.  Chance of stimulated emission of excited atom </a:t>
            </a:r>
            <a:r>
              <a:rPr lang="en-US" sz="2200" b="1"/>
              <a:t>EXACTLY</a:t>
            </a:r>
            <a:r>
              <a:rPr lang="en-US" sz="2200"/>
              <a:t> the same as chance of absorption by lower state atom. Critical fact for making a laser.</a:t>
            </a:r>
          </a:p>
        </p:txBody>
      </p:sp>
      <p:sp>
        <p:nvSpPr>
          <p:cNvPr id="217091" name="Line 3"/>
          <p:cNvSpPr>
            <a:spLocks noChangeShapeType="1"/>
          </p:cNvSpPr>
          <p:nvPr/>
        </p:nvSpPr>
        <p:spPr bwMode="auto">
          <a:xfrm>
            <a:off x="3924300" y="2032000"/>
            <a:ext cx="11811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17092" name="Line 4"/>
          <p:cNvSpPr>
            <a:spLocks noChangeShapeType="1"/>
          </p:cNvSpPr>
          <p:nvPr/>
        </p:nvSpPr>
        <p:spPr bwMode="auto">
          <a:xfrm>
            <a:off x="3898900" y="1066800"/>
            <a:ext cx="1193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17093" name="Oval 5"/>
          <p:cNvSpPr>
            <a:spLocks noChangeArrowheads="1"/>
          </p:cNvSpPr>
          <p:nvPr/>
        </p:nvSpPr>
        <p:spPr bwMode="auto">
          <a:xfrm>
            <a:off x="4271963" y="889000"/>
            <a:ext cx="254000" cy="190500"/>
          </a:xfrm>
          <a:prstGeom prst="ellipse">
            <a:avLst/>
          </a:prstGeom>
          <a:solidFill>
            <a:schemeClr val="hlink"/>
          </a:solidFill>
          <a:ln w="9525">
            <a:solidFill>
              <a:schemeClr val="tx1"/>
            </a:solidFill>
            <a:round/>
            <a:headEnd/>
            <a:tailEnd/>
          </a:ln>
          <a:effectLst/>
        </p:spPr>
        <p:txBody>
          <a:bodyPr wrap="none" anchor="ctr">
            <a:prstTxWarp prst="textNoShape">
              <a:avLst/>
            </a:prstTxWarp>
          </a:bodyPr>
          <a:lstStyle/>
          <a:p>
            <a:pPr algn="ctr"/>
            <a:r>
              <a:rPr lang="en-US">
                <a:latin typeface="Times New Roman" charset="0"/>
              </a:rPr>
              <a:t>e</a:t>
            </a:r>
          </a:p>
        </p:txBody>
      </p:sp>
      <p:sp>
        <p:nvSpPr>
          <p:cNvPr id="217094" name="Text Box 6"/>
          <p:cNvSpPr txBox="1">
            <a:spLocks noChangeArrowheads="1"/>
          </p:cNvSpPr>
          <p:nvPr/>
        </p:nvSpPr>
        <p:spPr bwMode="auto">
          <a:xfrm>
            <a:off x="5148263" y="1719263"/>
            <a:ext cx="354012" cy="457200"/>
          </a:xfrm>
          <a:prstGeom prst="rect">
            <a:avLst/>
          </a:prstGeom>
          <a:noFill/>
          <a:ln w="9525">
            <a:noFill/>
            <a:miter lim="800000"/>
            <a:headEnd/>
            <a:tailEnd/>
          </a:ln>
          <a:effectLst/>
        </p:spPr>
        <p:txBody>
          <a:bodyPr wrap="none">
            <a:prstTxWarp prst="textNoShape">
              <a:avLst/>
            </a:prstTxWarp>
            <a:spAutoFit/>
          </a:bodyPr>
          <a:lstStyle/>
          <a:p>
            <a:r>
              <a:rPr lang="en-US"/>
              <a:t>1</a:t>
            </a:r>
          </a:p>
        </p:txBody>
      </p:sp>
      <p:sp>
        <p:nvSpPr>
          <p:cNvPr id="217095" name="Text Box 7"/>
          <p:cNvSpPr txBox="1">
            <a:spLocks noChangeArrowheads="1"/>
          </p:cNvSpPr>
          <p:nvPr/>
        </p:nvSpPr>
        <p:spPr bwMode="auto">
          <a:xfrm>
            <a:off x="5140325" y="839788"/>
            <a:ext cx="354013" cy="457200"/>
          </a:xfrm>
          <a:prstGeom prst="rect">
            <a:avLst/>
          </a:prstGeom>
          <a:noFill/>
          <a:ln w="9525">
            <a:noFill/>
            <a:miter lim="800000"/>
            <a:headEnd/>
            <a:tailEnd/>
          </a:ln>
          <a:effectLst/>
        </p:spPr>
        <p:txBody>
          <a:bodyPr wrap="none">
            <a:prstTxWarp prst="textNoShape">
              <a:avLst/>
            </a:prstTxWarp>
            <a:spAutoFit/>
          </a:bodyPr>
          <a:lstStyle/>
          <a:p>
            <a:r>
              <a:rPr lang="en-US"/>
              <a:t>2</a:t>
            </a:r>
          </a:p>
        </p:txBody>
      </p:sp>
      <p:sp>
        <p:nvSpPr>
          <p:cNvPr id="217096" name="Freeform 8"/>
          <p:cNvSpPr>
            <a:spLocks/>
          </p:cNvSpPr>
          <p:nvPr/>
        </p:nvSpPr>
        <p:spPr bwMode="auto">
          <a:xfrm rot="21091326">
            <a:off x="3370263" y="1520825"/>
            <a:ext cx="728662"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00FF00"/>
            </a:solidFill>
            <a:round/>
            <a:headEnd type="none" w="med" len="med"/>
            <a:tailEnd type="triangle" w="med" len="med"/>
          </a:ln>
          <a:effectLst/>
        </p:spPr>
        <p:txBody>
          <a:bodyPr>
            <a:prstTxWarp prst="textNoShape">
              <a:avLst/>
            </a:prstTxWarp>
          </a:bodyPr>
          <a:lstStyle/>
          <a:p>
            <a:endParaRPr lang="en-US"/>
          </a:p>
        </p:txBody>
      </p:sp>
      <p:sp>
        <p:nvSpPr>
          <p:cNvPr id="217097" name="Line 9"/>
          <p:cNvSpPr>
            <a:spLocks noChangeShapeType="1"/>
          </p:cNvSpPr>
          <p:nvPr/>
        </p:nvSpPr>
        <p:spPr bwMode="auto">
          <a:xfrm>
            <a:off x="901700" y="2032000"/>
            <a:ext cx="11811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17098" name="Line 10"/>
          <p:cNvSpPr>
            <a:spLocks noChangeShapeType="1"/>
          </p:cNvSpPr>
          <p:nvPr/>
        </p:nvSpPr>
        <p:spPr bwMode="auto">
          <a:xfrm>
            <a:off x="876300" y="1066800"/>
            <a:ext cx="1193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17099" name="Oval 11"/>
          <p:cNvSpPr>
            <a:spLocks noChangeArrowheads="1"/>
          </p:cNvSpPr>
          <p:nvPr/>
        </p:nvSpPr>
        <p:spPr bwMode="auto">
          <a:xfrm>
            <a:off x="1296988" y="1827213"/>
            <a:ext cx="254000" cy="190500"/>
          </a:xfrm>
          <a:prstGeom prst="ellipse">
            <a:avLst/>
          </a:prstGeom>
          <a:solidFill>
            <a:schemeClr val="hlink"/>
          </a:solidFill>
          <a:ln w="9525">
            <a:solidFill>
              <a:schemeClr val="tx1"/>
            </a:solidFill>
            <a:round/>
            <a:headEnd/>
            <a:tailEnd/>
          </a:ln>
          <a:effectLst/>
        </p:spPr>
        <p:txBody>
          <a:bodyPr wrap="none" anchor="ctr">
            <a:prstTxWarp prst="textNoShape">
              <a:avLst/>
            </a:prstTxWarp>
          </a:bodyPr>
          <a:lstStyle/>
          <a:p>
            <a:pPr algn="ctr"/>
            <a:r>
              <a:rPr lang="en-US">
                <a:latin typeface="Times New Roman" charset="0"/>
              </a:rPr>
              <a:t>e</a:t>
            </a:r>
          </a:p>
        </p:txBody>
      </p:sp>
      <p:sp>
        <p:nvSpPr>
          <p:cNvPr id="217100" name="Text Box 12"/>
          <p:cNvSpPr txBox="1">
            <a:spLocks noChangeArrowheads="1"/>
          </p:cNvSpPr>
          <p:nvPr/>
        </p:nvSpPr>
        <p:spPr bwMode="auto">
          <a:xfrm>
            <a:off x="2105025" y="1741488"/>
            <a:ext cx="354013" cy="457200"/>
          </a:xfrm>
          <a:prstGeom prst="rect">
            <a:avLst/>
          </a:prstGeom>
          <a:noFill/>
          <a:ln w="9525">
            <a:noFill/>
            <a:miter lim="800000"/>
            <a:headEnd/>
            <a:tailEnd/>
          </a:ln>
          <a:effectLst/>
        </p:spPr>
        <p:txBody>
          <a:bodyPr wrap="none">
            <a:prstTxWarp prst="textNoShape">
              <a:avLst/>
            </a:prstTxWarp>
            <a:spAutoFit/>
          </a:bodyPr>
          <a:lstStyle/>
          <a:p>
            <a:r>
              <a:rPr lang="en-US"/>
              <a:t>1</a:t>
            </a:r>
          </a:p>
        </p:txBody>
      </p:sp>
      <p:sp>
        <p:nvSpPr>
          <p:cNvPr id="217101" name="Text Box 13"/>
          <p:cNvSpPr txBox="1">
            <a:spLocks noChangeArrowheads="1"/>
          </p:cNvSpPr>
          <p:nvPr/>
        </p:nvSpPr>
        <p:spPr bwMode="auto">
          <a:xfrm>
            <a:off x="2117725" y="839788"/>
            <a:ext cx="354013" cy="457200"/>
          </a:xfrm>
          <a:prstGeom prst="rect">
            <a:avLst/>
          </a:prstGeom>
          <a:noFill/>
          <a:ln w="9525">
            <a:noFill/>
            <a:miter lim="800000"/>
            <a:headEnd/>
            <a:tailEnd/>
          </a:ln>
          <a:effectLst/>
        </p:spPr>
        <p:txBody>
          <a:bodyPr wrap="none">
            <a:prstTxWarp prst="textNoShape">
              <a:avLst/>
            </a:prstTxWarp>
            <a:spAutoFit/>
          </a:bodyPr>
          <a:lstStyle/>
          <a:p>
            <a:r>
              <a:rPr lang="en-US"/>
              <a:t>2</a:t>
            </a:r>
          </a:p>
        </p:txBody>
      </p:sp>
      <p:sp>
        <p:nvSpPr>
          <p:cNvPr id="217102" name="Freeform 14"/>
          <p:cNvSpPr>
            <a:spLocks/>
          </p:cNvSpPr>
          <p:nvPr/>
        </p:nvSpPr>
        <p:spPr bwMode="auto">
          <a:xfrm rot="21091326">
            <a:off x="360363" y="1497013"/>
            <a:ext cx="728662"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00FF00"/>
            </a:solidFill>
            <a:round/>
            <a:headEnd type="none" w="med" len="med"/>
            <a:tailEnd type="triangle" w="med" len="med"/>
          </a:ln>
          <a:effectLst/>
        </p:spPr>
        <p:txBody>
          <a:bodyPr>
            <a:prstTxWarp prst="textNoShape">
              <a:avLst/>
            </a:prstTxWarp>
          </a:bodyPr>
          <a:lstStyle/>
          <a:p>
            <a:endParaRPr lang="en-US"/>
          </a:p>
        </p:txBody>
      </p:sp>
      <p:sp>
        <p:nvSpPr>
          <p:cNvPr id="217103" name="Text Box 15"/>
          <p:cNvSpPr txBox="1">
            <a:spLocks noChangeArrowheads="1"/>
          </p:cNvSpPr>
          <p:nvPr/>
        </p:nvSpPr>
        <p:spPr bwMode="auto">
          <a:xfrm>
            <a:off x="338138" y="47625"/>
            <a:ext cx="8307387" cy="519113"/>
          </a:xfrm>
          <a:prstGeom prst="rect">
            <a:avLst/>
          </a:prstGeom>
          <a:noFill/>
          <a:ln w="9525">
            <a:noFill/>
            <a:miter lim="800000"/>
            <a:headEnd/>
            <a:tailEnd/>
          </a:ln>
          <a:effectLst/>
        </p:spPr>
        <p:txBody>
          <a:bodyPr wrap="none">
            <a:prstTxWarp prst="textNoShape">
              <a:avLst/>
            </a:prstTxWarp>
            <a:spAutoFit/>
          </a:bodyPr>
          <a:lstStyle/>
          <a:p>
            <a:r>
              <a:rPr lang="en-US" sz="2800"/>
              <a:t>Three processes by which light interacts with atoms</a:t>
            </a:r>
          </a:p>
        </p:txBody>
      </p:sp>
      <p:sp>
        <p:nvSpPr>
          <p:cNvPr id="217104" name="Line 16"/>
          <p:cNvSpPr>
            <a:spLocks noChangeShapeType="1"/>
          </p:cNvSpPr>
          <p:nvPr/>
        </p:nvSpPr>
        <p:spPr bwMode="auto">
          <a:xfrm flipV="1">
            <a:off x="1468438" y="1046163"/>
            <a:ext cx="0" cy="866775"/>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17105" name="Text Box 17"/>
          <p:cNvSpPr txBox="1">
            <a:spLocks noChangeArrowheads="1"/>
          </p:cNvSpPr>
          <p:nvPr/>
        </p:nvSpPr>
        <p:spPr bwMode="auto">
          <a:xfrm>
            <a:off x="485775" y="2101850"/>
            <a:ext cx="1758950" cy="822325"/>
          </a:xfrm>
          <a:prstGeom prst="rect">
            <a:avLst/>
          </a:prstGeom>
          <a:noFill/>
          <a:ln w="9525">
            <a:noFill/>
            <a:miter lim="800000"/>
            <a:headEnd/>
            <a:tailEnd/>
          </a:ln>
          <a:effectLst/>
        </p:spPr>
        <p:txBody>
          <a:bodyPr wrap="none">
            <a:prstTxWarp prst="textNoShape">
              <a:avLst/>
            </a:prstTxWarp>
            <a:spAutoFit/>
          </a:bodyPr>
          <a:lstStyle/>
          <a:p>
            <a:r>
              <a:rPr lang="en-US" b="1"/>
              <a:t>absorption</a:t>
            </a:r>
            <a:endParaRPr lang="en-US"/>
          </a:p>
          <a:p>
            <a:r>
              <a:rPr lang="en-US"/>
              <a:t>(of light)</a:t>
            </a:r>
          </a:p>
        </p:txBody>
      </p:sp>
      <p:sp>
        <p:nvSpPr>
          <p:cNvPr id="217106" name="Freeform 18"/>
          <p:cNvSpPr>
            <a:spLocks/>
          </p:cNvSpPr>
          <p:nvPr/>
        </p:nvSpPr>
        <p:spPr bwMode="auto">
          <a:xfrm rot="21091326">
            <a:off x="4737100" y="1479550"/>
            <a:ext cx="728663"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00FF00"/>
            </a:solidFill>
            <a:round/>
            <a:headEnd type="none" w="med" len="med"/>
            <a:tailEnd type="triangle" w="med" len="med"/>
          </a:ln>
          <a:effectLst/>
        </p:spPr>
        <p:txBody>
          <a:bodyPr>
            <a:prstTxWarp prst="textNoShape">
              <a:avLst/>
            </a:prstTxWarp>
          </a:bodyPr>
          <a:lstStyle/>
          <a:p>
            <a:endParaRPr lang="en-US"/>
          </a:p>
        </p:txBody>
      </p:sp>
      <p:sp>
        <p:nvSpPr>
          <p:cNvPr id="217107" name="Freeform 19"/>
          <p:cNvSpPr>
            <a:spLocks/>
          </p:cNvSpPr>
          <p:nvPr/>
        </p:nvSpPr>
        <p:spPr bwMode="auto">
          <a:xfrm rot="21091326">
            <a:off x="4710113" y="1235075"/>
            <a:ext cx="728662"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00FF00"/>
            </a:solidFill>
            <a:round/>
            <a:headEnd type="none" w="med" len="med"/>
            <a:tailEnd type="triangle" w="med" len="med"/>
          </a:ln>
          <a:effectLst/>
        </p:spPr>
        <p:txBody>
          <a:bodyPr>
            <a:prstTxWarp prst="textNoShape">
              <a:avLst/>
            </a:prstTxWarp>
          </a:bodyPr>
          <a:lstStyle/>
          <a:p>
            <a:endParaRPr lang="en-US"/>
          </a:p>
        </p:txBody>
      </p:sp>
      <p:sp>
        <p:nvSpPr>
          <p:cNvPr id="217108" name="Line 20"/>
          <p:cNvSpPr>
            <a:spLocks noChangeShapeType="1"/>
          </p:cNvSpPr>
          <p:nvPr/>
        </p:nvSpPr>
        <p:spPr bwMode="auto">
          <a:xfrm>
            <a:off x="4403725" y="1082675"/>
            <a:ext cx="0" cy="950913"/>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17109" name="Text Box 21"/>
          <p:cNvSpPr txBox="1">
            <a:spLocks noChangeArrowheads="1"/>
          </p:cNvSpPr>
          <p:nvPr/>
        </p:nvSpPr>
        <p:spPr bwMode="auto">
          <a:xfrm>
            <a:off x="3625850" y="2005013"/>
            <a:ext cx="1708150" cy="1187450"/>
          </a:xfrm>
          <a:prstGeom prst="rect">
            <a:avLst/>
          </a:prstGeom>
          <a:noFill/>
          <a:ln w="9525">
            <a:noFill/>
            <a:miter lim="800000"/>
            <a:headEnd/>
            <a:tailEnd/>
          </a:ln>
          <a:effectLst/>
        </p:spPr>
        <p:txBody>
          <a:bodyPr wrap="none">
            <a:prstTxWarp prst="textNoShape">
              <a:avLst/>
            </a:prstTxWarp>
            <a:spAutoFit/>
          </a:bodyPr>
          <a:lstStyle/>
          <a:p>
            <a:r>
              <a:rPr lang="en-US" b="1"/>
              <a:t>stimulated</a:t>
            </a:r>
          </a:p>
          <a:p>
            <a:r>
              <a:rPr lang="en-US" b="1"/>
              <a:t>emission</a:t>
            </a:r>
            <a:endParaRPr lang="en-US"/>
          </a:p>
          <a:p>
            <a:r>
              <a:rPr lang="en-US"/>
              <a:t>(of light)</a:t>
            </a:r>
          </a:p>
        </p:txBody>
      </p:sp>
      <p:sp>
        <p:nvSpPr>
          <p:cNvPr id="217110" name="Line 22"/>
          <p:cNvSpPr>
            <a:spLocks noChangeShapeType="1"/>
          </p:cNvSpPr>
          <p:nvPr/>
        </p:nvSpPr>
        <p:spPr bwMode="auto">
          <a:xfrm>
            <a:off x="6718300" y="2032000"/>
            <a:ext cx="11811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17111" name="Line 23"/>
          <p:cNvSpPr>
            <a:spLocks noChangeShapeType="1"/>
          </p:cNvSpPr>
          <p:nvPr/>
        </p:nvSpPr>
        <p:spPr bwMode="auto">
          <a:xfrm>
            <a:off x="6692900" y="1066800"/>
            <a:ext cx="1193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17112" name="Oval 24"/>
          <p:cNvSpPr>
            <a:spLocks noChangeArrowheads="1"/>
          </p:cNvSpPr>
          <p:nvPr/>
        </p:nvSpPr>
        <p:spPr bwMode="auto">
          <a:xfrm>
            <a:off x="7065963" y="889000"/>
            <a:ext cx="254000" cy="190500"/>
          </a:xfrm>
          <a:prstGeom prst="ellipse">
            <a:avLst/>
          </a:prstGeom>
          <a:solidFill>
            <a:schemeClr val="hlink"/>
          </a:solidFill>
          <a:ln w="9525">
            <a:solidFill>
              <a:schemeClr val="tx1"/>
            </a:solidFill>
            <a:round/>
            <a:headEnd/>
            <a:tailEnd/>
          </a:ln>
          <a:effectLst/>
        </p:spPr>
        <p:txBody>
          <a:bodyPr wrap="none" anchor="ctr">
            <a:prstTxWarp prst="textNoShape">
              <a:avLst/>
            </a:prstTxWarp>
          </a:bodyPr>
          <a:lstStyle/>
          <a:p>
            <a:pPr algn="ctr"/>
            <a:r>
              <a:rPr lang="en-US">
                <a:latin typeface="Times New Roman" charset="0"/>
              </a:rPr>
              <a:t>e</a:t>
            </a:r>
          </a:p>
        </p:txBody>
      </p:sp>
      <p:sp>
        <p:nvSpPr>
          <p:cNvPr id="217113" name="Text Box 25"/>
          <p:cNvSpPr txBox="1">
            <a:spLocks noChangeArrowheads="1"/>
          </p:cNvSpPr>
          <p:nvPr/>
        </p:nvSpPr>
        <p:spPr bwMode="auto">
          <a:xfrm>
            <a:off x="7921625" y="1741488"/>
            <a:ext cx="354013" cy="457200"/>
          </a:xfrm>
          <a:prstGeom prst="rect">
            <a:avLst/>
          </a:prstGeom>
          <a:noFill/>
          <a:ln w="9525">
            <a:noFill/>
            <a:miter lim="800000"/>
            <a:headEnd/>
            <a:tailEnd/>
          </a:ln>
          <a:effectLst/>
        </p:spPr>
        <p:txBody>
          <a:bodyPr wrap="none">
            <a:prstTxWarp prst="textNoShape">
              <a:avLst/>
            </a:prstTxWarp>
            <a:spAutoFit/>
          </a:bodyPr>
          <a:lstStyle/>
          <a:p>
            <a:r>
              <a:rPr lang="en-US"/>
              <a:t>1</a:t>
            </a:r>
          </a:p>
        </p:txBody>
      </p:sp>
      <p:sp>
        <p:nvSpPr>
          <p:cNvPr id="217114" name="Text Box 26"/>
          <p:cNvSpPr txBox="1">
            <a:spLocks noChangeArrowheads="1"/>
          </p:cNvSpPr>
          <p:nvPr/>
        </p:nvSpPr>
        <p:spPr bwMode="auto">
          <a:xfrm>
            <a:off x="7934325" y="839788"/>
            <a:ext cx="354013" cy="457200"/>
          </a:xfrm>
          <a:prstGeom prst="rect">
            <a:avLst/>
          </a:prstGeom>
          <a:noFill/>
          <a:ln w="9525">
            <a:noFill/>
            <a:miter lim="800000"/>
            <a:headEnd/>
            <a:tailEnd/>
          </a:ln>
          <a:effectLst/>
        </p:spPr>
        <p:txBody>
          <a:bodyPr wrap="none">
            <a:prstTxWarp prst="textNoShape">
              <a:avLst/>
            </a:prstTxWarp>
            <a:spAutoFit/>
          </a:bodyPr>
          <a:lstStyle/>
          <a:p>
            <a:r>
              <a:rPr lang="en-US"/>
              <a:t>2</a:t>
            </a:r>
          </a:p>
        </p:txBody>
      </p:sp>
      <p:sp>
        <p:nvSpPr>
          <p:cNvPr id="217115" name="Freeform 27"/>
          <p:cNvSpPr>
            <a:spLocks/>
          </p:cNvSpPr>
          <p:nvPr/>
        </p:nvSpPr>
        <p:spPr bwMode="auto">
          <a:xfrm rot="21091326">
            <a:off x="7531100" y="1479550"/>
            <a:ext cx="728663"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00FF00"/>
            </a:solidFill>
            <a:round/>
            <a:headEnd type="none" w="med" len="med"/>
            <a:tailEnd type="triangle" w="med" len="med"/>
          </a:ln>
          <a:effectLst/>
        </p:spPr>
        <p:txBody>
          <a:bodyPr>
            <a:prstTxWarp prst="textNoShape">
              <a:avLst/>
            </a:prstTxWarp>
          </a:bodyPr>
          <a:lstStyle/>
          <a:p>
            <a:endParaRPr lang="en-US"/>
          </a:p>
        </p:txBody>
      </p:sp>
      <p:sp>
        <p:nvSpPr>
          <p:cNvPr id="217116" name="Line 28"/>
          <p:cNvSpPr>
            <a:spLocks noChangeShapeType="1"/>
          </p:cNvSpPr>
          <p:nvPr/>
        </p:nvSpPr>
        <p:spPr bwMode="auto">
          <a:xfrm>
            <a:off x="7197725" y="1082675"/>
            <a:ext cx="0" cy="950913"/>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17117" name="Text Box 29"/>
          <p:cNvSpPr txBox="1">
            <a:spLocks noChangeArrowheads="1"/>
          </p:cNvSpPr>
          <p:nvPr/>
        </p:nvSpPr>
        <p:spPr bwMode="auto">
          <a:xfrm>
            <a:off x="6419850" y="2005013"/>
            <a:ext cx="2690813" cy="1552575"/>
          </a:xfrm>
          <a:prstGeom prst="rect">
            <a:avLst/>
          </a:prstGeom>
          <a:noFill/>
          <a:ln w="9525">
            <a:noFill/>
            <a:miter lim="800000"/>
            <a:headEnd/>
            <a:tailEnd/>
          </a:ln>
          <a:effectLst/>
        </p:spPr>
        <p:txBody>
          <a:bodyPr wrap="none">
            <a:prstTxWarp prst="textNoShape">
              <a:avLst/>
            </a:prstTxWarp>
            <a:spAutoFit/>
          </a:bodyPr>
          <a:lstStyle/>
          <a:p>
            <a:r>
              <a:rPr lang="en-US" b="1"/>
              <a:t>spontaneous</a:t>
            </a:r>
          </a:p>
          <a:p>
            <a:r>
              <a:rPr lang="en-US" b="1"/>
              <a:t>emission</a:t>
            </a:r>
            <a:r>
              <a:rPr lang="en-US"/>
              <a:t> (of light)</a:t>
            </a:r>
          </a:p>
          <a:p>
            <a:r>
              <a:rPr lang="en-US"/>
              <a:t>(After elec. coll. or</a:t>
            </a:r>
          </a:p>
          <a:p>
            <a:r>
              <a:rPr lang="en-US"/>
              <a:t>light excited atom)</a:t>
            </a:r>
          </a:p>
        </p:txBody>
      </p:sp>
      <p:sp>
        <p:nvSpPr>
          <p:cNvPr id="217118" name="Text Box 30"/>
          <p:cNvSpPr txBox="1">
            <a:spLocks noChangeArrowheads="1"/>
          </p:cNvSpPr>
          <p:nvPr/>
        </p:nvSpPr>
        <p:spPr bwMode="auto">
          <a:xfrm>
            <a:off x="0" y="5310188"/>
            <a:ext cx="9144000" cy="1187450"/>
          </a:xfrm>
          <a:prstGeom prst="rect">
            <a:avLst/>
          </a:prstGeom>
          <a:noFill/>
          <a:ln w="9525">
            <a:noFill/>
            <a:miter lim="800000"/>
            <a:headEnd/>
            <a:tailEnd/>
          </a:ln>
          <a:effectLst/>
        </p:spPr>
        <p:txBody>
          <a:bodyPr>
            <a:prstTxWarp prst="textNoShape">
              <a:avLst/>
            </a:prstTxWarp>
            <a:spAutoFit/>
          </a:bodyPr>
          <a:lstStyle/>
          <a:p>
            <a:r>
              <a:rPr lang="en-US"/>
              <a:t>Laser-- just use stimulated emission to clone photon  many times (~10</a:t>
            </a:r>
            <a:r>
              <a:rPr lang="en-US" baseline="30000"/>
              <a:t>20</a:t>
            </a:r>
            <a:r>
              <a:rPr lang="en-US"/>
              <a:t> /sec)</a:t>
            </a:r>
          </a:p>
          <a:p>
            <a:r>
              <a:rPr lang="en-US" b="1"/>
              <a:t>	L</a:t>
            </a:r>
            <a:r>
              <a:rPr lang="en-US"/>
              <a:t>ight </a:t>
            </a:r>
            <a:r>
              <a:rPr lang="en-US" b="1"/>
              <a:t>A</a:t>
            </a:r>
            <a:r>
              <a:rPr lang="en-US"/>
              <a:t>mplification by </a:t>
            </a:r>
            <a:r>
              <a:rPr lang="en-US" b="1"/>
              <a:t>S</a:t>
            </a:r>
            <a:r>
              <a:rPr lang="en-US"/>
              <a:t>timulated </a:t>
            </a:r>
            <a:r>
              <a:rPr lang="en-US" b="1"/>
              <a:t>E</a:t>
            </a:r>
            <a:r>
              <a:rPr lang="en-US"/>
              <a:t>mission of </a:t>
            </a:r>
            <a:r>
              <a:rPr lang="en-US" b="1"/>
              <a:t>R</a:t>
            </a:r>
            <a:r>
              <a:rPr lang="en-US"/>
              <a:t>adiation</a:t>
            </a:r>
          </a:p>
        </p:txBody>
      </p:sp>
      <p:sp>
        <p:nvSpPr>
          <p:cNvPr id="217119" name="Text Box 31"/>
          <p:cNvSpPr txBox="1">
            <a:spLocks noChangeArrowheads="1"/>
          </p:cNvSpPr>
          <p:nvPr/>
        </p:nvSpPr>
        <p:spPr bwMode="auto">
          <a:xfrm>
            <a:off x="327025" y="1123950"/>
            <a:ext cx="420688" cy="457200"/>
          </a:xfrm>
          <a:prstGeom prst="rect">
            <a:avLst/>
          </a:prstGeom>
          <a:noFill/>
          <a:ln w="9525">
            <a:noFill/>
            <a:miter lim="800000"/>
            <a:headEnd/>
            <a:tailEnd/>
          </a:ln>
          <a:effectLst/>
        </p:spPr>
        <p:txBody>
          <a:bodyPr wrap="none">
            <a:prstTxWarp prst="textNoShape">
              <a:avLst/>
            </a:prstTxWarp>
            <a:spAutoFit/>
          </a:bodyPr>
          <a:lstStyle/>
          <a:p>
            <a:r>
              <a:rPr lang="en-US"/>
              <a:t>in</a:t>
            </a:r>
          </a:p>
        </p:txBody>
      </p:sp>
      <p:sp>
        <p:nvSpPr>
          <p:cNvPr id="217120" name="Text Box 32"/>
          <p:cNvSpPr txBox="1">
            <a:spLocks noChangeArrowheads="1"/>
          </p:cNvSpPr>
          <p:nvPr/>
        </p:nvSpPr>
        <p:spPr bwMode="auto">
          <a:xfrm>
            <a:off x="1714500" y="1135063"/>
            <a:ext cx="608013" cy="457200"/>
          </a:xfrm>
          <a:prstGeom prst="rect">
            <a:avLst/>
          </a:prstGeom>
          <a:noFill/>
          <a:ln w="9525">
            <a:noFill/>
            <a:miter lim="800000"/>
            <a:headEnd/>
            <a:tailEnd/>
          </a:ln>
          <a:effectLst/>
        </p:spPr>
        <p:txBody>
          <a:bodyPr wrap="none">
            <a:prstTxWarp prst="textNoShape">
              <a:avLst/>
            </a:prstTxWarp>
            <a:spAutoFit/>
          </a:bodyPr>
          <a:lstStyle/>
          <a:p>
            <a:r>
              <a:rPr lang="en-US"/>
              <a:t>out</a:t>
            </a:r>
          </a:p>
        </p:txBody>
      </p:sp>
      <p:sp>
        <p:nvSpPr>
          <p:cNvPr id="217121" name="Text Box 33"/>
          <p:cNvSpPr txBox="1">
            <a:spLocks noChangeArrowheads="1"/>
          </p:cNvSpPr>
          <p:nvPr/>
        </p:nvSpPr>
        <p:spPr bwMode="auto">
          <a:xfrm>
            <a:off x="3444875" y="1101725"/>
            <a:ext cx="420688" cy="457200"/>
          </a:xfrm>
          <a:prstGeom prst="rect">
            <a:avLst/>
          </a:prstGeom>
          <a:noFill/>
          <a:ln w="9525">
            <a:noFill/>
            <a:miter lim="800000"/>
            <a:headEnd/>
            <a:tailEnd/>
          </a:ln>
          <a:effectLst/>
        </p:spPr>
        <p:txBody>
          <a:bodyPr wrap="none">
            <a:prstTxWarp prst="textNoShape">
              <a:avLst/>
            </a:prstTxWarp>
            <a:spAutoFit/>
          </a:bodyPr>
          <a:lstStyle/>
          <a:p>
            <a:r>
              <a:rPr lang="en-US"/>
              <a:t>in</a:t>
            </a:r>
          </a:p>
        </p:txBody>
      </p:sp>
      <p:sp>
        <p:nvSpPr>
          <p:cNvPr id="217122" name="Text Box 34"/>
          <p:cNvSpPr txBox="1">
            <a:spLocks noChangeArrowheads="1"/>
          </p:cNvSpPr>
          <p:nvPr/>
        </p:nvSpPr>
        <p:spPr bwMode="auto">
          <a:xfrm>
            <a:off x="5129213" y="1222375"/>
            <a:ext cx="608012" cy="457200"/>
          </a:xfrm>
          <a:prstGeom prst="rect">
            <a:avLst/>
          </a:prstGeom>
          <a:noFill/>
          <a:ln w="9525">
            <a:noFill/>
            <a:miter lim="800000"/>
            <a:headEnd/>
            <a:tailEnd/>
          </a:ln>
          <a:effectLst/>
        </p:spPr>
        <p:txBody>
          <a:bodyPr wrap="none">
            <a:prstTxWarp prst="textNoShape">
              <a:avLst/>
            </a:prstTxWarp>
            <a:spAutoFit/>
          </a:bodyPr>
          <a:lstStyle/>
          <a:p>
            <a:r>
              <a:rPr lang="en-US"/>
              <a:t>out</a:t>
            </a:r>
          </a:p>
        </p:txBody>
      </p:sp>
      <p:sp>
        <p:nvSpPr>
          <p:cNvPr id="217123" name="Text Box 35"/>
          <p:cNvSpPr txBox="1">
            <a:spLocks noChangeArrowheads="1"/>
          </p:cNvSpPr>
          <p:nvPr/>
        </p:nvSpPr>
        <p:spPr bwMode="auto">
          <a:xfrm>
            <a:off x="6518275" y="1244600"/>
            <a:ext cx="420688" cy="457200"/>
          </a:xfrm>
          <a:prstGeom prst="rect">
            <a:avLst/>
          </a:prstGeom>
          <a:noFill/>
          <a:ln w="9525">
            <a:noFill/>
            <a:miter lim="800000"/>
            <a:headEnd/>
            <a:tailEnd/>
          </a:ln>
          <a:effectLst/>
        </p:spPr>
        <p:txBody>
          <a:bodyPr wrap="none">
            <a:prstTxWarp prst="textNoShape">
              <a:avLst/>
            </a:prstTxWarp>
            <a:spAutoFit/>
          </a:bodyPr>
          <a:lstStyle/>
          <a:p>
            <a:r>
              <a:rPr lang="en-US"/>
              <a:t>in</a:t>
            </a:r>
          </a:p>
        </p:txBody>
      </p:sp>
      <p:sp>
        <p:nvSpPr>
          <p:cNvPr id="217124" name="Text Box 36"/>
          <p:cNvSpPr txBox="1">
            <a:spLocks noChangeArrowheads="1"/>
          </p:cNvSpPr>
          <p:nvPr/>
        </p:nvSpPr>
        <p:spPr bwMode="auto">
          <a:xfrm>
            <a:off x="7421563" y="1123950"/>
            <a:ext cx="608012" cy="457200"/>
          </a:xfrm>
          <a:prstGeom prst="rect">
            <a:avLst/>
          </a:prstGeom>
          <a:noFill/>
          <a:ln w="9525">
            <a:noFill/>
            <a:miter lim="800000"/>
            <a:headEnd/>
            <a:tailEnd/>
          </a:ln>
          <a:effectLst/>
        </p:spPr>
        <p:txBody>
          <a:bodyPr wrap="none">
            <a:prstTxWarp prst="textNoShape">
              <a:avLst/>
            </a:prstTxWarp>
            <a:spAutoFit/>
          </a:bodyPr>
          <a:lstStyle/>
          <a:p>
            <a:r>
              <a:rPr lang="en-US"/>
              <a:t>out</a:t>
            </a:r>
          </a:p>
        </p:txBody>
      </p:sp>
      <p:sp>
        <p:nvSpPr>
          <p:cNvPr id="217125" name="AutoShape 37"/>
          <p:cNvSpPr>
            <a:spLocks/>
          </p:cNvSpPr>
          <p:nvPr/>
        </p:nvSpPr>
        <p:spPr bwMode="auto">
          <a:xfrm rot="16200000">
            <a:off x="2825750" y="557213"/>
            <a:ext cx="363537" cy="5487988"/>
          </a:xfrm>
          <a:prstGeom prst="leftBrace">
            <a:avLst>
              <a:gd name="adj1" fmla="val 125801"/>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0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71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7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0" grpId="0"/>
      <p:bldP spid="217118" grpId="0"/>
      <p:bldP spid="217125" grpId="0" animBg="1"/>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9F11ADD3-DF53-1A47-83BB-FD08790B5CC7}" type="slidenum">
              <a:rPr lang="en-US"/>
              <a:pPr/>
              <a:t>42</a:t>
            </a:fld>
            <a:endParaRPr lang="en-US"/>
          </a:p>
        </p:txBody>
      </p:sp>
      <p:sp>
        <p:nvSpPr>
          <p:cNvPr id="224258" name="Text Box 2"/>
          <p:cNvSpPr txBox="1">
            <a:spLocks noChangeArrowheads="1"/>
          </p:cNvSpPr>
          <p:nvPr/>
        </p:nvSpPr>
        <p:spPr bwMode="auto">
          <a:xfrm>
            <a:off x="9525" y="1262063"/>
            <a:ext cx="9134475" cy="3044825"/>
          </a:xfrm>
          <a:prstGeom prst="rect">
            <a:avLst/>
          </a:prstGeom>
          <a:noFill/>
          <a:ln w="9525">
            <a:noFill/>
            <a:miter lim="800000"/>
            <a:headEnd/>
            <a:tailEnd/>
          </a:ln>
          <a:effectLst/>
        </p:spPr>
        <p:txBody>
          <a:bodyPr wrap="none">
            <a:prstTxWarp prst="textNoShape">
              <a:avLst/>
            </a:prstTxWarp>
            <a:spAutoFit/>
          </a:bodyPr>
          <a:lstStyle/>
          <a:p>
            <a:r>
              <a:rPr lang="en-US" sz="3200" u="sng"/>
              <a:t>Lasers: </a:t>
            </a:r>
            <a:r>
              <a:rPr lang="en-US" u="sng"/>
              <a:t>(“light amplification by stimulated emission of radiation”)</a:t>
            </a:r>
          </a:p>
          <a:p>
            <a:endParaRPr lang="en-US" sz="1800" u="sng"/>
          </a:p>
          <a:p>
            <a:r>
              <a:rPr lang="en-US"/>
              <a:t>1. What is different/special about laser light.</a:t>
            </a:r>
          </a:p>
          <a:p>
            <a:endParaRPr lang="en-US"/>
          </a:p>
          <a:p>
            <a:r>
              <a:rPr lang="en-US"/>
              <a:t>2. Physics of interactions of atoms with light. </a:t>
            </a:r>
          </a:p>
          <a:p>
            <a:r>
              <a:rPr lang="en-US"/>
              <a:t>  (</a:t>
            </a:r>
            <a:r>
              <a:rPr lang="en-US">
                <a:solidFill>
                  <a:srgbClr val="FF0000"/>
                </a:solidFill>
                <a:latin typeface="Comic Sans MS" charset="0"/>
              </a:rPr>
              <a:t>how use to make whole bunch of identical photons</a:t>
            </a:r>
            <a:r>
              <a:rPr lang="en-US"/>
              <a:t>)</a:t>
            </a:r>
          </a:p>
          <a:p>
            <a:endParaRPr lang="en-US"/>
          </a:p>
          <a:p>
            <a:r>
              <a:rPr lang="en-US"/>
              <a:t>3. How to build a laser</a:t>
            </a:r>
          </a:p>
        </p:txBody>
      </p:sp>
      <p:sp>
        <p:nvSpPr>
          <p:cNvPr id="224259" name="Text Box 3"/>
          <p:cNvSpPr txBox="1">
            <a:spLocks noChangeArrowheads="1"/>
          </p:cNvSpPr>
          <p:nvPr/>
        </p:nvSpPr>
        <p:spPr bwMode="auto">
          <a:xfrm>
            <a:off x="0" y="314325"/>
            <a:ext cx="8569325" cy="457200"/>
          </a:xfrm>
          <a:prstGeom prst="rect">
            <a:avLst/>
          </a:prstGeom>
          <a:noFill/>
          <a:ln w="9525">
            <a:noFill/>
            <a:miter lim="800000"/>
            <a:headEnd/>
            <a:tailEnd/>
          </a:ln>
          <a:effectLst/>
        </p:spPr>
        <p:txBody>
          <a:bodyPr>
            <a:prstTxWarp prst="textNoShape">
              <a:avLst/>
            </a:prstTxWarp>
            <a:spAutoFit/>
          </a:bodyPr>
          <a:lstStyle/>
          <a:p>
            <a:r>
              <a:rPr lang="en-US"/>
              <a:t>Questions on applications of discharge lamps to lighting?</a:t>
            </a:r>
          </a:p>
        </p:txBody>
      </p:sp>
      <p:sp>
        <p:nvSpPr>
          <p:cNvPr id="224260" name="Rectangle 4"/>
          <p:cNvSpPr>
            <a:spLocks noChangeArrowheads="1"/>
          </p:cNvSpPr>
          <p:nvPr/>
        </p:nvSpPr>
        <p:spPr bwMode="auto">
          <a:xfrm>
            <a:off x="611188" y="48609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224261" name="Rectangle 5"/>
          <p:cNvSpPr>
            <a:spLocks noChangeArrowheads="1"/>
          </p:cNvSpPr>
          <p:nvPr/>
        </p:nvSpPr>
        <p:spPr bwMode="auto">
          <a:xfrm>
            <a:off x="687388" y="4524375"/>
            <a:ext cx="4894262" cy="457200"/>
          </a:xfrm>
          <a:prstGeom prst="rect">
            <a:avLst/>
          </a:prstGeom>
          <a:noFill/>
          <a:ln w="9525">
            <a:noFill/>
            <a:miter lim="800000"/>
            <a:headEnd/>
            <a:tailEnd/>
          </a:ln>
          <a:effectLst/>
        </p:spPr>
        <p:txBody>
          <a:bodyPr wrap="none">
            <a:prstTxWarp prst="textNoShape">
              <a:avLst/>
            </a:prstTxWarp>
            <a:spAutoFit/>
          </a:bodyPr>
          <a:lstStyle/>
          <a:p>
            <a:r>
              <a:rPr lang="en-US"/>
              <a:t>(you’ll have to find your own shark)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42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425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425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2425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2425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242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8" grpId="0" build="p" autoUpdateAnimBg="0"/>
      <p:bldP spid="224261" grpId="0" build="p" autoUpdateAnimBg="0"/>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fld id="{58D5DF35-1EE4-9947-8D6E-1AD26D9E9A82}" type="slidenum">
              <a:rPr lang="en-US"/>
              <a:pPr/>
              <a:t>43</a:t>
            </a:fld>
            <a:endParaRPr lang="en-US"/>
          </a:p>
        </p:txBody>
      </p:sp>
      <p:sp>
        <p:nvSpPr>
          <p:cNvPr id="240642" name="Oval 2" descr="Zig zag"/>
          <p:cNvSpPr>
            <a:spLocks noChangeArrowheads="1"/>
          </p:cNvSpPr>
          <p:nvPr/>
        </p:nvSpPr>
        <p:spPr bwMode="auto">
          <a:xfrm>
            <a:off x="2349500" y="482600"/>
            <a:ext cx="685800" cy="685800"/>
          </a:xfrm>
          <a:prstGeom prst="ellipse">
            <a:avLst/>
          </a:prstGeom>
          <a:pattFill prst="zigZag">
            <a:fgClr>
              <a:schemeClr val="accent1"/>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sp>
        <p:nvSpPr>
          <p:cNvPr id="240643" name="Oval 3"/>
          <p:cNvSpPr>
            <a:spLocks noChangeArrowheads="1"/>
          </p:cNvSpPr>
          <p:nvPr/>
        </p:nvSpPr>
        <p:spPr bwMode="auto">
          <a:xfrm>
            <a:off x="2451100" y="1206500"/>
            <a:ext cx="393700" cy="393700"/>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40644" name="Freeform 4"/>
          <p:cNvSpPr>
            <a:spLocks/>
          </p:cNvSpPr>
          <p:nvPr/>
        </p:nvSpPr>
        <p:spPr bwMode="auto">
          <a:xfrm>
            <a:off x="838200" y="3625850"/>
            <a:ext cx="728663"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1EC235"/>
            </a:solidFill>
            <a:round/>
            <a:headEnd type="none" w="med" len="med"/>
            <a:tailEnd type="triangle" w="med" len="med"/>
          </a:ln>
          <a:effectLst/>
        </p:spPr>
        <p:txBody>
          <a:bodyPr>
            <a:prstTxWarp prst="textNoShape">
              <a:avLst/>
            </a:prstTxWarp>
          </a:bodyPr>
          <a:lstStyle/>
          <a:p>
            <a:endParaRPr lang="en-US"/>
          </a:p>
        </p:txBody>
      </p:sp>
      <p:sp>
        <p:nvSpPr>
          <p:cNvPr id="240645" name="Text Box 5"/>
          <p:cNvSpPr txBox="1">
            <a:spLocks noChangeArrowheads="1"/>
          </p:cNvSpPr>
          <p:nvPr/>
        </p:nvSpPr>
        <p:spPr bwMode="auto">
          <a:xfrm>
            <a:off x="3921125" y="217488"/>
            <a:ext cx="4705350" cy="1431925"/>
          </a:xfrm>
          <a:prstGeom prst="rect">
            <a:avLst/>
          </a:prstGeom>
          <a:noFill/>
          <a:ln w="9525">
            <a:noFill/>
            <a:miter lim="800000"/>
            <a:headEnd/>
            <a:tailEnd/>
          </a:ln>
          <a:effectLst/>
        </p:spPr>
        <p:txBody>
          <a:bodyPr>
            <a:prstTxWarp prst="textNoShape">
              <a:avLst/>
            </a:prstTxWarp>
            <a:spAutoFit/>
          </a:bodyPr>
          <a:lstStyle/>
          <a:p>
            <a:r>
              <a:rPr lang="en-US" sz="2200"/>
              <a:t>Chance of stimulated emission of excited atom </a:t>
            </a:r>
            <a:r>
              <a:rPr lang="en-US" sz="2200" b="1"/>
              <a:t>EXACTLY</a:t>
            </a:r>
            <a:r>
              <a:rPr lang="en-US" sz="2200"/>
              <a:t> the same as chance of absorption by ground state atom.</a:t>
            </a:r>
          </a:p>
        </p:txBody>
      </p:sp>
      <p:sp>
        <p:nvSpPr>
          <p:cNvPr id="240646" name="Rectangle 6"/>
          <p:cNvSpPr>
            <a:spLocks noChangeArrowheads="1"/>
          </p:cNvSpPr>
          <p:nvPr/>
        </p:nvSpPr>
        <p:spPr bwMode="auto">
          <a:xfrm>
            <a:off x="2209800" y="3092450"/>
            <a:ext cx="5613400" cy="17653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40647" name="Oval 7" descr="Zig zag"/>
          <p:cNvSpPr>
            <a:spLocks noChangeArrowheads="1"/>
          </p:cNvSpPr>
          <p:nvPr/>
        </p:nvSpPr>
        <p:spPr bwMode="auto">
          <a:xfrm>
            <a:off x="3352800" y="3219450"/>
            <a:ext cx="685800" cy="685800"/>
          </a:xfrm>
          <a:prstGeom prst="ellipse">
            <a:avLst/>
          </a:prstGeom>
          <a:pattFill prst="zigZag">
            <a:fgClr>
              <a:schemeClr val="accent1"/>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sp>
        <p:nvSpPr>
          <p:cNvPr id="240648" name="Oval 8" descr="Zig zag"/>
          <p:cNvSpPr>
            <a:spLocks noChangeArrowheads="1"/>
          </p:cNvSpPr>
          <p:nvPr/>
        </p:nvSpPr>
        <p:spPr bwMode="auto">
          <a:xfrm>
            <a:off x="4495800" y="4095750"/>
            <a:ext cx="685800" cy="685800"/>
          </a:xfrm>
          <a:prstGeom prst="ellipse">
            <a:avLst/>
          </a:prstGeom>
          <a:pattFill prst="zigZag">
            <a:fgClr>
              <a:schemeClr val="accent1"/>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sp>
        <p:nvSpPr>
          <p:cNvPr id="240649" name="Oval 9" descr="Zig zag"/>
          <p:cNvSpPr>
            <a:spLocks noChangeArrowheads="1"/>
          </p:cNvSpPr>
          <p:nvPr/>
        </p:nvSpPr>
        <p:spPr bwMode="auto">
          <a:xfrm>
            <a:off x="5842000" y="3282950"/>
            <a:ext cx="685800" cy="685800"/>
          </a:xfrm>
          <a:prstGeom prst="ellipse">
            <a:avLst/>
          </a:prstGeom>
          <a:pattFill prst="zigZag">
            <a:fgClr>
              <a:schemeClr val="accent1"/>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sp>
        <p:nvSpPr>
          <p:cNvPr id="240650" name="Oval 10"/>
          <p:cNvSpPr>
            <a:spLocks noChangeArrowheads="1"/>
          </p:cNvSpPr>
          <p:nvPr/>
        </p:nvSpPr>
        <p:spPr bwMode="auto">
          <a:xfrm>
            <a:off x="2730500" y="3943350"/>
            <a:ext cx="393700" cy="393700"/>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40651" name="Oval 11"/>
          <p:cNvSpPr>
            <a:spLocks noChangeArrowheads="1"/>
          </p:cNvSpPr>
          <p:nvPr/>
        </p:nvSpPr>
        <p:spPr bwMode="auto">
          <a:xfrm>
            <a:off x="3835400" y="4083050"/>
            <a:ext cx="393700" cy="393700"/>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40652" name="Oval 12"/>
          <p:cNvSpPr>
            <a:spLocks noChangeArrowheads="1"/>
          </p:cNvSpPr>
          <p:nvPr/>
        </p:nvSpPr>
        <p:spPr bwMode="auto">
          <a:xfrm>
            <a:off x="5562600" y="4222750"/>
            <a:ext cx="393700" cy="393700"/>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40653" name="Oval 13"/>
          <p:cNvSpPr>
            <a:spLocks noChangeArrowheads="1"/>
          </p:cNvSpPr>
          <p:nvPr/>
        </p:nvSpPr>
        <p:spPr bwMode="auto">
          <a:xfrm>
            <a:off x="4902200" y="3232150"/>
            <a:ext cx="393700" cy="393700"/>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40654" name="Oval 14"/>
          <p:cNvSpPr>
            <a:spLocks noChangeArrowheads="1"/>
          </p:cNvSpPr>
          <p:nvPr/>
        </p:nvSpPr>
        <p:spPr bwMode="auto">
          <a:xfrm>
            <a:off x="6934200" y="3384550"/>
            <a:ext cx="393700" cy="393700"/>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40655" name="Oval 15"/>
          <p:cNvSpPr>
            <a:spLocks noChangeArrowheads="1"/>
          </p:cNvSpPr>
          <p:nvPr/>
        </p:nvSpPr>
        <p:spPr bwMode="auto">
          <a:xfrm>
            <a:off x="6845300" y="4133850"/>
            <a:ext cx="393700" cy="393700"/>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40656" name="Freeform 16"/>
          <p:cNvSpPr>
            <a:spLocks/>
          </p:cNvSpPr>
          <p:nvPr/>
        </p:nvSpPr>
        <p:spPr bwMode="auto">
          <a:xfrm>
            <a:off x="876300" y="3956050"/>
            <a:ext cx="728663"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1EC235"/>
            </a:solidFill>
            <a:round/>
            <a:headEnd type="none" w="med" len="med"/>
            <a:tailEnd type="triangle" w="med" len="med"/>
          </a:ln>
          <a:effectLst/>
        </p:spPr>
        <p:txBody>
          <a:bodyPr>
            <a:prstTxWarp prst="textNoShape">
              <a:avLst/>
            </a:prstTxWarp>
          </a:bodyPr>
          <a:lstStyle/>
          <a:p>
            <a:endParaRPr lang="en-US"/>
          </a:p>
        </p:txBody>
      </p:sp>
      <p:sp>
        <p:nvSpPr>
          <p:cNvPr id="240657" name="Freeform 17"/>
          <p:cNvSpPr>
            <a:spLocks/>
          </p:cNvSpPr>
          <p:nvPr/>
        </p:nvSpPr>
        <p:spPr bwMode="auto">
          <a:xfrm>
            <a:off x="850900" y="4210050"/>
            <a:ext cx="728663"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1EC235"/>
            </a:solidFill>
            <a:round/>
            <a:headEnd type="none" w="med" len="med"/>
            <a:tailEnd type="triangle" w="med" len="med"/>
          </a:ln>
          <a:effectLst/>
        </p:spPr>
        <p:txBody>
          <a:bodyPr>
            <a:prstTxWarp prst="textNoShape">
              <a:avLst/>
            </a:prstTxWarp>
          </a:bodyPr>
          <a:lstStyle/>
          <a:p>
            <a:endParaRPr lang="en-US"/>
          </a:p>
        </p:txBody>
      </p:sp>
      <p:sp>
        <p:nvSpPr>
          <p:cNvPr id="240658" name="Text Box 18"/>
          <p:cNvSpPr txBox="1">
            <a:spLocks noChangeArrowheads="1"/>
          </p:cNvSpPr>
          <p:nvPr/>
        </p:nvSpPr>
        <p:spPr bwMode="auto">
          <a:xfrm>
            <a:off x="0" y="5014913"/>
            <a:ext cx="7570788" cy="1917700"/>
          </a:xfrm>
          <a:prstGeom prst="rect">
            <a:avLst/>
          </a:prstGeom>
          <a:noFill/>
          <a:ln w="9525">
            <a:noFill/>
            <a:miter lim="800000"/>
            <a:headEnd/>
            <a:tailEnd/>
          </a:ln>
          <a:effectLst/>
        </p:spPr>
        <p:txBody>
          <a:bodyPr wrap="none">
            <a:prstTxWarp prst="textNoShape">
              <a:avLst/>
            </a:prstTxWarp>
            <a:spAutoFit/>
          </a:bodyPr>
          <a:lstStyle/>
          <a:p>
            <a:pPr marL="457200" indent="-457200"/>
            <a:r>
              <a:rPr lang="en-US"/>
              <a:t>For the condition above: what do you expect?</a:t>
            </a:r>
          </a:p>
          <a:p>
            <a:pPr marL="457200" indent="-457200">
              <a:buFont typeface="Arial" charset="0"/>
              <a:buAutoNum type="alphaLcPeriod"/>
            </a:pPr>
            <a:r>
              <a:rPr lang="en-US"/>
              <a:t>More photons will come out right hand end of tube, </a:t>
            </a:r>
          </a:p>
          <a:p>
            <a:pPr marL="457200" indent="-457200">
              <a:buFont typeface="Arial" charset="0"/>
              <a:buAutoNum type="alphaLcPeriod"/>
            </a:pPr>
            <a:r>
              <a:rPr lang="en-US"/>
              <a:t>Fewer photons will come out right hand end of tube</a:t>
            </a:r>
          </a:p>
          <a:p>
            <a:pPr marL="457200" indent="-457200"/>
            <a:r>
              <a:rPr lang="en-US"/>
              <a:t>c.  Same number as go in, </a:t>
            </a:r>
          </a:p>
          <a:p>
            <a:pPr marL="457200" indent="-457200"/>
            <a:r>
              <a:rPr lang="en-US"/>
              <a:t>d.  None will come out.</a:t>
            </a:r>
          </a:p>
        </p:txBody>
      </p:sp>
      <p:sp>
        <p:nvSpPr>
          <p:cNvPr id="240659" name="Freeform 19"/>
          <p:cNvSpPr>
            <a:spLocks/>
          </p:cNvSpPr>
          <p:nvPr/>
        </p:nvSpPr>
        <p:spPr bwMode="auto">
          <a:xfrm>
            <a:off x="990600" y="965200"/>
            <a:ext cx="728663"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1EC235"/>
            </a:solidFill>
            <a:round/>
            <a:headEnd type="none" w="med" len="med"/>
            <a:tailEnd type="triangle" w="med" len="med"/>
          </a:ln>
          <a:effectLst/>
        </p:spPr>
        <p:txBody>
          <a:bodyPr>
            <a:prstTxWarp prst="textNoShape">
              <a:avLst/>
            </a:prstTxWarp>
          </a:bodyPr>
          <a:lstStyle/>
          <a:p>
            <a:endParaRPr lang="en-US"/>
          </a:p>
        </p:txBody>
      </p:sp>
      <p:sp>
        <p:nvSpPr>
          <p:cNvPr id="240660" name="Line 20"/>
          <p:cNvSpPr>
            <a:spLocks noChangeShapeType="1"/>
          </p:cNvSpPr>
          <p:nvPr/>
        </p:nvSpPr>
        <p:spPr bwMode="auto">
          <a:xfrm>
            <a:off x="0" y="2247900"/>
            <a:ext cx="91440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40661" name="Text Box 21"/>
          <p:cNvSpPr txBox="1">
            <a:spLocks noChangeArrowheads="1"/>
          </p:cNvSpPr>
          <p:nvPr/>
        </p:nvSpPr>
        <p:spPr bwMode="auto">
          <a:xfrm>
            <a:off x="250825" y="2374900"/>
            <a:ext cx="8429625" cy="749300"/>
          </a:xfrm>
          <a:prstGeom prst="rect">
            <a:avLst/>
          </a:prstGeom>
          <a:noFill/>
          <a:ln w="9525">
            <a:noFill/>
            <a:miter lim="800000"/>
            <a:headEnd/>
            <a:tailEnd/>
          </a:ln>
          <a:effectLst/>
        </p:spPr>
        <p:txBody>
          <a:bodyPr>
            <a:prstTxWarp prst="textNoShape">
              <a:avLst/>
            </a:prstTxWarp>
            <a:spAutoFit/>
          </a:bodyPr>
          <a:lstStyle/>
          <a:p>
            <a:pPr>
              <a:lnSpc>
                <a:spcPct val="90000"/>
              </a:lnSpc>
            </a:pPr>
            <a:r>
              <a:rPr lang="en-US"/>
              <a:t>Glass tube below, full of atoms, like discharge lamp. Some excited some not excited (as shown)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 name="Slide Number Placeholder 5"/>
          <p:cNvSpPr>
            <a:spLocks noGrp="1"/>
          </p:cNvSpPr>
          <p:nvPr>
            <p:ph type="sldNum" sz="quarter" idx="12"/>
          </p:nvPr>
        </p:nvSpPr>
        <p:spPr/>
        <p:txBody>
          <a:bodyPr/>
          <a:lstStyle/>
          <a:p>
            <a:fld id="{911F7DF6-369E-2B4F-9499-750C4798A663}" type="slidenum">
              <a:rPr lang="en-US"/>
              <a:pPr/>
              <a:t>44</a:t>
            </a:fld>
            <a:endParaRPr lang="en-US"/>
          </a:p>
        </p:txBody>
      </p:sp>
      <p:sp>
        <p:nvSpPr>
          <p:cNvPr id="242690" name="Rectangle 2"/>
          <p:cNvSpPr>
            <a:spLocks noChangeArrowheads="1"/>
          </p:cNvSpPr>
          <p:nvPr/>
        </p:nvSpPr>
        <p:spPr bwMode="auto">
          <a:xfrm>
            <a:off x="2590800" y="838200"/>
            <a:ext cx="5613400" cy="17653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42691" name="Oval 3" descr="Zig zag"/>
          <p:cNvSpPr>
            <a:spLocks noChangeArrowheads="1"/>
          </p:cNvSpPr>
          <p:nvPr/>
        </p:nvSpPr>
        <p:spPr bwMode="auto">
          <a:xfrm>
            <a:off x="3733800" y="965200"/>
            <a:ext cx="685800" cy="685800"/>
          </a:xfrm>
          <a:prstGeom prst="ellipse">
            <a:avLst/>
          </a:prstGeom>
          <a:pattFill prst="zigZag">
            <a:fgClr>
              <a:schemeClr val="accent1"/>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sp>
        <p:nvSpPr>
          <p:cNvPr id="242692" name="Oval 4" descr="Zig zag"/>
          <p:cNvSpPr>
            <a:spLocks noChangeArrowheads="1"/>
          </p:cNvSpPr>
          <p:nvPr/>
        </p:nvSpPr>
        <p:spPr bwMode="auto">
          <a:xfrm>
            <a:off x="4876800" y="1841500"/>
            <a:ext cx="685800" cy="685800"/>
          </a:xfrm>
          <a:prstGeom prst="ellipse">
            <a:avLst/>
          </a:prstGeom>
          <a:pattFill prst="zigZag">
            <a:fgClr>
              <a:schemeClr val="accent1"/>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sp>
        <p:nvSpPr>
          <p:cNvPr id="242693" name="Oval 5" descr="Zig zag"/>
          <p:cNvSpPr>
            <a:spLocks noChangeArrowheads="1"/>
          </p:cNvSpPr>
          <p:nvPr/>
        </p:nvSpPr>
        <p:spPr bwMode="auto">
          <a:xfrm>
            <a:off x="6223000" y="1028700"/>
            <a:ext cx="685800" cy="685800"/>
          </a:xfrm>
          <a:prstGeom prst="ellipse">
            <a:avLst/>
          </a:prstGeom>
          <a:pattFill prst="zigZag">
            <a:fgClr>
              <a:schemeClr val="accent1"/>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sp>
        <p:nvSpPr>
          <p:cNvPr id="242694" name="Oval 6"/>
          <p:cNvSpPr>
            <a:spLocks noChangeArrowheads="1"/>
          </p:cNvSpPr>
          <p:nvPr/>
        </p:nvSpPr>
        <p:spPr bwMode="auto">
          <a:xfrm>
            <a:off x="3111500" y="1689100"/>
            <a:ext cx="393700" cy="393700"/>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42695" name="Oval 7"/>
          <p:cNvSpPr>
            <a:spLocks noChangeArrowheads="1"/>
          </p:cNvSpPr>
          <p:nvPr/>
        </p:nvSpPr>
        <p:spPr bwMode="auto">
          <a:xfrm>
            <a:off x="4216400" y="1828800"/>
            <a:ext cx="393700" cy="393700"/>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42696" name="Oval 8"/>
          <p:cNvSpPr>
            <a:spLocks noChangeArrowheads="1"/>
          </p:cNvSpPr>
          <p:nvPr/>
        </p:nvSpPr>
        <p:spPr bwMode="auto">
          <a:xfrm>
            <a:off x="5943600" y="1968500"/>
            <a:ext cx="393700" cy="393700"/>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42697" name="Oval 9"/>
          <p:cNvSpPr>
            <a:spLocks noChangeArrowheads="1"/>
          </p:cNvSpPr>
          <p:nvPr/>
        </p:nvSpPr>
        <p:spPr bwMode="auto">
          <a:xfrm>
            <a:off x="5283200" y="977900"/>
            <a:ext cx="393700" cy="393700"/>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42698" name="Oval 10"/>
          <p:cNvSpPr>
            <a:spLocks noChangeArrowheads="1"/>
          </p:cNvSpPr>
          <p:nvPr/>
        </p:nvSpPr>
        <p:spPr bwMode="auto">
          <a:xfrm>
            <a:off x="7315200" y="1130300"/>
            <a:ext cx="393700" cy="393700"/>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42699" name="Oval 11"/>
          <p:cNvSpPr>
            <a:spLocks noChangeArrowheads="1"/>
          </p:cNvSpPr>
          <p:nvPr/>
        </p:nvSpPr>
        <p:spPr bwMode="auto">
          <a:xfrm>
            <a:off x="7226300" y="1879600"/>
            <a:ext cx="393700" cy="393700"/>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grpSp>
        <p:nvGrpSpPr>
          <p:cNvPr id="2" name="Group 12"/>
          <p:cNvGrpSpPr>
            <a:grpSpLocks/>
          </p:cNvGrpSpPr>
          <p:nvPr/>
        </p:nvGrpSpPr>
        <p:grpSpPr bwMode="auto">
          <a:xfrm>
            <a:off x="387350" y="1320800"/>
            <a:ext cx="8583613" cy="1830388"/>
            <a:chOff x="244" y="832"/>
            <a:chExt cx="5407" cy="1153"/>
          </a:xfrm>
        </p:grpSpPr>
        <p:sp>
          <p:nvSpPr>
            <p:cNvPr id="242701" name="Freeform 13"/>
            <p:cNvSpPr>
              <a:spLocks/>
            </p:cNvSpPr>
            <p:nvPr/>
          </p:nvSpPr>
          <p:spPr bwMode="auto">
            <a:xfrm>
              <a:off x="5192" y="832"/>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1EC235"/>
              </a:solidFill>
              <a:round/>
              <a:headEnd type="none" w="med" len="med"/>
              <a:tailEnd type="triangle" w="med" len="med"/>
            </a:ln>
            <a:effectLst/>
          </p:spPr>
          <p:txBody>
            <a:bodyPr>
              <a:prstTxWarp prst="textNoShape">
                <a:avLst/>
              </a:prstTxWarp>
            </a:bodyPr>
            <a:lstStyle/>
            <a:p>
              <a:endParaRPr lang="en-US"/>
            </a:p>
          </p:txBody>
        </p:sp>
        <p:sp>
          <p:nvSpPr>
            <p:cNvPr id="242702" name="Text Box 14"/>
            <p:cNvSpPr txBox="1">
              <a:spLocks noChangeArrowheads="1"/>
            </p:cNvSpPr>
            <p:nvPr/>
          </p:nvSpPr>
          <p:spPr bwMode="auto">
            <a:xfrm>
              <a:off x="244" y="1697"/>
              <a:ext cx="1941" cy="288"/>
            </a:xfrm>
            <a:prstGeom prst="rect">
              <a:avLst/>
            </a:prstGeom>
            <a:noFill/>
            <a:ln w="9525">
              <a:noFill/>
              <a:miter lim="800000"/>
              <a:headEnd/>
              <a:tailEnd/>
            </a:ln>
            <a:effectLst/>
          </p:spPr>
          <p:txBody>
            <a:bodyPr wrap="none">
              <a:prstTxWarp prst="textNoShape">
                <a:avLst/>
              </a:prstTxWarp>
              <a:spAutoFit/>
            </a:bodyPr>
            <a:lstStyle/>
            <a:p>
              <a:r>
                <a:rPr lang="en-US"/>
                <a:t>b. less come out right</a:t>
              </a:r>
              <a:endParaRPr lang="en-US" u="sng"/>
            </a:p>
          </p:txBody>
        </p:sp>
      </p:grpSp>
      <p:sp>
        <p:nvSpPr>
          <p:cNvPr id="242703" name="Oval 15" descr="Zig zag"/>
          <p:cNvSpPr>
            <a:spLocks noChangeArrowheads="1"/>
          </p:cNvSpPr>
          <p:nvPr/>
        </p:nvSpPr>
        <p:spPr bwMode="auto">
          <a:xfrm>
            <a:off x="7200900" y="965200"/>
            <a:ext cx="685800" cy="685800"/>
          </a:xfrm>
          <a:prstGeom prst="ellipse">
            <a:avLst/>
          </a:prstGeom>
          <a:pattFill prst="zigZag">
            <a:fgClr>
              <a:schemeClr val="accent1"/>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sp>
        <p:nvSpPr>
          <p:cNvPr id="242704" name="Oval 16" descr="Zig zag"/>
          <p:cNvSpPr>
            <a:spLocks noChangeArrowheads="1"/>
          </p:cNvSpPr>
          <p:nvPr/>
        </p:nvSpPr>
        <p:spPr bwMode="auto">
          <a:xfrm>
            <a:off x="2971800" y="1524000"/>
            <a:ext cx="685800" cy="685800"/>
          </a:xfrm>
          <a:prstGeom prst="ellipse">
            <a:avLst/>
          </a:prstGeom>
          <a:pattFill prst="zigZag">
            <a:fgClr>
              <a:schemeClr val="accent1"/>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grpSp>
        <p:nvGrpSpPr>
          <p:cNvPr id="3" name="Group 17"/>
          <p:cNvGrpSpPr>
            <a:grpSpLocks/>
          </p:cNvGrpSpPr>
          <p:nvPr/>
        </p:nvGrpSpPr>
        <p:grpSpPr bwMode="auto">
          <a:xfrm>
            <a:off x="1562100" y="1308100"/>
            <a:ext cx="779463" cy="796925"/>
            <a:chOff x="984" y="824"/>
            <a:chExt cx="491" cy="502"/>
          </a:xfrm>
        </p:grpSpPr>
        <p:sp>
          <p:nvSpPr>
            <p:cNvPr id="242706" name="Freeform 18"/>
            <p:cNvSpPr>
              <a:spLocks/>
            </p:cNvSpPr>
            <p:nvPr/>
          </p:nvSpPr>
          <p:spPr bwMode="auto">
            <a:xfrm>
              <a:off x="1016" y="824"/>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1EC235"/>
              </a:solidFill>
              <a:round/>
              <a:headEnd type="none" w="med" len="med"/>
              <a:tailEnd type="triangle" w="med" len="med"/>
            </a:ln>
            <a:effectLst/>
          </p:spPr>
          <p:txBody>
            <a:bodyPr>
              <a:prstTxWarp prst="textNoShape">
                <a:avLst/>
              </a:prstTxWarp>
            </a:bodyPr>
            <a:lstStyle/>
            <a:p>
              <a:endParaRPr lang="en-US"/>
            </a:p>
          </p:txBody>
        </p:sp>
        <p:sp>
          <p:nvSpPr>
            <p:cNvPr id="242707" name="Freeform 19"/>
            <p:cNvSpPr>
              <a:spLocks/>
            </p:cNvSpPr>
            <p:nvPr/>
          </p:nvSpPr>
          <p:spPr bwMode="auto">
            <a:xfrm>
              <a:off x="1000" y="992"/>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1EC235"/>
              </a:solidFill>
              <a:round/>
              <a:headEnd type="none" w="med" len="med"/>
              <a:tailEnd type="triangle" w="med" len="med"/>
            </a:ln>
            <a:effectLst/>
          </p:spPr>
          <p:txBody>
            <a:bodyPr>
              <a:prstTxWarp prst="textNoShape">
                <a:avLst/>
              </a:prstTxWarp>
            </a:bodyPr>
            <a:lstStyle/>
            <a:p>
              <a:endParaRPr lang="en-US"/>
            </a:p>
          </p:txBody>
        </p:sp>
        <p:sp>
          <p:nvSpPr>
            <p:cNvPr id="242708" name="Freeform 20"/>
            <p:cNvSpPr>
              <a:spLocks/>
            </p:cNvSpPr>
            <p:nvPr/>
          </p:nvSpPr>
          <p:spPr bwMode="auto">
            <a:xfrm>
              <a:off x="984" y="1160"/>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1EC235"/>
              </a:solidFill>
              <a:round/>
              <a:headEnd type="none" w="med" len="med"/>
              <a:tailEnd type="triangle" w="med" len="med"/>
            </a:ln>
            <a:effectLst/>
          </p:spPr>
          <p:txBody>
            <a:bodyPr>
              <a:prstTxWarp prst="textNoShape">
                <a:avLst/>
              </a:prstTxWarp>
            </a:bodyPr>
            <a:lstStyle/>
            <a:p>
              <a:endParaRPr lang="en-US"/>
            </a:p>
          </p:txBody>
        </p:sp>
      </p:grpSp>
      <p:sp>
        <p:nvSpPr>
          <p:cNvPr id="242709" name="Line 21"/>
          <p:cNvSpPr>
            <a:spLocks noChangeShapeType="1"/>
          </p:cNvSpPr>
          <p:nvPr/>
        </p:nvSpPr>
        <p:spPr bwMode="auto">
          <a:xfrm flipV="1">
            <a:off x="1333500" y="2311400"/>
            <a:ext cx="1181100" cy="254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42710" name="Text Box 22"/>
          <p:cNvSpPr txBox="1">
            <a:spLocks noChangeArrowheads="1"/>
          </p:cNvSpPr>
          <p:nvPr/>
        </p:nvSpPr>
        <p:spPr bwMode="auto">
          <a:xfrm>
            <a:off x="33338" y="3305175"/>
            <a:ext cx="7383462" cy="1552575"/>
          </a:xfrm>
          <a:prstGeom prst="rect">
            <a:avLst/>
          </a:prstGeom>
          <a:noFill/>
          <a:ln w="9525">
            <a:noFill/>
            <a:miter lim="800000"/>
            <a:headEnd/>
            <a:tailEnd/>
          </a:ln>
          <a:effectLst/>
        </p:spPr>
        <p:txBody>
          <a:bodyPr wrap="none">
            <a:prstTxWarp prst="textNoShape">
              <a:avLst/>
            </a:prstTxWarp>
            <a:spAutoFit/>
          </a:bodyPr>
          <a:lstStyle/>
          <a:p>
            <a:r>
              <a:rPr lang="en-US"/>
              <a:t>3 excited atoms can emit photons, </a:t>
            </a:r>
          </a:p>
          <a:p>
            <a:r>
              <a:rPr lang="en-US"/>
              <a:t>6 ground state atoms will  absorb.  </a:t>
            </a:r>
            <a:r>
              <a:rPr lang="en-US" b="1"/>
              <a:t>Absorption wins.</a:t>
            </a:r>
          </a:p>
          <a:p>
            <a:endParaRPr lang="en-US"/>
          </a:p>
          <a:p>
            <a:endParaRPr lang="en-US"/>
          </a:p>
        </p:txBody>
      </p:sp>
      <p:sp>
        <p:nvSpPr>
          <p:cNvPr id="242711" name="Rectangle 23"/>
          <p:cNvSpPr>
            <a:spLocks noChangeArrowheads="1"/>
          </p:cNvSpPr>
          <p:nvPr/>
        </p:nvSpPr>
        <p:spPr bwMode="auto">
          <a:xfrm>
            <a:off x="3640138" y="863600"/>
            <a:ext cx="1082675" cy="1708150"/>
          </a:xfrm>
          <a:prstGeom prst="rect">
            <a:avLst/>
          </a:prstGeom>
          <a:noFill/>
          <a:ln w="9525">
            <a:noFill/>
            <a:miter lim="800000"/>
            <a:headEnd/>
            <a:tailEnd/>
          </a:ln>
          <a:effectLst/>
        </p:spPr>
        <p:txBody>
          <a:bodyPr wrap="none">
            <a:prstTxWarp prst="textNoShape">
              <a:avLst/>
            </a:prstTxWarp>
            <a:spAutoFit/>
          </a:bodyPr>
          <a:lstStyle/>
          <a:p>
            <a:r>
              <a:rPr lang="en-US" sz="10600"/>
              <a:t>X</a:t>
            </a:r>
            <a:endParaRPr lang="en-US"/>
          </a:p>
        </p:txBody>
      </p:sp>
      <p:sp>
        <p:nvSpPr>
          <p:cNvPr id="242712" name="Rectangle 24"/>
          <p:cNvSpPr>
            <a:spLocks noChangeArrowheads="1"/>
          </p:cNvSpPr>
          <p:nvPr/>
        </p:nvSpPr>
        <p:spPr bwMode="auto">
          <a:xfrm>
            <a:off x="4987925" y="825500"/>
            <a:ext cx="1082675" cy="1708150"/>
          </a:xfrm>
          <a:prstGeom prst="rect">
            <a:avLst/>
          </a:prstGeom>
          <a:noFill/>
          <a:ln w="9525">
            <a:noFill/>
            <a:miter lim="800000"/>
            <a:headEnd/>
            <a:tailEnd/>
          </a:ln>
          <a:effectLst/>
        </p:spPr>
        <p:txBody>
          <a:bodyPr wrap="none">
            <a:prstTxWarp prst="textNoShape">
              <a:avLst/>
            </a:prstTxWarp>
            <a:spAutoFit/>
          </a:bodyPr>
          <a:lstStyle/>
          <a:p>
            <a:r>
              <a:rPr lang="en-US" sz="10600"/>
              <a:t>X</a:t>
            </a:r>
            <a:endParaRPr lang="en-US"/>
          </a:p>
        </p:txBody>
      </p:sp>
      <p:sp>
        <p:nvSpPr>
          <p:cNvPr id="242713" name="Rectangle 25"/>
          <p:cNvSpPr>
            <a:spLocks noChangeArrowheads="1"/>
          </p:cNvSpPr>
          <p:nvPr/>
        </p:nvSpPr>
        <p:spPr bwMode="auto">
          <a:xfrm>
            <a:off x="5880100" y="796925"/>
            <a:ext cx="1082675" cy="1708150"/>
          </a:xfrm>
          <a:prstGeom prst="rect">
            <a:avLst/>
          </a:prstGeom>
          <a:noFill/>
          <a:ln w="9525">
            <a:noFill/>
            <a:miter lim="800000"/>
            <a:headEnd/>
            <a:tailEnd/>
          </a:ln>
          <a:effectLst/>
        </p:spPr>
        <p:txBody>
          <a:bodyPr wrap="none">
            <a:prstTxWarp prst="textNoShape">
              <a:avLst/>
            </a:prstTxWarp>
            <a:spAutoFit/>
          </a:bodyPr>
          <a:lstStyle/>
          <a:p>
            <a:r>
              <a:rPr lang="en-US" sz="10600"/>
              <a:t>X</a:t>
            </a:r>
            <a:endParaRPr lang="en-US"/>
          </a:p>
        </p:txBody>
      </p:sp>
      <p:sp>
        <p:nvSpPr>
          <p:cNvPr id="242714" name="Rectangle 26"/>
          <p:cNvSpPr>
            <a:spLocks noChangeArrowheads="1"/>
          </p:cNvSpPr>
          <p:nvPr/>
        </p:nvSpPr>
        <p:spPr bwMode="auto">
          <a:xfrm>
            <a:off x="382588" y="5243513"/>
            <a:ext cx="5553075" cy="822325"/>
          </a:xfrm>
          <a:prstGeom prst="rect">
            <a:avLst/>
          </a:prstGeom>
          <a:noFill/>
          <a:ln w="9525">
            <a:noFill/>
            <a:miter lim="800000"/>
            <a:headEnd/>
            <a:tailEnd/>
          </a:ln>
          <a:effectLst/>
        </p:spPr>
        <p:txBody>
          <a:bodyPr wrap="none">
            <a:prstTxWarp prst="textNoShape">
              <a:avLst/>
            </a:prstTxWarp>
            <a:spAutoFit/>
          </a:bodyPr>
          <a:lstStyle/>
          <a:p>
            <a:r>
              <a:rPr lang="en-US" b="1"/>
              <a:t>Think about statistics / probabilities</a:t>
            </a:r>
            <a:r>
              <a:rPr lang="en-US"/>
              <a:t>  </a:t>
            </a:r>
            <a:endParaRPr lang="en-US" u="sng"/>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27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27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27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par>
                          <p:cTn id="20" fill="hold">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242704"/>
                                        </p:tgtEl>
                                        <p:attrNameLst>
                                          <p:attrName>style.visibility</p:attrName>
                                        </p:attrNameLst>
                                      </p:cBhvr>
                                      <p:to>
                                        <p:strVal val="visible"/>
                                      </p:to>
                                    </p:set>
                                    <p:animEffect transition="in" filter="dissolve">
                                      <p:cBhvr>
                                        <p:cTn id="23" dur="500"/>
                                        <p:tgtEl>
                                          <p:spTgt spid="24270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42703"/>
                                        </p:tgtEl>
                                        <p:attrNameLst>
                                          <p:attrName>style.visibility</p:attrName>
                                        </p:attrNameLst>
                                      </p:cBhvr>
                                      <p:to>
                                        <p:strVal val="visible"/>
                                      </p:to>
                                    </p:set>
                                    <p:animEffect transition="in" filter="dissolve">
                                      <p:cBhvr>
                                        <p:cTn id="26" dur="500"/>
                                        <p:tgtEl>
                                          <p:spTgt spid="242703"/>
                                        </p:tgtEl>
                                      </p:cBhvr>
                                    </p:animEffect>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499"/>
                                          </p:stCondLst>
                                        </p:cTn>
                                        <p:tgtEl>
                                          <p:spTgt spid="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2427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3" grpId="0" animBg="1"/>
      <p:bldP spid="242704" grpId="0" animBg="1"/>
      <p:bldP spid="242711" grpId="0" build="p" autoUpdateAnimBg="0"/>
      <p:bldP spid="242712" grpId="0" build="p" autoUpdateAnimBg="0"/>
      <p:bldP spid="242713" grpId="0" build="p" autoUpdateAnimBg="0"/>
      <p:bldP spid="242714" grpId="0" build="p" autoUpdateAnimBg="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 name="Slide Number Placeholder 5"/>
          <p:cNvSpPr>
            <a:spLocks noGrp="1"/>
          </p:cNvSpPr>
          <p:nvPr>
            <p:ph type="sldNum" sz="quarter" idx="12"/>
          </p:nvPr>
        </p:nvSpPr>
        <p:spPr/>
        <p:txBody>
          <a:bodyPr/>
          <a:lstStyle/>
          <a:p>
            <a:fld id="{556C6E56-62DB-D14C-BC1E-D48E60807559}" type="slidenum">
              <a:rPr lang="en-US"/>
              <a:pPr/>
              <a:t>45</a:t>
            </a:fld>
            <a:endParaRPr lang="en-US"/>
          </a:p>
        </p:txBody>
      </p:sp>
      <p:sp>
        <p:nvSpPr>
          <p:cNvPr id="244738" name="Text Box 2"/>
          <p:cNvSpPr txBox="1">
            <a:spLocks noChangeArrowheads="1"/>
          </p:cNvSpPr>
          <p:nvPr/>
        </p:nvSpPr>
        <p:spPr bwMode="auto">
          <a:xfrm>
            <a:off x="131763" y="0"/>
            <a:ext cx="8891587" cy="1187450"/>
          </a:xfrm>
          <a:prstGeom prst="rect">
            <a:avLst/>
          </a:prstGeom>
          <a:noFill/>
          <a:ln w="9525">
            <a:noFill/>
            <a:miter lim="800000"/>
            <a:headEnd/>
            <a:tailEnd/>
          </a:ln>
          <a:effectLst/>
        </p:spPr>
        <p:txBody>
          <a:bodyPr wrap="none">
            <a:prstTxWarp prst="textNoShape">
              <a:avLst/>
            </a:prstTxWarp>
            <a:spAutoFit/>
          </a:bodyPr>
          <a:lstStyle/>
          <a:p>
            <a:pPr algn="ctr"/>
            <a:r>
              <a:rPr lang="en-US"/>
              <a:t>LASER - Light Amplification by Stimulated Emission of Radiation</a:t>
            </a:r>
          </a:p>
          <a:p>
            <a:pPr algn="ctr"/>
            <a:r>
              <a:rPr lang="en-US">
                <a:solidFill>
                  <a:srgbClr val="FF0000"/>
                </a:solidFill>
                <a:latin typeface="Comic Sans MS" charset="0"/>
              </a:rPr>
              <a:t>Need to clone lots of photons </a:t>
            </a:r>
            <a:r>
              <a:rPr lang="en-US">
                <a:solidFill>
                  <a:srgbClr val="FF0000"/>
                </a:solidFill>
                <a:latin typeface="Comic Sans MS" charset="0"/>
                <a:sym typeface="Wingdings" charset="2"/>
              </a:rPr>
              <a:t></a:t>
            </a:r>
            <a:r>
              <a:rPr lang="en-US">
                <a:solidFill>
                  <a:srgbClr val="FF0000"/>
                </a:solidFill>
                <a:latin typeface="Comic Sans MS" charset="0"/>
              </a:rPr>
              <a:t> LOTS of identical light. </a:t>
            </a:r>
          </a:p>
          <a:p>
            <a:pPr algn="ctr"/>
            <a:endParaRPr lang="en-US">
              <a:solidFill>
                <a:srgbClr val="FF0000"/>
              </a:solidFill>
              <a:latin typeface="Comic Sans MS" charset="0"/>
            </a:endParaRPr>
          </a:p>
        </p:txBody>
      </p:sp>
      <p:sp>
        <p:nvSpPr>
          <p:cNvPr id="244739" name="Text Box 3"/>
          <p:cNvSpPr txBox="1">
            <a:spLocks noChangeArrowheads="1"/>
          </p:cNvSpPr>
          <p:nvPr/>
        </p:nvSpPr>
        <p:spPr bwMode="auto">
          <a:xfrm>
            <a:off x="0" y="839788"/>
            <a:ext cx="5959475" cy="822325"/>
          </a:xfrm>
          <a:prstGeom prst="rect">
            <a:avLst/>
          </a:prstGeom>
          <a:noFill/>
          <a:ln w="9525">
            <a:noFill/>
            <a:miter lim="800000"/>
            <a:headEnd/>
            <a:tailEnd/>
          </a:ln>
          <a:effectLst/>
        </p:spPr>
        <p:txBody>
          <a:bodyPr wrap="none">
            <a:prstTxWarp prst="textNoShape">
              <a:avLst/>
            </a:prstTxWarp>
            <a:spAutoFit/>
          </a:bodyPr>
          <a:lstStyle/>
          <a:p>
            <a:r>
              <a:rPr lang="en-US" b="1" u="sng">
                <a:solidFill>
                  <a:schemeClr val="accent2"/>
                </a:solidFill>
              </a:rPr>
              <a:t>Three process, all play important roles: </a:t>
            </a:r>
          </a:p>
          <a:p>
            <a:endParaRPr lang="en-US" b="1" u="sng">
              <a:solidFill>
                <a:schemeClr val="accent2"/>
              </a:solidFill>
            </a:endParaRPr>
          </a:p>
        </p:txBody>
      </p:sp>
      <p:sp>
        <p:nvSpPr>
          <p:cNvPr id="244740" name="Text Box 4"/>
          <p:cNvSpPr txBox="1">
            <a:spLocks noChangeArrowheads="1"/>
          </p:cNvSpPr>
          <p:nvPr/>
        </p:nvSpPr>
        <p:spPr bwMode="auto">
          <a:xfrm>
            <a:off x="0" y="3309938"/>
            <a:ext cx="9144000" cy="3378200"/>
          </a:xfrm>
          <a:prstGeom prst="rect">
            <a:avLst/>
          </a:prstGeom>
          <a:noFill/>
          <a:ln w="9525">
            <a:noFill/>
            <a:miter lim="800000"/>
            <a:headEnd/>
            <a:tailEnd/>
          </a:ln>
          <a:effectLst/>
        </p:spPr>
        <p:txBody>
          <a:bodyPr>
            <a:prstTxWarp prst="textNoShape">
              <a:avLst/>
            </a:prstTxWarp>
            <a:spAutoFit/>
          </a:bodyPr>
          <a:lstStyle/>
          <a:p>
            <a:r>
              <a:rPr lang="en-US" b="1" u="sng">
                <a:solidFill>
                  <a:schemeClr val="accent2"/>
                </a:solidFill>
              </a:rPr>
              <a:t>Basic requirements for laser:</a:t>
            </a:r>
            <a:r>
              <a:rPr lang="en-US" b="1">
                <a:solidFill>
                  <a:schemeClr val="accent2"/>
                </a:solidFill>
              </a:rPr>
              <a:t> </a:t>
            </a:r>
          </a:p>
          <a:p>
            <a:r>
              <a:rPr lang="en-US"/>
              <a:t>1) Need more atoms in an upper level than a lower one</a:t>
            </a:r>
          </a:p>
          <a:p>
            <a:r>
              <a:rPr lang="en-US">
                <a:solidFill>
                  <a:srgbClr val="FF0000"/>
                </a:solidFill>
                <a:latin typeface="Comic Sans MS" charset="0"/>
              </a:rPr>
              <a:t>(“Population Inversion”)</a:t>
            </a:r>
            <a:r>
              <a:rPr lang="en-US"/>
              <a:t>   </a:t>
            </a:r>
            <a:r>
              <a:rPr lang="en-US" i="1">
                <a:latin typeface="Comic Sans MS" charset="0"/>
              </a:rPr>
              <a:t> (hard part of making laser)</a:t>
            </a:r>
          </a:p>
          <a:p>
            <a:endParaRPr lang="en-US"/>
          </a:p>
          <a:p>
            <a:endParaRPr lang="en-US"/>
          </a:p>
          <a:p>
            <a:endParaRPr lang="en-US"/>
          </a:p>
          <a:p>
            <a:endParaRPr lang="en-US"/>
          </a:p>
          <a:p>
            <a:r>
              <a:rPr lang="en-US"/>
              <a:t>2) Need method of re-cycling photons to clone more times (“feedback”)   </a:t>
            </a:r>
            <a:r>
              <a:rPr lang="en-US" i="1"/>
              <a:t>(mirrors) </a:t>
            </a:r>
          </a:p>
        </p:txBody>
      </p:sp>
      <p:grpSp>
        <p:nvGrpSpPr>
          <p:cNvPr id="2" name="Group 5"/>
          <p:cNvGrpSpPr>
            <a:grpSpLocks/>
          </p:cNvGrpSpPr>
          <p:nvPr/>
        </p:nvGrpSpPr>
        <p:grpSpPr bwMode="auto">
          <a:xfrm>
            <a:off x="2273300" y="4560888"/>
            <a:ext cx="4278313" cy="1270000"/>
            <a:chOff x="1432" y="2873"/>
            <a:chExt cx="2695" cy="800"/>
          </a:xfrm>
        </p:grpSpPr>
        <p:sp>
          <p:nvSpPr>
            <p:cNvPr id="244742" name="Rectangle 6"/>
            <p:cNvSpPr>
              <a:spLocks noChangeArrowheads="1"/>
            </p:cNvSpPr>
            <p:nvPr/>
          </p:nvSpPr>
          <p:spPr bwMode="auto">
            <a:xfrm>
              <a:off x="1432" y="2873"/>
              <a:ext cx="2695" cy="8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44743" name="Oval 7" descr="Zig zag"/>
            <p:cNvSpPr>
              <a:spLocks noChangeArrowheads="1"/>
            </p:cNvSpPr>
            <p:nvPr/>
          </p:nvSpPr>
          <p:spPr bwMode="auto">
            <a:xfrm>
              <a:off x="1981" y="2931"/>
              <a:ext cx="329" cy="310"/>
            </a:xfrm>
            <a:prstGeom prst="ellipse">
              <a:avLst/>
            </a:prstGeom>
            <a:pattFill prst="zigZag">
              <a:fgClr>
                <a:schemeClr val="accent1"/>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sp>
          <p:nvSpPr>
            <p:cNvPr id="244744" name="Oval 8" descr="Zig zag"/>
            <p:cNvSpPr>
              <a:spLocks noChangeArrowheads="1"/>
            </p:cNvSpPr>
            <p:nvPr/>
          </p:nvSpPr>
          <p:spPr bwMode="auto">
            <a:xfrm>
              <a:off x="2530" y="3328"/>
              <a:ext cx="329" cy="310"/>
            </a:xfrm>
            <a:prstGeom prst="ellipse">
              <a:avLst/>
            </a:prstGeom>
            <a:pattFill prst="zigZag">
              <a:fgClr>
                <a:schemeClr val="accent1"/>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sp>
          <p:nvSpPr>
            <p:cNvPr id="244745" name="Oval 9" descr="Zig zag"/>
            <p:cNvSpPr>
              <a:spLocks noChangeArrowheads="1"/>
            </p:cNvSpPr>
            <p:nvPr/>
          </p:nvSpPr>
          <p:spPr bwMode="auto">
            <a:xfrm>
              <a:off x="3176" y="2959"/>
              <a:ext cx="329" cy="311"/>
            </a:xfrm>
            <a:prstGeom prst="ellipse">
              <a:avLst/>
            </a:prstGeom>
            <a:pattFill prst="zigZag">
              <a:fgClr>
                <a:schemeClr val="accent1"/>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sp>
          <p:nvSpPr>
            <p:cNvPr id="244746" name="Oval 10"/>
            <p:cNvSpPr>
              <a:spLocks noChangeArrowheads="1"/>
            </p:cNvSpPr>
            <p:nvPr/>
          </p:nvSpPr>
          <p:spPr bwMode="auto">
            <a:xfrm>
              <a:off x="1682" y="3259"/>
              <a:ext cx="189" cy="178"/>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44747" name="Oval 11"/>
            <p:cNvSpPr>
              <a:spLocks noChangeArrowheads="1"/>
            </p:cNvSpPr>
            <p:nvPr/>
          </p:nvSpPr>
          <p:spPr bwMode="auto">
            <a:xfrm>
              <a:off x="2212" y="3322"/>
              <a:ext cx="189" cy="178"/>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44748" name="Oval 12"/>
            <p:cNvSpPr>
              <a:spLocks noChangeArrowheads="1"/>
            </p:cNvSpPr>
            <p:nvPr/>
          </p:nvSpPr>
          <p:spPr bwMode="auto">
            <a:xfrm>
              <a:off x="3042" y="3385"/>
              <a:ext cx="189" cy="179"/>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44749" name="Oval 13"/>
            <p:cNvSpPr>
              <a:spLocks noChangeArrowheads="1"/>
            </p:cNvSpPr>
            <p:nvPr/>
          </p:nvSpPr>
          <p:spPr bwMode="auto">
            <a:xfrm>
              <a:off x="2725" y="2936"/>
              <a:ext cx="189" cy="179"/>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44750" name="Oval 14"/>
            <p:cNvSpPr>
              <a:spLocks noChangeArrowheads="1"/>
            </p:cNvSpPr>
            <p:nvPr/>
          </p:nvSpPr>
          <p:spPr bwMode="auto">
            <a:xfrm>
              <a:off x="3700" y="3005"/>
              <a:ext cx="189" cy="179"/>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44751" name="Oval 15"/>
            <p:cNvSpPr>
              <a:spLocks noChangeArrowheads="1"/>
            </p:cNvSpPr>
            <p:nvPr/>
          </p:nvSpPr>
          <p:spPr bwMode="auto">
            <a:xfrm>
              <a:off x="3658" y="3345"/>
              <a:ext cx="189" cy="178"/>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44752" name="Oval 16" descr="Zig zag"/>
            <p:cNvSpPr>
              <a:spLocks noChangeArrowheads="1"/>
            </p:cNvSpPr>
            <p:nvPr/>
          </p:nvSpPr>
          <p:spPr bwMode="auto">
            <a:xfrm>
              <a:off x="3645" y="2931"/>
              <a:ext cx="330" cy="310"/>
            </a:xfrm>
            <a:prstGeom prst="ellipse">
              <a:avLst/>
            </a:prstGeom>
            <a:pattFill prst="zigZag">
              <a:fgClr>
                <a:schemeClr val="accent1"/>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sp>
          <p:nvSpPr>
            <p:cNvPr id="244753" name="Oval 17" descr="Zig zag"/>
            <p:cNvSpPr>
              <a:spLocks noChangeArrowheads="1"/>
            </p:cNvSpPr>
            <p:nvPr/>
          </p:nvSpPr>
          <p:spPr bwMode="auto">
            <a:xfrm>
              <a:off x="1615" y="3184"/>
              <a:ext cx="329" cy="311"/>
            </a:xfrm>
            <a:prstGeom prst="ellipse">
              <a:avLst/>
            </a:prstGeom>
            <a:pattFill prst="zigZag">
              <a:fgClr>
                <a:schemeClr val="accent1"/>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sp>
          <p:nvSpPr>
            <p:cNvPr id="244754" name="Oval 18" descr="Zig zag"/>
            <p:cNvSpPr>
              <a:spLocks noChangeArrowheads="1"/>
            </p:cNvSpPr>
            <p:nvPr/>
          </p:nvSpPr>
          <p:spPr bwMode="auto">
            <a:xfrm>
              <a:off x="2978" y="3297"/>
              <a:ext cx="329" cy="311"/>
            </a:xfrm>
            <a:prstGeom prst="ellipse">
              <a:avLst/>
            </a:prstGeom>
            <a:pattFill prst="zigZag">
              <a:fgClr>
                <a:schemeClr val="accent1"/>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sp>
          <p:nvSpPr>
            <p:cNvPr id="244755" name="Oval 19" descr="Zig zag"/>
            <p:cNvSpPr>
              <a:spLocks noChangeArrowheads="1"/>
            </p:cNvSpPr>
            <p:nvPr/>
          </p:nvSpPr>
          <p:spPr bwMode="auto">
            <a:xfrm>
              <a:off x="2661" y="2888"/>
              <a:ext cx="329" cy="311"/>
            </a:xfrm>
            <a:prstGeom prst="ellipse">
              <a:avLst/>
            </a:prstGeom>
            <a:pattFill prst="zigZag">
              <a:fgClr>
                <a:schemeClr val="accent1"/>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grpSp>
      <p:sp>
        <p:nvSpPr>
          <p:cNvPr id="244756" name="Line 20"/>
          <p:cNvSpPr>
            <a:spLocks noChangeShapeType="1"/>
          </p:cNvSpPr>
          <p:nvPr/>
        </p:nvSpPr>
        <p:spPr bwMode="auto">
          <a:xfrm>
            <a:off x="4195763" y="2439988"/>
            <a:ext cx="11811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44757" name="Line 21"/>
          <p:cNvSpPr>
            <a:spLocks noChangeShapeType="1"/>
          </p:cNvSpPr>
          <p:nvPr/>
        </p:nvSpPr>
        <p:spPr bwMode="auto">
          <a:xfrm>
            <a:off x="4170363" y="1474788"/>
            <a:ext cx="1193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44758" name="Oval 22"/>
          <p:cNvSpPr>
            <a:spLocks noChangeArrowheads="1"/>
          </p:cNvSpPr>
          <p:nvPr/>
        </p:nvSpPr>
        <p:spPr bwMode="auto">
          <a:xfrm>
            <a:off x="4543425" y="1296988"/>
            <a:ext cx="254000" cy="190500"/>
          </a:xfrm>
          <a:prstGeom prst="ellipse">
            <a:avLst/>
          </a:prstGeom>
          <a:solidFill>
            <a:schemeClr val="hlink"/>
          </a:solidFill>
          <a:ln w="9525">
            <a:solidFill>
              <a:schemeClr val="tx1"/>
            </a:solidFill>
            <a:round/>
            <a:headEnd/>
            <a:tailEnd/>
          </a:ln>
          <a:effectLst/>
        </p:spPr>
        <p:txBody>
          <a:bodyPr wrap="none" anchor="ctr">
            <a:prstTxWarp prst="textNoShape">
              <a:avLst/>
            </a:prstTxWarp>
          </a:bodyPr>
          <a:lstStyle/>
          <a:p>
            <a:pPr algn="ctr"/>
            <a:r>
              <a:rPr lang="en-US">
                <a:latin typeface="Times New Roman" charset="0"/>
              </a:rPr>
              <a:t>e</a:t>
            </a:r>
          </a:p>
        </p:txBody>
      </p:sp>
      <p:sp>
        <p:nvSpPr>
          <p:cNvPr id="244759" name="Text Box 23"/>
          <p:cNvSpPr txBox="1">
            <a:spLocks noChangeArrowheads="1"/>
          </p:cNvSpPr>
          <p:nvPr/>
        </p:nvSpPr>
        <p:spPr bwMode="auto">
          <a:xfrm>
            <a:off x="5419725" y="2127250"/>
            <a:ext cx="354013" cy="457200"/>
          </a:xfrm>
          <a:prstGeom prst="rect">
            <a:avLst/>
          </a:prstGeom>
          <a:noFill/>
          <a:ln w="9525">
            <a:noFill/>
            <a:miter lim="800000"/>
            <a:headEnd/>
            <a:tailEnd/>
          </a:ln>
          <a:effectLst/>
        </p:spPr>
        <p:txBody>
          <a:bodyPr wrap="none">
            <a:prstTxWarp prst="textNoShape">
              <a:avLst/>
            </a:prstTxWarp>
            <a:spAutoFit/>
          </a:bodyPr>
          <a:lstStyle/>
          <a:p>
            <a:r>
              <a:rPr lang="en-US"/>
              <a:t>1</a:t>
            </a:r>
          </a:p>
        </p:txBody>
      </p:sp>
      <p:sp>
        <p:nvSpPr>
          <p:cNvPr id="244760" name="Text Box 24"/>
          <p:cNvSpPr txBox="1">
            <a:spLocks noChangeArrowheads="1"/>
          </p:cNvSpPr>
          <p:nvPr/>
        </p:nvSpPr>
        <p:spPr bwMode="auto">
          <a:xfrm>
            <a:off x="5411788" y="1247775"/>
            <a:ext cx="354012" cy="457200"/>
          </a:xfrm>
          <a:prstGeom prst="rect">
            <a:avLst/>
          </a:prstGeom>
          <a:noFill/>
          <a:ln w="9525">
            <a:noFill/>
            <a:miter lim="800000"/>
            <a:headEnd/>
            <a:tailEnd/>
          </a:ln>
          <a:effectLst/>
        </p:spPr>
        <p:txBody>
          <a:bodyPr wrap="none">
            <a:prstTxWarp prst="textNoShape">
              <a:avLst/>
            </a:prstTxWarp>
            <a:spAutoFit/>
          </a:bodyPr>
          <a:lstStyle/>
          <a:p>
            <a:r>
              <a:rPr lang="en-US"/>
              <a:t>2</a:t>
            </a:r>
          </a:p>
        </p:txBody>
      </p:sp>
      <p:sp>
        <p:nvSpPr>
          <p:cNvPr id="244761" name="Freeform 25"/>
          <p:cNvSpPr>
            <a:spLocks/>
          </p:cNvSpPr>
          <p:nvPr/>
        </p:nvSpPr>
        <p:spPr bwMode="auto">
          <a:xfrm rot="21091326">
            <a:off x="3641725" y="1928813"/>
            <a:ext cx="728663"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008000"/>
            </a:solidFill>
            <a:round/>
            <a:headEnd type="none" w="med" len="med"/>
            <a:tailEnd type="triangle" w="med" len="med"/>
          </a:ln>
          <a:effectLst/>
        </p:spPr>
        <p:txBody>
          <a:bodyPr>
            <a:prstTxWarp prst="textNoShape">
              <a:avLst/>
            </a:prstTxWarp>
          </a:bodyPr>
          <a:lstStyle/>
          <a:p>
            <a:endParaRPr lang="en-US"/>
          </a:p>
        </p:txBody>
      </p:sp>
      <p:sp>
        <p:nvSpPr>
          <p:cNvPr id="244762" name="Line 26"/>
          <p:cNvSpPr>
            <a:spLocks noChangeShapeType="1"/>
          </p:cNvSpPr>
          <p:nvPr/>
        </p:nvSpPr>
        <p:spPr bwMode="auto">
          <a:xfrm>
            <a:off x="1173163" y="2439988"/>
            <a:ext cx="11811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44763" name="Line 27"/>
          <p:cNvSpPr>
            <a:spLocks noChangeShapeType="1"/>
          </p:cNvSpPr>
          <p:nvPr/>
        </p:nvSpPr>
        <p:spPr bwMode="auto">
          <a:xfrm>
            <a:off x="1147763" y="1474788"/>
            <a:ext cx="1193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44764" name="Oval 28"/>
          <p:cNvSpPr>
            <a:spLocks noChangeArrowheads="1"/>
          </p:cNvSpPr>
          <p:nvPr/>
        </p:nvSpPr>
        <p:spPr bwMode="auto">
          <a:xfrm>
            <a:off x="1568450" y="2235200"/>
            <a:ext cx="254000" cy="190500"/>
          </a:xfrm>
          <a:prstGeom prst="ellipse">
            <a:avLst/>
          </a:prstGeom>
          <a:solidFill>
            <a:schemeClr val="hlink"/>
          </a:solidFill>
          <a:ln w="9525">
            <a:solidFill>
              <a:schemeClr val="tx1"/>
            </a:solidFill>
            <a:round/>
            <a:headEnd/>
            <a:tailEnd/>
          </a:ln>
          <a:effectLst/>
        </p:spPr>
        <p:txBody>
          <a:bodyPr wrap="none" anchor="ctr">
            <a:prstTxWarp prst="textNoShape">
              <a:avLst/>
            </a:prstTxWarp>
          </a:bodyPr>
          <a:lstStyle/>
          <a:p>
            <a:pPr algn="ctr"/>
            <a:r>
              <a:rPr lang="en-US">
                <a:latin typeface="Times New Roman" charset="0"/>
              </a:rPr>
              <a:t>e</a:t>
            </a:r>
          </a:p>
        </p:txBody>
      </p:sp>
      <p:sp>
        <p:nvSpPr>
          <p:cNvPr id="244765" name="Text Box 29"/>
          <p:cNvSpPr txBox="1">
            <a:spLocks noChangeArrowheads="1"/>
          </p:cNvSpPr>
          <p:nvPr/>
        </p:nvSpPr>
        <p:spPr bwMode="auto">
          <a:xfrm>
            <a:off x="2376488" y="2149475"/>
            <a:ext cx="354012" cy="457200"/>
          </a:xfrm>
          <a:prstGeom prst="rect">
            <a:avLst/>
          </a:prstGeom>
          <a:noFill/>
          <a:ln w="9525">
            <a:noFill/>
            <a:miter lim="800000"/>
            <a:headEnd/>
            <a:tailEnd/>
          </a:ln>
          <a:effectLst/>
        </p:spPr>
        <p:txBody>
          <a:bodyPr wrap="none">
            <a:prstTxWarp prst="textNoShape">
              <a:avLst/>
            </a:prstTxWarp>
            <a:spAutoFit/>
          </a:bodyPr>
          <a:lstStyle/>
          <a:p>
            <a:r>
              <a:rPr lang="en-US"/>
              <a:t>1</a:t>
            </a:r>
          </a:p>
        </p:txBody>
      </p:sp>
      <p:sp>
        <p:nvSpPr>
          <p:cNvPr id="244766" name="Text Box 30"/>
          <p:cNvSpPr txBox="1">
            <a:spLocks noChangeArrowheads="1"/>
          </p:cNvSpPr>
          <p:nvPr/>
        </p:nvSpPr>
        <p:spPr bwMode="auto">
          <a:xfrm>
            <a:off x="2389188" y="1247775"/>
            <a:ext cx="354012" cy="457200"/>
          </a:xfrm>
          <a:prstGeom prst="rect">
            <a:avLst/>
          </a:prstGeom>
          <a:noFill/>
          <a:ln w="9525">
            <a:noFill/>
            <a:miter lim="800000"/>
            <a:headEnd/>
            <a:tailEnd/>
          </a:ln>
          <a:effectLst/>
        </p:spPr>
        <p:txBody>
          <a:bodyPr wrap="none">
            <a:prstTxWarp prst="textNoShape">
              <a:avLst/>
            </a:prstTxWarp>
            <a:spAutoFit/>
          </a:bodyPr>
          <a:lstStyle/>
          <a:p>
            <a:r>
              <a:rPr lang="en-US"/>
              <a:t>2</a:t>
            </a:r>
          </a:p>
        </p:txBody>
      </p:sp>
      <p:sp>
        <p:nvSpPr>
          <p:cNvPr id="244767" name="Freeform 31"/>
          <p:cNvSpPr>
            <a:spLocks/>
          </p:cNvSpPr>
          <p:nvPr/>
        </p:nvSpPr>
        <p:spPr bwMode="auto">
          <a:xfrm rot="21091326">
            <a:off x="631825" y="1905000"/>
            <a:ext cx="728663"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008000"/>
            </a:solidFill>
            <a:round/>
            <a:headEnd type="none" w="med" len="med"/>
            <a:tailEnd type="triangle" w="med" len="med"/>
          </a:ln>
          <a:effectLst/>
        </p:spPr>
        <p:txBody>
          <a:bodyPr>
            <a:prstTxWarp prst="textNoShape">
              <a:avLst/>
            </a:prstTxWarp>
          </a:bodyPr>
          <a:lstStyle/>
          <a:p>
            <a:endParaRPr lang="en-US"/>
          </a:p>
        </p:txBody>
      </p:sp>
      <p:sp>
        <p:nvSpPr>
          <p:cNvPr id="244768" name="Line 32"/>
          <p:cNvSpPr>
            <a:spLocks noChangeShapeType="1"/>
          </p:cNvSpPr>
          <p:nvPr/>
        </p:nvSpPr>
        <p:spPr bwMode="auto">
          <a:xfrm flipV="1">
            <a:off x="1739900" y="1454150"/>
            <a:ext cx="0" cy="866775"/>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44769" name="Text Box 33"/>
          <p:cNvSpPr txBox="1">
            <a:spLocks noChangeArrowheads="1"/>
          </p:cNvSpPr>
          <p:nvPr/>
        </p:nvSpPr>
        <p:spPr bwMode="auto">
          <a:xfrm>
            <a:off x="893763" y="2733675"/>
            <a:ext cx="1687512" cy="457200"/>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Comic Sans MS" charset="0"/>
              </a:rPr>
              <a:t>absorption</a:t>
            </a:r>
          </a:p>
        </p:txBody>
      </p:sp>
      <p:sp>
        <p:nvSpPr>
          <p:cNvPr id="244770" name="Freeform 34"/>
          <p:cNvSpPr>
            <a:spLocks/>
          </p:cNvSpPr>
          <p:nvPr/>
        </p:nvSpPr>
        <p:spPr bwMode="auto">
          <a:xfrm rot="21091326">
            <a:off x="5008563" y="1887538"/>
            <a:ext cx="728662"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008000"/>
            </a:solidFill>
            <a:round/>
            <a:headEnd type="none" w="med" len="med"/>
            <a:tailEnd type="triangle" w="med" len="med"/>
          </a:ln>
          <a:effectLst/>
        </p:spPr>
        <p:txBody>
          <a:bodyPr>
            <a:prstTxWarp prst="textNoShape">
              <a:avLst/>
            </a:prstTxWarp>
          </a:bodyPr>
          <a:lstStyle/>
          <a:p>
            <a:endParaRPr lang="en-US"/>
          </a:p>
        </p:txBody>
      </p:sp>
      <p:sp>
        <p:nvSpPr>
          <p:cNvPr id="244771" name="Freeform 35"/>
          <p:cNvSpPr>
            <a:spLocks/>
          </p:cNvSpPr>
          <p:nvPr/>
        </p:nvSpPr>
        <p:spPr bwMode="auto">
          <a:xfrm rot="21091326">
            <a:off x="4981575" y="1643063"/>
            <a:ext cx="728663"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008000"/>
            </a:solidFill>
            <a:round/>
            <a:headEnd type="none" w="med" len="med"/>
            <a:tailEnd type="triangle" w="med" len="med"/>
          </a:ln>
          <a:effectLst/>
        </p:spPr>
        <p:txBody>
          <a:bodyPr>
            <a:prstTxWarp prst="textNoShape">
              <a:avLst/>
            </a:prstTxWarp>
          </a:bodyPr>
          <a:lstStyle/>
          <a:p>
            <a:endParaRPr lang="en-US"/>
          </a:p>
        </p:txBody>
      </p:sp>
      <p:sp>
        <p:nvSpPr>
          <p:cNvPr id="244772" name="Line 36"/>
          <p:cNvSpPr>
            <a:spLocks noChangeShapeType="1"/>
          </p:cNvSpPr>
          <p:nvPr/>
        </p:nvSpPr>
        <p:spPr bwMode="auto">
          <a:xfrm>
            <a:off x="4675188" y="1490663"/>
            <a:ext cx="0" cy="950912"/>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44773" name="Text Box 37"/>
          <p:cNvSpPr txBox="1">
            <a:spLocks noChangeArrowheads="1"/>
          </p:cNvSpPr>
          <p:nvPr/>
        </p:nvSpPr>
        <p:spPr bwMode="auto">
          <a:xfrm>
            <a:off x="4014788" y="2536825"/>
            <a:ext cx="1685925" cy="822325"/>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Comic Sans MS" charset="0"/>
              </a:rPr>
              <a:t>stimulated</a:t>
            </a:r>
          </a:p>
          <a:p>
            <a:r>
              <a:rPr lang="en-US">
                <a:solidFill>
                  <a:srgbClr val="FF0000"/>
                </a:solidFill>
                <a:latin typeface="Comic Sans MS" charset="0"/>
              </a:rPr>
              <a:t>emission</a:t>
            </a:r>
          </a:p>
        </p:txBody>
      </p:sp>
      <p:sp>
        <p:nvSpPr>
          <p:cNvPr id="244774" name="Line 38"/>
          <p:cNvSpPr>
            <a:spLocks noChangeShapeType="1"/>
          </p:cNvSpPr>
          <p:nvPr/>
        </p:nvSpPr>
        <p:spPr bwMode="auto">
          <a:xfrm>
            <a:off x="6989763" y="2439988"/>
            <a:ext cx="11811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44775" name="Line 39"/>
          <p:cNvSpPr>
            <a:spLocks noChangeShapeType="1"/>
          </p:cNvSpPr>
          <p:nvPr/>
        </p:nvSpPr>
        <p:spPr bwMode="auto">
          <a:xfrm>
            <a:off x="6964363" y="1474788"/>
            <a:ext cx="1193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44776" name="Oval 40"/>
          <p:cNvSpPr>
            <a:spLocks noChangeArrowheads="1"/>
          </p:cNvSpPr>
          <p:nvPr/>
        </p:nvSpPr>
        <p:spPr bwMode="auto">
          <a:xfrm>
            <a:off x="7337425" y="1296988"/>
            <a:ext cx="254000" cy="190500"/>
          </a:xfrm>
          <a:prstGeom prst="ellipse">
            <a:avLst/>
          </a:prstGeom>
          <a:solidFill>
            <a:schemeClr val="hlink"/>
          </a:solidFill>
          <a:ln w="9525">
            <a:solidFill>
              <a:schemeClr val="tx1"/>
            </a:solidFill>
            <a:round/>
            <a:headEnd/>
            <a:tailEnd/>
          </a:ln>
          <a:effectLst/>
        </p:spPr>
        <p:txBody>
          <a:bodyPr wrap="none" anchor="ctr">
            <a:prstTxWarp prst="textNoShape">
              <a:avLst/>
            </a:prstTxWarp>
          </a:bodyPr>
          <a:lstStyle/>
          <a:p>
            <a:pPr algn="ctr"/>
            <a:r>
              <a:rPr lang="en-US">
                <a:latin typeface="Times New Roman" charset="0"/>
              </a:rPr>
              <a:t>e</a:t>
            </a:r>
          </a:p>
        </p:txBody>
      </p:sp>
      <p:sp>
        <p:nvSpPr>
          <p:cNvPr id="244777" name="Text Box 41"/>
          <p:cNvSpPr txBox="1">
            <a:spLocks noChangeArrowheads="1"/>
          </p:cNvSpPr>
          <p:nvPr/>
        </p:nvSpPr>
        <p:spPr bwMode="auto">
          <a:xfrm>
            <a:off x="8193088" y="2149475"/>
            <a:ext cx="354012" cy="457200"/>
          </a:xfrm>
          <a:prstGeom prst="rect">
            <a:avLst/>
          </a:prstGeom>
          <a:noFill/>
          <a:ln w="9525">
            <a:noFill/>
            <a:miter lim="800000"/>
            <a:headEnd/>
            <a:tailEnd/>
          </a:ln>
          <a:effectLst/>
        </p:spPr>
        <p:txBody>
          <a:bodyPr wrap="none">
            <a:prstTxWarp prst="textNoShape">
              <a:avLst/>
            </a:prstTxWarp>
            <a:spAutoFit/>
          </a:bodyPr>
          <a:lstStyle/>
          <a:p>
            <a:r>
              <a:rPr lang="en-US"/>
              <a:t>1</a:t>
            </a:r>
          </a:p>
        </p:txBody>
      </p:sp>
      <p:sp>
        <p:nvSpPr>
          <p:cNvPr id="244778" name="Text Box 42"/>
          <p:cNvSpPr txBox="1">
            <a:spLocks noChangeArrowheads="1"/>
          </p:cNvSpPr>
          <p:nvPr/>
        </p:nvSpPr>
        <p:spPr bwMode="auto">
          <a:xfrm>
            <a:off x="8205788" y="1247775"/>
            <a:ext cx="354012" cy="457200"/>
          </a:xfrm>
          <a:prstGeom prst="rect">
            <a:avLst/>
          </a:prstGeom>
          <a:noFill/>
          <a:ln w="9525">
            <a:noFill/>
            <a:miter lim="800000"/>
            <a:headEnd/>
            <a:tailEnd/>
          </a:ln>
          <a:effectLst/>
        </p:spPr>
        <p:txBody>
          <a:bodyPr wrap="none">
            <a:prstTxWarp prst="textNoShape">
              <a:avLst/>
            </a:prstTxWarp>
            <a:spAutoFit/>
          </a:bodyPr>
          <a:lstStyle/>
          <a:p>
            <a:r>
              <a:rPr lang="en-US"/>
              <a:t>2</a:t>
            </a:r>
          </a:p>
        </p:txBody>
      </p:sp>
      <p:sp>
        <p:nvSpPr>
          <p:cNvPr id="244779" name="Freeform 43"/>
          <p:cNvSpPr>
            <a:spLocks/>
          </p:cNvSpPr>
          <p:nvPr/>
        </p:nvSpPr>
        <p:spPr bwMode="auto">
          <a:xfrm rot="21091326">
            <a:off x="7802563" y="1887538"/>
            <a:ext cx="728662"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008000"/>
            </a:solidFill>
            <a:round/>
            <a:headEnd type="none" w="med" len="med"/>
            <a:tailEnd type="triangle" w="med" len="med"/>
          </a:ln>
          <a:effectLst/>
        </p:spPr>
        <p:txBody>
          <a:bodyPr>
            <a:prstTxWarp prst="textNoShape">
              <a:avLst/>
            </a:prstTxWarp>
          </a:bodyPr>
          <a:lstStyle/>
          <a:p>
            <a:endParaRPr lang="en-US"/>
          </a:p>
        </p:txBody>
      </p:sp>
      <p:sp>
        <p:nvSpPr>
          <p:cNvPr id="244780" name="Line 44"/>
          <p:cNvSpPr>
            <a:spLocks noChangeShapeType="1"/>
          </p:cNvSpPr>
          <p:nvPr/>
        </p:nvSpPr>
        <p:spPr bwMode="auto">
          <a:xfrm>
            <a:off x="7469188" y="1490663"/>
            <a:ext cx="0" cy="950912"/>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44781" name="Text Box 45"/>
          <p:cNvSpPr txBox="1">
            <a:spLocks noChangeArrowheads="1"/>
          </p:cNvSpPr>
          <p:nvPr/>
        </p:nvSpPr>
        <p:spPr bwMode="auto">
          <a:xfrm>
            <a:off x="598488" y="1531938"/>
            <a:ext cx="420687" cy="457200"/>
          </a:xfrm>
          <a:prstGeom prst="rect">
            <a:avLst/>
          </a:prstGeom>
          <a:noFill/>
          <a:ln w="9525">
            <a:noFill/>
            <a:miter lim="800000"/>
            <a:headEnd/>
            <a:tailEnd/>
          </a:ln>
          <a:effectLst/>
        </p:spPr>
        <p:txBody>
          <a:bodyPr wrap="none">
            <a:prstTxWarp prst="textNoShape">
              <a:avLst/>
            </a:prstTxWarp>
            <a:spAutoFit/>
          </a:bodyPr>
          <a:lstStyle/>
          <a:p>
            <a:r>
              <a:rPr lang="en-US"/>
              <a:t>in</a:t>
            </a:r>
          </a:p>
        </p:txBody>
      </p:sp>
      <p:sp>
        <p:nvSpPr>
          <p:cNvPr id="244782" name="Text Box 46"/>
          <p:cNvSpPr txBox="1">
            <a:spLocks noChangeArrowheads="1"/>
          </p:cNvSpPr>
          <p:nvPr/>
        </p:nvSpPr>
        <p:spPr bwMode="auto">
          <a:xfrm>
            <a:off x="1985963" y="1543050"/>
            <a:ext cx="608012" cy="457200"/>
          </a:xfrm>
          <a:prstGeom prst="rect">
            <a:avLst/>
          </a:prstGeom>
          <a:noFill/>
          <a:ln w="9525">
            <a:noFill/>
            <a:miter lim="800000"/>
            <a:headEnd/>
            <a:tailEnd/>
          </a:ln>
          <a:effectLst/>
        </p:spPr>
        <p:txBody>
          <a:bodyPr wrap="none">
            <a:prstTxWarp prst="textNoShape">
              <a:avLst/>
            </a:prstTxWarp>
            <a:spAutoFit/>
          </a:bodyPr>
          <a:lstStyle/>
          <a:p>
            <a:r>
              <a:rPr lang="en-US"/>
              <a:t>out</a:t>
            </a:r>
          </a:p>
        </p:txBody>
      </p:sp>
      <p:sp>
        <p:nvSpPr>
          <p:cNvPr id="244783" name="Text Box 47"/>
          <p:cNvSpPr txBox="1">
            <a:spLocks noChangeArrowheads="1"/>
          </p:cNvSpPr>
          <p:nvPr/>
        </p:nvSpPr>
        <p:spPr bwMode="auto">
          <a:xfrm>
            <a:off x="3716338" y="1509713"/>
            <a:ext cx="420687" cy="457200"/>
          </a:xfrm>
          <a:prstGeom prst="rect">
            <a:avLst/>
          </a:prstGeom>
          <a:noFill/>
          <a:ln w="9525">
            <a:noFill/>
            <a:miter lim="800000"/>
            <a:headEnd/>
            <a:tailEnd/>
          </a:ln>
          <a:effectLst/>
        </p:spPr>
        <p:txBody>
          <a:bodyPr wrap="none">
            <a:prstTxWarp prst="textNoShape">
              <a:avLst/>
            </a:prstTxWarp>
            <a:spAutoFit/>
          </a:bodyPr>
          <a:lstStyle/>
          <a:p>
            <a:r>
              <a:rPr lang="en-US"/>
              <a:t>in</a:t>
            </a:r>
          </a:p>
        </p:txBody>
      </p:sp>
      <p:sp>
        <p:nvSpPr>
          <p:cNvPr id="244784" name="Text Box 48"/>
          <p:cNvSpPr txBox="1">
            <a:spLocks noChangeArrowheads="1"/>
          </p:cNvSpPr>
          <p:nvPr/>
        </p:nvSpPr>
        <p:spPr bwMode="auto">
          <a:xfrm>
            <a:off x="5400675" y="1630363"/>
            <a:ext cx="608013" cy="457200"/>
          </a:xfrm>
          <a:prstGeom prst="rect">
            <a:avLst/>
          </a:prstGeom>
          <a:noFill/>
          <a:ln w="9525">
            <a:noFill/>
            <a:miter lim="800000"/>
            <a:headEnd/>
            <a:tailEnd/>
          </a:ln>
          <a:effectLst/>
        </p:spPr>
        <p:txBody>
          <a:bodyPr wrap="none">
            <a:prstTxWarp prst="textNoShape">
              <a:avLst/>
            </a:prstTxWarp>
            <a:spAutoFit/>
          </a:bodyPr>
          <a:lstStyle/>
          <a:p>
            <a:r>
              <a:rPr lang="en-US"/>
              <a:t>out</a:t>
            </a:r>
          </a:p>
        </p:txBody>
      </p:sp>
      <p:sp>
        <p:nvSpPr>
          <p:cNvPr id="244785" name="Text Box 49"/>
          <p:cNvSpPr txBox="1">
            <a:spLocks noChangeArrowheads="1"/>
          </p:cNvSpPr>
          <p:nvPr/>
        </p:nvSpPr>
        <p:spPr bwMode="auto">
          <a:xfrm>
            <a:off x="6789738" y="1652588"/>
            <a:ext cx="420687" cy="457200"/>
          </a:xfrm>
          <a:prstGeom prst="rect">
            <a:avLst/>
          </a:prstGeom>
          <a:noFill/>
          <a:ln w="9525">
            <a:noFill/>
            <a:miter lim="800000"/>
            <a:headEnd/>
            <a:tailEnd/>
          </a:ln>
          <a:effectLst/>
        </p:spPr>
        <p:txBody>
          <a:bodyPr wrap="none">
            <a:prstTxWarp prst="textNoShape">
              <a:avLst/>
            </a:prstTxWarp>
            <a:spAutoFit/>
          </a:bodyPr>
          <a:lstStyle/>
          <a:p>
            <a:r>
              <a:rPr lang="en-US"/>
              <a:t>in</a:t>
            </a:r>
          </a:p>
        </p:txBody>
      </p:sp>
      <p:sp>
        <p:nvSpPr>
          <p:cNvPr id="244786" name="Text Box 50"/>
          <p:cNvSpPr txBox="1">
            <a:spLocks noChangeArrowheads="1"/>
          </p:cNvSpPr>
          <p:nvPr/>
        </p:nvSpPr>
        <p:spPr bwMode="auto">
          <a:xfrm>
            <a:off x="7693025" y="1531938"/>
            <a:ext cx="608013" cy="457200"/>
          </a:xfrm>
          <a:prstGeom prst="rect">
            <a:avLst/>
          </a:prstGeom>
          <a:noFill/>
          <a:ln w="9525">
            <a:noFill/>
            <a:miter lim="800000"/>
            <a:headEnd/>
            <a:tailEnd/>
          </a:ln>
          <a:effectLst/>
        </p:spPr>
        <p:txBody>
          <a:bodyPr wrap="none">
            <a:prstTxWarp prst="textNoShape">
              <a:avLst/>
            </a:prstTxWarp>
            <a:spAutoFit/>
          </a:bodyPr>
          <a:lstStyle/>
          <a:p>
            <a:r>
              <a:rPr lang="en-US"/>
              <a:t>out</a:t>
            </a:r>
          </a:p>
        </p:txBody>
      </p:sp>
      <p:sp>
        <p:nvSpPr>
          <p:cNvPr id="244787" name="Text Box 51"/>
          <p:cNvSpPr txBox="1">
            <a:spLocks noChangeArrowheads="1"/>
          </p:cNvSpPr>
          <p:nvPr/>
        </p:nvSpPr>
        <p:spPr bwMode="auto">
          <a:xfrm>
            <a:off x="6764338" y="2535238"/>
            <a:ext cx="2230437" cy="822325"/>
          </a:xfrm>
          <a:prstGeom prst="rect">
            <a:avLst/>
          </a:prstGeom>
          <a:noFill/>
          <a:ln w="9525">
            <a:noFill/>
            <a:miter lim="800000"/>
            <a:headEnd/>
            <a:tailEnd/>
          </a:ln>
          <a:effectLst/>
        </p:spPr>
        <p:txBody>
          <a:bodyPr>
            <a:prstTxWarp prst="textNoShape">
              <a:avLst/>
            </a:prstTxWarp>
            <a:spAutoFit/>
          </a:bodyPr>
          <a:lstStyle/>
          <a:p>
            <a:r>
              <a:rPr lang="en-US">
                <a:solidFill>
                  <a:srgbClr val="FF0000"/>
                </a:solidFill>
                <a:latin typeface="Comic Sans MS" charset="0"/>
              </a:rPr>
              <a:t>spontaneous emission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474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474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47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474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 name="Slide Number Placeholder 5"/>
          <p:cNvSpPr>
            <a:spLocks noGrp="1"/>
          </p:cNvSpPr>
          <p:nvPr>
            <p:ph type="sldNum" sz="quarter" idx="12"/>
          </p:nvPr>
        </p:nvSpPr>
        <p:spPr/>
        <p:txBody>
          <a:bodyPr/>
          <a:lstStyle/>
          <a:p>
            <a:fld id="{BE00D2E4-4314-C046-BB18-CAB8842B0F33}" type="slidenum">
              <a:rPr lang="en-US"/>
              <a:pPr/>
              <a:t>46</a:t>
            </a:fld>
            <a:endParaRPr lang="en-US"/>
          </a:p>
        </p:txBody>
      </p:sp>
      <p:sp>
        <p:nvSpPr>
          <p:cNvPr id="246786" name="Text Box 2"/>
          <p:cNvSpPr txBox="1">
            <a:spLocks noChangeArrowheads="1"/>
          </p:cNvSpPr>
          <p:nvPr/>
        </p:nvSpPr>
        <p:spPr bwMode="auto">
          <a:xfrm>
            <a:off x="20638" y="139700"/>
            <a:ext cx="9075737" cy="1441450"/>
          </a:xfrm>
          <a:prstGeom prst="rect">
            <a:avLst/>
          </a:prstGeom>
          <a:noFill/>
          <a:ln w="9525">
            <a:solidFill>
              <a:srgbClr val="1EC235"/>
            </a:solidFill>
            <a:miter lim="800000"/>
            <a:headEnd/>
            <a:tailEnd/>
          </a:ln>
          <a:effectLst/>
        </p:spPr>
        <p:txBody>
          <a:bodyPr wrap="none">
            <a:prstTxWarp prst="textNoShape">
              <a:avLst/>
            </a:prstTxWarp>
            <a:spAutoFit/>
          </a:bodyPr>
          <a:lstStyle/>
          <a:p>
            <a:r>
              <a:rPr lang="en-US" sz="2200"/>
              <a:t>To increase number of photons after going through the atoms need</a:t>
            </a:r>
          </a:p>
          <a:p>
            <a:r>
              <a:rPr lang="en-US" sz="2200"/>
              <a:t>more in upper energy level than in lower.  </a:t>
            </a:r>
          </a:p>
          <a:p>
            <a:r>
              <a:rPr lang="en-US" sz="2200" b="1">
                <a:solidFill>
                  <a:srgbClr val="FF0000"/>
                </a:solidFill>
                <a:latin typeface="Comic Sans MS" charset="0"/>
              </a:rPr>
              <a:t>Need a “Population inversion” </a:t>
            </a:r>
          </a:p>
          <a:p>
            <a:r>
              <a:rPr lang="en-US" sz="2200"/>
              <a:t> (This is the hard part of making laser, b/c atoms jump down so quickly.)</a:t>
            </a:r>
          </a:p>
        </p:txBody>
      </p:sp>
      <p:grpSp>
        <p:nvGrpSpPr>
          <p:cNvPr id="2" name="Group 3"/>
          <p:cNvGrpSpPr>
            <a:grpSpLocks/>
          </p:cNvGrpSpPr>
          <p:nvPr/>
        </p:nvGrpSpPr>
        <p:grpSpPr bwMode="auto">
          <a:xfrm>
            <a:off x="952500" y="1701800"/>
            <a:ext cx="7653338" cy="2236788"/>
            <a:chOff x="600" y="1072"/>
            <a:chExt cx="4821" cy="1409"/>
          </a:xfrm>
        </p:grpSpPr>
        <p:sp>
          <p:nvSpPr>
            <p:cNvPr id="246788" name="Freeform 4"/>
            <p:cNvSpPr>
              <a:spLocks/>
            </p:cNvSpPr>
            <p:nvPr/>
          </p:nvSpPr>
          <p:spPr bwMode="auto">
            <a:xfrm>
              <a:off x="4944" y="1272"/>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1EC235"/>
              </a:solidFill>
              <a:round/>
              <a:headEnd type="none" w="med" len="med"/>
              <a:tailEnd type="triangle" w="med" len="med"/>
            </a:ln>
            <a:effectLst/>
          </p:spPr>
          <p:txBody>
            <a:bodyPr>
              <a:prstTxWarp prst="textNoShape">
                <a:avLst/>
              </a:prstTxWarp>
            </a:bodyPr>
            <a:lstStyle/>
            <a:p>
              <a:endParaRPr lang="en-US"/>
            </a:p>
          </p:txBody>
        </p:sp>
        <p:grpSp>
          <p:nvGrpSpPr>
            <p:cNvPr id="3" name="Group 5"/>
            <p:cNvGrpSpPr>
              <a:grpSpLocks/>
            </p:cNvGrpSpPr>
            <p:nvPr/>
          </p:nvGrpSpPr>
          <p:grpSpPr bwMode="auto">
            <a:xfrm>
              <a:off x="600" y="1376"/>
              <a:ext cx="491" cy="502"/>
              <a:chOff x="984" y="824"/>
              <a:chExt cx="491" cy="502"/>
            </a:xfrm>
          </p:grpSpPr>
          <p:sp>
            <p:nvSpPr>
              <p:cNvPr id="246790" name="Freeform 6"/>
              <p:cNvSpPr>
                <a:spLocks/>
              </p:cNvSpPr>
              <p:nvPr/>
            </p:nvSpPr>
            <p:spPr bwMode="auto">
              <a:xfrm>
                <a:off x="1016" y="824"/>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1EC235"/>
                </a:solidFill>
                <a:round/>
                <a:headEnd type="none" w="med" len="med"/>
                <a:tailEnd type="triangle" w="med" len="med"/>
              </a:ln>
              <a:effectLst/>
            </p:spPr>
            <p:txBody>
              <a:bodyPr>
                <a:prstTxWarp prst="textNoShape">
                  <a:avLst/>
                </a:prstTxWarp>
              </a:bodyPr>
              <a:lstStyle/>
              <a:p>
                <a:endParaRPr lang="en-US"/>
              </a:p>
            </p:txBody>
          </p:sp>
          <p:sp>
            <p:nvSpPr>
              <p:cNvPr id="246791" name="Freeform 7"/>
              <p:cNvSpPr>
                <a:spLocks/>
              </p:cNvSpPr>
              <p:nvPr/>
            </p:nvSpPr>
            <p:spPr bwMode="auto">
              <a:xfrm>
                <a:off x="1000" y="992"/>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1EC235"/>
                </a:solidFill>
                <a:round/>
                <a:headEnd type="none" w="med" len="med"/>
                <a:tailEnd type="triangle" w="med" len="med"/>
              </a:ln>
              <a:effectLst/>
            </p:spPr>
            <p:txBody>
              <a:bodyPr>
                <a:prstTxWarp prst="textNoShape">
                  <a:avLst/>
                </a:prstTxWarp>
              </a:bodyPr>
              <a:lstStyle/>
              <a:p>
                <a:endParaRPr lang="en-US"/>
              </a:p>
            </p:txBody>
          </p:sp>
          <p:sp>
            <p:nvSpPr>
              <p:cNvPr id="246792" name="Freeform 8"/>
              <p:cNvSpPr>
                <a:spLocks/>
              </p:cNvSpPr>
              <p:nvPr/>
            </p:nvSpPr>
            <p:spPr bwMode="auto">
              <a:xfrm>
                <a:off x="984" y="1160"/>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1EC235"/>
                </a:solidFill>
                <a:round/>
                <a:headEnd type="none" w="med" len="med"/>
                <a:tailEnd type="triangle" w="med" len="med"/>
              </a:ln>
              <a:effectLst/>
            </p:spPr>
            <p:txBody>
              <a:bodyPr>
                <a:prstTxWarp prst="textNoShape">
                  <a:avLst/>
                </a:prstTxWarp>
              </a:bodyPr>
              <a:lstStyle/>
              <a:p>
                <a:endParaRPr lang="en-US"/>
              </a:p>
            </p:txBody>
          </p:sp>
        </p:grpSp>
        <p:sp>
          <p:nvSpPr>
            <p:cNvPr id="246793" name="Freeform 9"/>
            <p:cNvSpPr>
              <a:spLocks/>
            </p:cNvSpPr>
            <p:nvPr/>
          </p:nvSpPr>
          <p:spPr bwMode="auto">
            <a:xfrm>
              <a:off x="4936" y="1432"/>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1EC235"/>
              </a:solidFill>
              <a:round/>
              <a:headEnd type="none" w="med" len="med"/>
              <a:tailEnd type="triangle" w="med" len="med"/>
            </a:ln>
            <a:effectLst/>
          </p:spPr>
          <p:txBody>
            <a:bodyPr>
              <a:prstTxWarp prst="textNoShape">
                <a:avLst/>
              </a:prstTxWarp>
            </a:bodyPr>
            <a:lstStyle/>
            <a:p>
              <a:endParaRPr lang="en-US"/>
            </a:p>
          </p:txBody>
        </p:sp>
        <p:sp>
          <p:nvSpPr>
            <p:cNvPr id="246794" name="Freeform 10"/>
            <p:cNvSpPr>
              <a:spLocks/>
            </p:cNvSpPr>
            <p:nvPr/>
          </p:nvSpPr>
          <p:spPr bwMode="auto">
            <a:xfrm>
              <a:off x="4928" y="1592"/>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1EC235"/>
              </a:solidFill>
              <a:round/>
              <a:headEnd type="none" w="med" len="med"/>
              <a:tailEnd type="triangle" w="med" len="med"/>
            </a:ln>
            <a:effectLst/>
          </p:spPr>
          <p:txBody>
            <a:bodyPr>
              <a:prstTxWarp prst="textNoShape">
                <a:avLst/>
              </a:prstTxWarp>
            </a:bodyPr>
            <a:lstStyle/>
            <a:p>
              <a:endParaRPr lang="en-US"/>
            </a:p>
          </p:txBody>
        </p:sp>
        <p:sp>
          <p:nvSpPr>
            <p:cNvPr id="246795" name="Freeform 11"/>
            <p:cNvSpPr>
              <a:spLocks/>
            </p:cNvSpPr>
            <p:nvPr/>
          </p:nvSpPr>
          <p:spPr bwMode="auto">
            <a:xfrm>
              <a:off x="4920" y="1752"/>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1EC235"/>
              </a:solidFill>
              <a:round/>
              <a:headEnd type="none" w="med" len="med"/>
              <a:tailEnd type="triangle" w="med" len="med"/>
            </a:ln>
            <a:effectLst/>
          </p:spPr>
          <p:txBody>
            <a:bodyPr>
              <a:prstTxWarp prst="textNoShape">
                <a:avLst/>
              </a:prstTxWarp>
            </a:bodyPr>
            <a:lstStyle/>
            <a:p>
              <a:endParaRPr lang="en-US"/>
            </a:p>
          </p:txBody>
        </p:sp>
        <p:sp>
          <p:nvSpPr>
            <p:cNvPr id="246796" name="Freeform 12"/>
            <p:cNvSpPr>
              <a:spLocks/>
            </p:cNvSpPr>
            <p:nvPr/>
          </p:nvSpPr>
          <p:spPr bwMode="auto">
            <a:xfrm>
              <a:off x="4912" y="1912"/>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1EC235"/>
              </a:solidFill>
              <a:round/>
              <a:headEnd type="none" w="med" len="med"/>
              <a:tailEnd type="triangle" w="med" len="med"/>
            </a:ln>
            <a:effectLst/>
          </p:spPr>
          <p:txBody>
            <a:bodyPr>
              <a:prstTxWarp prst="textNoShape">
                <a:avLst/>
              </a:prstTxWarp>
            </a:bodyPr>
            <a:lstStyle/>
            <a:p>
              <a:endParaRPr lang="en-US"/>
            </a:p>
          </p:txBody>
        </p:sp>
        <p:grpSp>
          <p:nvGrpSpPr>
            <p:cNvPr id="4" name="Group 13"/>
            <p:cNvGrpSpPr>
              <a:grpSpLocks/>
            </p:cNvGrpSpPr>
            <p:nvPr/>
          </p:nvGrpSpPr>
          <p:grpSpPr bwMode="auto">
            <a:xfrm>
              <a:off x="1264" y="1072"/>
              <a:ext cx="3536" cy="1112"/>
              <a:chOff x="1264" y="1160"/>
              <a:chExt cx="3536" cy="1112"/>
            </a:xfrm>
          </p:grpSpPr>
          <p:sp>
            <p:nvSpPr>
              <p:cNvPr id="246798" name="Rectangle 14"/>
              <p:cNvSpPr>
                <a:spLocks noChangeArrowheads="1"/>
              </p:cNvSpPr>
              <p:nvPr/>
            </p:nvSpPr>
            <p:spPr bwMode="auto">
              <a:xfrm>
                <a:off x="1264" y="1160"/>
                <a:ext cx="3536" cy="1112"/>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46799" name="Oval 15" descr="Zig zag"/>
              <p:cNvSpPr>
                <a:spLocks noChangeArrowheads="1"/>
              </p:cNvSpPr>
              <p:nvPr/>
            </p:nvSpPr>
            <p:spPr bwMode="auto">
              <a:xfrm>
                <a:off x="1984" y="1240"/>
                <a:ext cx="432" cy="432"/>
              </a:xfrm>
              <a:prstGeom prst="ellipse">
                <a:avLst/>
              </a:prstGeom>
              <a:pattFill prst="zigZag">
                <a:fgClr>
                  <a:schemeClr val="accent1"/>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sp>
            <p:nvSpPr>
              <p:cNvPr id="246800" name="Oval 16" descr="Zig zag"/>
              <p:cNvSpPr>
                <a:spLocks noChangeArrowheads="1"/>
              </p:cNvSpPr>
              <p:nvPr/>
            </p:nvSpPr>
            <p:spPr bwMode="auto">
              <a:xfrm>
                <a:off x="2704" y="1792"/>
                <a:ext cx="432" cy="432"/>
              </a:xfrm>
              <a:prstGeom prst="ellipse">
                <a:avLst/>
              </a:prstGeom>
              <a:pattFill prst="zigZag">
                <a:fgClr>
                  <a:schemeClr val="accent1"/>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sp>
            <p:nvSpPr>
              <p:cNvPr id="246801" name="Oval 17" descr="Zig zag"/>
              <p:cNvSpPr>
                <a:spLocks noChangeArrowheads="1"/>
              </p:cNvSpPr>
              <p:nvPr/>
            </p:nvSpPr>
            <p:spPr bwMode="auto">
              <a:xfrm>
                <a:off x="3552" y="1280"/>
                <a:ext cx="432" cy="432"/>
              </a:xfrm>
              <a:prstGeom prst="ellipse">
                <a:avLst/>
              </a:prstGeom>
              <a:pattFill prst="zigZag">
                <a:fgClr>
                  <a:schemeClr val="accent1"/>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sp>
            <p:nvSpPr>
              <p:cNvPr id="246802" name="Oval 18"/>
              <p:cNvSpPr>
                <a:spLocks noChangeArrowheads="1"/>
              </p:cNvSpPr>
              <p:nvPr/>
            </p:nvSpPr>
            <p:spPr bwMode="auto">
              <a:xfrm>
                <a:off x="1592" y="1696"/>
                <a:ext cx="248" cy="248"/>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46803" name="Oval 19"/>
              <p:cNvSpPr>
                <a:spLocks noChangeArrowheads="1"/>
              </p:cNvSpPr>
              <p:nvPr/>
            </p:nvSpPr>
            <p:spPr bwMode="auto">
              <a:xfrm>
                <a:off x="2288" y="1784"/>
                <a:ext cx="248" cy="248"/>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46804" name="Oval 20"/>
              <p:cNvSpPr>
                <a:spLocks noChangeArrowheads="1"/>
              </p:cNvSpPr>
              <p:nvPr/>
            </p:nvSpPr>
            <p:spPr bwMode="auto">
              <a:xfrm>
                <a:off x="3376" y="1872"/>
                <a:ext cx="248" cy="248"/>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46805" name="Oval 21"/>
              <p:cNvSpPr>
                <a:spLocks noChangeArrowheads="1"/>
              </p:cNvSpPr>
              <p:nvPr/>
            </p:nvSpPr>
            <p:spPr bwMode="auto">
              <a:xfrm>
                <a:off x="2960" y="1248"/>
                <a:ext cx="248" cy="248"/>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46806" name="Oval 22"/>
              <p:cNvSpPr>
                <a:spLocks noChangeArrowheads="1"/>
              </p:cNvSpPr>
              <p:nvPr/>
            </p:nvSpPr>
            <p:spPr bwMode="auto">
              <a:xfrm>
                <a:off x="4240" y="1344"/>
                <a:ext cx="248" cy="248"/>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46807" name="Oval 23"/>
              <p:cNvSpPr>
                <a:spLocks noChangeArrowheads="1"/>
              </p:cNvSpPr>
              <p:nvPr/>
            </p:nvSpPr>
            <p:spPr bwMode="auto">
              <a:xfrm>
                <a:off x="4184" y="1816"/>
                <a:ext cx="248" cy="248"/>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46808" name="Oval 24" descr="Zig zag"/>
              <p:cNvSpPr>
                <a:spLocks noChangeArrowheads="1"/>
              </p:cNvSpPr>
              <p:nvPr/>
            </p:nvSpPr>
            <p:spPr bwMode="auto">
              <a:xfrm>
                <a:off x="4168" y="1240"/>
                <a:ext cx="432" cy="432"/>
              </a:xfrm>
              <a:prstGeom prst="ellipse">
                <a:avLst/>
              </a:prstGeom>
              <a:pattFill prst="zigZag">
                <a:fgClr>
                  <a:schemeClr val="accent1"/>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sp>
            <p:nvSpPr>
              <p:cNvPr id="246809" name="Oval 25" descr="Zig zag"/>
              <p:cNvSpPr>
                <a:spLocks noChangeArrowheads="1"/>
              </p:cNvSpPr>
              <p:nvPr/>
            </p:nvSpPr>
            <p:spPr bwMode="auto">
              <a:xfrm>
                <a:off x="1504" y="1592"/>
                <a:ext cx="432" cy="432"/>
              </a:xfrm>
              <a:prstGeom prst="ellipse">
                <a:avLst/>
              </a:prstGeom>
              <a:pattFill prst="zigZag">
                <a:fgClr>
                  <a:schemeClr val="accent1"/>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sp>
            <p:nvSpPr>
              <p:cNvPr id="246810" name="Oval 26" descr="Zig zag"/>
              <p:cNvSpPr>
                <a:spLocks noChangeArrowheads="1"/>
              </p:cNvSpPr>
              <p:nvPr/>
            </p:nvSpPr>
            <p:spPr bwMode="auto">
              <a:xfrm>
                <a:off x="3280" y="1768"/>
                <a:ext cx="432" cy="432"/>
              </a:xfrm>
              <a:prstGeom prst="ellipse">
                <a:avLst/>
              </a:prstGeom>
              <a:pattFill prst="zigZag">
                <a:fgClr>
                  <a:schemeClr val="accent1"/>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grpSp>
        <p:sp>
          <p:nvSpPr>
            <p:cNvPr id="246811" name="Text Box 27"/>
            <p:cNvSpPr txBox="1">
              <a:spLocks noChangeArrowheads="1"/>
            </p:cNvSpPr>
            <p:nvPr/>
          </p:nvSpPr>
          <p:spPr bwMode="auto">
            <a:xfrm>
              <a:off x="1358" y="2193"/>
              <a:ext cx="4063" cy="288"/>
            </a:xfrm>
            <a:prstGeom prst="rect">
              <a:avLst/>
            </a:prstGeom>
            <a:noFill/>
            <a:ln w="9525">
              <a:noFill/>
              <a:miter lim="800000"/>
              <a:headEnd/>
              <a:tailEnd/>
            </a:ln>
            <a:effectLst/>
          </p:spPr>
          <p:txBody>
            <a:bodyPr wrap="none">
              <a:prstTxWarp prst="textNoShape">
                <a:avLst/>
              </a:prstTxWarp>
              <a:spAutoFit/>
            </a:bodyPr>
            <a:lstStyle/>
            <a:p>
              <a:r>
                <a:rPr lang="en-US"/>
                <a:t>N</a:t>
              </a:r>
              <a:r>
                <a:rPr lang="en-US" baseline="-25000"/>
                <a:t>upper</a:t>
              </a:r>
              <a:r>
                <a:rPr lang="en-US"/>
                <a:t> &gt; N</a:t>
              </a:r>
              <a:r>
                <a:rPr lang="en-US" baseline="-25000"/>
                <a:t>lower</a:t>
              </a:r>
              <a:r>
                <a:rPr lang="en-US"/>
                <a:t>,   (more reproduced than eaten) </a:t>
              </a:r>
            </a:p>
          </p:txBody>
        </p:sp>
      </p:grpSp>
      <p:grpSp>
        <p:nvGrpSpPr>
          <p:cNvPr id="5" name="Group 28"/>
          <p:cNvGrpSpPr>
            <a:grpSpLocks/>
          </p:cNvGrpSpPr>
          <p:nvPr/>
        </p:nvGrpSpPr>
        <p:grpSpPr bwMode="auto">
          <a:xfrm>
            <a:off x="635000" y="4343400"/>
            <a:ext cx="7599363" cy="2249488"/>
            <a:chOff x="400" y="2736"/>
            <a:chExt cx="4787" cy="1417"/>
          </a:xfrm>
        </p:grpSpPr>
        <p:sp>
          <p:nvSpPr>
            <p:cNvPr id="246813" name="Rectangle 29"/>
            <p:cNvSpPr>
              <a:spLocks noChangeArrowheads="1"/>
            </p:cNvSpPr>
            <p:nvPr/>
          </p:nvSpPr>
          <p:spPr bwMode="auto">
            <a:xfrm>
              <a:off x="1064" y="2736"/>
              <a:ext cx="3536" cy="1112"/>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46814" name="Oval 30" descr="Zig zag"/>
            <p:cNvSpPr>
              <a:spLocks noChangeArrowheads="1"/>
            </p:cNvSpPr>
            <p:nvPr/>
          </p:nvSpPr>
          <p:spPr bwMode="auto">
            <a:xfrm>
              <a:off x="1784" y="2816"/>
              <a:ext cx="432" cy="432"/>
            </a:xfrm>
            <a:prstGeom prst="ellipse">
              <a:avLst/>
            </a:prstGeom>
            <a:pattFill prst="zigZag">
              <a:fgClr>
                <a:schemeClr val="accent1"/>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sp>
          <p:nvSpPr>
            <p:cNvPr id="246815" name="Oval 31" descr="Zig zag"/>
            <p:cNvSpPr>
              <a:spLocks noChangeArrowheads="1"/>
            </p:cNvSpPr>
            <p:nvPr/>
          </p:nvSpPr>
          <p:spPr bwMode="auto">
            <a:xfrm>
              <a:off x="2504" y="3368"/>
              <a:ext cx="432" cy="432"/>
            </a:xfrm>
            <a:prstGeom prst="ellipse">
              <a:avLst/>
            </a:prstGeom>
            <a:pattFill prst="zigZag">
              <a:fgClr>
                <a:schemeClr val="accent1"/>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sp>
          <p:nvSpPr>
            <p:cNvPr id="246816" name="Oval 32"/>
            <p:cNvSpPr>
              <a:spLocks noChangeArrowheads="1"/>
            </p:cNvSpPr>
            <p:nvPr/>
          </p:nvSpPr>
          <p:spPr bwMode="auto">
            <a:xfrm>
              <a:off x="1392" y="3272"/>
              <a:ext cx="248" cy="248"/>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46817" name="Oval 33"/>
            <p:cNvSpPr>
              <a:spLocks noChangeArrowheads="1"/>
            </p:cNvSpPr>
            <p:nvPr/>
          </p:nvSpPr>
          <p:spPr bwMode="auto">
            <a:xfrm>
              <a:off x="2088" y="3360"/>
              <a:ext cx="248" cy="248"/>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46818" name="Oval 34"/>
            <p:cNvSpPr>
              <a:spLocks noChangeArrowheads="1"/>
            </p:cNvSpPr>
            <p:nvPr/>
          </p:nvSpPr>
          <p:spPr bwMode="auto">
            <a:xfrm>
              <a:off x="3176" y="3448"/>
              <a:ext cx="248" cy="248"/>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46819" name="Oval 35"/>
            <p:cNvSpPr>
              <a:spLocks noChangeArrowheads="1"/>
            </p:cNvSpPr>
            <p:nvPr/>
          </p:nvSpPr>
          <p:spPr bwMode="auto">
            <a:xfrm>
              <a:off x="2760" y="2824"/>
              <a:ext cx="248" cy="248"/>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46820" name="Oval 36"/>
            <p:cNvSpPr>
              <a:spLocks noChangeArrowheads="1"/>
            </p:cNvSpPr>
            <p:nvPr/>
          </p:nvSpPr>
          <p:spPr bwMode="auto">
            <a:xfrm>
              <a:off x="4040" y="2920"/>
              <a:ext cx="248" cy="248"/>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46821" name="Oval 37"/>
            <p:cNvSpPr>
              <a:spLocks noChangeArrowheads="1"/>
            </p:cNvSpPr>
            <p:nvPr/>
          </p:nvSpPr>
          <p:spPr bwMode="auto">
            <a:xfrm>
              <a:off x="3984" y="3392"/>
              <a:ext cx="248" cy="248"/>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46822" name="Oval 38" descr="Zig zag"/>
            <p:cNvSpPr>
              <a:spLocks noChangeArrowheads="1"/>
            </p:cNvSpPr>
            <p:nvPr/>
          </p:nvSpPr>
          <p:spPr bwMode="auto">
            <a:xfrm>
              <a:off x="1304" y="3168"/>
              <a:ext cx="432" cy="432"/>
            </a:xfrm>
            <a:prstGeom prst="ellipse">
              <a:avLst/>
            </a:prstGeom>
            <a:pattFill prst="zigZag">
              <a:fgClr>
                <a:schemeClr val="accent1"/>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grpSp>
          <p:nvGrpSpPr>
            <p:cNvPr id="6" name="Group 39"/>
            <p:cNvGrpSpPr>
              <a:grpSpLocks/>
            </p:cNvGrpSpPr>
            <p:nvPr/>
          </p:nvGrpSpPr>
          <p:grpSpPr bwMode="auto">
            <a:xfrm>
              <a:off x="400" y="3032"/>
              <a:ext cx="491" cy="502"/>
              <a:chOff x="984" y="824"/>
              <a:chExt cx="491" cy="502"/>
            </a:xfrm>
          </p:grpSpPr>
          <p:sp>
            <p:nvSpPr>
              <p:cNvPr id="246824" name="Freeform 40"/>
              <p:cNvSpPr>
                <a:spLocks/>
              </p:cNvSpPr>
              <p:nvPr/>
            </p:nvSpPr>
            <p:spPr bwMode="auto">
              <a:xfrm>
                <a:off x="1016" y="824"/>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1EC235"/>
                </a:solidFill>
                <a:round/>
                <a:headEnd type="none" w="med" len="med"/>
                <a:tailEnd type="triangle" w="med" len="med"/>
              </a:ln>
              <a:effectLst/>
            </p:spPr>
            <p:txBody>
              <a:bodyPr>
                <a:prstTxWarp prst="textNoShape">
                  <a:avLst/>
                </a:prstTxWarp>
              </a:bodyPr>
              <a:lstStyle/>
              <a:p>
                <a:endParaRPr lang="en-US"/>
              </a:p>
            </p:txBody>
          </p:sp>
          <p:sp>
            <p:nvSpPr>
              <p:cNvPr id="246825" name="Freeform 41"/>
              <p:cNvSpPr>
                <a:spLocks/>
              </p:cNvSpPr>
              <p:nvPr/>
            </p:nvSpPr>
            <p:spPr bwMode="auto">
              <a:xfrm>
                <a:off x="1000" y="992"/>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1EC235"/>
                </a:solidFill>
                <a:round/>
                <a:headEnd type="none" w="med" len="med"/>
                <a:tailEnd type="triangle" w="med" len="med"/>
              </a:ln>
              <a:effectLst/>
            </p:spPr>
            <p:txBody>
              <a:bodyPr>
                <a:prstTxWarp prst="textNoShape">
                  <a:avLst/>
                </a:prstTxWarp>
              </a:bodyPr>
              <a:lstStyle/>
              <a:p>
                <a:endParaRPr lang="en-US"/>
              </a:p>
            </p:txBody>
          </p:sp>
          <p:sp>
            <p:nvSpPr>
              <p:cNvPr id="246826" name="Freeform 42"/>
              <p:cNvSpPr>
                <a:spLocks/>
              </p:cNvSpPr>
              <p:nvPr/>
            </p:nvSpPr>
            <p:spPr bwMode="auto">
              <a:xfrm>
                <a:off x="984" y="1160"/>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1EC235"/>
                </a:solidFill>
                <a:round/>
                <a:headEnd type="none" w="med" len="med"/>
                <a:tailEnd type="triangle" w="med" len="med"/>
              </a:ln>
              <a:effectLst/>
            </p:spPr>
            <p:txBody>
              <a:bodyPr>
                <a:prstTxWarp prst="textNoShape">
                  <a:avLst/>
                </a:prstTxWarp>
              </a:bodyPr>
              <a:lstStyle/>
              <a:p>
                <a:endParaRPr lang="en-US"/>
              </a:p>
            </p:txBody>
          </p:sp>
        </p:grpSp>
        <p:sp>
          <p:nvSpPr>
            <p:cNvPr id="246827" name="Freeform 43"/>
            <p:cNvSpPr>
              <a:spLocks/>
            </p:cNvSpPr>
            <p:nvPr/>
          </p:nvSpPr>
          <p:spPr bwMode="auto">
            <a:xfrm>
              <a:off x="4728" y="3192"/>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1EC235"/>
              </a:solidFill>
              <a:round/>
              <a:headEnd type="none" w="med" len="med"/>
              <a:tailEnd type="triangle" w="med" len="med"/>
            </a:ln>
            <a:effectLst/>
          </p:spPr>
          <p:txBody>
            <a:bodyPr>
              <a:prstTxWarp prst="textNoShape">
                <a:avLst/>
              </a:prstTxWarp>
            </a:bodyPr>
            <a:lstStyle/>
            <a:p>
              <a:endParaRPr lang="en-US"/>
            </a:p>
          </p:txBody>
        </p:sp>
        <p:sp>
          <p:nvSpPr>
            <p:cNvPr id="246828" name="Freeform 44"/>
            <p:cNvSpPr>
              <a:spLocks/>
            </p:cNvSpPr>
            <p:nvPr/>
          </p:nvSpPr>
          <p:spPr bwMode="auto">
            <a:xfrm>
              <a:off x="4720" y="3432"/>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1EC235"/>
              </a:solidFill>
              <a:round/>
              <a:headEnd type="none" w="med" len="med"/>
              <a:tailEnd type="triangle" w="med" len="med"/>
            </a:ln>
            <a:effectLst/>
          </p:spPr>
          <p:txBody>
            <a:bodyPr>
              <a:prstTxWarp prst="textNoShape">
                <a:avLst/>
              </a:prstTxWarp>
            </a:bodyPr>
            <a:lstStyle/>
            <a:p>
              <a:endParaRPr lang="en-US"/>
            </a:p>
          </p:txBody>
        </p:sp>
        <p:sp>
          <p:nvSpPr>
            <p:cNvPr id="246829" name="Text Box 45"/>
            <p:cNvSpPr txBox="1">
              <a:spLocks noChangeArrowheads="1"/>
            </p:cNvSpPr>
            <p:nvPr/>
          </p:nvSpPr>
          <p:spPr bwMode="auto">
            <a:xfrm>
              <a:off x="1142" y="3865"/>
              <a:ext cx="2932" cy="288"/>
            </a:xfrm>
            <a:prstGeom prst="rect">
              <a:avLst/>
            </a:prstGeom>
            <a:noFill/>
            <a:ln w="9525">
              <a:noFill/>
              <a:miter lim="800000"/>
              <a:headEnd/>
              <a:tailEnd/>
            </a:ln>
            <a:effectLst/>
          </p:spPr>
          <p:txBody>
            <a:bodyPr wrap="none">
              <a:prstTxWarp prst="textNoShape">
                <a:avLst/>
              </a:prstTxWarp>
              <a:spAutoFit/>
            </a:bodyPr>
            <a:lstStyle/>
            <a:p>
              <a:r>
                <a:rPr lang="en-US"/>
                <a:t>N</a:t>
              </a:r>
              <a:r>
                <a:rPr lang="en-US" baseline="-25000"/>
                <a:t>upper</a:t>
              </a:r>
              <a:r>
                <a:rPr lang="en-US"/>
                <a:t> &lt; N</a:t>
              </a:r>
              <a:r>
                <a:rPr lang="en-US" baseline="-25000"/>
                <a:t>lower</a:t>
              </a:r>
              <a:r>
                <a:rPr lang="en-US"/>
                <a:t>,  fewer out than in.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0F07EF56-033B-E544-9F33-E6F854F0FEF4}" type="slidenum">
              <a:rPr lang="en-US"/>
              <a:pPr/>
              <a:t>47</a:t>
            </a:fld>
            <a:endParaRPr lang="en-US"/>
          </a:p>
        </p:txBody>
      </p:sp>
      <p:pic>
        <p:nvPicPr>
          <p:cNvPr id="248834" name="Picture 2"/>
          <p:cNvPicPr>
            <a:picLocks noChangeAspect="1" noChangeArrowheads="1"/>
          </p:cNvPicPr>
          <p:nvPr/>
        </p:nvPicPr>
        <p:blipFill>
          <a:blip r:embed="rId3"/>
          <a:srcRect l="8253" t="14030" r="11687" b="12325"/>
          <a:stretch>
            <a:fillRect/>
          </a:stretch>
        </p:blipFill>
        <p:spPr bwMode="auto">
          <a:xfrm>
            <a:off x="987425" y="715963"/>
            <a:ext cx="6999288" cy="5151437"/>
          </a:xfrm>
          <a:prstGeom prst="rect">
            <a:avLst/>
          </a:prstGeom>
          <a:noFill/>
          <a:ln w="9525">
            <a:noFill/>
            <a:miter lim="800000"/>
            <a:headEnd/>
            <a:tailEnd/>
          </a:ln>
          <a:effectLst/>
        </p:spPr>
      </p:pic>
      <p:sp>
        <p:nvSpPr>
          <p:cNvPr id="248835" name="Rectangle 3"/>
          <p:cNvSpPr>
            <a:spLocks noChangeArrowheads="1"/>
          </p:cNvSpPr>
          <p:nvPr/>
        </p:nvSpPr>
        <p:spPr bwMode="auto">
          <a:xfrm>
            <a:off x="1260475" y="5861050"/>
            <a:ext cx="6694488" cy="457200"/>
          </a:xfrm>
          <a:prstGeom prst="rect">
            <a:avLst/>
          </a:prstGeom>
          <a:noFill/>
          <a:ln w="9525">
            <a:noFill/>
            <a:miter lim="800000"/>
            <a:headEnd/>
            <a:tailEnd/>
          </a:ln>
          <a:effectLst/>
        </p:spPr>
        <p:txBody>
          <a:bodyPr wrap="none">
            <a:prstTxWarp prst="textNoShape">
              <a:avLst/>
            </a:prstTxWarp>
            <a:spAutoFit/>
          </a:bodyPr>
          <a:lstStyle/>
          <a:p>
            <a:r>
              <a:rPr lang="en-US">
                <a:latin typeface="Times New Roman" charset="0"/>
              </a:rPr>
              <a:t>http://phet.colorado.edu/simulations/lasers/lasers.jnlp</a:t>
            </a:r>
          </a:p>
        </p:txBody>
      </p:sp>
      <p:sp>
        <p:nvSpPr>
          <p:cNvPr id="248836" name="Rectangle 4"/>
          <p:cNvSpPr>
            <a:spLocks noChangeArrowheads="1"/>
          </p:cNvSpPr>
          <p:nvPr/>
        </p:nvSpPr>
        <p:spPr bwMode="auto">
          <a:xfrm>
            <a:off x="371475" y="142875"/>
            <a:ext cx="7943850" cy="457200"/>
          </a:xfrm>
          <a:prstGeom prst="rect">
            <a:avLst/>
          </a:prstGeom>
          <a:noFill/>
          <a:ln w="9525">
            <a:noFill/>
            <a:miter lim="800000"/>
            <a:headEnd/>
            <a:tailEnd/>
          </a:ln>
          <a:effectLst/>
        </p:spPr>
        <p:txBody>
          <a:bodyPr wrap="none">
            <a:prstTxWarp prst="textNoShape">
              <a:avLst/>
            </a:prstTxWarp>
            <a:spAutoFit/>
          </a:bodyPr>
          <a:lstStyle/>
          <a:p>
            <a:r>
              <a:rPr lang="en-US"/>
              <a:t>Can you get a population inversion in a two level system?</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 name="Slide Number Placeholder 5"/>
          <p:cNvSpPr>
            <a:spLocks noGrp="1"/>
          </p:cNvSpPr>
          <p:nvPr>
            <p:ph type="sldNum" sz="quarter" idx="12"/>
          </p:nvPr>
        </p:nvSpPr>
        <p:spPr/>
        <p:txBody>
          <a:bodyPr/>
          <a:lstStyle/>
          <a:p>
            <a:fld id="{C393EF9C-73AE-7549-AD4E-F53BD0435879}" type="slidenum">
              <a:rPr lang="en-US"/>
              <a:pPr/>
              <a:t>48</a:t>
            </a:fld>
            <a:endParaRPr lang="en-US"/>
          </a:p>
        </p:txBody>
      </p:sp>
      <p:sp>
        <p:nvSpPr>
          <p:cNvPr id="250882" name="Text Box 2"/>
          <p:cNvSpPr txBox="1">
            <a:spLocks noChangeArrowheads="1"/>
          </p:cNvSpPr>
          <p:nvPr/>
        </p:nvSpPr>
        <p:spPr bwMode="auto">
          <a:xfrm>
            <a:off x="1266825" y="536575"/>
            <a:ext cx="184150" cy="457200"/>
          </a:xfrm>
          <a:prstGeom prst="rect">
            <a:avLst/>
          </a:prstGeom>
          <a:noFill/>
          <a:ln w="9525">
            <a:noFill/>
            <a:miter lim="800000"/>
            <a:headEnd/>
            <a:tailEnd/>
          </a:ln>
          <a:effectLst/>
        </p:spPr>
        <p:txBody>
          <a:bodyPr wrap="none">
            <a:prstTxWarp prst="textNoShape">
              <a:avLst/>
            </a:prstTxWarp>
            <a:spAutoFit/>
          </a:bodyPr>
          <a:lstStyle/>
          <a:p>
            <a:endParaRPr lang="en-US">
              <a:latin typeface="Times New Roman" charset="0"/>
            </a:endParaRPr>
          </a:p>
        </p:txBody>
      </p:sp>
      <p:sp>
        <p:nvSpPr>
          <p:cNvPr id="250883" name="Text Box 3"/>
          <p:cNvSpPr txBox="1">
            <a:spLocks noChangeArrowheads="1"/>
          </p:cNvSpPr>
          <p:nvPr/>
        </p:nvSpPr>
        <p:spPr bwMode="auto">
          <a:xfrm>
            <a:off x="119063" y="679450"/>
            <a:ext cx="9024937" cy="1309688"/>
          </a:xfrm>
          <a:prstGeom prst="rect">
            <a:avLst/>
          </a:prstGeom>
          <a:noFill/>
          <a:ln w="9525">
            <a:noFill/>
            <a:miter lim="800000"/>
            <a:headEnd/>
            <a:tailEnd/>
          </a:ln>
          <a:effectLst/>
        </p:spPr>
        <p:txBody>
          <a:bodyPr>
            <a:prstTxWarp prst="textNoShape">
              <a:avLst/>
            </a:prstTxWarp>
            <a:spAutoFit/>
          </a:bodyPr>
          <a:lstStyle/>
          <a:p>
            <a:endParaRPr lang="en-US" sz="800"/>
          </a:p>
          <a:p>
            <a:r>
              <a:rPr lang="en-US" b="1">
                <a:solidFill>
                  <a:srgbClr val="FF0000"/>
                </a:solidFill>
              </a:rPr>
              <a:t>need </a:t>
            </a:r>
            <a:r>
              <a:rPr lang="en-US" b="1" u="sng">
                <a:solidFill>
                  <a:srgbClr val="FF0000"/>
                </a:solidFill>
              </a:rPr>
              <a:t>at least one more energy level involved.</a:t>
            </a:r>
          </a:p>
          <a:p>
            <a:r>
              <a:rPr lang="en-US"/>
              <a:t>Trick: use a second color of light  </a:t>
            </a:r>
          </a:p>
          <a:p>
            <a:r>
              <a:rPr lang="en-US"/>
              <a:t>(why two levels (one color) won’t work as HW problem (maybe))</a:t>
            </a:r>
          </a:p>
        </p:txBody>
      </p:sp>
      <p:sp>
        <p:nvSpPr>
          <p:cNvPr id="250884" name="Text Box 4"/>
          <p:cNvSpPr txBox="1">
            <a:spLocks noChangeArrowheads="1"/>
          </p:cNvSpPr>
          <p:nvPr/>
        </p:nvSpPr>
        <p:spPr bwMode="auto">
          <a:xfrm>
            <a:off x="1085850" y="2039938"/>
            <a:ext cx="6748463" cy="304800"/>
          </a:xfrm>
          <a:prstGeom prst="rect">
            <a:avLst/>
          </a:prstGeom>
          <a:noFill/>
          <a:ln w="9525">
            <a:noFill/>
            <a:miter lim="800000"/>
            <a:headEnd/>
            <a:tailEnd/>
          </a:ln>
          <a:effectLst/>
        </p:spPr>
        <p:txBody>
          <a:bodyPr>
            <a:prstTxWarp prst="textNoShape">
              <a:avLst/>
            </a:prstTxWarp>
            <a:spAutoFit/>
          </a:bodyPr>
          <a:lstStyle/>
          <a:p>
            <a:endParaRPr lang="en-US" sz="1400"/>
          </a:p>
        </p:txBody>
      </p:sp>
      <p:sp>
        <p:nvSpPr>
          <p:cNvPr id="250885" name="Text Box 5"/>
          <p:cNvSpPr txBox="1">
            <a:spLocks noChangeArrowheads="1"/>
          </p:cNvSpPr>
          <p:nvPr/>
        </p:nvSpPr>
        <p:spPr bwMode="auto">
          <a:xfrm>
            <a:off x="4419600" y="2044700"/>
            <a:ext cx="4895850" cy="4035425"/>
          </a:xfrm>
          <a:prstGeom prst="rect">
            <a:avLst/>
          </a:prstGeom>
          <a:noFill/>
          <a:ln w="9525">
            <a:noFill/>
            <a:miter lim="800000"/>
            <a:headEnd/>
            <a:tailEnd/>
          </a:ln>
          <a:effectLst/>
        </p:spPr>
        <p:txBody>
          <a:bodyPr>
            <a:prstTxWarp prst="textNoShape">
              <a:avLst/>
            </a:prstTxWarp>
            <a:spAutoFit/>
          </a:bodyPr>
          <a:lstStyle/>
          <a:p>
            <a:pPr marL="339725" indent="-339725"/>
            <a:r>
              <a:rPr lang="en-US" sz="2200"/>
              <a:t>To create population inversion </a:t>
            </a:r>
          </a:p>
          <a:p>
            <a:pPr marL="339725" indent="-339725"/>
            <a:r>
              <a:rPr lang="en-US" sz="2200"/>
              <a:t>between G and level 1 would need:</a:t>
            </a:r>
          </a:p>
          <a:p>
            <a:pPr marL="339725" indent="-339725"/>
            <a:endParaRPr lang="en-US" sz="1200"/>
          </a:p>
          <a:p>
            <a:pPr marL="339725" indent="-339725"/>
            <a:r>
              <a:rPr lang="en-US" sz="2200"/>
              <a:t>a. time spent in level 2 (t</a:t>
            </a:r>
            <a:r>
              <a:rPr lang="en-US" sz="2200" baseline="-25000"/>
              <a:t>2</a:t>
            </a:r>
            <a:r>
              <a:rPr lang="en-US" sz="2200"/>
              <a:t>) before spontaneously jumping to 1 is long,  and time spent in level 1 (t</a:t>
            </a:r>
            <a:r>
              <a:rPr lang="en-US" sz="2200" baseline="-25000"/>
              <a:t>1</a:t>
            </a:r>
            <a:r>
              <a:rPr lang="en-US" sz="2200"/>
              <a:t>) before jumping to G is short. </a:t>
            </a:r>
          </a:p>
          <a:p>
            <a:pPr marL="339725" indent="-339725"/>
            <a:endParaRPr lang="en-US" sz="1000"/>
          </a:p>
          <a:p>
            <a:pPr marL="339725" indent="-339725"/>
            <a:r>
              <a:rPr lang="en-US" sz="2200"/>
              <a:t>b. t</a:t>
            </a:r>
            <a:r>
              <a:rPr lang="en-US" sz="2200" baseline="-25000"/>
              <a:t>1</a:t>
            </a:r>
            <a:r>
              <a:rPr lang="en-US" sz="2200"/>
              <a:t>=t</a:t>
            </a:r>
            <a:r>
              <a:rPr lang="en-US" sz="2200" baseline="-25000"/>
              <a:t>2</a:t>
            </a:r>
          </a:p>
          <a:p>
            <a:pPr marL="339725" indent="-339725"/>
            <a:endParaRPr lang="en-US" sz="1000" baseline="-25000"/>
          </a:p>
          <a:p>
            <a:pPr marL="339725" indent="-339725"/>
            <a:r>
              <a:rPr lang="en-US" sz="2200"/>
              <a:t>c. t</a:t>
            </a:r>
            <a:r>
              <a:rPr lang="en-US" sz="2200" baseline="-25000"/>
              <a:t>2</a:t>
            </a:r>
            <a:r>
              <a:rPr lang="en-US" sz="2200"/>
              <a:t> short, t</a:t>
            </a:r>
            <a:r>
              <a:rPr lang="en-US" sz="2200" baseline="-25000"/>
              <a:t>1</a:t>
            </a:r>
            <a:r>
              <a:rPr lang="en-US" sz="2200"/>
              <a:t> long</a:t>
            </a:r>
          </a:p>
          <a:p>
            <a:pPr marL="339725" indent="-339725"/>
            <a:endParaRPr lang="en-US" sz="1000"/>
          </a:p>
          <a:p>
            <a:pPr marL="339725" indent="-339725"/>
            <a:r>
              <a:rPr lang="en-US" sz="2200"/>
              <a:t>d. does not matter</a:t>
            </a:r>
          </a:p>
          <a:p>
            <a:pPr marL="339725" indent="-339725"/>
            <a:endParaRPr lang="en-US" sz="2200"/>
          </a:p>
        </p:txBody>
      </p:sp>
      <p:grpSp>
        <p:nvGrpSpPr>
          <p:cNvPr id="2" name="Group 6"/>
          <p:cNvGrpSpPr>
            <a:grpSpLocks/>
          </p:cNvGrpSpPr>
          <p:nvPr/>
        </p:nvGrpSpPr>
        <p:grpSpPr bwMode="auto">
          <a:xfrm>
            <a:off x="0" y="2513013"/>
            <a:ext cx="4587875" cy="3908425"/>
            <a:chOff x="0" y="1583"/>
            <a:chExt cx="2890" cy="2462"/>
          </a:xfrm>
        </p:grpSpPr>
        <p:sp>
          <p:nvSpPr>
            <p:cNvPr id="250887" name="Line 7"/>
            <p:cNvSpPr>
              <a:spLocks noChangeShapeType="1"/>
            </p:cNvSpPr>
            <p:nvPr/>
          </p:nvSpPr>
          <p:spPr bwMode="auto">
            <a:xfrm>
              <a:off x="808" y="3333"/>
              <a:ext cx="104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50888" name="Line 8"/>
            <p:cNvSpPr>
              <a:spLocks noChangeShapeType="1"/>
            </p:cNvSpPr>
            <p:nvPr/>
          </p:nvSpPr>
          <p:spPr bwMode="auto">
            <a:xfrm>
              <a:off x="912" y="1805"/>
              <a:ext cx="10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50889" name="Line 9"/>
            <p:cNvSpPr>
              <a:spLocks noChangeShapeType="1"/>
            </p:cNvSpPr>
            <p:nvPr/>
          </p:nvSpPr>
          <p:spPr bwMode="auto">
            <a:xfrm>
              <a:off x="1888" y="2189"/>
              <a:ext cx="780" cy="8"/>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50890" name="Line 10"/>
            <p:cNvSpPr>
              <a:spLocks noChangeShapeType="1"/>
            </p:cNvSpPr>
            <p:nvPr/>
          </p:nvSpPr>
          <p:spPr bwMode="auto">
            <a:xfrm flipV="1">
              <a:off x="1168" y="1813"/>
              <a:ext cx="96" cy="1488"/>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grpSp>
          <p:nvGrpSpPr>
            <p:cNvPr id="3" name="Group 11"/>
            <p:cNvGrpSpPr>
              <a:grpSpLocks/>
            </p:cNvGrpSpPr>
            <p:nvPr/>
          </p:nvGrpSpPr>
          <p:grpSpPr bwMode="auto">
            <a:xfrm>
              <a:off x="480" y="2413"/>
              <a:ext cx="491" cy="502"/>
              <a:chOff x="984" y="824"/>
              <a:chExt cx="491" cy="502"/>
            </a:xfrm>
          </p:grpSpPr>
          <p:sp>
            <p:nvSpPr>
              <p:cNvPr id="250892" name="Freeform 12"/>
              <p:cNvSpPr>
                <a:spLocks/>
              </p:cNvSpPr>
              <p:nvPr/>
            </p:nvSpPr>
            <p:spPr bwMode="auto">
              <a:xfrm>
                <a:off x="1016" y="824"/>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1EC235"/>
                </a:solidFill>
                <a:round/>
                <a:headEnd type="none" w="med" len="med"/>
                <a:tailEnd type="triangle" w="med" len="med"/>
              </a:ln>
              <a:effectLst/>
            </p:spPr>
            <p:txBody>
              <a:bodyPr>
                <a:prstTxWarp prst="textNoShape">
                  <a:avLst/>
                </a:prstTxWarp>
              </a:bodyPr>
              <a:lstStyle/>
              <a:p>
                <a:endParaRPr lang="en-US"/>
              </a:p>
            </p:txBody>
          </p:sp>
          <p:sp>
            <p:nvSpPr>
              <p:cNvPr id="250893" name="Freeform 13"/>
              <p:cNvSpPr>
                <a:spLocks/>
              </p:cNvSpPr>
              <p:nvPr/>
            </p:nvSpPr>
            <p:spPr bwMode="auto">
              <a:xfrm>
                <a:off x="1000" y="992"/>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1EC235"/>
                </a:solidFill>
                <a:round/>
                <a:headEnd type="none" w="med" len="med"/>
                <a:tailEnd type="triangle" w="med" len="med"/>
              </a:ln>
              <a:effectLst/>
            </p:spPr>
            <p:txBody>
              <a:bodyPr>
                <a:prstTxWarp prst="textNoShape">
                  <a:avLst/>
                </a:prstTxWarp>
              </a:bodyPr>
              <a:lstStyle/>
              <a:p>
                <a:endParaRPr lang="en-US"/>
              </a:p>
            </p:txBody>
          </p:sp>
          <p:sp>
            <p:nvSpPr>
              <p:cNvPr id="250894" name="Freeform 14"/>
              <p:cNvSpPr>
                <a:spLocks/>
              </p:cNvSpPr>
              <p:nvPr/>
            </p:nvSpPr>
            <p:spPr bwMode="auto">
              <a:xfrm>
                <a:off x="984" y="1160"/>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1EC235"/>
                </a:solidFill>
                <a:round/>
                <a:headEnd type="none" w="med" len="med"/>
                <a:tailEnd type="triangle" w="med" len="med"/>
              </a:ln>
              <a:effectLst/>
            </p:spPr>
            <p:txBody>
              <a:bodyPr>
                <a:prstTxWarp prst="textNoShape">
                  <a:avLst/>
                </a:prstTxWarp>
              </a:bodyPr>
              <a:lstStyle/>
              <a:p>
                <a:endParaRPr lang="en-US"/>
              </a:p>
            </p:txBody>
          </p:sp>
        </p:grpSp>
        <p:sp>
          <p:nvSpPr>
            <p:cNvPr id="250895" name="Line 15"/>
            <p:cNvSpPr>
              <a:spLocks noChangeShapeType="1"/>
            </p:cNvSpPr>
            <p:nvPr/>
          </p:nvSpPr>
          <p:spPr bwMode="auto">
            <a:xfrm>
              <a:off x="1880" y="1837"/>
              <a:ext cx="400" cy="328"/>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50896" name="Line 16"/>
            <p:cNvSpPr>
              <a:spLocks noChangeShapeType="1"/>
            </p:cNvSpPr>
            <p:nvPr/>
          </p:nvSpPr>
          <p:spPr bwMode="auto">
            <a:xfrm flipH="1">
              <a:off x="1848" y="2277"/>
              <a:ext cx="448" cy="1016"/>
            </a:xfrm>
            <a:prstGeom prst="line">
              <a:avLst/>
            </a:prstGeom>
            <a:noFill/>
            <a:ln w="9525" cap="rnd">
              <a:solidFill>
                <a:schemeClr val="tx1"/>
              </a:solidFill>
              <a:prstDash val="sysDot"/>
              <a:round/>
              <a:headEnd/>
              <a:tailEnd type="triangle" w="med" len="med"/>
            </a:ln>
            <a:effectLst/>
          </p:spPr>
          <p:txBody>
            <a:bodyPr>
              <a:prstTxWarp prst="textNoShape">
                <a:avLst/>
              </a:prstTxWarp>
            </a:bodyPr>
            <a:lstStyle/>
            <a:p>
              <a:endParaRPr lang="en-US"/>
            </a:p>
          </p:txBody>
        </p:sp>
        <p:sp>
          <p:nvSpPr>
            <p:cNvPr id="250897" name="Freeform 17"/>
            <p:cNvSpPr>
              <a:spLocks/>
            </p:cNvSpPr>
            <p:nvPr/>
          </p:nvSpPr>
          <p:spPr bwMode="auto">
            <a:xfrm>
              <a:off x="2184" y="2565"/>
              <a:ext cx="459" cy="166"/>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FF0000"/>
              </a:solidFill>
              <a:round/>
              <a:headEnd type="none" w="med" len="med"/>
              <a:tailEnd type="triangle" w="med" len="med"/>
            </a:ln>
            <a:effectLst/>
          </p:spPr>
          <p:txBody>
            <a:bodyPr>
              <a:prstTxWarp prst="textNoShape">
                <a:avLst/>
              </a:prstTxWarp>
            </a:bodyPr>
            <a:lstStyle/>
            <a:p>
              <a:endParaRPr lang="en-US"/>
            </a:p>
          </p:txBody>
        </p:sp>
        <p:sp>
          <p:nvSpPr>
            <p:cNvPr id="250898" name="Text Box 18"/>
            <p:cNvSpPr txBox="1">
              <a:spLocks noChangeArrowheads="1"/>
            </p:cNvSpPr>
            <p:nvPr/>
          </p:nvSpPr>
          <p:spPr bwMode="auto">
            <a:xfrm>
              <a:off x="1193" y="3304"/>
              <a:ext cx="255" cy="288"/>
            </a:xfrm>
            <a:prstGeom prst="rect">
              <a:avLst/>
            </a:prstGeom>
            <a:noFill/>
            <a:ln w="9525">
              <a:noFill/>
              <a:miter lim="800000"/>
              <a:headEnd/>
              <a:tailEnd/>
            </a:ln>
            <a:effectLst/>
          </p:spPr>
          <p:txBody>
            <a:bodyPr wrap="none">
              <a:prstTxWarp prst="textNoShape">
                <a:avLst/>
              </a:prstTxWarp>
              <a:spAutoFit/>
            </a:bodyPr>
            <a:lstStyle/>
            <a:p>
              <a:r>
                <a:rPr lang="en-US">
                  <a:latin typeface="Times New Roman" charset="0"/>
                </a:rPr>
                <a:t>G</a:t>
              </a:r>
            </a:p>
          </p:txBody>
        </p:sp>
        <p:sp>
          <p:nvSpPr>
            <p:cNvPr id="250899" name="Text Box 19"/>
            <p:cNvSpPr txBox="1">
              <a:spLocks noChangeArrowheads="1"/>
            </p:cNvSpPr>
            <p:nvPr/>
          </p:nvSpPr>
          <p:spPr bwMode="auto">
            <a:xfrm>
              <a:off x="718" y="1583"/>
              <a:ext cx="212" cy="288"/>
            </a:xfrm>
            <a:prstGeom prst="rect">
              <a:avLst/>
            </a:prstGeom>
            <a:noFill/>
            <a:ln w="9525">
              <a:noFill/>
              <a:miter lim="800000"/>
              <a:headEnd/>
              <a:tailEnd/>
            </a:ln>
            <a:effectLst/>
          </p:spPr>
          <p:txBody>
            <a:bodyPr wrap="none">
              <a:prstTxWarp prst="textNoShape">
                <a:avLst/>
              </a:prstTxWarp>
              <a:spAutoFit/>
            </a:bodyPr>
            <a:lstStyle/>
            <a:p>
              <a:r>
                <a:rPr lang="en-US">
                  <a:latin typeface="Times New Roman" charset="0"/>
                </a:rPr>
                <a:t>2</a:t>
              </a:r>
            </a:p>
          </p:txBody>
        </p:sp>
        <p:sp>
          <p:nvSpPr>
            <p:cNvPr id="250900" name="Text Box 20"/>
            <p:cNvSpPr txBox="1">
              <a:spLocks noChangeArrowheads="1"/>
            </p:cNvSpPr>
            <p:nvPr/>
          </p:nvSpPr>
          <p:spPr bwMode="auto">
            <a:xfrm>
              <a:off x="2486" y="1911"/>
              <a:ext cx="212" cy="288"/>
            </a:xfrm>
            <a:prstGeom prst="rect">
              <a:avLst/>
            </a:prstGeom>
            <a:noFill/>
            <a:ln w="9525">
              <a:noFill/>
              <a:miter lim="800000"/>
              <a:headEnd/>
              <a:tailEnd/>
            </a:ln>
            <a:effectLst/>
          </p:spPr>
          <p:txBody>
            <a:bodyPr wrap="none">
              <a:prstTxWarp prst="textNoShape">
                <a:avLst/>
              </a:prstTxWarp>
              <a:spAutoFit/>
            </a:bodyPr>
            <a:lstStyle/>
            <a:p>
              <a:r>
                <a:rPr lang="en-US">
                  <a:latin typeface="Times New Roman" charset="0"/>
                </a:rPr>
                <a:t>1</a:t>
              </a:r>
            </a:p>
          </p:txBody>
        </p:sp>
        <p:sp>
          <p:nvSpPr>
            <p:cNvPr id="250901" name="Text Box 21"/>
            <p:cNvSpPr txBox="1">
              <a:spLocks noChangeArrowheads="1"/>
            </p:cNvSpPr>
            <p:nvPr/>
          </p:nvSpPr>
          <p:spPr bwMode="auto">
            <a:xfrm>
              <a:off x="0" y="1966"/>
              <a:ext cx="1503" cy="442"/>
            </a:xfrm>
            <a:prstGeom prst="rect">
              <a:avLst/>
            </a:prstGeom>
            <a:noFill/>
            <a:ln w="9525">
              <a:noFill/>
              <a:miter lim="800000"/>
              <a:headEnd/>
              <a:tailEnd/>
            </a:ln>
            <a:effectLst/>
          </p:spPr>
          <p:txBody>
            <a:bodyPr wrap="none">
              <a:prstTxWarp prst="textNoShape">
                <a:avLst/>
              </a:prstTxWarp>
              <a:spAutoFit/>
            </a:bodyPr>
            <a:lstStyle/>
            <a:p>
              <a:r>
                <a:rPr lang="en-US" sz="2000" i="1">
                  <a:latin typeface="Times New Roman" charset="0"/>
                </a:rPr>
                <a:t>also can kick up by</a:t>
              </a:r>
            </a:p>
            <a:p>
              <a:r>
                <a:rPr lang="en-US" sz="2000" i="1">
                  <a:latin typeface="Times New Roman" charset="0"/>
                </a:rPr>
                <a:t>bashing with electron</a:t>
              </a:r>
            </a:p>
          </p:txBody>
        </p:sp>
        <p:sp>
          <p:nvSpPr>
            <p:cNvPr id="250902" name="Text Box 22"/>
            <p:cNvSpPr txBox="1">
              <a:spLocks noChangeArrowheads="1"/>
            </p:cNvSpPr>
            <p:nvPr/>
          </p:nvSpPr>
          <p:spPr bwMode="auto">
            <a:xfrm>
              <a:off x="266" y="3527"/>
              <a:ext cx="2624" cy="518"/>
            </a:xfrm>
            <a:prstGeom prst="rect">
              <a:avLst/>
            </a:prstGeom>
            <a:noFill/>
            <a:ln w="9525">
              <a:noFill/>
              <a:miter lim="800000"/>
              <a:headEnd/>
              <a:tailEnd/>
            </a:ln>
            <a:effectLst/>
          </p:spPr>
          <p:txBody>
            <a:bodyPr wrap="none">
              <a:prstTxWarp prst="textNoShape">
                <a:avLst/>
              </a:prstTxWarp>
              <a:spAutoFit/>
            </a:bodyPr>
            <a:lstStyle/>
            <a:p>
              <a:r>
                <a:rPr lang="en-US"/>
                <a:t>“pumping” process to</a:t>
              </a:r>
            </a:p>
            <a:p>
              <a:r>
                <a:rPr lang="en-US"/>
                <a:t> produce population inversion</a:t>
              </a:r>
            </a:p>
          </p:txBody>
        </p:sp>
        <p:sp>
          <p:nvSpPr>
            <p:cNvPr id="250903" name="Text Box 23"/>
            <p:cNvSpPr txBox="1">
              <a:spLocks noChangeArrowheads="1"/>
            </p:cNvSpPr>
            <p:nvPr/>
          </p:nvSpPr>
          <p:spPr bwMode="auto">
            <a:xfrm>
              <a:off x="2034" y="1700"/>
              <a:ext cx="241" cy="288"/>
            </a:xfrm>
            <a:prstGeom prst="rect">
              <a:avLst/>
            </a:prstGeom>
            <a:noFill/>
            <a:ln w="9525">
              <a:noFill/>
              <a:miter lim="800000"/>
              <a:headEnd/>
              <a:tailEnd/>
            </a:ln>
            <a:effectLst/>
          </p:spPr>
          <p:txBody>
            <a:bodyPr wrap="none">
              <a:prstTxWarp prst="textNoShape">
                <a:avLst/>
              </a:prstTxWarp>
              <a:spAutoFit/>
            </a:bodyPr>
            <a:lstStyle/>
            <a:p>
              <a:r>
                <a:rPr lang="en-US"/>
                <a:t>t</a:t>
              </a:r>
              <a:r>
                <a:rPr lang="en-US" baseline="-25000"/>
                <a:t>2</a:t>
              </a:r>
            </a:p>
          </p:txBody>
        </p:sp>
        <p:sp>
          <p:nvSpPr>
            <p:cNvPr id="250904" name="Text Box 24"/>
            <p:cNvSpPr txBox="1">
              <a:spLocks noChangeArrowheads="1"/>
            </p:cNvSpPr>
            <p:nvPr/>
          </p:nvSpPr>
          <p:spPr bwMode="auto">
            <a:xfrm>
              <a:off x="1918" y="2288"/>
              <a:ext cx="241" cy="288"/>
            </a:xfrm>
            <a:prstGeom prst="rect">
              <a:avLst/>
            </a:prstGeom>
            <a:noFill/>
            <a:ln w="9525">
              <a:noFill/>
              <a:miter lim="800000"/>
              <a:headEnd/>
              <a:tailEnd/>
            </a:ln>
            <a:effectLst/>
          </p:spPr>
          <p:txBody>
            <a:bodyPr wrap="none">
              <a:prstTxWarp prst="textNoShape">
                <a:avLst/>
              </a:prstTxWarp>
              <a:spAutoFit/>
            </a:bodyPr>
            <a:lstStyle/>
            <a:p>
              <a:r>
                <a:rPr lang="en-US"/>
                <a:t>t</a:t>
              </a:r>
              <a:r>
                <a:rPr lang="en-US" baseline="-25000"/>
                <a:t>1</a:t>
              </a:r>
            </a:p>
          </p:txBody>
        </p:sp>
      </p:grpSp>
      <p:sp>
        <p:nvSpPr>
          <p:cNvPr id="250905" name="Text Box 25"/>
          <p:cNvSpPr txBox="1">
            <a:spLocks noChangeArrowheads="1"/>
          </p:cNvSpPr>
          <p:nvPr/>
        </p:nvSpPr>
        <p:spPr bwMode="auto">
          <a:xfrm>
            <a:off x="4849813" y="5670550"/>
            <a:ext cx="3902075" cy="457200"/>
          </a:xfrm>
          <a:prstGeom prst="rect">
            <a:avLst/>
          </a:prstGeom>
          <a:noFill/>
          <a:ln w="9525">
            <a:noFill/>
            <a:miter lim="800000"/>
            <a:headEnd/>
            <a:tailEnd/>
          </a:ln>
          <a:effectLst/>
        </p:spPr>
        <p:txBody>
          <a:bodyPr>
            <a:prstTxWarp prst="textNoShape">
              <a:avLst/>
            </a:prstTxWarp>
            <a:spAutoFit/>
          </a:bodyPr>
          <a:lstStyle/>
          <a:p>
            <a:r>
              <a:rPr lang="en-US">
                <a:solidFill>
                  <a:srgbClr val="FF0066"/>
                </a:solidFill>
              </a:rPr>
              <a:t>ans. c. show on sim</a:t>
            </a:r>
          </a:p>
        </p:txBody>
      </p:sp>
      <p:sp>
        <p:nvSpPr>
          <p:cNvPr id="250906" name="Rectangle 26"/>
          <p:cNvSpPr>
            <a:spLocks noChangeArrowheads="1"/>
          </p:cNvSpPr>
          <p:nvPr/>
        </p:nvSpPr>
        <p:spPr bwMode="auto">
          <a:xfrm>
            <a:off x="160338" y="0"/>
            <a:ext cx="6054725" cy="579438"/>
          </a:xfrm>
          <a:prstGeom prst="rect">
            <a:avLst/>
          </a:prstGeom>
          <a:noFill/>
          <a:ln w="9525">
            <a:noFill/>
            <a:miter lim="800000"/>
            <a:headEnd/>
            <a:tailEnd/>
          </a:ln>
          <a:effectLst/>
        </p:spPr>
        <p:txBody>
          <a:bodyPr wrap="none">
            <a:prstTxWarp prst="textNoShape">
              <a:avLst/>
            </a:prstTxWarp>
            <a:spAutoFit/>
          </a:bodyPr>
          <a:lstStyle/>
          <a:p>
            <a:r>
              <a:rPr lang="en-US" sz="3200" b="1"/>
              <a:t>Getting a population inversion</a:t>
            </a:r>
            <a:endParaRPr lang="en-US"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088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5088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5088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5088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5088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5088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0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5" grpId="0" build="p" autoUpdateAnimBg="0"/>
      <p:bldP spid="250905" grpId="0"/>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7103E20-7DED-7048-86E6-08E143AF48E6}" type="slidenum">
              <a:rPr lang="en-US"/>
              <a:pPr/>
              <a:t>49</a:t>
            </a:fld>
            <a:endParaRPr lang="en-US"/>
          </a:p>
        </p:txBody>
      </p:sp>
      <p:sp>
        <p:nvSpPr>
          <p:cNvPr id="252930" name="Text Box 2"/>
          <p:cNvSpPr txBox="1">
            <a:spLocks noChangeArrowheads="1"/>
          </p:cNvSpPr>
          <p:nvPr/>
        </p:nvSpPr>
        <p:spPr bwMode="auto">
          <a:xfrm>
            <a:off x="265113" y="252413"/>
            <a:ext cx="8670925" cy="1187450"/>
          </a:xfrm>
          <a:prstGeom prst="rect">
            <a:avLst/>
          </a:prstGeom>
          <a:noFill/>
          <a:ln w="9525">
            <a:noFill/>
            <a:miter lim="800000"/>
            <a:headEnd/>
            <a:tailEnd/>
          </a:ln>
          <a:effectLst/>
        </p:spPr>
        <p:txBody>
          <a:bodyPr wrap="none">
            <a:prstTxWarp prst="textNoShape">
              <a:avLst/>
            </a:prstTxWarp>
            <a:spAutoFit/>
          </a:bodyPr>
          <a:lstStyle/>
          <a:p>
            <a:r>
              <a:rPr lang="en-US"/>
              <a:t>Laser-- Light Amplification by Stimulated Emission of Radiation</a:t>
            </a:r>
          </a:p>
          <a:p>
            <a:r>
              <a:rPr lang="en-US">
                <a:solidFill>
                  <a:srgbClr val="FF0000"/>
                </a:solidFill>
                <a:latin typeface="Comic Sans MS" charset="0"/>
              </a:rPr>
              <a:t>lots of cloning of photons-  LOTS of identical light. </a:t>
            </a:r>
          </a:p>
          <a:p>
            <a:endParaRPr lang="en-US">
              <a:solidFill>
                <a:srgbClr val="FF0000"/>
              </a:solidFill>
              <a:latin typeface="Comic Sans MS" charset="0"/>
            </a:endParaRPr>
          </a:p>
        </p:txBody>
      </p:sp>
      <p:sp>
        <p:nvSpPr>
          <p:cNvPr id="252931" name="Text Box 3"/>
          <p:cNvSpPr txBox="1">
            <a:spLocks noChangeArrowheads="1"/>
          </p:cNvSpPr>
          <p:nvPr/>
        </p:nvSpPr>
        <p:spPr bwMode="auto">
          <a:xfrm>
            <a:off x="249238" y="1225550"/>
            <a:ext cx="7572375" cy="2282825"/>
          </a:xfrm>
          <a:prstGeom prst="rect">
            <a:avLst/>
          </a:prstGeom>
          <a:noFill/>
          <a:ln w="9525">
            <a:noFill/>
            <a:miter lim="800000"/>
            <a:headEnd/>
            <a:tailEnd/>
          </a:ln>
          <a:effectLst/>
        </p:spPr>
        <p:txBody>
          <a:bodyPr>
            <a:prstTxWarp prst="textNoShape">
              <a:avLst/>
            </a:prstTxWarp>
            <a:spAutoFit/>
          </a:bodyPr>
          <a:lstStyle/>
          <a:p>
            <a:r>
              <a:rPr lang="en-US"/>
              <a:t>Figure out conditions for l.a.s.e.r.</a:t>
            </a:r>
          </a:p>
          <a:p>
            <a:r>
              <a:rPr lang="en-US"/>
              <a:t>Important roles all played by:</a:t>
            </a:r>
          </a:p>
          <a:p>
            <a:pPr lvl="1">
              <a:buFontTx/>
              <a:buChar char="•"/>
            </a:pPr>
            <a:r>
              <a:rPr lang="en-US"/>
              <a:t> absorption</a:t>
            </a:r>
          </a:p>
          <a:p>
            <a:pPr lvl="1">
              <a:buFontTx/>
              <a:buChar char="•"/>
            </a:pPr>
            <a:r>
              <a:rPr lang="en-US"/>
              <a:t> stimulated emission</a:t>
            </a:r>
          </a:p>
          <a:p>
            <a:pPr lvl="1">
              <a:buFontTx/>
              <a:buChar char="•"/>
            </a:pPr>
            <a:r>
              <a:rPr lang="en-US"/>
              <a:t> spontaneous emission</a:t>
            </a:r>
          </a:p>
          <a:p>
            <a:endParaRPr lang="en-US"/>
          </a:p>
        </p:txBody>
      </p:sp>
      <p:sp>
        <p:nvSpPr>
          <p:cNvPr id="252932" name="Text Box 4"/>
          <p:cNvSpPr txBox="1">
            <a:spLocks noChangeArrowheads="1"/>
          </p:cNvSpPr>
          <p:nvPr/>
        </p:nvSpPr>
        <p:spPr bwMode="auto">
          <a:xfrm>
            <a:off x="327025" y="3392488"/>
            <a:ext cx="8924925" cy="2647950"/>
          </a:xfrm>
          <a:prstGeom prst="rect">
            <a:avLst/>
          </a:prstGeom>
          <a:noFill/>
          <a:ln w="9525">
            <a:noFill/>
            <a:miter lim="800000"/>
            <a:headEnd/>
            <a:tailEnd/>
          </a:ln>
          <a:effectLst/>
        </p:spPr>
        <p:txBody>
          <a:bodyPr wrap="none">
            <a:prstTxWarp prst="textNoShape">
              <a:avLst/>
            </a:prstTxWarp>
            <a:spAutoFit/>
          </a:bodyPr>
          <a:lstStyle/>
          <a:p>
            <a:r>
              <a:rPr lang="en-US"/>
              <a:t>Requires </a:t>
            </a:r>
          </a:p>
          <a:p>
            <a:r>
              <a:rPr lang="en-US"/>
              <a:t>1) more atoms in an upper level than a lower one</a:t>
            </a:r>
          </a:p>
          <a:p>
            <a:r>
              <a:rPr lang="en-US"/>
              <a:t>	(“population inversion”)   </a:t>
            </a:r>
            <a:r>
              <a:rPr lang="en-US" i="1">
                <a:latin typeface="Comic Sans MS" charset="0"/>
              </a:rPr>
              <a:t> </a:t>
            </a:r>
          </a:p>
          <a:p>
            <a:r>
              <a:rPr lang="en-US" i="1">
                <a:latin typeface="Comic Sans MS" charset="0"/>
              </a:rPr>
              <a:t>	(hard part of making laser)</a:t>
            </a:r>
          </a:p>
          <a:p>
            <a:endParaRPr lang="en-US"/>
          </a:p>
          <a:p>
            <a:r>
              <a:rPr lang="en-US"/>
              <a:t>2) Method of re-cycling photons to clone more times (“feedback”)</a:t>
            </a:r>
          </a:p>
          <a:p>
            <a:r>
              <a:rPr lang="en-US"/>
              <a:t>      	</a:t>
            </a:r>
            <a:r>
              <a:rPr lang="en-US" i="1"/>
              <a:t>(mirrors)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293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5293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5293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5293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5293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5293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2" grpId="0" build="p" autoUpdateAnimBg="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152400" y="0"/>
            <a:ext cx="8915400" cy="2162175"/>
          </a:xfrm>
          <a:prstGeom prst="rect">
            <a:avLst/>
          </a:prstGeom>
          <a:noFill/>
          <a:ln w="9525">
            <a:noFill/>
            <a:miter lim="800000"/>
            <a:headEnd/>
            <a:tailEnd/>
          </a:ln>
        </p:spPr>
        <p:txBody>
          <a:bodyPr>
            <a:prstTxWarp prst="textNoShape">
              <a:avLst/>
            </a:prstTxWarp>
            <a:spAutoFit/>
          </a:bodyPr>
          <a:lstStyle/>
          <a:p>
            <a:pPr algn="ctr"/>
            <a:r>
              <a:rPr lang="en-US" sz="3200" b="1"/>
              <a:t>When is it important to think </a:t>
            </a:r>
          </a:p>
          <a:p>
            <a:pPr algn="ctr"/>
            <a:r>
              <a:rPr lang="en-US" sz="3200" b="1"/>
              <a:t>about particle aspect of light? </a:t>
            </a:r>
            <a:r>
              <a:rPr lang="en-US" b="1"/>
              <a:t> </a:t>
            </a:r>
          </a:p>
          <a:p>
            <a:endParaRPr lang="en-US">
              <a:solidFill>
                <a:srgbClr val="FF0000"/>
              </a:solidFill>
            </a:endParaRPr>
          </a:p>
          <a:p>
            <a:r>
              <a:rPr lang="en-US" b="1"/>
              <a:t>Only if your “detection system” is good enough to see individual photons! </a:t>
            </a:r>
          </a:p>
        </p:txBody>
      </p:sp>
      <p:sp>
        <p:nvSpPr>
          <p:cNvPr id="1932291" name="Text Box 3"/>
          <p:cNvSpPr txBox="1">
            <a:spLocks noChangeArrowheads="1"/>
          </p:cNvSpPr>
          <p:nvPr/>
        </p:nvSpPr>
        <p:spPr bwMode="auto">
          <a:xfrm>
            <a:off x="168275" y="4254500"/>
            <a:ext cx="8975725" cy="2282825"/>
          </a:xfrm>
          <a:prstGeom prst="rect">
            <a:avLst/>
          </a:prstGeom>
          <a:noFill/>
          <a:ln w="9525">
            <a:noFill/>
            <a:miter lim="800000"/>
            <a:headEnd/>
            <a:tailEnd/>
          </a:ln>
        </p:spPr>
        <p:txBody>
          <a:bodyPr>
            <a:prstTxWarp prst="textNoShape">
              <a:avLst/>
            </a:prstTxWarp>
            <a:spAutoFit/>
          </a:bodyPr>
          <a:lstStyle/>
          <a:p>
            <a:r>
              <a:rPr lang="en-US" u="sng"/>
              <a:t>Examples where don’t need to think about particle behavior </a:t>
            </a:r>
            <a:r>
              <a:rPr lang="en-US" sz="2200" u="sng"/>
              <a:t>(detection system isn’t good enough and wave behavior is easier):</a:t>
            </a:r>
            <a:r>
              <a:rPr lang="en-US"/>
              <a:t> </a:t>
            </a:r>
          </a:p>
          <a:p>
            <a:r>
              <a:rPr lang="en-US">
                <a:solidFill>
                  <a:srgbClr val="FF0000"/>
                </a:solidFill>
              </a:rPr>
              <a:t>Heating: </a:t>
            </a:r>
            <a:r>
              <a:rPr lang="en-US"/>
              <a:t>Energy absorbed in microwave or by black asphalt. </a:t>
            </a:r>
          </a:p>
          <a:p>
            <a:r>
              <a:rPr lang="en-US">
                <a:solidFill>
                  <a:srgbClr val="FF0000"/>
                </a:solidFill>
              </a:rPr>
              <a:t>Optics:</a:t>
            </a:r>
            <a:r>
              <a:rPr lang="en-US"/>
              <a:t> Light bending through lenses or passing through slits</a:t>
            </a:r>
          </a:p>
          <a:p>
            <a:r>
              <a:rPr lang="en-US">
                <a:solidFill>
                  <a:srgbClr val="FF0000"/>
                </a:solidFill>
              </a:rPr>
              <a:t>Laser beam:</a:t>
            </a:r>
            <a:r>
              <a:rPr lang="en-US"/>
              <a:t> Treat it just like a beam of light… (Understanding</a:t>
            </a:r>
          </a:p>
          <a:p>
            <a:r>
              <a:rPr lang="en-US"/>
              <a:t>	 the </a:t>
            </a:r>
            <a:r>
              <a:rPr lang="en-US" u="sng"/>
              <a:t>working principle</a:t>
            </a:r>
            <a:r>
              <a:rPr lang="en-US"/>
              <a:t> of a laser requires photon picture.)</a:t>
            </a:r>
          </a:p>
        </p:txBody>
      </p:sp>
      <p:sp>
        <p:nvSpPr>
          <p:cNvPr id="1932292" name="Rectangle 4"/>
          <p:cNvSpPr>
            <a:spLocks noChangeArrowheads="1"/>
          </p:cNvSpPr>
          <p:nvPr/>
        </p:nvSpPr>
        <p:spPr bwMode="auto">
          <a:xfrm>
            <a:off x="225425" y="2257425"/>
            <a:ext cx="8712200" cy="1552575"/>
          </a:xfrm>
          <a:prstGeom prst="rect">
            <a:avLst/>
          </a:prstGeom>
          <a:noFill/>
          <a:ln w="9525">
            <a:noFill/>
            <a:miter lim="800000"/>
            <a:headEnd/>
            <a:tailEnd/>
          </a:ln>
        </p:spPr>
        <p:txBody>
          <a:bodyPr wrap="none">
            <a:prstTxWarp prst="textNoShape">
              <a:avLst/>
            </a:prstTxWarp>
            <a:spAutoFit/>
          </a:bodyPr>
          <a:lstStyle/>
          <a:p>
            <a:r>
              <a:rPr lang="en-US" u="sng"/>
              <a:t>Examples where important to think about particle behavior:</a:t>
            </a:r>
            <a:r>
              <a:rPr lang="en-US"/>
              <a:t> </a:t>
            </a:r>
          </a:p>
          <a:p>
            <a:r>
              <a:rPr lang="en-US">
                <a:solidFill>
                  <a:srgbClr val="FF0000"/>
                </a:solidFill>
              </a:rPr>
              <a:t>Photoelectric effect:</a:t>
            </a:r>
            <a:r>
              <a:rPr lang="en-US"/>
              <a:t>   Individual electrons popping out of metal</a:t>
            </a:r>
          </a:p>
          <a:p>
            <a:r>
              <a:rPr lang="en-US">
                <a:solidFill>
                  <a:srgbClr val="FF0000"/>
                </a:solidFill>
              </a:rPr>
              <a:t>Lasers:</a:t>
            </a:r>
            <a:r>
              <a:rPr lang="en-US"/>
              <a:t>  Electrons in atoms transitioning between energy levels</a:t>
            </a:r>
          </a:p>
          <a:p>
            <a:r>
              <a:rPr lang="en-US">
                <a:solidFill>
                  <a:srgbClr val="FF0000"/>
                </a:solidFill>
              </a:rPr>
              <a:t>Molecular bonds: </a:t>
            </a:r>
            <a:r>
              <a:rPr lang="en-US"/>
              <a:t>  Chemical bonds breaking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32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322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322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322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3229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3229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32291">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932291">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193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2291" grpId="0" build="p" autoUpdateAnimBg="0"/>
      <p:bldP spid="1932292" grpId="0" build="p" autoUpdateAnimBg="0"/>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Slide Number Placeholder 5"/>
          <p:cNvSpPr>
            <a:spLocks noGrp="1"/>
          </p:cNvSpPr>
          <p:nvPr>
            <p:ph type="sldNum" sz="quarter" idx="12"/>
          </p:nvPr>
        </p:nvSpPr>
        <p:spPr/>
        <p:txBody>
          <a:bodyPr/>
          <a:lstStyle/>
          <a:p>
            <a:fld id="{B4C81FB6-D30C-9A4E-9358-AB7FA1A7BE19}" type="slidenum">
              <a:rPr lang="en-US"/>
              <a:pPr/>
              <a:t>50</a:t>
            </a:fld>
            <a:endParaRPr lang="en-US"/>
          </a:p>
        </p:txBody>
      </p:sp>
      <p:sp>
        <p:nvSpPr>
          <p:cNvPr id="254978" name="Oval 2"/>
          <p:cNvSpPr>
            <a:spLocks noChangeArrowheads="1"/>
          </p:cNvSpPr>
          <p:nvPr/>
        </p:nvSpPr>
        <p:spPr bwMode="auto">
          <a:xfrm>
            <a:off x="2032000" y="1981200"/>
            <a:ext cx="393700" cy="393700"/>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54979" name="Oval 3"/>
          <p:cNvSpPr>
            <a:spLocks noChangeArrowheads="1"/>
          </p:cNvSpPr>
          <p:nvPr/>
        </p:nvSpPr>
        <p:spPr bwMode="auto">
          <a:xfrm>
            <a:off x="5016500" y="2146300"/>
            <a:ext cx="393700" cy="393700"/>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54980" name="Oval 4"/>
          <p:cNvSpPr>
            <a:spLocks noChangeArrowheads="1"/>
          </p:cNvSpPr>
          <p:nvPr/>
        </p:nvSpPr>
        <p:spPr bwMode="auto">
          <a:xfrm>
            <a:off x="2933700" y="1993900"/>
            <a:ext cx="393700" cy="393700"/>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54981" name="Text Box 5"/>
          <p:cNvSpPr txBox="1">
            <a:spLocks noChangeArrowheads="1"/>
          </p:cNvSpPr>
          <p:nvPr/>
        </p:nvSpPr>
        <p:spPr bwMode="auto">
          <a:xfrm>
            <a:off x="228600" y="792163"/>
            <a:ext cx="8586788" cy="457200"/>
          </a:xfrm>
          <a:prstGeom prst="rect">
            <a:avLst/>
          </a:prstGeom>
          <a:noFill/>
          <a:ln w="9525">
            <a:noFill/>
            <a:miter lim="800000"/>
            <a:headEnd/>
            <a:tailEnd/>
          </a:ln>
          <a:effectLst/>
        </p:spPr>
        <p:txBody>
          <a:bodyPr>
            <a:prstTxWarp prst="textNoShape">
              <a:avLst/>
            </a:prstTxWarp>
            <a:spAutoFit/>
          </a:bodyPr>
          <a:lstStyle/>
          <a:p>
            <a:r>
              <a:rPr lang="en-US">
                <a:latin typeface="Times New Roman" charset="0"/>
              </a:rPr>
              <a:t> </a:t>
            </a:r>
            <a:r>
              <a:rPr lang="en-US"/>
              <a:t>Population inversion</a:t>
            </a:r>
            <a:r>
              <a:rPr lang="en-US">
                <a:sym typeface="Symbol" charset="2"/>
              </a:rPr>
              <a:t></a:t>
            </a:r>
            <a:r>
              <a:rPr lang="en-US"/>
              <a:t> give amplification of photons from left.</a:t>
            </a:r>
          </a:p>
        </p:txBody>
      </p:sp>
      <p:sp>
        <p:nvSpPr>
          <p:cNvPr id="254982" name="Rectangle 6"/>
          <p:cNvSpPr>
            <a:spLocks noChangeArrowheads="1"/>
          </p:cNvSpPr>
          <p:nvPr/>
        </p:nvSpPr>
        <p:spPr bwMode="auto">
          <a:xfrm>
            <a:off x="1625600" y="1739900"/>
            <a:ext cx="5613400" cy="17653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54983" name="Oval 7" descr="Zig zag"/>
          <p:cNvSpPr>
            <a:spLocks noChangeArrowheads="1"/>
          </p:cNvSpPr>
          <p:nvPr/>
        </p:nvSpPr>
        <p:spPr bwMode="auto">
          <a:xfrm>
            <a:off x="2768600" y="1866900"/>
            <a:ext cx="685800" cy="685800"/>
          </a:xfrm>
          <a:prstGeom prst="ellipse">
            <a:avLst/>
          </a:prstGeom>
          <a:pattFill prst="zigZag">
            <a:fgClr>
              <a:srgbClr val="FF0000"/>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sp>
        <p:nvSpPr>
          <p:cNvPr id="254984" name="Oval 8"/>
          <p:cNvSpPr>
            <a:spLocks noChangeArrowheads="1"/>
          </p:cNvSpPr>
          <p:nvPr/>
        </p:nvSpPr>
        <p:spPr bwMode="auto">
          <a:xfrm>
            <a:off x="3251200" y="2730500"/>
            <a:ext cx="393700" cy="393700"/>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54985" name="Oval 9"/>
          <p:cNvSpPr>
            <a:spLocks noChangeArrowheads="1"/>
          </p:cNvSpPr>
          <p:nvPr/>
        </p:nvSpPr>
        <p:spPr bwMode="auto">
          <a:xfrm>
            <a:off x="4978400" y="2870200"/>
            <a:ext cx="393700" cy="393700"/>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54986" name="Oval 10"/>
          <p:cNvSpPr>
            <a:spLocks noChangeArrowheads="1"/>
          </p:cNvSpPr>
          <p:nvPr/>
        </p:nvSpPr>
        <p:spPr bwMode="auto">
          <a:xfrm>
            <a:off x="6350000" y="2032000"/>
            <a:ext cx="393700" cy="393700"/>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54987" name="Oval 11" descr="Zig zag"/>
          <p:cNvSpPr>
            <a:spLocks noChangeArrowheads="1"/>
          </p:cNvSpPr>
          <p:nvPr/>
        </p:nvSpPr>
        <p:spPr bwMode="auto">
          <a:xfrm>
            <a:off x="6426200" y="2540000"/>
            <a:ext cx="685800" cy="685800"/>
          </a:xfrm>
          <a:prstGeom prst="ellipse">
            <a:avLst/>
          </a:prstGeom>
          <a:pattFill prst="zigZag">
            <a:fgClr>
              <a:srgbClr val="FF0000"/>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sp>
        <p:nvSpPr>
          <p:cNvPr id="254988" name="Oval 12" descr="Zig zag"/>
          <p:cNvSpPr>
            <a:spLocks noChangeArrowheads="1"/>
          </p:cNvSpPr>
          <p:nvPr/>
        </p:nvSpPr>
        <p:spPr bwMode="auto">
          <a:xfrm>
            <a:off x="4140200" y="2819400"/>
            <a:ext cx="685800" cy="685800"/>
          </a:xfrm>
          <a:prstGeom prst="ellipse">
            <a:avLst/>
          </a:prstGeom>
          <a:pattFill prst="zigZag">
            <a:fgClr>
              <a:srgbClr val="FF0000"/>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sp>
        <p:nvSpPr>
          <p:cNvPr id="254989" name="Oval 13" descr="Zig zag"/>
          <p:cNvSpPr>
            <a:spLocks noChangeArrowheads="1"/>
          </p:cNvSpPr>
          <p:nvPr/>
        </p:nvSpPr>
        <p:spPr bwMode="auto">
          <a:xfrm>
            <a:off x="3937000" y="1778000"/>
            <a:ext cx="685800" cy="685800"/>
          </a:xfrm>
          <a:prstGeom prst="ellipse">
            <a:avLst/>
          </a:prstGeom>
          <a:pattFill prst="zigZag">
            <a:fgClr>
              <a:srgbClr val="FF0000"/>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sp>
        <p:nvSpPr>
          <p:cNvPr id="254990" name="Oval 14" descr="Zig zag"/>
          <p:cNvSpPr>
            <a:spLocks noChangeArrowheads="1"/>
          </p:cNvSpPr>
          <p:nvPr/>
        </p:nvSpPr>
        <p:spPr bwMode="auto">
          <a:xfrm>
            <a:off x="2298700" y="2819400"/>
            <a:ext cx="685800" cy="685800"/>
          </a:xfrm>
          <a:prstGeom prst="ellipse">
            <a:avLst/>
          </a:prstGeom>
          <a:pattFill prst="zigZag">
            <a:fgClr>
              <a:srgbClr val="FF0000"/>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sp>
        <p:nvSpPr>
          <p:cNvPr id="254991" name="Oval 15" descr="Zig zag"/>
          <p:cNvSpPr>
            <a:spLocks noChangeArrowheads="1"/>
          </p:cNvSpPr>
          <p:nvPr/>
        </p:nvSpPr>
        <p:spPr bwMode="auto">
          <a:xfrm>
            <a:off x="1879600" y="1841500"/>
            <a:ext cx="685800" cy="685800"/>
          </a:xfrm>
          <a:prstGeom prst="ellipse">
            <a:avLst/>
          </a:prstGeom>
          <a:pattFill prst="zigZag">
            <a:fgClr>
              <a:srgbClr val="FF0000"/>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sp>
        <p:nvSpPr>
          <p:cNvPr id="254992" name="Oval 16" descr="Zig zag"/>
          <p:cNvSpPr>
            <a:spLocks noChangeArrowheads="1"/>
          </p:cNvSpPr>
          <p:nvPr/>
        </p:nvSpPr>
        <p:spPr bwMode="auto">
          <a:xfrm>
            <a:off x="5676900" y="2794000"/>
            <a:ext cx="685800" cy="685800"/>
          </a:xfrm>
          <a:prstGeom prst="ellipse">
            <a:avLst/>
          </a:prstGeom>
          <a:pattFill prst="zigZag">
            <a:fgClr>
              <a:srgbClr val="FF0000"/>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sp>
        <p:nvSpPr>
          <p:cNvPr id="254993" name="Oval 17" descr="Zig zag"/>
          <p:cNvSpPr>
            <a:spLocks noChangeArrowheads="1"/>
          </p:cNvSpPr>
          <p:nvPr/>
        </p:nvSpPr>
        <p:spPr bwMode="auto">
          <a:xfrm>
            <a:off x="4851400" y="2006600"/>
            <a:ext cx="685800" cy="685800"/>
          </a:xfrm>
          <a:prstGeom prst="ellipse">
            <a:avLst/>
          </a:prstGeom>
          <a:pattFill prst="zigZag">
            <a:fgClr>
              <a:srgbClr val="FF0000"/>
            </a:fgClr>
            <a:bgClr>
              <a:schemeClr val="bg2"/>
            </a:bgClr>
          </a:pattFill>
          <a:ln w="9525">
            <a:solidFill>
              <a:schemeClr val="tx1"/>
            </a:solidFill>
            <a:round/>
            <a:headEnd/>
            <a:tailEnd/>
          </a:ln>
          <a:effectLst/>
        </p:spPr>
        <p:txBody>
          <a:bodyPr wrap="none" anchor="ctr">
            <a:prstTxWarp prst="textNoShape">
              <a:avLst/>
            </a:prstTxWarp>
          </a:bodyPr>
          <a:lstStyle/>
          <a:p>
            <a:endParaRPr lang="en-US"/>
          </a:p>
        </p:txBody>
      </p:sp>
      <p:sp>
        <p:nvSpPr>
          <p:cNvPr id="254994" name="Freeform 18"/>
          <p:cNvSpPr>
            <a:spLocks/>
          </p:cNvSpPr>
          <p:nvPr/>
        </p:nvSpPr>
        <p:spPr bwMode="auto">
          <a:xfrm>
            <a:off x="749300" y="2298700"/>
            <a:ext cx="728663"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FF0000"/>
            </a:solidFill>
            <a:round/>
            <a:headEnd type="none" w="med" len="med"/>
            <a:tailEnd type="triangle" w="med" len="med"/>
          </a:ln>
          <a:effectLst/>
        </p:spPr>
        <p:txBody>
          <a:bodyPr>
            <a:prstTxWarp prst="textNoShape">
              <a:avLst/>
            </a:prstTxWarp>
          </a:bodyPr>
          <a:lstStyle/>
          <a:p>
            <a:endParaRPr lang="en-US"/>
          </a:p>
        </p:txBody>
      </p:sp>
      <p:sp>
        <p:nvSpPr>
          <p:cNvPr id="254995" name="Freeform 19"/>
          <p:cNvSpPr>
            <a:spLocks/>
          </p:cNvSpPr>
          <p:nvPr/>
        </p:nvSpPr>
        <p:spPr bwMode="auto">
          <a:xfrm>
            <a:off x="7670800" y="2590800"/>
            <a:ext cx="728663"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FF0000"/>
            </a:solidFill>
            <a:round/>
            <a:headEnd type="none" w="med" len="med"/>
            <a:tailEnd type="triangle" w="med" len="med"/>
          </a:ln>
          <a:effectLst/>
        </p:spPr>
        <p:txBody>
          <a:bodyPr>
            <a:prstTxWarp prst="textNoShape">
              <a:avLst/>
            </a:prstTxWarp>
          </a:bodyPr>
          <a:lstStyle/>
          <a:p>
            <a:endParaRPr lang="en-US"/>
          </a:p>
        </p:txBody>
      </p:sp>
      <p:sp>
        <p:nvSpPr>
          <p:cNvPr id="254996" name="Freeform 20"/>
          <p:cNvSpPr>
            <a:spLocks/>
          </p:cNvSpPr>
          <p:nvPr/>
        </p:nvSpPr>
        <p:spPr bwMode="auto">
          <a:xfrm>
            <a:off x="7734300" y="2895600"/>
            <a:ext cx="728663"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FF0000"/>
            </a:solidFill>
            <a:round/>
            <a:headEnd type="none" w="med" len="med"/>
            <a:tailEnd type="triangle" w="med" len="med"/>
          </a:ln>
          <a:effectLst/>
        </p:spPr>
        <p:txBody>
          <a:bodyPr>
            <a:prstTxWarp prst="textNoShape">
              <a:avLst/>
            </a:prstTxWarp>
          </a:bodyPr>
          <a:lstStyle/>
          <a:p>
            <a:endParaRPr lang="en-US"/>
          </a:p>
        </p:txBody>
      </p:sp>
      <p:sp>
        <p:nvSpPr>
          <p:cNvPr id="254997" name="Freeform 21"/>
          <p:cNvSpPr>
            <a:spLocks/>
          </p:cNvSpPr>
          <p:nvPr/>
        </p:nvSpPr>
        <p:spPr bwMode="auto">
          <a:xfrm>
            <a:off x="7543800" y="1917700"/>
            <a:ext cx="728663" cy="263525"/>
          </a:xfrm>
          <a:custGeom>
            <a:avLst/>
            <a:gdLst/>
            <a:ahLst/>
            <a:cxnLst>
              <a:cxn ang="0">
                <a:pos x="0" y="148"/>
              </a:cxn>
              <a:cxn ang="0">
                <a:pos x="51" y="2"/>
              </a:cxn>
              <a:cxn ang="0">
                <a:pos x="131" y="163"/>
              </a:cxn>
              <a:cxn ang="0">
                <a:pos x="182" y="17"/>
              </a:cxn>
              <a:cxn ang="0">
                <a:pos x="255" y="155"/>
              </a:cxn>
              <a:cxn ang="0">
                <a:pos x="314" y="24"/>
              </a:cxn>
              <a:cxn ang="0">
                <a:pos x="372" y="104"/>
              </a:cxn>
              <a:cxn ang="0">
                <a:pos x="459" y="112"/>
              </a:cxn>
            </a:cxnLst>
            <a:rect l="0" t="0" r="r" b="b"/>
            <a:pathLst>
              <a:path w="459" h="166">
                <a:moveTo>
                  <a:pt x="0" y="148"/>
                </a:moveTo>
                <a:cubicBezTo>
                  <a:pt x="14" y="74"/>
                  <a:pt x="29" y="0"/>
                  <a:pt x="51" y="2"/>
                </a:cubicBezTo>
                <a:cubicBezTo>
                  <a:pt x="73" y="4"/>
                  <a:pt x="109" y="160"/>
                  <a:pt x="131" y="163"/>
                </a:cubicBezTo>
                <a:cubicBezTo>
                  <a:pt x="153" y="166"/>
                  <a:pt x="161" y="18"/>
                  <a:pt x="182" y="17"/>
                </a:cubicBezTo>
                <a:cubicBezTo>
                  <a:pt x="203" y="16"/>
                  <a:pt x="233" y="154"/>
                  <a:pt x="255" y="155"/>
                </a:cubicBezTo>
                <a:cubicBezTo>
                  <a:pt x="277" y="156"/>
                  <a:pt x="295" y="32"/>
                  <a:pt x="314" y="24"/>
                </a:cubicBezTo>
                <a:cubicBezTo>
                  <a:pt x="333" y="16"/>
                  <a:pt x="348" y="89"/>
                  <a:pt x="372" y="104"/>
                </a:cubicBezTo>
                <a:cubicBezTo>
                  <a:pt x="396" y="119"/>
                  <a:pt x="446" y="111"/>
                  <a:pt x="459" y="112"/>
                </a:cubicBezTo>
              </a:path>
            </a:pathLst>
          </a:custGeom>
          <a:noFill/>
          <a:ln w="38100" cmpd="sng">
            <a:solidFill>
              <a:srgbClr val="FF0000"/>
            </a:solidFill>
            <a:round/>
            <a:headEnd type="none" w="med" len="med"/>
            <a:tailEnd type="triangle" w="med" len="med"/>
          </a:ln>
          <a:effectLst/>
        </p:spPr>
        <p:txBody>
          <a:bodyPr>
            <a:prstTxWarp prst="textNoShape">
              <a:avLst/>
            </a:prstTxWarp>
          </a:bodyPr>
          <a:lstStyle/>
          <a:p>
            <a:endParaRPr lang="en-US"/>
          </a:p>
        </p:txBody>
      </p:sp>
      <p:sp>
        <p:nvSpPr>
          <p:cNvPr id="254998" name="Text Box 22"/>
          <p:cNvSpPr txBox="1">
            <a:spLocks noChangeArrowheads="1"/>
          </p:cNvSpPr>
          <p:nvPr/>
        </p:nvSpPr>
        <p:spPr bwMode="auto">
          <a:xfrm>
            <a:off x="73025" y="3429000"/>
            <a:ext cx="7966075" cy="822325"/>
          </a:xfrm>
          <a:prstGeom prst="rect">
            <a:avLst/>
          </a:prstGeom>
          <a:noFill/>
          <a:ln w="9525">
            <a:noFill/>
            <a:miter lim="800000"/>
            <a:headEnd/>
            <a:tailEnd/>
          </a:ln>
          <a:effectLst/>
        </p:spPr>
        <p:txBody>
          <a:bodyPr>
            <a:prstTxWarp prst="textNoShape">
              <a:avLst/>
            </a:prstTxWarp>
            <a:spAutoFit/>
          </a:bodyPr>
          <a:lstStyle/>
          <a:p>
            <a:r>
              <a:rPr lang="en-US"/>
              <a:t>But much easier if not all light escapes.</a:t>
            </a:r>
            <a:br>
              <a:rPr lang="en-US"/>
            </a:br>
            <a:r>
              <a:rPr lang="en-US"/>
              <a:t> Reuse.   Use mirror to reflect the light.  (sim) </a:t>
            </a:r>
          </a:p>
        </p:txBody>
      </p:sp>
      <p:sp>
        <p:nvSpPr>
          <p:cNvPr id="254999" name="Rectangle 23"/>
          <p:cNvSpPr>
            <a:spLocks noChangeArrowheads="1"/>
          </p:cNvSpPr>
          <p:nvPr/>
        </p:nvSpPr>
        <p:spPr bwMode="auto">
          <a:xfrm>
            <a:off x="122238" y="0"/>
            <a:ext cx="3386137" cy="641350"/>
          </a:xfrm>
          <a:prstGeom prst="rect">
            <a:avLst/>
          </a:prstGeom>
          <a:noFill/>
          <a:ln w="9525">
            <a:noFill/>
            <a:miter lim="800000"/>
            <a:headEnd/>
            <a:tailEnd/>
          </a:ln>
          <a:effectLst/>
        </p:spPr>
        <p:txBody>
          <a:bodyPr wrap="none">
            <a:prstTxWarp prst="textNoShape">
              <a:avLst/>
            </a:prstTxWarp>
            <a:spAutoFit/>
          </a:bodyPr>
          <a:lstStyle/>
          <a:p>
            <a:r>
              <a:rPr lang="en-US" sz="3600"/>
              <a:t>Amplifying light:</a:t>
            </a:r>
          </a:p>
        </p:txBody>
      </p:sp>
      <p:sp>
        <p:nvSpPr>
          <p:cNvPr id="255000" name="Rectangle 24"/>
          <p:cNvSpPr>
            <a:spLocks noChangeArrowheads="1"/>
          </p:cNvSpPr>
          <p:nvPr/>
        </p:nvSpPr>
        <p:spPr bwMode="auto">
          <a:xfrm>
            <a:off x="9525" y="4264025"/>
            <a:ext cx="6656388" cy="457200"/>
          </a:xfrm>
          <a:prstGeom prst="rect">
            <a:avLst/>
          </a:prstGeom>
          <a:noFill/>
          <a:ln w="9525">
            <a:noFill/>
            <a:miter lim="800000"/>
            <a:headEnd/>
            <a:tailEnd/>
          </a:ln>
          <a:effectLst/>
        </p:spPr>
        <p:txBody>
          <a:bodyPr wrap="none">
            <a:prstTxWarp prst="textNoShape">
              <a:avLst/>
            </a:prstTxWarp>
            <a:spAutoFit/>
          </a:bodyPr>
          <a:lstStyle/>
          <a:p>
            <a:r>
              <a:rPr lang="en-US"/>
              <a:t>If 3 in becomes 6 at end, What does 6 become?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1.38889E-6 1.85185E-6 L 0.77222 0.00741 " pathEditMode="relative" rAng="0" ptsTypes="AA">
                                      <p:cBhvr>
                                        <p:cTn id="6" dur="2000" fill="hold"/>
                                        <p:tgtEl>
                                          <p:spTgt spid="254994"/>
                                        </p:tgtEl>
                                        <p:attrNameLst>
                                          <p:attrName>ppt_x</p:attrName>
                                          <p:attrName>ppt_y</p:attrName>
                                        </p:attrNameLst>
                                      </p:cBhvr>
                                      <p:rCtr x="386" y="4"/>
                                    </p:animMotion>
                                  </p:childTnLst>
                                </p:cTn>
                              </p:par>
                            </p:childTnLst>
                          </p:cTn>
                        </p:par>
                        <p:par>
                          <p:cTn id="7" fill="hold">
                            <p:stCondLst>
                              <p:cond delay="2000"/>
                            </p:stCondLst>
                            <p:childTnLst>
                              <p:par>
                                <p:cTn id="8" presetID="9" presetClass="entr" presetSubtype="0" fill="hold" grpId="0" nodeType="afterEffect">
                                  <p:stCondLst>
                                    <p:cond delay="0"/>
                                  </p:stCondLst>
                                  <p:childTnLst>
                                    <p:set>
                                      <p:cBhvr>
                                        <p:cTn id="9" dur="1" fill="hold">
                                          <p:stCondLst>
                                            <p:cond delay="0"/>
                                          </p:stCondLst>
                                        </p:cTn>
                                        <p:tgtEl>
                                          <p:spTgt spid="254995"/>
                                        </p:tgtEl>
                                        <p:attrNameLst>
                                          <p:attrName>style.visibility</p:attrName>
                                        </p:attrNameLst>
                                      </p:cBhvr>
                                      <p:to>
                                        <p:strVal val="visible"/>
                                      </p:to>
                                    </p:set>
                                    <p:animEffect transition="in" filter="dissolve">
                                      <p:cBhvr>
                                        <p:cTn id="10" dur="500"/>
                                        <p:tgtEl>
                                          <p:spTgt spid="25499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4996"/>
                                        </p:tgtEl>
                                        <p:attrNameLst>
                                          <p:attrName>style.visibility</p:attrName>
                                        </p:attrNameLst>
                                      </p:cBhvr>
                                      <p:to>
                                        <p:strVal val="visible"/>
                                      </p:to>
                                    </p:set>
                                    <p:animEffect transition="in" filter="dissolve">
                                      <p:cBhvr>
                                        <p:cTn id="13" dur="500"/>
                                        <p:tgtEl>
                                          <p:spTgt spid="25499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54997"/>
                                        </p:tgtEl>
                                        <p:attrNameLst>
                                          <p:attrName>style.visibility</p:attrName>
                                        </p:attrNameLst>
                                      </p:cBhvr>
                                      <p:to>
                                        <p:strVal val="visible"/>
                                      </p:to>
                                    </p:set>
                                    <p:animEffect transition="in" filter="dissolve">
                                      <p:cBhvr>
                                        <p:cTn id="16" dur="500"/>
                                        <p:tgtEl>
                                          <p:spTgt spid="254997"/>
                                        </p:tgtEl>
                                      </p:cBhvr>
                                    </p:animEffect>
                                  </p:childTnLst>
                                </p:cTn>
                              </p:par>
                              <p:par>
                                <p:cTn id="17" presetID="9" presetClass="exit" presetSubtype="0" fill="hold" grpId="0" nodeType="withEffect">
                                  <p:stCondLst>
                                    <p:cond delay="0"/>
                                  </p:stCondLst>
                                  <p:childTnLst>
                                    <p:animEffect transition="out" filter="dissolve">
                                      <p:cBhvr>
                                        <p:cTn id="18" dur="500"/>
                                        <p:tgtEl>
                                          <p:spTgt spid="254991"/>
                                        </p:tgtEl>
                                      </p:cBhvr>
                                    </p:animEffect>
                                    <p:set>
                                      <p:cBhvr>
                                        <p:cTn id="19" dur="1" fill="hold">
                                          <p:stCondLst>
                                            <p:cond delay="499"/>
                                          </p:stCondLst>
                                        </p:cTn>
                                        <p:tgtEl>
                                          <p:spTgt spid="254991"/>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500"/>
                                        <p:tgtEl>
                                          <p:spTgt spid="254983"/>
                                        </p:tgtEl>
                                      </p:cBhvr>
                                    </p:animEffect>
                                    <p:set>
                                      <p:cBhvr>
                                        <p:cTn id="22" dur="1" fill="hold">
                                          <p:stCondLst>
                                            <p:cond delay="499"/>
                                          </p:stCondLst>
                                        </p:cTn>
                                        <p:tgtEl>
                                          <p:spTgt spid="254983"/>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54993"/>
                                        </p:tgtEl>
                                      </p:cBhvr>
                                    </p:animEffect>
                                    <p:set>
                                      <p:cBhvr>
                                        <p:cTn id="25" dur="1" fill="hold">
                                          <p:stCondLst>
                                            <p:cond delay="499"/>
                                          </p:stCondLst>
                                        </p:cTn>
                                        <p:tgtEl>
                                          <p:spTgt spid="25499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254998">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25500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3" grpId="0" animBg="1"/>
      <p:bldP spid="254991" grpId="0" animBg="1"/>
      <p:bldP spid="254993" grpId="0" animBg="1"/>
      <p:bldP spid="254994" grpId="0" animBg="1"/>
      <p:bldP spid="254995" grpId="0" animBg="1"/>
      <p:bldP spid="254996" grpId="0" animBg="1"/>
      <p:bldP spid="254997" grpId="0" animBg="1"/>
      <p:bldP spid="254998" grpId="0" build="p" autoUpdateAnimBg="0"/>
      <p:bldP spid="255000" grpId="0" build="p" autoUpdateAnimBg="0"/>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CE296770-67AE-C942-A083-A0D403568C1C}" type="slidenum">
              <a:rPr lang="en-US"/>
              <a:pPr/>
              <a:t>51</a:t>
            </a:fld>
            <a:endParaRPr lang="en-US"/>
          </a:p>
        </p:txBody>
      </p:sp>
      <p:sp>
        <p:nvSpPr>
          <p:cNvPr id="257026" name="Rectangle 2"/>
          <p:cNvSpPr>
            <a:spLocks noGrp="1" noChangeArrowheads="1"/>
          </p:cNvSpPr>
          <p:nvPr>
            <p:ph type="title"/>
          </p:nvPr>
        </p:nvSpPr>
        <p:spPr>
          <a:xfrm>
            <a:off x="685800" y="452438"/>
            <a:ext cx="7772400" cy="415925"/>
          </a:xfrm>
        </p:spPr>
        <p:txBody>
          <a:bodyPr/>
          <a:lstStyle/>
          <a:p>
            <a:r>
              <a:rPr lang="en-US"/>
              <a:t>Laser Gain</a:t>
            </a:r>
          </a:p>
        </p:txBody>
      </p:sp>
      <p:grpSp>
        <p:nvGrpSpPr>
          <p:cNvPr id="2" name="Group 3"/>
          <p:cNvGrpSpPr>
            <a:grpSpLocks/>
          </p:cNvGrpSpPr>
          <p:nvPr/>
        </p:nvGrpSpPr>
        <p:grpSpPr bwMode="auto">
          <a:xfrm>
            <a:off x="349250" y="4094163"/>
            <a:ext cx="7499350" cy="579437"/>
            <a:chOff x="401" y="2986"/>
            <a:chExt cx="4724" cy="365"/>
          </a:xfrm>
        </p:grpSpPr>
        <p:sp>
          <p:nvSpPr>
            <p:cNvPr id="257028" name="Text Box 4"/>
            <p:cNvSpPr txBox="1">
              <a:spLocks noChangeArrowheads="1"/>
            </p:cNvSpPr>
            <p:nvPr/>
          </p:nvSpPr>
          <p:spPr bwMode="auto">
            <a:xfrm>
              <a:off x="401" y="3029"/>
              <a:ext cx="3606" cy="288"/>
            </a:xfrm>
            <a:prstGeom prst="rect">
              <a:avLst/>
            </a:prstGeom>
            <a:noFill/>
            <a:ln w="9525">
              <a:noFill/>
              <a:miter lim="800000"/>
              <a:headEnd/>
              <a:tailEnd/>
            </a:ln>
            <a:effectLst/>
          </p:spPr>
          <p:txBody>
            <a:bodyPr wrap="none">
              <a:prstTxWarp prst="textNoShape">
                <a:avLst/>
              </a:prstTxWarp>
              <a:spAutoFit/>
            </a:bodyPr>
            <a:lstStyle/>
            <a:p>
              <a:r>
                <a:rPr lang="en-US"/>
                <a:t>Number of photons between the mirrors, </a:t>
              </a:r>
            </a:p>
          </p:txBody>
        </p:sp>
        <p:sp>
          <p:nvSpPr>
            <p:cNvPr id="257029" name="Text Box 5"/>
            <p:cNvSpPr txBox="1">
              <a:spLocks noChangeArrowheads="1"/>
            </p:cNvSpPr>
            <p:nvPr/>
          </p:nvSpPr>
          <p:spPr bwMode="auto">
            <a:xfrm>
              <a:off x="3966" y="2986"/>
              <a:ext cx="1159" cy="365"/>
            </a:xfrm>
            <a:prstGeom prst="rect">
              <a:avLst/>
            </a:prstGeom>
            <a:noFill/>
            <a:ln w="9525">
              <a:noFill/>
              <a:miter lim="800000"/>
              <a:headEnd/>
              <a:tailEnd/>
            </a:ln>
            <a:effectLst/>
          </p:spPr>
          <p:txBody>
            <a:bodyPr wrap="none">
              <a:prstTxWarp prst="textNoShape">
                <a:avLst/>
              </a:prstTxWarp>
              <a:spAutoFit/>
            </a:bodyPr>
            <a:lstStyle/>
            <a:p>
              <a:r>
                <a:rPr lang="en-US">
                  <a:sym typeface="Symbol" charset="2"/>
                </a:rPr>
                <a:t> </a:t>
              </a:r>
              <a:r>
                <a:rPr lang="en-US" sz="3200"/>
                <a:t>n = n</a:t>
              </a:r>
              <a:r>
                <a:rPr lang="en-US" sz="3200" baseline="-25000"/>
                <a:t>0</a:t>
              </a:r>
              <a:r>
                <a:rPr lang="en-US" sz="3200"/>
                <a:t>e</a:t>
              </a:r>
              <a:r>
                <a:rPr lang="en-US" sz="3200" baseline="30000"/>
                <a:t>Gt</a:t>
              </a:r>
            </a:p>
          </p:txBody>
        </p:sp>
      </p:grpSp>
      <p:sp>
        <p:nvSpPr>
          <p:cNvPr id="257030" name="Text Box 6"/>
          <p:cNvSpPr txBox="1">
            <a:spLocks noChangeArrowheads="1"/>
          </p:cNvSpPr>
          <p:nvPr/>
        </p:nvSpPr>
        <p:spPr bwMode="auto">
          <a:xfrm>
            <a:off x="1357313" y="4779963"/>
            <a:ext cx="4692650" cy="466725"/>
          </a:xfrm>
          <a:prstGeom prst="rect">
            <a:avLst/>
          </a:prstGeom>
          <a:noFill/>
          <a:ln w="9525">
            <a:solidFill>
              <a:srgbClr val="FF0000"/>
            </a:solidFill>
            <a:miter lim="800000"/>
            <a:headEnd/>
            <a:tailEnd/>
          </a:ln>
          <a:effectLst/>
        </p:spPr>
        <p:txBody>
          <a:bodyPr wrap="none">
            <a:prstTxWarp prst="textNoShape">
              <a:avLst/>
            </a:prstTxWarp>
            <a:spAutoFit/>
          </a:bodyPr>
          <a:lstStyle/>
          <a:p>
            <a:r>
              <a:rPr lang="en-US">
                <a:solidFill>
                  <a:srgbClr val="FF0000"/>
                </a:solidFill>
              </a:rPr>
              <a:t>“gain” G &gt;0 exponential increase.</a:t>
            </a:r>
          </a:p>
        </p:txBody>
      </p:sp>
      <p:sp>
        <p:nvSpPr>
          <p:cNvPr id="257031" name="Text Box 7"/>
          <p:cNvSpPr txBox="1">
            <a:spLocks noChangeArrowheads="1"/>
          </p:cNvSpPr>
          <p:nvPr/>
        </p:nvSpPr>
        <p:spPr bwMode="auto">
          <a:xfrm>
            <a:off x="0" y="5386388"/>
            <a:ext cx="8834438" cy="1187450"/>
          </a:xfrm>
          <a:prstGeom prst="rect">
            <a:avLst/>
          </a:prstGeom>
          <a:noFill/>
          <a:ln w="9525">
            <a:noFill/>
            <a:miter lim="800000"/>
            <a:headEnd/>
            <a:tailEnd/>
          </a:ln>
          <a:effectLst/>
        </p:spPr>
        <p:txBody>
          <a:bodyPr>
            <a:prstTxWarp prst="textNoShape">
              <a:avLst/>
            </a:prstTxWarp>
            <a:spAutoFit/>
          </a:bodyPr>
          <a:lstStyle/>
          <a:p>
            <a:r>
              <a:rPr lang="en-US"/>
              <a:t>Very quickly increases until nearly all input power is going into laser light.  Use </a:t>
            </a:r>
            <a:r>
              <a:rPr lang="en-US" i="1"/>
              <a:t>partially</a:t>
            </a:r>
            <a:r>
              <a:rPr lang="en-US"/>
              <a:t> reflective mirror on one end. </a:t>
            </a:r>
          </a:p>
          <a:p>
            <a:r>
              <a:rPr lang="en-US"/>
              <a:t>Let some of laser light inside leak out --- that’s what we see.</a:t>
            </a:r>
          </a:p>
        </p:txBody>
      </p:sp>
      <p:sp>
        <p:nvSpPr>
          <p:cNvPr id="257032" name="Rectangle 8"/>
          <p:cNvSpPr>
            <a:spLocks noChangeArrowheads="1"/>
          </p:cNvSpPr>
          <p:nvPr/>
        </p:nvSpPr>
        <p:spPr bwMode="auto">
          <a:xfrm>
            <a:off x="279400" y="1014413"/>
            <a:ext cx="3741738" cy="1552575"/>
          </a:xfrm>
          <a:prstGeom prst="rect">
            <a:avLst/>
          </a:prstGeom>
          <a:noFill/>
          <a:ln w="9525">
            <a:noFill/>
            <a:miter lim="800000"/>
            <a:headEnd/>
            <a:tailEnd/>
          </a:ln>
          <a:effectLst/>
        </p:spPr>
        <p:txBody>
          <a:bodyPr wrap="none">
            <a:prstTxWarp prst="textNoShape">
              <a:avLst/>
            </a:prstTxWarp>
            <a:spAutoFit/>
          </a:bodyPr>
          <a:lstStyle/>
          <a:p>
            <a:r>
              <a:rPr lang="en-US"/>
              <a:t>One photon becomes two,</a:t>
            </a:r>
          </a:p>
          <a:p>
            <a:r>
              <a:rPr lang="en-US"/>
              <a:t>2 becomes 4, </a:t>
            </a:r>
          </a:p>
          <a:p>
            <a:r>
              <a:rPr lang="en-US"/>
              <a:t>4 becomes 8,</a:t>
            </a:r>
          </a:p>
          <a:p>
            <a:r>
              <a:rPr lang="en-US"/>
              <a:t>8 sixteen.. Etc… </a:t>
            </a:r>
          </a:p>
        </p:txBody>
      </p:sp>
      <p:sp>
        <p:nvSpPr>
          <p:cNvPr id="257033" name="Rectangle 9"/>
          <p:cNvSpPr>
            <a:spLocks noChangeArrowheads="1"/>
          </p:cNvSpPr>
          <p:nvPr/>
        </p:nvSpPr>
        <p:spPr bwMode="auto">
          <a:xfrm>
            <a:off x="265113" y="2546350"/>
            <a:ext cx="8931275" cy="822325"/>
          </a:xfrm>
          <a:prstGeom prst="rect">
            <a:avLst/>
          </a:prstGeom>
          <a:noFill/>
          <a:ln w="9525">
            <a:noFill/>
            <a:miter lim="800000"/>
            <a:headEnd/>
            <a:tailEnd/>
          </a:ln>
          <a:effectLst/>
        </p:spPr>
        <p:txBody>
          <a:bodyPr>
            <a:prstTxWarp prst="textNoShape">
              <a:avLst/>
            </a:prstTxWarp>
            <a:spAutoFit/>
          </a:bodyPr>
          <a:lstStyle/>
          <a:p>
            <a:r>
              <a:rPr lang="en-US"/>
              <a:t>Do you know the words of Al Bartlett? (the lack of understanding the exponential function is the great failure of the human race)</a:t>
            </a:r>
          </a:p>
        </p:txBody>
      </p:sp>
      <p:sp>
        <p:nvSpPr>
          <p:cNvPr id="257034" name="Rectangle 10"/>
          <p:cNvSpPr>
            <a:spLocks noChangeArrowheads="1"/>
          </p:cNvSpPr>
          <p:nvPr/>
        </p:nvSpPr>
        <p:spPr bwMode="auto">
          <a:xfrm>
            <a:off x="263525" y="3571875"/>
            <a:ext cx="8758238" cy="457200"/>
          </a:xfrm>
          <a:prstGeom prst="rect">
            <a:avLst/>
          </a:prstGeom>
          <a:noFill/>
          <a:ln w="9525">
            <a:noFill/>
            <a:miter lim="800000"/>
            <a:headEnd/>
            <a:tailEnd/>
          </a:ln>
          <a:effectLst/>
        </p:spPr>
        <p:txBody>
          <a:bodyPr wrap="none">
            <a:prstTxWarp prst="textNoShape">
              <a:avLst/>
            </a:prstTxWarp>
            <a:spAutoFit/>
          </a:bodyPr>
          <a:lstStyle/>
          <a:p>
            <a:r>
              <a:rPr lang="en-US"/>
              <a:t>May be bad for human population.  Good for photon population.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70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70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70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703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70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703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570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57031">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570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30" grpId="0" animBg="1" autoUpdateAnimBg="0"/>
      <p:bldP spid="257031" grpId="0" build="p" autoUpdateAnimBg="0"/>
      <p:bldP spid="257032" grpId="0" build="p" autoUpdateAnimBg="0"/>
      <p:bldP spid="257033" grpId="0"/>
      <p:bldP spid="257034" grpId="0" build="p" autoUpdateAnimBg="0"/>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55F3CCD0-B5EB-4D41-9E24-BDFA4B0372A0}" type="slidenum">
              <a:rPr lang="en-US"/>
              <a:pPr/>
              <a:t>52</a:t>
            </a:fld>
            <a:endParaRPr lang="en-US"/>
          </a:p>
        </p:txBody>
      </p:sp>
      <p:sp>
        <p:nvSpPr>
          <p:cNvPr id="259074" name="Rectangle 2"/>
          <p:cNvSpPr>
            <a:spLocks noGrp="1" noChangeArrowheads="1"/>
          </p:cNvSpPr>
          <p:nvPr>
            <p:ph type="title"/>
          </p:nvPr>
        </p:nvSpPr>
        <p:spPr/>
        <p:txBody>
          <a:bodyPr/>
          <a:lstStyle/>
          <a:p>
            <a:endParaRPr lang="en-US"/>
          </a:p>
        </p:txBody>
      </p:sp>
      <p:pic>
        <p:nvPicPr>
          <p:cNvPr id="259075" name="Picture 3" descr="Slide23"/>
          <p:cNvPicPr>
            <a:picLocks noChangeAspect="1" noChangeArrowheads="1"/>
          </p:cNvPicPr>
          <p:nvPr/>
        </p:nvPicPr>
        <p:blipFill>
          <a:blip r:embed="rId3"/>
          <a:srcRect/>
          <a:stretch>
            <a:fillRect/>
          </a:stretch>
        </p:blipFill>
        <p:spPr bwMode="auto">
          <a:xfrm>
            <a:off x="134938" y="127000"/>
            <a:ext cx="6858000" cy="5143500"/>
          </a:xfrm>
          <a:prstGeom prst="rect">
            <a:avLst/>
          </a:prstGeom>
          <a:noFill/>
        </p:spPr>
      </p:pic>
      <p:sp>
        <p:nvSpPr>
          <p:cNvPr id="259076" name="Text Box 4"/>
          <p:cNvSpPr txBox="1">
            <a:spLocks noChangeArrowheads="1"/>
          </p:cNvSpPr>
          <p:nvPr/>
        </p:nvSpPr>
        <p:spPr bwMode="auto">
          <a:xfrm>
            <a:off x="233363" y="5343525"/>
            <a:ext cx="8677275" cy="1187450"/>
          </a:xfrm>
          <a:prstGeom prst="rect">
            <a:avLst/>
          </a:prstGeom>
          <a:noFill/>
          <a:ln w="9525">
            <a:noFill/>
            <a:miter lim="800000"/>
            <a:headEnd/>
            <a:tailEnd/>
          </a:ln>
          <a:effectLst/>
        </p:spPr>
        <p:txBody>
          <a:bodyPr>
            <a:prstTxWarp prst="textNoShape">
              <a:avLst/>
            </a:prstTxWarp>
            <a:spAutoFit/>
          </a:bodyPr>
          <a:lstStyle/>
          <a:p>
            <a:r>
              <a:rPr lang="en-US"/>
              <a:t>Diode laser- </a:t>
            </a:r>
          </a:p>
          <a:p>
            <a:r>
              <a:rPr lang="en-US"/>
              <a:t>Same basic idea, but light from diode at P-N diode junction.  Mirrors on it.</a:t>
            </a:r>
          </a:p>
        </p:txBody>
      </p:sp>
      <p:sp>
        <p:nvSpPr>
          <p:cNvPr id="259077" name="Text Box 5"/>
          <p:cNvSpPr txBox="1">
            <a:spLocks noChangeArrowheads="1"/>
          </p:cNvSpPr>
          <p:nvPr/>
        </p:nvSpPr>
        <p:spPr bwMode="auto">
          <a:xfrm>
            <a:off x="212725" y="366713"/>
            <a:ext cx="7407275" cy="1004887"/>
          </a:xfrm>
          <a:prstGeom prst="rect">
            <a:avLst/>
          </a:prstGeom>
          <a:solidFill>
            <a:schemeClr val="bg1"/>
          </a:solidFill>
          <a:ln w="9525">
            <a:noFill/>
            <a:miter lim="800000"/>
            <a:headEnd/>
            <a:tailEnd/>
          </a:ln>
          <a:effectLst/>
        </p:spPr>
        <p:txBody>
          <a:bodyPr>
            <a:prstTxWarp prst="textNoShape">
              <a:avLst/>
            </a:prstTxWarp>
            <a:spAutoFit/>
          </a:bodyPr>
          <a:lstStyle/>
          <a:p>
            <a:pPr>
              <a:spcBef>
                <a:spcPct val="50000"/>
              </a:spcBef>
            </a:pPr>
            <a:r>
              <a:rPr lang="en-US"/>
              <a:t>Two types of lasers: He-Ne and Diode</a:t>
            </a:r>
          </a:p>
          <a:p>
            <a:pPr>
              <a:spcBef>
                <a:spcPct val="50000"/>
              </a:spcBef>
            </a:pPr>
            <a:endParaRPr lang="en-US"/>
          </a:p>
        </p:txBody>
      </p:sp>
      <p:sp>
        <p:nvSpPr>
          <p:cNvPr id="259078" name="Rectangle 6"/>
          <p:cNvSpPr>
            <a:spLocks noChangeArrowheads="1"/>
          </p:cNvSpPr>
          <p:nvPr/>
        </p:nvSpPr>
        <p:spPr bwMode="auto">
          <a:xfrm>
            <a:off x="276225" y="4129088"/>
            <a:ext cx="8891588" cy="1187450"/>
          </a:xfrm>
          <a:prstGeom prst="rect">
            <a:avLst/>
          </a:prstGeom>
          <a:noFill/>
          <a:ln w="9525">
            <a:noFill/>
            <a:miter lim="800000"/>
            <a:headEnd/>
            <a:tailEnd/>
          </a:ln>
          <a:effectLst/>
        </p:spPr>
        <p:txBody>
          <a:bodyPr>
            <a:prstTxWarp prst="textNoShape">
              <a:avLst/>
            </a:prstTxWarp>
            <a:spAutoFit/>
          </a:bodyPr>
          <a:lstStyle/>
          <a:p>
            <a:r>
              <a:rPr lang="en-US"/>
              <a:t>Gas laser like Helium Neon.  </a:t>
            </a:r>
          </a:p>
          <a:p>
            <a:r>
              <a:rPr lang="en-US"/>
              <a:t>Just like neon sign with helium and neon mixture in it and mirrors on end.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59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5907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5907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5907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6" grpId="0" build="p" autoUpdateAnimBg="0"/>
      <p:bldP spid="259078" grpId="0" build="p" autoUpdateAnimBg="0"/>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BAFF2818-7CA2-124C-A688-EB01F135F5D4}" type="slidenum">
              <a:rPr lang="en-US"/>
              <a:pPr/>
              <a:t>53</a:t>
            </a:fld>
            <a:endParaRPr lang="en-US"/>
          </a:p>
        </p:txBody>
      </p:sp>
      <p:sp>
        <p:nvSpPr>
          <p:cNvPr id="261122" name="Rectangle 2"/>
          <p:cNvSpPr>
            <a:spLocks noGrp="1" noChangeArrowheads="1"/>
          </p:cNvSpPr>
          <p:nvPr>
            <p:ph type="title"/>
          </p:nvPr>
        </p:nvSpPr>
        <p:spPr>
          <a:xfrm>
            <a:off x="685800" y="508000"/>
            <a:ext cx="7772400" cy="414338"/>
          </a:xfrm>
        </p:spPr>
        <p:txBody>
          <a:bodyPr/>
          <a:lstStyle/>
          <a:p>
            <a:r>
              <a:rPr lang="en-US" b="1"/>
              <a:t>Many</a:t>
            </a:r>
            <a:r>
              <a:rPr lang="en-US"/>
              <a:t> applications of lasers</a:t>
            </a:r>
          </a:p>
        </p:txBody>
      </p:sp>
      <p:sp>
        <p:nvSpPr>
          <p:cNvPr id="261123" name="Rectangle 3"/>
          <p:cNvSpPr>
            <a:spLocks noGrp="1" noChangeArrowheads="1"/>
          </p:cNvSpPr>
          <p:nvPr>
            <p:ph type="body" idx="1"/>
          </p:nvPr>
        </p:nvSpPr>
        <p:spPr>
          <a:xfrm>
            <a:off x="0" y="1403350"/>
            <a:ext cx="9364663" cy="5065713"/>
          </a:xfrm>
        </p:spPr>
        <p:txBody>
          <a:bodyPr/>
          <a:lstStyle/>
          <a:p>
            <a:pPr>
              <a:lnSpc>
                <a:spcPct val="90000"/>
              </a:lnSpc>
            </a:pPr>
            <a:r>
              <a:rPr lang="en-US"/>
              <a:t>High energy small area:	</a:t>
            </a:r>
          </a:p>
          <a:p>
            <a:pPr lvl="1">
              <a:lnSpc>
                <a:spcPct val="90000"/>
              </a:lnSpc>
            </a:pPr>
            <a:r>
              <a:rPr lang="en-US"/>
              <a:t>Cutting: surgery, laser welding</a:t>
            </a:r>
          </a:p>
          <a:p>
            <a:pPr lvl="1">
              <a:lnSpc>
                <a:spcPct val="90000"/>
              </a:lnSpc>
            </a:pPr>
            <a:r>
              <a:rPr lang="en-US"/>
              <a:t>“communication” (and weapons)</a:t>
            </a:r>
          </a:p>
          <a:p>
            <a:pPr>
              <a:lnSpc>
                <a:spcPct val="90000"/>
              </a:lnSpc>
            </a:pPr>
            <a:r>
              <a:rPr lang="en-US"/>
              <a:t>Focus light into extremely small spot:</a:t>
            </a:r>
          </a:p>
          <a:p>
            <a:pPr lvl="1">
              <a:lnSpc>
                <a:spcPct val="90000"/>
              </a:lnSpc>
            </a:pPr>
            <a:r>
              <a:rPr lang="en-US"/>
              <a:t>(diffraction limit, because in phase!)</a:t>
            </a:r>
          </a:p>
          <a:p>
            <a:pPr lvl="1">
              <a:lnSpc>
                <a:spcPct val="90000"/>
              </a:lnSpc>
            </a:pPr>
            <a:r>
              <a:rPr lang="en-US"/>
              <a:t>CDs, DVDs, …</a:t>
            </a:r>
          </a:p>
          <a:p>
            <a:pPr>
              <a:lnSpc>
                <a:spcPct val="90000"/>
              </a:lnSpc>
            </a:pPr>
            <a:r>
              <a:rPr lang="en-US"/>
              <a:t>Collimated beam</a:t>
            </a:r>
          </a:p>
          <a:p>
            <a:pPr lvl="1">
              <a:lnSpc>
                <a:spcPct val="90000"/>
              </a:lnSpc>
            </a:pPr>
            <a:r>
              <a:rPr lang="en-US"/>
              <a:t>Tracking, leveling, </a:t>
            </a:r>
          </a:p>
          <a:p>
            <a:pPr>
              <a:lnSpc>
                <a:spcPct val="90000"/>
              </a:lnSpc>
            </a:pPr>
            <a:r>
              <a:rPr lang="en-US"/>
              <a:t>Pure color</a:t>
            </a:r>
          </a:p>
          <a:p>
            <a:pPr lvl="1">
              <a:lnSpc>
                <a:spcPct val="90000"/>
              </a:lnSpc>
            </a:pPr>
            <a:r>
              <a:rPr lang="en-US"/>
              <a:t>LIDAR….</a:t>
            </a:r>
          </a:p>
        </p:txBody>
      </p:sp>
      <p:pic>
        <p:nvPicPr>
          <p:cNvPr id="261124" name="Picture 4"/>
          <p:cNvPicPr>
            <a:picLocks noChangeAspect="1" noChangeArrowheads="1"/>
          </p:cNvPicPr>
          <p:nvPr/>
        </p:nvPicPr>
        <p:blipFill>
          <a:blip r:embed="rId3"/>
          <a:srcRect/>
          <a:stretch>
            <a:fillRect/>
          </a:stretch>
        </p:blipFill>
        <p:spPr bwMode="auto">
          <a:xfrm>
            <a:off x="6892925" y="1481138"/>
            <a:ext cx="1727200" cy="1249362"/>
          </a:xfrm>
          <a:prstGeom prst="rect">
            <a:avLst/>
          </a:prstGeom>
          <a:noFill/>
          <a:ln w="9525">
            <a:noFill/>
            <a:miter lim="800000"/>
            <a:headEnd/>
            <a:tailEnd/>
          </a:ln>
          <a:effectLst/>
        </p:spPr>
      </p:pic>
      <p:pic>
        <p:nvPicPr>
          <p:cNvPr id="261125" name="Picture 5"/>
          <p:cNvPicPr>
            <a:picLocks noChangeAspect="1" noChangeArrowheads="1"/>
          </p:cNvPicPr>
          <p:nvPr/>
        </p:nvPicPr>
        <p:blipFill>
          <a:blip r:embed="rId4"/>
          <a:srcRect/>
          <a:stretch>
            <a:fillRect/>
          </a:stretch>
        </p:blipFill>
        <p:spPr bwMode="auto">
          <a:xfrm>
            <a:off x="6580188" y="3062288"/>
            <a:ext cx="2347912" cy="1487487"/>
          </a:xfrm>
          <a:prstGeom prst="rect">
            <a:avLst/>
          </a:prstGeom>
          <a:noFill/>
          <a:ln w="9525">
            <a:noFill/>
            <a:miter lim="800000"/>
            <a:headEnd/>
            <a:tailEnd/>
          </a:ln>
          <a:effectLst/>
        </p:spPr>
      </p:pic>
      <p:pic>
        <p:nvPicPr>
          <p:cNvPr id="261126" name="Picture 6"/>
          <p:cNvPicPr>
            <a:picLocks noChangeAspect="1" noChangeArrowheads="1"/>
          </p:cNvPicPr>
          <p:nvPr/>
        </p:nvPicPr>
        <p:blipFill>
          <a:blip r:embed="rId5"/>
          <a:srcRect/>
          <a:stretch>
            <a:fillRect/>
          </a:stretch>
        </p:blipFill>
        <p:spPr bwMode="auto">
          <a:xfrm>
            <a:off x="6350000" y="4981575"/>
            <a:ext cx="1395413" cy="21034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1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6112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2611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6112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6112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6112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6112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499"/>
                                          </p:stCondLst>
                                        </p:cTn>
                                        <p:tgtEl>
                                          <p:spTgt spid="2611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112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26112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6112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26112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499"/>
                                          </p:stCondLst>
                                        </p:cTn>
                                        <p:tgtEl>
                                          <p:spTgt spid="261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autoUpdateAnimBg="0"/>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7E8CB86-56AB-5E4B-97A0-FAF19801657A}" type="slidenum">
              <a:rPr lang="en-US"/>
              <a:pPr/>
              <a:t>54</a:t>
            </a:fld>
            <a:endParaRPr lang="en-US"/>
          </a:p>
        </p:txBody>
      </p:sp>
      <p:sp>
        <p:nvSpPr>
          <p:cNvPr id="263170" name="Text Box 2"/>
          <p:cNvSpPr txBox="1">
            <a:spLocks noChangeArrowheads="1"/>
          </p:cNvSpPr>
          <p:nvPr/>
        </p:nvSpPr>
        <p:spPr bwMode="auto">
          <a:xfrm>
            <a:off x="158750" y="277813"/>
            <a:ext cx="8837613" cy="2770187"/>
          </a:xfrm>
          <a:prstGeom prst="rect">
            <a:avLst/>
          </a:prstGeom>
          <a:noFill/>
          <a:ln w="9525">
            <a:noFill/>
            <a:miter lim="800000"/>
            <a:headEnd/>
            <a:tailEnd/>
          </a:ln>
          <a:effectLst/>
        </p:spPr>
        <p:txBody>
          <a:bodyPr>
            <a:prstTxWarp prst="textNoShape">
              <a:avLst/>
            </a:prstTxWarp>
            <a:spAutoFit/>
          </a:bodyPr>
          <a:lstStyle/>
          <a:p>
            <a:pPr marL="339725" indent="-339725"/>
            <a:r>
              <a:rPr lang="en-US" b="1" u="sng"/>
              <a:t>End of general atomic spectra.</a:t>
            </a:r>
          </a:p>
          <a:p>
            <a:pPr marL="339725" indent="-339725">
              <a:buFontTx/>
              <a:buChar char="•"/>
            </a:pPr>
            <a:r>
              <a:rPr lang="en-US"/>
              <a:t>Understanding of what has been observed, how implies electrons in atoms only in certain energy levels. </a:t>
            </a:r>
          </a:p>
          <a:p>
            <a:pPr marL="339725" indent="-339725">
              <a:buFontTx/>
              <a:buChar char="•"/>
            </a:pPr>
            <a:r>
              <a:rPr lang="en-US"/>
              <a:t>When hop from higher to lower give off light. </a:t>
            </a:r>
          </a:p>
          <a:p>
            <a:pPr marL="339725" indent="-339725">
              <a:buFontTx/>
              <a:buChar char="•"/>
            </a:pPr>
            <a:r>
              <a:rPr lang="en-US"/>
              <a:t>Applications: neon lights, lasers</a:t>
            </a:r>
          </a:p>
          <a:p>
            <a:pPr marL="339725" indent="-339725"/>
            <a:r>
              <a:rPr lang="en-US" i="1"/>
              <a:t>Questions?</a:t>
            </a:r>
          </a:p>
          <a:p>
            <a:pPr marL="339725" indent="-339725"/>
            <a:endParaRPr lang="en-US" sz="800" i="1"/>
          </a:p>
          <a:p>
            <a:pPr marL="339725" indent="-339725"/>
            <a:endParaRPr lang="en-US" b="1"/>
          </a:p>
        </p:txBody>
      </p:sp>
      <p:sp>
        <p:nvSpPr>
          <p:cNvPr id="263172" name="Rectangle 4"/>
          <p:cNvSpPr>
            <a:spLocks noChangeArrowheads="1"/>
          </p:cNvSpPr>
          <p:nvPr/>
        </p:nvSpPr>
        <p:spPr bwMode="auto">
          <a:xfrm>
            <a:off x="139700" y="3467100"/>
            <a:ext cx="9004300" cy="2101850"/>
          </a:xfrm>
          <a:prstGeom prst="rect">
            <a:avLst/>
          </a:prstGeom>
          <a:noFill/>
          <a:ln w="9525">
            <a:noFill/>
            <a:miter lim="800000"/>
            <a:headEnd/>
            <a:tailEnd/>
          </a:ln>
          <a:effectLst/>
        </p:spPr>
        <p:txBody>
          <a:bodyPr>
            <a:prstTxWarp prst="textNoShape">
              <a:avLst/>
            </a:prstTxWarp>
            <a:spAutoFit/>
          </a:bodyPr>
          <a:lstStyle/>
          <a:p>
            <a:r>
              <a:rPr lang="en-US" b="1" u="sng"/>
              <a:t>Next:</a:t>
            </a:r>
            <a:r>
              <a:rPr lang="en-US" b="1"/>
              <a:t> </a:t>
            </a:r>
          </a:p>
          <a:p>
            <a:pPr algn="ctr"/>
            <a:r>
              <a:rPr lang="en-US" sz="3600" b="1">
                <a:solidFill>
                  <a:srgbClr val="FF0000"/>
                </a:solidFill>
                <a:latin typeface="Comic Sans MS" charset="0"/>
              </a:rPr>
              <a:t>Why?</a:t>
            </a:r>
            <a:endParaRPr lang="en-US" b="1">
              <a:solidFill>
                <a:srgbClr val="FF0000"/>
              </a:solidFill>
            </a:endParaRPr>
          </a:p>
          <a:p>
            <a:endParaRPr lang="en-US" b="1">
              <a:solidFill>
                <a:srgbClr val="FF0000"/>
              </a:solidFill>
            </a:endParaRPr>
          </a:p>
          <a:p>
            <a:r>
              <a:rPr lang="en-US">
                <a:latin typeface="Comic Sans MS" charset="0"/>
              </a:rPr>
              <a:t>Start with characterizing Hydrogen spectra (Balmer)</a:t>
            </a:r>
          </a:p>
          <a:p>
            <a:r>
              <a:rPr lang="en-US">
                <a:latin typeface="Comic Sans MS" charset="0"/>
              </a:rPr>
              <a:t>		then try to explain (Bohr model </a:t>
            </a:r>
            <a:r>
              <a:rPr lang="en-US">
                <a:latin typeface="Comic Sans MS" charset="0"/>
                <a:sym typeface="Wingdings" charset="2"/>
              </a:rPr>
              <a:t> Schrodinger)</a:t>
            </a:r>
            <a:endParaRPr lang="en-US">
              <a:latin typeface="Comic Sans M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3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3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317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317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build="p" autoUpdateAnimBg="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AutoShape 2"/>
          <p:cNvSpPr>
            <a:spLocks noChangeArrowheads="1"/>
          </p:cNvSpPr>
          <p:nvPr/>
        </p:nvSpPr>
        <p:spPr bwMode="auto">
          <a:xfrm>
            <a:off x="3190875" y="293688"/>
            <a:ext cx="925513" cy="2873375"/>
          </a:xfrm>
          <a:prstGeom prst="parallelogram">
            <a:avLst>
              <a:gd name="adj" fmla="val 25000"/>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61443" name="Text Box 4"/>
          <p:cNvSpPr txBox="1">
            <a:spLocks noChangeArrowheads="1"/>
          </p:cNvSpPr>
          <p:nvPr/>
        </p:nvSpPr>
        <p:spPr bwMode="auto">
          <a:xfrm>
            <a:off x="609600" y="381000"/>
            <a:ext cx="2471738" cy="457200"/>
          </a:xfrm>
          <a:prstGeom prst="rect">
            <a:avLst/>
          </a:prstGeom>
          <a:noFill/>
          <a:ln w="9525">
            <a:noFill/>
            <a:miter lim="800000"/>
            <a:headEnd/>
            <a:tailEnd/>
          </a:ln>
        </p:spPr>
        <p:txBody>
          <a:bodyPr wrap="none">
            <a:prstTxWarp prst="textNoShape">
              <a:avLst/>
            </a:prstTxWarp>
            <a:spAutoFit/>
          </a:bodyPr>
          <a:lstStyle/>
          <a:p>
            <a:r>
              <a:rPr lang="en-US"/>
              <a:t>Bright Red Laser</a:t>
            </a:r>
          </a:p>
        </p:txBody>
      </p:sp>
      <p:sp>
        <p:nvSpPr>
          <p:cNvPr id="61444" name="Oval 5"/>
          <p:cNvSpPr>
            <a:spLocks noChangeArrowheads="1"/>
          </p:cNvSpPr>
          <p:nvPr/>
        </p:nvSpPr>
        <p:spPr bwMode="auto">
          <a:xfrm>
            <a:off x="3286125" y="836613"/>
            <a:ext cx="628650" cy="1763712"/>
          </a:xfrm>
          <a:prstGeom prst="ellipse">
            <a:avLst/>
          </a:prstGeom>
          <a:gradFill rotWithShape="1">
            <a:gsLst>
              <a:gs pos="0">
                <a:srgbClr val="EE2504"/>
              </a:gs>
              <a:gs pos="100000">
                <a:srgbClr val="FFCCCC"/>
              </a:gs>
            </a:gsLst>
            <a:path path="shape">
              <a:fillToRect l="50000" t="50000" r="50000" b="50000"/>
            </a:path>
          </a:gradFill>
          <a:ln w="9525">
            <a:noFill/>
            <a:round/>
            <a:headEnd/>
            <a:tailEnd/>
          </a:ln>
        </p:spPr>
        <p:txBody>
          <a:bodyPr wrap="none" anchor="ctr">
            <a:prstTxWarp prst="textNoShape">
              <a:avLst/>
            </a:prstTxWarp>
          </a:bodyPr>
          <a:lstStyle/>
          <a:p>
            <a:endParaRPr lang="en-US"/>
          </a:p>
        </p:txBody>
      </p:sp>
      <p:sp>
        <p:nvSpPr>
          <p:cNvPr id="61445" name="Text Box 6"/>
          <p:cNvSpPr txBox="1">
            <a:spLocks noChangeArrowheads="1"/>
          </p:cNvSpPr>
          <p:nvPr/>
        </p:nvSpPr>
        <p:spPr bwMode="auto">
          <a:xfrm>
            <a:off x="4295775" y="100013"/>
            <a:ext cx="4848225" cy="1917700"/>
          </a:xfrm>
          <a:prstGeom prst="rect">
            <a:avLst/>
          </a:prstGeom>
          <a:noFill/>
          <a:ln w="9525">
            <a:noFill/>
            <a:miter lim="800000"/>
            <a:headEnd/>
            <a:tailEnd/>
          </a:ln>
        </p:spPr>
        <p:txBody>
          <a:bodyPr>
            <a:prstTxWarp prst="textNoShape">
              <a:avLst/>
            </a:prstTxWarp>
            <a:spAutoFit/>
          </a:bodyPr>
          <a:lstStyle/>
          <a:p>
            <a:pPr marL="347663" indent="-347663"/>
            <a:r>
              <a:rPr lang="en-US" u="sng"/>
              <a:t>Consistent descriptions:</a:t>
            </a:r>
            <a:r>
              <a:rPr lang="en-US"/>
              <a:t> </a:t>
            </a:r>
          </a:p>
          <a:p>
            <a:pPr marL="347663" indent="-347663"/>
            <a:r>
              <a:rPr lang="en-US"/>
              <a:t>Lots of light means …  </a:t>
            </a:r>
          </a:p>
          <a:p>
            <a:pPr marL="347663" indent="-347663">
              <a:buFontTx/>
              <a:buChar char="•"/>
            </a:pPr>
            <a:r>
              <a:rPr lang="en-US"/>
              <a:t>Big amplitude E/M wave</a:t>
            </a:r>
          </a:p>
          <a:p>
            <a:pPr marL="347663" indent="-347663">
              <a:buFontTx/>
              <a:buChar char="•"/>
            </a:pPr>
            <a:r>
              <a:rPr lang="en-US"/>
              <a:t>Made from many photons </a:t>
            </a:r>
          </a:p>
          <a:p>
            <a:pPr marL="347663" indent="-347663"/>
            <a:r>
              <a:rPr lang="en-US"/>
              <a:t>	(mini E/M wave segments)</a:t>
            </a:r>
            <a:endParaRPr lang="en-US" i="1" u="sng"/>
          </a:p>
        </p:txBody>
      </p:sp>
      <p:sp>
        <p:nvSpPr>
          <p:cNvPr id="1934343" name="Text Box 7"/>
          <p:cNvSpPr txBox="1">
            <a:spLocks noChangeArrowheads="1"/>
          </p:cNvSpPr>
          <p:nvPr/>
        </p:nvSpPr>
        <p:spPr bwMode="auto">
          <a:xfrm>
            <a:off x="0" y="4057650"/>
            <a:ext cx="9144000" cy="2677656"/>
          </a:xfrm>
          <a:prstGeom prst="rect">
            <a:avLst/>
          </a:prstGeom>
          <a:noFill/>
          <a:ln w="9525">
            <a:noFill/>
            <a:miter lim="800000"/>
            <a:headEnd/>
            <a:tailEnd/>
          </a:ln>
        </p:spPr>
        <p:txBody>
          <a:bodyPr>
            <a:prstTxWarp prst="textNoShape">
              <a:avLst/>
            </a:prstTxWarp>
            <a:spAutoFit/>
          </a:bodyPr>
          <a:lstStyle/>
          <a:p>
            <a:pPr marL="342900" indent="-342900"/>
            <a:r>
              <a:rPr lang="en-US" dirty="0"/>
              <a:t>Until a photon interacts with something (e.g. absorbed by an electron), </a:t>
            </a:r>
            <a:r>
              <a:rPr lang="en-US" i="1" u="sng" dirty="0"/>
              <a:t>it</a:t>
            </a:r>
            <a:r>
              <a:rPr lang="en-US" i="1" u="sng" dirty="0" smtClean="0"/>
              <a:t> acts like </a:t>
            </a:r>
            <a:r>
              <a:rPr lang="en-US" i="1" u="sng" dirty="0"/>
              <a:t>a wave</a:t>
            </a:r>
            <a:r>
              <a:rPr lang="en-US" dirty="0"/>
              <a:t>.  How does the wavelength of the photon compare to the wavelength of the light in the red laser? </a:t>
            </a:r>
          </a:p>
          <a:p>
            <a:pPr marL="800100" lvl="1" indent="-342900">
              <a:buFontTx/>
              <a:buAutoNum type="alphaLcPeriod"/>
            </a:pPr>
            <a:r>
              <a:rPr lang="en-US" dirty="0"/>
              <a:t>Photon has a smaller wavelength</a:t>
            </a:r>
          </a:p>
          <a:p>
            <a:pPr marL="800100" lvl="1" indent="-342900">
              <a:buFontTx/>
              <a:buAutoNum type="alphaLcPeriod"/>
            </a:pPr>
            <a:r>
              <a:rPr lang="en-US" dirty="0"/>
              <a:t>Photon has same wavelength</a:t>
            </a:r>
          </a:p>
          <a:p>
            <a:pPr marL="800100" lvl="1" indent="-342900">
              <a:buFontTx/>
              <a:buAutoNum type="alphaLcPeriod"/>
            </a:pPr>
            <a:r>
              <a:rPr lang="en-US" dirty="0"/>
              <a:t>Photon has a larger wavelength</a:t>
            </a:r>
          </a:p>
          <a:p>
            <a:pPr marL="800100" lvl="1" indent="-342900">
              <a:buFontTx/>
              <a:buAutoNum type="alphaLcPeriod"/>
            </a:pPr>
            <a:r>
              <a:rPr lang="en-US" dirty="0"/>
              <a:t>Photons are points in space. They have no wavelength.</a:t>
            </a:r>
          </a:p>
        </p:txBody>
      </p:sp>
      <p:sp>
        <p:nvSpPr>
          <p:cNvPr id="1934345" name="Rectangle 9"/>
          <p:cNvSpPr>
            <a:spLocks noChangeArrowheads="1"/>
          </p:cNvSpPr>
          <p:nvPr/>
        </p:nvSpPr>
        <p:spPr bwMode="auto">
          <a:xfrm>
            <a:off x="4425950" y="2133600"/>
            <a:ext cx="4565650" cy="1917700"/>
          </a:xfrm>
          <a:prstGeom prst="rect">
            <a:avLst/>
          </a:prstGeom>
          <a:noFill/>
          <a:ln w="9525">
            <a:noFill/>
            <a:miter lim="800000"/>
            <a:headEnd/>
            <a:tailEnd/>
          </a:ln>
        </p:spPr>
        <p:txBody>
          <a:bodyPr>
            <a:prstTxWarp prst="textNoShape">
              <a:avLst/>
            </a:prstTxWarp>
            <a:spAutoFit/>
          </a:bodyPr>
          <a:lstStyle/>
          <a:p>
            <a:r>
              <a:rPr lang="en-US"/>
              <a:t>When a photon </a:t>
            </a:r>
            <a:r>
              <a:rPr lang="en-US" i="1" u="sng"/>
              <a:t>interacts </a:t>
            </a:r>
            <a:r>
              <a:rPr lang="en-US"/>
              <a:t>with something (e.g. an electron) all the energy of its wave segment ends up concentrated in one spot (like a particle!)</a:t>
            </a:r>
          </a:p>
        </p:txBody>
      </p:sp>
      <p:sp>
        <p:nvSpPr>
          <p:cNvPr id="61448" name="Rectangle 3"/>
          <p:cNvSpPr>
            <a:spLocks noChangeArrowheads="1"/>
          </p:cNvSpPr>
          <p:nvPr/>
        </p:nvSpPr>
        <p:spPr bwMode="auto">
          <a:xfrm>
            <a:off x="0" y="849313"/>
            <a:ext cx="3581400" cy="1741487"/>
          </a:xfrm>
          <a:prstGeom prst="rect">
            <a:avLst/>
          </a:prstGeom>
          <a:gradFill rotWithShape="1">
            <a:gsLst>
              <a:gs pos="0">
                <a:srgbClr val="FFCCCC"/>
              </a:gs>
              <a:gs pos="50000">
                <a:srgbClr val="EE2504"/>
              </a:gs>
              <a:gs pos="100000">
                <a:srgbClr val="FFCCCC"/>
              </a:gs>
            </a:gsLst>
            <a:lin ang="5400000" scaled="1"/>
          </a:gradFill>
          <a:ln w="9525">
            <a:no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343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34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4343" grpId="0"/>
      <p:bldP spid="1934345"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0182" name="Text Box 6"/>
          <p:cNvSpPr txBox="1">
            <a:spLocks noChangeArrowheads="1"/>
          </p:cNvSpPr>
          <p:nvPr/>
        </p:nvSpPr>
        <p:spPr bwMode="auto">
          <a:xfrm>
            <a:off x="476250" y="1827213"/>
            <a:ext cx="8300536" cy="2062103"/>
          </a:xfrm>
          <a:prstGeom prst="rect">
            <a:avLst/>
          </a:prstGeom>
          <a:solidFill>
            <a:srgbClr val="FFFFCC"/>
          </a:solidFill>
          <a:ln w="12700">
            <a:solidFill>
              <a:schemeClr val="tx1"/>
            </a:solidFill>
            <a:miter lim="800000"/>
            <a:headEnd/>
            <a:tailEnd/>
          </a:ln>
        </p:spPr>
        <p:txBody>
          <a:bodyPr wrap="none">
            <a:prstTxWarp prst="textNoShape">
              <a:avLst/>
            </a:prstTxWarp>
            <a:spAutoFit/>
          </a:bodyPr>
          <a:lstStyle/>
          <a:p>
            <a:r>
              <a:rPr lang="en-US" sz="3200" dirty="0"/>
              <a:t>The energy of a photon is         </a:t>
            </a:r>
            <a:r>
              <a:rPr lang="en-US" sz="3200" i="1" dirty="0" err="1">
                <a:latin typeface="Times New Roman" charset="0"/>
              </a:rPr>
              <a:t>E</a:t>
            </a:r>
            <a:r>
              <a:rPr lang="en-US" sz="3200" i="1" dirty="0">
                <a:latin typeface="Times New Roman" charset="0"/>
              </a:rPr>
              <a:t> = </a:t>
            </a:r>
            <a:r>
              <a:rPr lang="en-US" sz="3200" i="1" dirty="0" err="1">
                <a:latin typeface="Times New Roman" charset="0"/>
              </a:rPr>
              <a:t>hf</a:t>
            </a:r>
            <a:r>
              <a:rPr lang="en-US" sz="3200" dirty="0">
                <a:latin typeface="Times New Roman" charset="0"/>
              </a:rPr>
              <a:t> </a:t>
            </a:r>
          </a:p>
          <a:p>
            <a:r>
              <a:rPr lang="en-US" sz="3200" dirty="0"/>
              <a:t>The wavelength of a photon is  </a:t>
            </a:r>
            <a:r>
              <a:rPr lang="el-GR" sz="3200" i="1" dirty="0">
                <a:latin typeface="Times New Roman" charset="0"/>
                <a:ea typeface="Times New Roman" charset="0"/>
                <a:cs typeface="Times New Roman" charset="0"/>
              </a:rPr>
              <a:t>λ</a:t>
            </a:r>
            <a:r>
              <a:rPr lang="en-US" sz="3200" i="1" dirty="0">
                <a:latin typeface="Times New Roman" charset="0"/>
                <a:ea typeface="Times New Roman" charset="0"/>
                <a:cs typeface="Times New Roman" charset="0"/>
              </a:rPr>
              <a:t> </a:t>
            </a:r>
            <a:r>
              <a:rPr lang="en-US" sz="3200" i="1" dirty="0">
                <a:latin typeface="Times New Roman" charset="0"/>
              </a:rPr>
              <a:t>= c/f = </a:t>
            </a:r>
            <a:r>
              <a:rPr lang="en-US" sz="3200" i="1" dirty="0" err="1">
                <a:latin typeface="Times New Roman" charset="0"/>
              </a:rPr>
              <a:t>hc/E</a:t>
            </a:r>
            <a:r>
              <a:rPr lang="en-US" sz="3200" i="1" dirty="0">
                <a:latin typeface="Times New Roman" charset="0"/>
              </a:rPr>
              <a:t> </a:t>
            </a:r>
            <a:endParaRPr lang="en-US" sz="3200" i="1" dirty="0" smtClean="0">
              <a:latin typeface="Times New Roman" charset="0"/>
            </a:endParaRPr>
          </a:p>
          <a:p>
            <a:r>
              <a:rPr lang="en-US" sz="3200" dirty="0" smtClean="0"/>
              <a:t>The mass of a photon is           </a:t>
            </a:r>
            <a:r>
              <a:rPr lang="en-US" sz="3200" i="1" dirty="0" err="1" smtClean="0">
                <a:latin typeface="Times New Roman" charset="0"/>
              </a:rPr>
              <a:t>m</a:t>
            </a:r>
            <a:r>
              <a:rPr lang="en-US" sz="3200" i="1" dirty="0" smtClean="0">
                <a:latin typeface="Times New Roman" charset="0"/>
              </a:rPr>
              <a:t> = 0</a:t>
            </a:r>
            <a:endParaRPr lang="en-US" sz="3200" dirty="0" smtClean="0"/>
          </a:p>
          <a:p>
            <a:r>
              <a:rPr lang="en-US" sz="3200" dirty="0" smtClean="0"/>
              <a:t>The </a:t>
            </a:r>
            <a:r>
              <a:rPr lang="en-US" sz="3200" dirty="0"/>
              <a:t>momentum of a photon is  </a:t>
            </a:r>
            <a:r>
              <a:rPr lang="en-US" sz="3200" i="1" dirty="0" err="1">
                <a:latin typeface="Times New Roman" charset="0"/>
              </a:rPr>
              <a:t>p</a:t>
            </a:r>
            <a:r>
              <a:rPr lang="en-US" sz="3200" i="1" dirty="0" smtClean="0">
                <a:latin typeface="Times New Roman" charset="0"/>
              </a:rPr>
              <a:t> = </a:t>
            </a:r>
            <a:r>
              <a:rPr lang="en-US" sz="3200" i="1" dirty="0" err="1">
                <a:latin typeface="Times New Roman" charset="0"/>
              </a:rPr>
              <a:t>E/</a:t>
            </a:r>
            <a:r>
              <a:rPr lang="en-US" sz="3200" i="1" dirty="0" err="1" smtClean="0">
                <a:latin typeface="Times New Roman" charset="0"/>
              </a:rPr>
              <a:t>c</a:t>
            </a:r>
            <a:r>
              <a:rPr lang="en-US" sz="3200" i="1" dirty="0" smtClean="0">
                <a:latin typeface="Times New Roman" charset="0"/>
              </a:rPr>
              <a:t> = </a:t>
            </a:r>
            <a:r>
              <a:rPr lang="en-US" sz="3200" i="1" dirty="0" err="1" smtClean="0">
                <a:latin typeface="Times New Roman" charset="0"/>
              </a:rPr>
              <a:t>h/λ</a:t>
            </a:r>
            <a:endParaRPr lang="en-US" sz="3200" i="1" dirty="0">
              <a:latin typeface="Times New Roman" charset="0"/>
            </a:endParaRPr>
          </a:p>
        </p:txBody>
      </p:sp>
      <p:grpSp>
        <p:nvGrpSpPr>
          <p:cNvPr id="2" name="Group 17"/>
          <p:cNvGrpSpPr>
            <a:grpSpLocks/>
          </p:cNvGrpSpPr>
          <p:nvPr/>
        </p:nvGrpSpPr>
        <p:grpSpPr bwMode="auto">
          <a:xfrm>
            <a:off x="1447800" y="4465638"/>
            <a:ext cx="6362700" cy="1935162"/>
            <a:chOff x="912" y="2813"/>
            <a:chExt cx="4008" cy="1219"/>
          </a:xfrm>
        </p:grpSpPr>
        <p:sp>
          <p:nvSpPr>
            <p:cNvPr id="87045" name="Text Box 7"/>
            <p:cNvSpPr txBox="1">
              <a:spLocks noChangeArrowheads="1"/>
            </p:cNvSpPr>
            <p:nvPr/>
          </p:nvSpPr>
          <p:spPr bwMode="auto">
            <a:xfrm>
              <a:off x="1104" y="2813"/>
              <a:ext cx="3389" cy="335"/>
            </a:xfrm>
            <a:prstGeom prst="rect">
              <a:avLst/>
            </a:prstGeom>
            <a:noFill/>
            <a:ln w="12700">
              <a:solidFill>
                <a:schemeClr val="tx1"/>
              </a:solidFill>
              <a:miter lim="800000"/>
              <a:headEnd/>
              <a:tailEnd/>
            </a:ln>
          </p:spPr>
          <p:txBody>
            <a:bodyPr wrap="none">
              <a:prstTxWarp prst="textNoShape">
                <a:avLst/>
              </a:prstTxWarp>
              <a:spAutoFit/>
            </a:bodyPr>
            <a:lstStyle/>
            <a:p>
              <a:r>
                <a:rPr lang="en-US" i="1">
                  <a:latin typeface="Times New Roman" charset="0"/>
                </a:rPr>
                <a:t>h </a:t>
              </a:r>
              <a:r>
                <a:rPr lang="en-US" i="1">
                  <a:latin typeface="Times New Roman" charset="0"/>
                  <a:ea typeface="Times New Roman" charset="0"/>
                  <a:cs typeface="Times New Roman" charset="0"/>
                </a:rPr>
                <a:t>≈ 6.626 ·10</a:t>
              </a:r>
              <a:r>
                <a:rPr lang="en-US" i="1" baseline="30000">
                  <a:latin typeface="Times New Roman" charset="0"/>
                  <a:ea typeface="Times New Roman" charset="0"/>
                  <a:cs typeface="Times New Roman" charset="0"/>
                </a:rPr>
                <a:t>-34 </a:t>
              </a:r>
              <a:r>
                <a:rPr lang="en-US" i="1">
                  <a:latin typeface="Times New Roman" charset="0"/>
                  <a:ea typeface="Times New Roman" charset="0"/>
                  <a:cs typeface="Times New Roman" charset="0"/>
                </a:rPr>
                <a:t>J</a:t>
              </a:r>
              <a:r>
                <a:rPr lang="en-US" i="1">
                  <a:latin typeface="Times New Roman" charset="0"/>
                </a:rPr>
                <a:t>·</a:t>
              </a:r>
              <a:r>
                <a:rPr lang="en-US" i="1">
                  <a:latin typeface="Times New Roman" charset="0"/>
                  <a:ea typeface="Times New Roman" charset="0"/>
                  <a:cs typeface="Times New Roman" charset="0"/>
                </a:rPr>
                <a:t>s</a:t>
              </a:r>
              <a:r>
                <a:rPr lang="en-US"/>
                <a:t>: Plank constant</a:t>
              </a:r>
            </a:p>
          </p:txBody>
        </p:sp>
        <p:grpSp>
          <p:nvGrpSpPr>
            <p:cNvPr id="3" name="Group 14"/>
            <p:cNvGrpSpPr>
              <a:grpSpLocks/>
            </p:cNvGrpSpPr>
            <p:nvPr/>
          </p:nvGrpSpPr>
          <p:grpSpPr bwMode="auto">
            <a:xfrm>
              <a:off x="912" y="3436"/>
              <a:ext cx="4008" cy="596"/>
              <a:chOff x="1008" y="3504"/>
              <a:chExt cx="4008" cy="596"/>
            </a:xfrm>
          </p:grpSpPr>
          <p:sp>
            <p:nvSpPr>
              <p:cNvPr id="87047" name="Text Box 8"/>
              <p:cNvSpPr txBox="1">
                <a:spLocks noChangeArrowheads="1"/>
              </p:cNvSpPr>
              <p:nvPr/>
            </p:nvSpPr>
            <p:spPr bwMode="auto">
              <a:xfrm>
                <a:off x="1008" y="3504"/>
                <a:ext cx="4008" cy="596"/>
              </a:xfrm>
              <a:prstGeom prst="rect">
                <a:avLst/>
              </a:prstGeom>
              <a:noFill/>
              <a:ln w="12700">
                <a:noFill/>
                <a:miter lim="800000"/>
                <a:headEnd/>
                <a:tailEnd/>
              </a:ln>
            </p:spPr>
            <p:txBody>
              <a:bodyPr wrap="none">
                <a:prstTxWarp prst="textNoShape">
                  <a:avLst/>
                </a:prstTxWarp>
                <a:spAutoFit/>
              </a:bodyPr>
              <a:lstStyle/>
              <a:p>
                <a:r>
                  <a:rPr lang="en-US"/>
                  <a:t>It sometimes is useful to define  </a:t>
                </a:r>
                <a:r>
                  <a:rPr lang="en-US" i="1">
                    <a:latin typeface="Times New Roman" charset="0"/>
                  </a:rPr>
                  <a:t>h = h</a:t>
                </a:r>
                <a:r>
                  <a:rPr lang="en-US" b="1" i="1">
                    <a:latin typeface="Times New Roman" charset="0"/>
                  </a:rPr>
                  <a:t>/</a:t>
                </a:r>
                <a:r>
                  <a:rPr lang="en-US" i="1">
                    <a:latin typeface="Times New Roman" charset="0"/>
                  </a:rPr>
                  <a:t>(2</a:t>
                </a:r>
                <a:r>
                  <a:rPr lang="el-GR" i="1">
                    <a:latin typeface="Times New Roman" charset="0"/>
                    <a:ea typeface="Times New Roman" charset="0"/>
                    <a:cs typeface="Times New Roman" charset="0"/>
                  </a:rPr>
                  <a:t>π</a:t>
                </a:r>
                <a:r>
                  <a:rPr lang="en-US" i="1">
                    <a:latin typeface="Times New Roman" charset="0"/>
                    <a:ea typeface="Times New Roman" charset="0"/>
                    <a:cs typeface="Times New Roman" charset="0"/>
                  </a:rPr>
                  <a:t>)</a:t>
                </a:r>
              </a:p>
              <a:p>
                <a:r>
                  <a:rPr lang="en-US">
                    <a:ea typeface="Times New Roman" charset="0"/>
                    <a:cs typeface="Times New Roman" charset="0"/>
                  </a:rPr>
                  <a:t>The energy of a photon is then:</a:t>
                </a:r>
                <a:r>
                  <a:rPr lang="en-US" i="1">
                    <a:latin typeface="Times New Roman" charset="0"/>
                    <a:ea typeface="Times New Roman" charset="0"/>
                    <a:cs typeface="Times New Roman" charset="0"/>
                  </a:rPr>
                  <a:t>  E =  </a:t>
                </a:r>
                <a:r>
                  <a:rPr lang="en-US" i="1">
                    <a:latin typeface="Times New Roman" charset="0"/>
                  </a:rPr>
                  <a:t>hf</a:t>
                </a:r>
                <a:r>
                  <a:rPr lang="en-US">
                    <a:latin typeface="Times New Roman" charset="0"/>
                  </a:rPr>
                  <a:t> = </a:t>
                </a:r>
                <a:r>
                  <a:rPr lang="en-US" i="1">
                    <a:latin typeface="Times New Roman" charset="0"/>
                  </a:rPr>
                  <a:t>h</a:t>
                </a:r>
                <a:r>
                  <a:rPr lang="el-GR" i="1">
                    <a:latin typeface="Times New Roman" charset="0"/>
                    <a:ea typeface="Times New Roman" charset="0"/>
                    <a:cs typeface="Times New Roman" charset="0"/>
                  </a:rPr>
                  <a:t>ω</a:t>
                </a:r>
              </a:p>
            </p:txBody>
          </p:sp>
          <p:sp>
            <p:nvSpPr>
              <p:cNvPr id="87048" name="Line 9"/>
              <p:cNvSpPr>
                <a:spLocks noChangeShapeType="1"/>
              </p:cNvSpPr>
              <p:nvPr/>
            </p:nvSpPr>
            <p:spPr bwMode="auto">
              <a:xfrm flipV="1">
                <a:off x="3792" y="3626"/>
                <a:ext cx="114" cy="6"/>
              </a:xfrm>
              <a:prstGeom prst="line">
                <a:avLst/>
              </a:prstGeom>
              <a:noFill/>
              <a:ln w="12700">
                <a:solidFill>
                  <a:schemeClr val="tx1"/>
                </a:solidFill>
                <a:round/>
                <a:headEnd/>
                <a:tailEnd/>
              </a:ln>
            </p:spPr>
            <p:txBody>
              <a:bodyPr>
                <a:prstTxWarp prst="textNoShape">
                  <a:avLst/>
                </a:prstTxWarp>
                <a:spAutoFit/>
              </a:bodyPr>
              <a:lstStyle/>
              <a:p>
                <a:endParaRPr lang="en-US"/>
              </a:p>
            </p:txBody>
          </p:sp>
          <p:sp>
            <p:nvSpPr>
              <p:cNvPr id="87049" name="Line 10"/>
              <p:cNvSpPr>
                <a:spLocks noChangeShapeType="1"/>
              </p:cNvSpPr>
              <p:nvPr/>
            </p:nvSpPr>
            <p:spPr bwMode="auto">
              <a:xfrm flipV="1">
                <a:off x="4680" y="3896"/>
                <a:ext cx="114" cy="6"/>
              </a:xfrm>
              <a:prstGeom prst="line">
                <a:avLst/>
              </a:prstGeom>
              <a:noFill/>
              <a:ln w="12700">
                <a:solidFill>
                  <a:schemeClr val="tx1"/>
                </a:solidFill>
                <a:round/>
                <a:headEnd/>
                <a:tailEnd/>
              </a:ln>
            </p:spPr>
            <p:txBody>
              <a:bodyPr>
                <a:prstTxWarp prst="textNoShape">
                  <a:avLst/>
                </a:prstTxWarp>
                <a:spAutoFit/>
              </a:bodyPr>
              <a:lstStyle/>
              <a:p>
                <a:endParaRPr lang="en-US"/>
              </a:p>
            </p:txBody>
          </p:sp>
        </p:grpSp>
      </p:grpSp>
      <p:sp>
        <p:nvSpPr>
          <p:cNvPr id="87044" name="Text Box 16"/>
          <p:cNvSpPr txBox="1">
            <a:spLocks noChangeArrowheads="1"/>
          </p:cNvSpPr>
          <p:nvPr/>
        </p:nvSpPr>
        <p:spPr bwMode="auto">
          <a:xfrm>
            <a:off x="365125" y="293688"/>
            <a:ext cx="8397875" cy="762000"/>
          </a:xfrm>
          <a:prstGeom prst="rect">
            <a:avLst/>
          </a:prstGeom>
          <a:noFill/>
          <a:ln w="12700">
            <a:noFill/>
            <a:miter lim="800000"/>
            <a:headEnd/>
            <a:tailEnd/>
          </a:ln>
        </p:spPr>
        <p:txBody>
          <a:bodyPr>
            <a:prstTxWarp prst="textNoShape">
              <a:avLst/>
            </a:prstTxWarp>
            <a:spAutoFit/>
          </a:bodyPr>
          <a:lstStyle/>
          <a:p>
            <a:pPr algn="ctr"/>
            <a:r>
              <a:rPr lang="en-US" sz="4400" b="1"/>
              <a:t>Properties of photons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70182">
                                            <p:bg/>
                                          </p:spTgt>
                                        </p:tgtEl>
                                        <p:attrNameLst>
                                          <p:attrName>style.visibility</p:attrName>
                                        </p:attrNameLst>
                                      </p:cBhvr>
                                      <p:to>
                                        <p:strVal val="visible"/>
                                      </p:to>
                                    </p:set>
                                    <p:animEffect transition="in" filter="fade">
                                      <p:cBhvr>
                                        <p:cTn id="7" dur="2000"/>
                                        <p:tgtEl>
                                          <p:spTgt spid="197018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70182">
                                            <p:txEl>
                                              <p:pRg st="0" end="0"/>
                                            </p:txEl>
                                          </p:spTgt>
                                        </p:tgtEl>
                                        <p:attrNameLst>
                                          <p:attrName>style.visibility</p:attrName>
                                        </p:attrNameLst>
                                      </p:cBhvr>
                                      <p:to>
                                        <p:strVal val="visible"/>
                                      </p:to>
                                    </p:set>
                                    <p:animEffect transition="in" filter="fade">
                                      <p:cBhvr>
                                        <p:cTn id="10" dur="2000"/>
                                        <p:tgtEl>
                                          <p:spTgt spid="1970182">
                                            <p:txEl>
                                              <p:pRg st="0" end="0"/>
                                            </p:txEl>
                                          </p:spTgt>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70182">
                                            <p:txEl>
                                              <p:pRg st="1" end="1"/>
                                            </p:txEl>
                                          </p:spTgt>
                                        </p:tgtEl>
                                        <p:attrNameLst>
                                          <p:attrName>style.visibility</p:attrName>
                                        </p:attrNameLst>
                                      </p:cBhvr>
                                      <p:to>
                                        <p:strVal val="visible"/>
                                      </p:to>
                                    </p:set>
                                    <p:animEffect transition="in" filter="fade">
                                      <p:cBhvr>
                                        <p:cTn id="19" dur="2000"/>
                                        <p:tgtEl>
                                          <p:spTgt spid="197018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70182">
                                            <p:txEl>
                                              <p:pRg st="2" end="2"/>
                                            </p:txEl>
                                          </p:spTgt>
                                        </p:tgtEl>
                                        <p:attrNameLst>
                                          <p:attrName>style.visibility</p:attrName>
                                        </p:attrNameLst>
                                      </p:cBhvr>
                                      <p:to>
                                        <p:strVal val="visible"/>
                                      </p:to>
                                    </p:set>
                                    <p:animEffect transition="in" filter="fade">
                                      <p:cBhvr>
                                        <p:cTn id="24" dur="2000"/>
                                        <p:tgtEl>
                                          <p:spTgt spid="197018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70182">
                                            <p:txEl>
                                              <p:pRg st="3" end="3"/>
                                            </p:txEl>
                                          </p:spTgt>
                                        </p:tgtEl>
                                        <p:attrNameLst>
                                          <p:attrName>style.visibility</p:attrName>
                                        </p:attrNameLst>
                                      </p:cBhvr>
                                      <p:to>
                                        <p:strVal val="visible"/>
                                      </p:to>
                                    </p:set>
                                    <p:animEffect transition="in" filter="fade">
                                      <p:cBhvr>
                                        <p:cTn id="29" dur="2000"/>
                                        <p:tgtEl>
                                          <p:spTgt spid="19701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0182" grpId="0" build="p"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AutoShape 2"/>
          <p:cNvSpPr>
            <a:spLocks noChangeArrowheads="1"/>
          </p:cNvSpPr>
          <p:nvPr/>
        </p:nvSpPr>
        <p:spPr bwMode="auto">
          <a:xfrm>
            <a:off x="5867400" y="1393825"/>
            <a:ext cx="1001713" cy="2873375"/>
          </a:xfrm>
          <a:prstGeom prst="parallelogram">
            <a:avLst>
              <a:gd name="adj" fmla="val 25042"/>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88067" name="Text Box 3"/>
          <p:cNvSpPr txBox="1">
            <a:spLocks noChangeArrowheads="1"/>
          </p:cNvSpPr>
          <p:nvPr/>
        </p:nvSpPr>
        <p:spPr bwMode="auto">
          <a:xfrm>
            <a:off x="533400" y="1447800"/>
            <a:ext cx="5338763" cy="519113"/>
          </a:xfrm>
          <a:prstGeom prst="rect">
            <a:avLst/>
          </a:prstGeom>
          <a:noFill/>
          <a:ln w="9525">
            <a:noFill/>
            <a:miter lim="800000"/>
            <a:headEnd/>
            <a:tailEnd/>
          </a:ln>
        </p:spPr>
        <p:txBody>
          <a:bodyPr wrap="none">
            <a:prstTxWarp prst="textNoShape">
              <a:avLst/>
            </a:prstTxWarp>
            <a:spAutoFit/>
          </a:bodyPr>
          <a:lstStyle/>
          <a:p>
            <a:r>
              <a:rPr lang="en-US"/>
              <a:t>Wimpy Laser beam: P = 10</a:t>
            </a:r>
            <a:r>
              <a:rPr lang="en-US" baseline="30000"/>
              <a:t>-19 </a:t>
            </a:r>
            <a:r>
              <a:rPr lang="en-US"/>
              <a:t>W </a:t>
            </a:r>
          </a:p>
        </p:txBody>
      </p:sp>
      <p:sp>
        <p:nvSpPr>
          <p:cNvPr id="88068" name="Oval 4"/>
          <p:cNvSpPr>
            <a:spLocks noChangeArrowheads="1"/>
          </p:cNvSpPr>
          <p:nvPr/>
        </p:nvSpPr>
        <p:spPr bwMode="auto">
          <a:xfrm>
            <a:off x="6027738" y="1936750"/>
            <a:ext cx="628650" cy="1763713"/>
          </a:xfrm>
          <a:prstGeom prst="ellipse">
            <a:avLst/>
          </a:prstGeom>
          <a:gradFill rotWithShape="1">
            <a:gsLst>
              <a:gs pos="0">
                <a:srgbClr val="EE2504"/>
              </a:gs>
              <a:gs pos="100000">
                <a:srgbClr val="FFCCCC"/>
              </a:gs>
            </a:gsLst>
            <a:path path="shape">
              <a:fillToRect l="50000" t="50000" r="50000" b="50000"/>
            </a:path>
          </a:gradFill>
          <a:ln w="9525">
            <a:noFill/>
            <a:round/>
            <a:headEnd/>
            <a:tailEnd/>
          </a:ln>
        </p:spPr>
        <p:txBody>
          <a:bodyPr wrap="none" anchor="ctr">
            <a:prstTxWarp prst="textNoShape">
              <a:avLst/>
            </a:prstTxWarp>
          </a:bodyPr>
          <a:lstStyle/>
          <a:p>
            <a:endParaRPr lang="en-US"/>
          </a:p>
        </p:txBody>
      </p:sp>
      <p:sp>
        <p:nvSpPr>
          <p:cNvPr id="88069" name="Rectangle 8"/>
          <p:cNvSpPr>
            <a:spLocks noChangeArrowheads="1"/>
          </p:cNvSpPr>
          <p:nvPr/>
        </p:nvSpPr>
        <p:spPr bwMode="auto">
          <a:xfrm>
            <a:off x="457200" y="1949450"/>
            <a:ext cx="5865813" cy="1741488"/>
          </a:xfrm>
          <a:prstGeom prst="rect">
            <a:avLst/>
          </a:prstGeom>
          <a:gradFill rotWithShape="1">
            <a:gsLst>
              <a:gs pos="0">
                <a:srgbClr val="FFCCCC"/>
              </a:gs>
              <a:gs pos="50000">
                <a:srgbClr val="EE2504"/>
              </a:gs>
              <a:gs pos="100000">
                <a:srgbClr val="FFCCCC"/>
              </a:gs>
            </a:gsLst>
            <a:lin ang="5400000" scaled="1"/>
          </a:gradFill>
          <a:ln w="9525">
            <a:noFill/>
            <a:miter lim="800000"/>
            <a:headEnd/>
            <a:tailEnd/>
          </a:ln>
        </p:spPr>
        <p:txBody>
          <a:bodyPr wrap="none" anchor="ctr">
            <a:prstTxWarp prst="textNoShape">
              <a:avLst/>
            </a:prstTxWarp>
          </a:bodyPr>
          <a:lstStyle/>
          <a:p>
            <a:endParaRPr lang="en-US"/>
          </a:p>
        </p:txBody>
      </p:sp>
      <p:sp>
        <p:nvSpPr>
          <p:cNvPr id="88070" name="Text Box 9"/>
          <p:cNvSpPr txBox="1">
            <a:spLocks noChangeArrowheads="1"/>
          </p:cNvSpPr>
          <p:nvPr/>
        </p:nvSpPr>
        <p:spPr bwMode="auto">
          <a:xfrm>
            <a:off x="0" y="228600"/>
            <a:ext cx="9144000" cy="701675"/>
          </a:xfrm>
          <a:prstGeom prst="rect">
            <a:avLst/>
          </a:prstGeom>
          <a:noFill/>
          <a:ln w="12700">
            <a:noFill/>
            <a:miter lim="800000"/>
            <a:headEnd/>
            <a:tailEnd/>
          </a:ln>
        </p:spPr>
        <p:txBody>
          <a:bodyPr>
            <a:prstTxWarp prst="textNoShape">
              <a:avLst/>
            </a:prstTxWarp>
            <a:spAutoFit/>
          </a:bodyPr>
          <a:lstStyle/>
          <a:p>
            <a:pPr algn="ctr"/>
            <a:r>
              <a:rPr lang="en-US" sz="4000" b="1"/>
              <a:t>What if the intensity is really small?</a:t>
            </a:r>
          </a:p>
        </p:txBody>
      </p:sp>
      <p:sp>
        <p:nvSpPr>
          <p:cNvPr id="88071" name="Text Box 10"/>
          <p:cNvSpPr txBox="1">
            <a:spLocks noChangeArrowheads="1"/>
          </p:cNvSpPr>
          <p:nvPr/>
        </p:nvSpPr>
        <p:spPr bwMode="auto">
          <a:xfrm>
            <a:off x="441325" y="4343400"/>
            <a:ext cx="8702675" cy="946150"/>
          </a:xfrm>
          <a:prstGeom prst="rect">
            <a:avLst/>
          </a:prstGeom>
          <a:noFill/>
          <a:ln w="12700">
            <a:noFill/>
            <a:miter lim="800000"/>
            <a:headEnd/>
            <a:tailEnd/>
          </a:ln>
        </p:spPr>
        <p:txBody>
          <a:bodyPr>
            <a:prstTxWarp prst="textNoShape">
              <a:avLst/>
            </a:prstTxWarp>
            <a:spAutoFit/>
          </a:bodyPr>
          <a:lstStyle/>
          <a:p>
            <a:r>
              <a:rPr lang="en-US"/>
              <a:t>If the laser power is 10</a:t>
            </a:r>
            <a:r>
              <a:rPr lang="en-US" baseline="30000"/>
              <a:t>-19 </a:t>
            </a:r>
            <a:r>
              <a:rPr lang="en-US"/>
              <a:t>W, we get only about one photon per second in the beam! (assuming </a:t>
            </a:r>
            <a:r>
              <a:rPr lang="el-GR">
                <a:latin typeface="Times New Roman" charset="0"/>
                <a:ea typeface="Times New Roman" charset="0"/>
                <a:cs typeface="Times New Roman" charset="0"/>
              </a:rPr>
              <a:t>λ</a:t>
            </a:r>
            <a:r>
              <a:rPr lang="en-US">
                <a:latin typeface="Times New Roman" charset="0"/>
                <a:ea typeface="Times New Roman" charset="0"/>
                <a:cs typeface="Times New Roman" charset="0"/>
              </a:rPr>
              <a:t> </a:t>
            </a:r>
            <a:r>
              <a:rPr lang="el-GR">
                <a:ea typeface="Times New Roman" charset="0"/>
                <a:cs typeface="Times New Roman" charset="0"/>
              </a:rPr>
              <a:t>≈</a:t>
            </a:r>
            <a:r>
              <a:rPr lang="en-US"/>
              <a:t> 780 nm)</a:t>
            </a:r>
          </a:p>
        </p:txBody>
      </p:sp>
      <p:sp>
        <p:nvSpPr>
          <p:cNvPr id="88072" name="Text Box 11"/>
          <p:cNvSpPr txBox="1">
            <a:spLocks noChangeArrowheads="1"/>
          </p:cNvSpPr>
          <p:nvPr/>
        </p:nvSpPr>
        <p:spPr bwMode="auto">
          <a:xfrm>
            <a:off x="0" y="5200304"/>
            <a:ext cx="9144000" cy="461665"/>
          </a:xfrm>
          <a:prstGeom prst="rect">
            <a:avLst/>
          </a:prstGeom>
          <a:noFill/>
          <a:ln w="12700">
            <a:noFill/>
            <a:miter lim="800000"/>
            <a:headEnd/>
            <a:tailEnd/>
          </a:ln>
        </p:spPr>
        <p:txBody>
          <a:bodyPr wrap="square">
            <a:prstTxWarp prst="textNoShape">
              <a:avLst/>
            </a:prstTxWarp>
            <a:spAutoFit/>
          </a:bodyPr>
          <a:lstStyle/>
          <a:p>
            <a:pPr algn="ctr"/>
            <a:r>
              <a:rPr lang="en-US" b="1" dirty="0"/>
              <a:t>Where's that one photon?</a:t>
            </a:r>
          </a:p>
        </p:txBody>
      </p:sp>
      <p:sp>
        <p:nvSpPr>
          <p:cNvPr id="1975308" name="Oval 12"/>
          <p:cNvSpPr>
            <a:spLocks noChangeArrowheads="1"/>
          </p:cNvSpPr>
          <p:nvPr/>
        </p:nvSpPr>
        <p:spPr bwMode="auto">
          <a:xfrm>
            <a:off x="6400800" y="2438400"/>
            <a:ext cx="76200" cy="76200"/>
          </a:xfrm>
          <a:prstGeom prst="ellipse">
            <a:avLst/>
          </a:prstGeom>
          <a:solidFill>
            <a:srgbClr val="CC0000"/>
          </a:solidFill>
          <a:ln w="19050">
            <a:solidFill>
              <a:schemeClr val="tx1"/>
            </a:solidFill>
            <a:round/>
            <a:headEnd/>
            <a:tailEnd/>
          </a:ln>
        </p:spPr>
        <p:txBody>
          <a:bodyPr wrap="none" anchor="ctr">
            <a:prstTxWarp prst="textNoShape">
              <a:avLst/>
            </a:prstTxWarp>
            <a:spAutoFit/>
          </a:bodyPr>
          <a:lstStyle/>
          <a:p>
            <a:endParaRPr lang="en-US"/>
          </a:p>
        </p:txBody>
      </p:sp>
      <p:sp>
        <p:nvSpPr>
          <p:cNvPr id="1975309" name="Oval 13"/>
          <p:cNvSpPr>
            <a:spLocks noChangeArrowheads="1"/>
          </p:cNvSpPr>
          <p:nvPr/>
        </p:nvSpPr>
        <p:spPr bwMode="auto">
          <a:xfrm>
            <a:off x="6553200" y="2667000"/>
            <a:ext cx="76200" cy="76200"/>
          </a:xfrm>
          <a:prstGeom prst="ellipse">
            <a:avLst/>
          </a:prstGeom>
          <a:solidFill>
            <a:srgbClr val="CC0000"/>
          </a:solidFill>
          <a:ln w="19050">
            <a:solidFill>
              <a:schemeClr val="tx1"/>
            </a:solidFill>
            <a:round/>
            <a:headEnd/>
            <a:tailEnd/>
          </a:ln>
        </p:spPr>
        <p:txBody>
          <a:bodyPr wrap="none" anchor="ctr">
            <a:prstTxWarp prst="textNoShape">
              <a:avLst/>
            </a:prstTxWarp>
            <a:spAutoFit/>
          </a:bodyPr>
          <a:lstStyle/>
          <a:p>
            <a:endParaRPr lang="en-US"/>
          </a:p>
        </p:txBody>
      </p:sp>
      <p:sp>
        <p:nvSpPr>
          <p:cNvPr id="1975310" name="Oval 14"/>
          <p:cNvSpPr>
            <a:spLocks noChangeArrowheads="1"/>
          </p:cNvSpPr>
          <p:nvPr/>
        </p:nvSpPr>
        <p:spPr bwMode="auto">
          <a:xfrm>
            <a:off x="6324600" y="2667000"/>
            <a:ext cx="76200" cy="76200"/>
          </a:xfrm>
          <a:prstGeom prst="ellipse">
            <a:avLst/>
          </a:prstGeom>
          <a:solidFill>
            <a:srgbClr val="CC0000"/>
          </a:solidFill>
          <a:ln w="19050">
            <a:solidFill>
              <a:schemeClr val="tx1"/>
            </a:solidFill>
            <a:round/>
            <a:headEnd/>
            <a:tailEnd/>
          </a:ln>
        </p:spPr>
        <p:txBody>
          <a:bodyPr wrap="none" anchor="ctr">
            <a:prstTxWarp prst="textNoShape">
              <a:avLst/>
            </a:prstTxWarp>
            <a:spAutoFit/>
          </a:bodyPr>
          <a:lstStyle/>
          <a:p>
            <a:endParaRPr lang="en-US"/>
          </a:p>
        </p:txBody>
      </p:sp>
      <p:sp>
        <p:nvSpPr>
          <p:cNvPr id="1975311" name="Oval 15"/>
          <p:cNvSpPr>
            <a:spLocks noChangeArrowheads="1"/>
          </p:cNvSpPr>
          <p:nvPr/>
        </p:nvSpPr>
        <p:spPr bwMode="auto">
          <a:xfrm>
            <a:off x="6400800" y="2819400"/>
            <a:ext cx="76200" cy="76200"/>
          </a:xfrm>
          <a:prstGeom prst="ellipse">
            <a:avLst/>
          </a:prstGeom>
          <a:solidFill>
            <a:srgbClr val="CC0000"/>
          </a:solidFill>
          <a:ln w="19050">
            <a:solidFill>
              <a:schemeClr val="tx1"/>
            </a:solidFill>
            <a:round/>
            <a:headEnd/>
            <a:tailEnd/>
          </a:ln>
        </p:spPr>
        <p:txBody>
          <a:bodyPr wrap="none" anchor="ctr">
            <a:prstTxWarp prst="textNoShape">
              <a:avLst/>
            </a:prstTxWarp>
            <a:spAutoFit/>
          </a:bodyPr>
          <a:lstStyle/>
          <a:p>
            <a:endParaRPr lang="en-US"/>
          </a:p>
        </p:txBody>
      </p:sp>
      <p:sp>
        <p:nvSpPr>
          <p:cNvPr id="1975312" name="Oval 16"/>
          <p:cNvSpPr>
            <a:spLocks noChangeArrowheads="1"/>
          </p:cNvSpPr>
          <p:nvPr/>
        </p:nvSpPr>
        <p:spPr bwMode="auto">
          <a:xfrm>
            <a:off x="6324600" y="3505200"/>
            <a:ext cx="76200" cy="76200"/>
          </a:xfrm>
          <a:prstGeom prst="ellipse">
            <a:avLst/>
          </a:prstGeom>
          <a:solidFill>
            <a:srgbClr val="CC0000"/>
          </a:solidFill>
          <a:ln w="19050">
            <a:solidFill>
              <a:schemeClr val="tx1"/>
            </a:solidFill>
            <a:round/>
            <a:headEnd/>
            <a:tailEnd/>
          </a:ln>
        </p:spPr>
        <p:txBody>
          <a:bodyPr wrap="none" anchor="ctr">
            <a:prstTxWarp prst="textNoShape">
              <a:avLst/>
            </a:prstTxWarp>
            <a:spAutoFit/>
          </a:bodyPr>
          <a:lstStyle/>
          <a:p>
            <a:endParaRPr lang="en-US"/>
          </a:p>
        </p:txBody>
      </p:sp>
      <p:sp>
        <p:nvSpPr>
          <p:cNvPr id="1975313" name="Oval 17"/>
          <p:cNvSpPr>
            <a:spLocks noChangeArrowheads="1"/>
          </p:cNvSpPr>
          <p:nvPr/>
        </p:nvSpPr>
        <p:spPr bwMode="auto">
          <a:xfrm>
            <a:off x="6248400" y="2971800"/>
            <a:ext cx="76200" cy="76200"/>
          </a:xfrm>
          <a:prstGeom prst="ellipse">
            <a:avLst/>
          </a:prstGeom>
          <a:solidFill>
            <a:srgbClr val="CC0000"/>
          </a:solidFill>
          <a:ln w="19050">
            <a:solidFill>
              <a:schemeClr val="tx1"/>
            </a:solidFill>
            <a:round/>
            <a:headEnd/>
            <a:tailEnd/>
          </a:ln>
        </p:spPr>
        <p:txBody>
          <a:bodyPr wrap="none" anchor="ctr">
            <a:prstTxWarp prst="textNoShape">
              <a:avLst/>
            </a:prstTxWarp>
            <a:spAutoFit/>
          </a:bodyPr>
          <a:lstStyle/>
          <a:p>
            <a:endParaRPr lang="en-US"/>
          </a:p>
        </p:txBody>
      </p:sp>
      <p:sp>
        <p:nvSpPr>
          <p:cNvPr id="1975314" name="Oval 18"/>
          <p:cNvSpPr>
            <a:spLocks noChangeArrowheads="1"/>
          </p:cNvSpPr>
          <p:nvPr/>
        </p:nvSpPr>
        <p:spPr bwMode="auto">
          <a:xfrm>
            <a:off x="6400800" y="2971800"/>
            <a:ext cx="76200" cy="76200"/>
          </a:xfrm>
          <a:prstGeom prst="ellipse">
            <a:avLst/>
          </a:prstGeom>
          <a:solidFill>
            <a:srgbClr val="CC0000"/>
          </a:solidFill>
          <a:ln w="19050">
            <a:solidFill>
              <a:schemeClr val="tx1"/>
            </a:solidFill>
            <a:round/>
            <a:headEnd/>
            <a:tailEnd/>
          </a:ln>
        </p:spPr>
        <p:txBody>
          <a:bodyPr wrap="none" anchor="ctr">
            <a:prstTxWarp prst="textNoShape">
              <a:avLst/>
            </a:prstTxWarp>
            <a:spAutoFit/>
          </a:bodyPr>
          <a:lstStyle/>
          <a:p>
            <a:endParaRPr lang="en-US"/>
          </a:p>
        </p:txBody>
      </p:sp>
      <p:sp>
        <p:nvSpPr>
          <p:cNvPr id="1975315" name="Oval 19"/>
          <p:cNvSpPr>
            <a:spLocks noChangeArrowheads="1"/>
          </p:cNvSpPr>
          <p:nvPr/>
        </p:nvSpPr>
        <p:spPr bwMode="auto">
          <a:xfrm>
            <a:off x="6400800" y="3200400"/>
            <a:ext cx="76200" cy="76200"/>
          </a:xfrm>
          <a:prstGeom prst="ellipse">
            <a:avLst/>
          </a:prstGeom>
          <a:solidFill>
            <a:srgbClr val="CC0000"/>
          </a:solidFill>
          <a:ln w="19050">
            <a:solidFill>
              <a:schemeClr val="tx1"/>
            </a:solidFill>
            <a:round/>
            <a:headEnd/>
            <a:tailEnd/>
          </a:ln>
        </p:spPr>
        <p:txBody>
          <a:bodyPr wrap="none" anchor="ctr">
            <a:prstTxWarp prst="textNoShape">
              <a:avLst/>
            </a:prstTxWarp>
            <a:spAutoFit/>
          </a:bodyPr>
          <a:lstStyle/>
          <a:p>
            <a:endParaRPr lang="en-US"/>
          </a:p>
        </p:txBody>
      </p:sp>
      <p:sp>
        <p:nvSpPr>
          <p:cNvPr id="1975316" name="Oval 20"/>
          <p:cNvSpPr>
            <a:spLocks noChangeArrowheads="1"/>
          </p:cNvSpPr>
          <p:nvPr/>
        </p:nvSpPr>
        <p:spPr bwMode="auto">
          <a:xfrm>
            <a:off x="6172200" y="2819400"/>
            <a:ext cx="76200" cy="76200"/>
          </a:xfrm>
          <a:prstGeom prst="ellipse">
            <a:avLst/>
          </a:prstGeom>
          <a:solidFill>
            <a:srgbClr val="CC0000"/>
          </a:solidFill>
          <a:ln w="19050">
            <a:solidFill>
              <a:schemeClr val="tx1"/>
            </a:solidFill>
            <a:round/>
            <a:headEnd/>
            <a:tailEnd/>
          </a:ln>
        </p:spPr>
        <p:txBody>
          <a:bodyPr wrap="none" anchor="ctr">
            <a:prstTxWarp prst="textNoShape">
              <a:avLst/>
            </a:prstTxWarp>
            <a:spAutoFit/>
          </a:bodyPr>
          <a:lstStyle/>
          <a:p>
            <a:endParaRPr lang="en-US"/>
          </a:p>
        </p:txBody>
      </p:sp>
      <p:sp>
        <p:nvSpPr>
          <p:cNvPr id="1975317" name="Oval 21"/>
          <p:cNvSpPr>
            <a:spLocks noChangeArrowheads="1"/>
          </p:cNvSpPr>
          <p:nvPr/>
        </p:nvSpPr>
        <p:spPr bwMode="auto">
          <a:xfrm>
            <a:off x="6248400" y="1981200"/>
            <a:ext cx="76200" cy="76200"/>
          </a:xfrm>
          <a:prstGeom prst="ellipse">
            <a:avLst/>
          </a:prstGeom>
          <a:solidFill>
            <a:srgbClr val="CC0000"/>
          </a:solidFill>
          <a:ln w="19050">
            <a:solidFill>
              <a:schemeClr val="tx1"/>
            </a:solidFill>
            <a:round/>
            <a:headEnd/>
            <a:tailEnd/>
          </a:ln>
        </p:spPr>
        <p:txBody>
          <a:bodyPr wrap="none" anchor="ctr">
            <a:prstTxWarp prst="textNoShape">
              <a:avLst/>
            </a:prstTxWarp>
            <a:spAutoFit/>
          </a:bodyPr>
          <a:lstStyle/>
          <a:p>
            <a:endParaRPr lang="en-US"/>
          </a:p>
        </p:txBody>
      </p:sp>
      <p:sp>
        <p:nvSpPr>
          <p:cNvPr id="1975318" name="Oval 22"/>
          <p:cNvSpPr>
            <a:spLocks noChangeArrowheads="1"/>
          </p:cNvSpPr>
          <p:nvPr/>
        </p:nvSpPr>
        <p:spPr bwMode="auto">
          <a:xfrm>
            <a:off x="6286500" y="2819400"/>
            <a:ext cx="76200" cy="76200"/>
          </a:xfrm>
          <a:prstGeom prst="ellipse">
            <a:avLst/>
          </a:prstGeom>
          <a:solidFill>
            <a:srgbClr val="CC0000"/>
          </a:solidFill>
          <a:ln w="19050">
            <a:solidFill>
              <a:schemeClr val="tx1"/>
            </a:solidFill>
            <a:round/>
            <a:headEnd/>
            <a:tailEnd/>
          </a:ln>
        </p:spPr>
        <p:txBody>
          <a:bodyPr wrap="none" anchor="ctr">
            <a:prstTxWarp prst="textNoShape">
              <a:avLst/>
            </a:prstTxWarp>
            <a:spAutoFit/>
          </a:bodyPr>
          <a:lstStyle/>
          <a:p>
            <a:endParaRPr lang="en-US"/>
          </a:p>
        </p:txBody>
      </p:sp>
      <p:sp>
        <p:nvSpPr>
          <p:cNvPr id="1975319" name="Oval 23"/>
          <p:cNvSpPr>
            <a:spLocks noChangeArrowheads="1"/>
          </p:cNvSpPr>
          <p:nvPr/>
        </p:nvSpPr>
        <p:spPr bwMode="auto">
          <a:xfrm>
            <a:off x="6172200" y="2514600"/>
            <a:ext cx="76200" cy="76200"/>
          </a:xfrm>
          <a:prstGeom prst="ellipse">
            <a:avLst/>
          </a:prstGeom>
          <a:solidFill>
            <a:srgbClr val="CC0000"/>
          </a:solidFill>
          <a:ln w="19050">
            <a:solidFill>
              <a:schemeClr val="tx1"/>
            </a:solidFill>
            <a:round/>
            <a:headEnd/>
            <a:tailEnd/>
          </a:ln>
        </p:spPr>
        <p:txBody>
          <a:bodyPr wrap="none" anchor="ctr">
            <a:prstTxWarp prst="textNoShape">
              <a:avLst/>
            </a:prstTxWarp>
            <a:spAutoFit/>
          </a:bodyPr>
          <a:lstStyle/>
          <a:p>
            <a:endParaRPr lang="en-US"/>
          </a:p>
        </p:txBody>
      </p:sp>
      <p:sp>
        <p:nvSpPr>
          <p:cNvPr id="1975320" name="Oval 24"/>
          <p:cNvSpPr>
            <a:spLocks noChangeArrowheads="1"/>
          </p:cNvSpPr>
          <p:nvPr/>
        </p:nvSpPr>
        <p:spPr bwMode="auto">
          <a:xfrm>
            <a:off x="6172200" y="2667000"/>
            <a:ext cx="76200" cy="76200"/>
          </a:xfrm>
          <a:prstGeom prst="ellipse">
            <a:avLst/>
          </a:prstGeom>
          <a:solidFill>
            <a:srgbClr val="CC0000"/>
          </a:solidFill>
          <a:ln w="19050">
            <a:solidFill>
              <a:schemeClr val="tx1"/>
            </a:solidFill>
            <a:round/>
            <a:headEnd/>
            <a:tailEnd/>
          </a:ln>
        </p:spPr>
        <p:txBody>
          <a:bodyPr wrap="none" anchor="ctr">
            <a:prstTxWarp prst="textNoShape">
              <a:avLst/>
            </a:prstTxWarp>
            <a:spAutoFit/>
          </a:bodyPr>
          <a:lstStyle/>
          <a:p>
            <a:endParaRPr lang="en-US"/>
          </a:p>
        </p:txBody>
      </p:sp>
      <p:sp>
        <p:nvSpPr>
          <p:cNvPr id="1975321" name="Oval 25"/>
          <p:cNvSpPr>
            <a:spLocks noChangeArrowheads="1"/>
          </p:cNvSpPr>
          <p:nvPr/>
        </p:nvSpPr>
        <p:spPr bwMode="auto">
          <a:xfrm>
            <a:off x="6096000" y="2971800"/>
            <a:ext cx="76200" cy="76200"/>
          </a:xfrm>
          <a:prstGeom prst="ellipse">
            <a:avLst/>
          </a:prstGeom>
          <a:solidFill>
            <a:srgbClr val="CC0000"/>
          </a:solidFill>
          <a:ln w="19050">
            <a:solidFill>
              <a:schemeClr val="tx1"/>
            </a:solidFill>
            <a:round/>
            <a:headEnd/>
            <a:tailEnd/>
          </a:ln>
        </p:spPr>
        <p:txBody>
          <a:bodyPr wrap="none" anchor="ctr">
            <a:prstTxWarp prst="textNoShape">
              <a:avLst/>
            </a:prstTxWarp>
            <a:spAutoFit/>
          </a:bodyPr>
          <a:lstStyle/>
          <a:p>
            <a:endParaRPr lang="en-US"/>
          </a:p>
        </p:txBody>
      </p:sp>
      <p:sp>
        <p:nvSpPr>
          <p:cNvPr id="1975322" name="Oval 26"/>
          <p:cNvSpPr>
            <a:spLocks noChangeArrowheads="1"/>
          </p:cNvSpPr>
          <p:nvPr/>
        </p:nvSpPr>
        <p:spPr bwMode="auto">
          <a:xfrm>
            <a:off x="6248400" y="3200400"/>
            <a:ext cx="76200" cy="76200"/>
          </a:xfrm>
          <a:prstGeom prst="ellipse">
            <a:avLst/>
          </a:prstGeom>
          <a:solidFill>
            <a:srgbClr val="CC0000"/>
          </a:solidFill>
          <a:ln w="19050">
            <a:solidFill>
              <a:schemeClr val="tx1"/>
            </a:solidFill>
            <a:round/>
            <a:headEnd/>
            <a:tailEnd/>
          </a:ln>
        </p:spPr>
        <p:txBody>
          <a:bodyPr wrap="none" anchor="ctr">
            <a:prstTxWarp prst="textNoShape">
              <a:avLst/>
            </a:prstTxWarp>
            <a:spAutoFit/>
          </a:bodyPr>
          <a:lstStyle/>
          <a:p>
            <a:endParaRPr lang="en-US"/>
          </a:p>
        </p:txBody>
      </p:sp>
      <p:sp>
        <p:nvSpPr>
          <p:cNvPr id="1975323" name="Oval 27"/>
          <p:cNvSpPr>
            <a:spLocks noChangeArrowheads="1"/>
          </p:cNvSpPr>
          <p:nvPr/>
        </p:nvSpPr>
        <p:spPr bwMode="auto">
          <a:xfrm>
            <a:off x="6019800" y="2819400"/>
            <a:ext cx="76200" cy="76200"/>
          </a:xfrm>
          <a:prstGeom prst="ellipse">
            <a:avLst/>
          </a:prstGeom>
          <a:solidFill>
            <a:srgbClr val="CC0000"/>
          </a:solidFill>
          <a:ln w="19050">
            <a:solidFill>
              <a:schemeClr val="tx1"/>
            </a:solidFill>
            <a:round/>
            <a:headEnd/>
            <a:tailEnd/>
          </a:ln>
        </p:spPr>
        <p:txBody>
          <a:bodyPr wrap="none" anchor="ctr">
            <a:prstTxWarp prst="textNoShape">
              <a:avLst/>
            </a:prstTxWarp>
            <a:spAutoFit/>
          </a:bodyPr>
          <a:lstStyle/>
          <a:p>
            <a:endParaRPr lang="en-US"/>
          </a:p>
        </p:txBody>
      </p:sp>
      <p:grpSp>
        <p:nvGrpSpPr>
          <p:cNvPr id="2" name="Group 31"/>
          <p:cNvGrpSpPr>
            <a:grpSpLocks/>
          </p:cNvGrpSpPr>
          <p:nvPr/>
        </p:nvGrpSpPr>
        <p:grpSpPr bwMode="auto">
          <a:xfrm>
            <a:off x="6534150" y="1524000"/>
            <a:ext cx="2305050" cy="914400"/>
            <a:chOff x="4116" y="960"/>
            <a:chExt cx="1452" cy="576"/>
          </a:xfrm>
        </p:grpSpPr>
        <p:sp>
          <p:nvSpPr>
            <p:cNvPr id="88103" name="Line 29"/>
            <p:cNvSpPr>
              <a:spLocks noChangeShapeType="1"/>
            </p:cNvSpPr>
            <p:nvPr/>
          </p:nvSpPr>
          <p:spPr bwMode="auto">
            <a:xfrm flipH="1">
              <a:off x="4116" y="1296"/>
              <a:ext cx="480" cy="240"/>
            </a:xfrm>
            <a:prstGeom prst="line">
              <a:avLst/>
            </a:prstGeom>
            <a:noFill/>
            <a:ln w="28575">
              <a:solidFill>
                <a:schemeClr val="tx1"/>
              </a:solidFill>
              <a:round/>
              <a:headEnd/>
              <a:tailEnd type="triangle" w="med" len="med"/>
            </a:ln>
          </p:spPr>
          <p:txBody>
            <a:bodyPr>
              <a:prstTxWarp prst="textNoShape">
                <a:avLst/>
              </a:prstTxWarp>
              <a:spAutoFit/>
            </a:bodyPr>
            <a:lstStyle/>
            <a:p>
              <a:endParaRPr lang="en-US"/>
            </a:p>
          </p:txBody>
        </p:sp>
        <p:sp>
          <p:nvSpPr>
            <p:cNvPr id="88104" name="Text Box 30"/>
            <p:cNvSpPr txBox="1">
              <a:spLocks noChangeArrowheads="1"/>
            </p:cNvSpPr>
            <p:nvPr/>
          </p:nvSpPr>
          <p:spPr bwMode="auto">
            <a:xfrm>
              <a:off x="4608" y="960"/>
              <a:ext cx="960" cy="442"/>
            </a:xfrm>
            <a:prstGeom prst="rect">
              <a:avLst/>
            </a:prstGeom>
            <a:noFill/>
            <a:ln w="12700">
              <a:noFill/>
              <a:miter lim="800000"/>
              <a:headEnd/>
              <a:tailEnd/>
            </a:ln>
          </p:spPr>
          <p:txBody>
            <a:bodyPr>
              <a:prstTxWarp prst="textNoShape">
                <a:avLst/>
              </a:prstTxWarp>
              <a:spAutoFit/>
            </a:bodyPr>
            <a:lstStyle/>
            <a:p>
              <a:pPr>
                <a:spcBef>
                  <a:spcPct val="50000"/>
                </a:spcBef>
              </a:pPr>
              <a:r>
                <a:rPr lang="en-US" sz="2000"/>
                <a:t>First photon strikes here</a:t>
              </a:r>
            </a:p>
          </p:txBody>
        </p:sp>
      </p:grpSp>
      <p:grpSp>
        <p:nvGrpSpPr>
          <p:cNvPr id="3" name="Group 35"/>
          <p:cNvGrpSpPr>
            <a:grpSpLocks/>
          </p:cNvGrpSpPr>
          <p:nvPr/>
        </p:nvGrpSpPr>
        <p:grpSpPr bwMode="auto">
          <a:xfrm>
            <a:off x="6534150" y="2876550"/>
            <a:ext cx="2438400" cy="777875"/>
            <a:chOff x="4080" y="1824"/>
            <a:chExt cx="1536" cy="490"/>
          </a:xfrm>
        </p:grpSpPr>
        <p:sp>
          <p:nvSpPr>
            <p:cNvPr id="88101" name="Line 33"/>
            <p:cNvSpPr>
              <a:spLocks noChangeShapeType="1"/>
            </p:cNvSpPr>
            <p:nvPr/>
          </p:nvSpPr>
          <p:spPr bwMode="auto">
            <a:xfrm flipH="1" flipV="1">
              <a:off x="4080" y="1824"/>
              <a:ext cx="528" cy="192"/>
            </a:xfrm>
            <a:prstGeom prst="line">
              <a:avLst/>
            </a:prstGeom>
            <a:noFill/>
            <a:ln w="28575">
              <a:solidFill>
                <a:schemeClr val="tx1"/>
              </a:solidFill>
              <a:round/>
              <a:headEnd/>
              <a:tailEnd type="triangle" w="med" len="med"/>
            </a:ln>
          </p:spPr>
          <p:txBody>
            <a:bodyPr>
              <a:prstTxWarp prst="textNoShape">
                <a:avLst/>
              </a:prstTxWarp>
              <a:spAutoFit/>
            </a:bodyPr>
            <a:lstStyle/>
            <a:p>
              <a:endParaRPr lang="en-US"/>
            </a:p>
          </p:txBody>
        </p:sp>
        <p:sp>
          <p:nvSpPr>
            <p:cNvPr id="88102" name="Text Box 34"/>
            <p:cNvSpPr txBox="1">
              <a:spLocks noChangeArrowheads="1"/>
            </p:cNvSpPr>
            <p:nvPr/>
          </p:nvSpPr>
          <p:spPr bwMode="auto">
            <a:xfrm>
              <a:off x="4572" y="1872"/>
              <a:ext cx="1044" cy="442"/>
            </a:xfrm>
            <a:prstGeom prst="rect">
              <a:avLst/>
            </a:prstGeom>
            <a:noFill/>
            <a:ln w="12700">
              <a:noFill/>
              <a:miter lim="800000"/>
              <a:headEnd/>
              <a:tailEnd/>
            </a:ln>
          </p:spPr>
          <p:txBody>
            <a:bodyPr>
              <a:prstTxWarp prst="textNoShape">
                <a:avLst/>
              </a:prstTxWarp>
              <a:spAutoFit/>
            </a:bodyPr>
            <a:lstStyle/>
            <a:p>
              <a:pPr>
                <a:spcBef>
                  <a:spcPct val="50000"/>
                </a:spcBef>
              </a:pPr>
              <a:r>
                <a:rPr lang="en-US" sz="2000"/>
                <a:t>Next photon strikes here</a:t>
              </a:r>
            </a:p>
          </p:txBody>
        </p:sp>
      </p:grpSp>
      <p:grpSp>
        <p:nvGrpSpPr>
          <p:cNvPr id="4" name="Group 40"/>
          <p:cNvGrpSpPr>
            <a:grpSpLocks/>
          </p:cNvGrpSpPr>
          <p:nvPr/>
        </p:nvGrpSpPr>
        <p:grpSpPr bwMode="auto">
          <a:xfrm>
            <a:off x="7924800" y="3276600"/>
            <a:ext cx="282575" cy="671513"/>
            <a:chOff x="4992" y="2064"/>
            <a:chExt cx="178" cy="423"/>
          </a:xfrm>
        </p:grpSpPr>
        <p:sp>
          <p:nvSpPr>
            <p:cNvPr id="88098" name="Text Box 37"/>
            <p:cNvSpPr txBox="1">
              <a:spLocks noChangeArrowheads="1"/>
            </p:cNvSpPr>
            <p:nvPr/>
          </p:nvSpPr>
          <p:spPr bwMode="auto">
            <a:xfrm>
              <a:off x="4992" y="2064"/>
              <a:ext cx="178" cy="327"/>
            </a:xfrm>
            <a:prstGeom prst="rect">
              <a:avLst/>
            </a:prstGeom>
            <a:noFill/>
            <a:ln w="12700">
              <a:noFill/>
              <a:miter lim="800000"/>
              <a:headEnd/>
              <a:tailEnd/>
            </a:ln>
          </p:spPr>
          <p:txBody>
            <a:bodyPr wrap="none">
              <a:prstTxWarp prst="textNoShape">
                <a:avLst/>
              </a:prstTxWarp>
              <a:spAutoFit/>
            </a:bodyPr>
            <a:lstStyle/>
            <a:p>
              <a:r>
                <a:rPr lang="en-US"/>
                <a:t>.</a:t>
              </a:r>
            </a:p>
          </p:txBody>
        </p:sp>
        <p:sp>
          <p:nvSpPr>
            <p:cNvPr id="88099" name="Text Box 38"/>
            <p:cNvSpPr txBox="1">
              <a:spLocks noChangeArrowheads="1"/>
            </p:cNvSpPr>
            <p:nvPr/>
          </p:nvSpPr>
          <p:spPr bwMode="auto">
            <a:xfrm>
              <a:off x="4992" y="2112"/>
              <a:ext cx="178" cy="327"/>
            </a:xfrm>
            <a:prstGeom prst="rect">
              <a:avLst/>
            </a:prstGeom>
            <a:noFill/>
            <a:ln w="12700">
              <a:noFill/>
              <a:miter lim="800000"/>
              <a:headEnd/>
              <a:tailEnd/>
            </a:ln>
          </p:spPr>
          <p:txBody>
            <a:bodyPr wrap="none">
              <a:prstTxWarp prst="textNoShape">
                <a:avLst/>
              </a:prstTxWarp>
              <a:spAutoFit/>
            </a:bodyPr>
            <a:lstStyle/>
            <a:p>
              <a:r>
                <a:rPr lang="en-US"/>
                <a:t>.</a:t>
              </a:r>
            </a:p>
          </p:txBody>
        </p:sp>
        <p:sp>
          <p:nvSpPr>
            <p:cNvPr id="88100" name="Text Box 39"/>
            <p:cNvSpPr txBox="1">
              <a:spLocks noChangeArrowheads="1"/>
            </p:cNvSpPr>
            <p:nvPr/>
          </p:nvSpPr>
          <p:spPr bwMode="auto">
            <a:xfrm>
              <a:off x="4992" y="2160"/>
              <a:ext cx="178" cy="327"/>
            </a:xfrm>
            <a:prstGeom prst="rect">
              <a:avLst/>
            </a:prstGeom>
            <a:noFill/>
            <a:ln w="12700">
              <a:noFill/>
              <a:miter lim="800000"/>
              <a:headEnd/>
              <a:tailEnd/>
            </a:ln>
          </p:spPr>
          <p:txBody>
            <a:bodyPr wrap="none">
              <a:prstTxWarp prst="textNoShape">
                <a:avLst/>
              </a:prstTxWarp>
              <a:spAutoFit/>
            </a:bodyPr>
            <a:lstStyle/>
            <a:p>
              <a:r>
                <a:rPr lang="en-US"/>
                <a:t>.</a:t>
              </a:r>
            </a:p>
          </p:txBody>
        </p:sp>
      </p:grpSp>
      <p:sp>
        <p:nvSpPr>
          <p:cNvPr id="88092" name="Text Box 41"/>
          <p:cNvSpPr txBox="1">
            <a:spLocks noChangeArrowheads="1"/>
          </p:cNvSpPr>
          <p:nvPr/>
        </p:nvSpPr>
        <p:spPr bwMode="auto">
          <a:xfrm>
            <a:off x="5829300" y="3843338"/>
            <a:ext cx="869950" cy="366712"/>
          </a:xfrm>
          <a:prstGeom prst="rect">
            <a:avLst/>
          </a:prstGeom>
          <a:noFill/>
          <a:ln w="12700">
            <a:noFill/>
            <a:miter lim="800000"/>
            <a:headEnd/>
            <a:tailEnd/>
          </a:ln>
        </p:spPr>
        <p:txBody>
          <a:bodyPr wrap="none">
            <a:prstTxWarp prst="textNoShape">
              <a:avLst/>
            </a:prstTxWarp>
            <a:spAutoFit/>
          </a:bodyPr>
          <a:lstStyle/>
          <a:p>
            <a:r>
              <a:rPr lang="en-US" sz="1800" i="1"/>
              <a:t>screen</a:t>
            </a:r>
          </a:p>
        </p:txBody>
      </p:sp>
      <p:sp>
        <p:nvSpPr>
          <p:cNvPr id="1975338" name="Text Box 42"/>
          <p:cNvSpPr txBox="1">
            <a:spLocks noChangeArrowheads="1"/>
          </p:cNvSpPr>
          <p:nvPr/>
        </p:nvSpPr>
        <p:spPr bwMode="auto">
          <a:xfrm>
            <a:off x="0" y="5642787"/>
            <a:ext cx="9144000" cy="830997"/>
          </a:xfrm>
          <a:prstGeom prst="rect">
            <a:avLst/>
          </a:prstGeom>
          <a:noFill/>
          <a:ln w="12700">
            <a:noFill/>
            <a:miter lim="800000"/>
            <a:headEnd/>
            <a:tailEnd/>
          </a:ln>
        </p:spPr>
        <p:txBody>
          <a:bodyPr wrap="square">
            <a:prstTxWarp prst="textNoShape">
              <a:avLst/>
            </a:prstTxWarp>
            <a:spAutoFit/>
          </a:bodyPr>
          <a:lstStyle/>
          <a:p>
            <a:pPr algn="ctr"/>
            <a:r>
              <a:rPr lang="en-US" dirty="0"/>
              <a:t>Well, we</a:t>
            </a:r>
            <a:r>
              <a:rPr lang="en-US" dirty="0" smtClean="0"/>
              <a:t> can't know anything about its location</a:t>
            </a:r>
          </a:p>
          <a:p>
            <a:pPr algn="ctr"/>
            <a:r>
              <a:rPr lang="en-US" dirty="0" smtClean="0"/>
              <a:t> </a:t>
            </a:r>
            <a:r>
              <a:rPr lang="en-US" dirty="0"/>
              <a:t>until it strikes the screen.</a:t>
            </a:r>
          </a:p>
        </p:txBody>
      </p:sp>
      <p:sp>
        <p:nvSpPr>
          <p:cNvPr id="1975339" name="Text Box 43"/>
          <p:cNvSpPr txBox="1">
            <a:spLocks noChangeArrowheads="1"/>
          </p:cNvSpPr>
          <p:nvPr/>
        </p:nvSpPr>
        <p:spPr bwMode="auto">
          <a:xfrm>
            <a:off x="0" y="6389688"/>
            <a:ext cx="9144000" cy="457200"/>
          </a:xfrm>
          <a:prstGeom prst="rect">
            <a:avLst/>
          </a:prstGeom>
          <a:noFill/>
          <a:ln w="12700">
            <a:noFill/>
            <a:miter lim="800000"/>
            <a:headEnd/>
            <a:tailEnd/>
          </a:ln>
        </p:spPr>
        <p:txBody>
          <a:bodyPr wrap="square">
            <a:prstTxWarp prst="textNoShape">
              <a:avLst/>
            </a:prstTxWarp>
            <a:spAutoFit/>
          </a:bodyPr>
          <a:lstStyle/>
          <a:p>
            <a:pPr algn="ctr"/>
            <a:r>
              <a:rPr lang="en-US" dirty="0"/>
              <a:t>Most photons seem to hit the screen where intensity is high.</a:t>
            </a:r>
          </a:p>
        </p:txBody>
      </p:sp>
      <p:grpSp>
        <p:nvGrpSpPr>
          <p:cNvPr id="5" name="Group 47"/>
          <p:cNvGrpSpPr>
            <a:grpSpLocks/>
          </p:cNvGrpSpPr>
          <p:nvPr/>
        </p:nvGrpSpPr>
        <p:grpSpPr bwMode="auto">
          <a:xfrm>
            <a:off x="6686550" y="2346325"/>
            <a:ext cx="1209675" cy="396875"/>
            <a:chOff x="4212" y="1478"/>
            <a:chExt cx="762" cy="250"/>
          </a:xfrm>
        </p:grpSpPr>
        <p:sp>
          <p:nvSpPr>
            <p:cNvPr id="88096" name="Line 45"/>
            <p:cNvSpPr>
              <a:spLocks noChangeShapeType="1"/>
            </p:cNvSpPr>
            <p:nvPr/>
          </p:nvSpPr>
          <p:spPr bwMode="auto">
            <a:xfrm flipH="1">
              <a:off x="4212" y="1632"/>
              <a:ext cx="300" cy="48"/>
            </a:xfrm>
            <a:prstGeom prst="line">
              <a:avLst/>
            </a:prstGeom>
            <a:noFill/>
            <a:ln w="28575">
              <a:solidFill>
                <a:schemeClr val="tx1"/>
              </a:solidFill>
              <a:round/>
              <a:headEnd/>
              <a:tailEnd type="triangle" w="med" len="med"/>
            </a:ln>
          </p:spPr>
          <p:txBody>
            <a:bodyPr>
              <a:prstTxWarp prst="textNoShape">
                <a:avLst/>
              </a:prstTxWarp>
              <a:spAutoFit/>
            </a:bodyPr>
            <a:lstStyle/>
            <a:p>
              <a:endParaRPr lang="en-US"/>
            </a:p>
          </p:txBody>
        </p:sp>
        <p:sp>
          <p:nvSpPr>
            <p:cNvPr id="88097" name="Text Box 46"/>
            <p:cNvSpPr txBox="1">
              <a:spLocks noChangeArrowheads="1"/>
            </p:cNvSpPr>
            <p:nvPr/>
          </p:nvSpPr>
          <p:spPr bwMode="auto">
            <a:xfrm>
              <a:off x="4494" y="1478"/>
              <a:ext cx="480" cy="250"/>
            </a:xfrm>
            <a:prstGeom prst="rect">
              <a:avLst/>
            </a:prstGeom>
            <a:noFill/>
            <a:ln w="12700">
              <a:noFill/>
              <a:miter lim="800000"/>
              <a:headEnd/>
              <a:tailEnd/>
            </a:ln>
          </p:spPr>
          <p:txBody>
            <a:bodyPr>
              <a:prstTxWarp prst="textNoShape">
                <a:avLst/>
              </a:prstTxWarp>
              <a:spAutoFit/>
            </a:bodyPr>
            <a:lstStyle/>
            <a:p>
              <a:pPr>
                <a:spcBef>
                  <a:spcPct val="50000"/>
                </a:spcBef>
              </a:pPr>
              <a:r>
                <a:rPr lang="en-US" sz="2000"/>
                <a:t>3</a:t>
              </a:r>
              <a:r>
                <a:rPr lang="en-US" sz="2000" baseline="30000"/>
                <a:t>rd</a:t>
              </a:r>
              <a:r>
                <a:rPr lang="en-US" sz="2000"/>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5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7530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75311"/>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7530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500"/>
                                  </p:stCondLst>
                                  <p:childTnLst>
                                    <p:set>
                                      <p:cBhvr>
                                        <p:cTn id="29" dur="1" fill="hold">
                                          <p:stCondLst>
                                            <p:cond delay="0"/>
                                          </p:stCondLst>
                                        </p:cTn>
                                        <p:tgtEl>
                                          <p:spTgt spid="1975310"/>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500"/>
                                  </p:stCondLst>
                                  <p:childTnLst>
                                    <p:set>
                                      <p:cBhvr>
                                        <p:cTn id="32" dur="1" fill="hold">
                                          <p:stCondLst>
                                            <p:cond delay="0"/>
                                          </p:stCondLst>
                                        </p:cTn>
                                        <p:tgtEl>
                                          <p:spTgt spid="19753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grpId="0" nodeType="afterEffect">
                                  <p:stCondLst>
                                    <p:cond delay="500"/>
                                  </p:stCondLst>
                                  <p:childTnLst>
                                    <p:set>
                                      <p:cBhvr>
                                        <p:cTn id="37" dur="1" fill="hold">
                                          <p:stCondLst>
                                            <p:cond delay="0"/>
                                          </p:stCondLst>
                                        </p:cTn>
                                        <p:tgtEl>
                                          <p:spTgt spid="1975313"/>
                                        </p:tgtEl>
                                        <p:attrNameLst>
                                          <p:attrName>style.visibility</p:attrName>
                                        </p:attrNameLst>
                                      </p:cBhvr>
                                      <p:to>
                                        <p:strVal val="visible"/>
                                      </p:to>
                                    </p:set>
                                  </p:childTnLst>
                                </p:cTn>
                              </p:par>
                            </p:childTnLst>
                          </p:cTn>
                        </p:par>
                        <p:par>
                          <p:cTn id="38" fill="hold">
                            <p:stCondLst>
                              <p:cond delay="1500"/>
                            </p:stCondLst>
                            <p:childTnLst>
                              <p:par>
                                <p:cTn id="39" presetID="1" presetClass="entr" presetSubtype="0" fill="hold" grpId="0" nodeType="afterEffect">
                                  <p:stCondLst>
                                    <p:cond delay="500"/>
                                  </p:stCondLst>
                                  <p:childTnLst>
                                    <p:set>
                                      <p:cBhvr>
                                        <p:cTn id="40" dur="1" fill="hold">
                                          <p:stCondLst>
                                            <p:cond delay="0"/>
                                          </p:stCondLst>
                                        </p:cTn>
                                        <p:tgtEl>
                                          <p:spTgt spid="1975314"/>
                                        </p:tgtEl>
                                        <p:attrNameLst>
                                          <p:attrName>style.visibility</p:attrName>
                                        </p:attrNameLst>
                                      </p:cBhvr>
                                      <p:to>
                                        <p:strVal val="visible"/>
                                      </p:to>
                                    </p:set>
                                  </p:childTnLst>
                                </p:cTn>
                              </p:par>
                            </p:childTnLst>
                          </p:cTn>
                        </p:par>
                        <p:par>
                          <p:cTn id="41" fill="hold">
                            <p:stCondLst>
                              <p:cond delay="2000"/>
                            </p:stCondLst>
                            <p:childTnLst>
                              <p:par>
                                <p:cTn id="42" presetID="1" presetClass="entr" presetSubtype="0" fill="hold" grpId="0" nodeType="afterEffect">
                                  <p:stCondLst>
                                    <p:cond delay="250"/>
                                  </p:stCondLst>
                                  <p:childTnLst>
                                    <p:set>
                                      <p:cBhvr>
                                        <p:cTn id="43" dur="1" fill="hold">
                                          <p:stCondLst>
                                            <p:cond delay="0"/>
                                          </p:stCondLst>
                                        </p:cTn>
                                        <p:tgtEl>
                                          <p:spTgt spid="1975316"/>
                                        </p:tgtEl>
                                        <p:attrNameLst>
                                          <p:attrName>style.visibility</p:attrName>
                                        </p:attrNameLst>
                                      </p:cBhvr>
                                      <p:to>
                                        <p:strVal val="visible"/>
                                      </p:to>
                                    </p:set>
                                  </p:childTnLst>
                                </p:cTn>
                              </p:par>
                            </p:childTnLst>
                          </p:cTn>
                        </p:par>
                        <p:par>
                          <p:cTn id="44" fill="hold">
                            <p:stCondLst>
                              <p:cond delay="2250"/>
                            </p:stCondLst>
                            <p:childTnLst>
                              <p:par>
                                <p:cTn id="45" presetID="1" presetClass="entr" presetSubtype="0" fill="hold" grpId="0" nodeType="afterEffect">
                                  <p:stCondLst>
                                    <p:cond delay="250"/>
                                  </p:stCondLst>
                                  <p:childTnLst>
                                    <p:set>
                                      <p:cBhvr>
                                        <p:cTn id="46" dur="1" fill="hold">
                                          <p:stCondLst>
                                            <p:cond delay="0"/>
                                          </p:stCondLst>
                                        </p:cTn>
                                        <p:tgtEl>
                                          <p:spTgt spid="1975317"/>
                                        </p:tgtEl>
                                        <p:attrNameLst>
                                          <p:attrName>style.visibility</p:attrName>
                                        </p:attrNameLst>
                                      </p:cBhvr>
                                      <p:to>
                                        <p:strVal val="visible"/>
                                      </p:to>
                                    </p:set>
                                  </p:childTnLst>
                                </p:cTn>
                              </p:par>
                            </p:childTnLst>
                          </p:cTn>
                        </p:par>
                        <p:par>
                          <p:cTn id="47" fill="hold">
                            <p:stCondLst>
                              <p:cond delay="2500"/>
                            </p:stCondLst>
                            <p:childTnLst>
                              <p:par>
                                <p:cTn id="48" presetID="1" presetClass="entr" presetSubtype="0" fill="hold" grpId="0" nodeType="afterEffect">
                                  <p:stCondLst>
                                    <p:cond delay="250"/>
                                  </p:stCondLst>
                                  <p:childTnLst>
                                    <p:set>
                                      <p:cBhvr>
                                        <p:cTn id="49" dur="1" fill="hold">
                                          <p:stCondLst>
                                            <p:cond delay="0"/>
                                          </p:stCondLst>
                                        </p:cTn>
                                        <p:tgtEl>
                                          <p:spTgt spid="1975319"/>
                                        </p:tgtEl>
                                        <p:attrNameLst>
                                          <p:attrName>style.visibility</p:attrName>
                                        </p:attrNameLst>
                                      </p:cBhvr>
                                      <p:to>
                                        <p:strVal val="visible"/>
                                      </p:to>
                                    </p:set>
                                  </p:childTnLst>
                                </p:cTn>
                              </p:par>
                            </p:childTnLst>
                          </p:cTn>
                        </p:par>
                        <p:par>
                          <p:cTn id="50" fill="hold">
                            <p:stCondLst>
                              <p:cond delay="2750"/>
                            </p:stCondLst>
                            <p:childTnLst>
                              <p:par>
                                <p:cTn id="51" presetID="1" presetClass="entr" presetSubtype="0" fill="hold" grpId="0" nodeType="afterEffect">
                                  <p:stCondLst>
                                    <p:cond delay="250"/>
                                  </p:stCondLst>
                                  <p:childTnLst>
                                    <p:set>
                                      <p:cBhvr>
                                        <p:cTn id="52" dur="1" fill="hold">
                                          <p:stCondLst>
                                            <p:cond delay="0"/>
                                          </p:stCondLst>
                                        </p:cTn>
                                        <p:tgtEl>
                                          <p:spTgt spid="1975320"/>
                                        </p:tgtEl>
                                        <p:attrNameLst>
                                          <p:attrName>style.visibility</p:attrName>
                                        </p:attrNameLst>
                                      </p:cBhvr>
                                      <p:to>
                                        <p:strVal val="visible"/>
                                      </p:to>
                                    </p:set>
                                  </p:childTnLst>
                                </p:cTn>
                              </p:par>
                            </p:childTnLst>
                          </p:cTn>
                        </p:par>
                        <p:par>
                          <p:cTn id="53" fill="hold">
                            <p:stCondLst>
                              <p:cond delay="3000"/>
                            </p:stCondLst>
                            <p:childTnLst>
                              <p:par>
                                <p:cTn id="54" presetID="1" presetClass="entr" presetSubtype="0" fill="hold" grpId="0" nodeType="afterEffect">
                                  <p:stCondLst>
                                    <p:cond delay="250"/>
                                  </p:stCondLst>
                                  <p:childTnLst>
                                    <p:set>
                                      <p:cBhvr>
                                        <p:cTn id="55" dur="1" fill="hold">
                                          <p:stCondLst>
                                            <p:cond delay="0"/>
                                          </p:stCondLst>
                                        </p:cTn>
                                        <p:tgtEl>
                                          <p:spTgt spid="1975321"/>
                                        </p:tgtEl>
                                        <p:attrNameLst>
                                          <p:attrName>style.visibility</p:attrName>
                                        </p:attrNameLst>
                                      </p:cBhvr>
                                      <p:to>
                                        <p:strVal val="visible"/>
                                      </p:to>
                                    </p:set>
                                  </p:childTnLst>
                                </p:cTn>
                              </p:par>
                            </p:childTnLst>
                          </p:cTn>
                        </p:par>
                        <p:par>
                          <p:cTn id="56" fill="hold">
                            <p:stCondLst>
                              <p:cond delay="3250"/>
                            </p:stCondLst>
                            <p:childTnLst>
                              <p:par>
                                <p:cTn id="57" presetID="1" presetClass="entr" presetSubtype="0" fill="hold" grpId="0" nodeType="afterEffect">
                                  <p:stCondLst>
                                    <p:cond delay="250"/>
                                  </p:stCondLst>
                                  <p:childTnLst>
                                    <p:set>
                                      <p:cBhvr>
                                        <p:cTn id="58" dur="1" fill="hold">
                                          <p:stCondLst>
                                            <p:cond delay="0"/>
                                          </p:stCondLst>
                                        </p:cTn>
                                        <p:tgtEl>
                                          <p:spTgt spid="1975322"/>
                                        </p:tgtEl>
                                        <p:attrNameLst>
                                          <p:attrName>style.visibility</p:attrName>
                                        </p:attrNameLst>
                                      </p:cBhvr>
                                      <p:to>
                                        <p:strVal val="visible"/>
                                      </p:to>
                                    </p:set>
                                  </p:childTnLst>
                                </p:cTn>
                              </p:par>
                            </p:childTnLst>
                          </p:cTn>
                        </p:par>
                        <p:par>
                          <p:cTn id="59" fill="hold">
                            <p:stCondLst>
                              <p:cond delay="3500"/>
                            </p:stCondLst>
                            <p:childTnLst>
                              <p:par>
                                <p:cTn id="60" presetID="1" presetClass="entr" presetSubtype="0" fill="hold" grpId="0" nodeType="afterEffect">
                                  <p:stCondLst>
                                    <p:cond delay="250"/>
                                  </p:stCondLst>
                                  <p:childTnLst>
                                    <p:set>
                                      <p:cBhvr>
                                        <p:cTn id="61" dur="1" fill="hold">
                                          <p:stCondLst>
                                            <p:cond delay="0"/>
                                          </p:stCondLst>
                                        </p:cTn>
                                        <p:tgtEl>
                                          <p:spTgt spid="1975323"/>
                                        </p:tgtEl>
                                        <p:attrNameLst>
                                          <p:attrName>style.visibility</p:attrName>
                                        </p:attrNameLst>
                                      </p:cBhvr>
                                      <p:to>
                                        <p:strVal val="visible"/>
                                      </p:to>
                                    </p:set>
                                  </p:childTnLst>
                                </p:cTn>
                              </p:par>
                            </p:childTnLst>
                          </p:cTn>
                        </p:par>
                        <p:par>
                          <p:cTn id="62" fill="hold">
                            <p:stCondLst>
                              <p:cond delay="3750"/>
                            </p:stCondLst>
                            <p:childTnLst>
                              <p:par>
                                <p:cTn id="63" presetID="1" presetClass="entr" presetSubtype="0" fill="hold" grpId="0" nodeType="afterEffect">
                                  <p:stCondLst>
                                    <p:cond delay="250"/>
                                  </p:stCondLst>
                                  <p:childTnLst>
                                    <p:set>
                                      <p:cBhvr>
                                        <p:cTn id="64" dur="1" fill="hold">
                                          <p:stCondLst>
                                            <p:cond delay="0"/>
                                          </p:stCondLst>
                                        </p:cTn>
                                        <p:tgtEl>
                                          <p:spTgt spid="1975315"/>
                                        </p:tgtEl>
                                        <p:attrNameLst>
                                          <p:attrName>style.visibility</p:attrName>
                                        </p:attrNameLst>
                                      </p:cBhvr>
                                      <p:to>
                                        <p:strVal val="visible"/>
                                      </p:to>
                                    </p:set>
                                  </p:childTnLst>
                                </p:cTn>
                              </p:par>
                            </p:childTnLst>
                          </p:cTn>
                        </p:par>
                        <p:par>
                          <p:cTn id="65" fill="hold">
                            <p:stCondLst>
                              <p:cond delay="4000"/>
                            </p:stCondLst>
                            <p:childTnLst>
                              <p:par>
                                <p:cTn id="66" presetID="1" presetClass="entr" presetSubtype="0" fill="hold" grpId="0" nodeType="afterEffect">
                                  <p:stCondLst>
                                    <p:cond delay="250"/>
                                  </p:stCondLst>
                                  <p:childTnLst>
                                    <p:set>
                                      <p:cBhvr>
                                        <p:cTn id="67" dur="1" fill="hold">
                                          <p:stCondLst>
                                            <p:cond delay="0"/>
                                          </p:stCondLst>
                                        </p:cTn>
                                        <p:tgtEl>
                                          <p:spTgt spid="1975318"/>
                                        </p:tgtEl>
                                        <p:attrNameLst>
                                          <p:attrName>style.visibility</p:attrName>
                                        </p:attrNameLst>
                                      </p:cBhvr>
                                      <p:to>
                                        <p:strVal val="visible"/>
                                      </p:to>
                                    </p:set>
                                  </p:childTnLst>
                                </p:cTn>
                              </p:par>
                            </p:childTnLst>
                          </p:cTn>
                        </p:par>
                        <p:par>
                          <p:cTn id="68" fill="hold">
                            <p:stCondLst>
                              <p:cond delay="4250"/>
                            </p:stCondLst>
                            <p:childTnLst>
                              <p:par>
                                <p:cTn id="69" presetID="10" presetClass="entr" presetSubtype="0" fill="hold" grpId="0" nodeType="afterEffect">
                                  <p:stCondLst>
                                    <p:cond delay="0"/>
                                  </p:stCondLst>
                                  <p:childTnLst>
                                    <p:set>
                                      <p:cBhvr>
                                        <p:cTn id="70" dur="1" fill="hold">
                                          <p:stCondLst>
                                            <p:cond delay="0"/>
                                          </p:stCondLst>
                                        </p:cTn>
                                        <p:tgtEl>
                                          <p:spTgt spid="1975339"/>
                                        </p:tgtEl>
                                        <p:attrNameLst>
                                          <p:attrName>style.visibility</p:attrName>
                                        </p:attrNameLst>
                                      </p:cBhvr>
                                      <p:to>
                                        <p:strVal val="visible"/>
                                      </p:to>
                                    </p:set>
                                    <p:animEffect transition="in" filter="fade">
                                      <p:cBhvr>
                                        <p:cTn id="71" dur="500"/>
                                        <p:tgtEl>
                                          <p:spTgt spid="1975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5308" grpId="0" animBg="1"/>
      <p:bldP spid="1975309" grpId="0" animBg="1"/>
      <p:bldP spid="1975310" grpId="0" animBg="1"/>
      <p:bldP spid="1975311" grpId="0" animBg="1"/>
      <p:bldP spid="1975312" grpId="0" animBg="1"/>
      <p:bldP spid="1975313" grpId="0" animBg="1"/>
      <p:bldP spid="1975314" grpId="0" animBg="1"/>
      <p:bldP spid="1975315" grpId="0" animBg="1"/>
      <p:bldP spid="1975316" grpId="0" animBg="1"/>
      <p:bldP spid="1975317" grpId="0" animBg="1"/>
      <p:bldP spid="1975318" grpId="0" animBg="1"/>
      <p:bldP spid="1975319" grpId="0" animBg="1"/>
      <p:bldP spid="1975320" grpId="0" animBg="1"/>
      <p:bldP spid="1975321" grpId="0" animBg="1"/>
      <p:bldP spid="1975322" grpId="0" animBg="1"/>
      <p:bldP spid="1975323" grpId="0" animBg="1"/>
      <p:bldP spid="1975338" grpId="0"/>
      <p:bldP spid="1975339"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152400"/>
            <a:ext cx="8229600" cy="1143000"/>
          </a:xfrm>
        </p:spPr>
        <p:txBody>
          <a:bodyPr/>
          <a:lstStyle/>
          <a:p>
            <a:r>
              <a:rPr lang="en-US" b="1"/>
              <a:t>Where’s the photon?</a:t>
            </a:r>
          </a:p>
        </p:txBody>
      </p:sp>
      <p:sp>
        <p:nvSpPr>
          <p:cNvPr id="1977350" name="Text Box 6"/>
          <p:cNvSpPr txBox="1">
            <a:spLocks noChangeArrowheads="1"/>
          </p:cNvSpPr>
          <p:nvPr/>
        </p:nvSpPr>
        <p:spPr bwMode="auto">
          <a:xfrm>
            <a:off x="830263" y="1295400"/>
            <a:ext cx="6815137" cy="519113"/>
          </a:xfrm>
          <a:prstGeom prst="rect">
            <a:avLst/>
          </a:prstGeom>
          <a:noFill/>
          <a:ln w="12700">
            <a:noFill/>
            <a:miter lim="800000"/>
            <a:headEnd/>
            <a:tailEnd/>
          </a:ln>
        </p:spPr>
        <p:txBody>
          <a:bodyPr wrap="none">
            <a:prstTxWarp prst="textNoShape">
              <a:avLst/>
            </a:prstTxWarp>
            <a:spAutoFit/>
          </a:bodyPr>
          <a:lstStyle/>
          <a:p>
            <a:r>
              <a:rPr lang="en-US" dirty="0"/>
              <a:t>It will strike the screen at random position!</a:t>
            </a:r>
          </a:p>
        </p:txBody>
      </p:sp>
      <p:sp>
        <p:nvSpPr>
          <p:cNvPr id="1977351" name="Text Box 7"/>
          <p:cNvSpPr txBox="1">
            <a:spLocks noChangeArrowheads="1"/>
          </p:cNvSpPr>
          <p:nvPr/>
        </p:nvSpPr>
        <p:spPr bwMode="auto">
          <a:xfrm>
            <a:off x="863600" y="2001308"/>
            <a:ext cx="8031163" cy="1373188"/>
          </a:xfrm>
          <a:prstGeom prst="rect">
            <a:avLst/>
          </a:prstGeom>
          <a:noFill/>
          <a:ln w="12700">
            <a:noFill/>
            <a:miter lim="800000"/>
            <a:headEnd/>
            <a:tailEnd/>
          </a:ln>
        </p:spPr>
        <p:txBody>
          <a:bodyPr>
            <a:prstTxWarp prst="textNoShape">
              <a:avLst/>
            </a:prstTxWarp>
            <a:spAutoFit/>
          </a:bodyPr>
          <a:lstStyle/>
          <a:p>
            <a:pPr marL="1601788" indent="-1601788"/>
            <a:r>
              <a:rPr lang="en-US" dirty="0"/>
              <a:t>However: We do observe that more photons strike at the places where the intensity of the laser beam is largest.</a:t>
            </a:r>
          </a:p>
        </p:txBody>
      </p:sp>
      <p:grpSp>
        <p:nvGrpSpPr>
          <p:cNvPr id="2" name="Group 14"/>
          <p:cNvGrpSpPr>
            <a:grpSpLocks/>
          </p:cNvGrpSpPr>
          <p:nvPr/>
        </p:nvGrpSpPr>
        <p:grpSpPr bwMode="auto">
          <a:xfrm>
            <a:off x="457200" y="4067175"/>
            <a:ext cx="8382000" cy="2562225"/>
            <a:chOff x="288" y="2562"/>
            <a:chExt cx="5280" cy="1614"/>
          </a:xfrm>
        </p:grpSpPr>
        <p:sp>
          <p:nvSpPr>
            <p:cNvPr id="89096" name="Rectangle 10"/>
            <p:cNvSpPr>
              <a:spLocks noChangeArrowheads="1"/>
            </p:cNvSpPr>
            <p:nvPr/>
          </p:nvSpPr>
          <p:spPr bwMode="auto">
            <a:xfrm>
              <a:off x="288" y="2600"/>
              <a:ext cx="5280" cy="1576"/>
            </a:xfrm>
            <a:prstGeom prst="rect">
              <a:avLst/>
            </a:prstGeom>
            <a:solidFill>
              <a:srgbClr val="FFCCCC"/>
            </a:solidFill>
            <a:ln w="12700">
              <a:solidFill>
                <a:schemeClr val="tx1"/>
              </a:solidFill>
              <a:miter lim="800000"/>
              <a:headEnd/>
              <a:tailEnd/>
            </a:ln>
          </p:spPr>
          <p:txBody>
            <a:bodyPr wrap="none" anchor="ctr">
              <a:prstTxWarp prst="textNoShape">
                <a:avLst/>
              </a:prstTxWarp>
              <a:spAutoFit/>
            </a:bodyPr>
            <a:lstStyle/>
            <a:p>
              <a:endParaRPr lang="en-US"/>
            </a:p>
          </p:txBody>
        </p:sp>
        <p:sp>
          <p:nvSpPr>
            <p:cNvPr id="89097" name="Text Box 8"/>
            <p:cNvSpPr txBox="1">
              <a:spLocks noChangeArrowheads="1"/>
            </p:cNvSpPr>
            <p:nvPr/>
          </p:nvSpPr>
          <p:spPr bwMode="auto">
            <a:xfrm>
              <a:off x="288" y="2562"/>
              <a:ext cx="3140" cy="404"/>
            </a:xfrm>
            <a:prstGeom prst="rect">
              <a:avLst/>
            </a:prstGeom>
            <a:noFill/>
            <a:ln w="12700">
              <a:noFill/>
              <a:miter lim="800000"/>
              <a:headEnd/>
              <a:tailEnd/>
            </a:ln>
          </p:spPr>
          <p:txBody>
            <a:bodyPr wrap="none">
              <a:prstTxWarp prst="textNoShape">
                <a:avLst/>
              </a:prstTxWarp>
              <a:spAutoFit/>
            </a:bodyPr>
            <a:lstStyle/>
            <a:p>
              <a:r>
                <a:rPr lang="en-US" sz="3600" b="1"/>
                <a:t>Important conclusion:</a:t>
              </a:r>
            </a:p>
          </p:txBody>
        </p:sp>
        <p:sp>
          <p:nvSpPr>
            <p:cNvPr id="89098" name="Text Box 9"/>
            <p:cNvSpPr txBox="1">
              <a:spLocks noChangeArrowheads="1"/>
            </p:cNvSpPr>
            <p:nvPr/>
          </p:nvSpPr>
          <p:spPr bwMode="auto">
            <a:xfrm>
              <a:off x="432" y="2976"/>
              <a:ext cx="5040" cy="865"/>
            </a:xfrm>
            <a:prstGeom prst="rect">
              <a:avLst/>
            </a:prstGeom>
            <a:noFill/>
            <a:ln w="12700">
              <a:noFill/>
              <a:miter lim="800000"/>
              <a:headEnd/>
              <a:tailEnd/>
            </a:ln>
          </p:spPr>
          <p:txBody>
            <a:bodyPr>
              <a:prstTxWarp prst="textNoShape">
                <a:avLst/>
              </a:prstTxWarp>
              <a:spAutoFit/>
            </a:bodyPr>
            <a:lstStyle/>
            <a:p>
              <a:r>
                <a:rPr lang="en-US"/>
                <a:t>The probability to find a photon at a specific location in a beam of light is proportional to the intensity of the beam at that location.</a:t>
              </a:r>
            </a:p>
          </p:txBody>
        </p:sp>
        <p:sp>
          <p:nvSpPr>
            <p:cNvPr id="89099" name="Text Box 12"/>
            <p:cNvSpPr txBox="1">
              <a:spLocks noChangeArrowheads="1"/>
            </p:cNvSpPr>
            <p:nvPr/>
          </p:nvSpPr>
          <p:spPr bwMode="auto">
            <a:xfrm>
              <a:off x="432" y="3792"/>
              <a:ext cx="3893" cy="327"/>
            </a:xfrm>
            <a:prstGeom prst="rect">
              <a:avLst/>
            </a:prstGeom>
            <a:noFill/>
            <a:ln w="12700">
              <a:noFill/>
              <a:miter lim="800000"/>
              <a:headEnd/>
              <a:tailEnd/>
            </a:ln>
          </p:spPr>
          <p:txBody>
            <a:bodyPr wrap="none">
              <a:prstTxWarp prst="textNoShape">
                <a:avLst/>
              </a:prstTxWarp>
              <a:spAutoFit/>
            </a:bodyPr>
            <a:lstStyle/>
            <a:p>
              <a:r>
                <a:rPr lang="en-US"/>
                <a:t>i.e.: Probability is proportional to E</a:t>
              </a:r>
              <a:r>
                <a:rPr lang="en-US" baseline="30000"/>
                <a:t>2</a:t>
              </a:r>
              <a:r>
                <a:rPr lang="en-US" baseline="-25000"/>
                <a:t>max</a:t>
              </a:r>
            </a:p>
          </p:txBody>
        </p:sp>
        <p:sp>
          <p:nvSpPr>
            <p:cNvPr id="89100" name="Rectangle 13"/>
            <p:cNvSpPr>
              <a:spLocks noChangeArrowheads="1"/>
            </p:cNvSpPr>
            <p:nvPr/>
          </p:nvSpPr>
          <p:spPr bwMode="auto">
            <a:xfrm>
              <a:off x="389" y="3828"/>
              <a:ext cx="3408" cy="288"/>
            </a:xfrm>
            <a:prstGeom prst="rect">
              <a:avLst/>
            </a:prstGeom>
            <a:noFill/>
            <a:ln w="12700">
              <a:solidFill>
                <a:schemeClr val="tx1"/>
              </a:solidFill>
              <a:miter lim="800000"/>
              <a:headEnd/>
              <a:tailEnd/>
            </a:ln>
          </p:spPr>
          <p:txBody>
            <a:bodyPr wrap="none" anchor="ctr">
              <a:prstTxWarp prst="textNoShape">
                <a:avLst/>
              </a:prstTxWarp>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9773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773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7350" grpId="0"/>
      <p:bldP spid="197735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3124</TotalTime>
  <Words>4784</Words>
  <Application>Microsoft Macintosh PowerPoint</Application>
  <PresentationFormat>On-screen Show (4:3)</PresentationFormat>
  <Paragraphs>820</Paragraphs>
  <Slides>54</Slides>
  <Notes>48</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Default Design</vt:lpstr>
      <vt:lpstr>Equation</vt:lpstr>
      <vt:lpstr>Slide 1</vt:lpstr>
      <vt:lpstr>Slide 2</vt:lpstr>
      <vt:lpstr>Slide 3</vt:lpstr>
      <vt:lpstr>Slide 4</vt:lpstr>
      <vt:lpstr>Slide 5</vt:lpstr>
      <vt:lpstr>Slide 6</vt:lpstr>
      <vt:lpstr>Slide 7</vt:lpstr>
      <vt:lpstr>Slide 8</vt:lpstr>
      <vt:lpstr>Where’s the photon?</vt:lpstr>
      <vt:lpstr>Probability and randomness</vt:lpstr>
      <vt:lpstr>Slide 11</vt:lpstr>
      <vt:lpstr>Randomness in physics??!</vt:lpstr>
      <vt:lpstr>Remember this picture?</vt:lpstr>
      <vt:lpstr>Slide 14</vt:lpstr>
      <vt:lpstr>Slide 15</vt:lpstr>
      <vt:lpstr>Slide 16</vt:lpstr>
      <vt:lpstr>Slide 17</vt:lpstr>
      <vt:lpstr>Slide 18</vt:lpstr>
      <vt:lpstr>Slide 19</vt:lpstr>
      <vt:lpstr>Questions?</vt:lpstr>
      <vt:lpstr>Big Picture: Ideas central to understanding and using Quantum Mechanics</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Laser Gain</vt:lpstr>
      <vt:lpstr>Slide 52</vt:lpstr>
      <vt:lpstr>Many applications of lasers</vt:lpstr>
      <vt:lpstr>Slide 54</vt:lpstr>
    </vt:vector>
  </TitlesOfParts>
  <Company>jila, university of colorado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cwieman</dc:creator>
  <cp:lastModifiedBy>Zombie</cp:lastModifiedBy>
  <cp:revision>103</cp:revision>
  <cp:lastPrinted>2007-01-25T20:33:22Z</cp:lastPrinted>
  <dcterms:created xsi:type="dcterms:W3CDTF">2011-02-22T14:20:24Z</dcterms:created>
  <dcterms:modified xsi:type="dcterms:W3CDTF">2011-02-22T15:27:36Z</dcterms:modified>
</cp:coreProperties>
</file>