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Override PartName="/ppt/embeddings/oleObject1.bin" ContentType="application/vnd.openxmlformats-officedocument.oleObject"/>
  <Default Extension="xml" ContentType="application/xml"/>
  <Override PartName="/ppt/tableStyles.xml" ContentType="application/vnd.openxmlformats-officedocument.presentationml.tableStyles+xml"/>
  <Override PartName="/ppt/notesSlides/notesSlide31.xml" ContentType="application/vnd.openxmlformats-officedocument.presentationml.notesSlide+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notesSlides/notesSlide30.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Default Extension="vml" ContentType="application/vnd.openxmlformats-officedocument.vmlDrawing"/>
  <Override PartName="/ppt/notesSlides/notesSlide29.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Default Extension="pict" ContentType="image/pict"/>
  <Override PartName="/ppt/slides/slide26.xml" ContentType="application/vnd.openxmlformats-officedocument.presentationml.slide+xml"/>
  <Override PartName="/ppt/notesSlides/notesSlide28.xml" ContentType="application/vnd.openxmlformats-officedocument.presentationml.notes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embeddings/Microsoft_Equation2.bin" ContentType="application/vnd.openxmlformats-officedocument.oleObject"/>
  <Override PartName="/ppt/slides/slide25.xml" ContentType="application/vnd.openxmlformats-officedocument.presentationml.slide+xml"/>
  <Override PartName="/ppt/notesSlides/notesSlide27.xml" ContentType="application/vnd.openxmlformats-officedocument.presentationml.notesSlide+xml"/>
  <Override PartName="/ppt/slides/slide9.xml" ContentType="application/vnd.openxmlformats-officedocument.presentationml.slide+xml"/>
  <Override PartName="/ppt/slideLayouts/slideLayout9.xml" ContentType="application/vnd.openxmlformats-officedocument.presentationml.slideLayout+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embeddings/Microsoft_Equation1.bin" ContentType="application/vnd.openxmlformats-officedocument.oleObject"/>
  <Override PartName="/ppt/theme/theme3.xml" ContentType="application/vnd.openxmlformats-officedocument.them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26.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3.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notesSlides/notesSlide25.xml" ContentType="application/vnd.openxmlformats-officedocument.presentationml.notes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embeddings/oleObject2.bin" ContentType="application/vnd.openxmlformats-officedocument.oleObject"/>
  <Override PartName="/ppt/notesSlides/notesSlide32.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35"/>
  </p:notesMasterIdLst>
  <p:handoutMasterIdLst>
    <p:handoutMasterId r:id="rId36"/>
  </p:handoutMasterIdLst>
  <p:sldIdLst>
    <p:sldId id="391" r:id="rId2"/>
    <p:sldId id="295" r:id="rId3"/>
    <p:sldId id="366" r:id="rId4"/>
    <p:sldId id="368" r:id="rId5"/>
    <p:sldId id="369" r:id="rId6"/>
    <p:sldId id="370" r:id="rId7"/>
    <p:sldId id="402" r:id="rId8"/>
    <p:sldId id="371" r:id="rId9"/>
    <p:sldId id="372" r:id="rId10"/>
    <p:sldId id="373" r:id="rId11"/>
    <p:sldId id="375" r:id="rId12"/>
    <p:sldId id="376" r:id="rId13"/>
    <p:sldId id="378" r:id="rId14"/>
    <p:sldId id="379" r:id="rId15"/>
    <p:sldId id="380" r:id="rId16"/>
    <p:sldId id="381" r:id="rId17"/>
    <p:sldId id="382" r:id="rId18"/>
    <p:sldId id="383" r:id="rId19"/>
    <p:sldId id="384" r:id="rId20"/>
    <p:sldId id="385" r:id="rId21"/>
    <p:sldId id="386" r:id="rId22"/>
    <p:sldId id="387" r:id="rId23"/>
    <p:sldId id="388" r:id="rId24"/>
    <p:sldId id="389" r:id="rId25"/>
    <p:sldId id="392" r:id="rId26"/>
    <p:sldId id="393" r:id="rId27"/>
    <p:sldId id="394" r:id="rId28"/>
    <p:sldId id="395" r:id="rId29"/>
    <p:sldId id="397" r:id="rId30"/>
    <p:sldId id="398" r:id="rId31"/>
    <p:sldId id="399" r:id="rId32"/>
    <p:sldId id="400" r:id="rId33"/>
    <p:sldId id="401" r:id="rId34"/>
  </p:sldIdLst>
  <p:sldSz cx="9144000" cy="6858000" type="screen4x3"/>
  <p:notesSz cx="6858000" cy="9180513"/>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C0099"/>
    <a:srgbClr val="FF3300"/>
    <a:srgbClr val="33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6746" autoAdjust="0"/>
    <p:restoredTop sz="82270" autoAdjust="0"/>
  </p:normalViewPr>
  <p:slideViewPr>
    <p:cSldViewPr snapToGrid="0">
      <p:cViewPr varScale="1">
        <p:scale>
          <a:sx n="77" d="100"/>
          <a:sy n="77" d="100"/>
        </p:scale>
        <p:origin x="-1200" y="-104"/>
      </p:cViewPr>
      <p:guideLst>
        <p:guide orient="horz" pos="327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pict"/><Relationship Id="rId2" Type="http://schemas.openxmlformats.org/officeDocument/2006/relationships/image" Target="../media/image9.pict"/></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pict"/><Relationship Id="rId2" Type="http://schemas.openxmlformats.org/officeDocument/2006/relationships/image" Target="../media/image9.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9155" name="Rectangle 3"/>
          <p:cNvSpPr>
            <a:spLocks noGrp="1" noChangeArrowheads="1"/>
          </p:cNvSpPr>
          <p:nvPr>
            <p:ph type="dt" sz="quarter"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9156" name="Rectangle 4"/>
          <p:cNvSpPr>
            <a:spLocks noGrp="1" noChangeArrowheads="1"/>
          </p:cNvSpPr>
          <p:nvPr>
            <p:ph type="ftr" sz="quarter" idx="2"/>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9157" name="Rectangle 5"/>
          <p:cNvSpPr>
            <a:spLocks noGrp="1" noChangeArrowheads="1"/>
          </p:cNvSpPr>
          <p:nvPr>
            <p:ph type="sldNum" sz="quarter" idx="3"/>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5C5F0AC-624F-44E5-BB76-317EF8E468E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35063" y="688975"/>
            <a:ext cx="4589462" cy="34417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60863"/>
            <a:ext cx="54864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720138"/>
            <a:ext cx="2971800" cy="4587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429F90B-D225-464E-A049-9E2B3E88BFA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D6B39-9223-47E3-820E-26C6ACC2B431}" type="slidenum">
              <a:rPr lang="en-US"/>
              <a:pPr/>
              <a:t>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B19390-7005-4545-BB70-058ACDD55E06}" type="slidenum">
              <a:rPr lang="en-US"/>
              <a:pPr/>
              <a:t>10</a:t>
            </a:fld>
            <a:endParaRPr lang="en-US"/>
          </a:p>
        </p:txBody>
      </p:sp>
      <p:sp>
        <p:nvSpPr>
          <p:cNvPr id="211970"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11971"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E9CCB-4B4E-D343-B7D1-DA249C3F3BE4}" type="slidenum">
              <a:rPr lang="en-US"/>
              <a:pPr/>
              <a:t>11</a:t>
            </a:fld>
            <a:endParaRPr lang="en-US"/>
          </a:p>
        </p:txBody>
      </p:sp>
      <p:sp>
        <p:nvSpPr>
          <p:cNvPr id="216066" name="Rectangle 2"/>
          <p:cNvSpPr>
            <a:spLocks noGrp="1" noRot="1" noChangeAspect="1" noChangeArrowheads="1" noTextEdit="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16067"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5</a:t>
            </a:r>
          </a:p>
          <a:p>
            <a:r>
              <a:rPr lang="en-US"/>
              <a:t>B: 29</a:t>
            </a:r>
          </a:p>
          <a:p>
            <a:r>
              <a:rPr lang="en-US"/>
              <a:t>C: 63</a:t>
            </a:r>
          </a:p>
          <a:p>
            <a:r>
              <a:rPr lang="en-US"/>
              <a:t>D: 3</a:t>
            </a:r>
          </a:p>
          <a:p>
            <a:r>
              <a:rPr lang="en-US"/>
              <a:t>151 responses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78CAA6-433D-7042-A16F-E0CF4C02F745}" type="slidenum">
              <a:rPr lang="en-US"/>
              <a:pPr/>
              <a:t>12</a:t>
            </a:fld>
            <a:endParaRPr lang="en-US"/>
          </a:p>
        </p:txBody>
      </p:sp>
      <p:sp>
        <p:nvSpPr>
          <p:cNvPr id="218114"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18115"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DE95B-D286-0F4F-A2D1-6E48B325A7DD}" type="slidenum">
              <a:rPr lang="en-US"/>
              <a:pPr/>
              <a:t>13</a:t>
            </a:fld>
            <a:endParaRPr lang="en-US"/>
          </a:p>
        </p:txBody>
      </p:sp>
      <p:sp>
        <p:nvSpPr>
          <p:cNvPr id="241666" name="Rectangle 2"/>
          <p:cNvSpPr>
            <a:spLocks noGrp="1" noRot="1" noChangeAspect="1" noChangeArrowheads="1" noTextEdit="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41667"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34</a:t>
            </a:r>
          </a:p>
          <a:p>
            <a:r>
              <a:rPr lang="en-US"/>
              <a:t>B: 39</a:t>
            </a:r>
          </a:p>
          <a:p>
            <a:r>
              <a:rPr lang="en-US"/>
              <a:t>C: 25</a:t>
            </a:r>
          </a:p>
          <a:p>
            <a:r>
              <a:rPr lang="en-US"/>
              <a:t>D: 1</a:t>
            </a:r>
          </a:p>
          <a:p>
            <a:r>
              <a:rPr lang="en-US"/>
              <a:t>143 responses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AA398-D180-CC45-92B5-CC529650D5D0}" type="slidenum">
              <a:rPr lang="en-US"/>
              <a:pPr/>
              <a:t>14</a:t>
            </a:fld>
            <a:endParaRPr lang="en-US"/>
          </a:p>
        </p:txBody>
      </p:sp>
      <p:sp>
        <p:nvSpPr>
          <p:cNvPr id="243714" name="Rectangle 2"/>
          <p:cNvSpPr>
            <a:spLocks noGrp="1" noRot="1" noChangeAspect="1" noChangeArrowheads="1" noTextEdit="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43715"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No breakdown</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52DD0C-269B-3143-B5E6-102629C7E36F}" type="slidenum">
              <a:rPr lang="en-US"/>
              <a:pPr/>
              <a:t>15</a:t>
            </a:fld>
            <a:endParaRPr lang="en-US"/>
          </a:p>
        </p:txBody>
      </p:sp>
      <p:sp>
        <p:nvSpPr>
          <p:cNvPr id="245762"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45763"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8498B-24B9-244F-BCB8-AE4DB7318E41}" type="slidenum">
              <a:rPr lang="en-US"/>
              <a:pPr/>
              <a:t>16</a:t>
            </a:fld>
            <a:endParaRPr lang="en-US"/>
          </a:p>
        </p:txBody>
      </p:sp>
      <p:sp>
        <p:nvSpPr>
          <p:cNvPr id="247810"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47811"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317A66-94FD-4142-A3D4-BB83DDBCA5F0}" type="slidenum">
              <a:rPr lang="en-US"/>
              <a:pPr/>
              <a:t>17</a:t>
            </a:fld>
            <a:endParaRPr lang="en-US"/>
          </a:p>
        </p:txBody>
      </p:sp>
      <p:sp>
        <p:nvSpPr>
          <p:cNvPr id="249858"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49859"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92C76F-996D-7743-A9D8-5EB2A1942BDF}" type="slidenum">
              <a:rPr lang="en-US"/>
              <a:pPr/>
              <a:t>18</a:t>
            </a:fld>
            <a:endParaRPr lang="en-US"/>
          </a:p>
        </p:txBody>
      </p:sp>
      <p:sp>
        <p:nvSpPr>
          <p:cNvPr id="251906"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51907"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pPr>
              <a:spcBef>
                <a:spcPct val="0"/>
              </a:spcBef>
            </a:pPr>
            <a:r>
              <a:rPr lang="en-US" sz="1400"/>
              <a:t>show laser sim, multi atom 3 levels</a:t>
            </a:r>
          </a:p>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836FF-E23D-B240-A4DD-56FA5B8747FA}" type="slidenum">
              <a:rPr lang="en-US"/>
              <a:pPr/>
              <a:t>19</a:t>
            </a:fld>
            <a:endParaRPr lang="en-US"/>
          </a:p>
        </p:txBody>
      </p:sp>
      <p:sp>
        <p:nvSpPr>
          <p:cNvPr id="253954"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53955"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F9350-7D10-4B7D-8FEB-272A9D459645}" type="slidenum">
              <a:rPr lang="en-US"/>
              <a:pPr/>
              <a:t>2</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990DAA-17C8-0C4C-9FD5-F4DBE0D119FA}" type="slidenum">
              <a:rPr lang="en-US"/>
              <a:pPr/>
              <a:t>20</a:t>
            </a:fld>
            <a:endParaRPr lang="en-US"/>
          </a:p>
        </p:txBody>
      </p:sp>
      <p:sp>
        <p:nvSpPr>
          <p:cNvPr id="256002"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56003"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9B484-2622-DB40-8749-2D0382E82813}" type="slidenum">
              <a:rPr lang="en-US"/>
              <a:pPr/>
              <a:t>21</a:t>
            </a:fld>
            <a:endParaRPr lang="en-US"/>
          </a:p>
        </p:txBody>
      </p:sp>
      <p:sp>
        <p:nvSpPr>
          <p:cNvPr id="258050"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58051"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A2DA9C-EF57-1D48-A4D9-86D76ABD4AA9}" type="slidenum">
              <a:rPr lang="en-US"/>
              <a:pPr/>
              <a:t>22</a:t>
            </a:fld>
            <a:endParaRPr lang="en-US"/>
          </a:p>
        </p:txBody>
      </p:sp>
      <p:sp>
        <p:nvSpPr>
          <p:cNvPr id="260098"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60099"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9D12FD-5E61-A645-BF4A-00F9E881C9BC}" type="slidenum">
              <a:rPr lang="en-US"/>
              <a:pPr/>
              <a:t>23</a:t>
            </a:fld>
            <a:endParaRPr lang="en-US"/>
          </a:p>
        </p:txBody>
      </p:sp>
      <p:sp>
        <p:nvSpPr>
          <p:cNvPr id="262146"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62147"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C01581-8DC4-CF46-99FC-9D630D73DF42}" type="slidenum">
              <a:rPr lang="en-US"/>
              <a:pPr/>
              <a:t>24</a:t>
            </a:fld>
            <a:endParaRPr lang="en-US"/>
          </a:p>
        </p:txBody>
      </p:sp>
      <p:sp>
        <p:nvSpPr>
          <p:cNvPr id="264194" name="Rectangle 2"/>
          <p:cNvSpPr>
            <a:spLocks noGrp="1" noRot="1" noChangeAspect="1" noChangeArrowheads="1" noTextEdit="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64195"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2</a:t>
            </a:r>
          </a:p>
          <a:p>
            <a:r>
              <a:rPr lang="en-US"/>
              <a:t>B: 25</a:t>
            </a:r>
          </a:p>
          <a:p>
            <a:r>
              <a:rPr lang="en-US"/>
              <a:t>C: 6</a:t>
            </a:r>
          </a:p>
          <a:p>
            <a:r>
              <a:rPr lang="en-US"/>
              <a:t>D: 9</a:t>
            </a:r>
          </a:p>
          <a:p>
            <a:r>
              <a:rPr lang="en-US"/>
              <a:t>E: 58</a:t>
            </a:r>
          </a:p>
          <a:p>
            <a:r>
              <a:rPr lang="en-US"/>
              <a:t>177 responses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3E899D-C58E-C441-A974-64EC0931BF1C}" type="slidenum">
              <a:rPr lang="en-US"/>
              <a:pPr/>
              <a:t>25</a:t>
            </a:fld>
            <a:endParaRPr lang="en-US"/>
          </a:p>
        </p:txBody>
      </p:sp>
      <p:sp>
        <p:nvSpPr>
          <p:cNvPr id="149506"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49507"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Note increase in energy is increase in PE! (or energy INPUT into atom).</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5A9DB1-B8A0-1D48-B62A-36C04CF79F46}" type="slidenum">
              <a:rPr lang="en-US"/>
              <a:pPr/>
              <a:t>26</a:t>
            </a:fld>
            <a:endParaRPr lang="en-US"/>
          </a:p>
        </p:txBody>
      </p:sp>
      <p:sp>
        <p:nvSpPr>
          <p:cNvPr id="153602" name="Rectangle 2"/>
          <p:cNvSpPr>
            <a:spLocks noGrp="1" noRot="1" noChangeAspect="1" noChangeArrowheads="1" noTextEdit="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53603"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1</a:t>
            </a:r>
          </a:p>
          <a:p>
            <a:r>
              <a:rPr lang="en-US"/>
              <a:t>B: 86</a:t>
            </a:r>
          </a:p>
          <a:p>
            <a:r>
              <a:rPr lang="en-US"/>
              <a:t>C: 13</a:t>
            </a:r>
          </a:p>
          <a:p>
            <a:r>
              <a:rPr lang="en-US"/>
              <a:t>174 responses</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76BD6E-CB2F-5E42-95FC-20ACA1DFB8A3}" type="slidenum">
              <a:rPr lang="en-US"/>
              <a:pPr/>
              <a:t>27</a:t>
            </a:fld>
            <a:endParaRPr lang="en-US"/>
          </a:p>
        </p:txBody>
      </p:sp>
      <p:sp>
        <p:nvSpPr>
          <p:cNvPr id="155650"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55651"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153290-6C2F-B248-8944-5326705C452B}" type="slidenum">
              <a:rPr lang="en-US"/>
              <a:pPr/>
              <a:t>28</a:t>
            </a:fld>
            <a:endParaRPr lang="en-US"/>
          </a:p>
        </p:txBody>
      </p:sp>
      <p:sp>
        <p:nvSpPr>
          <p:cNvPr id="157698"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57699"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369BC-F660-F243-B3CC-CF9BE3CD9189}" type="slidenum">
              <a:rPr lang="en-US"/>
              <a:pPr/>
              <a:t>29</a:t>
            </a:fld>
            <a:endParaRPr lang="en-US"/>
          </a:p>
        </p:txBody>
      </p:sp>
      <p:sp>
        <p:nvSpPr>
          <p:cNvPr id="159746"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59747"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FD6809-5653-F84B-BDCB-0EA8F6357292}" type="slidenum">
              <a:rPr lang="en-US"/>
              <a:pPr/>
              <a:t>3</a:t>
            </a:fld>
            <a:endParaRPr lang="en-US"/>
          </a:p>
        </p:txBody>
      </p:sp>
      <p:sp>
        <p:nvSpPr>
          <p:cNvPr id="182274"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182275"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794074-E043-244C-A396-C170CE846E20}" type="slidenum">
              <a:rPr lang="en-US"/>
              <a:pPr/>
              <a:t>30</a:t>
            </a:fld>
            <a:endParaRPr lang="en-US"/>
          </a:p>
        </p:txBody>
      </p:sp>
      <p:sp>
        <p:nvSpPr>
          <p:cNvPr id="161794"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61795"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18FFAB-1746-E243-82E7-9D7C8B36F06E}" type="slidenum">
              <a:rPr lang="en-US"/>
              <a:pPr/>
              <a:t>31</a:t>
            </a:fld>
            <a:endParaRPr lang="en-US"/>
          </a:p>
        </p:txBody>
      </p:sp>
      <p:sp>
        <p:nvSpPr>
          <p:cNvPr id="163842"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63843"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DE545C-334E-424A-9703-F2121FC77000}" type="slidenum">
              <a:rPr lang="en-US"/>
              <a:pPr/>
              <a:t>32</a:t>
            </a:fld>
            <a:endParaRPr lang="en-US"/>
          </a:p>
        </p:txBody>
      </p:sp>
      <p:sp>
        <p:nvSpPr>
          <p:cNvPr id="165890" name="Rectangle 2"/>
          <p:cNvSpPr>
            <a:spLocks noGrp="1" noRot="1" noChangeAspect="1" noChangeArrowheads="1" noTextEdit="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65891"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1</a:t>
            </a:r>
          </a:p>
          <a:p>
            <a:r>
              <a:rPr lang="en-US"/>
              <a:t>B: 6</a:t>
            </a:r>
          </a:p>
          <a:p>
            <a:r>
              <a:rPr lang="en-US"/>
              <a:t>C: 1</a:t>
            </a:r>
          </a:p>
          <a:p>
            <a:r>
              <a:rPr lang="en-US"/>
              <a:t>D: 91</a:t>
            </a:r>
          </a:p>
          <a:p>
            <a:r>
              <a:rPr lang="en-US"/>
              <a:t>E: 1</a:t>
            </a:r>
          </a:p>
          <a:p>
            <a:r>
              <a:rPr lang="en-US"/>
              <a:t>172 responses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F2BED9-1CCF-1E42-AA07-B548E7A48B0E}" type="slidenum">
              <a:rPr lang="en-US"/>
              <a:pPr/>
              <a:t>33</a:t>
            </a:fld>
            <a:endParaRPr lang="en-US"/>
          </a:p>
        </p:txBody>
      </p:sp>
      <p:sp>
        <p:nvSpPr>
          <p:cNvPr id="167938" name="Rectangle 2"/>
          <p:cNvSpPr>
            <a:spLocks noGrp="1" noRot="1" noChangeAspect="1" noChangeArrowheads="1" noTextEdit="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67939"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1</a:t>
            </a:r>
          </a:p>
          <a:p>
            <a:r>
              <a:rPr lang="en-US"/>
              <a:t>B: 6</a:t>
            </a:r>
          </a:p>
          <a:p>
            <a:r>
              <a:rPr lang="en-US"/>
              <a:t>C: 1</a:t>
            </a:r>
          </a:p>
          <a:p>
            <a:r>
              <a:rPr lang="en-US"/>
              <a:t>D: 91</a:t>
            </a:r>
          </a:p>
          <a:p>
            <a:r>
              <a:rPr lang="en-US"/>
              <a:t>E: 1</a:t>
            </a:r>
          </a:p>
          <a:p>
            <a:r>
              <a:rPr lang="en-US"/>
              <a:t>172 responses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A2F5B9-F9F4-7D48-8F4B-0E419DDDC055}" type="slidenum">
              <a:rPr lang="en-US"/>
              <a:pPr/>
              <a:t>4</a:t>
            </a:fld>
            <a:endParaRPr lang="en-US"/>
          </a:p>
        </p:txBody>
      </p:sp>
      <p:sp>
        <p:nvSpPr>
          <p:cNvPr id="186370"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86371"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296F31-AFBE-094D-A67D-5E33CF9154DD}" type="slidenum">
              <a:rPr lang="en-US"/>
              <a:pPr/>
              <a:t>5</a:t>
            </a:fld>
            <a:endParaRPr lang="en-US"/>
          </a:p>
        </p:txBody>
      </p:sp>
      <p:sp>
        <p:nvSpPr>
          <p:cNvPr id="192514"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92515"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328B8-C2F4-C34D-99D5-985907014BB6}" type="slidenum">
              <a:rPr lang="en-US"/>
              <a:pPr/>
              <a:t>6</a:t>
            </a:fld>
            <a:endParaRPr lang="en-US"/>
          </a:p>
        </p:txBody>
      </p:sp>
      <p:sp>
        <p:nvSpPr>
          <p:cNvPr id="194562" name="Rectangle 2"/>
          <p:cNvSpPr>
            <a:spLocks noGrp="1" noRot="1" noChangeAspect="1" noChangeArrowheads="1"/>
          </p:cNvSpPr>
          <p:nvPr>
            <p:ph type="sldImg"/>
          </p:nvPr>
        </p:nvSpPr>
        <p:spPr bwMode="auto">
          <a:xfrm>
            <a:off x="1135063" y="688975"/>
            <a:ext cx="4589462" cy="3441700"/>
          </a:xfrm>
          <a:prstGeom prst="rect">
            <a:avLst/>
          </a:prstGeom>
          <a:solidFill>
            <a:srgbClr val="FFFFFF"/>
          </a:solidFill>
          <a:ln>
            <a:solidFill>
              <a:srgbClr val="000000"/>
            </a:solidFill>
            <a:miter lim="800000"/>
            <a:headEnd/>
            <a:tailEnd/>
          </a:ln>
        </p:spPr>
      </p:sp>
      <p:sp>
        <p:nvSpPr>
          <p:cNvPr id="194563" name="Rectangle 3"/>
          <p:cNvSpPr>
            <a:spLocks noGrp="1" noChangeArrowheads="1"/>
          </p:cNvSpPr>
          <p:nvPr>
            <p:ph type="body" idx="1"/>
          </p:nvPr>
        </p:nvSpPr>
        <p:spPr bwMode="auto">
          <a:xfrm>
            <a:off x="685800" y="4360863"/>
            <a:ext cx="54864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553C55-E49B-C640-98D9-1B5D604BCF03}" type="slidenum">
              <a:rPr lang="en-US"/>
              <a:pPr/>
              <a:t>7</a:t>
            </a:fld>
            <a:endParaRPr lang="en-US"/>
          </a:p>
        </p:txBody>
      </p:sp>
      <p:sp>
        <p:nvSpPr>
          <p:cNvPr id="225282"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25283"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ADCC8-0BE7-C047-95D5-61FFD9837B1D}" type="slidenum">
              <a:rPr lang="en-US"/>
              <a:pPr/>
              <a:t>8</a:t>
            </a:fld>
            <a:endParaRPr lang="en-US"/>
          </a:p>
        </p:txBody>
      </p:sp>
      <p:sp>
        <p:nvSpPr>
          <p:cNvPr id="207874" name="Rectangle 2"/>
          <p:cNvSpPr>
            <a:spLocks noGrp="1" noRot="1" noChangeAspect="1" noChangeArrowheads="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07875"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5E7AC4-8C30-BF4D-95C3-76752EED6C7C}" type="slidenum">
              <a:rPr lang="en-US"/>
              <a:pPr/>
              <a:t>9</a:t>
            </a:fld>
            <a:endParaRPr lang="en-US"/>
          </a:p>
        </p:txBody>
      </p:sp>
      <p:sp>
        <p:nvSpPr>
          <p:cNvPr id="209922" name="Rectangle 2"/>
          <p:cNvSpPr>
            <a:spLocks noGrp="1" noRot="1" noChangeAspect="1" noChangeArrowheads="1" noTextEdit="1"/>
          </p:cNvSpPr>
          <p:nvPr>
            <p:ph type="sldImg"/>
          </p:nvPr>
        </p:nvSpPr>
        <p:spPr bwMode="auto">
          <a:xfrm>
            <a:off x="1135063" y="688975"/>
            <a:ext cx="4587875" cy="3441700"/>
          </a:xfrm>
          <a:prstGeom prst="rect">
            <a:avLst/>
          </a:prstGeom>
          <a:solidFill>
            <a:srgbClr val="FFFFFF"/>
          </a:solidFill>
          <a:ln>
            <a:solidFill>
              <a:srgbClr val="000000"/>
            </a:solidFill>
            <a:miter lim="800000"/>
            <a:headEnd/>
            <a:tailEnd/>
          </a:ln>
        </p:spPr>
      </p:sp>
      <p:sp>
        <p:nvSpPr>
          <p:cNvPr id="209923" name="Rectangle 3"/>
          <p:cNvSpPr>
            <a:spLocks noGrp="1" noChangeArrowheads="1"/>
          </p:cNvSpPr>
          <p:nvPr>
            <p:ph type="body" idx="1"/>
          </p:nvPr>
        </p:nvSpPr>
        <p:spPr bwMode="auto">
          <a:xfrm>
            <a:off x="914400" y="4360863"/>
            <a:ext cx="5029200" cy="4130675"/>
          </a:xfrm>
          <a:prstGeom prst="rect">
            <a:avLst/>
          </a:prstGeom>
          <a:solidFill>
            <a:srgbClr val="FFFFFF"/>
          </a:solidFill>
          <a:ln>
            <a:solidFill>
              <a:srgbClr val="000000"/>
            </a:solidFill>
            <a:miter lim="800000"/>
            <a:headEnd/>
            <a:tailEnd/>
          </a:ln>
        </p:spPr>
        <p:txBody>
          <a:bodyPr>
            <a:prstTxWarp prst="textNoShape">
              <a:avLst/>
            </a:prstTxWarp>
          </a:bodyPr>
          <a:lstStyle/>
          <a:p>
            <a:r>
              <a:rPr lang="en-US"/>
              <a:t>A: 0</a:t>
            </a:r>
          </a:p>
          <a:p>
            <a:r>
              <a:rPr lang="en-US"/>
              <a:t>B: 31</a:t>
            </a:r>
          </a:p>
          <a:p>
            <a:r>
              <a:rPr lang="en-US"/>
              <a:t>C: 69</a:t>
            </a:r>
          </a:p>
          <a:p>
            <a:r>
              <a:rPr lang="en-US"/>
              <a:t>D: 0</a:t>
            </a:r>
          </a:p>
          <a:p>
            <a:r>
              <a:rPr lang="en-US"/>
              <a:t>148 responses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04A487-9950-4122-9D6B-C49B69F1561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AE0898-5892-463D-A670-00F1833261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3E11EB-6B6D-4DB9-81D4-971AB47377E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7C0C9911-7BDB-44D9-AA8B-E80159F4A6E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1E894C-31B2-4C6B-8EFA-6C87EA5EB32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99364F-4069-4635-8D59-CCE0EF2ED32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5C3E49B-1E4D-4FC2-BBB4-19B7CEB60A4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4CAC82A-7676-49B1-9F5B-F91B102763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6D66ED4-4C34-4501-A341-F10AB2AD00D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295258C-E96F-4A9E-83C3-88F63AA0282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E006313-7AB1-4DCF-BA75-9F757C732A8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0B59B2-C786-4576-A824-BD33B3B46F5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04CE485-326B-46E7-B1B0-17CCE91E53DF}"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oleObject" Target="../embeddings/Microsoft_Equation1.bin"/><Relationship Id="rId5"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oleObject" Target="../embeddings/Microsoft_Equation2.bin"/><Relationship Id="rId5" Type="http://schemas.openxmlformats.org/officeDocument/2006/relationships/oleObject" Target="../embeddings/oleObject2.bin"/><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A1F6D020-A6C6-4935-9540-7BB7F9A49A30}" type="slidenum">
              <a:rPr lang="en-US"/>
              <a:pPr/>
              <a:t>1</a:t>
            </a:fld>
            <a:endParaRPr lang="en-US"/>
          </a:p>
        </p:txBody>
      </p:sp>
      <p:sp>
        <p:nvSpPr>
          <p:cNvPr id="3074" name="Text Box 2"/>
          <p:cNvSpPr txBox="1">
            <a:spLocks noChangeArrowheads="1"/>
          </p:cNvSpPr>
          <p:nvPr/>
        </p:nvSpPr>
        <p:spPr bwMode="auto">
          <a:xfrm>
            <a:off x="381000" y="1495425"/>
            <a:ext cx="184150" cy="519113"/>
          </a:xfrm>
          <a:prstGeom prst="rect">
            <a:avLst/>
          </a:prstGeom>
          <a:noFill/>
          <a:ln w="9525">
            <a:noFill/>
            <a:miter lim="800000"/>
            <a:headEnd/>
            <a:tailEnd/>
          </a:ln>
          <a:effectLst/>
        </p:spPr>
        <p:txBody>
          <a:bodyPr wrap="none">
            <a:spAutoFit/>
          </a:bodyPr>
          <a:lstStyle/>
          <a:p>
            <a:endParaRPr lang="en-US" sz="2800">
              <a:latin typeface="Times New Roman" pitchFamily="18" charset="0"/>
            </a:endParaRPr>
          </a:p>
        </p:txBody>
      </p:sp>
      <p:sp>
        <p:nvSpPr>
          <p:cNvPr id="3075" name="Text Box 3"/>
          <p:cNvSpPr txBox="1">
            <a:spLocks noChangeArrowheads="1"/>
          </p:cNvSpPr>
          <p:nvPr/>
        </p:nvSpPr>
        <p:spPr bwMode="auto">
          <a:xfrm>
            <a:off x="1971997" y="107950"/>
            <a:ext cx="4988865" cy="523220"/>
          </a:xfrm>
          <a:prstGeom prst="rect">
            <a:avLst/>
          </a:prstGeom>
          <a:noFill/>
          <a:ln w="9525">
            <a:noFill/>
            <a:miter lim="800000"/>
            <a:headEnd/>
            <a:tailEnd/>
          </a:ln>
          <a:effectLst/>
        </p:spPr>
        <p:txBody>
          <a:bodyPr wrap="none">
            <a:spAutoFit/>
          </a:bodyPr>
          <a:lstStyle/>
          <a:p>
            <a:pPr algn="ctr"/>
            <a:r>
              <a:rPr lang="en-US" sz="2800" dirty="0" smtClean="0">
                <a:latin typeface="Comic Sans MS" pitchFamily="66" charset="0"/>
              </a:rPr>
              <a:t>PH300 </a:t>
            </a:r>
            <a:r>
              <a:rPr lang="en-US" sz="2800" dirty="0">
                <a:latin typeface="Comic Sans MS" pitchFamily="66" charset="0"/>
              </a:rPr>
              <a:t>Modern </a:t>
            </a:r>
            <a:r>
              <a:rPr lang="en-US" sz="2800" dirty="0" smtClean="0">
                <a:latin typeface="Comic Sans MS" pitchFamily="66" charset="0"/>
              </a:rPr>
              <a:t>Physics SP11</a:t>
            </a:r>
            <a:endParaRPr lang="en-US" sz="2800" dirty="0">
              <a:latin typeface="Comic Sans MS" pitchFamily="66" charset="0"/>
            </a:endParaRPr>
          </a:p>
        </p:txBody>
      </p:sp>
      <p:sp>
        <p:nvSpPr>
          <p:cNvPr id="3079" name="Rectangle 7"/>
          <p:cNvSpPr>
            <a:spLocks noChangeArrowheads="1"/>
          </p:cNvSpPr>
          <p:nvPr/>
        </p:nvSpPr>
        <p:spPr bwMode="auto">
          <a:xfrm>
            <a:off x="0" y="5236429"/>
            <a:ext cx="4419600" cy="1569660"/>
          </a:xfrm>
          <a:prstGeom prst="rect">
            <a:avLst/>
          </a:prstGeom>
          <a:noFill/>
          <a:ln w="9525">
            <a:noFill/>
            <a:miter lim="800000"/>
            <a:headEnd/>
            <a:tailEnd/>
          </a:ln>
          <a:effectLst/>
        </p:spPr>
        <p:txBody>
          <a:bodyPr wrap="square">
            <a:spAutoFit/>
          </a:bodyPr>
          <a:lstStyle/>
          <a:p>
            <a:r>
              <a:rPr lang="en-US" sz="2400" b="1" dirty="0" smtClean="0"/>
              <a:t>2/24 Day 12: </a:t>
            </a:r>
            <a:endParaRPr lang="en-US" sz="2400" b="1" dirty="0"/>
          </a:p>
          <a:p>
            <a:r>
              <a:rPr lang="en-US" sz="2400" dirty="0" smtClean="0"/>
              <a:t>Questions?</a:t>
            </a:r>
          </a:p>
          <a:p>
            <a:r>
              <a:rPr lang="en-US" sz="2400" dirty="0" smtClean="0"/>
              <a:t>Finish atomic spectra</a:t>
            </a:r>
          </a:p>
          <a:p>
            <a:r>
              <a:rPr lang="en-US" sz="2400" dirty="0" err="1" smtClean="0"/>
              <a:t>Frickin</a:t>
            </a:r>
            <a:r>
              <a:rPr lang="en-US" sz="2400" dirty="0" smtClean="0"/>
              <a:t>’ Lasers!</a:t>
            </a:r>
          </a:p>
        </p:txBody>
      </p:sp>
      <p:sp>
        <p:nvSpPr>
          <p:cNvPr id="10" name="Rectangle 7"/>
          <p:cNvSpPr>
            <a:spLocks noChangeArrowheads="1"/>
          </p:cNvSpPr>
          <p:nvPr/>
        </p:nvSpPr>
        <p:spPr bwMode="auto">
          <a:xfrm>
            <a:off x="4191000" y="5201582"/>
            <a:ext cx="4953000" cy="1200328"/>
          </a:xfrm>
          <a:prstGeom prst="rect">
            <a:avLst/>
          </a:prstGeom>
          <a:noFill/>
          <a:ln w="9525">
            <a:noFill/>
            <a:miter lim="800000"/>
            <a:headEnd/>
            <a:tailEnd/>
          </a:ln>
          <a:effectLst/>
        </p:spPr>
        <p:txBody>
          <a:bodyPr wrap="square">
            <a:spAutoFit/>
          </a:bodyPr>
          <a:lstStyle/>
          <a:p>
            <a:pPr algn="r"/>
            <a:r>
              <a:rPr lang="en-US" sz="2400" b="1" dirty="0" smtClean="0"/>
              <a:t>Next Week:  </a:t>
            </a:r>
            <a:endParaRPr lang="en-US" sz="2400" dirty="0" smtClean="0"/>
          </a:p>
          <a:p>
            <a:pPr algn="r"/>
            <a:r>
              <a:rPr lang="en-US" sz="2400" dirty="0" smtClean="0"/>
              <a:t>Atomic models (Bohr)</a:t>
            </a:r>
          </a:p>
          <a:p>
            <a:pPr algn="r"/>
            <a:r>
              <a:rPr lang="en-US" sz="2400" dirty="0" smtClean="0"/>
              <a:t>Experiments with atoms</a:t>
            </a:r>
          </a:p>
        </p:txBody>
      </p:sp>
      <p:sp>
        <p:nvSpPr>
          <p:cNvPr id="11" name="Rectangle 6"/>
          <p:cNvSpPr>
            <a:spLocks noChangeArrowheads="1"/>
          </p:cNvSpPr>
          <p:nvPr/>
        </p:nvSpPr>
        <p:spPr bwMode="auto">
          <a:xfrm>
            <a:off x="5527083" y="1495425"/>
            <a:ext cx="3581762" cy="2677656"/>
          </a:xfrm>
          <a:prstGeom prst="rect">
            <a:avLst/>
          </a:prstGeom>
          <a:noFill/>
          <a:ln w="9525">
            <a:noFill/>
            <a:miter lim="800000"/>
            <a:headEnd/>
            <a:tailEnd/>
          </a:ln>
        </p:spPr>
        <p:txBody>
          <a:bodyPr wrap="square">
            <a:prstTxWarp prst="textNoShape">
              <a:avLst/>
            </a:prstTxWarp>
            <a:spAutoFit/>
          </a:bodyPr>
          <a:lstStyle/>
          <a:p>
            <a:r>
              <a:rPr lang="en-US" sz="2800" i="1" dirty="0" smtClean="0">
                <a:solidFill>
                  <a:srgbClr val="333333"/>
                </a:solidFill>
              </a:rPr>
              <a:t>“</a:t>
            </a:r>
            <a:r>
              <a:rPr lang="en-US" sz="2800" dirty="0" smtClean="0"/>
              <a:t>I have one simple request, and that is to have sharks with </a:t>
            </a:r>
            <a:r>
              <a:rPr lang="en-US" sz="2800" dirty="0" err="1" smtClean="0"/>
              <a:t>frickin</a:t>
            </a:r>
            <a:r>
              <a:rPr lang="en-US" sz="2800" dirty="0" smtClean="0"/>
              <a:t>' laser beams attached to their heads!” – Dr. Evil</a:t>
            </a:r>
            <a:endParaRPr lang="en-US" i="1" dirty="0">
              <a:solidFill>
                <a:srgbClr val="333333"/>
              </a:solidFill>
            </a:endParaRPr>
          </a:p>
        </p:txBody>
      </p:sp>
      <p:pic>
        <p:nvPicPr>
          <p:cNvPr id="9" name="Picture 8" descr="dr_evil_laser.jpg"/>
          <p:cNvPicPr>
            <a:picLocks noChangeAspect="1"/>
          </p:cNvPicPr>
          <p:nvPr/>
        </p:nvPicPr>
        <p:blipFill>
          <a:blip r:embed="rId3"/>
          <a:stretch>
            <a:fillRect/>
          </a:stretch>
        </p:blipFill>
        <p:spPr>
          <a:xfrm>
            <a:off x="294073" y="1051423"/>
            <a:ext cx="5080000" cy="3771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0F16259E-32E0-A741-B410-11393DA9562F}" type="slidenum">
              <a:rPr lang="en-US"/>
              <a:pPr/>
              <a:t>10</a:t>
            </a:fld>
            <a:endParaRPr lang="en-US"/>
          </a:p>
        </p:txBody>
      </p:sp>
      <p:sp>
        <p:nvSpPr>
          <p:cNvPr id="210946" name="Text Box 2"/>
          <p:cNvSpPr txBox="1">
            <a:spLocks noChangeArrowheads="1"/>
          </p:cNvSpPr>
          <p:nvPr/>
        </p:nvSpPr>
        <p:spPr bwMode="auto">
          <a:xfrm>
            <a:off x="782638" y="2909888"/>
            <a:ext cx="6330950" cy="519112"/>
          </a:xfrm>
          <a:prstGeom prst="rect">
            <a:avLst/>
          </a:prstGeom>
          <a:noFill/>
          <a:ln w="9525">
            <a:noFill/>
            <a:miter lim="800000"/>
            <a:headEnd/>
            <a:tailEnd/>
          </a:ln>
          <a:effectLst/>
        </p:spPr>
        <p:txBody>
          <a:bodyPr wrap="none">
            <a:prstTxWarp prst="textNoShape">
              <a:avLst/>
            </a:prstTxWarp>
            <a:spAutoFit/>
          </a:bodyPr>
          <a:lstStyle/>
          <a:p>
            <a:r>
              <a:rPr lang="en-US" sz="2800"/>
              <a:t>Base on how light interacts with atoms!</a:t>
            </a:r>
          </a:p>
        </p:txBody>
      </p:sp>
      <p:sp>
        <p:nvSpPr>
          <p:cNvPr id="210947" name="Rectangle 3"/>
          <p:cNvSpPr>
            <a:spLocks noChangeArrowheads="1"/>
          </p:cNvSpPr>
          <p:nvPr/>
        </p:nvSpPr>
        <p:spPr bwMode="auto">
          <a:xfrm>
            <a:off x="566738" y="377825"/>
            <a:ext cx="6270625" cy="2041525"/>
          </a:xfrm>
          <a:prstGeom prst="rect">
            <a:avLst/>
          </a:prstGeom>
          <a:noFill/>
          <a:ln w="9525">
            <a:noFill/>
            <a:miter lim="800000"/>
            <a:headEnd/>
            <a:tailEnd/>
          </a:ln>
          <a:effectLst/>
        </p:spPr>
        <p:txBody>
          <a:bodyPr wrap="none">
            <a:prstTxWarp prst="textNoShape">
              <a:avLst/>
            </a:prstTxWarp>
            <a:spAutoFit/>
          </a:bodyPr>
          <a:lstStyle/>
          <a:p>
            <a:r>
              <a:rPr lang="en-US" sz="3200"/>
              <a:t>How to produce laser light?</a:t>
            </a:r>
          </a:p>
          <a:p>
            <a:r>
              <a:rPr lang="en-US" sz="3200"/>
              <a:t>	- photons exactly same color</a:t>
            </a:r>
          </a:p>
          <a:p>
            <a:r>
              <a:rPr lang="en-US" sz="3200"/>
              <a:t>	- same direction</a:t>
            </a:r>
          </a:p>
          <a:p>
            <a:r>
              <a:rPr lang="en-US" sz="3200"/>
              <a:t>	- in phase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 name="Slide Number Placeholder 5"/>
          <p:cNvSpPr>
            <a:spLocks noGrp="1"/>
          </p:cNvSpPr>
          <p:nvPr>
            <p:ph type="sldNum" sz="quarter" idx="12"/>
          </p:nvPr>
        </p:nvSpPr>
        <p:spPr/>
        <p:txBody>
          <a:bodyPr/>
          <a:lstStyle/>
          <a:p>
            <a:fld id="{9851BD00-4656-C64B-AD08-7712160308F1}" type="slidenum">
              <a:rPr lang="en-US"/>
              <a:pPr/>
              <a:t>11</a:t>
            </a:fld>
            <a:endParaRPr lang="en-US"/>
          </a:p>
        </p:txBody>
      </p:sp>
      <p:sp>
        <p:nvSpPr>
          <p:cNvPr id="215042" name="Oval 2"/>
          <p:cNvSpPr>
            <a:spLocks noChangeArrowheads="1"/>
          </p:cNvSpPr>
          <p:nvPr/>
        </p:nvSpPr>
        <p:spPr bwMode="auto">
          <a:xfrm>
            <a:off x="1295400" y="4191000"/>
            <a:ext cx="228600" cy="2286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nvGrpSpPr>
          <p:cNvPr id="2" name="Group 3"/>
          <p:cNvGrpSpPr>
            <a:grpSpLocks/>
          </p:cNvGrpSpPr>
          <p:nvPr/>
        </p:nvGrpSpPr>
        <p:grpSpPr bwMode="auto">
          <a:xfrm>
            <a:off x="3276600" y="4114800"/>
            <a:ext cx="381000" cy="381000"/>
            <a:chOff x="2544" y="2688"/>
            <a:chExt cx="240" cy="240"/>
          </a:xfrm>
        </p:grpSpPr>
        <p:sp>
          <p:nvSpPr>
            <p:cNvPr id="215044" name="Oval 4"/>
            <p:cNvSpPr>
              <a:spLocks noChangeArrowheads="1"/>
            </p:cNvSpPr>
            <p:nvPr/>
          </p:nvSpPr>
          <p:spPr bwMode="auto">
            <a:xfrm>
              <a:off x="2544" y="2688"/>
              <a:ext cx="144" cy="14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15045" name="Oval 5"/>
            <p:cNvSpPr>
              <a:spLocks noChangeArrowheads="1"/>
            </p:cNvSpPr>
            <p:nvPr/>
          </p:nvSpPr>
          <p:spPr bwMode="auto">
            <a:xfrm>
              <a:off x="2640" y="2784"/>
              <a:ext cx="144" cy="144"/>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grpSp>
      <p:sp>
        <p:nvSpPr>
          <p:cNvPr id="215046" name="Text Box 6"/>
          <p:cNvSpPr txBox="1">
            <a:spLocks noChangeArrowheads="1"/>
          </p:cNvSpPr>
          <p:nvPr/>
        </p:nvSpPr>
        <p:spPr bwMode="auto">
          <a:xfrm>
            <a:off x="0" y="176213"/>
            <a:ext cx="8043863" cy="457200"/>
          </a:xfrm>
          <a:prstGeom prst="rect">
            <a:avLst/>
          </a:prstGeom>
          <a:noFill/>
          <a:ln w="9525">
            <a:noFill/>
            <a:miter lim="800000"/>
            <a:headEnd/>
            <a:tailEnd/>
          </a:ln>
          <a:effectLst/>
        </p:spPr>
        <p:txBody>
          <a:bodyPr wrap="none">
            <a:prstTxWarp prst="textNoShape">
              <a:avLst/>
            </a:prstTxWarp>
            <a:spAutoFit/>
          </a:bodyPr>
          <a:lstStyle/>
          <a:p>
            <a:r>
              <a:rPr lang="en-US" u="sng"/>
              <a:t>“Stimulated emission” of light.</a:t>
            </a:r>
            <a:r>
              <a:rPr lang="en-US"/>
              <a:t>  First realized by A. Einstein</a:t>
            </a:r>
          </a:p>
        </p:txBody>
      </p:sp>
      <p:sp>
        <p:nvSpPr>
          <p:cNvPr id="215047" name="Text Box 7"/>
          <p:cNvSpPr txBox="1">
            <a:spLocks noChangeArrowheads="1"/>
          </p:cNvSpPr>
          <p:nvPr/>
        </p:nvSpPr>
        <p:spPr bwMode="auto">
          <a:xfrm>
            <a:off x="336550" y="1939925"/>
            <a:ext cx="7904163" cy="792163"/>
          </a:xfrm>
          <a:prstGeom prst="rect">
            <a:avLst/>
          </a:prstGeom>
          <a:noFill/>
          <a:ln w="9525">
            <a:noFill/>
            <a:miter lim="800000"/>
            <a:headEnd/>
            <a:tailEnd/>
          </a:ln>
          <a:effectLst/>
        </p:spPr>
        <p:txBody>
          <a:bodyPr wrap="none">
            <a:prstTxWarp prst="textNoShape">
              <a:avLst/>
            </a:prstTxWarp>
            <a:spAutoFit/>
          </a:bodyPr>
          <a:lstStyle/>
          <a:p>
            <a:r>
              <a:rPr lang="en-US"/>
              <a:t>Photon hits atom already in higher energy level.  </a:t>
            </a:r>
          </a:p>
          <a:p>
            <a:r>
              <a:rPr lang="en-US" sz="2200"/>
              <a:t>original photon continues and atom emits second identical one</a:t>
            </a:r>
          </a:p>
        </p:txBody>
      </p:sp>
      <p:sp>
        <p:nvSpPr>
          <p:cNvPr id="215048" name="Oval 8"/>
          <p:cNvSpPr>
            <a:spLocks noChangeArrowheads="1"/>
          </p:cNvSpPr>
          <p:nvPr/>
        </p:nvSpPr>
        <p:spPr bwMode="auto">
          <a:xfrm>
            <a:off x="3175000" y="4064000"/>
            <a:ext cx="457200" cy="4572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15049" name="Oval 9" descr="Zig zag"/>
          <p:cNvSpPr>
            <a:spLocks noChangeArrowheads="1"/>
          </p:cNvSpPr>
          <p:nvPr/>
        </p:nvSpPr>
        <p:spPr bwMode="auto">
          <a:xfrm>
            <a:off x="3048000" y="39624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15050" name="Text Box 10"/>
          <p:cNvSpPr txBox="1">
            <a:spLocks noChangeArrowheads="1"/>
          </p:cNvSpPr>
          <p:nvPr/>
        </p:nvSpPr>
        <p:spPr bwMode="auto">
          <a:xfrm>
            <a:off x="1063625" y="4979988"/>
            <a:ext cx="7639050" cy="822325"/>
          </a:xfrm>
          <a:prstGeom prst="rect">
            <a:avLst/>
          </a:prstGeom>
          <a:noFill/>
          <a:ln w="9525">
            <a:noFill/>
            <a:miter lim="800000"/>
            <a:headEnd/>
            <a:tailEnd/>
          </a:ln>
          <a:effectLst/>
        </p:spPr>
        <p:txBody>
          <a:bodyPr wrap="none">
            <a:prstTxWarp prst="textNoShape">
              <a:avLst/>
            </a:prstTxWarp>
            <a:spAutoFit/>
          </a:bodyPr>
          <a:lstStyle/>
          <a:p>
            <a:r>
              <a:rPr lang="en-US"/>
              <a:t> second identical photon comes out. Atom jumps down.</a:t>
            </a:r>
          </a:p>
          <a:p>
            <a:r>
              <a:rPr lang="en-US"/>
              <a:t>Cloning photon.  </a:t>
            </a:r>
          </a:p>
        </p:txBody>
      </p:sp>
      <p:sp>
        <p:nvSpPr>
          <p:cNvPr id="215051" name="Line 11"/>
          <p:cNvSpPr>
            <a:spLocks noChangeShapeType="1"/>
          </p:cNvSpPr>
          <p:nvPr/>
        </p:nvSpPr>
        <p:spPr bwMode="auto">
          <a:xfrm>
            <a:off x="7378700" y="2032000"/>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5052" name="Line 12"/>
          <p:cNvSpPr>
            <a:spLocks noChangeShapeType="1"/>
          </p:cNvSpPr>
          <p:nvPr/>
        </p:nvSpPr>
        <p:spPr bwMode="auto">
          <a:xfrm>
            <a:off x="7353300" y="1066800"/>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5053" name="Oval 13"/>
          <p:cNvSpPr>
            <a:spLocks noChangeArrowheads="1"/>
          </p:cNvSpPr>
          <p:nvPr/>
        </p:nvSpPr>
        <p:spPr bwMode="auto">
          <a:xfrm>
            <a:off x="7569200" y="889000"/>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15054" name="Text Box 14"/>
          <p:cNvSpPr txBox="1">
            <a:spLocks noChangeArrowheads="1"/>
          </p:cNvSpPr>
          <p:nvPr/>
        </p:nvSpPr>
        <p:spPr bwMode="auto">
          <a:xfrm>
            <a:off x="8582025" y="1741488"/>
            <a:ext cx="420688" cy="457200"/>
          </a:xfrm>
          <a:prstGeom prst="rect">
            <a:avLst/>
          </a:prstGeom>
          <a:noFill/>
          <a:ln w="9525">
            <a:noFill/>
            <a:miter lim="800000"/>
            <a:headEnd/>
            <a:tailEnd/>
          </a:ln>
          <a:effectLst/>
        </p:spPr>
        <p:txBody>
          <a:bodyPr wrap="none">
            <a:prstTxWarp prst="textNoShape">
              <a:avLst/>
            </a:prstTxWarp>
            <a:spAutoFit/>
          </a:bodyPr>
          <a:lstStyle/>
          <a:p>
            <a:r>
              <a:rPr lang="en-US"/>
              <a:t>G</a:t>
            </a:r>
          </a:p>
        </p:txBody>
      </p:sp>
      <p:sp>
        <p:nvSpPr>
          <p:cNvPr id="215055" name="Text Box 15"/>
          <p:cNvSpPr txBox="1">
            <a:spLocks noChangeArrowheads="1"/>
          </p:cNvSpPr>
          <p:nvPr/>
        </p:nvSpPr>
        <p:spPr bwMode="auto">
          <a:xfrm>
            <a:off x="8594725" y="839788"/>
            <a:ext cx="354013"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15056" name="Freeform 16"/>
          <p:cNvSpPr>
            <a:spLocks/>
          </p:cNvSpPr>
          <p:nvPr/>
        </p:nvSpPr>
        <p:spPr bwMode="auto">
          <a:xfrm rot="21091326">
            <a:off x="6958013" y="1520825"/>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5057" name="Text Box 17"/>
          <p:cNvSpPr txBox="1">
            <a:spLocks noChangeArrowheads="1"/>
          </p:cNvSpPr>
          <p:nvPr/>
        </p:nvSpPr>
        <p:spPr bwMode="auto">
          <a:xfrm>
            <a:off x="520700" y="3429000"/>
            <a:ext cx="1406525" cy="39687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000"/>
              <a:t>photon</a:t>
            </a:r>
          </a:p>
        </p:txBody>
      </p:sp>
      <p:sp>
        <p:nvSpPr>
          <p:cNvPr id="215058" name="Text Box 18"/>
          <p:cNvSpPr txBox="1">
            <a:spLocks noChangeArrowheads="1"/>
          </p:cNvSpPr>
          <p:nvPr/>
        </p:nvSpPr>
        <p:spPr bwMode="auto">
          <a:xfrm>
            <a:off x="2157413" y="3200400"/>
            <a:ext cx="2217737" cy="70167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2000"/>
              <a:t>atom in excited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33333E-6 2.22222E-6 L 0.2125 0.00555 " pathEditMode="relative" rAng="0" ptsTypes="AA">
                                      <p:cBhvr>
                                        <p:cTn id="6" dur="2000" fill="hold"/>
                                        <p:tgtEl>
                                          <p:spTgt spid="215042"/>
                                        </p:tgtEl>
                                        <p:attrNameLst>
                                          <p:attrName>ppt_x</p:attrName>
                                          <p:attrName>ppt_y</p:attrName>
                                        </p:attrNameLst>
                                      </p:cBhvr>
                                      <p:rCtr x="106" y="3"/>
                                    </p:animMotion>
                                  </p:childTnLst>
                                </p:cTn>
                              </p:par>
                            </p:childTnLst>
                          </p:cTn>
                        </p:par>
                        <p:par>
                          <p:cTn id="7" fill="hold">
                            <p:stCondLst>
                              <p:cond delay="2000"/>
                            </p:stCondLst>
                            <p:childTnLst>
                              <p:par>
                                <p:cTn id="8" presetID="9" presetClass="exit" presetSubtype="0" fill="hold" grpId="0" nodeType="afterEffect">
                                  <p:stCondLst>
                                    <p:cond delay="0"/>
                                  </p:stCondLst>
                                  <p:childTnLst>
                                    <p:animEffect transition="out" filter="dissolve">
                                      <p:cBhvr>
                                        <p:cTn id="9" dur="500"/>
                                        <p:tgtEl>
                                          <p:spTgt spid="215049"/>
                                        </p:tgtEl>
                                      </p:cBhvr>
                                    </p:animEffect>
                                    <p:set>
                                      <p:cBhvr>
                                        <p:cTn id="10" dur="1" fill="hold">
                                          <p:stCondLst>
                                            <p:cond delay="499"/>
                                          </p:stCondLst>
                                        </p:cTn>
                                        <p:tgtEl>
                                          <p:spTgt spid="215049"/>
                                        </p:tgtEl>
                                        <p:attrNameLst>
                                          <p:attrName>style.visibility</p:attrName>
                                        </p:attrNameLst>
                                      </p:cBhvr>
                                      <p:to>
                                        <p:strVal val="hidden"/>
                                      </p:to>
                                    </p:set>
                                  </p:childTnLst>
                                </p:cTn>
                              </p:par>
                            </p:childTnLst>
                          </p:cTn>
                        </p:par>
                        <p:par>
                          <p:cTn id="11" fill="hold">
                            <p:stCondLst>
                              <p:cond delay="2500"/>
                            </p:stCondLst>
                            <p:childTnLst>
                              <p:par>
                                <p:cTn id="12" presetID="63" presetClass="path" presetSubtype="0" accel="50000" decel="50000" fill="hold" nodeType="afterEffect">
                                  <p:stCondLst>
                                    <p:cond delay="0"/>
                                  </p:stCondLst>
                                  <p:childTnLst>
                                    <p:animMotion origin="layout" path="M -0.0125 0.00555 L 0.50417 0.00555 " pathEditMode="relative" rAng="0" ptsTypes="AA">
                                      <p:cBhvr>
                                        <p:cTn id="13" dur="2000" fill="hold"/>
                                        <p:tgtEl>
                                          <p:spTgt spid="2"/>
                                        </p:tgtEl>
                                        <p:attrNameLst>
                                          <p:attrName>ppt_x</p:attrName>
                                          <p:attrName>ppt_y</p:attrName>
                                        </p:attrNameLst>
                                      </p:cBhvr>
                                      <p:rCtr x="258" y="0"/>
                                    </p:animMotion>
                                  </p:childTnLst>
                                </p:cTn>
                              </p:par>
                              <p:par>
                                <p:cTn id="14" presetID="1" presetClass="entr" presetSubtype="0" fill="hold" grpId="0" nodeType="withEffect">
                                  <p:stCondLst>
                                    <p:cond delay="0"/>
                                  </p:stCondLst>
                                  <p:childTnLst>
                                    <p:set>
                                      <p:cBhvr>
                                        <p:cTn id="15" dur="1" fill="hold">
                                          <p:stCondLst>
                                            <p:cond delay="0"/>
                                          </p:stCondLst>
                                        </p:cTn>
                                        <p:tgtEl>
                                          <p:spTgt spid="21505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1504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2" grpId="0" animBg="1"/>
      <p:bldP spid="215049" grpId="0" animBg="1"/>
      <p:bldP spid="215050"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fld id="{A21EA187-D5E9-6542-BA37-C901F963A817}" type="slidenum">
              <a:rPr lang="en-US"/>
              <a:pPr/>
              <a:t>12</a:t>
            </a:fld>
            <a:endParaRPr lang="en-US"/>
          </a:p>
        </p:txBody>
      </p:sp>
      <p:sp>
        <p:nvSpPr>
          <p:cNvPr id="217090" name="Text Box 2"/>
          <p:cNvSpPr txBox="1">
            <a:spLocks noChangeArrowheads="1"/>
          </p:cNvSpPr>
          <p:nvPr/>
        </p:nvSpPr>
        <p:spPr bwMode="auto">
          <a:xfrm>
            <a:off x="247650" y="3505200"/>
            <a:ext cx="5692775" cy="1431925"/>
          </a:xfrm>
          <a:prstGeom prst="rect">
            <a:avLst/>
          </a:prstGeom>
          <a:noFill/>
          <a:ln w="9525">
            <a:noFill/>
            <a:miter lim="800000"/>
            <a:headEnd/>
            <a:tailEnd/>
          </a:ln>
          <a:effectLst/>
        </p:spPr>
        <p:txBody>
          <a:bodyPr>
            <a:prstTxWarp prst="textNoShape">
              <a:avLst/>
            </a:prstTxWarp>
            <a:spAutoFit/>
          </a:bodyPr>
          <a:lstStyle/>
          <a:p>
            <a:r>
              <a:rPr lang="en-US" sz="2200"/>
              <a:t>Surprising fact.  Chance of stimulated emission of excited atom </a:t>
            </a:r>
            <a:r>
              <a:rPr lang="en-US" sz="2200" b="1"/>
              <a:t>EXACTLY</a:t>
            </a:r>
            <a:r>
              <a:rPr lang="en-US" sz="2200"/>
              <a:t> the same as chance of absorption by lower state atom. Critical fact for making a laser.</a:t>
            </a:r>
          </a:p>
        </p:txBody>
      </p:sp>
      <p:sp>
        <p:nvSpPr>
          <p:cNvPr id="217091" name="Line 3"/>
          <p:cNvSpPr>
            <a:spLocks noChangeShapeType="1"/>
          </p:cNvSpPr>
          <p:nvPr/>
        </p:nvSpPr>
        <p:spPr bwMode="auto">
          <a:xfrm>
            <a:off x="3924300" y="2032000"/>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092" name="Line 4"/>
          <p:cNvSpPr>
            <a:spLocks noChangeShapeType="1"/>
          </p:cNvSpPr>
          <p:nvPr/>
        </p:nvSpPr>
        <p:spPr bwMode="auto">
          <a:xfrm>
            <a:off x="3898900" y="1066800"/>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093" name="Oval 5"/>
          <p:cNvSpPr>
            <a:spLocks noChangeArrowheads="1"/>
          </p:cNvSpPr>
          <p:nvPr/>
        </p:nvSpPr>
        <p:spPr bwMode="auto">
          <a:xfrm>
            <a:off x="4271963" y="889000"/>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17094" name="Text Box 6"/>
          <p:cNvSpPr txBox="1">
            <a:spLocks noChangeArrowheads="1"/>
          </p:cNvSpPr>
          <p:nvPr/>
        </p:nvSpPr>
        <p:spPr bwMode="auto">
          <a:xfrm>
            <a:off x="5148263" y="1719263"/>
            <a:ext cx="354012"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17095" name="Text Box 7"/>
          <p:cNvSpPr txBox="1">
            <a:spLocks noChangeArrowheads="1"/>
          </p:cNvSpPr>
          <p:nvPr/>
        </p:nvSpPr>
        <p:spPr bwMode="auto">
          <a:xfrm>
            <a:off x="5140325" y="839788"/>
            <a:ext cx="354013"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17096" name="Freeform 8"/>
          <p:cNvSpPr>
            <a:spLocks/>
          </p:cNvSpPr>
          <p:nvPr/>
        </p:nvSpPr>
        <p:spPr bwMode="auto">
          <a:xfrm rot="21091326">
            <a:off x="3370263" y="1520825"/>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7097" name="Line 9"/>
          <p:cNvSpPr>
            <a:spLocks noChangeShapeType="1"/>
          </p:cNvSpPr>
          <p:nvPr/>
        </p:nvSpPr>
        <p:spPr bwMode="auto">
          <a:xfrm>
            <a:off x="901700" y="2032000"/>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098" name="Line 10"/>
          <p:cNvSpPr>
            <a:spLocks noChangeShapeType="1"/>
          </p:cNvSpPr>
          <p:nvPr/>
        </p:nvSpPr>
        <p:spPr bwMode="auto">
          <a:xfrm>
            <a:off x="876300" y="1066800"/>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099" name="Oval 11"/>
          <p:cNvSpPr>
            <a:spLocks noChangeArrowheads="1"/>
          </p:cNvSpPr>
          <p:nvPr/>
        </p:nvSpPr>
        <p:spPr bwMode="auto">
          <a:xfrm>
            <a:off x="1296988" y="1827213"/>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17100" name="Text Box 12"/>
          <p:cNvSpPr txBox="1">
            <a:spLocks noChangeArrowheads="1"/>
          </p:cNvSpPr>
          <p:nvPr/>
        </p:nvSpPr>
        <p:spPr bwMode="auto">
          <a:xfrm>
            <a:off x="2105025" y="1741488"/>
            <a:ext cx="354013"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17101" name="Text Box 13"/>
          <p:cNvSpPr txBox="1">
            <a:spLocks noChangeArrowheads="1"/>
          </p:cNvSpPr>
          <p:nvPr/>
        </p:nvSpPr>
        <p:spPr bwMode="auto">
          <a:xfrm>
            <a:off x="2117725" y="839788"/>
            <a:ext cx="354013"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17102" name="Freeform 14"/>
          <p:cNvSpPr>
            <a:spLocks/>
          </p:cNvSpPr>
          <p:nvPr/>
        </p:nvSpPr>
        <p:spPr bwMode="auto">
          <a:xfrm rot="21091326">
            <a:off x="360363" y="1497013"/>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7103" name="Text Box 15"/>
          <p:cNvSpPr txBox="1">
            <a:spLocks noChangeArrowheads="1"/>
          </p:cNvSpPr>
          <p:nvPr/>
        </p:nvSpPr>
        <p:spPr bwMode="auto">
          <a:xfrm>
            <a:off x="338138" y="47625"/>
            <a:ext cx="8307387" cy="519113"/>
          </a:xfrm>
          <a:prstGeom prst="rect">
            <a:avLst/>
          </a:prstGeom>
          <a:noFill/>
          <a:ln w="9525">
            <a:noFill/>
            <a:miter lim="800000"/>
            <a:headEnd/>
            <a:tailEnd/>
          </a:ln>
          <a:effectLst/>
        </p:spPr>
        <p:txBody>
          <a:bodyPr wrap="none">
            <a:prstTxWarp prst="textNoShape">
              <a:avLst/>
            </a:prstTxWarp>
            <a:spAutoFit/>
          </a:bodyPr>
          <a:lstStyle/>
          <a:p>
            <a:r>
              <a:rPr lang="en-US" sz="2800"/>
              <a:t>Three processes by which light interacts with atoms</a:t>
            </a:r>
          </a:p>
        </p:txBody>
      </p:sp>
      <p:sp>
        <p:nvSpPr>
          <p:cNvPr id="217104" name="Line 16"/>
          <p:cNvSpPr>
            <a:spLocks noChangeShapeType="1"/>
          </p:cNvSpPr>
          <p:nvPr/>
        </p:nvSpPr>
        <p:spPr bwMode="auto">
          <a:xfrm flipV="1">
            <a:off x="1468438" y="1046163"/>
            <a:ext cx="0" cy="8667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17105" name="Text Box 17"/>
          <p:cNvSpPr txBox="1">
            <a:spLocks noChangeArrowheads="1"/>
          </p:cNvSpPr>
          <p:nvPr/>
        </p:nvSpPr>
        <p:spPr bwMode="auto">
          <a:xfrm>
            <a:off x="485775" y="2101850"/>
            <a:ext cx="1758950" cy="822325"/>
          </a:xfrm>
          <a:prstGeom prst="rect">
            <a:avLst/>
          </a:prstGeom>
          <a:noFill/>
          <a:ln w="9525">
            <a:noFill/>
            <a:miter lim="800000"/>
            <a:headEnd/>
            <a:tailEnd/>
          </a:ln>
          <a:effectLst/>
        </p:spPr>
        <p:txBody>
          <a:bodyPr wrap="none">
            <a:prstTxWarp prst="textNoShape">
              <a:avLst/>
            </a:prstTxWarp>
            <a:spAutoFit/>
          </a:bodyPr>
          <a:lstStyle/>
          <a:p>
            <a:r>
              <a:rPr lang="en-US" b="1"/>
              <a:t>absorption</a:t>
            </a:r>
            <a:endParaRPr lang="en-US"/>
          </a:p>
          <a:p>
            <a:r>
              <a:rPr lang="en-US"/>
              <a:t>(of light)</a:t>
            </a:r>
          </a:p>
        </p:txBody>
      </p:sp>
      <p:sp>
        <p:nvSpPr>
          <p:cNvPr id="217106" name="Freeform 18"/>
          <p:cNvSpPr>
            <a:spLocks/>
          </p:cNvSpPr>
          <p:nvPr/>
        </p:nvSpPr>
        <p:spPr bwMode="auto">
          <a:xfrm rot="21091326">
            <a:off x="4737100" y="147955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7107" name="Freeform 19"/>
          <p:cNvSpPr>
            <a:spLocks/>
          </p:cNvSpPr>
          <p:nvPr/>
        </p:nvSpPr>
        <p:spPr bwMode="auto">
          <a:xfrm rot="21091326">
            <a:off x="4710113" y="1235075"/>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7108" name="Line 20"/>
          <p:cNvSpPr>
            <a:spLocks noChangeShapeType="1"/>
          </p:cNvSpPr>
          <p:nvPr/>
        </p:nvSpPr>
        <p:spPr bwMode="auto">
          <a:xfrm>
            <a:off x="4403725" y="1082675"/>
            <a:ext cx="0" cy="9509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17109" name="Text Box 21"/>
          <p:cNvSpPr txBox="1">
            <a:spLocks noChangeArrowheads="1"/>
          </p:cNvSpPr>
          <p:nvPr/>
        </p:nvSpPr>
        <p:spPr bwMode="auto">
          <a:xfrm>
            <a:off x="3625850" y="2005013"/>
            <a:ext cx="1708150" cy="1187450"/>
          </a:xfrm>
          <a:prstGeom prst="rect">
            <a:avLst/>
          </a:prstGeom>
          <a:noFill/>
          <a:ln w="9525">
            <a:noFill/>
            <a:miter lim="800000"/>
            <a:headEnd/>
            <a:tailEnd/>
          </a:ln>
          <a:effectLst/>
        </p:spPr>
        <p:txBody>
          <a:bodyPr wrap="none">
            <a:prstTxWarp prst="textNoShape">
              <a:avLst/>
            </a:prstTxWarp>
            <a:spAutoFit/>
          </a:bodyPr>
          <a:lstStyle/>
          <a:p>
            <a:r>
              <a:rPr lang="en-US" b="1"/>
              <a:t>stimulated</a:t>
            </a:r>
          </a:p>
          <a:p>
            <a:r>
              <a:rPr lang="en-US" b="1"/>
              <a:t>emission</a:t>
            </a:r>
            <a:endParaRPr lang="en-US"/>
          </a:p>
          <a:p>
            <a:r>
              <a:rPr lang="en-US"/>
              <a:t>(of light)</a:t>
            </a:r>
          </a:p>
        </p:txBody>
      </p:sp>
      <p:sp>
        <p:nvSpPr>
          <p:cNvPr id="217110" name="Line 22"/>
          <p:cNvSpPr>
            <a:spLocks noChangeShapeType="1"/>
          </p:cNvSpPr>
          <p:nvPr/>
        </p:nvSpPr>
        <p:spPr bwMode="auto">
          <a:xfrm>
            <a:off x="6718300" y="2032000"/>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111" name="Line 23"/>
          <p:cNvSpPr>
            <a:spLocks noChangeShapeType="1"/>
          </p:cNvSpPr>
          <p:nvPr/>
        </p:nvSpPr>
        <p:spPr bwMode="auto">
          <a:xfrm>
            <a:off x="6692900" y="1066800"/>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17112" name="Oval 24"/>
          <p:cNvSpPr>
            <a:spLocks noChangeArrowheads="1"/>
          </p:cNvSpPr>
          <p:nvPr/>
        </p:nvSpPr>
        <p:spPr bwMode="auto">
          <a:xfrm>
            <a:off x="7065963" y="889000"/>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17113" name="Text Box 25"/>
          <p:cNvSpPr txBox="1">
            <a:spLocks noChangeArrowheads="1"/>
          </p:cNvSpPr>
          <p:nvPr/>
        </p:nvSpPr>
        <p:spPr bwMode="auto">
          <a:xfrm>
            <a:off x="7921625" y="1741488"/>
            <a:ext cx="354013"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17114" name="Text Box 26"/>
          <p:cNvSpPr txBox="1">
            <a:spLocks noChangeArrowheads="1"/>
          </p:cNvSpPr>
          <p:nvPr/>
        </p:nvSpPr>
        <p:spPr bwMode="auto">
          <a:xfrm>
            <a:off x="7934325" y="839788"/>
            <a:ext cx="354013"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17115" name="Freeform 27"/>
          <p:cNvSpPr>
            <a:spLocks/>
          </p:cNvSpPr>
          <p:nvPr/>
        </p:nvSpPr>
        <p:spPr bwMode="auto">
          <a:xfrm rot="21091326">
            <a:off x="7531100" y="147955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17116" name="Line 28"/>
          <p:cNvSpPr>
            <a:spLocks noChangeShapeType="1"/>
          </p:cNvSpPr>
          <p:nvPr/>
        </p:nvSpPr>
        <p:spPr bwMode="auto">
          <a:xfrm>
            <a:off x="7197725" y="1082675"/>
            <a:ext cx="0" cy="9509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17117" name="Text Box 29"/>
          <p:cNvSpPr txBox="1">
            <a:spLocks noChangeArrowheads="1"/>
          </p:cNvSpPr>
          <p:nvPr/>
        </p:nvSpPr>
        <p:spPr bwMode="auto">
          <a:xfrm>
            <a:off x="6419850" y="2005013"/>
            <a:ext cx="2690813" cy="1552575"/>
          </a:xfrm>
          <a:prstGeom prst="rect">
            <a:avLst/>
          </a:prstGeom>
          <a:noFill/>
          <a:ln w="9525">
            <a:noFill/>
            <a:miter lim="800000"/>
            <a:headEnd/>
            <a:tailEnd/>
          </a:ln>
          <a:effectLst/>
        </p:spPr>
        <p:txBody>
          <a:bodyPr wrap="none">
            <a:prstTxWarp prst="textNoShape">
              <a:avLst/>
            </a:prstTxWarp>
            <a:spAutoFit/>
          </a:bodyPr>
          <a:lstStyle/>
          <a:p>
            <a:r>
              <a:rPr lang="en-US" b="1"/>
              <a:t>spontaneous</a:t>
            </a:r>
          </a:p>
          <a:p>
            <a:r>
              <a:rPr lang="en-US" b="1"/>
              <a:t>emission</a:t>
            </a:r>
            <a:r>
              <a:rPr lang="en-US"/>
              <a:t> (of light)</a:t>
            </a:r>
          </a:p>
          <a:p>
            <a:r>
              <a:rPr lang="en-US"/>
              <a:t>(After elec. coll. or</a:t>
            </a:r>
          </a:p>
          <a:p>
            <a:r>
              <a:rPr lang="en-US"/>
              <a:t>light excited atom)</a:t>
            </a:r>
          </a:p>
        </p:txBody>
      </p:sp>
      <p:sp>
        <p:nvSpPr>
          <p:cNvPr id="217118" name="Text Box 30"/>
          <p:cNvSpPr txBox="1">
            <a:spLocks noChangeArrowheads="1"/>
          </p:cNvSpPr>
          <p:nvPr/>
        </p:nvSpPr>
        <p:spPr bwMode="auto">
          <a:xfrm>
            <a:off x="0" y="5310188"/>
            <a:ext cx="9144000" cy="1187450"/>
          </a:xfrm>
          <a:prstGeom prst="rect">
            <a:avLst/>
          </a:prstGeom>
          <a:noFill/>
          <a:ln w="9525">
            <a:noFill/>
            <a:miter lim="800000"/>
            <a:headEnd/>
            <a:tailEnd/>
          </a:ln>
          <a:effectLst/>
        </p:spPr>
        <p:txBody>
          <a:bodyPr>
            <a:prstTxWarp prst="textNoShape">
              <a:avLst/>
            </a:prstTxWarp>
            <a:spAutoFit/>
          </a:bodyPr>
          <a:lstStyle/>
          <a:p>
            <a:r>
              <a:rPr lang="en-US"/>
              <a:t>Laser-- just use stimulated emission to clone photon  many times (~10</a:t>
            </a:r>
            <a:r>
              <a:rPr lang="en-US" baseline="30000"/>
              <a:t>20</a:t>
            </a:r>
            <a:r>
              <a:rPr lang="en-US"/>
              <a:t> /sec)</a:t>
            </a:r>
          </a:p>
          <a:p>
            <a:r>
              <a:rPr lang="en-US" b="1"/>
              <a:t>	L</a:t>
            </a:r>
            <a:r>
              <a:rPr lang="en-US"/>
              <a:t>ight </a:t>
            </a:r>
            <a:r>
              <a:rPr lang="en-US" b="1"/>
              <a:t>A</a:t>
            </a:r>
            <a:r>
              <a:rPr lang="en-US"/>
              <a:t>mplification by </a:t>
            </a:r>
            <a:r>
              <a:rPr lang="en-US" b="1"/>
              <a:t>S</a:t>
            </a:r>
            <a:r>
              <a:rPr lang="en-US"/>
              <a:t>timulated </a:t>
            </a:r>
            <a:r>
              <a:rPr lang="en-US" b="1"/>
              <a:t>E</a:t>
            </a:r>
            <a:r>
              <a:rPr lang="en-US"/>
              <a:t>mission of </a:t>
            </a:r>
            <a:r>
              <a:rPr lang="en-US" b="1"/>
              <a:t>R</a:t>
            </a:r>
            <a:r>
              <a:rPr lang="en-US"/>
              <a:t>adiation</a:t>
            </a:r>
          </a:p>
        </p:txBody>
      </p:sp>
      <p:sp>
        <p:nvSpPr>
          <p:cNvPr id="217119" name="Text Box 31"/>
          <p:cNvSpPr txBox="1">
            <a:spLocks noChangeArrowheads="1"/>
          </p:cNvSpPr>
          <p:nvPr/>
        </p:nvSpPr>
        <p:spPr bwMode="auto">
          <a:xfrm>
            <a:off x="327025" y="1123950"/>
            <a:ext cx="420688"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17120" name="Text Box 32"/>
          <p:cNvSpPr txBox="1">
            <a:spLocks noChangeArrowheads="1"/>
          </p:cNvSpPr>
          <p:nvPr/>
        </p:nvSpPr>
        <p:spPr bwMode="auto">
          <a:xfrm>
            <a:off x="1714500" y="1135063"/>
            <a:ext cx="608013"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17121" name="Text Box 33"/>
          <p:cNvSpPr txBox="1">
            <a:spLocks noChangeArrowheads="1"/>
          </p:cNvSpPr>
          <p:nvPr/>
        </p:nvSpPr>
        <p:spPr bwMode="auto">
          <a:xfrm>
            <a:off x="3444875" y="1101725"/>
            <a:ext cx="420688"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17122" name="Text Box 34"/>
          <p:cNvSpPr txBox="1">
            <a:spLocks noChangeArrowheads="1"/>
          </p:cNvSpPr>
          <p:nvPr/>
        </p:nvSpPr>
        <p:spPr bwMode="auto">
          <a:xfrm>
            <a:off x="5129213" y="1222375"/>
            <a:ext cx="608012"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17123" name="Text Box 35"/>
          <p:cNvSpPr txBox="1">
            <a:spLocks noChangeArrowheads="1"/>
          </p:cNvSpPr>
          <p:nvPr/>
        </p:nvSpPr>
        <p:spPr bwMode="auto">
          <a:xfrm>
            <a:off x="6518275" y="1244600"/>
            <a:ext cx="420688"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17124" name="Text Box 36"/>
          <p:cNvSpPr txBox="1">
            <a:spLocks noChangeArrowheads="1"/>
          </p:cNvSpPr>
          <p:nvPr/>
        </p:nvSpPr>
        <p:spPr bwMode="auto">
          <a:xfrm>
            <a:off x="7421563" y="1123950"/>
            <a:ext cx="608012"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17125" name="AutoShape 37"/>
          <p:cNvSpPr>
            <a:spLocks/>
          </p:cNvSpPr>
          <p:nvPr/>
        </p:nvSpPr>
        <p:spPr bwMode="auto">
          <a:xfrm rot="16200000">
            <a:off x="2825750" y="557213"/>
            <a:ext cx="363537" cy="5487988"/>
          </a:xfrm>
          <a:prstGeom prst="leftBrace">
            <a:avLst>
              <a:gd name="adj1" fmla="val 125801"/>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709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71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71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7090" grpId="0"/>
      <p:bldP spid="217118" grpId="0"/>
      <p:bldP spid="217125" grpId="0" animBg="1"/>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58D5DF35-1EE4-9947-8D6E-1AD26D9E9A82}" type="slidenum">
              <a:rPr lang="en-US"/>
              <a:pPr/>
              <a:t>13</a:t>
            </a:fld>
            <a:endParaRPr lang="en-US"/>
          </a:p>
        </p:txBody>
      </p:sp>
      <p:sp>
        <p:nvSpPr>
          <p:cNvPr id="240642" name="Oval 2" descr="Zig zag"/>
          <p:cNvSpPr>
            <a:spLocks noChangeArrowheads="1"/>
          </p:cNvSpPr>
          <p:nvPr/>
        </p:nvSpPr>
        <p:spPr bwMode="auto">
          <a:xfrm>
            <a:off x="2349500" y="4826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0643" name="Oval 3"/>
          <p:cNvSpPr>
            <a:spLocks noChangeArrowheads="1"/>
          </p:cNvSpPr>
          <p:nvPr/>
        </p:nvSpPr>
        <p:spPr bwMode="auto">
          <a:xfrm>
            <a:off x="2451100" y="12065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44" name="Freeform 4"/>
          <p:cNvSpPr>
            <a:spLocks/>
          </p:cNvSpPr>
          <p:nvPr/>
        </p:nvSpPr>
        <p:spPr bwMode="auto">
          <a:xfrm>
            <a:off x="838200" y="362585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0645" name="Text Box 5"/>
          <p:cNvSpPr txBox="1">
            <a:spLocks noChangeArrowheads="1"/>
          </p:cNvSpPr>
          <p:nvPr/>
        </p:nvSpPr>
        <p:spPr bwMode="auto">
          <a:xfrm>
            <a:off x="3921125" y="217488"/>
            <a:ext cx="4705350" cy="1431925"/>
          </a:xfrm>
          <a:prstGeom prst="rect">
            <a:avLst/>
          </a:prstGeom>
          <a:noFill/>
          <a:ln w="9525">
            <a:noFill/>
            <a:miter lim="800000"/>
            <a:headEnd/>
            <a:tailEnd/>
          </a:ln>
          <a:effectLst/>
        </p:spPr>
        <p:txBody>
          <a:bodyPr>
            <a:prstTxWarp prst="textNoShape">
              <a:avLst/>
            </a:prstTxWarp>
            <a:spAutoFit/>
          </a:bodyPr>
          <a:lstStyle/>
          <a:p>
            <a:r>
              <a:rPr lang="en-US" sz="2200"/>
              <a:t>Chance of stimulated emission of excited atom </a:t>
            </a:r>
            <a:r>
              <a:rPr lang="en-US" sz="2200" b="1"/>
              <a:t>EXACTLY</a:t>
            </a:r>
            <a:r>
              <a:rPr lang="en-US" sz="2200"/>
              <a:t> the same as chance of absorption by ground state atom.</a:t>
            </a:r>
          </a:p>
        </p:txBody>
      </p:sp>
      <p:sp>
        <p:nvSpPr>
          <p:cNvPr id="240646" name="Rectangle 6"/>
          <p:cNvSpPr>
            <a:spLocks noChangeArrowheads="1"/>
          </p:cNvSpPr>
          <p:nvPr/>
        </p:nvSpPr>
        <p:spPr bwMode="auto">
          <a:xfrm>
            <a:off x="2209800" y="3092450"/>
            <a:ext cx="5613400" cy="17653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40647" name="Oval 7" descr="Zig zag"/>
          <p:cNvSpPr>
            <a:spLocks noChangeArrowheads="1"/>
          </p:cNvSpPr>
          <p:nvPr/>
        </p:nvSpPr>
        <p:spPr bwMode="auto">
          <a:xfrm>
            <a:off x="3352800" y="321945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0648" name="Oval 8" descr="Zig zag"/>
          <p:cNvSpPr>
            <a:spLocks noChangeArrowheads="1"/>
          </p:cNvSpPr>
          <p:nvPr/>
        </p:nvSpPr>
        <p:spPr bwMode="auto">
          <a:xfrm>
            <a:off x="4495800" y="409575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0649" name="Oval 9" descr="Zig zag"/>
          <p:cNvSpPr>
            <a:spLocks noChangeArrowheads="1"/>
          </p:cNvSpPr>
          <p:nvPr/>
        </p:nvSpPr>
        <p:spPr bwMode="auto">
          <a:xfrm>
            <a:off x="5842000" y="328295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0650" name="Oval 10"/>
          <p:cNvSpPr>
            <a:spLocks noChangeArrowheads="1"/>
          </p:cNvSpPr>
          <p:nvPr/>
        </p:nvSpPr>
        <p:spPr bwMode="auto">
          <a:xfrm>
            <a:off x="2730500" y="39433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1" name="Oval 11"/>
          <p:cNvSpPr>
            <a:spLocks noChangeArrowheads="1"/>
          </p:cNvSpPr>
          <p:nvPr/>
        </p:nvSpPr>
        <p:spPr bwMode="auto">
          <a:xfrm>
            <a:off x="3835400" y="40830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2" name="Oval 12"/>
          <p:cNvSpPr>
            <a:spLocks noChangeArrowheads="1"/>
          </p:cNvSpPr>
          <p:nvPr/>
        </p:nvSpPr>
        <p:spPr bwMode="auto">
          <a:xfrm>
            <a:off x="5562600" y="42227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3" name="Oval 13"/>
          <p:cNvSpPr>
            <a:spLocks noChangeArrowheads="1"/>
          </p:cNvSpPr>
          <p:nvPr/>
        </p:nvSpPr>
        <p:spPr bwMode="auto">
          <a:xfrm>
            <a:off x="4902200" y="32321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4" name="Oval 14"/>
          <p:cNvSpPr>
            <a:spLocks noChangeArrowheads="1"/>
          </p:cNvSpPr>
          <p:nvPr/>
        </p:nvSpPr>
        <p:spPr bwMode="auto">
          <a:xfrm>
            <a:off x="6934200" y="33845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5" name="Oval 15"/>
          <p:cNvSpPr>
            <a:spLocks noChangeArrowheads="1"/>
          </p:cNvSpPr>
          <p:nvPr/>
        </p:nvSpPr>
        <p:spPr bwMode="auto">
          <a:xfrm>
            <a:off x="6845300" y="413385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0656" name="Freeform 16"/>
          <p:cNvSpPr>
            <a:spLocks/>
          </p:cNvSpPr>
          <p:nvPr/>
        </p:nvSpPr>
        <p:spPr bwMode="auto">
          <a:xfrm>
            <a:off x="876300" y="395605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0657" name="Freeform 17"/>
          <p:cNvSpPr>
            <a:spLocks/>
          </p:cNvSpPr>
          <p:nvPr/>
        </p:nvSpPr>
        <p:spPr bwMode="auto">
          <a:xfrm>
            <a:off x="850900" y="421005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0658" name="Text Box 18"/>
          <p:cNvSpPr txBox="1">
            <a:spLocks noChangeArrowheads="1"/>
          </p:cNvSpPr>
          <p:nvPr/>
        </p:nvSpPr>
        <p:spPr bwMode="auto">
          <a:xfrm>
            <a:off x="0" y="5014913"/>
            <a:ext cx="7570788" cy="1917700"/>
          </a:xfrm>
          <a:prstGeom prst="rect">
            <a:avLst/>
          </a:prstGeom>
          <a:noFill/>
          <a:ln w="9525">
            <a:noFill/>
            <a:miter lim="800000"/>
            <a:headEnd/>
            <a:tailEnd/>
          </a:ln>
          <a:effectLst/>
        </p:spPr>
        <p:txBody>
          <a:bodyPr wrap="none">
            <a:prstTxWarp prst="textNoShape">
              <a:avLst/>
            </a:prstTxWarp>
            <a:spAutoFit/>
          </a:bodyPr>
          <a:lstStyle/>
          <a:p>
            <a:pPr marL="457200" indent="-457200"/>
            <a:r>
              <a:rPr lang="en-US"/>
              <a:t>For the condition above: what do you expect?</a:t>
            </a:r>
          </a:p>
          <a:p>
            <a:pPr marL="457200" indent="-457200">
              <a:buFont typeface="Arial" charset="0"/>
              <a:buAutoNum type="alphaLcPeriod"/>
            </a:pPr>
            <a:r>
              <a:rPr lang="en-US"/>
              <a:t>More photons will come out right hand end of tube, </a:t>
            </a:r>
          </a:p>
          <a:p>
            <a:pPr marL="457200" indent="-457200">
              <a:buFont typeface="Arial" charset="0"/>
              <a:buAutoNum type="alphaLcPeriod"/>
            </a:pPr>
            <a:r>
              <a:rPr lang="en-US"/>
              <a:t>Fewer photons will come out right hand end of tube</a:t>
            </a:r>
          </a:p>
          <a:p>
            <a:pPr marL="457200" indent="-457200"/>
            <a:r>
              <a:rPr lang="en-US"/>
              <a:t>c.  Same number as go in, </a:t>
            </a:r>
          </a:p>
          <a:p>
            <a:pPr marL="457200" indent="-457200"/>
            <a:r>
              <a:rPr lang="en-US"/>
              <a:t>d.  None will come out.</a:t>
            </a:r>
          </a:p>
        </p:txBody>
      </p:sp>
      <p:sp>
        <p:nvSpPr>
          <p:cNvPr id="240659" name="Freeform 19"/>
          <p:cNvSpPr>
            <a:spLocks/>
          </p:cNvSpPr>
          <p:nvPr/>
        </p:nvSpPr>
        <p:spPr bwMode="auto">
          <a:xfrm>
            <a:off x="990600" y="9652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0660" name="Line 20"/>
          <p:cNvSpPr>
            <a:spLocks noChangeShapeType="1"/>
          </p:cNvSpPr>
          <p:nvPr/>
        </p:nvSpPr>
        <p:spPr bwMode="auto">
          <a:xfrm>
            <a:off x="0" y="2247900"/>
            <a:ext cx="914400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40661" name="Text Box 21"/>
          <p:cNvSpPr txBox="1">
            <a:spLocks noChangeArrowheads="1"/>
          </p:cNvSpPr>
          <p:nvPr/>
        </p:nvSpPr>
        <p:spPr bwMode="auto">
          <a:xfrm>
            <a:off x="250825" y="2374900"/>
            <a:ext cx="8429625" cy="749300"/>
          </a:xfrm>
          <a:prstGeom prst="rect">
            <a:avLst/>
          </a:prstGeom>
          <a:noFill/>
          <a:ln w="9525">
            <a:noFill/>
            <a:miter lim="800000"/>
            <a:headEnd/>
            <a:tailEnd/>
          </a:ln>
          <a:effectLst/>
        </p:spPr>
        <p:txBody>
          <a:bodyPr>
            <a:prstTxWarp prst="textNoShape">
              <a:avLst/>
            </a:prstTxWarp>
            <a:spAutoFit/>
          </a:bodyPr>
          <a:lstStyle/>
          <a:p>
            <a:pPr>
              <a:lnSpc>
                <a:spcPct val="90000"/>
              </a:lnSpc>
            </a:pPr>
            <a:r>
              <a:rPr lang="en-US"/>
              <a:t>Glass tube below, full of atoms, like discharge lamp. Some excited some not excited (as shown)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911F7DF6-369E-2B4F-9499-750C4798A663}" type="slidenum">
              <a:rPr lang="en-US"/>
              <a:pPr/>
              <a:t>14</a:t>
            </a:fld>
            <a:endParaRPr lang="en-US"/>
          </a:p>
        </p:txBody>
      </p:sp>
      <p:sp>
        <p:nvSpPr>
          <p:cNvPr id="242690" name="Rectangle 2"/>
          <p:cNvSpPr>
            <a:spLocks noChangeArrowheads="1"/>
          </p:cNvSpPr>
          <p:nvPr/>
        </p:nvSpPr>
        <p:spPr bwMode="auto">
          <a:xfrm>
            <a:off x="2590800" y="838200"/>
            <a:ext cx="5613400" cy="17653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42691" name="Oval 3" descr="Zig zag"/>
          <p:cNvSpPr>
            <a:spLocks noChangeArrowheads="1"/>
          </p:cNvSpPr>
          <p:nvPr/>
        </p:nvSpPr>
        <p:spPr bwMode="auto">
          <a:xfrm>
            <a:off x="3733800" y="9652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2692" name="Oval 4" descr="Zig zag"/>
          <p:cNvSpPr>
            <a:spLocks noChangeArrowheads="1"/>
          </p:cNvSpPr>
          <p:nvPr/>
        </p:nvSpPr>
        <p:spPr bwMode="auto">
          <a:xfrm>
            <a:off x="4876800" y="18415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2693" name="Oval 5" descr="Zig zag"/>
          <p:cNvSpPr>
            <a:spLocks noChangeArrowheads="1"/>
          </p:cNvSpPr>
          <p:nvPr/>
        </p:nvSpPr>
        <p:spPr bwMode="auto">
          <a:xfrm>
            <a:off x="6223000" y="10287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2694" name="Oval 6"/>
          <p:cNvSpPr>
            <a:spLocks noChangeArrowheads="1"/>
          </p:cNvSpPr>
          <p:nvPr/>
        </p:nvSpPr>
        <p:spPr bwMode="auto">
          <a:xfrm>
            <a:off x="3111500" y="16891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2695" name="Oval 7"/>
          <p:cNvSpPr>
            <a:spLocks noChangeArrowheads="1"/>
          </p:cNvSpPr>
          <p:nvPr/>
        </p:nvSpPr>
        <p:spPr bwMode="auto">
          <a:xfrm>
            <a:off x="4216400" y="18288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2696" name="Oval 8"/>
          <p:cNvSpPr>
            <a:spLocks noChangeArrowheads="1"/>
          </p:cNvSpPr>
          <p:nvPr/>
        </p:nvSpPr>
        <p:spPr bwMode="auto">
          <a:xfrm>
            <a:off x="5943600" y="19685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2697" name="Oval 9"/>
          <p:cNvSpPr>
            <a:spLocks noChangeArrowheads="1"/>
          </p:cNvSpPr>
          <p:nvPr/>
        </p:nvSpPr>
        <p:spPr bwMode="auto">
          <a:xfrm>
            <a:off x="5283200" y="9779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2698" name="Oval 10"/>
          <p:cNvSpPr>
            <a:spLocks noChangeArrowheads="1"/>
          </p:cNvSpPr>
          <p:nvPr/>
        </p:nvSpPr>
        <p:spPr bwMode="auto">
          <a:xfrm>
            <a:off x="7315200" y="11303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2699" name="Oval 11"/>
          <p:cNvSpPr>
            <a:spLocks noChangeArrowheads="1"/>
          </p:cNvSpPr>
          <p:nvPr/>
        </p:nvSpPr>
        <p:spPr bwMode="auto">
          <a:xfrm>
            <a:off x="7226300" y="18796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grpSp>
        <p:nvGrpSpPr>
          <p:cNvPr id="2" name="Group 12"/>
          <p:cNvGrpSpPr>
            <a:grpSpLocks/>
          </p:cNvGrpSpPr>
          <p:nvPr/>
        </p:nvGrpSpPr>
        <p:grpSpPr bwMode="auto">
          <a:xfrm>
            <a:off x="387350" y="1320800"/>
            <a:ext cx="8583613" cy="1830388"/>
            <a:chOff x="244" y="832"/>
            <a:chExt cx="5407" cy="1153"/>
          </a:xfrm>
        </p:grpSpPr>
        <p:sp>
          <p:nvSpPr>
            <p:cNvPr id="242701" name="Freeform 13"/>
            <p:cNvSpPr>
              <a:spLocks/>
            </p:cNvSpPr>
            <p:nvPr/>
          </p:nvSpPr>
          <p:spPr bwMode="auto">
            <a:xfrm>
              <a:off x="5192" y="83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2702" name="Text Box 14"/>
            <p:cNvSpPr txBox="1">
              <a:spLocks noChangeArrowheads="1"/>
            </p:cNvSpPr>
            <p:nvPr/>
          </p:nvSpPr>
          <p:spPr bwMode="auto">
            <a:xfrm>
              <a:off x="244" y="1697"/>
              <a:ext cx="1941" cy="288"/>
            </a:xfrm>
            <a:prstGeom prst="rect">
              <a:avLst/>
            </a:prstGeom>
            <a:noFill/>
            <a:ln w="9525">
              <a:noFill/>
              <a:miter lim="800000"/>
              <a:headEnd/>
              <a:tailEnd/>
            </a:ln>
            <a:effectLst/>
          </p:spPr>
          <p:txBody>
            <a:bodyPr wrap="none">
              <a:prstTxWarp prst="textNoShape">
                <a:avLst/>
              </a:prstTxWarp>
              <a:spAutoFit/>
            </a:bodyPr>
            <a:lstStyle/>
            <a:p>
              <a:r>
                <a:rPr lang="en-US"/>
                <a:t>b. less come out right</a:t>
              </a:r>
              <a:endParaRPr lang="en-US" u="sng"/>
            </a:p>
          </p:txBody>
        </p:sp>
      </p:grpSp>
      <p:sp>
        <p:nvSpPr>
          <p:cNvPr id="242703" name="Oval 15" descr="Zig zag"/>
          <p:cNvSpPr>
            <a:spLocks noChangeArrowheads="1"/>
          </p:cNvSpPr>
          <p:nvPr/>
        </p:nvSpPr>
        <p:spPr bwMode="auto">
          <a:xfrm>
            <a:off x="7200900" y="9652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2704" name="Oval 16" descr="Zig zag"/>
          <p:cNvSpPr>
            <a:spLocks noChangeArrowheads="1"/>
          </p:cNvSpPr>
          <p:nvPr/>
        </p:nvSpPr>
        <p:spPr bwMode="auto">
          <a:xfrm>
            <a:off x="2971800" y="1524000"/>
            <a:ext cx="685800" cy="68580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grpSp>
        <p:nvGrpSpPr>
          <p:cNvPr id="3" name="Group 17"/>
          <p:cNvGrpSpPr>
            <a:grpSpLocks/>
          </p:cNvGrpSpPr>
          <p:nvPr/>
        </p:nvGrpSpPr>
        <p:grpSpPr bwMode="auto">
          <a:xfrm>
            <a:off x="1562100" y="1308100"/>
            <a:ext cx="779463" cy="796925"/>
            <a:chOff x="984" y="824"/>
            <a:chExt cx="491" cy="502"/>
          </a:xfrm>
        </p:grpSpPr>
        <p:sp>
          <p:nvSpPr>
            <p:cNvPr id="242706" name="Freeform 18"/>
            <p:cNvSpPr>
              <a:spLocks/>
            </p:cNvSpPr>
            <p:nvPr/>
          </p:nvSpPr>
          <p:spPr bwMode="auto">
            <a:xfrm>
              <a:off x="1016" y="82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2707" name="Freeform 19"/>
            <p:cNvSpPr>
              <a:spLocks/>
            </p:cNvSpPr>
            <p:nvPr/>
          </p:nvSpPr>
          <p:spPr bwMode="auto">
            <a:xfrm>
              <a:off x="1000" y="9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2708" name="Freeform 20"/>
            <p:cNvSpPr>
              <a:spLocks/>
            </p:cNvSpPr>
            <p:nvPr/>
          </p:nvSpPr>
          <p:spPr bwMode="auto">
            <a:xfrm>
              <a:off x="984" y="1160"/>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sp>
        <p:nvSpPr>
          <p:cNvPr id="242709" name="Line 21"/>
          <p:cNvSpPr>
            <a:spLocks noChangeShapeType="1"/>
          </p:cNvSpPr>
          <p:nvPr/>
        </p:nvSpPr>
        <p:spPr bwMode="auto">
          <a:xfrm flipV="1">
            <a:off x="1333500" y="2311400"/>
            <a:ext cx="1181100" cy="254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42710" name="Text Box 22"/>
          <p:cNvSpPr txBox="1">
            <a:spLocks noChangeArrowheads="1"/>
          </p:cNvSpPr>
          <p:nvPr/>
        </p:nvSpPr>
        <p:spPr bwMode="auto">
          <a:xfrm>
            <a:off x="33338" y="3305175"/>
            <a:ext cx="7383462" cy="1552575"/>
          </a:xfrm>
          <a:prstGeom prst="rect">
            <a:avLst/>
          </a:prstGeom>
          <a:noFill/>
          <a:ln w="9525">
            <a:noFill/>
            <a:miter lim="800000"/>
            <a:headEnd/>
            <a:tailEnd/>
          </a:ln>
          <a:effectLst/>
        </p:spPr>
        <p:txBody>
          <a:bodyPr wrap="none">
            <a:prstTxWarp prst="textNoShape">
              <a:avLst/>
            </a:prstTxWarp>
            <a:spAutoFit/>
          </a:bodyPr>
          <a:lstStyle/>
          <a:p>
            <a:r>
              <a:rPr lang="en-US"/>
              <a:t>3 excited atoms can emit photons, </a:t>
            </a:r>
          </a:p>
          <a:p>
            <a:r>
              <a:rPr lang="en-US"/>
              <a:t>6 ground state atoms will  absorb.  </a:t>
            </a:r>
            <a:r>
              <a:rPr lang="en-US" b="1"/>
              <a:t>Absorption wins.</a:t>
            </a:r>
          </a:p>
          <a:p>
            <a:endParaRPr lang="en-US"/>
          </a:p>
          <a:p>
            <a:endParaRPr lang="en-US"/>
          </a:p>
        </p:txBody>
      </p:sp>
      <p:sp>
        <p:nvSpPr>
          <p:cNvPr id="242711" name="Rectangle 23"/>
          <p:cNvSpPr>
            <a:spLocks noChangeArrowheads="1"/>
          </p:cNvSpPr>
          <p:nvPr/>
        </p:nvSpPr>
        <p:spPr bwMode="auto">
          <a:xfrm>
            <a:off x="3640138" y="863600"/>
            <a:ext cx="1082675" cy="1708150"/>
          </a:xfrm>
          <a:prstGeom prst="rect">
            <a:avLst/>
          </a:prstGeom>
          <a:noFill/>
          <a:ln w="9525">
            <a:noFill/>
            <a:miter lim="800000"/>
            <a:headEnd/>
            <a:tailEnd/>
          </a:ln>
          <a:effectLst/>
        </p:spPr>
        <p:txBody>
          <a:bodyPr wrap="none">
            <a:prstTxWarp prst="textNoShape">
              <a:avLst/>
            </a:prstTxWarp>
            <a:spAutoFit/>
          </a:bodyPr>
          <a:lstStyle/>
          <a:p>
            <a:r>
              <a:rPr lang="en-US" sz="10600"/>
              <a:t>X</a:t>
            </a:r>
            <a:endParaRPr lang="en-US"/>
          </a:p>
        </p:txBody>
      </p:sp>
      <p:sp>
        <p:nvSpPr>
          <p:cNvPr id="242712" name="Rectangle 24"/>
          <p:cNvSpPr>
            <a:spLocks noChangeArrowheads="1"/>
          </p:cNvSpPr>
          <p:nvPr/>
        </p:nvSpPr>
        <p:spPr bwMode="auto">
          <a:xfrm>
            <a:off x="4987925" y="825500"/>
            <a:ext cx="1082675" cy="1708150"/>
          </a:xfrm>
          <a:prstGeom prst="rect">
            <a:avLst/>
          </a:prstGeom>
          <a:noFill/>
          <a:ln w="9525">
            <a:noFill/>
            <a:miter lim="800000"/>
            <a:headEnd/>
            <a:tailEnd/>
          </a:ln>
          <a:effectLst/>
        </p:spPr>
        <p:txBody>
          <a:bodyPr wrap="none">
            <a:prstTxWarp prst="textNoShape">
              <a:avLst/>
            </a:prstTxWarp>
            <a:spAutoFit/>
          </a:bodyPr>
          <a:lstStyle/>
          <a:p>
            <a:r>
              <a:rPr lang="en-US" sz="10600"/>
              <a:t>X</a:t>
            </a:r>
            <a:endParaRPr lang="en-US"/>
          </a:p>
        </p:txBody>
      </p:sp>
      <p:sp>
        <p:nvSpPr>
          <p:cNvPr id="242713" name="Rectangle 25"/>
          <p:cNvSpPr>
            <a:spLocks noChangeArrowheads="1"/>
          </p:cNvSpPr>
          <p:nvPr/>
        </p:nvSpPr>
        <p:spPr bwMode="auto">
          <a:xfrm>
            <a:off x="5880100" y="796925"/>
            <a:ext cx="1082675" cy="1708150"/>
          </a:xfrm>
          <a:prstGeom prst="rect">
            <a:avLst/>
          </a:prstGeom>
          <a:noFill/>
          <a:ln w="9525">
            <a:noFill/>
            <a:miter lim="800000"/>
            <a:headEnd/>
            <a:tailEnd/>
          </a:ln>
          <a:effectLst/>
        </p:spPr>
        <p:txBody>
          <a:bodyPr wrap="none">
            <a:prstTxWarp prst="textNoShape">
              <a:avLst/>
            </a:prstTxWarp>
            <a:spAutoFit/>
          </a:bodyPr>
          <a:lstStyle/>
          <a:p>
            <a:r>
              <a:rPr lang="en-US" sz="10600"/>
              <a:t>X</a:t>
            </a:r>
            <a:endParaRPr lang="en-US"/>
          </a:p>
        </p:txBody>
      </p:sp>
      <p:sp>
        <p:nvSpPr>
          <p:cNvPr id="242714" name="Rectangle 26"/>
          <p:cNvSpPr>
            <a:spLocks noChangeArrowheads="1"/>
          </p:cNvSpPr>
          <p:nvPr/>
        </p:nvSpPr>
        <p:spPr bwMode="auto">
          <a:xfrm>
            <a:off x="382588" y="5243513"/>
            <a:ext cx="5553075" cy="822325"/>
          </a:xfrm>
          <a:prstGeom prst="rect">
            <a:avLst/>
          </a:prstGeom>
          <a:noFill/>
          <a:ln w="9525">
            <a:noFill/>
            <a:miter lim="800000"/>
            <a:headEnd/>
            <a:tailEnd/>
          </a:ln>
          <a:effectLst/>
        </p:spPr>
        <p:txBody>
          <a:bodyPr wrap="none">
            <a:prstTxWarp prst="textNoShape">
              <a:avLst/>
            </a:prstTxWarp>
            <a:spAutoFit/>
          </a:bodyPr>
          <a:lstStyle/>
          <a:p>
            <a:r>
              <a:rPr lang="en-US" b="1"/>
              <a:t>Think about statistics / probabilities</a:t>
            </a:r>
            <a:r>
              <a:rPr lang="en-US"/>
              <a:t>  </a:t>
            </a:r>
            <a:endParaRPr lang="en-US" u="sng"/>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27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271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27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nodeType="clickEffect">
                                  <p:stCondLst>
                                    <p:cond delay="0"/>
                                  </p:stCondLst>
                                  <p:childTnLst>
                                    <p:animEffect transition="out" filter="dissolve">
                                      <p:cBhvr>
                                        <p:cTn id="18" dur="500"/>
                                        <p:tgtEl>
                                          <p:spTgt spid="3"/>
                                        </p:tgtEl>
                                      </p:cBhvr>
                                    </p:animEffect>
                                    <p:set>
                                      <p:cBhvr>
                                        <p:cTn id="19" dur="1" fill="hold">
                                          <p:stCondLst>
                                            <p:cond delay="499"/>
                                          </p:stCondLst>
                                        </p:cTn>
                                        <p:tgtEl>
                                          <p:spTgt spid="3"/>
                                        </p:tgtEl>
                                        <p:attrNameLst>
                                          <p:attrName>style.visibility</p:attrName>
                                        </p:attrNameLst>
                                      </p:cBhvr>
                                      <p:to>
                                        <p:strVal val="hidden"/>
                                      </p:to>
                                    </p:se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242704"/>
                                        </p:tgtEl>
                                        <p:attrNameLst>
                                          <p:attrName>style.visibility</p:attrName>
                                        </p:attrNameLst>
                                      </p:cBhvr>
                                      <p:to>
                                        <p:strVal val="visible"/>
                                      </p:to>
                                    </p:set>
                                    <p:animEffect transition="in" filter="dissolve">
                                      <p:cBhvr>
                                        <p:cTn id="23" dur="500"/>
                                        <p:tgtEl>
                                          <p:spTgt spid="24270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42703"/>
                                        </p:tgtEl>
                                        <p:attrNameLst>
                                          <p:attrName>style.visibility</p:attrName>
                                        </p:attrNameLst>
                                      </p:cBhvr>
                                      <p:to>
                                        <p:strVal val="visible"/>
                                      </p:to>
                                    </p:set>
                                    <p:animEffect transition="in" filter="dissolve">
                                      <p:cBhvr>
                                        <p:cTn id="26" dur="500"/>
                                        <p:tgtEl>
                                          <p:spTgt spid="242703"/>
                                        </p:tgtEl>
                                      </p:cBhvr>
                                    </p:animEffect>
                                  </p:childTnLst>
                                </p:cTn>
                              </p:par>
                            </p:childTnLst>
                          </p:cTn>
                        </p:par>
                        <p:par>
                          <p:cTn id="27" fill="hold">
                            <p:stCondLst>
                              <p:cond delay="1000"/>
                            </p:stCondLst>
                            <p:childTnLst>
                              <p:par>
                                <p:cTn id="28" presetID="1" presetClass="entr" presetSubtype="0" fill="hold" nodeType="afterEffect">
                                  <p:stCondLst>
                                    <p:cond delay="0"/>
                                  </p:stCondLst>
                                  <p:childTnLst>
                                    <p:set>
                                      <p:cBhvr>
                                        <p:cTn id="29" dur="1" fill="hold">
                                          <p:stCondLst>
                                            <p:cond delay="499"/>
                                          </p:stCondLst>
                                        </p:cTn>
                                        <p:tgtEl>
                                          <p:spTgt spid="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427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703" grpId="0" animBg="1"/>
      <p:bldP spid="242704" grpId="0" animBg="1"/>
      <p:bldP spid="242711" grpId="0" build="p" autoUpdateAnimBg="0"/>
      <p:bldP spid="242712" grpId="0" build="p" autoUpdateAnimBg="0"/>
      <p:bldP spid="242713" grpId="0" build="p" autoUpdateAnimBg="0"/>
      <p:bldP spid="242714" grpId="0" build="p" autoUpdateAnimBg="0"/>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 name="Slide Number Placeholder 5"/>
          <p:cNvSpPr>
            <a:spLocks noGrp="1"/>
          </p:cNvSpPr>
          <p:nvPr>
            <p:ph type="sldNum" sz="quarter" idx="12"/>
          </p:nvPr>
        </p:nvSpPr>
        <p:spPr/>
        <p:txBody>
          <a:bodyPr/>
          <a:lstStyle/>
          <a:p>
            <a:fld id="{556C6E56-62DB-D14C-BC1E-D48E60807559}" type="slidenum">
              <a:rPr lang="en-US"/>
              <a:pPr/>
              <a:t>15</a:t>
            </a:fld>
            <a:endParaRPr lang="en-US"/>
          </a:p>
        </p:txBody>
      </p:sp>
      <p:sp>
        <p:nvSpPr>
          <p:cNvPr id="244738" name="Text Box 2"/>
          <p:cNvSpPr txBox="1">
            <a:spLocks noChangeArrowheads="1"/>
          </p:cNvSpPr>
          <p:nvPr/>
        </p:nvSpPr>
        <p:spPr bwMode="auto">
          <a:xfrm>
            <a:off x="131763" y="0"/>
            <a:ext cx="8891587" cy="1187450"/>
          </a:xfrm>
          <a:prstGeom prst="rect">
            <a:avLst/>
          </a:prstGeom>
          <a:noFill/>
          <a:ln w="9525">
            <a:noFill/>
            <a:miter lim="800000"/>
            <a:headEnd/>
            <a:tailEnd/>
          </a:ln>
          <a:effectLst/>
        </p:spPr>
        <p:txBody>
          <a:bodyPr wrap="none">
            <a:prstTxWarp prst="textNoShape">
              <a:avLst/>
            </a:prstTxWarp>
            <a:spAutoFit/>
          </a:bodyPr>
          <a:lstStyle/>
          <a:p>
            <a:pPr algn="ctr"/>
            <a:r>
              <a:rPr lang="en-US"/>
              <a:t>LASER - Light Amplification by Stimulated Emission of Radiation</a:t>
            </a:r>
          </a:p>
          <a:p>
            <a:pPr algn="ctr"/>
            <a:r>
              <a:rPr lang="en-US">
                <a:solidFill>
                  <a:srgbClr val="FF0000"/>
                </a:solidFill>
                <a:latin typeface="Comic Sans MS" charset="0"/>
              </a:rPr>
              <a:t>Need to clone lots of photons </a:t>
            </a:r>
            <a:r>
              <a:rPr lang="en-US">
                <a:solidFill>
                  <a:srgbClr val="FF0000"/>
                </a:solidFill>
                <a:latin typeface="Comic Sans MS" charset="0"/>
                <a:sym typeface="Wingdings" charset="2"/>
              </a:rPr>
              <a:t></a:t>
            </a:r>
            <a:r>
              <a:rPr lang="en-US">
                <a:solidFill>
                  <a:srgbClr val="FF0000"/>
                </a:solidFill>
                <a:latin typeface="Comic Sans MS" charset="0"/>
              </a:rPr>
              <a:t> LOTS of identical light. </a:t>
            </a:r>
          </a:p>
          <a:p>
            <a:pPr algn="ctr"/>
            <a:endParaRPr lang="en-US">
              <a:solidFill>
                <a:srgbClr val="FF0000"/>
              </a:solidFill>
              <a:latin typeface="Comic Sans MS" charset="0"/>
            </a:endParaRPr>
          </a:p>
        </p:txBody>
      </p:sp>
      <p:sp>
        <p:nvSpPr>
          <p:cNvPr id="244739" name="Text Box 3"/>
          <p:cNvSpPr txBox="1">
            <a:spLocks noChangeArrowheads="1"/>
          </p:cNvSpPr>
          <p:nvPr/>
        </p:nvSpPr>
        <p:spPr bwMode="auto">
          <a:xfrm>
            <a:off x="0" y="839788"/>
            <a:ext cx="5959475" cy="822325"/>
          </a:xfrm>
          <a:prstGeom prst="rect">
            <a:avLst/>
          </a:prstGeom>
          <a:noFill/>
          <a:ln w="9525">
            <a:noFill/>
            <a:miter lim="800000"/>
            <a:headEnd/>
            <a:tailEnd/>
          </a:ln>
          <a:effectLst/>
        </p:spPr>
        <p:txBody>
          <a:bodyPr wrap="none">
            <a:prstTxWarp prst="textNoShape">
              <a:avLst/>
            </a:prstTxWarp>
            <a:spAutoFit/>
          </a:bodyPr>
          <a:lstStyle/>
          <a:p>
            <a:r>
              <a:rPr lang="en-US" b="1" u="sng">
                <a:solidFill>
                  <a:schemeClr val="accent2"/>
                </a:solidFill>
              </a:rPr>
              <a:t>Three process, all play important roles: </a:t>
            </a:r>
          </a:p>
          <a:p>
            <a:endParaRPr lang="en-US" b="1" u="sng">
              <a:solidFill>
                <a:schemeClr val="accent2"/>
              </a:solidFill>
            </a:endParaRPr>
          </a:p>
        </p:txBody>
      </p:sp>
      <p:sp>
        <p:nvSpPr>
          <p:cNvPr id="244740" name="Text Box 4"/>
          <p:cNvSpPr txBox="1">
            <a:spLocks noChangeArrowheads="1"/>
          </p:cNvSpPr>
          <p:nvPr/>
        </p:nvSpPr>
        <p:spPr bwMode="auto">
          <a:xfrm>
            <a:off x="0" y="3309938"/>
            <a:ext cx="9144000" cy="3378200"/>
          </a:xfrm>
          <a:prstGeom prst="rect">
            <a:avLst/>
          </a:prstGeom>
          <a:noFill/>
          <a:ln w="9525">
            <a:noFill/>
            <a:miter lim="800000"/>
            <a:headEnd/>
            <a:tailEnd/>
          </a:ln>
          <a:effectLst/>
        </p:spPr>
        <p:txBody>
          <a:bodyPr>
            <a:prstTxWarp prst="textNoShape">
              <a:avLst/>
            </a:prstTxWarp>
            <a:spAutoFit/>
          </a:bodyPr>
          <a:lstStyle/>
          <a:p>
            <a:r>
              <a:rPr lang="en-US" b="1" u="sng">
                <a:solidFill>
                  <a:schemeClr val="accent2"/>
                </a:solidFill>
              </a:rPr>
              <a:t>Basic requirements for laser:</a:t>
            </a:r>
            <a:r>
              <a:rPr lang="en-US" b="1">
                <a:solidFill>
                  <a:schemeClr val="accent2"/>
                </a:solidFill>
              </a:rPr>
              <a:t> </a:t>
            </a:r>
          </a:p>
          <a:p>
            <a:r>
              <a:rPr lang="en-US"/>
              <a:t>1) Need more atoms in an upper level than a lower one</a:t>
            </a:r>
          </a:p>
          <a:p>
            <a:r>
              <a:rPr lang="en-US">
                <a:solidFill>
                  <a:srgbClr val="FF0000"/>
                </a:solidFill>
                <a:latin typeface="Comic Sans MS" charset="0"/>
              </a:rPr>
              <a:t>(“Population Inversion”)</a:t>
            </a:r>
            <a:r>
              <a:rPr lang="en-US"/>
              <a:t>   </a:t>
            </a:r>
            <a:r>
              <a:rPr lang="en-US" i="1">
                <a:latin typeface="Comic Sans MS" charset="0"/>
              </a:rPr>
              <a:t> (hard part of making laser)</a:t>
            </a:r>
          </a:p>
          <a:p>
            <a:endParaRPr lang="en-US"/>
          </a:p>
          <a:p>
            <a:endParaRPr lang="en-US"/>
          </a:p>
          <a:p>
            <a:endParaRPr lang="en-US"/>
          </a:p>
          <a:p>
            <a:endParaRPr lang="en-US"/>
          </a:p>
          <a:p>
            <a:r>
              <a:rPr lang="en-US"/>
              <a:t>2) Need method of re-cycling photons to clone more times (“feedback”)   </a:t>
            </a:r>
            <a:r>
              <a:rPr lang="en-US" i="1"/>
              <a:t>(mirrors) </a:t>
            </a:r>
          </a:p>
        </p:txBody>
      </p:sp>
      <p:grpSp>
        <p:nvGrpSpPr>
          <p:cNvPr id="2" name="Group 5"/>
          <p:cNvGrpSpPr>
            <a:grpSpLocks/>
          </p:cNvGrpSpPr>
          <p:nvPr/>
        </p:nvGrpSpPr>
        <p:grpSpPr bwMode="auto">
          <a:xfrm>
            <a:off x="2273300" y="4560888"/>
            <a:ext cx="4278313" cy="1270000"/>
            <a:chOff x="1432" y="2873"/>
            <a:chExt cx="2695" cy="800"/>
          </a:xfrm>
        </p:grpSpPr>
        <p:sp>
          <p:nvSpPr>
            <p:cNvPr id="244742" name="Rectangle 6"/>
            <p:cNvSpPr>
              <a:spLocks noChangeArrowheads="1"/>
            </p:cNvSpPr>
            <p:nvPr/>
          </p:nvSpPr>
          <p:spPr bwMode="auto">
            <a:xfrm>
              <a:off x="1432" y="2873"/>
              <a:ext cx="2695" cy="8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44743" name="Oval 7" descr="Zig zag"/>
            <p:cNvSpPr>
              <a:spLocks noChangeArrowheads="1"/>
            </p:cNvSpPr>
            <p:nvPr/>
          </p:nvSpPr>
          <p:spPr bwMode="auto">
            <a:xfrm>
              <a:off x="1981" y="2931"/>
              <a:ext cx="329" cy="31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44" name="Oval 8" descr="Zig zag"/>
            <p:cNvSpPr>
              <a:spLocks noChangeArrowheads="1"/>
            </p:cNvSpPr>
            <p:nvPr/>
          </p:nvSpPr>
          <p:spPr bwMode="auto">
            <a:xfrm>
              <a:off x="2530" y="3328"/>
              <a:ext cx="329" cy="31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45" name="Oval 9" descr="Zig zag"/>
            <p:cNvSpPr>
              <a:spLocks noChangeArrowheads="1"/>
            </p:cNvSpPr>
            <p:nvPr/>
          </p:nvSpPr>
          <p:spPr bwMode="auto">
            <a:xfrm>
              <a:off x="3176" y="2959"/>
              <a:ext cx="329" cy="311"/>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46" name="Oval 10"/>
            <p:cNvSpPr>
              <a:spLocks noChangeArrowheads="1"/>
            </p:cNvSpPr>
            <p:nvPr/>
          </p:nvSpPr>
          <p:spPr bwMode="auto">
            <a:xfrm>
              <a:off x="1682" y="3259"/>
              <a:ext cx="189" cy="17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47" name="Oval 11"/>
            <p:cNvSpPr>
              <a:spLocks noChangeArrowheads="1"/>
            </p:cNvSpPr>
            <p:nvPr/>
          </p:nvSpPr>
          <p:spPr bwMode="auto">
            <a:xfrm>
              <a:off x="2212" y="3322"/>
              <a:ext cx="189" cy="17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48" name="Oval 12"/>
            <p:cNvSpPr>
              <a:spLocks noChangeArrowheads="1"/>
            </p:cNvSpPr>
            <p:nvPr/>
          </p:nvSpPr>
          <p:spPr bwMode="auto">
            <a:xfrm>
              <a:off x="3042" y="3385"/>
              <a:ext cx="189" cy="179"/>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49" name="Oval 13"/>
            <p:cNvSpPr>
              <a:spLocks noChangeArrowheads="1"/>
            </p:cNvSpPr>
            <p:nvPr/>
          </p:nvSpPr>
          <p:spPr bwMode="auto">
            <a:xfrm>
              <a:off x="2725" y="2936"/>
              <a:ext cx="189" cy="179"/>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50" name="Oval 14"/>
            <p:cNvSpPr>
              <a:spLocks noChangeArrowheads="1"/>
            </p:cNvSpPr>
            <p:nvPr/>
          </p:nvSpPr>
          <p:spPr bwMode="auto">
            <a:xfrm>
              <a:off x="3700" y="3005"/>
              <a:ext cx="189" cy="179"/>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51" name="Oval 15"/>
            <p:cNvSpPr>
              <a:spLocks noChangeArrowheads="1"/>
            </p:cNvSpPr>
            <p:nvPr/>
          </p:nvSpPr>
          <p:spPr bwMode="auto">
            <a:xfrm>
              <a:off x="3658" y="3345"/>
              <a:ext cx="189" cy="17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4752" name="Oval 16" descr="Zig zag"/>
            <p:cNvSpPr>
              <a:spLocks noChangeArrowheads="1"/>
            </p:cNvSpPr>
            <p:nvPr/>
          </p:nvSpPr>
          <p:spPr bwMode="auto">
            <a:xfrm>
              <a:off x="3645" y="2931"/>
              <a:ext cx="330" cy="310"/>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53" name="Oval 17" descr="Zig zag"/>
            <p:cNvSpPr>
              <a:spLocks noChangeArrowheads="1"/>
            </p:cNvSpPr>
            <p:nvPr/>
          </p:nvSpPr>
          <p:spPr bwMode="auto">
            <a:xfrm>
              <a:off x="1615" y="3184"/>
              <a:ext cx="329" cy="311"/>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54" name="Oval 18" descr="Zig zag"/>
            <p:cNvSpPr>
              <a:spLocks noChangeArrowheads="1"/>
            </p:cNvSpPr>
            <p:nvPr/>
          </p:nvSpPr>
          <p:spPr bwMode="auto">
            <a:xfrm>
              <a:off x="2978" y="3297"/>
              <a:ext cx="329" cy="311"/>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4755" name="Oval 19" descr="Zig zag"/>
            <p:cNvSpPr>
              <a:spLocks noChangeArrowheads="1"/>
            </p:cNvSpPr>
            <p:nvPr/>
          </p:nvSpPr>
          <p:spPr bwMode="auto">
            <a:xfrm>
              <a:off x="2661" y="2888"/>
              <a:ext cx="329" cy="311"/>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grpSp>
      <p:sp>
        <p:nvSpPr>
          <p:cNvPr id="244756" name="Line 20"/>
          <p:cNvSpPr>
            <a:spLocks noChangeShapeType="1"/>
          </p:cNvSpPr>
          <p:nvPr/>
        </p:nvSpPr>
        <p:spPr bwMode="auto">
          <a:xfrm>
            <a:off x="4195763" y="2439988"/>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57" name="Line 21"/>
          <p:cNvSpPr>
            <a:spLocks noChangeShapeType="1"/>
          </p:cNvSpPr>
          <p:nvPr/>
        </p:nvSpPr>
        <p:spPr bwMode="auto">
          <a:xfrm>
            <a:off x="4170363" y="1474788"/>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58" name="Oval 22"/>
          <p:cNvSpPr>
            <a:spLocks noChangeArrowheads="1"/>
          </p:cNvSpPr>
          <p:nvPr/>
        </p:nvSpPr>
        <p:spPr bwMode="auto">
          <a:xfrm>
            <a:off x="4543425" y="1296988"/>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44759" name="Text Box 23"/>
          <p:cNvSpPr txBox="1">
            <a:spLocks noChangeArrowheads="1"/>
          </p:cNvSpPr>
          <p:nvPr/>
        </p:nvSpPr>
        <p:spPr bwMode="auto">
          <a:xfrm>
            <a:off x="5419725" y="2127250"/>
            <a:ext cx="354013"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44760" name="Text Box 24"/>
          <p:cNvSpPr txBox="1">
            <a:spLocks noChangeArrowheads="1"/>
          </p:cNvSpPr>
          <p:nvPr/>
        </p:nvSpPr>
        <p:spPr bwMode="auto">
          <a:xfrm>
            <a:off x="5411788" y="1247775"/>
            <a:ext cx="354012"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44761" name="Freeform 25"/>
          <p:cNvSpPr>
            <a:spLocks/>
          </p:cNvSpPr>
          <p:nvPr/>
        </p:nvSpPr>
        <p:spPr bwMode="auto">
          <a:xfrm rot="21091326">
            <a:off x="3641725" y="1928813"/>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8000"/>
            </a:solidFill>
            <a:round/>
            <a:headEnd type="none" w="med" len="med"/>
            <a:tailEnd type="triangle" w="med" len="med"/>
          </a:ln>
          <a:effectLst/>
        </p:spPr>
        <p:txBody>
          <a:bodyPr>
            <a:prstTxWarp prst="textNoShape">
              <a:avLst/>
            </a:prstTxWarp>
          </a:bodyPr>
          <a:lstStyle/>
          <a:p>
            <a:endParaRPr lang="en-US"/>
          </a:p>
        </p:txBody>
      </p:sp>
      <p:sp>
        <p:nvSpPr>
          <p:cNvPr id="244762" name="Line 26"/>
          <p:cNvSpPr>
            <a:spLocks noChangeShapeType="1"/>
          </p:cNvSpPr>
          <p:nvPr/>
        </p:nvSpPr>
        <p:spPr bwMode="auto">
          <a:xfrm>
            <a:off x="1173163" y="2439988"/>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63" name="Line 27"/>
          <p:cNvSpPr>
            <a:spLocks noChangeShapeType="1"/>
          </p:cNvSpPr>
          <p:nvPr/>
        </p:nvSpPr>
        <p:spPr bwMode="auto">
          <a:xfrm>
            <a:off x="1147763" y="1474788"/>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64" name="Oval 28"/>
          <p:cNvSpPr>
            <a:spLocks noChangeArrowheads="1"/>
          </p:cNvSpPr>
          <p:nvPr/>
        </p:nvSpPr>
        <p:spPr bwMode="auto">
          <a:xfrm>
            <a:off x="1568450" y="2235200"/>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44765" name="Text Box 29"/>
          <p:cNvSpPr txBox="1">
            <a:spLocks noChangeArrowheads="1"/>
          </p:cNvSpPr>
          <p:nvPr/>
        </p:nvSpPr>
        <p:spPr bwMode="auto">
          <a:xfrm>
            <a:off x="2376488" y="2149475"/>
            <a:ext cx="354012"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44766" name="Text Box 30"/>
          <p:cNvSpPr txBox="1">
            <a:spLocks noChangeArrowheads="1"/>
          </p:cNvSpPr>
          <p:nvPr/>
        </p:nvSpPr>
        <p:spPr bwMode="auto">
          <a:xfrm>
            <a:off x="2389188" y="1247775"/>
            <a:ext cx="354012"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44767" name="Freeform 31"/>
          <p:cNvSpPr>
            <a:spLocks/>
          </p:cNvSpPr>
          <p:nvPr/>
        </p:nvSpPr>
        <p:spPr bwMode="auto">
          <a:xfrm rot="21091326">
            <a:off x="631825" y="19050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8000"/>
            </a:solidFill>
            <a:round/>
            <a:headEnd type="none" w="med" len="med"/>
            <a:tailEnd type="triangle" w="med" len="med"/>
          </a:ln>
          <a:effectLst/>
        </p:spPr>
        <p:txBody>
          <a:bodyPr>
            <a:prstTxWarp prst="textNoShape">
              <a:avLst/>
            </a:prstTxWarp>
          </a:bodyPr>
          <a:lstStyle/>
          <a:p>
            <a:endParaRPr lang="en-US"/>
          </a:p>
        </p:txBody>
      </p:sp>
      <p:sp>
        <p:nvSpPr>
          <p:cNvPr id="244768" name="Line 32"/>
          <p:cNvSpPr>
            <a:spLocks noChangeShapeType="1"/>
          </p:cNvSpPr>
          <p:nvPr/>
        </p:nvSpPr>
        <p:spPr bwMode="auto">
          <a:xfrm flipV="1">
            <a:off x="1739900" y="1454150"/>
            <a:ext cx="0" cy="8667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44769" name="Text Box 33"/>
          <p:cNvSpPr txBox="1">
            <a:spLocks noChangeArrowheads="1"/>
          </p:cNvSpPr>
          <p:nvPr/>
        </p:nvSpPr>
        <p:spPr bwMode="auto">
          <a:xfrm>
            <a:off x="893763" y="2733675"/>
            <a:ext cx="1687512" cy="457200"/>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latin typeface="Comic Sans MS" charset="0"/>
              </a:rPr>
              <a:t>absorption</a:t>
            </a:r>
          </a:p>
        </p:txBody>
      </p:sp>
      <p:sp>
        <p:nvSpPr>
          <p:cNvPr id="244770" name="Freeform 34"/>
          <p:cNvSpPr>
            <a:spLocks/>
          </p:cNvSpPr>
          <p:nvPr/>
        </p:nvSpPr>
        <p:spPr bwMode="auto">
          <a:xfrm rot="21091326">
            <a:off x="5008563" y="1887538"/>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8000"/>
            </a:solidFill>
            <a:round/>
            <a:headEnd type="none" w="med" len="med"/>
            <a:tailEnd type="triangle" w="med" len="med"/>
          </a:ln>
          <a:effectLst/>
        </p:spPr>
        <p:txBody>
          <a:bodyPr>
            <a:prstTxWarp prst="textNoShape">
              <a:avLst/>
            </a:prstTxWarp>
          </a:bodyPr>
          <a:lstStyle/>
          <a:p>
            <a:endParaRPr lang="en-US"/>
          </a:p>
        </p:txBody>
      </p:sp>
      <p:sp>
        <p:nvSpPr>
          <p:cNvPr id="244771" name="Freeform 35"/>
          <p:cNvSpPr>
            <a:spLocks/>
          </p:cNvSpPr>
          <p:nvPr/>
        </p:nvSpPr>
        <p:spPr bwMode="auto">
          <a:xfrm rot="21091326">
            <a:off x="4981575" y="1643063"/>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8000"/>
            </a:solidFill>
            <a:round/>
            <a:headEnd type="none" w="med" len="med"/>
            <a:tailEnd type="triangle" w="med" len="med"/>
          </a:ln>
          <a:effectLst/>
        </p:spPr>
        <p:txBody>
          <a:bodyPr>
            <a:prstTxWarp prst="textNoShape">
              <a:avLst/>
            </a:prstTxWarp>
          </a:bodyPr>
          <a:lstStyle/>
          <a:p>
            <a:endParaRPr lang="en-US"/>
          </a:p>
        </p:txBody>
      </p:sp>
      <p:sp>
        <p:nvSpPr>
          <p:cNvPr id="244772" name="Line 36"/>
          <p:cNvSpPr>
            <a:spLocks noChangeShapeType="1"/>
          </p:cNvSpPr>
          <p:nvPr/>
        </p:nvSpPr>
        <p:spPr bwMode="auto">
          <a:xfrm>
            <a:off x="4675188" y="1490663"/>
            <a:ext cx="0" cy="9509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44773" name="Text Box 37"/>
          <p:cNvSpPr txBox="1">
            <a:spLocks noChangeArrowheads="1"/>
          </p:cNvSpPr>
          <p:nvPr/>
        </p:nvSpPr>
        <p:spPr bwMode="auto">
          <a:xfrm>
            <a:off x="4014788" y="2536825"/>
            <a:ext cx="1685925" cy="822325"/>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latin typeface="Comic Sans MS" charset="0"/>
              </a:rPr>
              <a:t>stimulated</a:t>
            </a:r>
          </a:p>
          <a:p>
            <a:r>
              <a:rPr lang="en-US">
                <a:solidFill>
                  <a:srgbClr val="FF0000"/>
                </a:solidFill>
                <a:latin typeface="Comic Sans MS" charset="0"/>
              </a:rPr>
              <a:t>emission</a:t>
            </a:r>
          </a:p>
        </p:txBody>
      </p:sp>
      <p:sp>
        <p:nvSpPr>
          <p:cNvPr id="244774" name="Line 38"/>
          <p:cNvSpPr>
            <a:spLocks noChangeShapeType="1"/>
          </p:cNvSpPr>
          <p:nvPr/>
        </p:nvSpPr>
        <p:spPr bwMode="auto">
          <a:xfrm>
            <a:off x="6989763" y="2439988"/>
            <a:ext cx="11811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75" name="Line 39"/>
          <p:cNvSpPr>
            <a:spLocks noChangeShapeType="1"/>
          </p:cNvSpPr>
          <p:nvPr/>
        </p:nvSpPr>
        <p:spPr bwMode="auto">
          <a:xfrm>
            <a:off x="6964363" y="1474788"/>
            <a:ext cx="11938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44776" name="Oval 40"/>
          <p:cNvSpPr>
            <a:spLocks noChangeArrowheads="1"/>
          </p:cNvSpPr>
          <p:nvPr/>
        </p:nvSpPr>
        <p:spPr bwMode="auto">
          <a:xfrm>
            <a:off x="7337425" y="1296988"/>
            <a:ext cx="254000" cy="190500"/>
          </a:xfrm>
          <a:prstGeom prst="ellipse">
            <a:avLst/>
          </a:prstGeom>
          <a:solidFill>
            <a:schemeClr val="hlink"/>
          </a:solidFill>
          <a:ln w="9525">
            <a:solidFill>
              <a:schemeClr val="tx1"/>
            </a:solidFill>
            <a:round/>
            <a:headEnd/>
            <a:tailEnd/>
          </a:ln>
          <a:effectLst/>
        </p:spPr>
        <p:txBody>
          <a:bodyPr wrap="none" anchor="ctr">
            <a:prstTxWarp prst="textNoShape">
              <a:avLst/>
            </a:prstTxWarp>
          </a:bodyPr>
          <a:lstStyle/>
          <a:p>
            <a:pPr algn="ctr"/>
            <a:r>
              <a:rPr lang="en-US">
                <a:latin typeface="Times New Roman" charset="0"/>
              </a:rPr>
              <a:t>e</a:t>
            </a:r>
          </a:p>
        </p:txBody>
      </p:sp>
      <p:sp>
        <p:nvSpPr>
          <p:cNvPr id="244777" name="Text Box 41"/>
          <p:cNvSpPr txBox="1">
            <a:spLocks noChangeArrowheads="1"/>
          </p:cNvSpPr>
          <p:nvPr/>
        </p:nvSpPr>
        <p:spPr bwMode="auto">
          <a:xfrm>
            <a:off x="8193088" y="2149475"/>
            <a:ext cx="354012" cy="457200"/>
          </a:xfrm>
          <a:prstGeom prst="rect">
            <a:avLst/>
          </a:prstGeom>
          <a:noFill/>
          <a:ln w="9525">
            <a:noFill/>
            <a:miter lim="800000"/>
            <a:headEnd/>
            <a:tailEnd/>
          </a:ln>
          <a:effectLst/>
        </p:spPr>
        <p:txBody>
          <a:bodyPr wrap="none">
            <a:prstTxWarp prst="textNoShape">
              <a:avLst/>
            </a:prstTxWarp>
            <a:spAutoFit/>
          </a:bodyPr>
          <a:lstStyle/>
          <a:p>
            <a:r>
              <a:rPr lang="en-US"/>
              <a:t>1</a:t>
            </a:r>
          </a:p>
        </p:txBody>
      </p:sp>
      <p:sp>
        <p:nvSpPr>
          <p:cNvPr id="244778" name="Text Box 42"/>
          <p:cNvSpPr txBox="1">
            <a:spLocks noChangeArrowheads="1"/>
          </p:cNvSpPr>
          <p:nvPr/>
        </p:nvSpPr>
        <p:spPr bwMode="auto">
          <a:xfrm>
            <a:off x="8205788" y="1247775"/>
            <a:ext cx="354012" cy="457200"/>
          </a:xfrm>
          <a:prstGeom prst="rect">
            <a:avLst/>
          </a:prstGeom>
          <a:noFill/>
          <a:ln w="9525">
            <a:noFill/>
            <a:miter lim="800000"/>
            <a:headEnd/>
            <a:tailEnd/>
          </a:ln>
          <a:effectLst/>
        </p:spPr>
        <p:txBody>
          <a:bodyPr wrap="none">
            <a:prstTxWarp prst="textNoShape">
              <a:avLst/>
            </a:prstTxWarp>
            <a:spAutoFit/>
          </a:bodyPr>
          <a:lstStyle/>
          <a:p>
            <a:r>
              <a:rPr lang="en-US"/>
              <a:t>2</a:t>
            </a:r>
          </a:p>
        </p:txBody>
      </p:sp>
      <p:sp>
        <p:nvSpPr>
          <p:cNvPr id="244779" name="Freeform 43"/>
          <p:cNvSpPr>
            <a:spLocks/>
          </p:cNvSpPr>
          <p:nvPr/>
        </p:nvSpPr>
        <p:spPr bwMode="auto">
          <a:xfrm rot="21091326">
            <a:off x="7802563" y="1887538"/>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8000"/>
            </a:solidFill>
            <a:round/>
            <a:headEnd type="none" w="med" len="med"/>
            <a:tailEnd type="triangle" w="med" len="med"/>
          </a:ln>
          <a:effectLst/>
        </p:spPr>
        <p:txBody>
          <a:bodyPr>
            <a:prstTxWarp prst="textNoShape">
              <a:avLst/>
            </a:prstTxWarp>
          </a:bodyPr>
          <a:lstStyle/>
          <a:p>
            <a:endParaRPr lang="en-US"/>
          </a:p>
        </p:txBody>
      </p:sp>
      <p:sp>
        <p:nvSpPr>
          <p:cNvPr id="244780" name="Line 44"/>
          <p:cNvSpPr>
            <a:spLocks noChangeShapeType="1"/>
          </p:cNvSpPr>
          <p:nvPr/>
        </p:nvSpPr>
        <p:spPr bwMode="auto">
          <a:xfrm>
            <a:off x="7469188" y="1490663"/>
            <a:ext cx="0" cy="950912"/>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44781" name="Text Box 45"/>
          <p:cNvSpPr txBox="1">
            <a:spLocks noChangeArrowheads="1"/>
          </p:cNvSpPr>
          <p:nvPr/>
        </p:nvSpPr>
        <p:spPr bwMode="auto">
          <a:xfrm>
            <a:off x="598488" y="1531938"/>
            <a:ext cx="420687"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44782" name="Text Box 46"/>
          <p:cNvSpPr txBox="1">
            <a:spLocks noChangeArrowheads="1"/>
          </p:cNvSpPr>
          <p:nvPr/>
        </p:nvSpPr>
        <p:spPr bwMode="auto">
          <a:xfrm>
            <a:off x="1985963" y="1543050"/>
            <a:ext cx="608012"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44783" name="Text Box 47"/>
          <p:cNvSpPr txBox="1">
            <a:spLocks noChangeArrowheads="1"/>
          </p:cNvSpPr>
          <p:nvPr/>
        </p:nvSpPr>
        <p:spPr bwMode="auto">
          <a:xfrm>
            <a:off x="3716338" y="1509713"/>
            <a:ext cx="420687"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44784" name="Text Box 48"/>
          <p:cNvSpPr txBox="1">
            <a:spLocks noChangeArrowheads="1"/>
          </p:cNvSpPr>
          <p:nvPr/>
        </p:nvSpPr>
        <p:spPr bwMode="auto">
          <a:xfrm>
            <a:off x="5400675" y="1630363"/>
            <a:ext cx="608013"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44785" name="Text Box 49"/>
          <p:cNvSpPr txBox="1">
            <a:spLocks noChangeArrowheads="1"/>
          </p:cNvSpPr>
          <p:nvPr/>
        </p:nvSpPr>
        <p:spPr bwMode="auto">
          <a:xfrm>
            <a:off x="6789738" y="1652588"/>
            <a:ext cx="420687" cy="457200"/>
          </a:xfrm>
          <a:prstGeom prst="rect">
            <a:avLst/>
          </a:prstGeom>
          <a:noFill/>
          <a:ln w="9525">
            <a:noFill/>
            <a:miter lim="800000"/>
            <a:headEnd/>
            <a:tailEnd/>
          </a:ln>
          <a:effectLst/>
        </p:spPr>
        <p:txBody>
          <a:bodyPr wrap="none">
            <a:prstTxWarp prst="textNoShape">
              <a:avLst/>
            </a:prstTxWarp>
            <a:spAutoFit/>
          </a:bodyPr>
          <a:lstStyle/>
          <a:p>
            <a:r>
              <a:rPr lang="en-US"/>
              <a:t>in</a:t>
            </a:r>
          </a:p>
        </p:txBody>
      </p:sp>
      <p:sp>
        <p:nvSpPr>
          <p:cNvPr id="244786" name="Text Box 50"/>
          <p:cNvSpPr txBox="1">
            <a:spLocks noChangeArrowheads="1"/>
          </p:cNvSpPr>
          <p:nvPr/>
        </p:nvSpPr>
        <p:spPr bwMode="auto">
          <a:xfrm>
            <a:off x="7693025" y="1531938"/>
            <a:ext cx="608013" cy="457200"/>
          </a:xfrm>
          <a:prstGeom prst="rect">
            <a:avLst/>
          </a:prstGeom>
          <a:noFill/>
          <a:ln w="9525">
            <a:noFill/>
            <a:miter lim="800000"/>
            <a:headEnd/>
            <a:tailEnd/>
          </a:ln>
          <a:effectLst/>
        </p:spPr>
        <p:txBody>
          <a:bodyPr wrap="none">
            <a:prstTxWarp prst="textNoShape">
              <a:avLst/>
            </a:prstTxWarp>
            <a:spAutoFit/>
          </a:bodyPr>
          <a:lstStyle/>
          <a:p>
            <a:r>
              <a:rPr lang="en-US"/>
              <a:t>out</a:t>
            </a:r>
          </a:p>
        </p:txBody>
      </p:sp>
      <p:sp>
        <p:nvSpPr>
          <p:cNvPr id="244787" name="Text Box 51"/>
          <p:cNvSpPr txBox="1">
            <a:spLocks noChangeArrowheads="1"/>
          </p:cNvSpPr>
          <p:nvPr/>
        </p:nvSpPr>
        <p:spPr bwMode="auto">
          <a:xfrm>
            <a:off x="6764338" y="2535238"/>
            <a:ext cx="2230437" cy="822325"/>
          </a:xfrm>
          <a:prstGeom prst="rect">
            <a:avLst/>
          </a:prstGeom>
          <a:noFill/>
          <a:ln w="9525">
            <a:noFill/>
            <a:miter lim="800000"/>
            <a:headEnd/>
            <a:tailEnd/>
          </a:ln>
          <a:effectLst/>
        </p:spPr>
        <p:txBody>
          <a:bodyPr>
            <a:prstTxWarp prst="textNoShape">
              <a:avLst/>
            </a:prstTxWarp>
            <a:spAutoFit/>
          </a:bodyPr>
          <a:lstStyle/>
          <a:p>
            <a:r>
              <a:rPr lang="en-US">
                <a:solidFill>
                  <a:srgbClr val="FF0000"/>
                </a:solidFill>
                <a:latin typeface="Comic Sans MS" charset="0"/>
              </a:rPr>
              <a:t>spontaneous emission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474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474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47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474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 name="Slide Number Placeholder 5"/>
          <p:cNvSpPr>
            <a:spLocks noGrp="1"/>
          </p:cNvSpPr>
          <p:nvPr>
            <p:ph type="sldNum" sz="quarter" idx="12"/>
          </p:nvPr>
        </p:nvSpPr>
        <p:spPr/>
        <p:txBody>
          <a:bodyPr/>
          <a:lstStyle/>
          <a:p>
            <a:fld id="{BE00D2E4-4314-C046-BB18-CAB8842B0F33}" type="slidenum">
              <a:rPr lang="en-US"/>
              <a:pPr/>
              <a:t>16</a:t>
            </a:fld>
            <a:endParaRPr lang="en-US"/>
          </a:p>
        </p:txBody>
      </p:sp>
      <p:sp>
        <p:nvSpPr>
          <p:cNvPr id="246786" name="Text Box 2"/>
          <p:cNvSpPr txBox="1">
            <a:spLocks noChangeArrowheads="1"/>
          </p:cNvSpPr>
          <p:nvPr/>
        </p:nvSpPr>
        <p:spPr bwMode="auto">
          <a:xfrm>
            <a:off x="20638" y="139700"/>
            <a:ext cx="9075737" cy="1441450"/>
          </a:xfrm>
          <a:prstGeom prst="rect">
            <a:avLst/>
          </a:prstGeom>
          <a:noFill/>
          <a:ln w="9525">
            <a:solidFill>
              <a:srgbClr val="1EC235"/>
            </a:solidFill>
            <a:miter lim="800000"/>
            <a:headEnd/>
            <a:tailEnd/>
          </a:ln>
          <a:effectLst/>
        </p:spPr>
        <p:txBody>
          <a:bodyPr wrap="none">
            <a:prstTxWarp prst="textNoShape">
              <a:avLst/>
            </a:prstTxWarp>
            <a:spAutoFit/>
          </a:bodyPr>
          <a:lstStyle/>
          <a:p>
            <a:r>
              <a:rPr lang="en-US" sz="2200"/>
              <a:t>To increase number of photons after going through the atoms need</a:t>
            </a:r>
          </a:p>
          <a:p>
            <a:r>
              <a:rPr lang="en-US" sz="2200"/>
              <a:t>more in upper energy level than in lower.  </a:t>
            </a:r>
          </a:p>
          <a:p>
            <a:r>
              <a:rPr lang="en-US" sz="2200" b="1">
                <a:solidFill>
                  <a:srgbClr val="FF0000"/>
                </a:solidFill>
                <a:latin typeface="Comic Sans MS" charset="0"/>
              </a:rPr>
              <a:t>Need a “Population inversion” </a:t>
            </a:r>
          </a:p>
          <a:p>
            <a:r>
              <a:rPr lang="en-US" sz="2200"/>
              <a:t> (This is the hard part of making laser, b/c atoms jump down so quickly.)</a:t>
            </a:r>
          </a:p>
        </p:txBody>
      </p:sp>
      <p:grpSp>
        <p:nvGrpSpPr>
          <p:cNvPr id="2" name="Group 3"/>
          <p:cNvGrpSpPr>
            <a:grpSpLocks/>
          </p:cNvGrpSpPr>
          <p:nvPr/>
        </p:nvGrpSpPr>
        <p:grpSpPr bwMode="auto">
          <a:xfrm>
            <a:off x="952500" y="1701800"/>
            <a:ext cx="7653338" cy="2236788"/>
            <a:chOff x="600" y="1072"/>
            <a:chExt cx="4821" cy="1409"/>
          </a:xfrm>
        </p:grpSpPr>
        <p:sp>
          <p:nvSpPr>
            <p:cNvPr id="246788" name="Freeform 4"/>
            <p:cNvSpPr>
              <a:spLocks/>
            </p:cNvSpPr>
            <p:nvPr/>
          </p:nvSpPr>
          <p:spPr bwMode="auto">
            <a:xfrm>
              <a:off x="4944" y="127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nvGrpSpPr>
            <p:cNvPr id="3" name="Group 5"/>
            <p:cNvGrpSpPr>
              <a:grpSpLocks/>
            </p:cNvGrpSpPr>
            <p:nvPr/>
          </p:nvGrpSpPr>
          <p:grpSpPr bwMode="auto">
            <a:xfrm>
              <a:off x="600" y="1376"/>
              <a:ext cx="491" cy="502"/>
              <a:chOff x="984" y="824"/>
              <a:chExt cx="491" cy="502"/>
            </a:xfrm>
          </p:grpSpPr>
          <p:sp>
            <p:nvSpPr>
              <p:cNvPr id="246790" name="Freeform 6"/>
              <p:cNvSpPr>
                <a:spLocks/>
              </p:cNvSpPr>
              <p:nvPr/>
            </p:nvSpPr>
            <p:spPr bwMode="auto">
              <a:xfrm>
                <a:off x="1016" y="82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791" name="Freeform 7"/>
              <p:cNvSpPr>
                <a:spLocks/>
              </p:cNvSpPr>
              <p:nvPr/>
            </p:nvSpPr>
            <p:spPr bwMode="auto">
              <a:xfrm>
                <a:off x="1000" y="9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792" name="Freeform 8"/>
              <p:cNvSpPr>
                <a:spLocks/>
              </p:cNvSpPr>
              <p:nvPr/>
            </p:nvSpPr>
            <p:spPr bwMode="auto">
              <a:xfrm>
                <a:off x="984" y="1160"/>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sp>
          <p:nvSpPr>
            <p:cNvPr id="246793" name="Freeform 9"/>
            <p:cNvSpPr>
              <a:spLocks/>
            </p:cNvSpPr>
            <p:nvPr/>
          </p:nvSpPr>
          <p:spPr bwMode="auto">
            <a:xfrm>
              <a:off x="4936" y="143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794" name="Freeform 10"/>
            <p:cNvSpPr>
              <a:spLocks/>
            </p:cNvSpPr>
            <p:nvPr/>
          </p:nvSpPr>
          <p:spPr bwMode="auto">
            <a:xfrm>
              <a:off x="4928" y="15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795" name="Freeform 11"/>
            <p:cNvSpPr>
              <a:spLocks/>
            </p:cNvSpPr>
            <p:nvPr/>
          </p:nvSpPr>
          <p:spPr bwMode="auto">
            <a:xfrm>
              <a:off x="4920" y="175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796" name="Freeform 12"/>
            <p:cNvSpPr>
              <a:spLocks/>
            </p:cNvSpPr>
            <p:nvPr/>
          </p:nvSpPr>
          <p:spPr bwMode="auto">
            <a:xfrm>
              <a:off x="4912" y="191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nvGrpSpPr>
            <p:cNvPr id="4" name="Group 13"/>
            <p:cNvGrpSpPr>
              <a:grpSpLocks/>
            </p:cNvGrpSpPr>
            <p:nvPr/>
          </p:nvGrpSpPr>
          <p:grpSpPr bwMode="auto">
            <a:xfrm>
              <a:off x="1264" y="1072"/>
              <a:ext cx="3536" cy="1112"/>
              <a:chOff x="1264" y="1160"/>
              <a:chExt cx="3536" cy="1112"/>
            </a:xfrm>
          </p:grpSpPr>
          <p:sp>
            <p:nvSpPr>
              <p:cNvPr id="246798" name="Rectangle 14"/>
              <p:cNvSpPr>
                <a:spLocks noChangeArrowheads="1"/>
              </p:cNvSpPr>
              <p:nvPr/>
            </p:nvSpPr>
            <p:spPr bwMode="auto">
              <a:xfrm>
                <a:off x="1264" y="1160"/>
                <a:ext cx="3536" cy="1112"/>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46799" name="Oval 15" descr="Zig zag"/>
              <p:cNvSpPr>
                <a:spLocks noChangeArrowheads="1"/>
              </p:cNvSpPr>
              <p:nvPr/>
            </p:nvSpPr>
            <p:spPr bwMode="auto">
              <a:xfrm>
                <a:off x="1984" y="1240"/>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00" name="Oval 16" descr="Zig zag"/>
              <p:cNvSpPr>
                <a:spLocks noChangeArrowheads="1"/>
              </p:cNvSpPr>
              <p:nvPr/>
            </p:nvSpPr>
            <p:spPr bwMode="auto">
              <a:xfrm>
                <a:off x="2704" y="1792"/>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01" name="Oval 17" descr="Zig zag"/>
              <p:cNvSpPr>
                <a:spLocks noChangeArrowheads="1"/>
              </p:cNvSpPr>
              <p:nvPr/>
            </p:nvSpPr>
            <p:spPr bwMode="auto">
              <a:xfrm>
                <a:off x="3552" y="1280"/>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02" name="Oval 18"/>
              <p:cNvSpPr>
                <a:spLocks noChangeArrowheads="1"/>
              </p:cNvSpPr>
              <p:nvPr/>
            </p:nvSpPr>
            <p:spPr bwMode="auto">
              <a:xfrm>
                <a:off x="1592" y="1696"/>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3" name="Oval 19"/>
              <p:cNvSpPr>
                <a:spLocks noChangeArrowheads="1"/>
              </p:cNvSpPr>
              <p:nvPr/>
            </p:nvSpPr>
            <p:spPr bwMode="auto">
              <a:xfrm>
                <a:off x="2288" y="1784"/>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4" name="Oval 20"/>
              <p:cNvSpPr>
                <a:spLocks noChangeArrowheads="1"/>
              </p:cNvSpPr>
              <p:nvPr/>
            </p:nvSpPr>
            <p:spPr bwMode="auto">
              <a:xfrm>
                <a:off x="3376" y="1872"/>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5" name="Oval 21"/>
              <p:cNvSpPr>
                <a:spLocks noChangeArrowheads="1"/>
              </p:cNvSpPr>
              <p:nvPr/>
            </p:nvSpPr>
            <p:spPr bwMode="auto">
              <a:xfrm>
                <a:off x="2960" y="1248"/>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6" name="Oval 22"/>
              <p:cNvSpPr>
                <a:spLocks noChangeArrowheads="1"/>
              </p:cNvSpPr>
              <p:nvPr/>
            </p:nvSpPr>
            <p:spPr bwMode="auto">
              <a:xfrm>
                <a:off x="4240" y="1344"/>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7" name="Oval 23"/>
              <p:cNvSpPr>
                <a:spLocks noChangeArrowheads="1"/>
              </p:cNvSpPr>
              <p:nvPr/>
            </p:nvSpPr>
            <p:spPr bwMode="auto">
              <a:xfrm>
                <a:off x="4184" y="1816"/>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08" name="Oval 24" descr="Zig zag"/>
              <p:cNvSpPr>
                <a:spLocks noChangeArrowheads="1"/>
              </p:cNvSpPr>
              <p:nvPr/>
            </p:nvSpPr>
            <p:spPr bwMode="auto">
              <a:xfrm>
                <a:off x="4168" y="1240"/>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09" name="Oval 25" descr="Zig zag"/>
              <p:cNvSpPr>
                <a:spLocks noChangeArrowheads="1"/>
              </p:cNvSpPr>
              <p:nvPr/>
            </p:nvSpPr>
            <p:spPr bwMode="auto">
              <a:xfrm>
                <a:off x="1504" y="1592"/>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10" name="Oval 26" descr="Zig zag"/>
              <p:cNvSpPr>
                <a:spLocks noChangeArrowheads="1"/>
              </p:cNvSpPr>
              <p:nvPr/>
            </p:nvSpPr>
            <p:spPr bwMode="auto">
              <a:xfrm>
                <a:off x="3280" y="1768"/>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grpSp>
        <p:sp>
          <p:nvSpPr>
            <p:cNvPr id="246811" name="Text Box 27"/>
            <p:cNvSpPr txBox="1">
              <a:spLocks noChangeArrowheads="1"/>
            </p:cNvSpPr>
            <p:nvPr/>
          </p:nvSpPr>
          <p:spPr bwMode="auto">
            <a:xfrm>
              <a:off x="1358" y="2193"/>
              <a:ext cx="4063" cy="288"/>
            </a:xfrm>
            <a:prstGeom prst="rect">
              <a:avLst/>
            </a:prstGeom>
            <a:noFill/>
            <a:ln w="9525">
              <a:noFill/>
              <a:miter lim="800000"/>
              <a:headEnd/>
              <a:tailEnd/>
            </a:ln>
            <a:effectLst/>
          </p:spPr>
          <p:txBody>
            <a:bodyPr wrap="none">
              <a:prstTxWarp prst="textNoShape">
                <a:avLst/>
              </a:prstTxWarp>
              <a:spAutoFit/>
            </a:bodyPr>
            <a:lstStyle/>
            <a:p>
              <a:r>
                <a:rPr lang="en-US"/>
                <a:t>N</a:t>
              </a:r>
              <a:r>
                <a:rPr lang="en-US" baseline="-25000"/>
                <a:t>upper</a:t>
              </a:r>
              <a:r>
                <a:rPr lang="en-US"/>
                <a:t> &gt; N</a:t>
              </a:r>
              <a:r>
                <a:rPr lang="en-US" baseline="-25000"/>
                <a:t>lower</a:t>
              </a:r>
              <a:r>
                <a:rPr lang="en-US"/>
                <a:t>,   (more reproduced than eaten) </a:t>
              </a:r>
            </a:p>
          </p:txBody>
        </p:sp>
      </p:grpSp>
      <p:grpSp>
        <p:nvGrpSpPr>
          <p:cNvPr id="5" name="Group 28"/>
          <p:cNvGrpSpPr>
            <a:grpSpLocks/>
          </p:cNvGrpSpPr>
          <p:nvPr/>
        </p:nvGrpSpPr>
        <p:grpSpPr bwMode="auto">
          <a:xfrm>
            <a:off x="635000" y="4343400"/>
            <a:ext cx="7599363" cy="2249488"/>
            <a:chOff x="400" y="2736"/>
            <a:chExt cx="4787" cy="1417"/>
          </a:xfrm>
        </p:grpSpPr>
        <p:sp>
          <p:nvSpPr>
            <p:cNvPr id="246813" name="Rectangle 29"/>
            <p:cNvSpPr>
              <a:spLocks noChangeArrowheads="1"/>
            </p:cNvSpPr>
            <p:nvPr/>
          </p:nvSpPr>
          <p:spPr bwMode="auto">
            <a:xfrm>
              <a:off x="1064" y="2736"/>
              <a:ext cx="3536" cy="1112"/>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46814" name="Oval 30" descr="Zig zag"/>
            <p:cNvSpPr>
              <a:spLocks noChangeArrowheads="1"/>
            </p:cNvSpPr>
            <p:nvPr/>
          </p:nvSpPr>
          <p:spPr bwMode="auto">
            <a:xfrm>
              <a:off x="1784" y="2816"/>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15" name="Oval 31" descr="Zig zag"/>
            <p:cNvSpPr>
              <a:spLocks noChangeArrowheads="1"/>
            </p:cNvSpPr>
            <p:nvPr/>
          </p:nvSpPr>
          <p:spPr bwMode="auto">
            <a:xfrm>
              <a:off x="2504" y="3368"/>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46816" name="Oval 32"/>
            <p:cNvSpPr>
              <a:spLocks noChangeArrowheads="1"/>
            </p:cNvSpPr>
            <p:nvPr/>
          </p:nvSpPr>
          <p:spPr bwMode="auto">
            <a:xfrm>
              <a:off x="1392" y="3272"/>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17" name="Oval 33"/>
            <p:cNvSpPr>
              <a:spLocks noChangeArrowheads="1"/>
            </p:cNvSpPr>
            <p:nvPr/>
          </p:nvSpPr>
          <p:spPr bwMode="auto">
            <a:xfrm>
              <a:off x="2088" y="3360"/>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18" name="Oval 34"/>
            <p:cNvSpPr>
              <a:spLocks noChangeArrowheads="1"/>
            </p:cNvSpPr>
            <p:nvPr/>
          </p:nvSpPr>
          <p:spPr bwMode="auto">
            <a:xfrm>
              <a:off x="3176" y="3448"/>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19" name="Oval 35"/>
            <p:cNvSpPr>
              <a:spLocks noChangeArrowheads="1"/>
            </p:cNvSpPr>
            <p:nvPr/>
          </p:nvSpPr>
          <p:spPr bwMode="auto">
            <a:xfrm>
              <a:off x="2760" y="2824"/>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20" name="Oval 36"/>
            <p:cNvSpPr>
              <a:spLocks noChangeArrowheads="1"/>
            </p:cNvSpPr>
            <p:nvPr/>
          </p:nvSpPr>
          <p:spPr bwMode="auto">
            <a:xfrm>
              <a:off x="4040" y="2920"/>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21" name="Oval 37"/>
            <p:cNvSpPr>
              <a:spLocks noChangeArrowheads="1"/>
            </p:cNvSpPr>
            <p:nvPr/>
          </p:nvSpPr>
          <p:spPr bwMode="auto">
            <a:xfrm>
              <a:off x="3984" y="3392"/>
              <a:ext cx="248" cy="248"/>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46822" name="Oval 38" descr="Zig zag"/>
            <p:cNvSpPr>
              <a:spLocks noChangeArrowheads="1"/>
            </p:cNvSpPr>
            <p:nvPr/>
          </p:nvSpPr>
          <p:spPr bwMode="auto">
            <a:xfrm>
              <a:off x="1304" y="3168"/>
              <a:ext cx="432" cy="432"/>
            </a:xfrm>
            <a:prstGeom prst="ellipse">
              <a:avLst/>
            </a:prstGeom>
            <a:pattFill prst="zigZag">
              <a:fgClr>
                <a:schemeClr val="accent1"/>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grpSp>
          <p:nvGrpSpPr>
            <p:cNvPr id="6" name="Group 39"/>
            <p:cNvGrpSpPr>
              <a:grpSpLocks/>
            </p:cNvGrpSpPr>
            <p:nvPr/>
          </p:nvGrpSpPr>
          <p:grpSpPr bwMode="auto">
            <a:xfrm>
              <a:off x="400" y="3032"/>
              <a:ext cx="491" cy="502"/>
              <a:chOff x="984" y="824"/>
              <a:chExt cx="491" cy="502"/>
            </a:xfrm>
          </p:grpSpPr>
          <p:sp>
            <p:nvSpPr>
              <p:cNvPr id="246824" name="Freeform 40"/>
              <p:cNvSpPr>
                <a:spLocks/>
              </p:cNvSpPr>
              <p:nvPr/>
            </p:nvSpPr>
            <p:spPr bwMode="auto">
              <a:xfrm>
                <a:off x="1016" y="82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825" name="Freeform 41"/>
              <p:cNvSpPr>
                <a:spLocks/>
              </p:cNvSpPr>
              <p:nvPr/>
            </p:nvSpPr>
            <p:spPr bwMode="auto">
              <a:xfrm>
                <a:off x="1000" y="9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826" name="Freeform 42"/>
              <p:cNvSpPr>
                <a:spLocks/>
              </p:cNvSpPr>
              <p:nvPr/>
            </p:nvSpPr>
            <p:spPr bwMode="auto">
              <a:xfrm>
                <a:off x="984" y="1160"/>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sp>
          <p:nvSpPr>
            <p:cNvPr id="246827" name="Freeform 43"/>
            <p:cNvSpPr>
              <a:spLocks/>
            </p:cNvSpPr>
            <p:nvPr/>
          </p:nvSpPr>
          <p:spPr bwMode="auto">
            <a:xfrm>
              <a:off x="4728" y="31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828" name="Freeform 44"/>
            <p:cNvSpPr>
              <a:spLocks/>
            </p:cNvSpPr>
            <p:nvPr/>
          </p:nvSpPr>
          <p:spPr bwMode="auto">
            <a:xfrm>
              <a:off x="4720" y="343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46829" name="Text Box 45"/>
            <p:cNvSpPr txBox="1">
              <a:spLocks noChangeArrowheads="1"/>
            </p:cNvSpPr>
            <p:nvPr/>
          </p:nvSpPr>
          <p:spPr bwMode="auto">
            <a:xfrm>
              <a:off x="1142" y="3865"/>
              <a:ext cx="2932" cy="288"/>
            </a:xfrm>
            <a:prstGeom prst="rect">
              <a:avLst/>
            </a:prstGeom>
            <a:noFill/>
            <a:ln w="9525">
              <a:noFill/>
              <a:miter lim="800000"/>
              <a:headEnd/>
              <a:tailEnd/>
            </a:ln>
            <a:effectLst/>
          </p:spPr>
          <p:txBody>
            <a:bodyPr wrap="none">
              <a:prstTxWarp prst="textNoShape">
                <a:avLst/>
              </a:prstTxWarp>
              <a:spAutoFit/>
            </a:bodyPr>
            <a:lstStyle/>
            <a:p>
              <a:r>
                <a:rPr lang="en-US"/>
                <a:t>N</a:t>
              </a:r>
              <a:r>
                <a:rPr lang="en-US" baseline="-25000"/>
                <a:t>upper</a:t>
              </a:r>
              <a:r>
                <a:rPr lang="en-US"/>
                <a:t> &lt; N</a:t>
              </a:r>
              <a:r>
                <a:rPr lang="en-US" baseline="-25000"/>
                <a:t>lower</a:t>
              </a:r>
              <a:r>
                <a:rPr lang="en-US"/>
                <a:t>,  fewer out than in.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F07EF56-033B-E544-9F33-E6F854F0FEF4}" type="slidenum">
              <a:rPr lang="en-US"/>
              <a:pPr/>
              <a:t>17</a:t>
            </a:fld>
            <a:endParaRPr lang="en-US"/>
          </a:p>
        </p:txBody>
      </p:sp>
      <p:pic>
        <p:nvPicPr>
          <p:cNvPr id="248834" name="Picture 2"/>
          <p:cNvPicPr>
            <a:picLocks noChangeAspect="1" noChangeArrowheads="1"/>
          </p:cNvPicPr>
          <p:nvPr/>
        </p:nvPicPr>
        <p:blipFill>
          <a:blip r:embed="rId3"/>
          <a:srcRect l="8253" t="14030" r="11687" b="12325"/>
          <a:stretch>
            <a:fillRect/>
          </a:stretch>
        </p:blipFill>
        <p:spPr bwMode="auto">
          <a:xfrm>
            <a:off x="987425" y="715963"/>
            <a:ext cx="6999288" cy="5151437"/>
          </a:xfrm>
          <a:prstGeom prst="rect">
            <a:avLst/>
          </a:prstGeom>
          <a:noFill/>
          <a:ln w="9525">
            <a:noFill/>
            <a:miter lim="800000"/>
            <a:headEnd/>
            <a:tailEnd/>
          </a:ln>
          <a:effectLst/>
        </p:spPr>
      </p:pic>
      <p:sp>
        <p:nvSpPr>
          <p:cNvPr id="248835" name="Rectangle 3"/>
          <p:cNvSpPr>
            <a:spLocks noChangeArrowheads="1"/>
          </p:cNvSpPr>
          <p:nvPr/>
        </p:nvSpPr>
        <p:spPr bwMode="auto">
          <a:xfrm>
            <a:off x="1260475" y="5861050"/>
            <a:ext cx="6694488" cy="457200"/>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http://phet.colorado.edu/simulations/lasers/lasers.jnlp</a:t>
            </a:r>
          </a:p>
        </p:txBody>
      </p:sp>
      <p:sp>
        <p:nvSpPr>
          <p:cNvPr id="248836" name="Rectangle 4"/>
          <p:cNvSpPr>
            <a:spLocks noChangeArrowheads="1"/>
          </p:cNvSpPr>
          <p:nvPr/>
        </p:nvSpPr>
        <p:spPr bwMode="auto">
          <a:xfrm>
            <a:off x="371475" y="142875"/>
            <a:ext cx="7943850" cy="457200"/>
          </a:xfrm>
          <a:prstGeom prst="rect">
            <a:avLst/>
          </a:prstGeom>
          <a:noFill/>
          <a:ln w="9525">
            <a:noFill/>
            <a:miter lim="800000"/>
            <a:headEnd/>
            <a:tailEnd/>
          </a:ln>
          <a:effectLst/>
        </p:spPr>
        <p:txBody>
          <a:bodyPr wrap="none">
            <a:prstTxWarp prst="textNoShape">
              <a:avLst/>
            </a:prstTxWarp>
            <a:spAutoFit/>
          </a:bodyPr>
          <a:lstStyle/>
          <a:p>
            <a:r>
              <a:rPr lang="en-US"/>
              <a:t>Can you get a population inversion in a two level system?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Slide Number Placeholder 5"/>
          <p:cNvSpPr>
            <a:spLocks noGrp="1"/>
          </p:cNvSpPr>
          <p:nvPr>
            <p:ph type="sldNum" sz="quarter" idx="12"/>
          </p:nvPr>
        </p:nvSpPr>
        <p:spPr/>
        <p:txBody>
          <a:bodyPr/>
          <a:lstStyle/>
          <a:p>
            <a:fld id="{C393EF9C-73AE-7549-AD4E-F53BD0435879}" type="slidenum">
              <a:rPr lang="en-US"/>
              <a:pPr/>
              <a:t>18</a:t>
            </a:fld>
            <a:endParaRPr lang="en-US"/>
          </a:p>
        </p:txBody>
      </p:sp>
      <p:sp>
        <p:nvSpPr>
          <p:cNvPr id="250882" name="Text Box 2"/>
          <p:cNvSpPr txBox="1">
            <a:spLocks noChangeArrowheads="1"/>
          </p:cNvSpPr>
          <p:nvPr/>
        </p:nvSpPr>
        <p:spPr bwMode="auto">
          <a:xfrm>
            <a:off x="1266825" y="536575"/>
            <a:ext cx="184150" cy="457200"/>
          </a:xfrm>
          <a:prstGeom prst="rect">
            <a:avLst/>
          </a:prstGeom>
          <a:noFill/>
          <a:ln w="9525">
            <a:noFill/>
            <a:miter lim="800000"/>
            <a:headEnd/>
            <a:tailEnd/>
          </a:ln>
          <a:effectLst/>
        </p:spPr>
        <p:txBody>
          <a:bodyPr wrap="none">
            <a:prstTxWarp prst="textNoShape">
              <a:avLst/>
            </a:prstTxWarp>
            <a:spAutoFit/>
          </a:bodyPr>
          <a:lstStyle/>
          <a:p>
            <a:endParaRPr lang="en-US">
              <a:latin typeface="Times New Roman" charset="0"/>
            </a:endParaRPr>
          </a:p>
        </p:txBody>
      </p:sp>
      <p:sp>
        <p:nvSpPr>
          <p:cNvPr id="250883" name="Text Box 3"/>
          <p:cNvSpPr txBox="1">
            <a:spLocks noChangeArrowheads="1"/>
          </p:cNvSpPr>
          <p:nvPr/>
        </p:nvSpPr>
        <p:spPr bwMode="auto">
          <a:xfrm>
            <a:off x="119063" y="679450"/>
            <a:ext cx="9024937" cy="1323439"/>
          </a:xfrm>
          <a:prstGeom prst="rect">
            <a:avLst/>
          </a:prstGeom>
          <a:noFill/>
          <a:ln w="9525">
            <a:noFill/>
            <a:miter lim="800000"/>
            <a:headEnd/>
            <a:tailEnd/>
          </a:ln>
          <a:effectLst/>
        </p:spPr>
        <p:txBody>
          <a:bodyPr>
            <a:prstTxWarp prst="textNoShape">
              <a:avLst/>
            </a:prstTxWarp>
            <a:spAutoFit/>
          </a:bodyPr>
          <a:lstStyle/>
          <a:p>
            <a:endParaRPr lang="en-US" sz="800" dirty="0"/>
          </a:p>
          <a:p>
            <a:r>
              <a:rPr lang="en-US" b="1" dirty="0">
                <a:solidFill>
                  <a:srgbClr val="FF0000"/>
                </a:solidFill>
              </a:rPr>
              <a:t>need </a:t>
            </a:r>
            <a:r>
              <a:rPr lang="en-US" b="1" u="sng" dirty="0">
                <a:solidFill>
                  <a:srgbClr val="FF0000"/>
                </a:solidFill>
              </a:rPr>
              <a:t>at least one more energy level involved.</a:t>
            </a:r>
          </a:p>
          <a:p>
            <a:r>
              <a:rPr lang="en-US" dirty="0"/>
              <a:t>Trick: use a second color of light  </a:t>
            </a:r>
          </a:p>
          <a:p>
            <a:r>
              <a:rPr lang="en-US" dirty="0"/>
              <a:t>(why two levels (one color) won’t work as HW </a:t>
            </a:r>
            <a:r>
              <a:rPr lang="en-US" dirty="0" smtClean="0"/>
              <a:t>problem)</a:t>
            </a:r>
            <a:endParaRPr lang="en-US" dirty="0"/>
          </a:p>
        </p:txBody>
      </p:sp>
      <p:sp>
        <p:nvSpPr>
          <p:cNvPr id="250884" name="Text Box 4"/>
          <p:cNvSpPr txBox="1">
            <a:spLocks noChangeArrowheads="1"/>
          </p:cNvSpPr>
          <p:nvPr/>
        </p:nvSpPr>
        <p:spPr bwMode="auto">
          <a:xfrm>
            <a:off x="1085850" y="2039938"/>
            <a:ext cx="6748463" cy="304800"/>
          </a:xfrm>
          <a:prstGeom prst="rect">
            <a:avLst/>
          </a:prstGeom>
          <a:noFill/>
          <a:ln w="9525">
            <a:noFill/>
            <a:miter lim="800000"/>
            <a:headEnd/>
            <a:tailEnd/>
          </a:ln>
          <a:effectLst/>
        </p:spPr>
        <p:txBody>
          <a:bodyPr>
            <a:prstTxWarp prst="textNoShape">
              <a:avLst/>
            </a:prstTxWarp>
            <a:spAutoFit/>
          </a:bodyPr>
          <a:lstStyle/>
          <a:p>
            <a:endParaRPr lang="en-US" sz="1400"/>
          </a:p>
        </p:txBody>
      </p:sp>
      <p:sp>
        <p:nvSpPr>
          <p:cNvPr id="250885" name="Text Box 5"/>
          <p:cNvSpPr txBox="1">
            <a:spLocks noChangeArrowheads="1"/>
          </p:cNvSpPr>
          <p:nvPr/>
        </p:nvSpPr>
        <p:spPr bwMode="auto">
          <a:xfrm>
            <a:off x="4419600" y="2044700"/>
            <a:ext cx="4895850" cy="4035425"/>
          </a:xfrm>
          <a:prstGeom prst="rect">
            <a:avLst/>
          </a:prstGeom>
          <a:noFill/>
          <a:ln w="9525">
            <a:noFill/>
            <a:miter lim="800000"/>
            <a:headEnd/>
            <a:tailEnd/>
          </a:ln>
          <a:effectLst/>
        </p:spPr>
        <p:txBody>
          <a:bodyPr>
            <a:prstTxWarp prst="textNoShape">
              <a:avLst/>
            </a:prstTxWarp>
            <a:spAutoFit/>
          </a:bodyPr>
          <a:lstStyle/>
          <a:p>
            <a:pPr marL="339725" indent="-339725"/>
            <a:r>
              <a:rPr lang="en-US" sz="2200"/>
              <a:t>To create population inversion </a:t>
            </a:r>
          </a:p>
          <a:p>
            <a:pPr marL="339725" indent="-339725"/>
            <a:r>
              <a:rPr lang="en-US" sz="2200"/>
              <a:t>between G and level 1 would need:</a:t>
            </a:r>
          </a:p>
          <a:p>
            <a:pPr marL="339725" indent="-339725"/>
            <a:endParaRPr lang="en-US" sz="1200"/>
          </a:p>
          <a:p>
            <a:pPr marL="339725" indent="-339725"/>
            <a:r>
              <a:rPr lang="en-US" sz="2200"/>
              <a:t>a. time spent in level 2 (t</a:t>
            </a:r>
            <a:r>
              <a:rPr lang="en-US" sz="2200" baseline="-25000"/>
              <a:t>2</a:t>
            </a:r>
            <a:r>
              <a:rPr lang="en-US" sz="2200"/>
              <a:t>) before spontaneously jumping to 1 is long,  and time spent in level 1 (t</a:t>
            </a:r>
            <a:r>
              <a:rPr lang="en-US" sz="2200" baseline="-25000"/>
              <a:t>1</a:t>
            </a:r>
            <a:r>
              <a:rPr lang="en-US" sz="2200"/>
              <a:t>) before jumping to G is short. </a:t>
            </a:r>
          </a:p>
          <a:p>
            <a:pPr marL="339725" indent="-339725"/>
            <a:endParaRPr lang="en-US" sz="1000"/>
          </a:p>
          <a:p>
            <a:pPr marL="339725" indent="-339725"/>
            <a:r>
              <a:rPr lang="en-US" sz="2200"/>
              <a:t>b. t</a:t>
            </a:r>
            <a:r>
              <a:rPr lang="en-US" sz="2200" baseline="-25000"/>
              <a:t>1</a:t>
            </a:r>
            <a:r>
              <a:rPr lang="en-US" sz="2200"/>
              <a:t>=t</a:t>
            </a:r>
            <a:r>
              <a:rPr lang="en-US" sz="2200" baseline="-25000"/>
              <a:t>2</a:t>
            </a:r>
          </a:p>
          <a:p>
            <a:pPr marL="339725" indent="-339725"/>
            <a:endParaRPr lang="en-US" sz="1000" baseline="-25000"/>
          </a:p>
          <a:p>
            <a:pPr marL="339725" indent="-339725"/>
            <a:r>
              <a:rPr lang="en-US" sz="2200"/>
              <a:t>c. t</a:t>
            </a:r>
            <a:r>
              <a:rPr lang="en-US" sz="2200" baseline="-25000"/>
              <a:t>2</a:t>
            </a:r>
            <a:r>
              <a:rPr lang="en-US" sz="2200"/>
              <a:t> short, t</a:t>
            </a:r>
            <a:r>
              <a:rPr lang="en-US" sz="2200" baseline="-25000"/>
              <a:t>1</a:t>
            </a:r>
            <a:r>
              <a:rPr lang="en-US" sz="2200"/>
              <a:t> long</a:t>
            </a:r>
          </a:p>
          <a:p>
            <a:pPr marL="339725" indent="-339725"/>
            <a:endParaRPr lang="en-US" sz="1000"/>
          </a:p>
          <a:p>
            <a:pPr marL="339725" indent="-339725"/>
            <a:r>
              <a:rPr lang="en-US" sz="2200"/>
              <a:t>d. does not matter</a:t>
            </a:r>
          </a:p>
          <a:p>
            <a:pPr marL="339725" indent="-339725"/>
            <a:endParaRPr lang="en-US" sz="2200"/>
          </a:p>
        </p:txBody>
      </p:sp>
      <p:grpSp>
        <p:nvGrpSpPr>
          <p:cNvPr id="2" name="Group 6"/>
          <p:cNvGrpSpPr>
            <a:grpSpLocks/>
          </p:cNvGrpSpPr>
          <p:nvPr/>
        </p:nvGrpSpPr>
        <p:grpSpPr bwMode="auto">
          <a:xfrm>
            <a:off x="0" y="2513013"/>
            <a:ext cx="4587875" cy="3908425"/>
            <a:chOff x="0" y="1583"/>
            <a:chExt cx="2890" cy="2462"/>
          </a:xfrm>
        </p:grpSpPr>
        <p:sp>
          <p:nvSpPr>
            <p:cNvPr id="250887" name="Line 7"/>
            <p:cNvSpPr>
              <a:spLocks noChangeShapeType="1"/>
            </p:cNvSpPr>
            <p:nvPr/>
          </p:nvSpPr>
          <p:spPr bwMode="auto">
            <a:xfrm>
              <a:off x="808" y="3333"/>
              <a:ext cx="1048"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50888" name="Line 8"/>
            <p:cNvSpPr>
              <a:spLocks noChangeShapeType="1"/>
            </p:cNvSpPr>
            <p:nvPr/>
          </p:nvSpPr>
          <p:spPr bwMode="auto">
            <a:xfrm>
              <a:off x="912" y="1805"/>
              <a:ext cx="1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50889" name="Line 9"/>
            <p:cNvSpPr>
              <a:spLocks noChangeShapeType="1"/>
            </p:cNvSpPr>
            <p:nvPr/>
          </p:nvSpPr>
          <p:spPr bwMode="auto">
            <a:xfrm>
              <a:off x="1888" y="2189"/>
              <a:ext cx="780" cy="8"/>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50890" name="Line 10"/>
            <p:cNvSpPr>
              <a:spLocks noChangeShapeType="1"/>
            </p:cNvSpPr>
            <p:nvPr/>
          </p:nvSpPr>
          <p:spPr bwMode="auto">
            <a:xfrm flipV="1">
              <a:off x="1168" y="1813"/>
              <a:ext cx="96" cy="14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nvGrpSpPr>
            <p:cNvPr id="3" name="Group 11"/>
            <p:cNvGrpSpPr>
              <a:grpSpLocks/>
            </p:cNvGrpSpPr>
            <p:nvPr/>
          </p:nvGrpSpPr>
          <p:grpSpPr bwMode="auto">
            <a:xfrm>
              <a:off x="480" y="2413"/>
              <a:ext cx="491" cy="502"/>
              <a:chOff x="984" y="824"/>
              <a:chExt cx="491" cy="502"/>
            </a:xfrm>
          </p:grpSpPr>
          <p:sp>
            <p:nvSpPr>
              <p:cNvPr id="250892" name="Freeform 12"/>
              <p:cNvSpPr>
                <a:spLocks/>
              </p:cNvSpPr>
              <p:nvPr/>
            </p:nvSpPr>
            <p:spPr bwMode="auto">
              <a:xfrm>
                <a:off x="1016" y="82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50893" name="Freeform 13"/>
              <p:cNvSpPr>
                <a:spLocks/>
              </p:cNvSpPr>
              <p:nvPr/>
            </p:nvSpPr>
            <p:spPr bwMode="auto">
              <a:xfrm>
                <a:off x="1000" y="9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sp>
            <p:nvSpPr>
              <p:cNvPr id="250894" name="Freeform 14"/>
              <p:cNvSpPr>
                <a:spLocks/>
              </p:cNvSpPr>
              <p:nvPr/>
            </p:nvSpPr>
            <p:spPr bwMode="auto">
              <a:xfrm>
                <a:off x="984" y="1160"/>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1EC235"/>
                </a:solidFill>
                <a:round/>
                <a:headEnd type="none" w="med" len="med"/>
                <a:tailEnd type="triangle" w="med" len="med"/>
              </a:ln>
              <a:effectLst/>
            </p:spPr>
            <p:txBody>
              <a:bodyPr>
                <a:prstTxWarp prst="textNoShape">
                  <a:avLst/>
                </a:prstTxWarp>
              </a:bodyPr>
              <a:lstStyle/>
              <a:p>
                <a:endParaRPr lang="en-US"/>
              </a:p>
            </p:txBody>
          </p:sp>
        </p:grpSp>
        <p:sp>
          <p:nvSpPr>
            <p:cNvPr id="250895" name="Line 15"/>
            <p:cNvSpPr>
              <a:spLocks noChangeShapeType="1"/>
            </p:cNvSpPr>
            <p:nvPr/>
          </p:nvSpPr>
          <p:spPr bwMode="auto">
            <a:xfrm>
              <a:off x="1880" y="1837"/>
              <a:ext cx="400" cy="32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50896" name="Line 16"/>
            <p:cNvSpPr>
              <a:spLocks noChangeShapeType="1"/>
            </p:cNvSpPr>
            <p:nvPr/>
          </p:nvSpPr>
          <p:spPr bwMode="auto">
            <a:xfrm flipH="1">
              <a:off x="1848" y="2277"/>
              <a:ext cx="448" cy="1016"/>
            </a:xfrm>
            <a:prstGeom prst="line">
              <a:avLst/>
            </a:prstGeom>
            <a:noFill/>
            <a:ln w="9525" cap="rnd">
              <a:solidFill>
                <a:schemeClr val="tx1"/>
              </a:solidFill>
              <a:prstDash val="sysDot"/>
              <a:round/>
              <a:headEnd/>
              <a:tailEnd type="triangle" w="med" len="med"/>
            </a:ln>
            <a:effectLst/>
          </p:spPr>
          <p:txBody>
            <a:bodyPr>
              <a:prstTxWarp prst="textNoShape">
                <a:avLst/>
              </a:prstTxWarp>
            </a:bodyPr>
            <a:lstStyle/>
            <a:p>
              <a:endParaRPr lang="en-US"/>
            </a:p>
          </p:txBody>
        </p:sp>
        <p:sp>
          <p:nvSpPr>
            <p:cNvPr id="250897" name="Freeform 17"/>
            <p:cNvSpPr>
              <a:spLocks/>
            </p:cNvSpPr>
            <p:nvPr/>
          </p:nvSpPr>
          <p:spPr bwMode="auto">
            <a:xfrm>
              <a:off x="2184" y="2565"/>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50898" name="Text Box 18"/>
            <p:cNvSpPr txBox="1">
              <a:spLocks noChangeArrowheads="1"/>
            </p:cNvSpPr>
            <p:nvPr/>
          </p:nvSpPr>
          <p:spPr bwMode="auto">
            <a:xfrm>
              <a:off x="1193" y="3304"/>
              <a:ext cx="255" cy="288"/>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G</a:t>
              </a:r>
            </a:p>
          </p:txBody>
        </p:sp>
        <p:sp>
          <p:nvSpPr>
            <p:cNvPr id="250899" name="Text Box 19"/>
            <p:cNvSpPr txBox="1">
              <a:spLocks noChangeArrowheads="1"/>
            </p:cNvSpPr>
            <p:nvPr/>
          </p:nvSpPr>
          <p:spPr bwMode="auto">
            <a:xfrm>
              <a:off x="718" y="1583"/>
              <a:ext cx="212" cy="288"/>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2</a:t>
              </a:r>
            </a:p>
          </p:txBody>
        </p:sp>
        <p:sp>
          <p:nvSpPr>
            <p:cNvPr id="250900" name="Text Box 20"/>
            <p:cNvSpPr txBox="1">
              <a:spLocks noChangeArrowheads="1"/>
            </p:cNvSpPr>
            <p:nvPr/>
          </p:nvSpPr>
          <p:spPr bwMode="auto">
            <a:xfrm>
              <a:off x="2486" y="1911"/>
              <a:ext cx="212" cy="288"/>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1</a:t>
              </a:r>
            </a:p>
          </p:txBody>
        </p:sp>
        <p:sp>
          <p:nvSpPr>
            <p:cNvPr id="250901" name="Text Box 21"/>
            <p:cNvSpPr txBox="1">
              <a:spLocks noChangeArrowheads="1"/>
            </p:cNvSpPr>
            <p:nvPr/>
          </p:nvSpPr>
          <p:spPr bwMode="auto">
            <a:xfrm>
              <a:off x="0" y="1966"/>
              <a:ext cx="1503" cy="442"/>
            </a:xfrm>
            <a:prstGeom prst="rect">
              <a:avLst/>
            </a:prstGeom>
            <a:noFill/>
            <a:ln w="9525">
              <a:noFill/>
              <a:miter lim="800000"/>
              <a:headEnd/>
              <a:tailEnd/>
            </a:ln>
            <a:effectLst/>
          </p:spPr>
          <p:txBody>
            <a:bodyPr wrap="none">
              <a:prstTxWarp prst="textNoShape">
                <a:avLst/>
              </a:prstTxWarp>
              <a:spAutoFit/>
            </a:bodyPr>
            <a:lstStyle/>
            <a:p>
              <a:r>
                <a:rPr lang="en-US" sz="2000" i="1">
                  <a:latin typeface="Times New Roman" charset="0"/>
                </a:rPr>
                <a:t>also can kick up by</a:t>
              </a:r>
            </a:p>
            <a:p>
              <a:r>
                <a:rPr lang="en-US" sz="2000" i="1">
                  <a:latin typeface="Times New Roman" charset="0"/>
                </a:rPr>
                <a:t>bashing with electron</a:t>
              </a:r>
            </a:p>
          </p:txBody>
        </p:sp>
        <p:sp>
          <p:nvSpPr>
            <p:cNvPr id="250902" name="Text Box 22"/>
            <p:cNvSpPr txBox="1">
              <a:spLocks noChangeArrowheads="1"/>
            </p:cNvSpPr>
            <p:nvPr/>
          </p:nvSpPr>
          <p:spPr bwMode="auto">
            <a:xfrm>
              <a:off x="266" y="3527"/>
              <a:ext cx="2624" cy="518"/>
            </a:xfrm>
            <a:prstGeom prst="rect">
              <a:avLst/>
            </a:prstGeom>
            <a:noFill/>
            <a:ln w="9525">
              <a:noFill/>
              <a:miter lim="800000"/>
              <a:headEnd/>
              <a:tailEnd/>
            </a:ln>
            <a:effectLst/>
          </p:spPr>
          <p:txBody>
            <a:bodyPr wrap="none">
              <a:prstTxWarp prst="textNoShape">
                <a:avLst/>
              </a:prstTxWarp>
              <a:spAutoFit/>
            </a:bodyPr>
            <a:lstStyle/>
            <a:p>
              <a:r>
                <a:rPr lang="en-US"/>
                <a:t>“pumping” process to</a:t>
              </a:r>
            </a:p>
            <a:p>
              <a:r>
                <a:rPr lang="en-US"/>
                <a:t> produce population inversion</a:t>
              </a:r>
            </a:p>
          </p:txBody>
        </p:sp>
        <p:sp>
          <p:nvSpPr>
            <p:cNvPr id="250903" name="Text Box 23"/>
            <p:cNvSpPr txBox="1">
              <a:spLocks noChangeArrowheads="1"/>
            </p:cNvSpPr>
            <p:nvPr/>
          </p:nvSpPr>
          <p:spPr bwMode="auto">
            <a:xfrm>
              <a:off x="2034" y="1700"/>
              <a:ext cx="241" cy="288"/>
            </a:xfrm>
            <a:prstGeom prst="rect">
              <a:avLst/>
            </a:prstGeom>
            <a:noFill/>
            <a:ln w="9525">
              <a:noFill/>
              <a:miter lim="800000"/>
              <a:headEnd/>
              <a:tailEnd/>
            </a:ln>
            <a:effectLst/>
          </p:spPr>
          <p:txBody>
            <a:bodyPr wrap="none">
              <a:prstTxWarp prst="textNoShape">
                <a:avLst/>
              </a:prstTxWarp>
              <a:spAutoFit/>
            </a:bodyPr>
            <a:lstStyle/>
            <a:p>
              <a:r>
                <a:rPr lang="en-US"/>
                <a:t>t</a:t>
              </a:r>
              <a:r>
                <a:rPr lang="en-US" baseline="-25000"/>
                <a:t>2</a:t>
              </a:r>
            </a:p>
          </p:txBody>
        </p:sp>
        <p:sp>
          <p:nvSpPr>
            <p:cNvPr id="250904" name="Text Box 24"/>
            <p:cNvSpPr txBox="1">
              <a:spLocks noChangeArrowheads="1"/>
            </p:cNvSpPr>
            <p:nvPr/>
          </p:nvSpPr>
          <p:spPr bwMode="auto">
            <a:xfrm>
              <a:off x="1918" y="2288"/>
              <a:ext cx="241" cy="288"/>
            </a:xfrm>
            <a:prstGeom prst="rect">
              <a:avLst/>
            </a:prstGeom>
            <a:noFill/>
            <a:ln w="9525">
              <a:noFill/>
              <a:miter lim="800000"/>
              <a:headEnd/>
              <a:tailEnd/>
            </a:ln>
            <a:effectLst/>
          </p:spPr>
          <p:txBody>
            <a:bodyPr wrap="none">
              <a:prstTxWarp prst="textNoShape">
                <a:avLst/>
              </a:prstTxWarp>
              <a:spAutoFit/>
            </a:bodyPr>
            <a:lstStyle/>
            <a:p>
              <a:r>
                <a:rPr lang="en-US"/>
                <a:t>t</a:t>
              </a:r>
              <a:r>
                <a:rPr lang="en-US" baseline="-25000"/>
                <a:t>1</a:t>
              </a:r>
            </a:p>
          </p:txBody>
        </p:sp>
      </p:grpSp>
      <p:sp>
        <p:nvSpPr>
          <p:cNvPr id="250905" name="Text Box 25"/>
          <p:cNvSpPr txBox="1">
            <a:spLocks noChangeArrowheads="1"/>
          </p:cNvSpPr>
          <p:nvPr/>
        </p:nvSpPr>
        <p:spPr bwMode="auto">
          <a:xfrm>
            <a:off x="4849813" y="5670550"/>
            <a:ext cx="3902075" cy="457200"/>
          </a:xfrm>
          <a:prstGeom prst="rect">
            <a:avLst/>
          </a:prstGeom>
          <a:noFill/>
          <a:ln w="9525">
            <a:noFill/>
            <a:miter lim="800000"/>
            <a:headEnd/>
            <a:tailEnd/>
          </a:ln>
          <a:effectLst/>
        </p:spPr>
        <p:txBody>
          <a:bodyPr>
            <a:prstTxWarp prst="textNoShape">
              <a:avLst/>
            </a:prstTxWarp>
            <a:spAutoFit/>
          </a:bodyPr>
          <a:lstStyle/>
          <a:p>
            <a:r>
              <a:rPr lang="en-US">
                <a:solidFill>
                  <a:srgbClr val="FF0066"/>
                </a:solidFill>
              </a:rPr>
              <a:t>ans. c. show on sim</a:t>
            </a:r>
          </a:p>
        </p:txBody>
      </p:sp>
      <p:sp>
        <p:nvSpPr>
          <p:cNvPr id="250906" name="Rectangle 26"/>
          <p:cNvSpPr>
            <a:spLocks noChangeArrowheads="1"/>
          </p:cNvSpPr>
          <p:nvPr/>
        </p:nvSpPr>
        <p:spPr bwMode="auto">
          <a:xfrm>
            <a:off x="160338" y="0"/>
            <a:ext cx="6054725" cy="579438"/>
          </a:xfrm>
          <a:prstGeom prst="rect">
            <a:avLst/>
          </a:prstGeom>
          <a:noFill/>
          <a:ln w="9525">
            <a:noFill/>
            <a:miter lim="800000"/>
            <a:headEnd/>
            <a:tailEnd/>
          </a:ln>
          <a:effectLst/>
        </p:spPr>
        <p:txBody>
          <a:bodyPr wrap="none">
            <a:prstTxWarp prst="textNoShape">
              <a:avLst/>
            </a:prstTxWarp>
            <a:spAutoFit/>
          </a:bodyPr>
          <a:lstStyle/>
          <a:p>
            <a:r>
              <a:rPr lang="en-US" sz="3200" b="1"/>
              <a:t>Getting a population inversion</a:t>
            </a:r>
            <a:endParaRPr lang="en-US"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088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50885">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5088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088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50885">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250885">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09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5" grpId="0" build="p" autoUpdateAnimBg="0"/>
      <p:bldP spid="250905" grpId="0"/>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103E20-7DED-7048-86E6-08E143AF48E6}" type="slidenum">
              <a:rPr lang="en-US"/>
              <a:pPr/>
              <a:t>19</a:t>
            </a:fld>
            <a:endParaRPr lang="en-US"/>
          </a:p>
        </p:txBody>
      </p:sp>
      <p:sp>
        <p:nvSpPr>
          <p:cNvPr id="252930" name="Text Box 2"/>
          <p:cNvSpPr txBox="1">
            <a:spLocks noChangeArrowheads="1"/>
          </p:cNvSpPr>
          <p:nvPr/>
        </p:nvSpPr>
        <p:spPr bwMode="auto">
          <a:xfrm>
            <a:off x="265113" y="252413"/>
            <a:ext cx="8670925" cy="1187450"/>
          </a:xfrm>
          <a:prstGeom prst="rect">
            <a:avLst/>
          </a:prstGeom>
          <a:noFill/>
          <a:ln w="9525">
            <a:noFill/>
            <a:miter lim="800000"/>
            <a:headEnd/>
            <a:tailEnd/>
          </a:ln>
          <a:effectLst/>
        </p:spPr>
        <p:txBody>
          <a:bodyPr wrap="none">
            <a:prstTxWarp prst="textNoShape">
              <a:avLst/>
            </a:prstTxWarp>
            <a:spAutoFit/>
          </a:bodyPr>
          <a:lstStyle/>
          <a:p>
            <a:r>
              <a:rPr lang="en-US"/>
              <a:t>Laser-- Light Amplification by Stimulated Emission of Radiation</a:t>
            </a:r>
          </a:p>
          <a:p>
            <a:r>
              <a:rPr lang="en-US">
                <a:solidFill>
                  <a:srgbClr val="FF0000"/>
                </a:solidFill>
                <a:latin typeface="Comic Sans MS" charset="0"/>
              </a:rPr>
              <a:t>lots of cloning of photons-  LOTS of identical light. </a:t>
            </a:r>
          </a:p>
          <a:p>
            <a:endParaRPr lang="en-US">
              <a:solidFill>
                <a:srgbClr val="FF0000"/>
              </a:solidFill>
              <a:latin typeface="Comic Sans MS" charset="0"/>
            </a:endParaRPr>
          </a:p>
        </p:txBody>
      </p:sp>
      <p:sp>
        <p:nvSpPr>
          <p:cNvPr id="252931" name="Text Box 3"/>
          <p:cNvSpPr txBox="1">
            <a:spLocks noChangeArrowheads="1"/>
          </p:cNvSpPr>
          <p:nvPr/>
        </p:nvSpPr>
        <p:spPr bwMode="auto">
          <a:xfrm>
            <a:off x="249238" y="1225550"/>
            <a:ext cx="7572375" cy="2282825"/>
          </a:xfrm>
          <a:prstGeom prst="rect">
            <a:avLst/>
          </a:prstGeom>
          <a:noFill/>
          <a:ln w="9525">
            <a:noFill/>
            <a:miter lim="800000"/>
            <a:headEnd/>
            <a:tailEnd/>
          </a:ln>
          <a:effectLst/>
        </p:spPr>
        <p:txBody>
          <a:bodyPr>
            <a:prstTxWarp prst="textNoShape">
              <a:avLst/>
            </a:prstTxWarp>
            <a:spAutoFit/>
          </a:bodyPr>
          <a:lstStyle/>
          <a:p>
            <a:r>
              <a:rPr lang="en-US"/>
              <a:t>Figure out conditions for l.a.s.e.r.</a:t>
            </a:r>
          </a:p>
          <a:p>
            <a:r>
              <a:rPr lang="en-US"/>
              <a:t>Important roles all played by:</a:t>
            </a:r>
          </a:p>
          <a:p>
            <a:pPr lvl="1">
              <a:buFontTx/>
              <a:buChar char="•"/>
            </a:pPr>
            <a:r>
              <a:rPr lang="en-US"/>
              <a:t> absorption</a:t>
            </a:r>
          </a:p>
          <a:p>
            <a:pPr lvl="1">
              <a:buFontTx/>
              <a:buChar char="•"/>
            </a:pPr>
            <a:r>
              <a:rPr lang="en-US"/>
              <a:t> stimulated emission</a:t>
            </a:r>
          </a:p>
          <a:p>
            <a:pPr lvl="1">
              <a:buFontTx/>
              <a:buChar char="•"/>
            </a:pPr>
            <a:r>
              <a:rPr lang="en-US"/>
              <a:t> spontaneous emission</a:t>
            </a:r>
          </a:p>
          <a:p>
            <a:endParaRPr lang="en-US"/>
          </a:p>
        </p:txBody>
      </p:sp>
      <p:sp>
        <p:nvSpPr>
          <p:cNvPr id="252932" name="Text Box 4"/>
          <p:cNvSpPr txBox="1">
            <a:spLocks noChangeArrowheads="1"/>
          </p:cNvSpPr>
          <p:nvPr/>
        </p:nvSpPr>
        <p:spPr bwMode="auto">
          <a:xfrm>
            <a:off x="327025" y="3392488"/>
            <a:ext cx="8924925" cy="2647950"/>
          </a:xfrm>
          <a:prstGeom prst="rect">
            <a:avLst/>
          </a:prstGeom>
          <a:noFill/>
          <a:ln w="9525">
            <a:noFill/>
            <a:miter lim="800000"/>
            <a:headEnd/>
            <a:tailEnd/>
          </a:ln>
          <a:effectLst/>
        </p:spPr>
        <p:txBody>
          <a:bodyPr wrap="none">
            <a:prstTxWarp prst="textNoShape">
              <a:avLst/>
            </a:prstTxWarp>
            <a:spAutoFit/>
          </a:bodyPr>
          <a:lstStyle/>
          <a:p>
            <a:r>
              <a:rPr lang="en-US"/>
              <a:t>Requires </a:t>
            </a:r>
          </a:p>
          <a:p>
            <a:r>
              <a:rPr lang="en-US"/>
              <a:t>1) more atoms in an upper level than a lower one</a:t>
            </a:r>
          </a:p>
          <a:p>
            <a:r>
              <a:rPr lang="en-US"/>
              <a:t>	(“population inversion”)   </a:t>
            </a:r>
            <a:r>
              <a:rPr lang="en-US" i="1">
                <a:latin typeface="Comic Sans MS" charset="0"/>
              </a:rPr>
              <a:t> </a:t>
            </a:r>
          </a:p>
          <a:p>
            <a:r>
              <a:rPr lang="en-US" i="1">
                <a:latin typeface="Comic Sans MS" charset="0"/>
              </a:rPr>
              <a:t>	(hard part of making laser)</a:t>
            </a:r>
          </a:p>
          <a:p>
            <a:endParaRPr lang="en-US"/>
          </a:p>
          <a:p>
            <a:r>
              <a:rPr lang="en-US"/>
              <a:t>2) Method of re-cycling photons to clone more times (“feedback”)</a:t>
            </a:r>
          </a:p>
          <a:p>
            <a:r>
              <a:rPr lang="en-US"/>
              <a:t>      	</a:t>
            </a:r>
            <a:r>
              <a:rPr lang="en-US" i="1"/>
              <a:t>(mirrors)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293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5293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25293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5293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52932">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293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2" grpId="0" build="p" autoUpdateAnimBg="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8" name="Text Box 4"/>
          <p:cNvSpPr txBox="1">
            <a:spLocks noChangeArrowheads="1"/>
          </p:cNvSpPr>
          <p:nvPr/>
        </p:nvSpPr>
        <p:spPr bwMode="auto">
          <a:xfrm>
            <a:off x="811213" y="381000"/>
            <a:ext cx="7883525" cy="1261884"/>
          </a:xfrm>
          <a:prstGeom prst="rect">
            <a:avLst/>
          </a:prstGeom>
          <a:noFill/>
          <a:ln w="9525">
            <a:noFill/>
            <a:miter lim="800000"/>
            <a:headEnd/>
            <a:tailEnd/>
          </a:ln>
          <a:effectLst/>
        </p:spPr>
        <p:txBody>
          <a:bodyPr>
            <a:spAutoFit/>
          </a:bodyPr>
          <a:lstStyle/>
          <a:p>
            <a:pPr marL="280988" indent="-280988"/>
            <a:r>
              <a:rPr lang="en-US" sz="2800" u="sng" dirty="0" smtClean="0"/>
              <a:t>Last time:</a:t>
            </a:r>
          </a:p>
          <a:p>
            <a:pPr marL="280988" indent="-280988">
              <a:buFontTx/>
              <a:buChar char="•"/>
            </a:pPr>
            <a:r>
              <a:rPr lang="en-US" dirty="0" smtClean="0"/>
              <a:t>Photons</a:t>
            </a:r>
          </a:p>
          <a:p>
            <a:pPr marL="280988" indent="-280988">
              <a:buFontTx/>
              <a:buChar char="•"/>
            </a:pPr>
            <a:r>
              <a:rPr lang="en-US" dirty="0" smtClean="0"/>
              <a:t>Atomic spectra/discharge lamp</a:t>
            </a:r>
            <a:endParaRPr lang="en-US" sz="2800" dirty="0"/>
          </a:p>
        </p:txBody>
      </p:sp>
      <p:sp>
        <p:nvSpPr>
          <p:cNvPr id="3" name="Text Box 4"/>
          <p:cNvSpPr txBox="1">
            <a:spLocks noChangeArrowheads="1"/>
          </p:cNvSpPr>
          <p:nvPr/>
        </p:nvSpPr>
        <p:spPr bwMode="auto">
          <a:xfrm>
            <a:off x="816671" y="3780136"/>
            <a:ext cx="7883525" cy="2739211"/>
          </a:xfrm>
          <a:prstGeom prst="rect">
            <a:avLst/>
          </a:prstGeom>
          <a:noFill/>
          <a:ln w="9525">
            <a:noFill/>
            <a:miter lim="800000"/>
            <a:headEnd/>
            <a:tailEnd/>
          </a:ln>
          <a:effectLst/>
        </p:spPr>
        <p:txBody>
          <a:bodyPr>
            <a:spAutoFit/>
          </a:bodyPr>
          <a:lstStyle/>
          <a:p>
            <a:pPr marL="280988" indent="-280988"/>
            <a:r>
              <a:rPr lang="en-US" sz="2800" u="sng" dirty="0" smtClean="0"/>
              <a:t>Key </a:t>
            </a:r>
            <a:r>
              <a:rPr lang="en-US" sz="2800" u="sng" dirty="0"/>
              <a:t>concepts for quantum physics.  </a:t>
            </a:r>
            <a:endParaRPr lang="en-US" sz="2800" u="sng" dirty="0" smtClean="0"/>
          </a:p>
          <a:p>
            <a:pPr marL="280988" indent="-280988">
              <a:buFontTx/>
              <a:buChar char="•"/>
            </a:pPr>
            <a:r>
              <a:rPr lang="en-US" dirty="0" smtClean="0"/>
              <a:t>Light energy </a:t>
            </a:r>
            <a:r>
              <a:rPr lang="en-US" dirty="0"/>
              <a:t>is “quantized”.</a:t>
            </a:r>
          </a:p>
          <a:p>
            <a:pPr marL="280988" indent="-280988">
              <a:buFontTx/>
              <a:buChar char="•"/>
            </a:pPr>
            <a:r>
              <a:rPr lang="en-US" dirty="0"/>
              <a:t>Light has both wave-like and particle-like properties</a:t>
            </a:r>
            <a:r>
              <a:rPr lang="en-US" dirty="0" smtClean="0"/>
              <a:t>.</a:t>
            </a:r>
          </a:p>
          <a:p>
            <a:pPr marL="280988" indent="-280988">
              <a:buFontTx/>
              <a:buChar char="•"/>
            </a:pPr>
            <a:r>
              <a:rPr lang="en-US" dirty="0" smtClean="0"/>
              <a:t>Electrons in atoms can only exist at certain energy levels (quantized energy).</a:t>
            </a:r>
          </a:p>
          <a:p>
            <a:pPr marL="280988" indent="-280988">
              <a:buFontTx/>
              <a:buChar char="•"/>
            </a:pPr>
            <a:r>
              <a:rPr lang="en-US" dirty="0" smtClean="0"/>
              <a:t>Atom emits (or absorbs) a single photon each time an electron transitions between energy levels.</a:t>
            </a:r>
            <a:endParaRPr lang="en-US" dirty="0"/>
          </a:p>
        </p:txBody>
      </p:sp>
      <p:sp>
        <p:nvSpPr>
          <p:cNvPr id="4" name="Text Box 4"/>
          <p:cNvSpPr txBox="1">
            <a:spLocks noChangeArrowheads="1"/>
          </p:cNvSpPr>
          <p:nvPr/>
        </p:nvSpPr>
        <p:spPr bwMode="auto">
          <a:xfrm>
            <a:off x="846650" y="2070862"/>
            <a:ext cx="7883525" cy="1261884"/>
          </a:xfrm>
          <a:prstGeom prst="rect">
            <a:avLst/>
          </a:prstGeom>
          <a:noFill/>
          <a:ln w="9525">
            <a:noFill/>
            <a:miter lim="800000"/>
            <a:headEnd/>
            <a:tailEnd/>
          </a:ln>
          <a:effectLst/>
        </p:spPr>
        <p:txBody>
          <a:bodyPr>
            <a:spAutoFit/>
          </a:bodyPr>
          <a:lstStyle/>
          <a:p>
            <a:pPr marL="280988" indent="-280988"/>
            <a:r>
              <a:rPr lang="en-US" sz="2800" u="sng" dirty="0" smtClean="0"/>
              <a:t>Today:</a:t>
            </a:r>
          </a:p>
          <a:p>
            <a:pPr marL="280988" indent="-280988">
              <a:buFontTx/>
              <a:buChar char="•"/>
            </a:pPr>
            <a:r>
              <a:rPr lang="en-US" dirty="0" smtClean="0"/>
              <a:t>Finish atomic spectra</a:t>
            </a:r>
          </a:p>
          <a:p>
            <a:pPr marL="280988" indent="-280988">
              <a:buFontTx/>
              <a:buChar char="•"/>
            </a:pPr>
            <a:r>
              <a:rPr lang="en-US" dirty="0" smtClean="0"/>
              <a:t>Apply properties of photons and atoms to create lasers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p:bldP spid="4"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 name="Slide Number Placeholder 5"/>
          <p:cNvSpPr>
            <a:spLocks noGrp="1"/>
          </p:cNvSpPr>
          <p:nvPr>
            <p:ph type="sldNum" sz="quarter" idx="12"/>
          </p:nvPr>
        </p:nvSpPr>
        <p:spPr/>
        <p:txBody>
          <a:bodyPr/>
          <a:lstStyle/>
          <a:p>
            <a:fld id="{B4C81FB6-D30C-9A4E-9358-AB7FA1A7BE19}" type="slidenum">
              <a:rPr lang="en-US"/>
              <a:pPr/>
              <a:t>20</a:t>
            </a:fld>
            <a:endParaRPr lang="en-US"/>
          </a:p>
        </p:txBody>
      </p:sp>
      <p:sp>
        <p:nvSpPr>
          <p:cNvPr id="254978" name="Oval 2"/>
          <p:cNvSpPr>
            <a:spLocks noChangeArrowheads="1"/>
          </p:cNvSpPr>
          <p:nvPr/>
        </p:nvSpPr>
        <p:spPr bwMode="auto">
          <a:xfrm>
            <a:off x="2032000" y="19812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79" name="Oval 3"/>
          <p:cNvSpPr>
            <a:spLocks noChangeArrowheads="1"/>
          </p:cNvSpPr>
          <p:nvPr/>
        </p:nvSpPr>
        <p:spPr bwMode="auto">
          <a:xfrm>
            <a:off x="5016500" y="21463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80" name="Oval 4"/>
          <p:cNvSpPr>
            <a:spLocks noChangeArrowheads="1"/>
          </p:cNvSpPr>
          <p:nvPr/>
        </p:nvSpPr>
        <p:spPr bwMode="auto">
          <a:xfrm>
            <a:off x="2933700" y="19939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81" name="Text Box 5"/>
          <p:cNvSpPr txBox="1">
            <a:spLocks noChangeArrowheads="1"/>
          </p:cNvSpPr>
          <p:nvPr/>
        </p:nvSpPr>
        <p:spPr bwMode="auto">
          <a:xfrm>
            <a:off x="228600" y="792163"/>
            <a:ext cx="8586788" cy="457200"/>
          </a:xfrm>
          <a:prstGeom prst="rect">
            <a:avLst/>
          </a:prstGeom>
          <a:noFill/>
          <a:ln w="9525">
            <a:noFill/>
            <a:miter lim="800000"/>
            <a:headEnd/>
            <a:tailEnd/>
          </a:ln>
          <a:effectLst/>
        </p:spPr>
        <p:txBody>
          <a:bodyPr>
            <a:prstTxWarp prst="textNoShape">
              <a:avLst/>
            </a:prstTxWarp>
            <a:spAutoFit/>
          </a:bodyPr>
          <a:lstStyle/>
          <a:p>
            <a:r>
              <a:rPr lang="en-US" dirty="0">
                <a:latin typeface="Times New Roman" charset="0"/>
              </a:rPr>
              <a:t> </a:t>
            </a:r>
            <a:r>
              <a:rPr lang="en-US" dirty="0"/>
              <a:t>Population </a:t>
            </a:r>
            <a:r>
              <a:rPr lang="en-US" dirty="0" smtClean="0"/>
              <a:t>inversion</a:t>
            </a:r>
            <a:r>
              <a:rPr lang="en-US" dirty="0">
                <a:sym typeface="Symbol" charset="2"/>
              </a:rPr>
              <a:t>:</a:t>
            </a:r>
            <a:r>
              <a:rPr lang="en-US" dirty="0" smtClean="0"/>
              <a:t> gives </a:t>
            </a:r>
            <a:r>
              <a:rPr lang="en-US" dirty="0"/>
              <a:t>amplification of photons from left.</a:t>
            </a:r>
          </a:p>
        </p:txBody>
      </p:sp>
      <p:sp>
        <p:nvSpPr>
          <p:cNvPr id="254982" name="Rectangle 6"/>
          <p:cNvSpPr>
            <a:spLocks noChangeArrowheads="1"/>
          </p:cNvSpPr>
          <p:nvPr/>
        </p:nvSpPr>
        <p:spPr bwMode="auto">
          <a:xfrm>
            <a:off x="1625600" y="1739900"/>
            <a:ext cx="5613400" cy="176530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254983" name="Oval 7" descr="Zig zag"/>
          <p:cNvSpPr>
            <a:spLocks noChangeArrowheads="1"/>
          </p:cNvSpPr>
          <p:nvPr/>
        </p:nvSpPr>
        <p:spPr bwMode="auto">
          <a:xfrm>
            <a:off x="2768600" y="18669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84" name="Oval 8"/>
          <p:cNvSpPr>
            <a:spLocks noChangeArrowheads="1"/>
          </p:cNvSpPr>
          <p:nvPr/>
        </p:nvSpPr>
        <p:spPr bwMode="auto">
          <a:xfrm>
            <a:off x="3251200" y="27305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85" name="Oval 9"/>
          <p:cNvSpPr>
            <a:spLocks noChangeArrowheads="1"/>
          </p:cNvSpPr>
          <p:nvPr/>
        </p:nvSpPr>
        <p:spPr bwMode="auto">
          <a:xfrm>
            <a:off x="4978400" y="28702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86" name="Oval 10"/>
          <p:cNvSpPr>
            <a:spLocks noChangeArrowheads="1"/>
          </p:cNvSpPr>
          <p:nvPr/>
        </p:nvSpPr>
        <p:spPr bwMode="auto">
          <a:xfrm>
            <a:off x="6350000" y="2032000"/>
            <a:ext cx="393700" cy="393700"/>
          </a:xfrm>
          <a:prstGeom prst="ellipse">
            <a:avLst/>
          </a:prstGeom>
          <a:solidFill>
            <a:schemeClr val="bg2"/>
          </a:solidFill>
          <a:ln w="9525">
            <a:solidFill>
              <a:schemeClr val="tx1"/>
            </a:solidFill>
            <a:round/>
            <a:headEnd/>
            <a:tailEnd/>
          </a:ln>
          <a:effectLst/>
        </p:spPr>
        <p:txBody>
          <a:bodyPr wrap="none" anchor="ctr">
            <a:prstTxWarp prst="textNoShape">
              <a:avLst/>
            </a:prstTxWarp>
          </a:bodyPr>
          <a:lstStyle/>
          <a:p>
            <a:endParaRPr lang="en-US"/>
          </a:p>
        </p:txBody>
      </p:sp>
      <p:sp>
        <p:nvSpPr>
          <p:cNvPr id="254987" name="Oval 11" descr="Zig zag"/>
          <p:cNvSpPr>
            <a:spLocks noChangeArrowheads="1"/>
          </p:cNvSpPr>
          <p:nvPr/>
        </p:nvSpPr>
        <p:spPr bwMode="auto">
          <a:xfrm>
            <a:off x="6426200" y="25400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88" name="Oval 12" descr="Zig zag"/>
          <p:cNvSpPr>
            <a:spLocks noChangeArrowheads="1"/>
          </p:cNvSpPr>
          <p:nvPr/>
        </p:nvSpPr>
        <p:spPr bwMode="auto">
          <a:xfrm>
            <a:off x="4140200" y="28194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89" name="Oval 13" descr="Zig zag"/>
          <p:cNvSpPr>
            <a:spLocks noChangeArrowheads="1"/>
          </p:cNvSpPr>
          <p:nvPr/>
        </p:nvSpPr>
        <p:spPr bwMode="auto">
          <a:xfrm>
            <a:off x="3937000" y="17780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90" name="Oval 14" descr="Zig zag"/>
          <p:cNvSpPr>
            <a:spLocks noChangeArrowheads="1"/>
          </p:cNvSpPr>
          <p:nvPr/>
        </p:nvSpPr>
        <p:spPr bwMode="auto">
          <a:xfrm>
            <a:off x="2298700" y="28194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91" name="Oval 15" descr="Zig zag"/>
          <p:cNvSpPr>
            <a:spLocks noChangeArrowheads="1"/>
          </p:cNvSpPr>
          <p:nvPr/>
        </p:nvSpPr>
        <p:spPr bwMode="auto">
          <a:xfrm>
            <a:off x="1879600" y="18415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92" name="Oval 16" descr="Zig zag"/>
          <p:cNvSpPr>
            <a:spLocks noChangeArrowheads="1"/>
          </p:cNvSpPr>
          <p:nvPr/>
        </p:nvSpPr>
        <p:spPr bwMode="auto">
          <a:xfrm>
            <a:off x="5676900" y="27940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93" name="Oval 17" descr="Zig zag"/>
          <p:cNvSpPr>
            <a:spLocks noChangeArrowheads="1"/>
          </p:cNvSpPr>
          <p:nvPr/>
        </p:nvSpPr>
        <p:spPr bwMode="auto">
          <a:xfrm>
            <a:off x="4851400" y="2006600"/>
            <a:ext cx="685800" cy="685800"/>
          </a:xfrm>
          <a:prstGeom prst="ellipse">
            <a:avLst/>
          </a:prstGeom>
          <a:pattFill prst="zigZag">
            <a:fgClr>
              <a:srgbClr val="FF0000"/>
            </a:fgClr>
            <a:bgClr>
              <a:schemeClr val="bg2"/>
            </a:bgClr>
          </a:pattFill>
          <a:ln w="9525">
            <a:solidFill>
              <a:schemeClr val="tx1"/>
            </a:solidFill>
            <a:round/>
            <a:headEnd/>
            <a:tailEnd/>
          </a:ln>
          <a:effectLst/>
        </p:spPr>
        <p:txBody>
          <a:bodyPr wrap="none" anchor="ctr">
            <a:prstTxWarp prst="textNoShape">
              <a:avLst/>
            </a:prstTxWarp>
          </a:bodyPr>
          <a:lstStyle/>
          <a:p>
            <a:endParaRPr lang="en-US"/>
          </a:p>
        </p:txBody>
      </p:sp>
      <p:sp>
        <p:nvSpPr>
          <p:cNvPr id="254994" name="Freeform 18"/>
          <p:cNvSpPr>
            <a:spLocks/>
          </p:cNvSpPr>
          <p:nvPr/>
        </p:nvSpPr>
        <p:spPr bwMode="auto">
          <a:xfrm>
            <a:off x="749300" y="22987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54995" name="Freeform 19"/>
          <p:cNvSpPr>
            <a:spLocks/>
          </p:cNvSpPr>
          <p:nvPr/>
        </p:nvSpPr>
        <p:spPr bwMode="auto">
          <a:xfrm>
            <a:off x="7670800" y="25908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54996" name="Freeform 20"/>
          <p:cNvSpPr>
            <a:spLocks/>
          </p:cNvSpPr>
          <p:nvPr/>
        </p:nvSpPr>
        <p:spPr bwMode="auto">
          <a:xfrm>
            <a:off x="7734300" y="28956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54997" name="Freeform 21"/>
          <p:cNvSpPr>
            <a:spLocks/>
          </p:cNvSpPr>
          <p:nvPr/>
        </p:nvSpPr>
        <p:spPr bwMode="auto">
          <a:xfrm>
            <a:off x="7543800" y="1917700"/>
            <a:ext cx="728663"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54998" name="Text Box 22"/>
          <p:cNvSpPr txBox="1">
            <a:spLocks noChangeArrowheads="1"/>
          </p:cNvSpPr>
          <p:nvPr/>
        </p:nvSpPr>
        <p:spPr bwMode="auto">
          <a:xfrm>
            <a:off x="73025" y="3429000"/>
            <a:ext cx="7966075" cy="822325"/>
          </a:xfrm>
          <a:prstGeom prst="rect">
            <a:avLst/>
          </a:prstGeom>
          <a:noFill/>
          <a:ln w="9525">
            <a:noFill/>
            <a:miter lim="800000"/>
            <a:headEnd/>
            <a:tailEnd/>
          </a:ln>
          <a:effectLst/>
        </p:spPr>
        <p:txBody>
          <a:bodyPr>
            <a:prstTxWarp prst="textNoShape">
              <a:avLst/>
            </a:prstTxWarp>
            <a:spAutoFit/>
          </a:bodyPr>
          <a:lstStyle/>
          <a:p>
            <a:r>
              <a:rPr lang="en-US"/>
              <a:t>But much easier if not all light escapes.</a:t>
            </a:r>
            <a:br>
              <a:rPr lang="en-US"/>
            </a:br>
            <a:r>
              <a:rPr lang="en-US"/>
              <a:t> Reuse.   Use mirror to reflect the light.  (sim) </a:t>
            </a:r>
          </a:p>
        </p:txBody>
      </p:sp>
      <p:sp>
        <p:nvSpPr>
          <p:cNvPr id="254999" name="Rectangle 23"/>
          <p:cNvSpPr>
            <a:spLocks noChangeArrowheads="1"/>
          </p:cNvSpPr>
          <p:nvPr/>
        </p:nvSpPr>
        <p:spPr bwMode="auto">
          <a:xfrm>
            <a:off x="122238" y="0"/>
            <a:ext cx="3386137" cy="641350"/>
          </a:xfrm>
          <a:prstGeom prst="rect">
            <a:avLst/>
          </a:prstGeom>
          <a:noFill/>
          <a:ln w="9525">
            <a:noFill/>
            <a:miter lim="800000"/>
            <a:headEnd/>
            <a:tailEnd/>
          </a:ln>
          <a:effectLst/>
        </p:spPr>
        <p:txBody>
          <a:bodyPr wrap="none">
            <a:prstTxWarp prst="textNoShape">
              <a:avLst/>
            </a:prstTxWarp>
            <a:spAutoFit/>
          </a:bodyPr>
          <a:lstStyle/>
          <a:p>
            <a:r>
              <a:rPr lang="en-US" sz="3600"/>
              <a:t>Amplifying light:</a:t>
            </a:r>
          </a:p>
        </p:txBody>
      </p:sp>
      <p:sp>
        <p:nvSpPr>
          <p:cNvPr id="255000" name="Rectangle 24"/>
          <p:cNvSpPr>
            <a:spLocks noChangeArrowheads="1"/>
          </p:cNvSpPr>
          <p:nvPr/>
        </p:nvSpPr>
        <p:spPr bwMode="auto">
          <a:xfrm>
            <a:off x="9525" y="4264025"/>
            <a:ext cx="6656388" cy="457200"/>
          </a:xfrm>
          <a:prstGeom prst="rect">
            <a:avLst/>
          </a:prstGeom>
          <a:noFill/>
          <a:ln w="9525">
            <a:noFill/>
            <a:miter lim="800000"/>
            <a:headEnd/>
            <a:tailEnd/>
          </a:ln>
          <a:effectLst/>
        </p:spPr>
        <p:txBody>
          <a:bodyPr wrap="none">
            <a:prstTxWarp prst="textNoShape">
              <a:avLst/>
            </a:prstTxWarp>
            <a:spAutoFit/>
          </a:bodyPr>
          <a:lstStyle/>
          <a:p>
            <a:r>
              <a:rPr lang="en-US"/>
              <a:t>If 3 in becomes 6 at end, What does 6 become?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1.38889E-6 1.85185E-6 L 0.77222 0.00741 " pathEditMode="relative" rAng="0" ptsTypes="AA">
                                      <p:cBhvr>
                                        <p:cTn id="6" dur="2000" fill="hold"/>
                                        <p:tgtEl>
                                          <p:spTgt spid="254994"/>
                                        </p:tgtEl>
                                        <p:attrNameLst>
                                          <p:attrName>ppt_x</p:attrName>
                                          <p:attrName>ppt_y</p:attrName>
                                        </p:attrNameLst>
                                      </p:cBhvr>
                                      <p:rCtr x="386" y="4"/>
                                    </p:animMotion>
                                  </p:childTnLst>
                                </p:cTn>
                              </p:par>
                            </p:childTnLst>
                          </p:cTn>
                        </p:par>
                        <p:par>
                          <p:cTn id="7" fill="hold">
                            <p:stCondLst>
                              <p:cond delay="2000"/>
                            </p:stCondLst>
                            <p:childTnLst>
                              <p:par>
                                <p:cTn id="8" presetID="9" presetClass="entr" presetSubtype="0" fill="hold" grpId="0" nodeType="afterEffect">
                                  <p:stCondLst>
                                    <p:cond delay="0"/>
                                  </p:stCondLst>
                                  <p:childTnLst>
                                    <p:set>
                                      <p:cBhvr>
                                        <p:cTn id="9" dur="1" fill="hold">
                                          <p:stCondLst>
                                            <p:cond delay="0"/>
                                          </p:stCondLst>
                                        </p:cTn>
                                        <p:tgtEl>
                                          <p:spTgt spid="254995"/>
                                        </p:tgtEl>
                                        <p:attrNameLst>
                                          <p:attrName>style.visibility</p:attrName>
                                        </p:attrNameLst>
                                      </p:cBhvr>
                                      <p:to>
                                        <p:strVal val="visible"/>
                                      </p:to>
                                    </p:set>
                                    <p:animEffect transition="in" filter="dissolve">
                                      <p:cBhvr>
                                        <p:cTn id="10" dur="500"/>
                                        <p:tgtEl>
                                          <p:spTgt spid="25499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54996"/>
                                        </p:tgtEl>
                                        <p:attrNameLst>
                                          <p:attrName>style.visibility</p:attrName>
                                        </p:attrNameLst>
                                      </p:cBhvr>
                                      <p:to>
                                        <p:strVal val="visible"/>
                                      </p:to>
                                    </p:set>
                                    <p:animEffect transition="in" filter="dissolve">
                                      <p:cBhvr>
                                        <p:cTn id="13" dur="500"/>
                                        <p:tgtEl>
                                          <p:spTgt spid="254996"/>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54997"/>
                                        </p:tgtEl>
                                        <p:attrNameLst>
                                          <p:attrName>style.visibility</p:attrName>
                                        </p:attrNameLst>
                                      </p:cBhvr>
                                      <p:to>
                                        <p:strVal val="visible"/>
                                      </p:to>
                                    </p:set>
                                    <p:animEffect transition="in" filter="dissolve">
                                      <p:cBhvr>
                                        <p:cTn id="16" dur="500"/>
                                        <p:tgtEl>
                                          <p:spTgt spid="254997"/>
                                        </p:tgtEl>
                                      </p:cBhvr>
                                    </p:animEffect>
                                  </p:childTnLst>
                                </p:cTn>
                              </p:par>
                              <p:par>
                                <p:cTn id="17" presetID="9" presetClass="exit" presetSubtype="0" fill="hold" grpId="0" nodeType="withEffect">
                                  <p:stCondLst>
                                    <p:cond delay="0"/>
                                  </p:stCondLst>
                                  <p:childTnLst>
                                    <p:animEffect transition="out" filter="dissolve">
                                      <p:cBhvr>
                                        <p:cTn id="18" dur="500"/>
                                        <p:tgtEl>
                                          <p:spTgt spid="254991"/>
                                        </p:tgtEl>
                                      </p:cBhvr>
                                    </p:animEffect>
                                    <p:set>
                                      <p:cBhvr>
                                        <p:cTn id="19" dur="1" fill="hold">
                                          <p:stCondLst>
                                            <p:cond delay="499"/>
                                          </p:stCondLst>
                                        </p:cTn>
                                        <p:tgtEl>
                                          <p:spTgt spid="254991"/>
                                        </p:tgtEl>
                                        <p:attrNameLst>
                                          <p:attrName>style.visibility</p:attrName>
                                        </p:attrNameLst>
                                      </p:cBhvr>
                                      <p:to>
                                        <p:strVal val="hidden"/>
                                      </p:to>
                                    </p:set>
                                  </p:childTnLst>
                                </p:cTn>
                              </p:par>
                              <p:par>
                                <p:cTn id="20" presetID="9" presetClass="exit" presetSubtype="0" fill="hold" grpId="0" nodeType="withEffect">
                                  <p:stCondLst>
                                    <p:cond delay="0"/>
                                  </p:stCondLst>
                                  <p:childTnLst>
                                    <p:animEffect transition="out" filter="dissolve">
                                      <p:cBhvr>
                                        <p:cTn id="21" dur="500"/>
                                        <p:tgtEl>
                                          <p:spTgt spid="254983"/>
                                        </p:tgtEl>
                                      </p:cBhvr>
                                    </p:animEffect>
                                    <p:set>
                                      <p:cBhvr>
                                        <p:cTn id="22" dur="1" fill="hold">
                                          <p:stCondLst>
                                            <p:cond delay="499"/>
                                          </p:stCondLst>
                                        </p:cTn>
                                        <p:tgtEl>
                                          <p:spTgt spid="254983"/>
                                        </p:tgtEl>
                                        <p:attrNameLst>
                                          <p:attrName>style.visibility</p:attrName>
                                        </p:attrNameLst>
                                      </p:cBhvr>
                                      <p:to>
                                        <p:strVal val="hidden"/>
                                      </p:to>
                                    </p:set>
                                  </p:childTnLst>
                                </p:cTn>
                              </p:par>
                              <p:par>
                                <p:cTn id="23" presetID="9" presetClass="exit" presetSubtype="0" fill="hold" grpId="0" nodeType="withEffect">
                                  <p:stCondLst>
                                    <p:cond delay="0"/>
                                  </p:stCondLst>
                                  <p:childTnLst>
                                    <p:animEffect transition="out" filter="dissolve">
                                      <p:cBhvr>
                                        <p:cTn id="24" dur="500"/>
                                        <p:tgtEl>
                                          <p:spTgt spid="254993"/>
                                        </p:tgtEl>
                                      </p:cBhvr>
                                    </p:animEffect>
                                    <p:set>
                                      <p:cBhvr>
                                        <p:cTn id="25" dur="1" fill="hold">
                                          <p:stCondLst>
                                            <p:cond delay="499"/>
                                          </p:stCondLst>
                                        </p:cTn>
                                        <p:tgtEl>
                                          <p:spTgt spid="25499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499"/>
                                          </p:stCondLst>
                                        </p:cTn>
                                        <p:tgtEl>
                                          <p:spTgt spid="254998">
                                            <p:txEl>
                                              <p:pRg st="0" end="0"/>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499"/>
                                          </p:stCondLst>
                                        </p:cTn>
                                        <p:tgtEl>
                                          <p:spTgt spid="25500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83" grpId="0" animBg="1"/>
      <p:bldP spid="254991" grpId="0" animBg="1"/>
      <p:bldP spid="254993" grpId="0" animBg="1"/>
      <p:bldP spid="254994" grpId="0" animBg="1"/>
      <p:bldP spid="254995" grpId="0" animBg="1"/>
      <p:bldP spid="254996" grpId="0" animBg="1"/>
      <p:bldP spid="254997" grpId="0" animBg="1"/>
      <p:bldP spid="254998" grpId="0" build="p" autoUpdateAnimBg="0"/>
      <p:bldP spid="255000" grpId="0" build="p" autoUpdateAnimBg="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CE296770-67AE-C942-A083-A0D403568C1C}" type="slidenum">
              <a:rPr lang="en-US"/>
              <a:pPr/>
              <a:t>21</a:t>
            </a:fld>
            <a:endParaRPr lang="en-US"/>
          </a:p>
        </p:txBody>
      </p:sp>
      <p:sp>
        <p:nvSpPr>
          <p:cNvPr id="257026" name="Rectangle 2"/>
          <p:cNvSpPr>
            <a:spLocks noGrp="1" noChangeArrowheads="1"/>
          </p:cNvSpPr>
          <p:nvPr>
            <p:ph type="title"/>
          </p:nvPr>
        </p:nvSpPr>
        <p:spPr>
          <a:xfrm>
            <a:off x="685800" y="452438"/>
            <a:ext cx="7772400" cy="415925"/>
          </a:xfrm>
        </p:spPr>
        <p:txBody>
          <a:bodyPr/>
          <a:lstStyle/>
          <a:p>
            <a:r>
              <a:rPr lang="en-US"/>
              <a:t>Laser Gain</a:t>
            </a:r>
          </a:p>
        </p:txBody>
      </p:sp>
      <p:grpSp>
        <p:nvGrpSpPr>
          <p:cNvPr id="2" name="Group 3"/>
          <p:cNvGrpSpPr>
            <a:grpSpLocks/>
          </p:cNvGrpSpPr>
          <p:nvPr/>
        </p:nvGrpSpPr>
        <p:grpSpPr bwMode="auto">
          <a:xfrm>
            <a:off x="349250" y="4094163"/>
            <a:ext cx="7499350" cy="579437"/>
            <a:chOff x="401" y="2986"/>
            <a:chExt cx="4724" cy="365"/>
          </a:xfrm>
        </p:grpSpPr>
        <p:sp>
          <p:nvSpPr>
            <p:cNvPr id="257028" name="Text Box 4"/>
            <p:cNvSpPr txBox="1">
              <a:spLocks noChangeArrowheads="1"/>
            </p:cNvSpPr>
            <p:nvPr/>
          </p:nvSpPr>
          <p:spPr bwMode="auto">
            <a:xfrm>
              <a:off x="401" y="3029"/>
              <a:ext cx="3606" cy="288"/>
            </a:xfrm>
            <a:prstGeom prst="rect">
              <a:avLst/>
            </a:prstGeom>
            <a:noFill/>
            <a:ln w="9525">
              <a:noFill/>
              <a:miter lim="800000"/>
              <a:headEnd/>
              <a:tailEnd/>
            </a:ln>
            <a:effectLst/>
          </p:spPr>
          <p:txBody>
            <a:bodyPr wrap="none">
              <a:prstTxWarp prst="textNoShape">
                <a:avLst/>
              </a:prstTxWarp>
              <a:spAutoFit/>
            </a:bodyPr>
            <a:lstStyle/>
            <a:p>
              <a:r>
                <a:rPr lang="en-US"/>
                <a:t>Number of photons between the mirrors, </a:t>
              </a:r>
            </a:p>
          </p:txBody>
        </p:sp>
        <p:sp>
          <p:nvSpPr>
            <p:cNvPr id="257029" name="Text Box 5"/>
            <p:cNvSpPr txBox="1">
              <a:spLocks noChangeArrowheads="1"/>
            </p:cNvSpPr>
            <p:nvPr/>
          </p:nvSpPr>
          <p:spPr bwMode="auto">
            <a:xfrm>
              <a:off x="3966" y="2986"/>
              <a:ext cx="1159" cy="365"/>
            </a:xfrm>
            <a:prstGeom prst="rect">
              <a:avLst/>
            </a:prstGeom>
            <a:noFill/>
            <a:ln w="9525">
              <a:noFill/>
              <a:miter lim="800000"/>
              <a:headEnd/>
              <a:tailEnd/>
            </a:ln>
            <a:effectLst/>
          </p:spPr>
          <p:txBody>
            <a:bodyPr wrap="none">
              <a:prstTxWarp prst="textNoShape">
                <a:avLst/>
              </a:prstTxWarp>
              <a:spAutoFit/>
            </a:bodyPr>
            <a:lstStyle/>
            <a:p>
              <a:r>
                <a:rPr lang="en-US">
                  <a:sym typeface="Symbol" charset="2"/>
                </a:rPr>
                <a:t> </a:t>
              </a:r>
              <a:r>
                <a:rPr lang="en-US" sz="3200"/>
                <a:t>n = n</a:t>
              </a:r>
              <a:r>
                <a:rPr lang="en-US" sz="3200" baseline="-25000"/>
                <a:t>0</a:t>
              </a:r>
              <a:r>
                <a:rPr lang="en-US" sz="3200"/>
                <a:t>e</a:t>
              </a:r>
              <a:r>
                <a:rPr lang="en-US" sz="3200" baseline="30000"/>
                <a:t>Gt</a:t>
              </a:r>
            </a:p>
          </p:txBody>
        </p:sp>
      </p:grpSp>
      <p:sp>
        <p:nvSpPr>
          <p:cNvPr id="257030" name="Text Box 6"/>
          <p:cNvSpPr txBox="1">
            <a:spLocks noChangeArrowheads="1"/>
          </p:cNvSpPr>
          <p:nvPr/>
        </p:nvSpPr>
        <p:spPr bwMode="auto">
          <a:xfrm>
            <a:off x="1357313" y="4779963"/>
            <a:ext cx="4692650" cy="466725"/>
          </a:xfrm>
          <a:prstGeom prst="rect">
            <a:avLst/>
          </a:prstGeom>
          <a:noFill/>
          <a:ln w="9525">
            <a:solidFill>
              <a:srgbClr val="FF0000"/>
            </a:solidFill>
            <a:miter lim="800000"/>
            <a:headEnd/>
            <a:tailEnd/>
          </a:ln>
          <a:effectLst/>
        </p:spPr>
        <p:txBody>
          <a:bodyPr wrap="none">
            <a:prstTxWarp prst="textNoShape">
              <a:avLst/>
            </a:prstTxWarp>
            <a:spAutoFit/>
          </a:bodyPr>
          <a:lstStyle/>
          <a:p>
            <a:r>
              <a:rPr lang="en-US">
                <a:solidFill>
                  <a:srgbClr val="FF0000"/>
                </a:solidFill>
              </a:rPr>
              <a:t>“gain” G &gt;0 exponential increase.</a:t>
            </a:r>
          </a:p>
        </p:txBody>
      </p:sp>
      <p:sp>
        <p:nvSpPr>
          <p:cNvPr id="257031" name="Text Box 7"/>
          <p:cNvSpPr txBox="1">
            <a:spLocks noChangeArrowheads="1"/>
          </p:cNvSpPr>
          <p:nvPr/>
        </p:nvSpPr>
        <p:spPr bwMode="auto">
          <a:xfrm>
            <a:off x="0" y="5386388"/>
            <a:ext cx="8834438" cy="1187450"/>
          </a:xfrm>
          <a:prstGeom prst="rect">
            <a:avLst/>
          </a:prstGeom>
          <a:noFill/>
          <a:ln w="9525">
            <a:noFill/>
            <a:miter lim="800000"/>
            <a:headEnd/>
            <a:tailEnd/>
          </a:ln>
          <a:effectLst/>
        </p:spPr>
        <p:txBody>
          <a:bodyPr>
            <a:prstTxWarp prst="textNoShape">
              <a:avLst/>
            </a:prstTxWarp>
            <a:spAutoFit/>
          </a:bodyPr>
          <a:lstStyle/>
          <a:p>
            <a:r>
              <a:rPr lang="en-US"/>
              <a:t>Very quickly increases until nearly all input power is going into laser light.  Use </a:t>
            </a:r>
            <a:r>
              <a:rPr lang="en-US" i="1"/>
              <a:t>partially</a:t>
            </a:r>
            <a:r>
              <a:rPr lang="en-US"/>
              <a:t> reflective mirror on one end. </a:t>
            </a:r>
          </a:p>
          <a:p>
            <a:r>
              <a:rPr lang="en-US"/>
              <a:t>Let some of laser light inside leak out --- that’s what we see.</a:t>
            </a:r>
          </a:p>
        </p:txBody>
      </p:sp>
      <p:sp>
        <p:nvSpPr>
          <p:cNvPr id="257032" name="Rectangle 8"/>
          <p:cNvSpPr>
            <a:spLocks noChangeArrowheads="1"/>
          </p:cNvSpPr>
          <p:nvPr/>
        </p:nvSpPr>
        <p:spPr bwMode="auto">
          <a:xfrm>
            <a:off x="279400" y="1014413"/>
            <a:ext cx="3741738" cy="1552575"/>
          </a:xfrm>
          <a:prstGeom prst="rect">
            <a:avLst/>
          </a:prstGeom>
          <a:noFill/>
          <a:ln w="9525">
            <a:noFill/>
            <a:miter lim="800000"/>
            <a:headEnd/>
            <a:tailEnd/>
          </a:ln>
          <a:effectLst/>
        </p:spPr>
        <p:txBody>
          <a:bodyPr wrap="none">
            <a:prstTxWarp prst="textNoShape">
              <a:avLst/>
            </a:prstTxWarp>
            <a:spAutoFit/>
          </a:bodyPr>
          <a:lstStyle/>
          <a:p>
            <a:r>
              <a:rPr lang="en-US"/>
              <a:t>One photon becomes two,</a:t>
            </a:r>
          </a:p>
          <a:p>
            <a:r>
              <a:rPr lang="en-US"/>
              <a:t>2 becomes 4, </a:t>
            </a:r>
          </a:p>
          <a:p>
            <a:r>
              <a:rPr lang="en-US"/>
              <a:t>4 becomes 8,</a:t>
            </a:r>
          </a:p>
          <a:p>
            <a:r>
              <a:rPr lang="en-US"/>
              <a:t>8 sixteen.. Etc… </a:t>
            </a:r>
          </a:p>
        </p:txBody>
      </p:sp>
      <p:sp>
        <p:nvSpPr>
          <p:cNvPr id="257033" name="Rectangle 9"/>
          <p:cNvSpPr>
            <a:spLocks noChangeArrowheads="1"/>
          </p:cNvSpPr>
          <p:nvPr/>
        </p:nvSpPr>
        <p:spPr bwMode="auto">
          <a:xfrm>
            <a:off x="265113" y="2546350"/>
            <a:ext cx="8931275" cy="822325"/>
          </a:xfrm>
          <a:prstGeom prst="rect">
            <a:avLst/>
          </a:prstGeom>
          <a:noFill/>
          <a:ln w="9525">
            <a:noFill/>
            <a:miter lim="800000"/>
            <a:headEnd/>
            <a:tailEnd/>
          </a:ln>
          <a:effectLst/>
        </p:spPr>
        <p:txBody>
          <a:bodyPr>
            <a:prstTxWarp prst="textNoShape">
              <a:avLst/>
            </a:prstTxWarp>
            <a:spAutoFit/>
          </a:bodyPr>
          <a:lstStyle/>
          <a:p>
            <a:r>
              <a:rPr lang="en-US"/>
              <a:t>Do you know the words of Al Bartlett? (the lack of understanding the exponential function is the great failure of the human race)</a:t>
            </a:r>
          </a:p>
        </p:txBody>
      </p:sp>
      <p:sp>
        <p:nvSpPr>
          <p:cNvPr id="257034" name="Rectangle 10"/>
          <p:cNvSpPr>
            <a:spLocks noChangeArrowheads="1"/>
          </p:cNvSpPr>
          <p:nvPr/>
        </p:nvSpPr>
        <p:spPr bwMode="auto">
          <a:xfrm>
            <a:off x="263525" y="3571875"/>
            <a:ext cx="8758238" cy="457200"/>
          </a:xfrm>
          <a:prstGeom prst="rect">
            <a:avLst/>
          </a:prstGeom>
          <a:noFill/>
          <a:ln w="9525">
            <a:noFill/>
            <a:miter lim="800000"/>
            <a:headEnd/>
            <a:tailEnd/>
          </a:ln>
          <a:effectLst/>
        </p:spPr>
        <p:txBody>
          <a:bodyPr wrap="none">
            <a:prstTxWarp prst="textNoShape">
              <a:avLst/>
            </a:prstTxWarp>
            <a:spAutoFit/>
          </a:bodyPr>
          <a:lstStyle/>
          <a:p>
            <a:r>
              <a:rPr lang="en-US"/>
              <a:t>May be bad for human population.  Good for photon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703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703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703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5703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70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5703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499"/>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2570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57031">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2570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30" grpId="0" animBg="1" autoUpdateAnimBg="0"/>
      <p:bldP spid="257031" grpId="0" build="p" autoUpdateAnimBg="0"/>
      <p:bldP spid="257032" grpId="0" build="p" autoUpdateAnimBg="0"/>
      <p:bldP spid="257033" grpId="0"/>
      <p:bldP spid="257034" grpId="0" build="p" autoUpdateAnimBg="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55F3CCD0-B5EB-4D41-9E24-BDFA4B0372A0}" type="slidenum">
              <a:rPr lang="en-US"/>
              <a:pPr/>
              <a:t>22</a:t>
            </a:fld>
            <a:endParaRPr lang="en-US"/>
          </a:p>
        </p:txBody>
      </p:sp>
      <p:pic>
        <p:nvPicPr>
          <p:cNvPr id="259075" name="Picture 3" descr="Slide23"/>
          <p:cNvPicPr>
            <a:picLocks noChangeAspect="1" noChangeArrowheads="1"/>
          </p:cNvPicPr>
          <p:nvPr/>
        </p:nvPicPr>
        <p:blipFill>
          <a:blip r:embed="rId3"/>
          <a:srcRect/>
          <a:stretch>
            <a:fillRect/>
          </a:stretch>
        </p:blipFill>
        <p:spPr bwMode="auto">
          <a:xfrm>
            <a:off x="134938" y="127000"/>
            <a:ext cx="6858000" cy="5143500"/>
          </a:xfrm>
          <a:prstGeom prst="rect">
            <a:avLst/>
          </a:prstGeom>
          <a:noFill/>
        </p:spPr>
      </p:pic>
      <p:sp>
        <p:nvSpPr>
          <p:cNvPr id="259076" name="Text Box 4"/>
          <p:cNvSpPr txBox="1">
            <a:spLocks noChangeArrowheads="1"/>
          </p:cNvSpPr>
          <p:nvPr/>
        </p:nvSpPr>
        <p:spPr bwMode="auto">
          <a:xfrm>
            <a:off x="233363" y="5343525"/>
            <a:ext cx="8677275" cy="1187450"/>
          </a:xfrm>
          <a:prstGeom prst="rect">
            <a:avLst/>
          </a:prstGeom>
          <a:noFill/>
          <a:ln w="9525">
            <a:noFill/>
            <a:miter lim="800000"/>
            <a:headEnd/>
            <a:tailEnd/>
          </a:ln>
          <a:effectLst/>
        </p:spPr>
        <p:txBody>
          <a:bodyPr>
            <a:prstTxWarp prst="textNoShape">
              <a:avLst/>
            </a:prstTxWarp>
            <a:spAutoFit/>
          </a:bodyPr>
          <a:lstStyle/>
          <a:p>
            <a:r>
              <a:rPr lang="en-US"/>
              <a:t>Diode laser- </a:t>
            </a:r>
          </a:p>
          <a:p>
            <a:r>
              <a:rPr lang="en-US"/>
              <a:t>Same basic idea, but light from diode at P-N diode junction.  Mirrors on it.</a:t>
            </a:r>
          </a:p>
        </p:txBody>
      </p:sp>
      <p:sp>
        <p:nvSpPr>
          <p:cNvPr id="259077" name="Text Box 5"/>
          <p:cNvSpPr txBox="1">
            <a:spLocks noChangeArrowheads="1"/>
          </p:cNvSpPr>
          <p:nvPr/>
        </p:nvSpPr>
        <p:spPr bwMode="auto">
          <a:xfrm>
            <a:off x="212725" y="366713"/>
            <a:ext cx="7407275" cy="1004887"/>
          </a:xfrm>
          <a:prstGeom prst="rect">
            <a:avLst/>
          </a:prstGeom>
          <a:solidFill>
            <a:schemeClr val="bg1"/>
          </a:solidFill>
          <a:ln w="9525">
            <a:noFill/>
            <a:miter lim="800000"/>
            <a:headEnd/>
            <a:tailEnd/>
          </a:ln>
          <a:effectLst/>
        </p:spPr>
        <p:txBody>
          <a:bodyPr>
            <a:prstTxWarp prst="textNoShape">
              <a:avLst/>
            </a:prstTxWarp>
            <a:spAutoFit/>
          </a:bodyPr>
          <a:lstStyle/>
          <a:p>
            <a:pPr>
              <a:spcBef>
                <a:spcPct val="50000"/>
              </a:spcBef>
            </a:pPr>
            <a:r>
              <a:rPr lang="en-US"/>
              <a:t>Two types of lasers: He-Ne and Diode</a:t>
            </a:r>
          </a:p>
          <a:p>
            <a:pPr>
              <a:spcBef>
                <a:spcPct val="50000"/>
              </a:spcBef>
            </a:pPr>
            <a:endParaRPr lang="en-US"/>
          </a:p>
        </p:txBody>
      </p:sp>
      <p:sp>
        <p:nvSpPr>
          <p:cNvPr id="259078" name="Rectangle 6"/>
          <p:cNvSpPr>
            <a:spLocks noChangeArrowheads="1"/>
          </p:cNvSpPr>
          <p:nvPr/>
        </p:nvSpPr>
        <p:spPr bwMode="auto">
          <a:xfrm>
            <a:off x="276225" y="4129088"/>
            <a:ext cx="8891588" cy="1187450"/>
          </a:xfrm>
          <a:prstGeom prst="rect">
            <a:avLst/>
          </a:prstGeom>
          <a:noFill/>
          <a:ln w="9525">
            <a:noFill/>
            <a:miter lim="800000"/>
            <a:headEnd/>
            <a:tailEnd/>
          </a:ln>
          <a:effectLst/>
        </p:spPr>
        <p:txBody>
          <a:bodyPr>
            <a:prstTxWarp prst="textNoShape">
              <a:avLst/>
            </a:prstTxWarp>
            <a:spAutoFit/>
          </a:bodyPr>
          <a:lstStyle/>
          <a:p>
            <a:r>
              <a:rPr lang="en-US"/>
              <a:t>Gas laser like Helium Neon.  </a:t>
            </a:r>
          </a:p>
          <a:p>
            <a:r>
              <a:rPr lang="en-US"/>
              <a:t>Just like neon sign with helium and neon mixture in it and mirrors on end.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59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59078">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59078">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5907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5907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9076" grpId="0" build="p" autoUpdateAnimBg="0"/>
      <p:bldP spid="259078" grpId="0" build="p" autoUpdateAnimBg="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BAFF2818-7CA2-124C-A688-EB01F135F5D4}" type="slidenum">
              <a:rPr lang="en-US"/>
              <a:pPr/>
              <a:t>23</a:t>
            </a:fld>
            <a:endParaRPr lang="en-US"/>
          </a:p>
        </p:txBody>
      </p:sp>
      <p:sp>
        <p:nvSpPr>
          <p:cNvPr id="261122" name="Rectangle 2"/>
          <p:cNvSpPr>
            <a:spLocks noGrp="1" noChangeArrowheads="1"/>
          </p:cNvSpPr>
          <p:nvPr>
            <p:ph type="title"/>
          </p:nvPr>
        </p:nvSpPr>
        <p:spPr>
          <a:xfrm>
            <a:off x="685800" y="508000"/>
            <a:ext cx="7772400" cy="414338"/>
          </a:xfrm>
        </p:spPr>
        <p:txBody>
          <a:bodyPr/>
          <a:lstStyle/>
          <a:p>
            <a:r>
              <a:rPr lang="en-US" b="1"/>
              <a:t>Many</a:t>
            </a:r>
            <a:r>
              <a:rPr lang="en-US"/>
              <a:t> applications of lasers</a:t>
            </a:r>
          </a:p>
        </p:txBody>
      </p:sp>
      <p:sp>
        <p:nvSpPr>
          <p:cNvPr id="261123" name="Rectangle 3"/>
          <p:cNvSpPr>
            <a:spLocks noGrp="1" noChangeArrowheads="1"/>
          </p:cNvSpPr>
          <p:nvPr>
            <p:ph type="body" idx="1"/>
          </p:nvPr>
        </p:nvSpPr>
        <p:spPr>
          <a:xfrm>
            <a:off x="0" y="1403350"/>
            <a:ext cx="9364663" cy="5065713"/>
          </a:xfrm>
        </p:spPr>
        <p:txBody>
          <a:bodyPr/>
          <a:lstStyle/>
          <a:p>
            <a:pPr>
              <a:lnSpc>
                <a:spcPct val="90000"/>
              </a:lnSpc>
            </a:pPr>
            <a:r>
              <a:rPr lang="en-US"/>
              <a:t>High energy small area:	</a:t>
            </a:r>
          </a:p>
          <a:p>
            <a:pPr lvl="1">
              <a:lnSpc>
                <a:spcPct val="90000"/>
              </a:lnSpc>
            </a:pPr>
            <a:r>
              <a:rPr lang="en-US"/>
              <a:t>Cutting: surgery, laser welding</a:t>
            </a:r>
          </a:p>
          <a:p>
            <a:pPr lvl="1">
              <a:lnSpc>
                <a:spcPct val="90000"/>
              </a:lnSpc>
            </a:pPr>
            <a:r>
              <a:rPr lang="en-US"/>
              <a:t>“communication” (and weapons)</a:t>
            </a:r>
          </a:p>
          <a:p>
            <a:pPr>
              <a:lnSpc>
                <a:spcPct val="90000"/>
              </a:lnSpc>
            </a:pPr>
            <a:r>
              <a:rPr lang="en-US"/>
              <a:t>Focus light into extremely small spot:</a:t>
            </a:r>
          </a:p>
          <a:p>
            <a:pPr lvl="1">
              <a:lnSpc>
                <a:spcPct val="90000"/>
              </a:lnSpc>
            </a:pPr>
            <a:r>
              <a:rPr lang="en-US"/>
              <a:t>(diffraction limit, because in phase!)</a:t>
            </a:r>
          </a:p>
          <a:p>
            <a:pPr lvl="1">
              <a:lnSpc>
                <a:spcPct val="90000"/>
              </a:lnSpc>
            </a:pPr>
            <a:r>
              <a:rPr lang="en-US"/>
              <a:t>CDs, DVDs, …</a:t>
            </a:r>
          </a:p>
          <a:p>
            <a:pPr>
              <a:lnSpc>
                <a:spcPct val="90000"/>
              </a:lnSpc>
            </a:pPr>
            <a:r>
              <a:rPr lang="en-US"/>
              <a:t>Collimated beam</a:t>
            </a:r>
          </a:p>
          <a:p>
            <a:pPr lvl="1">
              <a:lnSpc>
                <a:spcPct val="90000"/>
              </a:lnSpc>
            </a:pPr>
            <a:r>
              <a:rPr lang="en-US"/>
              <a:t>Tracking, leveling, </a:t>
            </a:r>
          </a:p>
          <a:p>
            <a:pPr>
              <a:lnSpc>
                <a:spcPct val="90000"/>
              </a:lnSpc>
            </a:pPr>
            <a:r>
              <a:rPr lang="en-US"/>
              <a:t>Pure color</a:t>
            </a:r>
          </a:p>
          <a:p>
            <a:pPr lvl="1">
              <a:lnSpc>
                <a:spcPct val="90000"/>
              </a:lnSpc>
            </a:pPr>
            <a:r>
              <a:rPr lang="en-US"/>
              <a:t>LIDAR….</a:t>
            </a:r>
          </a:p>
        </p:txBody>
      </p:sp>
      <p:pic>
        <p:nvPicPr>
          <p:cNvPr id="261124" name="Picture 4"/>
          <p:cNvPicPr>
            <a:picLocks noChangeAspect="1" noChangeArrowheads="1"/>
          </p:cNvPicPr>
          <p:nvPr/>
        </p:nvPicPr>
        <p:blipFill>
          <a:blip r:embed="rId3"/>
          <a:srcRect/>
          <a:stretch>
            <a:fillRect/>
          </a:stretch>
        </p:blipFill>
        <p:spPr bwMode="auto">
          <a:xfrm>
            <a:off x="6892925" y="1481138"/>
            <a:ext cx="1727200" cy="1249362"/>
          </a:xfrm>
          <a:prstGeom prst="rect">
            <a:avLst/>
          </a:prstGeom>
          <a:noFill/>
          <a:ln w="9525">
            <a:noFill/>
            <a:miter lim="800000"/>
            <a:headEnd/>
            <a:tailEnd/>
          </a:ln>
          <a:effectLst/>
        </p:spPr>
      </p:pic>
      <p:pic>
        <p:nvPicPr>
          <p:cNvPr id="261125" name="Picture 5"/>
          <p:cNvPicPr>
            <a:picLocks noChangeAspect="1" noChangeArrowheads="1"/>
          </p:cNvPicPr>
          <p:nvPr/>
        </p:nvPicPr>
        <p:blipFill>
          <a:blip r:embed="rId4"/>
          <a:srcRect/>
          <a:stretch>
            <a:fillRect/>
          </a:stretch>
        </p:blipFill>
        <p:spPr bwMode="auto">
          <a:xfrm>
            <a:off x="6580188" y="3062288"/>
            <a:ext cx="2347912" cy="1487487"/>
          </a:xfrm>
          <a:prstGeom prst="rect">
            <a:avLst/>
          </a:prstGeom>
          <a:noFill/>
          <a:ln w="9525">
            <a:noFill/>
            <a:miter lim="800000"/>
            <a:headEnd/>
            <a:tailEnd/>
          </a:ln>
          <a:effectLst/>
        </p:spPr>
      </p:pic>
      <p:pic>
        <p:nvPicPr>
          <p:cNvPr id="261126" name="Picture 6"/>
          <p:cNvPicPr>
            <a:picLocks noChangeAspect="1" noChangeArrowheads="1"/>
          </p:cNvPicPr>
          <p:nvPr/>
        </p:nvPicPr>
        <p:blipFill>
          <a:blip r:embed="rId5"/>
          <a:srcRect/>
          <a:stretch>
            <a:fillRect/>
          </a:stretch>
        </p:blipFill>
        <p:spPr bwMode="auto">
          <a:xfrm>
            <a:off x="6350000" y="4981575"/>
            <a:ext cx="1395413" cy="210343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1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6112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2611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6112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26112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61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6112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499"/>
                                          </p:stCondLst>
                                        </p:cTn>
                                        <p:tgtEl>
                                          <p:spTgt spid="2611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6112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26112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26112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26112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499"/>
                                          </p:stCondLst>
                                        </p:cTn>
                                        <p:tgtEl>
                                          <p:spTgt spid="261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7E8CB86-56AB-5E4B-97A0-FAF19801657A}" type="slidenum">
              <a:rPr lang="en-US"/>
              <a:pPr/>
              <a:t>24</a:t>
            </a:fld>
            <a:endParaRPr lang="en-US"/>
          </a:p>
        </p:txBody>
      </p:sp>
      <p:sp>
        <p:nvSpPr>
          <p:cNvPr id="263170" name="Text Box 2"/>
          <p:cNvSpPr txBox="1">
            <a:spLocks noChangeArrowheads="1"/>
          </p:cNvSpPr>
          <p:nvPr/>
        </p:nvSpPr>
        <p:spPr bwMode="auto">
          <a:xfrm>
            <a:off x="158750" y="277813"/>
            <a:ext cx="8837613" cy="2770187"/>
          </a:xfrm>
          <a:prstGeom prst="rect">
            <a:avLst/>
          </a:prstGeom>
          <a:noFill/>
          <a:ln w="9525">
            <a:noFill/>
            <a:miter lim="800000"/>
            <a:headEnd/>
            <a:tailEnd/>
          </a:ln>
          <a:effectLst/>
        </p:spPr>
        <p:txBody>
          <a:bodyPr>
            <a:prstTxWarp prst="textNoShape">
              <a:avLst/>
            </a:prstTxWarp>
            <a:spAutoFit/>
          </a:bodyPr>
          <a:lstStyle/>
          <a:p>
            <a:pPr marL="339725" indent="-339725"/>
            <a:r>
              <a:rPr lang="en-US" b="1" u="sng"/>
              <a:t>End of general atomic spectra.</a:t>
            </a:r>
          </a:p>
          <a:p>
            <a:pPr marL="339725" indent="-339725">
              <a:buFontTx/>
              <a:buChar char="•"/>
            </a:pPr>
            <a:r>
              <a:rPr lang="en-US"/>
              <a:t>Understanding of what has been observed, how implies electrons in atoms only in certain energy levels. </a:t>
            </a:r>
          </a:p>
          <a:p>
            <a:pPr marL="339725" indent="-339725">
              <a:buFontTx/>
              <a:buChar char="•"/>
            </a:pPr>
            <a:r>
              <a:rPr lang="en-US"/>
              <a:t>When hop from higher to lower give off light. </a:t>
            </a:r>
          </a:p>
          <a:p>
            <a:pPr marL="339725" indent="-339725">
              <a:buFontTx/>
              <a:buChar char="•"/>
            </a:pPr>
            <a:r>
              <a:rPr lang="en-US"/>
              <a:t>Applications: neon lights, lasers</a:t>
            </a:r>
          </a:p>
          <a:p>
            <a:pPr marL="339725" indent="-339725"/>
            <a:r>
              <a:rPr lang="en-US" i="1"/>
              <a:t>Questions?</a:t>
            </a:r>
          </a:p>
          <a:p>
            <a:pPr marL="339725" indent="-339725"/>
            <a:endParaRPr lang="en-US" sz="800" i="1"/>
          </a:p>
          <a:p>
            <a:pPr marL="339725" indent="-339725"/>
            <a:endParaRPr lang="en-US" b="1"/>
          </a:p>
        </p:txBody>
      </p:sp>
      <p:sp>
        <p:nvSpPr>
          <p:cNvPr id="263172" name="Rectangle 4"/>
          <p:cNvSpPr>
            <a:spLocks noChangeArrowheads="1"/>
          </p:cNvSpPr>
          <p:nvPr/>
        </p:nvSpPr>
        <p:spPr bwMode="auto">
          <a:xfrm>
            <a:off x="139700" y="3467100"/>
            <a:ext cx="9004300" cy="2101850"/>
          </a:xfrm>
          <a:prstGeom prst="rect">
            <a:avLst/>
          </a:prstGeom>
          <a:noFill/>
          <a:ln w="9525">
            <a:noFill/>
            <a:miter lim="800000"/>
            <a:headEnd/>
            <a:tailEnd/>
          </a:ln>
          <a:effectLst/>
        </p:spPr>
        <p:txBody>
          <a:bodyPr>
            <a:prstTxWarp prst="textNoShape">
              <a:avLst/>
            </a:prstTxWarp>
            <a:spAutoFit/>
          </a:bodyPr>
          <a:lstStyle/>
          <a:p>
            <a:r>
              <a:rPr lang="en-US" b="1" u="sng"/>
              <a:t>Next:</a:t>
            </a:r>
            <a:r>
              <a:rPr lang="en-US" b="1"/>
              <a:t> </a:t>
            </a:r>
          </a:p>
          <a:p>
            <a:pPr algn="ctr"/>
            <a:r>
              <a:rPr lang="en-US" sz="3600" b="1">
                <a:solidFill>
                  <a:srgbClr val="FF0000"/>
                </a:solidFill>
                <a:latin typeface="Comic Sans MS" charset="0"/>
              </a:rPr>
              <a:t>Why?</a:t>
            </a:r>
            <a:endParaRPr lang="en-US" b="1">
              <a:solidFill>
                <a:srgbClr val="FF0000"/>
              </a:solidFill>
            </a:endParaRPr>
          </a:p>
          <a:p>
            <a:endParaRPr lang="en-US" b="1">
              <a:solidFill>
                <a:srgbClr val="FF0000"/>
              </a:solidFill>
            </a:endParaRPr>
          </a:p>
          <a:p>
            <a:r>
              <a:rPr lang="en-US">
                <a:latin typeface="Comic Sans MS" charset="0"/>
              </a:rPr>
              <a:t>Start with characterizing Hydrogen spectra (Balmer)</a:t>
            </a:r>
          </a:p>
          <a:p>
            <a:r>
              <a:rPr lang="en-US">
                <a:latin typeface="Comic Sans MS" charset="0"/>
              </a:rPr>
              <a:t>		then try to explain (Bohr model </a:t>
            </a:r>
            <a:r>
              <a:rPr lang="en-US">
                <a:latin typeface="Comic Sans MS" charset="0"/>
                <a:sym typeface="Wingdings" charset="2"/>
              </a:rPr>
              <a:t> Schrodinger)</a:t>
            </a:r>
            <a:endParaRPr lang="en-US">
              <a:latin typeface="Comic Sans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6317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6317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6317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6317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2" grpId="0" build="p" autoUpdateAnimBg="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 name="Slide Number Placeholder 5"/>
          <p:cNvSpPr>
            <a:spLocks noGrp="1"/>
          </p:cNvSpPr>
          <p:nvPr>
            <p:ph type="sldNum" sz="quarter" idx="12"/>
          </p:nvPr>
        </p:nvSpPr>
        <p:spPr/>
        <p:txBody>
          <a:bodyPr/>
          <a:lstStyle/>
          <a:p>
            <a:fld id="{1E869B36-E1DA-E74E-8399-B1E45049AF6A}" type="slidenum">
              <a:rPr lang="en-US"/>
              <a:pPr/>
              <a:t>25</a:t>
            </a:fld>
            <a:endParaRPr lang="en-US"/>
          </a:p>
        </p:txBody>
      </p:sp>
      <p:sp>
        <p:nvSpPr>
          <p:cNvPr id="148482" name="Text Box 2"/>
          <p:cNvSpPr txBox="1">
            <a:spLocks noChangeArrowheads="1"/>
          </p:cNvSpPr>
          <p:nvPr/>
        </p:nvSpPr>
        <p:spPr bwMode="auto">
          <a:xfrm>
            <a:off x="3398838" y="0"/>
            <a:ext cx="2301875" cy="457200"/>
          </a:xfrm>
          <a:prstGeom prst="rect">
            <a:avLst/>
          </a:prstGeom>
          <a:noFill/>
          <a:ln w="9525">
            <a:noFill/>
            <a:miter lim="800000"/>
            <a:headEnd/>
            <a:tailEnd/>
          </a:ln>
          <a:effectLst/>
        </p:spPr>
        <p:txBody>
          <a:bodyPr wrap="none">
            <a:prstTxWarp prst="textNoShape">
              <a:avLst/>
            </a:prstTxWarp>
            <a:spAutoFit/>
          </a:bodyPr>
          <a:lstStyle/>
          <a:p>
            <a:r>
              <a:rPr lang="en-US" u="sng"/>
              <a:t>Important Ideas</a:t>
            </a:r>
          </a:p>
        </p:txBody>
      </p:sp>
      <p:sp>
        <p:nvSpPr>
          <p:cNvPr id="148483" name="Line 3"/>
          <p:cNvSpPr>
            <a:spLocks noChangeShapeType="1"/>
          </p:cNvSpPr>
          <p:nvPr/>
        </p:nvSpPr>
        <p:spPr bwMode="auto">
          <a:xfrm>
            <a:off x="892175" y="6302375"/>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4" name="Line 4"/>
          <p:cNvSpPr>
            <a:spLocks noChangeShapeType="1"/>
          </p:cNvSpPr>
          <p:nvPr/>
        </p:nvSpPr>
        <p:spPr bwMode="auto">
          <a:xfrm>
            <a:off x="790575" y="4048125"/>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5" name="Line 5"/>
          <p:cNvSpPr>
            <a:spLocks noChangeShapeType="1"/>
          </p:cNvSpPr>
          <p:nvPr/>
        </p:nvSpPr>
        <p:spPr bwMode="auto">
          <a:xfrm>
            <a:off x="790575" y="3857625"/>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6" name="Line 6"/>
          <p:cNvSpPr>
            <a:spLocks noChangeShapeType="1"/>
          </p:cNvSpPr>
          <p:nvPr/>
        </p:nvSpPr>
        <p:spPr bwMode="auto">
          <a:xfrm>
            <a:off x="790575" y="3768725"/>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7" name="Line 7"/>
          <p:cNvSpPr>
            <a:spLocks noChangeShapeType="1"/>
          </p:cNvSpPr>
          <p:nvPr/>
        </p:nvSpPr>
        <p:spPr bwMode="auto">
          <a:xfrm>
            <a:off x="790575" y="3735388"/>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8" name="Line 8"/>
          <p:cNvSpPr>
            <a:spLocks noChangeShapeType="1"/>
          </p:cNvSpPr>
          <p:nvPr/>
        </p:nvSpPr>
        <p:spPr bwMode="auto">
          <a:xfrm>
            <a:off x="790575" y="3690938"/>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89" name="Line 9"/>
          <p:cNvSpPr>
            <a:spLocks noChangeShapeType="1"/>
          </p:cNvSpPr>
          <p:nvPr/>
        </p:nvSpPr>
        <p:spPr bwMode="auto">
          <a:xfrm>
            <a:off x="790575" y="3633788"/>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90" name="Line 10"/>
          <p:cNvSpPr>
            <a:spLocks noChangeShapeType="1"/>
          </p:cNvSpPr>
          <p:nvPr/>
        </p:nvSpPr>
        <p:spPr bwMode="auto">
          <a:xfrm>
            <a:off x="790575" y="3648075"/>
            <a:ext cx="881063"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91" name="Oval 11"/>
          <p:cNvSpPr>
            <a:spLocks noChangeArrowheads="1"/>
          </p:cNvSpPr>
          <p:nvPr/>
        </p:nvSpPr>
        <p:spPr bwMode="auto">
          <a:xfrm>
            <a:off x="1236663" y="6224588"/>
            <a:ext cx="146050" cy="10001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48492" name="Text Box 12"/>
          <p:cNvSpPr txBox="1">
            <a:spLocks noChangeArrowheads="1"/>
          </p:cNvSpPr>
          <p:nvPr/>
        </p:nvSpPr>
        <p:spPr bwMode="auto">
          <a:xfrm>
            <a:off x="487363" y="3094038"/>
            <a:ext cx="1506537" cy="457200"/>
          </a:xfrm>
          <a:prstGeom prst="rect">
            <a:avLst/>
          </a:prstGeom>
          <a:noFill/>
          <a:ln w="9525">
            <a:noFill/>
            <a:miter lim="800000"/>
            <a:headEnd/>
            <a:tailEnd/>
          </a:ln>
          <a:effectLst/>
        </p:spPr>
        <p:txBody>
          <a:bodyPr wrap="none">
            <a:prstTxWarp prst="textNoShape">
              <a:avLst/>
            </a:prstTxWarp>
            <a:spAutoFit/>
          </a:bodyPr>
          <a:lstStyle/>
          <a:p>
            <a:r>
              <a:rPr lang="en-US"/>
              <a:t>Hydrogen</a:t>
            </a:r>
          </a:p>
        </p:txBody>
      </p:sp>
      <p:sp>
        <p:nvSpPr>
          <p:cNvPr id="148493" name="Line 13"/>
          <p:cNvSpPr>
            <a:spLocks noChangeShapeType="1"/>
          </p:cNvSpPr>
          <p:nvPr/>
        </p:nvSpPr>
        <p:spPr bwMode="auto">
          <a:xfrm flipV="1">
            <a:off x="601663" y="3635375"/>
            <a:ext cx="0" cy="294322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48494" name="Text Box 14"/>
          <p:cNvSpPr txBox="1">
            <a:spLocks noChangeArrowheads="1"/>
          </p:cNvSpPr>
          <p:nvPr/>
        </p:nvSpPr>
        <p:spPr bwMode="auto">
          <a:xfrm rot="-5400000">
            <a:off x="-212725" y="4629150"/>
            <a:ext cx="1149350" cy="457200"/>
          </a:xfrm>
          <a:prstGeom prst="rect">
            <a:avLst/>
          </a:prstGeom>
          <a:noFill/>
          <a:ln w="9525">
            <a:noFill/>
            <a:miter lim="800000"/>
            <a:headEnd/>
            <a:tailEnd/>
          </a:ln>
          <a:effectLst/>
        </p:spPr>
        <p:txBody>
          <a:bodyPr wrap="none">
            <a:prstTxWarp prst="textNoShape">
              <a:avLst/>
            </a:prstTxWarp>
            <a:spAutoFit/>
          </a:bodyPr>
          <a:lstStyle/>
          <a:p>
            <a:r>
              <a:rPr lang="en-US"/>
              <a:t>Energy</a:t>
            </a:r>
          </a:p>
        </p:txBody>
      </p:sp>
      <p:grpSp>
        <p:nvGrpSpPr>
          <p:cNvPr id="2" name="Group 15"/>
          <p:cNvGrpSpPr>
            <a:grpSpLocks/>
          </p:cNvGrpSpPr>
          <p:nvPr/>
        </p:nvGrpSpPr>
        <p:grpSpPr bwMode="auto">
          <a:xfrm>
            <a:off x="2749550" y="3181350"/>
            <a:ext cx="5926138" cy="3543300"/>
            <a:chOff x="1732" y="2004"/>
            <a:chExt cx="3733" cy="2232"/>
          </a:xfrm>
        </p:grpSpPr>
        <p:sp>
          <p:nvSpPr>
            <p:cNvPr id="148496" name="Line 16"/>
            <p:cNvSpPr>
              <a:spLocks noChangeShapeType="1"/>
            </p:cNvSpPr>
            <p:nvPr/>
          </p:nvSpPr>
          <p:spPr bwMode="auto">
            <a:xfrm>
              <a:off x="1805" y="4236"/>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97" name="Line 17"/>
            <p:cNvSpPr>
              <a:spLocks noChangeShapeType="1"/>
            </p:cNvSpPr>
            <p:nvPr/>
          </p:nvSpPr>
          <p:spPr bwMode="auto">
            <a:xfrm>
              <a:off x="1811" y="2619"/>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98" name="Line 18"/>
            <p:cNvSpPr>
              <a:spLocks noChangeShapeType="1"/>
            </p:cNvSpPr>
            <p:nvPr/>
          </p:nvSpPr>
          <p:spPr bwMode="auto">
            <a:xfrm>
              <a:off x="1811" y="2513"/>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499" name="Line 19"/>
            <p:cNvSpPr>
              <a:spLocks noChangeShapeType="1"/>
            </p:cNvSpPr>
            <p:nvPr/>
          </p:nvSpPr>
          <p:spPr bwMode="auto">
            <a:xfrm>
              <a:off x="1811" y="2443"/>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0" name="Line 20"/>
            <p:cNvSpPr>
              <a:spLocks noChangeShapeType="1"/>
            </p:cNvSpPr>
            <p:nvPr/>
          </p:nvSpPr>
          <p:spPr bwMode="auto">
            <a:xfrm>
              <a:off x="1811" y="2345"/>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1" name="Line 21"/>
            <p:cNvSpPr>
              <a:spLocks noChangeShapeType="1"/>
            </p:cNvSpPr>
            <p:nvPr/>
          </p:nvSpPr>
          <p:spPr bwMode="auto">
            <a:xfrm>
              <a:off x="1811" y="2321"/>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2" name="Line 22"/>
            <p:cNvSpPr>
              <a:spLocks noChangeShapeType="1"/>
            </p:cNvSpPr>
            <p:nvPr/>
          </p:nvSpPr>
          <p:spPr bwMode="auto">
            <a:xfrm>
              <a:off x="1811" y="2289"/>
              <a:ext cx="551"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3" name="Line 23"/>
            <p:cNvSpPr>
              <a:spLocks noChangeShapeType="1"/>
            </p:cNvSpPr>
            <p:nvPr/>
          </p:nvSpPr>
          <p:spPr bwMode="auto">
            <a:xfrm>
              <a:off x="1811" y="2294"/>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4" name="Oval 24"/>
            <p:cNvSpPr>
              <a:spLocks noChangeArrowheads="1"/>
            </p:cNvSpPr>
            <p:nvPr/>
          </p:nvSpPr>
          <p:spPr bwMode="auto">
            <a:xfrm>
              <a:off x="1973" y="4152"/>
              <a:ext cx="92" cy="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48505" name="Text Box 25"/>
            <p:cNvSpPr txBox="1">
              <a:spLocks noChangeArrowheads="1"/>
            </p:cNvSpPr>
            <p:nvPr/>
          </p:nvSpPr>
          <p:spPr bwMode="auto">
            <a:xfrm>
              <a:off x="1732" y="2004"/>
              <a:ext cx="735" cy="288"/>
            </a:xfrm>
            <a:prstGeom prst="rect">
              <a:avLst/>
            </a:prstGeom>
            <a:noFill/>
            <a:ln w="9525">
              <a:noFill/>
              <a:miter lim="800000"/>
              <a:headEnd/>
              <a:tailEnd/>
            </a:ln>
            <a:effectLst/>
          </p:spPr>
          <p:txBody>
            <a:bodyPr wrap="none">
              <a:prstTxWarp prst="textNoShape">
                <a:avLst/>
              </a:prstTxWarp>
              <a:spAutoFit/>
            </a:bodyPr>
            <a:lstStyle/>
            <a:p>
              <a:r>
                <a:rPr lang="en-US"/>
                <a:t>Lithium</a:t>
              </a:r>
            </a:p>
          </p:txBody>
        </p:sp>
        <p:sp>
          <p:nvSpPr>
            <p:cNvPr id="148506" name="Line 26"/>
            <p:cNvSpPr>
              <a:spLocks noChangeShapeType="1"/>
            </p:cNvSpPr>
            <p:nvPr/>
          </p:nvSpPr>
          <p:spPr bwMode="auto">
            <a:xfrm>
              <a:off x="1817" y="2809"/>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07" name="Oval 27"/>
            <p:cNvSpPr>
              <a:spLocks noChangeArrowheads="1"/>
            </p:cNvSpPr>
            <p:nvPr/>
          </p:nvSpPr>
          <p:spPr bwMode="auto">
            <a:xfrm>
              <a:off x="2105" y="4157"/>
              <a:ext cx="92" cy="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48508" name="Oval 28"/>
            <p:cNvSpPr>
              <a:spLocks noChangeArrowheads="1"/>
            </p:cNvSpPr>
            <p:nvPr/>
          </p:nvSpPr>
          <p:spPr bwMode="auto">
            <a:xfrm>
              <a:off x="2007" y="2753"/>
              <a:ext cx="92" cy="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48509" name="Line 29"/>
            <p:cNvSpPr>
              <a:spLocks noChangeShapeType="1"/>
            </p:cNvSpPr>
            <p:nvPr/>
          </p:nvSpPr>
          <p:spPr bwMode="auto">
            <a:xfrm>
              <a:off x="1811" y="2470"/>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10" name="Line 30"/>
            <p:cNvSpPr>
              <a:spLocks noChangeShapeType="1"/>
            </p:cNvSpPr>
            <p:nvPr/>
          </p:nvSpPr>
          <p:spPr bwMode="auto">
            <a:xfrm>
              <a:off x="1811" y="2406"/>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11" name="Line 31"/>
            <p:cNvSpPr>
              <a:spLocks noChangeShapeType="1"/>
            </p:cNvSpPr>
            <p:nvPr/>
          </p:nvSpPr>
          <p:spPr bwMode="auto">
            <a:xfrm>
              <a:off x="1811" y="2393"/>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12" name="Line 32"/>
            <p:cNvSpPr>
              <a:spLocks noChangeShapeType="1"/>
            </p:cNvSpPr>
            <p:nvPr/>
          </p:nvSpPr>
          <p:spPr bwMode="auto">
            <a:xfrm>
              <a:off x="1811" y="2363"/>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13" name="Line 33"/>
            <p:cNvSpPr>
              <a:spLocks noChangeShapeType="1"/>
            </p:cNvSpPr>
            <p:nvPr/>
          </p:nvSpPr>
          <p:spPr bwMode="auto">
            <a:xfrm>
              <a:off x="1811" y="2306"/>
              <a:ext cx="55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48514" name="Text Box 34"/>
            <p:cNvSpPr txBox="1">
              <a:spLocks noChangeArrowheads="1"/>
            </p:cNvSpPr>
            <p:nvPr/>
          </p:nvSpPr>
          <p:spPr bwMode="auto">
            <a:xfrm>
              <a:off x="2597" y="2391"/>
              <a:ext cx="2868" cy="1438"/>
            </a:xfrm>
            <a:prstGeom prst="rect">
              <a:avLst/>
            </a:prstGeom>
            <a:noFill/>
            <a:ln w="9525">
              <a:noFill/>
              <a:miter lim="800000"/>
              <a:headEnd/>
              <a:tailEnd/>
            </a:ln>
            <a:effectLst/>
          </p:spPr>
          <p:txBody>
            <a:bodyPr>
              <a:prstTxWarp prst="textNoShape">
                <a:avLst/>
              </a:prstTxWarp>
              <a:spAutoFit/>
            </a:bodyPr>
            <a:lstStyle/>
            <a:p>
              <a:r>
                <a:rPr lang="en-US"/>
                <a:t>Electron energy levels in 2 different atoms …</a:t>
              </a:r>
            </a:p>
            <a:p>
              <a:r>
                <a:rPr lang="en-US"/>
                <a:t>Levels have  different spacing. </a:t>
              </a:r>
            </a:p>
            <a:p>
              <a:endParaRPr lang="en-US"/>
            </a:p>
            <a:p>
              <a:r>
                <a:rPr lang="en-US"/>
                <a:t>Atoms with more than one electron … lower levels filled. </a:t>
              </a:r>
            </a:p>
          </p:txBody>
        </p:sp>
      </p:grpSp>
      <p:sp>
        <p:nvSpPr>
          <p:cNvPr id="148515" name="Text Box 35"/>
          <p:cNvSpPr txBox="1">
            <a:spLocks noChangeArrowheads="1"/>
          </p:cNvSpPr>
          <p:nvPr/>
        </p:nvSpPr>
        <p:spPr bwMode="auto">
          <a:xfrm>
            <a:off x="1104900" y="6491288"/>
            <a:ext cx="1504950" cy="366712"/>
          </a:xfrm>
          <a:prstGeom prst="rect">
            <a:avLst/>
          </a:prstGeom>
          <a:noFill/>
          <a:ln w="9525">
            <a:noFill/>
            <a:miter lim="800000"/>
            <a:headEnd/>
            <a:tailEnd/>
          </a:ln>
          <a:effectLst/>
        </p:spPr>
        <p:txBody>
          <a:bodyPr wrap="none">
            <a:prstTxWarp prst="textNoShape">
              <a:avLst/>
            </a:prstTxWarp>
            <a:spAutoFit/>
          </a:bodyPr>
          <a:lstStyle/>
          <a:p>
            <a:r>
              <a:rPr lang="en-US" sz="1800"/>
              <a:t>(not to scale)</a:t>
            </a:r>
          </a:p>
        </p:txBody>
      </p:sp>
      <p:sp>
        <p:nvSpPr>
          <p:cNvPr id="148516" name="Text Box 36"/>
          <p:cNvSpPr txBox="1">
            <a:spLocks noChangeArrowheads="1"/>
          </p:cNvSpPr>
          <p:nvPr/>
        </p:nvSpPr>
        <p:spPr bwMode="auto">
          <a:xfrm>
            <a:off x="463550" y="377825"/>
            <a:ext cx="8680450" cy="2647950"/>
          </a:xfrm>
          <a:prstGeom prst="rect">
            <a:avLst/>
          </a:prstGeom>
          <a:noFill/>
          <a:ln w="9525">
            <a:noFill/>
            <a:miter lim="800000"/>
            <a:headEnd/>
            <a:tailEnd/>
          </a:ln>
          <a:effectLst/>
        </p:spPr>
        <p:txBody>
          <a:bodyPr>
            <a:prstTxWarp prst="textNoShape">
              <a:avLst/>
            </a:prstTxWarp>
            <a:spAutoFit/>
          </a:bodyPr>
          <a:lstStyle/>
          <a:p>
            <a:pPr marL="342900" indent="-342900">
              <a:buFont typeface="Arial" charset="0"/>
              <a:buAutoNum type="arabicParenR"/>
            </a:pPr>
            <a:r>
              <a:rPr lang="en-US">
                <a:solidFill>
                  <a:schemeClr val="tx2"/>
                </a:solidFill>
              </a:rPr>
              <a:t>Electrons in atoms only found in specific energy levels</a:t>
            </a:r>
          </a:p>
          <a:p>
            <a:pPr marL="342900" indent="-342900">
              <a:buFont typeface="Arial" charset="0"/>
              <a:buAutoNum type="arabicParenR"/>
            </a:pPr>
            <a:r>
              <a:rPr lang="en-US">
                <a:solidFill>
                  <a:schemeClr val="tx2"/>
                </a:solidFill>
              </a:rPr>
              <a:t>Different set of energy levels for different atoms</a:t>
            </a:r>
          </a:p>
          <a:p>
            <a:pPr marL="342900" indent="-342900">
              <a:buFont typeface="Arial" charset="0"/>
              <a:buAutoNum type="arabicParenR"/>
            </a:pPr>
            <a:r>
              <a:rPr lang="en-US">
                <a:solidFill>
                  <a:schemeClr val="tx2"/>
                </a:solidFill>
              </a:rPr>
              <a:t>1 photon emitted per electron jump </a:t>
            </a:r>
            <a:r>
              <a:rPr lang="en-US" i="1" u="sng">
                <a:solidFill>
                  <a:schemeClr val="tx2"/>
                </a:solidFill>
              </a:rPr>
              <a:t>down</a:t>
            </a:r>
            <a:r>
              <a:rPr lang="en-US">
                <a:solidFill>
                  <a:schemeClr val="tx2"/>
                </a:solidFill>
              </a:rPr>
              <a:t> between energy levels. Photon color determined by energy difference. </a:t>
            </a:r>
          </a:p>
          <a:p>
            <a:pPr marL="342900" indent="-342900">
              <a:buFont typeface="Arial" charset="0"/>
              <a:buAutoNum type="arabicParenR"/>
            </a:pPr>
            <a:r>
              <a:rPr lang="en-US">
                <a:solidFill>
                  <a:schemeClr val="tx2"/>
                </a:solidFill>
              </a:rPr>
              <a:t>electron spends very little time (10</a:t>
            </a:r>
            <a:r>
              <a:rPr lang="en-US" baseline="30000">
                <a:solidFill>
                  <a:schemeClr val="tx2"/>
                </a:solidFill>
              </a:rPr>
              <a:t>-8</a:t>
            </a:r>
            <a:r>
              <a:rPr lang="en-US">
                <a:solidFill>
                  <a:schemeClr val="tx2"/>
                </a:solidFill>
              </a:rPr>
              <a:t> s) in excited state before hopping back down to lowest unfilled level.</a:t>
            </a:r>
            <a:r>
              <a:rPr lang="en-US"/>
              <a:t> </a:t>
            </a:r>
          </a:p>
          <a:p>
            <a:pPr marL="342900" indent="-342900"/>
            <a:r>
              <a:rPr lang="en-US"/>
              <a:t>5) If electron not stuck in atom, can have any 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51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485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485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85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516" grpId="0" build="p" autoUpdateAnimBg="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40887B3A-CFE0-BC47-852E-E686485723DD}" type="slidenum">
              <a:rPr lang="en-US"/>
              <a:pPr/>
              <a:t>26</a:t>
            </a:fld>
            <a:endParaRPr lang="en-US"/>
          </a:p>
        </p:txBody>
      </p:sp>
      <p:sp>
        <p:nvSpPr>
          <p:cNvPr id="152578" name="Oval 2"/>
          <p:cNvSpPr>
            <a:spLocks noChangeArrowheads="1"/>
          </p:cNvSpPr>
          <p:nvPr/>
        </p:nvSpPr>
        <p:spPr bwMode="auto">
          <a:xfrm>
            <a:off x="6788150" y="1495425"/>
            <a:ext cx="247650" cy="2159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52579" name="Oval 3"/>
          <p:cNvSpPr>
            <a:spLocks noChangeArrowheads="1"/>
          </p:cNvSpPr>
          <p:nvPr/>
        </p:nvSpPr>
        <p:spPr bwMode="auto">
          <a:xfrm>
            <a:off x="2468563" y="1036638"/>
            <a:ext cx="430212" cy="452437"/>
          </a:xfrm>
          <a:prstGeom prst="ellipse">
            <a:avLst/>
          </a:prstGeom>
          <a:solidFill>
            <a:srgbClr val="990033"/>
          </a:solidFill>
          <a:ln w="9525">
            <a:solidFill>
              <a:schemeClr val="tx1"/>
            </a:solidFill>
            <a:round/>
            <a:headEnd/>
            <a:tailEnd/>
          </a:ln>
          <a:effectLst/>
        </p:spPr>
        <p:txBody>
          <a:bodyPr wrap="none" anchor="ctr">
            <a:prstTxWarp prst="textNoShape">
              <a:avLst/>
            </a:prstTxWarp>
          </a:bodyPr>
          <a:lstStyle/>
          <a:p>
            <a:pPr algn="ctr">
              <a:lnSpc>
                <a:spcPct val="70000"/>
              </a:lnSpc>
            </a:pPr>
            <a:r>
              <a:rPr lang="en-US" sz="2200">
                <a:solidFill>
                  <a:schemeClr val="bg1"/>
                </a:solidFill>
              </a:rPr>
              <a:t>++</a:t>
            </a:r>
          </a:p>
          <a:p>
            <a:pPr algn="ctr">
              <a:lnSpc>
                <a:spcPct val="70000"/>
              </a:lnSpc>
            </a:pPr>
            <a:r>
              <a:rPr lang="en-US" sz="2200">
                <a:solidFill>
                  <a:schemeClr val="bg1"/>
                </a:solidFill>
              </a:rPr>
              <a:t>++</a:t>
            </a:r>
          </a:p>
        </p:txBody>
      </p:sp>
      <p:sp>
        <p:nvSpPr>
          <p:cNvPr id="152580" name="Oval 4"/>
          <p:cNvSpPr>
            <a:spLocks noChangeArrowheads="1"/>
          </p:cNvSpPr>
          <p:nvPr/>
        </p:nvSpPr>
        <p:spPr bwMode="auto">
          <a:xfrm>
            <a:off x="1652588" y="322263"/>
            <a:ext cx="1973262" cy="1925637"/>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2581" name="Oval 5"/>
          <p:cNvSpPr>
            <a:spLocks noChangeArrowheads="1"/>
          </p:cNvSpPr>
          <p:nvPr/>
        </p:nvSpPr>
        <p:spPr bwMode="auto">
          <a:xfrm>
            <a:off x="3559175" y="1184275"/>
            <a:ext cx="123825" cy="1460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endParaRPr lang="en-US" b="1"/>
          </a:p>
        </p:txBody>
      </p:sp>
      <p:sp>
        <p:nvSpPr>
          <p:cNvPr id="152582" name="Oval 6"/>
          <p:cNvSpPr>
            <a:spLocks noChangeArrowheads="1"/>
          </p:cNvSpPr>
          <p:nvPr/>
        </p:nvSpPr>
        <p:spPr bwMode="auto">
          <a:xfrm>
            <a:off x="1031875" y="-247650"/>
            <a:ext cx="3232150" cy="3151188"/>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2583" name="Line 7"/>
          <p:cNvSpPr>
            <a:spLocks noChangeShapeType="1"/>
          </p:cNvSpPr>
          <p:nvPr/>
        </p:nvSpPr>
        <p:spPr bwMode="auto">
          <a:xfrm>
            <a:off x="3717925" y="1268413"/>
            <a:ext cx="531813" cy="22225"/>
          </a:xfrm>
          <a:prstGeom prst="line">
            <a:avLst/>
          </a:prstGeom>
          <a:noFill/>
          <a:ln w="57150">
            <a:solidFill>
              <a:schemeClr val="tx1"/>
            </a:solidFill>
            <a:round/>
            <a:headEnd/>
            <a:tailEnd type="triangle" w="med" len="med"/>
          </a:ln>
          <a:effectLst/>
        </p:spPr>
        <p:txBody>
          <a:bodyPr>
            <a:prstTxWarp prst="textNoShape">
              <a:avLst/>
            </a:prstTxWarp>
          </a:bodyPr>
          <a:lstStyle/>
          <a:p>
            <a:endParaRPr lang="en-US"/>
          </a:p>
        </p:txBody>
      </p:sp>
      <p:sp>
        <p:nvSpPr>
          <p:cNvPr id="152584" name="Text Box 8"/>
          <p:cNvSpPr txBox="1">
            <a:spLocks noChangeArrowheads="1"/>
          </p:cNvSpPr>
          <p:nvPr/>
        </p:nvSpPr>
        <p:spPr bwMode="auto">
          <a:xfrm>
            <a:off x="0" y="2749550"/>
            <a:ext cx="9010650" cy="4108450"/>
          </a:xfrm>
          <a:prstGeom prst="rect">
            <a:avLst/>
          </a:prstGeom>
          <a:noFill/>
          <a:ln w="9525">
            <a:noFill/>
            <a:miter lim="800000"/>
            <a:headEnd/>
            <a:tailEnd/>
          </a:ln>
          <a:effectLst/>
        </p:spPr>
        <p:txBody>
          <a:bodyPr>
            <a:prstTxWarp prst="textNoShape">
              <a:avLst/>
            </a:prstTxWarp>
            <a:spAutoFit/>
          </a:bodyPr>
          <a:lstStyle/>
          <a:p>
            <a:pPr marL="342900" indent="-342900"/>
            <a:r>
              <a:rPr lang="en-US"/>
              <a:t>When electron moves to location further from the nucleus, </a:t>
            </a:r>
          </a:p>
          <a:p>
            <a:pPr marL="342900" indent="-342900">
              <a:buFontTx/>
              <a:buAutoNum type="alphaLcPeriod"/>
            </a:pPr>
            <a:r>
              <a:rPr lang="en-US"/>
              <a:t>energy of electron </a:t>
            </a:r>
            <a:r>
              <a:rPr lang="en-US" i="1"/>
              <a:t>decreases</a:t>
            </a:r>
            <a:r>
              <a:rPr lang="en-US"/>
              <a:t> because energy is released as positive and negative charges are separated, and there is a </a:t>
            </a:r>
            <a:r>
              <a:rPr lang="en-US" i="1"/>
              <a:t>decrease</a:t>
            </a:r>
            <a:r>
              <a:rPr lang="en-US"/>
              <a:t> in electrostatic potential energy of electron since it is now further away</a:t>
            </a:r>
          </a:p>
          <a:p>
            <a:pPr marL="342900" indent="-342900">
              <a:buFontTx/>
              <a:buAutoNum type="alphaLcPeriod"/>
            </a:pPr>
            <a:r>
              <a:rPr lang="en-US"/>
              <a:t>energy of electron </a:t>
            </a:r>
            <a:r>
              <a:rPr lang="en-US" i="1"/>
              <a:t>increases</a:t>
            </a:r>
            <a:r>
              <a:rPr lang="en-US"/>
              <a:t> because it takes energy input to separate positive and negative charges, and there is an </a:t>
            </a:r>
            <a:r>
              <a:rPr lang="en-US" i="1"/>
              <a:t>increase</a:t>
            </a:r>
            <a:r>
              <a:rPr lang="en-US"/>
              <a:t> in the electrostatic potential energy of the electron. </a:t>
            </a:r>
          </a:p>
          <a:p>
            <a:pPr marL="342900" indent="-342900">
              <a:buFontTx/>
              <a:buAutoNum type="alphaLcPeriod"/>
            </a:pPr>
            <a:r>
              <a:rPr lang="en-US"/>
              <a:t>energy of electron </a:t>
            </a:r>
            <a:r>
              <a:rPr lang="en-US" i="1"/>
              <a:t>increases</a:t>
            </a:r>
            <a:r>
              <a:rPr lang="en-US"/>
              <a:t> because it takes energy input to separate positive and negative charges, and there is a </a:t>
            </a:r>
            <a:r>
              <a:rPr lang="en-US" i="1"/>
              <a:t>decrease</a:t>
            </a:r>
            <a:r>
              <a:rPr lang="en-US"/>
              <a:t> in the electrostatic potential energy of the electron.</a:t>
            </a:r>
          </a:p>
        </p:txBody>
      </p:sp>
      <p:sp>
        <p:nvSpPr>
          <p:cNvPr id="152585" name="Text Box 9"/>
          <p:cNvSpPr txBox="1">
            <a:spLocks noChangeArrowheads="1"/>
          </p:cNvSpPr>
          <p:nvPr/>
        </p:nvSpPr>
        <p:spPr bwMode="auto">
          <a:xfrm>
            <a:off x="3459163" y="982663"/>
            <a:ext cx="285750" cy="457200"/>
          </a:xfrm>
          <a:prstGeom prst="rect">
            <a:avLst/>
          </a:prstGeom>
          <a:noFill/>
          <a:ln w="9525">
            <a:noFill/>
            <a:miter lim="800000"/>
            <a:headEnd/>
            <a:tailEnd/>
          </a:ln>
          <a:effectLst/>
        </p:spPr>
        <p:txBody>
          <a:bodyPr>
            <a:prstTxWarp prst="textNoShape">
              <a:avLst/>
            </a:prstTxWarp>
            <a:spAutoFit/>
          </a:bodyPr>
          <a:lstStyle/>
          <a:p>
            <a:r>
              <a:rPr lang="en-US" b="1"/>
              <a:t>-</a:t>
            </a:r>
          </a:p>
        </p:txBody>
      </p:sp>
      <p:sp>
        <p:nvSpPr>
          <p:cNvPr id="152586" name="Line 10"/>
          <p:cNvSpPr>
            <a:spLocks noChangeShapeType="1"/>
          </p:cNvSpPr>
          <p:nvPr/>
        </p:nvSpPr>
        <p:spPr bwMode="auto">
          <a:xfrm>
            <a:off x="355600" y="504825"/>
            <a:ext cx="2074863" cy="7000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2587" name="Text Box 11"/>
          <p:cNvSpPr txBox="1">
            <a:spLocks noChangeArrowheads="1"/>
          </p:cNvSpPr>
          <p:nvPr/>
        </p:nvSpPr>
        <p:spPr bwMode="auto">
          <a:xfrm>
            <a:off x="-92075" y="68263"/>
            <a:ext cx="1370013" cy="457200"/>
          </a:xfrm>
          <a:prstGeom prst="rect">
            <a:avLst/>
          </a:prstGeom>
          <a:noFill/>
          <a:ln w="9525">
            <a:noFill/>
            <a:miter lim="800000"/>
            <a:headEnd/>
            <a:tailEnd/>
          </a:ln>
          <a:effectLst/>
        </p:spPr>
        <p:txBody>
          <a:bodyPr wrap="none">
            <a:prstTxWarp prst="textNoShape">
              <a:avLst/>
            </a:prstTxWarp>
            <a:spAutoFit/>
          </a:bodyPr>
          <a:lstStyle/>
          <a:p>
            <a:r>
              <a:rPr lang="en-US"/>
              <a:t> Nucleus</a:t>
            </a:r>
          </a:p>
        </p:txBody>
      </p:sp>
      <p:sp>
        <p:nvSpPr>
          <p:cNvPr id="152588" name="Line 12"/>
          <p:cNvSpPr>
            <a:spLocks noChangeShapeType="1"/>
          </p:cNvSpPr>
          <p:nvPr/>
        </p:nvSpPr>
        <p:spPr bwMode="auto">
          <a:xfrm flipH="1">
            <a:off x="3636963" y="682625"/>
            <a:ext cx="808037" cy="4857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2589" name="Text Box 13"/>
          <p:cNvSpPr txBox="1">
            <a:spLocks noChangeArrowheads="1"/>
          </p:cNvSpPr>
          <p:nvPr/>
        </p:nvSpPr>
        <p:spPr bwMode="auto">
          <a:xfrm>
            <a:off x="4310063" y="334963"/>
            <a:ext cx="1387475" cy="457200"/>
          </a:xfrm>
          <a:prstGeom prst="rect">
            <a:avLst/>
          </a:prstGeom>
          <a:noFill/>
          <a:ln w="9525">
            <a:noFill/>
            <a:miter lim="800000"/>
            <a:headEnd/>
            <a:tailEnd/>
          </a:ln>
          <a:effectLst/>
        </p:spPr>
        <p:txBody>
          <a:bodyPr wrap="none">
            <a:prstTxWarp prst="textNoShape">
              <a:avLst/>
            </a:prstTxWarp>
            <a:spAutoFit/>
          </a:bodyPr>
          <a:lstStyle/>
          <a:p>
            <a:r>
              <a:rPr lang="en-US"/>
              <a:t> Electron</a:t>
            </a:r>
          </a:p>
        </p:txBody>
      </p:sp>
      <p:sp>
        <p:nvSpPr>
          <p:cNvPr id="152590" name="Line 14"/>
          <p:cNvSpPr>
            <a:spLocks noChangeShapeType="1"/>
          </p:cNvSpPr>
          <p:nvPr/>
        </p:nvSpPr>
        <p:spPr bwMode="auto">
          <a:xfrm>
            <a:off x="6089650" y="1657350"/>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2591" name="Line 15"/>
          <p:cNvSpPr>
            <a:spLocks noChangeShapeType="1"/>
          </p:cNvSpPr>
          <p:nvPr/>
        </p:nvSpPr>
        <p:spPr bwMode="auto">
          <a:xfrm>
            <a:off x="6069013" y="811213"/>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2592" name="Line 16"/>
          <p:cNvSpPr>
            <a:spLocks noChangeShapeType="1"/>
          </p:cNvSpPr>
          <p:nvPr/>
        </p:nvSpPr>
        <p:spPr bwMode="auto">
          <a:xfrm>
            <a:off x="6138863" y="2492375"/>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2593" name="Text Box 17"/>
          <p:cNvSpPr txBox="1">
            <a:spLocks noChangeArrowheads="1"/>
          </p:cNvSpPr>
          <p:nvPr/>
        </p:nvSpPr>
        <p:spPr bwMode="auto">
          <a:xfrm>
            <a:off x="6773863" y="1311275"/>
            <a:ext cx="285750" cy="457200"/>
          </a:xfrm>
          <a:prstGeom prst="rect">
            <a:avLst/>
          </a:prstGeom>
          <a:noFill/>
          <a:ln w="9525">
            <a:noFill/>
            <a:miter lim="800000"/>
            <a:headEnd/>
            <a:tailEnd/>
          </a:ln>
          <a:effectLst/>
        </p:spPr>
        <p:txBody>
          <a:bodyPr wrap="none">
            <a:prstTxWarp prst="textNoShape">
              <a:avLst/>
            </a:prstTxWarp>
            <a:spAutoFit/>
          </a:bodyPr>
          <a:lstStyle/>
          <a:p>
            <a:r>
              <a:rPr lang="en-US" b="1"/>
              <a:t>-</a:t>
            </a:r>
          </a:p>
        </p:txBody>
      </p:sp>
      <p:sp>
        <p:nvSpPr>
          <p:cNvPr id="152594" name="Text Box 18"/>
          <p:cNvSpPr txBox="1">
            <a:spLocks noChangeArrowheads="1"/>
          </p:cNvSpPr>
          <p:nvPr/>
        </p:nvSpPr>
        <p:spPr bwMode="auto">
          <a:xfrm>
            <a:off x="7878763" y="928688"/>
            <a:ext cx="1149350" cy="822325"/>
          </a:xfrm>
          <a:prstGeom prst="rect">
            <a:avLst/>
          </a:prstGeom>
          <a:noFill/>
          <a:ln w="9525">
            <a:noFill/>
            <a:miter lim="800000"/>
            <a:headEnd/>
            <a:tailEnd/>
          </a:ln>
          <a:effectLst/>
        </p:spPr>
        <p:txBody>
          <a:bodyPr wrap="none">
            <a:prstTxWarp prst="textNoShape">
              <a:avLst/>
            </a:prstTxWarp>
            <a:spAutoFit/>
          </a:bodyPr>
          <a:lstStyle/>
          <a:p>
            <a:r>
              <a:rPr lang="en-US"/>
              <a:t>Energy</a:t>
            </a:r>
          </a:p>
          <a:p>
            <a:r>
              <a:rPr lang="en-US"/>
              <a:t>levels</a:t>
            </a:r>
          </a:p>
        </p:txBody>
      </p:sp>
      <p:sp>
        <p:nvSpPr>
          <p:cNvPr id="152595" name="Oval 19"/>
          <p:cNvSpPr>
            <a:spLocks noChangeArrowheads="1"/>
          </p:cNvSpPr>
          <p:nvPr/>
        </p:nvSpPr>
        <p:spPr bwMode="auto">
          <a:xfrm>
            <a:off x="2152650" y="784225"/>
            <a:ext cx="1033463" cy="1016000"/>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2596" name="Line 20"/>
          <p:cNvSpPr>
            <a:spLocks noChangeShapeType="1"/>
          </p:cNvSpPr>
          <p:nvPr/>
        </p:nvSpPr>
        <p:spPr bwMode="auto">
          <a:xfrm flipV="1">
            <a:off x="5907088" y="779463"/>
            <a:ext cx="0" cy="1692275"/>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152597" name="Text Box 21"/>
          <p:cNvSpPr txBox="1">
            <a:spLocks noChangeArrowheads="1"/>
          </p:cNvSpPr>
          <p:nvPr/>
        </p:nvSpPr>
        <p:spPr bwMode="auto">
          <a:xfrm>
            <a:off x="4886325" y="1274763"/>
            <a:ext cx="1069975" cy="762000"/>
          </a:xfrm>
          <a:prstGeom prst="rect">
            <a:avLst/>
          </a:prstGeom>
          <a:noFill/>
          <a:ln w="9525">
            <a:noFill/>
            <a:miter lim="800000"/>
            <a:headEnd/>
            <a:tailEnd/>
          </a:ln>
          <a:effectLst/>
        </p:spPr>
        <p:txBody>
          <a:bodyPr wrap="none">
            <a:prstTxWarp prst="textNoShape">
              <a:avLst/>
            </a:prstTxWarp>
            <a:spAutoFit/>
          </a:bodyPr>
          <a:lstStyle/>
          <a:p>
            <a:r>
              <a:rPr lang="en-US" sz="2200"/>
              <a:t>Higher</a:t>
            </a:r>
          </a:p>
          <a:p>
            <a:r>
              <a:rPr lang="en-US" sz="2200"/>
              <a:t>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258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258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5258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4" grpId="0" build="p" autoUpdateAnimBg="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53DF737A-1339-A749-A758-4317319218E9}" type="slidenum">
              <a:rPr lang="en-US"/>
              <a:pPr/>
              <a:t>27</a:t>
            </a:fld>
            <a:endParaRPr lang="en-US"/>
          </a:p>
        </p:txBody>
      </p:sp>
      <p:sp>
        <p:nvSpPr>
          <p:cNvPr id="154626" name="Oval 2"/>
          <p:cNvSpPr>
            <a:spLocks noChangeArrowheads="1"/>
          </p:cNvSpPr>
          <p:nvPr/>
        </p:nvSpPr>
        <p:spPr bwMode="auto">
          <a:xfrm>
            <a:off x="6788150" y="1495425"/>
            <a:ext cx="247650" cy="2159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54627" name="Oval 3"/>
          <p:cNvSpPr>
            <a:spLocks noChangeArrowheads="1"/>
          </p:cNvSpPr>
          <p:nvPr/>
        </p:nvSpPr>
        <p:spPr bwMode="auto">
          <a:xfrm>
            <a:off x="2468563" y="1036638"/>
            <a:ext cx="430212" cy="452437"/>
          </a:xfrm>
          <a:prstGeom prst="ellipse">
            <a:avLst/>
          </a:prstGeom>
          <a:solidFill>
            <a:srgbClr val="990033"/>
          </a:solidFill>
          <a:ln w="9525">
            <a:solidFill>
              <a:schemeClr val="tx1"/>
            </a:solidFill>
            <a:round/>
            <a:headEnd/>
            <a:tailEnd/>
          </a:ln>
          <a:effectLst/>
        </p:spPr>
        <p:txBody>
          <a:bodyPr wrap="none" anchor="ctr">
            <a:prstTxWarp prst="textNoShape">
              <a:avLst/>
            </a:prstTxWarp>
          </a:bodyPr>
          <a:lstStyle/>
          <a:p>
            <a:pPr algn="ctr">
              <a:lnSpc>
                <a:spcPct val="70000"/>
              </a:lnSpc>
            </a:pPr>
            <a:r>
              <a:rPr lang="en-US" sz="2200">
                <a:solidFill>
                  <a:schemeClr val="bg1"/>
                </a:solidFill>
              </a:rPr>
              <a:t>++</a:t>
            </a:r>
          </a:p>
          <a:p>
            <a:pPr algn="ctr">
              <a:lnSpc>
                <a:spcPct val="70000"/>
              </a:lnSpc>
            </a:pPr>
            <a:r>
              <a:rPr lang="en-US" sz="2200">
                <a:solidFill>
                  <a:schemeClr val="bg1"/>
                </a:solidFill>
              </a:rPr>
              <a:t>++</a:t>
            </a:r>
          </a:p>
        </p:txBody>
      </p:sp>
      <p:sp>
        <p:nvSpPr>
          <p:cNvPr id="154628" name="Oval 4"/>
          <p:cNvSpPr>
            <a:spLocks noChangeArrowheads="1"/>
          </p:cNvSpPr>
          <p:nvPr/>
        </p:nvSpPr>
        <p:spPr bwMode="auto">
          <a:xfrm>
            <a:off x="1652588" y="322263"/>
            <a:ext cx="1973262" cy="1925637"/>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4629" name="Oval 5"/>
          <p:cNvSpPr>
            <a:spLocks noChangeArrowheads="1"/>
          </p:cNvSpPr>
          <p:nvPr/>
        </p:nvSpPr>
        <p:spPr bwMode="auto">
          <a:xfrm>
            <a:off x="3559175" y="1184275"/>
            <a:ext cx="123825" cy="1460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endParaRPr lang="en-US" b="1"/>
          </a:p>
        </p:txBody>
      </p:sp>
      <p:sp>
        <p:nvSpPr>
          <p:cNvPr id="154630" name="Oval 6"/>
          <p:cNvSpPr>
            <a:spLocks noChangeArrowheads="1"/>
          </p:cNvSpPr>
          <p:nvPr/>
        </p:nvSpPr>
        <p:spPr bwMode="auto">
          <a:xfrm>
            <a:off x="1031875" y="-247650"/>
            <a:ext cx="3232150" cy="3151188"/>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4631" name="Line 7"/>
          <p:cNvSpPr>
            <a:spLocks noChangeShapeType="1"/>
          </p:cNvSpPr>
          <p:nvPr/>
        </p:nvSpPr>
        <p:spPr bwMode="auto">
          <a:xfrm>
            <a:off x="3717925" y="1268413"/>
            <a:ext cx="531813" cy="22225"/>
          </a:xfrm>
          <a:prstGeom prst="line">
            <a:avLst/>
          </a:prstGeom>
          <a:noFill/>
          <a:ln w="57150">
            <a:solidFill>
              <a:schemeClr val="tx1"/>
            </a:solidFill>
            <a:round/>
            <a:headEnd/>
            <a:tailEnd type="triangle" w="med" len="med"/>
          </a:ln>
          <a:effectLst/>
        </p:spPr>
        <p:txBody>
          <a:bodyPr>
            <a:prstTxWarp prst="textNoShape">
              <a:avLst/>
            </a:prstTxWarp>
          </a:bodyPr>
          <a:lstStyle/>
          <a:p>
            <a:endParaRPr lang="en-US"/>
          </a:p>
        </p:txBody>
      </p:sp>
      <p:sp>
        <p:nvSpPr>
          <p:cNvPr id="154632" name="Text Box 8"/>
          <p:cNvSpPr txBox="1">
            <a:spLocks noChangeArrowheads="1"/>
          </p:cNvSpPr>
          <p:nvPr/>
        </p:nvSpPr>
        <p:spPr bwMode="auto">
          <a:xfrm>
            <a:off x="0" y="2376488"/>
            <a:ext cx="8240713" cy="3776662"/>
          </a:xfrm>
          <a:prstGeom prst="rect">
            <a:avLst/>
          </a:prstGeom>
          <a:noFill/>
          <a:ln w="9525">
            <a:noFill/>
            <a:miter lim="800000"/>
            <a:headEnd/>
            <a:tailEnd/>
          </a:ln>
          <a:effectLst/>
        </p:spPr>
        <p:txBody>
          <a:bodyPr>
            <a:prstTxWarp prst="textNoShape">
              <a:avLst/>
            </a:prstTxWarp>
            <a:spAutoFit/>
          </a:bodyPr>
          <a:lstStyle/>
          <a:p>
            <a:pPr marL="342900" indent="-342900"/>
            <a:r>
              <a:rPr lang="en-US" sz="2200"/>
              <a:t>When electron moves to location further from the nucleus, </a:t>
            </a:r>
          </a:p>
          <a:p>
            <a:pPr marL="342900" indent="-342900">
              <a:buFontTx/>
              <a:buAutoNum type="alphaLcPeriod"/>
            </a:pPr>
            <a:r>
              <a:rPr lang="en-US" sz="2200"/>
              <a:t>energy of electron decreases because energy is released as positive and negative charges are separated, and there is a decrease in electrostatic potential energy of electron since it is now further away</a:t>
            </a:r>
          </a:p>
          <a:p>
            <a:pPr marL="342900" indent="-342900">
              <a:buFontTx/>
              <a:buAutoNum type="alphaLcPeriod"/>
            </a:pPr>
            <a:r>
              <a:rPr lang="en-US" sz="2200">
                <a:solidFill>
                  <a:srgbClr val="800000"/>
                </a:solidFill>
              </a:rPr>
              <a:t>energy of electron increases because it takes energy input to separate positive and negative charges, and there is an increase in the electrostatic potential energy of the electron. </a:t>
            </a:r>
          </a:p>
          <a:p>
            <a:pPr marL="342900" indent="-342900">
              <a:buFontTx/>
              <a:buAutoNum type="alphaLcPeriod"/>
            </a:pPr>
            <a:r>
              <a:rPr lang="en-US" sz="2200"/>
              <a:t>energy of electron increases because it takes energy input to separate positive and negative charges, and there is a decrease in the electrostatic potential energy of the electron. </a:t>
            </a:r>
          </a:p>
        </p:txBody>
      </p:sp>
      <p:sp>
        <p:nvSpPr>
          <p:cNvPr id="154633" name="Text Box 9"/>
          <p:cNvSpPr txBox="1">
            <a:spLocks noChangeArrowheads="1"/>
          </p:cNvSpPr>
          <p:nvPr/>
        </p:nvSpPr>
        <p:spPr bwMode="auto">
          <a:xfrm>
            <a:off x="3459163" y="982663"/>
            <a:ext cx="285750" cy="457200"/>
          </a:xfrm>
          <a:prstGeom prst="rect">
            <a:avLst/>
          </a:prstGeom>
          <a:noFill/>
          <a:ln w="9525">
            <a:noFill/>
            <a:miter lim="800000"/>
            <a:headEnd/>
            <a:tailEnd/>
          </a:ln>
          <a:effectLst/>
        </p:spPr>
        <p:txBody>
          <a:bodyPr>
            <a:prstTxWarp prst="textNoShape">
              <a:avLst/>
            </a:prstTxWarp>
            <a:spAutoFit/>
          </a:bodyPr>
          <a:lstStyle/>
          <a:p>
            <a:r>
              <a:rPr lang="en-US" b="1"/>
              <a:t>-</a:t>
            </a:r>
          </a:p>
        </p:txBody>
      </p:sp>
      <p:sp>
        <p:nvSpPr>
          <p:cNvPr id="154634" name="Line 10"/>
          <p:cNvSpPr>
            <a:spLocks noChangeShapeType="1"/>
          </p:cNvSpPr>
          <p:nvPr/>
        </p:nvSpPr>
        <p:spPr bwMode="auto">
          <a:xfrm>
            <a:off x="355600" y="504825"/>
            <a:ext cx="2074863" cy="7000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4635" name="Text Box 11"/>
          <p:cNvSpPr txBox="1">
            <a:spLocks noChangeArrowheads="1"/>
          </p:cNvSpPr>
          <p:nvPr/>
        </p:nvSpPr>
        <p:spPr bwMode="auto">
          <a:xfrm>
            <a:off x="-92075" y="68263"/>
            <a:ext cx="1370013" cy="457200"/>
          </a:xfrm>
          <a:prstGeom prst="rect">
            <a:avLst/>
          </a:prstGeom>
          <a:noFill/>
          <a:ln w="9525">
            <a:noFill/>
            <a:miter lim="800000"/>
            <a:headEnd/>
            <a:tailEnd/>
          </a:ln>
          <a:effectLst/>
        </p:spPr>
        <p:txBody>
          <a:bodyPr wrap="none">
            <a:prstTxWarp prst="textNoShape">
              <a:avLst/>
            </a:prstTxWarp>
            <a:spAutoFit/>
          </a:bodyPr>
          <a:lstStyle/>
          <a:p>
            <a:r>
              <a:rPr lang="en-US"/>
              <a:t> Nucleus</a:t>
            </a:r>
          </a:p>
        </p:txBody>
      </p:sp>
      <p:sp>
        <p:nvSpPr>
          <p:cNvPr id="154636" name="Line 12"/>
          <p:cNvSpPr>
            <a:spLocks noChangeShapeType="1"/>
          </p:cNvSpPr>
          <p:nvPr/>
        </p:nvSpPr>
        <p:spPr bwMode="auto">
          <a:xfrm flipH="1">
            <a:off x="3636963" y="682625"/>
            <a:ext cx="808037" cy="4857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4637" name="Text Box 13"/>
          <p:cNvSpPr txBox="1">
            <a:spLocks noChangeArrowheads="1"/>
          </p:cNvSpPr>
          <p:nvPr/>
        </p:nvSpPr>
        <p:spPr bwMode="auto">
          <a:xfrm>
            <a:off x="4310063" y="334963"/>
            <a:ext cx="1387475" cy="457200"/>
          </a:xfrm>
          <a:prstGeom prst="rect">
            <a:avLst/>
          </a:prstGeom>
          <a:noFill/>
          <a:ln w="9525">
            <a:noFill/>
            <a:miter lim="800000"/>
            <a:headEnd/>
            <a:tailEnd/>
          </a:ln>
          <a:effectLst/>
        </p:spPr>
        <p:txBody>
          <a:bodyPr wrap="none">
            <a:prstTxWarp prst="textNoShape">
              <a:avLst/>
            </a:prstTxWarp>
            <a:spAutoFit/>
          </a:bodyPr>
          <a:lstStyle/>
          <a:p>
            <a:r>
              <a:rPr lang="en-US"/>
              <a:t> Electron</a:t>
            </a:r>
          </a:p>
        </p:txBody>
      </p:sp>
      <p:sp>
        <p:nvSpPr>
          <p:cNvPr id="154638" name="Line 14"/>
          <p:cNvSpPr>
            <a:spLocks noChangeShapeType="1"/>
          </p:cNvSpPr>
          <p:nvPr/>
        </p:nvSpPr>
        <p:spPr bwMode="auto">
          <a:xfrm>
            <a:off x="6089650" y="1657350"/>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4639" name="Line 15"/>
          <p:cNvSpPr>
            <a:spLocks noChangeShapeType="1"/>
          </p:cNvSpPr>
          <p:nvPr/>
        </p:nvSpPr>
        <p:spPr bwMode="auto">
          <a:xfrm>
            <a:off x="6069013" y="811213"/>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4640" name="Line 16"/>
          <p:cNvSpPr>
            <a:spLocks noChangeShapeType="1"/>
          </p:cNvSpPr>
          <p:nvPr/>
        </p:nvSpPr>
        <p:spPr bwMode="auto">
          <a:xfrm>
            <a:off x="6138863" y="2492375"/>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4641" name="Text Box 17"/>
          <p:cNvSpPr txBox="1">
            <a:spLocks noChangeArrowheads="1"/>
          </p:cNvSpPr>
          <p:nvPr/>
        </p:nvSpPr>
        <p:spPr bwMode="auto">
          <a:xfrm>
            <a:off x="6773863" y="1311275"/>
            <a:ext cx="285750" cy="457200"/>
          </a:xfrm>
          <a:prstGeom prst="rect">
            <a:avLst/>
          </a:prstGeom>
          <a:noFill/>
          <a:ln w="9525">
            <a:noFill/>
            <a:miter lim="800000"/>
            <a:headEnd/>
            <a:tailEnd/>
          </a:ln>
          <a:effectLst/>
        </p:spPr>
        <p:txBody>
          <a:bodyPr wrap="none">
            <a:prstTxWarp prst="textNoShape">
              <a:avLst/>
            </a:prstTxWarp>
            <a:spAutoFit/>
          </a:bodyPr>
          <a:lstStyle/>
          <a:p>
            <a:r>
              <a:rPr lang="en-US" b="1"/>
              <a:t>-</a:t>
            </a:r>
          </a:p>
        </p:txBody>
      </p:sp>
      <p:sp>
        <p:nvSpPr>
          <p:cNvPr id="154642" name="Text Box 18"/>
          <p:cNvSpPr txBox="1">
            <a:spLocks noChangeArrowheads="1"/>
          </p:cNvSpPr>
          <p:nvPr/>
        </p:nvSpPr>
        <p:spPr bwMode="auto">
          <a:xfrm>
            <a:off x="7878763" y="928688"/>
            <a:ext cx="1149350" cy="822325"/>
          </a:xfrm>
          <a:prstGeom prst="rect">
            <a:avLst/>
          </a:prstGeom>
          <a:noFill/>
          <a:ln w="9525">
            <a:noFill/>
            <a:miter lim="800000"/>
            <a:headEnd/>
            <a:tailEnd/>
          </a:ln>
          <a:effectLst/>
        </p:spPr>
        <p:txBody>
          <a:bodyPr wrap="none">
            <a:prstTxWarp prst="textNoShape">
              <a:avLst/>
            </a:prstTxWarp>
            <a:spAutoFit/>
          </a:bodyPr>
          <a:lstStyle/>
          <a:p>
            <a:r>
              <a:rPr lang="en-US"/>
              <a:t>Energy</a:t>
            </a:r>
          </a:p>
          <a:p>
            <a:r>
              <a:rPr lang="en-US"/>
              <a:t>levels</a:t>
            </a:r>
          </a:p>
        </p:txBody>
      </p:sp>
      <p:sp>
        <p:nvSpPr>
          <p:cNvPr id="154643" name="Oval 19"/>
          <p:cNvSpPr>
            <a:spLocks noChangeArrowheads="1"/>
          </p:cNvSpPr>
          <p:nvPr/>
        </p:nvSpPr>
        <p:spPr bwMode="auto">
          <a:xfrm>
            <a:off x="2152650" y="784225"/>
            <a:ext cx="1033463" cy="1016000"/>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4644" name="Rectangle 20"/>
          <p:cNvSpPr>
            <a:spLocks noChangeArrowheads="1"/>
          </p:cNvSpPr>
          <p:nvPr/>
        </p:nvSpPr>
        <p:spPr bwMode="auto">
          <a:xfrm>
            <a:off x="192088" y="6121400"/>
            <a:ext cx="8550275"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000099"/>
                </a:solidFill>
              </a:rPr>
              <a:t>(</a:t>
            </a:r>
            <a:r>
              <a:rPr lang="en-US" b="1" i="1">
                <a:solidFill>
                  <a:srgbClr val="000099"/>
                </a:solidFill>
              </a:rPr>
              <a:t>Force</a:t>
            </a:r>
            <a:r>
              <a:rPr lang="en-US" b="1">
                <a:solidFill>
                  <a:srgbClr val="000099"/>
                </a:solidFill>
              </a:rPr>
              <a:t> on electron is less, but </a:t>
            </a:r>
            <a:r>
              <a:rPr lang="en-US" b="1" i="1">
                <a:solidFill>
                  <a:srgbClr val="000099"/>
                </a:solidFill>
              </a:rPr>
              <a:t>Potential Energy</a:t>
            </a:r>
            <a:r>
              <a:rPr lang="en-US" b="1">
                <a:solidFill>
                  <a:srgbClr val="000099"/>
                </a:solidFill>
              </a:rPr>
              <a:t> is higher!)</a:t>
            </a:r>
          </a:p>
        </p:txBody>
      </p:sp>
      <p:sp>
        <p:nvSpPr>
          <p:cNvPr id="154645" name="Line 21"/>
          <p:cNvSpPr>
            <a:spLocks noChangeShapeType="1"/>
          </p:cNvSpPr>
          <p:nvPr/>
        </p:nvSpPr>
        <p:spPr bwMode="auto">
          <a:xfrm flipV="1">
            <a:off x="5907088" y="779463"/>
            <a:ext cx="0" cy="1692275"/>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154646" name="Text Box 22"/>
          <p:cNvSpPr txBox="1">
            <a:spLocks noChangeArrowheads="1"/>
          </p:cNvSpPr>
          <p:nvPr/>
        </p:nvSpPr>
        <p:spPr bwMode="auto">
          <a:xfrm>
            <a:off x="4886325" y="1274763"/>
            <a:ext cx="1069975" cy="762000"/>
          </a:xfrm>
          <a:prstGeom prst="rect">
            <a:avLst/>
          </a:prstGeom>
          <a:noFill/>
          <a:ln w="9525">
            <a:noFill/>
            <a:miter lim="800000"/>
            <a:headEnd/>
            <a:tailEnd/>
          </a:ln>
          <a:effectLst/>
        </p:spPr>
        <p:txBody>
          <a:bodyPr wrap="none">
            <a:prstTxWarp prst="textNoShape">
              <a:avLst/>
            </a:prstTxWarp>
            <a:spAutoFit/>
          </a:bodyPr>
          <a:lstStyle/>
          <a:p>
            <a:r>
              <a:rPr lang="en-US" sz="2200"/>
              <a:t>Higher</a:t>
            </a:r>
          </a:p>
          <a:p>
            <a:r>
              <a:rPr lang="en-US" sz="2200"/>
              <a:t>Energy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46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44"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 name="Slide Number Placeholder 5"/>
          <p:cNvSpPr>
            <a:spLocks noGrp="1"/>
          </p:cNvSpPr>
          <p:nvPr>
            <p:ph type="sldNum" sz="quarter" idx="12"/>
          </p:nvPr>
        </p:nvSpPr>
        <p:spPr/>
        <p:txBody>
          <a:bodyPr/>
          <a:lstStyle/>
          <a:p>
            <a:fld id="{DE653960-E29C-6240-8E01-A5ACF30A8BAA}" type="slidenum">
              <a:rPr lang="en-US"/>
              <a:pPr/>
              <a:t>28</a:t>
            </a:fld>
            <a:endParaRPr lang="en-US"/>
          </a:p>
        </p:txBody>
      </p:sp>
      <p:sp>
        <p:nvSpPr>
          <p:cNvPr id="156674" name="Oval 2"/>
          <p:cNvSpPr>
            <a:spLocks noChangeArrowheads="1"/>
          </p:cNvSpPr>
          <p:nvPr/>
        </p:nvSpPr>
        <p:spPr bwMode="auto">
          <a:xfrm>
            <a:off x="6788150" y="1495425"/>
            <a:ext cx="247650" cy="21590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56675" name="Oval 3"/>
          <p:cNvSpPr>
            <a:spLocks noChangeArrowheads="1"/>
          </p:cNvSpPr>
          <p:nvPr/>
        </p:nvSpPr>
        <p:spPr bwMode="auto">
          <a:xfrm>
            <a:off x="2468563" y="1036638"/>
            <a:ext cx="430212" cy="452437"/>
          </a:xfrm>
          <a:prstGeom prst="ellipse">
            <a:avLst/>
          </a:prstGeom>
          <a:solidFill>
            <a:srgbClr val="990033"/>
          </a:solidFill>
          <a:ln w="9525">
            <a:solidFill>
              <a:schemeClr val="tx1"/>
            </a:solidFill>
            <a:round/>
            <a:headEnd/>
            <a:tailEnd/>
          </a:ln>
          <a:effectLst/>
        </p:spPr>
        <p:txBody>
          <a:bodyPr wrap="none" anchor="ctr">
            <a:prstTxWarp prst="textNoShape">
              <a:avLst/>
            </a:prstTxWarp>
          </a:bodyPr>
          <a:lstStyle/>
          <a:p>
            <a:pPr algn="ctr">
              <a:lnSpc>
                <a:spcPct val="70000"/>
              </a:lnSpc>
            </a:pPr>
            <a:r>
              <a:rPr lang="en-US" sz="2200">
                <a:solidFill>
                  <a:schemeClr val="bg1"/>
                </a:solidFill>
              </a:rPr>
              <a:t>++</a:t>
            </a:r>
          </a:p>
          <a:p>
            <a:pPr algn="ctr">
              <a:lnSpc>
                <a:spcPct val="70000"/>
              </a:lnSpc>
            </a:pPr>
            <a:r>
              <a:rPr lang="en-US" sz="2200">
                <a:solidFill>
                  <a:schemeClr val="bg1"/>
                </a:solidFill>
              </a:rPr>
              <a:t>++</a:t>
            </a:r>
          </a:p>
        </p:txBody>
      </p:sp>
      <p:sp>
        <p:nvSpPr>
          <p:cNvPr id="156676" name="Oval 4"/>
          <p:cNvSpPr>
            <a:spLocks noChangeArrowheads="1"/>
          </p:cNvSpPr>
          <p:nvPr/>
        </p:nvSpPr>
        <p:spPr bwMode="auto">
          <a:xfrm>
            <a:off x="1652588" y="322263"/>
            <a:ext cx="1973262" cy="1925637"/>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6677" name="Oval 5"/>
          <p:cNvSpPr>
            <a:spLocks noChangeArrowheads="1"/>
          </p:cNvSpPr>
          <p:nvPr/>
        </p:nvSpPr>
        <p:spPr bwMode="auto">
          <a:xfrm>
            <a:off x="3559175" y="1184275"/>
            <a:ext cx="123825" cy="1460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endParaRPr lang="en-US" b="1"/>
          </a:p>
        </p:txBody>
      </p:sp>
      <p:sp>
        <p:nvSpPr>
          <p:cNvPr id="156678" name="Oval 6"/>
          <p:cNvSpPr>
            <a:spLocks noChangeArrowheads="1"/>
          </p:cNvSpPr>
          <p:nvPr/>
        </p:nvSpPr>
        <p:spPr bwMode="auto">
          <a:xfrm>
            <a:off x="1031875" y="-247650"/>
            <a:ext cx="3232150" cy="3151188"/>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6679" name="Line 7"/>
          <p:cNvSpPr>
            <a:spLocks noChangeShapeType="1"/>
          </p:cNvSpPr>
          <p:nvPr/>
        </p:nvSpPr>
        <p:spPr bwMode="auto">
          <a:xfrm>
            <a:off x="3717925" y="1257300"/>
            <a:ext cx="531813" cy="22225"/>
          </a:xfrm>
          <a:prstGeom prst="line">
            <a:avLst/>
          </a:prstGeom>
          <a:noFill/>
          <a:ln w="57150">
            <a:solidFill>
              <a:schemeClr val="tx1"/>
            </a:solidFill>
            <a:round/>
            <a:headEnd/>
            <a:tailEnd type="triangle" w="med" len="med"/>
          </a:ln>
          <a:effectLst/>
        </p:spPr>
        <p:txBody>
          <a:bodyPr>
            <a:prstTxWarp prst="textNoShape">
              <a:avLst/>
            </a:prstTxWarp>
          </a:bodyPr>
          <a:lstStyle/>
          <a:p>
            <a:endParaRPr lang="en-US"/>
          </a:p>
        </p:txBody>
      </p:sp>
      <p:sp>
        <p:nvSpPr>
          <p:cNvPr id="156680" name="Text Box 8"/>
          <p:cNvSpPr txBox="1">
            <a:spLocks noChangeArrowheads="1"/>
          </p:cNvSpPr>
          <p:nvPr/>
        </p:nvSpPr>
        <p:spPr bwMode="auto">
          <a:xfrm>
            <a:off x="0" y="3860800"/>
            <a:ext cx="9010650" cy="2282825"/>
          </a:xfrm>
          <a:prstGeom prst="rect">
            <a:avLst/>
          </a:prstGeom>
          <a:noFill/>
          <a:ln w="9525">
            <a:noFill/>
            <a:miter lim="800000"/>
            <a:headEnd/>
            <a:tailEnd/>
          </a:ln>
          <a:effectLst/>
        </p:spPr>
        <p:txBody>
          <a:bodyPr>
            <a:prstTxWarp prst="textNoShape">
              <a:avLst/>
            </a:prstTxWarp>
            <a:spAutoFit/>
          </a:bodyPr>
          <a:lstStyle/>
          <a:p>
            <a:pPr marL="342900" indent="-342900"/>
            <a:r>
              <a:rPr lang="en-US">
                <a:solidFill>
                  <a:schemeClr val="accent2"/>
                </a:solidFill>
              </a:rPr>
              <a:t>When electron moves to location further from the nucleus, </a:t>
            </a:r>
          </a:p>
          <a:p>
            <a:pPr marL="342900" indent="-342900"/>
            <a:r>
              <a:rPr lang="en-US">
                <a:solidFill>
                  <a:schemeClr val="accent2"/>
                </a:solidFill>
              </a:rPr>
              <a:t>Answer is b. energy of electron increases because it takes energy input to separate positive and negative charges, and there is an increase in the electrostatic potential energy of the electron. It’s like pushing a boulder out of a ditch (steep at first and shallow later on).</a:t>
            </a:r>
          </a:p>
        </p:txBody>
      </p:sp>
      <p:sp>
        <p:nvSpPr>
          <p:cNvPr id="156681" name="Text Box 9"/>
          <p:cNvSpPr txBox="1">
            <a:spLocks noChangeArrowheads="1"/>
          </p:cNvSpPr>
          <p:nvPr/>
        </p:nvSpPr>
        <p:spPr bwMode="auto">
          <a:xfrm>
            <a:off x="3459163" y="982663"/>
            <a:ext cx="285750" cy="457200"/>
          </a:xfrm>
          <a:prstGeom prst="rect">
            <a:avLst/>
          </a:prstGeom>
          <a:noFill/>
          <a:ln w="9525">
            <a:noFill/>
            <a:miter lim="800000"/>
            <a:headEnd/>
            <a:tailEnd/>
          </a:ln>
          <a:effectLst/>
        </p:spPr>
        <p:txBody>
          <a:bodyPr>
            <a:prstTxWarp prst="textNoShape">
              <a:avLst/>
            </a:prstTxWarp>
            <a:spAutoFit/>
          </a:bodyPr>
          <a:lstStyle/>
          <a:p>
            <a:r>
              <a:rPr lang="en-US" b="1"/>
              <a:t>-</a:t>
            </a:r>
          </a:p>
        </p:txBody>
      </p:sp>
      <p:sp>
        <p:nvSpPr>
          <p:cNvPr id="156682" name="Line 10"/>
          <p:cNvSpPr>
            <a:spLocks noChangeShapeType="1"/>
          </p:cNvSpPr>
          <p:nvPr/>
        </p:nvSpPr>
        <p:spPr bwMode="auto">
          <a:xfrm>
            <a:off x="355600" y="504825"/>
            <a:ext cx="2074863" cy="700088"/>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6683" name="Text Box 11"/>
          <p:cNvSpPr txBox="1">
            <a:spLocks noChangeArrowheads="1"/>
          </p:cNvSpPr>
          <p:nvPr/>
        </p:nvSpPr>
        <p:spPr bwMode="auto">
          <a:xfrm>
            <a:off x="-92075" y="68263"/>
            <a:ext cx="1370013" cy="457200"/>
          </a:xfrm>
          <a:prstGeom prst="rect">
            <a:avLst/>
          </a:prstGeom>
          <a:noFill/>
          <a:ln w="9525">
            <a:noFill/>
            <a:miter lim="800000"/>
            <a:headEnd/>
            <a:tailEnd/>
          </a:ln>
          <a:effectLst/>
        </p:spPr>
        <p:txBody>
          <a:bodyPr wrap="none">
            <a:prstTxWarp prst="textNoShape">
              <a:avLst/>
            </a:prstTxWarp>
            <a:spAutoFit/>
          </a:bodyPr>
          <a:lstStyle/>
          <a:p>
            <a:r>
              <a:rPr lang="en-US"/>
              <a:t> Nucleus</a:t>
            </a:r>
          </a:p>
        </p:txBody>
      </p:sp>
      <p:sp>
        <p:nvSpPr>
          <p:cNvPr id="156684" name="Line 12"/>
          <p:cNvSpPr>
            <a:spLocks noChangeShapeType="1"/>
          </p:cNvSpPr>
          <p:nvPr/>
        </p:nvSpPr>
        <p:spPr bwMode="auto">
          <a:xfrm flipH="1">
            <a:off x="3636963" y="682625"/>
            <a:ext cx="808037" cy="4857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6685" name="Text Box 13"/>
          <p:cNvSpPr txBox="1">
            <a:spLocks noChangeArrowheads="1"/>
          </p:cNvSpPr>
          <p:nvPr/>
        </p:nvSpPr>
        <p:spPr bwMode="auto">
          <a:xfrm>
            <a:off x="4310063" y="334963"/>
            <a:ext cx="1387475" cy="457200"/>
          </a:xfrm>
          <a:prstGeom prst="rect">
            <a:avLst/>
          </a:prstGeom>
          <a:noFill/>
          <a:ln w="9525">
            <a:noFill/>
            <a:miter lim="800000"/>
            <a:headEnd/>
            <a:tailEnd/>
          </a:ln>
          <a:effectLst/>
        </p:spPr>
        <p:txBody>
          <a:bodyPr wrap="none">
            <a:prstTxWarp prst="textNoShape">
              <a:avLst/>
            </a:prstTxWarp>
            <a:spAutoFit/>
          </a:bodyPr>
          <a:lstStyle/>
          <a:p>
            <a:r>
              <a:rPr lang="en-US"/>
              <a:t> Electron</a:t>
            </a:r>
          </a:p>
        </p:txBody>
      </p:sp>
      <p:sp>
        <p:nvSpPr>
          <p:cNvPr id="156686" name="Line 14"/>
          <p:cNvSpPr>
            <a:spLocks noChangeShapeType="1"/>
          </p:cNvSpPr>
          <p:nvPr/>
        </p:nvSpPr>
        <p:spPr bwMode="auto">
          <a:xfrm>
            <a:off x="6089650" y="1657350"/>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6687" name="Line 15"/>
          <p:cNvSpPr>
            <a:spLocks noChangeShapeType="1"/>
          </p:cNvSpPr>
          <p:nvPr/>
        </p:nvSpPr>
        <p:spPr bwMode="auto">
          <a:xfrm>
            <a:off x="6069013" y="811213"/>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6688" name="Line 16"/>
          <p:cNvSpPr>
            <a:spLocks noChangeShapeType="1"/>
          </p:cNvSpPr>
          <p:nvPr/>
        </p:nvSpPr>
        <p:spPr bwMode="auto">
          <a:xfrm>
            <a:off x="6138863" y="2492375"/>
            <a:ext cx="1558925"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56689" name="Text Box 17"/>
          <p:cNvSpPr txBox="1">
            <a:spLocks noChangeArrowheads="1"/>
          </p:cNvSpPr>
          <p:nvPr/>
        </p:nvSpPr>
        <p:spPr bwMode="auto">
          <a:xfrm>
            <a:off x="6773863" y="1311275"/>
            <a:ext cx="285750" cy="457200"/>
          </a:xfrm>
          <a:prstGeom prst="rect">
            <a:avLst/>
          </a:prstGeom>
          <a:noFill/>
          <a:ln w="9525">
            <a:noFill/>
            <a:miter lim="800000"/>
            <a:headEnd/>
            <a:tailEnd/>
          </a:ln>
          <a:effectLst/>
        </p:spPr>
        <p:txBody>
          <a:bodyPr wrap="none">
            <a:prstTxWarp prst="textNoShape">
              <a:avLst/>
            </a:prstTxWarp>
            <a:spAutoFit/>
          </a:bodyPr>
          <a:lstStyle/>
          <a:p>
            <a:r>
              <a:rPr lang="en-US" b="1"/>
              <a:t>-</a:t>
            </a:r>
          </a:p>
        </p:txBody>
      </p:sp>
      <p:sp>
        <p:nvSpPr>
          <p:cNvPr id="156690" name="Text Box 18"/>
          <p:cNvSpPr txBox="1">
            <a:spLocks noChangeArrowheads="1"/>
          </p:cNvSpPr>
          <p:nvPr/>
        </p:nvSpPr>
        <p:spPr bwMode="auto">
          <a:xfrm>
            <a:off x="7878763" y="928688"/>
            <a:ext cx="1149350" cy="822325"/>
          </a:xfrm>
          <a:prstGeom prst="rect">
            <a:avLst/>
          </a:prstGeom>
          <a:noFill/>
          <a:ln w="9525">
            <a:noFill/>
            <a:miter lim="800000"/>
            <a:headEnd/>
            <a:tailEnd/>
          </a:ln>
          <a:effectLst/>
        </p:spPr>
        <p:txBody>
          <a:bodyPr wrap="none">
            <a:prstTxWarp prst="textNoShape">
              <a:avLst/>
            </a:prstTxWarp>
            <a:spAutoFit/>
          </a:bodyPr>
          <a:lstStyle/>
          <a:p>
            <a:r>
              <a:rPr lang="en-US"/>
              <a:t>Energy</a:t>
            </a:r>
          </a:p>
          <a:p>
            <a:r>
              <a:rPr lang="en-US"/>
              <a:t>levels</a:t>
            </a:r>
          </a:p>
        </p:txBody>
      </p:sp>
      <p:sp>
        <p:nvSpPr>
          <p:cNvPr id="156691" name="Oval 19"/>
          <p:cNvSpPr>
            <a:spLocks noChangeArrowheads="1"/>
          </p:cNvSpPr>
          <p:nvPr/>
        </p:nvSpPr>
        <p:spPr bwMode="auto">
          <a:xfrm>
            <a:off x="2152650" y="784225"/>
            <a:ext cx="1033463" cy="1016000"/>
          </a:xfrm>
          <a:prstGeom prst="ellipse">
            <a:avLst/>
          </a:prstGeom>
          <a:noFill/>
          <a:ln w="9525">
            <a:solidFill>
              <a:schemeClr val="tx1"/>
            </a:solidFill>
            <a:prstDash val="dash"/>
            <a:round/>
            <a:headEnd/>
            <a:tailEnd/>
          </a:ln>
          <a:effectLst/>
        </p:spPr>
        <p:txBody>
          <a:bodyPr wrap="none" anchor="ctr">
            <a:prstTxWarp prst="textNoShape">
              <a:avLst/>
            </a:prstTxWarp>
          </a:bodyPr>
          <a:lstStyle/>
          <a:p>
            <a:endParaRPr lang="en-US"/>
          </a:p>
        </p:txBody>
      </p:sp>
      <p:sp>
        <p:nvSpPr>
          <p:cNvPr id="156692" name="Text Box 20"/>
          <p:cNvSpPr txBox="1">
            <a:spLocks noChangeArrowheads="1"/>
          </p:cNvSpPr>
          <p:nvPr/>
        </p:nvSpPr>
        <p:spPr bwMode="auto">
          <a:xfrm>
            <a:off x="0" y="6237288"/>
            <a:ext cx="8982075" cy="495300"/>
          </a:xfrm>
          <a:prstGeom prst="rect">
            <a:avLst/>
          </a:prstGeom>
          <a:noFill/>
          <a:ln w="38100">
            <a:solidFill>
              <a:srgbClr val="FF0000"/>
            </a:solidFill>
            <a:miter lim="800000"/>
            <a:headEnd/>
            <a:tailEnd/>
          </a:ln>
          <a:effectLst/>
        </p:spPr>
        <p:txBody>
          <a:bodyPr wrap="none">
            <a:prstTxWarp prst="textNoShape">
              <a:avLst/>
            </a:prstTxWarp>
            <a:spAutoFit/>
          </a:bodyPr>
          <a:lstStyle/>
          <a:p>
            <a:r>
              <a:rPr lang="en-US">
                <a:solidFill>
                  <a:srgbClr val="FF0000"/>
                </a:solidFill>
              </a:rPr>
              <a:t>So electrons at higher energy levels are further from the nucleus!</a:t>
            </a:r>
          </a:p>
        </p:txBody>
      </p:sp>
      <p:sp>
        <p:nvSpPr>
          <p:cNvPr id="156693" name="Line 21"/>
          <p:cNvSpPr>
            <a:spLocks noChangeShapeType="1"/>
          </p:cNvSpPr>
          <p:nvPr/>
        </p:nvSpPr>
        <p:spPr bwMode="auto">
          <a:xfrm flipH="1">
            <a:off x="3211513" y="1260475"/>
            <a:ext cx="334962" cy="0"/>
          </a:xfrm>
          <a:prstGeom prst="line">
            <a:avLst/>
          </a:prstGeom>
          <a:noFill/>
          <a:ln w="38100">
            <a:solidFill>
              <a:srgbClr val="EE2504"/>
            </a:solidFill>
            <a:round/>
            <a:headEnd/>
            <a:tailEnd type="triangle" w="med" len="med"/>
          </a:ln>
          <a:effectLst/>
        </p:spPr>
        <p:txBody>
          <a:bodyPr>
            <a:prstTxWarp prst="textNoShape">
              <a:avLst/>
            </a:prstTxWarp>
          </a:bodyPr>
          <a:lstStyle/>
          <a:p>
            <a:endParaRPr lang="en-US"/>
          </a:p>
        </p:txBody>
      </p:sp>
      <p:sp>
        <p:nvSpPr>
          <p:cNvPr id="156694" name="Text Box 22"/>
          <p:cNvSpPr txBox="1">
            <a:spLocks noChangeArrowheads="1"/>
          </p:cNvSpPr>
          <p:nvPr/>
        </p:nvSpPr>
        <p:spPr bwMode="auto">
          <a:xfrm>
            <a:off x="3219450" y="830263"/>
            <a:ext cx="369888" cy="457200"/>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rPr>
              <a:t>F</a:t>
            </a:r>
          </a:p>
        </p:txBody>
      </p:sp>
      <p:sp>
        <p:nvSpPr>
          <p:cNvPr id="156695" name="Text Box 23"/>
          <p:cNvSpPr txBox="1">
            <a:spLocks noChangeArrowheads="1"/>
          </p:cNvSpPr>
          <p:nvPr/>
        </p:nvSpPr>
        <p:spPr bwMode="auto">
          <a:xfrm>
            <a:off x="3117850" y="2759075"/>
            <a:ext cx="5746750" cy="1187450"/>
          </a:xfrm>
          <a:prstGeom prst="rect">
            <a:avLst/>
          </a:prstGeom>
          <a:noFill/>
          <a:ln w="9525">
            <a:noFill/>
            <a:miter lim="800000"/>
            <a:headEnd/>
            <a:tailEnd/>
          </a:ln>
          <a:effectLst/>
        </p:spPr>
        <p:txBody>
          <a:bodyPr>
            <a:prstTxWarp prst="textNoShape">
              <a:avLst/>
            </a:prstTxWarp>
            <a:spAutoFit/>
          </a:bodyPr>
          <a:lstStyle/>
          <a:p>
            <a:r>
              <a:rPr lang="en-US"/>
              <a:t>Electron feels force toward nucleus. Must work against that force to move electron farther away, so increase in PE. </a:t>
            </a:r>
          </a:p>
        </p:txBody>
      </p:sp>
      <p:sp>
        <p:nvSpPr>
          <p:cNvPr id="156696" name="Line 24"/>
          <p:cNvSpPr>
            <a:spLocks noChangeShapeType="1"/>
          </p:cNvSpPr>
          <p:nvPr/>
        </p:nvSpPr>
        <p:spPr bwMode="auto">
          <a:xfrm flipV="1">
            <a:off x="5907088" y="779463"/>
            <a:ext cx="0" cy="1692275"/>
          </a:xfrm>
          <a:prstGeom prst="line">
            <a:avLst/>
          </a:prstGeom>
          <a:noFill/>
          <a:ln w="28575">
            <a:solidFill>
              <a:schemeClr val="tx1"/>
            </a:solidFill>
            <a:round/>
            <a:headEnd/>
            <a:tailEnd type="triangle" w="med" len="med"/>
          </a:ln>
          <a:effectLst/>
        </p:spPr>
        <p:txBody>
          <a:bodyPr wrap="none" anchor="ctr">
            <a:prstTxWarp prst="textNoShape">
              <a:avLst/>
            </a:prstTxWarp>
          </a:bodyPr>
          <a:lstStyle/>
          <a:p>
            <a:endParaRPr lang="en-US"/>
          </a:p>
        </p:txBody>
      </p:sp>
      <p:sp>
        <p:nvSpPr>
          <p:cNvPr id="156697" name="Text Box 25"/>
          <p:cNvSpPr txBox="1">
            <a:spLocks noChangeArrowheads="1"/>
          </p:cNvSpPr>
          <p:nvPr/>
        </p:nvSpPr>
        <p:spPr bwMode="auto">
          <a:xfrm>
            <a:off x="4886325" y="1274763"/>
            <a:ext cx="1069975" cy="762000"/>
          </a:xfrm>
          <a:prstGeom prst="rect">
            <a:avLst/>
          </a:prstGeom>
          <a:noFill/>
          <a:ln w="9525">
            <a:noFill/>
            <a:miter lim="800000"/>
            <a:headEnd/>
            <a:tailEnd/>
          </a:ln>
          <a:effectLst/>
        </p:spPr>
        <p:txBody>
          <a:bodyPr wrap="none">
            <a:prstTxWarp prst="textNoShape">
              <a:avLst/>
            </a:prstTxWarp>
            <a:spAutoFit/>
          </a:bodyPr>
          <a:lstStyle/>
          <a:p>
            <a:r>
              <a:rPr lang="en-US" sz="2200"/>
              <a:t>Higher</a:t>
            </a:r>
          </a:p>
          <a:p>
            <a:r>
              <a:rPr lang="en-US" sz="2200"/>
              <a:t>Energy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fld id="{629FBF02-9821-A943-A4C2-CA3FF9DF5016}" type="slidenum">
              <a:rPr lang="en-US"/>
              <a:pPr/>
              <a:t>29</a:t>
            </a:fld>
            <a:endParaRPr lang="en-US"/>
          </a:p>
        </p:txBody>
      </p:sp>
      <p:sp>
        <p:nvSpPr>
          <p:cNvPr id="158722" name="Rectangle 2"/>
          <p:cNvSpPr>
            <a:spLocks noGrp="1" noChangeArrowheads="1"/>
          </p:cNvSpPr>
          <p:nvPr>
            <p:ph type="title"/>
          </p:nvPr>
        </p:nvSpPr>
        <p:spPr>
          <a:xfrm>
            <a:off x="468313" y="0"/>
            <a:ext cx="8229600" cy="541338"/>
          </a:xfrm>
        </p:spPr>
        <p:txBody>
          <a:bodyPr/>
          <a:lstStyle/>
          <a:p>
            <a:r>
              <a:rPr lang="en-US" sz="3000">
                <a:solidFill>
                  <a:srgbClr val="FF0000"/>
                </a:solidFill>
              </a:rPr>
              <a:t>Calculating potential energy of electron</a:t>
            </a:r>
          </a:p>
        </p:txBody>
      </p:sp>
      <p:sp>
        <p:nvSpPr>
          <p:cNvPr id="158723" name="Oval 3"/>
          <p:cNvSpPr>
            <a:spLocks noChangeArrowheads="1"/>
          </p:cNvSpPr>
          <p:nvPr/>
        </p:nvSpPr>
        <p:spPr bwMode="auto">
          <a:xfrm>
            <a:off x="969963" y="982663"/>
            <a:ext cx="346075" cy="41275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58724" name="Text Box 4"/>
          <p:cNvSpPr txBox="1">
            <a:spLocks noChangeArrowheads="1"/>
          </p:cNvSpPr>
          <p:nvPr/>
        </p:nvSpPr>
        <p:spPr bwMode="auto">
          <a:xfrm>
            <a:off x="968375" y="954088"/>
            <a:ext cx="3619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58725" name="Text Box 5"/>
          <p:cNvSpPr txBox="1">
            <a:spLocks noChangeArrowheads="1"/>
          </p:cNvSpPr>
          <p:nvPr/>
        </p:nvSpPr>
        <p:spPr bwMode="auto">
          <a:xfrm>
            <a:off x="41275" y="1701800"/>
            <a:ext cx="8721725" cy="457200"/>
          </a:xfrm>
          <a:prstGeom prst="rect">
            <a:avLst/>
          </a:prstGeom>
          <a:noFill/>
          <a:ln w="9525">
            <a:noFill/>
            <a:miter lim="800000"/>
            <a:headEnd/>
            <a:tailEnd/>
          </a:ln>
          <a:effectLst/>
        </p:spPr>
        <p:txBody>
          <a:bodyPr wrap="none">
            <a:prstTxWarp prst="textNoShape">
              <a:avLst/>
            </a:prstTxWarp>
            <a:spAutoFit/>
          </a:bodyPr>
          <a:lstStyle/>
          <a:p>
            <a:r>
              <a:rPr lang="en-US" b="1" i="1" u="sng">
                <a:solidFill>
                  <a:srgbClr val="FF0000"/>
                </a:solidFill>
              </a:rPr>
              <a:t>We define</a:t>
            </a:r>
            <a:r>
              <a:rPr lang="en-US"/>
              <a:t> electron’s PE as 0 when far, far away from proton!!!!</a:t>
            </a:r>
          </a:p>
        </p:txBody>
      </p:sp>
      <p:sp>
        <p:nvSpPr>
          <p:cNvPr id="158726" name="Oval 6"/>
          <p:cNvSpPr>
            <a:spLocks noChangeArrowheads="1"/>
          </p:cNvSpPr>
          <p:nvPr/>
        </p:nvSpPr>
        <p:spPr bwMode="auto">
          <a:xfrm>
            <a:off x="5305425" y="979488"/>
            <a:ext cx="346075" cy="4127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58727" name="Text Box 7"/>
          <p:cNvSpPr txBox="1">
            <a:spLocks noChangeArrowheads="1"/>
          </p:cNvSpPr>
          <p:nvPr/>
        </p:nvSpPr>
        <p:spPr bwMode="auto">
          <a:xfrm>
            <a:off x="5338763" y="931863"/>
            <a:ext cx="2857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58728" name="Line 8"/>
          <p:cNvSpPr>
            <a:spLocks noChangeShapeType="1"/>
          </p:cNvSpPr>
          <p:nvPr/>
        </p:nvSpPr>
        <p:spPr bwMode="auto">
          <a:xfrm>
            <a:off x="5564188" y="1149350"/>
            <a:ext cx="1025525"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158729" name="Text Box 9"/>
          <p:cNvSpPr txBox="1">
            <a:spLocks noChangeArrowheads="1"/>
          </p:cNvSpPr>
          <p:nvPr/>
        </p:nvSpPr>
        <p:spPr bwMode="auto">
          <a:xfrm>
            <a:off x="5851525" y="728663"/>
            <a:ext cx="387350"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FF0000"/>
                </a:solidFill>
              </a:rPr>
              <a:t>E</a:t>
            </a:r>
          </a:p>
        </p:txBody>
      </p:sp>
      <p:sp>
        <p:nvSpPr>
          <p:cNvPr id="158730" name="Line 10"/>
          <p:cNvSpPr>
            <a:spLocks noChangeShapeType="1"/>
          </p:cNvSpPr>
          <p:nvPr/>
        </p:nvSpPr>
        <p:spPr bwMode="auto">
          <a:xfrm>
            <a:off x="4368800" y="1179513"/>
            <a:ext cx="1025525" cy="0"/>
          </a:xfrm>
          <a:prstGeom prst="line">
            <a:avLst/>
          </a:prstGeom>
          <a:noFill/>
          <a:ln w="38100">
            <a:solidFill>
              <a:schemeClr val="folHlink"/>
            </a:solidFill>
            <a:round/>
            <a:headEnd type="triangle" w="med" len="med"/>
            <a:tailEnd/>
          </a:ln>
          <a:effectLst/>
        </p:spPr>
        <p:txBody>
          <a:bodyPr>
            <a:prstTxWarp prst="textNoShape">
              <a:avLst/>
            </a:prstTxWarp>
          </a:bodyPr>
          <a:lstStyle/>
          <a:p>
            <a:endParaRPr lang="en-US"/>
          </a:p>
        </p:txBody>
      </p:sp>
      <p:sp>
        <p:nvSpPr>
          <p:cNvPr id="158731" name="Text Box 11"/>
          <p:cNvSpPr txBox="1">
            <a:spLocks noChangeArrowheads="1"/>
          </p:cNvSpPr>
          <p:nvPr/>
        </p:nvSpPr>
        <p:spPr bwMode="auto">
          <a:xfrm>
            <a:off x="4656138" y="758825"/>
            <a:ext cx="369887" cy="457200"/>
          </a:xfrm>
          <a:prstGeom prst="rect">
            <a:avLst/>
          </a:prstGeom>
          <a:noFill/>
          <a:ln w="9525">
            <a:noFill/>
            <a:miter lim="800000"/>
            <a:headEnd/>
            <a:tailEnd/>
          </a:ln>
          <a:effectLst/>
        </p:spPr>
        <p:txBody>
          <a:bodyPr wrap="none">
            <a:prstTxWarp prst="textNoShape">
              <a:avLst/>
            </a:prstTxWarp>
            <a:spAutoFit/>
          </a:bodyPr>
          <a:lstStyle/>
          <a:p>
            <a:r>
              <a:rPr lang="en-US" b="1">
                <a:solidFill>
                  <a:schemeClr val="folHlink"/>
                </a:solidFill>
              </a:rPr>
              <a:t>F</a:t>
            </a:r>
          </a:p>
        </p:txBody>
      </p:sp>
      <p:sp>
        <p:nvSpPr>
          <p:cNvPr id="158732" name="Line 12"/>
          <p:cNvSpPr>
            <a:spLocks noChangeShapeType="1"/>
          </p:cNvSpPr>
          <p:nvPr/>
        </p:nvSpPr>
        <p:spPr bwMode="auto">
          <a:xfrm flipV="1">
            <a:off x="1136650" y="1606550"/>
            <a:ext cx="7650163" cy="111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58733" name="Text Box 13"/>
          <p:cNvSpPr txBox="1">
            <a:spLocks noChangeArrowheads="1"/>
          </p:cNvSpPr>
          <p:nvPr/>
        </p:nvSpPr>
        <p:spPr bwMode="auto">
          <a:xfrm>
            <a:off x="8561388" y="1438275"/>
            <a:ext cx="582612"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a:t>
            </a:r>
          </a:p>
        </p:txBody>
      </p:sp>
      <p:sp>
        <p:nvSpPr>
          <p:cNvPr id="158734" name="AutoShape 14"/>
          <p:cNvSpPr>
            <a:spLocks/>
          </p:cNvSpPr>
          <p:nvPr/>
        </p:nvSpPr>
        <p:spPr bwMode="auto">
          <a:xfrm rot="5400000">
            <a:off x="3159125" y="-1214437"/>
            <a:ext cx="257175" cy="4283075"/>
          </a:xfrm>
          <a:prstGeom prst="leftBrace">
            <a:avLst>
              <a:gd name="adj1" fmla="val 138786"/>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58735" name="Text Box 15"/>
          <p:cNvSpPr txBox="1">
            <a:spLocks noChangeArrowheads="1"/>
          </p:cNvSpPr>
          <p:nvPr/>
        </p:nvSpPr>
        <p:spPr bwMode="auto">
          <a:xfrm>
            <a:off x="3086100" y="455613"/>
            <a:ext cx="404813"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grpSp>
        <p:nvGrpSpPr>
          <p:cNvPr id="2" name="Group 22"/>
          <p:cNvGrpSpPr>
            <a:grpSpLocks/>
          </p:cNvGrpSpPr>
          <p:nvPr/>
        </p:nvGrpSpPr>
        <p:grpSpPr bwMode="auto">
          <a:xfrm>
            <a:off x="4572000" y="2259013"/>
            <a:ext cx="3192463" cy="474662"/>
            <a:chOff x="5275" y="441"/>
            <a:chExt cx="2011" cy="299"/>
          </a:xfrm>
        </p:grpSpPr>
        <p:sp>
          <p:nvSpPr>
            <p:cNvPr id="158743" name="Text Box 23"/>
            <p:cNvSpPr txBox="1">
              <a:spLocks noChangeArrowheads="1"/>
            </p:cNvSpPr>
            <p:nvPr/>
          </p:nvSpPr>
          <p:spPr bwMode="auto">
            <a:xfrm>
              <a:off x="5760" y="441"/>
              <a:ext cx="1526" cy="250"/>
            </a:xfrm>
            <a:prstGeom prst="rect">
              <a:avLst/>
            </a:prstGeom>
            <a:noFill/>
            <a:ln w="9525">
              <a:noFill/>
              <a:miter lim="800000"/>
              <a:headEnd/>
              <a:tailEnd/>
            </a:ln>
            <a:effectLst/>
          </p:spPr>
          <p:txBody>
            <a:bodyPr wrap="none">
              <a:prstTxWarp prst="textNoShape">
                <a:avLst/>
              </a:prstTxWarp>
              <a:spAutoFit/>
            </a:bodyPr>
            <a:lstStyle/>
            <a:p>
              <a:r>
                <a:rPr lang="en-US" sz="2000">
                  <a:solidFill>
                    <a:srgbClr val="EE2504"/>
                  </a:solidFill>
                  <a:latin typeface="Comic Sans MS" charset="0"/>
                </a:rPr>
                <a:t>Coulomb’s constant</a:t>
              </a:r>
            </a:p>
          </p:txBody>
        </p:sp>
        <p:sp>
          <p:nvSpPr>
            <p:cNvPr id="158744" name="Line 24"/>
            <p:cNvSpPr>
              <a:spLocks noChangeShapeType="1"/>
            </p:cNvSpPr>
            <p:nvPr/>
          </p:nvSpPr>
          <p:spPr bwMode="auto">
            <a:xfrm flipH="1">
              <a:off x="5275" y="593"/>
              <a:ext cx="530" cy="147"/>
            </a:xfrm>
            <a:prstGeom prst="line">
              <a:avLst/>
            </a:prstGeom>
            <a:noFill/>
            <a:ln w="28575">
              <a:solidFill>
                <a:srgbClr val="EE2504"/>
              </a:solidFill>
              <a:round/>
              <a:headEnd/>
              <a:tailEnd type="triangle" w="med" len="med"/>
            </a:ln>
            <a:effectLst/>
          </p:spPr>
          <p:txBody>
            <a:bodyPr>
              <a:prstTxWarp prst="textNoShape">
                <a:avLst/>
              </a:prstTxWarp>
            </a:bodyPr>
            <a:lstStyle/>
            <a:p>
              <a:endParaRPr lang="en-US"/>
            </a:p>
          </p:txBody>
        </p:sp>
      </p:grpSp>
      <p:graphicFrame>
        <p:nvGraphicFramePr>
          <p:cNvPr id="158745" name="Object 25"/>
          <p:cNvGraphicFramePr>
            <a:graphicFrameLocks noChangeAspect="1"/>
          </p:cNvGraphicFramePr>
          <p:nvPr/>
        </p:nvGraphicFramePr>
        <p:xfrm>
          <a:off x="1674813" y="3683000"/>
          <a:ext cx="5295900" cy="1235075"/>
        </p:xfrm>
        <a:graphic>
          <a:graphicData uri="http://schemas.openxmlformats.org/presentationml/2006/ole">
            <p:oleObj spid="_x0000_s169986" name="Equation" r:id="rId4" imgW="1905000" imgH="444500" progId="Equation.3">
              <p:embed/>
            </p:oleObj>
          </a:graphicData>
        </a:graphic>
      </p:graphicFrame>
      <p:graphicFrame>
        <p:nvGraphicFramePr>
          <p:cNvPr id="158746" name="Object 26"/>
          <p:cNvGraphicFramePr>
            <a:graphicFrameLocks noChangeAspect="1"/>
          </p:cNvGraphicFramePr>
          <p:nvPr/>
        </p:nvGraphicFramePr>
        <p:xfrm>
          <a:off x="1382713" y="2530475"/>
          <a:ext cx="5746750" cy="1311275"/>
        </p:xfrm>
        <a:graphic>
          <a:graphicData uri="http://schemas.openxmlformats.org/presentationml/2006/ole">
            <p:oleObj spid="_x0000_s169987" name="Equation" r:id="rId5" imgW="1892300" imgH="431800" progId="Equation.DSMT4">
              <p:embed/>
            </p:oleObj>
          </a:graphicData>
        </a:graphic>
      </p:graphicFrame>
      <p:sp>
        <p:nvSpPr>
          <p:cNvPr id="158747" name="Rectangle 27"/>
          <p:cNvSpPr>
            <a:spLocks noChangeArrowheads="1"/>
          </p:cNvSpPr>
          <p:nvPr/>
        </p:nvSpPr>
        <p:spPr bwMode="auto">
          <a:xfrm>
            <a:off x="722313" y="2043113"/>
            <a:ext cx="7697787" cy="457200"/>
          </a:xfrm>
          <a:prstGeom prst="rect">
            <a:avLst/>
          </a:prstGeom>
          <a:noFill/>
          <a:ln w="9525">
            <a:noFill/>
            <a:miter lim="800000"/>
            <a:headEnd/>
            <a:tailEnd/>
          </a:ln>
          <a:effectLst/>
        </p:spPr>
        <p:txBody>
          <a:bodyPr wrap="none">
            <a:prstTxWarp prst="textNoShape">
              <a:avLst/>
            </a:prstTxWarp>
            <a:spAutoFit/>
          </a:bodyPr>
          <a:lstStyle/>
          <a:p>
            <a:r>
              <a:rPr lang="en-US"/>
              <a:t>Change in electrons PE = - (Work done by electric field)</a:t>
            </a:r>
          </a:p>
        </p:txBody>
      </p:sp>
      <p:sp>
        <p:nvSpPr>
          <p:cNvPr id="158748" name="Rectangle 28"/>
          <p:cNvSpPr>
            <a:spLocks noChangeArrowheads="1"/>
          </p:cNvSpPr>
          <p:nvPr/>
        </p:nvSpPr>
        <p:spPr bwMode="auto">
          <a:xfrm>
            <a:off x="4746625" y="3729038"/>
            <a:ext cx="2566988" cy="1190625"/>
          </a:xfrm>
          <a:prstGeom prst="rect">
            <a:avLst/>
          </a:prstGeom>
          <a:solidFill>
            <a:schemeClr val="bg1"/>
          </a:solidFill>
          <a:ln w="9525">
            <a:noFill/>
            <a:miter lim="800000"/>
            <a:headEnd/>
            <a:tailEnd/>
          </a:ln>
          <a:effectLst/>
        </p:spPr>
        <p:txBody>
          <a:bodyPr wrap="none" anchor="ctr">
            <a:prstTxWarp prst="textNoShape">
              <a:avLst/>
            </a:prstTxWarp>
          </a:bodyPr>
          <a:lstStyle/>
          <a:p>
            <a:endParaRPr lang="en-US"/>
          </a:p>
        </p:txBody>
      </p:sp>
      <p:grpSp>
        <p:nvGrpSpPr>
          <p:cNvPr id="3" name="Group 16"/>
          <p:cNvGrpSpPr>
            <a:grpSpLocks/>
          </p:cNvGrpSpPr>
          <p:nvPr/>
        </p:nvGrpSpPr>
        <p:grpSpPr bwMode="auto">
          <a:xfrm>
            <a:off x="4340225" y="4870450"/>
            <a:ext cx="763588" cy="857250"/>
            <a:chOff x="6094" y="2215"/>
            <a:chExt cx="481" cy="540"/>
          </a:xfrm>
        </p:grpSpPr>
        <p:sp>
          <p:nvSpPr>
            <p:cNvPr id="158737" name="Line 17"/>
            <p:cNvSpPr>
              <a:spLocks noChangeShapeType="1"/>
            </p:cNvSpPr>
            <p:nvPr/>
          </p:nvSpPr>
          <p:spPr bwMode="auto">
            <a:xfrm flipV="1">
              <a:off x="6317" y="2215"/>
              <a:ext cx="258" cy="324"/>
            </a:xfrm>
            <a:prstGeom prst="line">
              <a:avLst/>
            </a:prstGeom>
            <a:noFill/>
            <a:ln w="38100">
              <a:solidFill>
                <a:srgbClr val="EE2504"/>
              </a:solidFill>
              <a:round/>
              <a:headEnd/>
              <a:tailEnd type="triangle" w="med" len="med"/>
            </a:ln>
            <a:effectLst/>
          </p:spPr>
          <p:txBody>
            <a:bodyPr>
              <a:prstTxWarp prst="textNoShape">
                <a:avLst/>
              </a:prstTxWarp>
            </a:bodyPr>
            <a:lstStyle/>
            <a:p>
              <a:endParaRPr lang="en-US"/>
            </a:p>
          </p:txBody>
        </p:sp>
        <p:sp>
          <p:nvSpPr>
            <p:cNvPr id="158738" name="Text Box 18"/>
            <p:cNvSpPr txBox="1">
              <a:spLocks noChangeArrowheads="1"/>
            </p:cNvSpPr>
            <p:nvPr/>
          </p:nvSpPr>
          <p:spPr bwMode="auto">
            <a:xfrm>
              <a:off x="6094" y="2467"/>
              <a:ext cx="301" cy="288"/>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latin typeface="Comic Sans MS" charset="0"/>
                </a:rPr>
                <a:t>-e</a:t>
              </a:r>
            </a:p>
          </p:txBody>
        </p:sp>
      </p:grpSp>
      <p:grpSp>
        <p:nvGrpSpPr>
          <p:cNvPr id="4" name="Group 19"/>
          <p:cNvGrpSpPr>
            <a:grpSpLocks/>
          </p:cNvGrpSpPr>
          <p:nvPr/>
        </p:nvGrpSpPr>
        <p:grpSpPr bwMode="auto">
          <a:xfrm>
            <a:off x="5408613" y="4783138"/>
            <a:ext cx="763587" cy="857250"/>
            <a:chOff x="6767" y="2160"/>
            <a:chExt cx="481" cy="540"/>
          </a:xfrm>
        </p:grpSpPr>
        <p:sp>
          <p:nvSpPr>
            <p:cNvPr id="158740" name="Line 20"/>
            <p:cNvSpPr>
              <a:spLocks noChangeShapeType="1"/>
            </p:cNvSpPr>
            <p:nvPr/>
          </p:nvSpPr>
          <p:spPr bwMode="auto">
            <a:xfrm flipV="1">
              <a:off x="6990" y="2160"/>
              <a:ext cx="258" cy="324"/>
            </a:xfrm>
            <a:prstGeom prst="line">
              <a:avLst/>
            </a:prstGeom>
            <a:noFill/>
            <a:ln w="38100">
              <a:solidFill>
                <a:srgbClr val="EE2504"/>
              </a:solidFill>
              <a:round/>
              <a:headEnd/>
              <a:tailEnd type="triangle" w="med" len="med"/>
            </a:ln>
            <a:effectLst/>
          </p:spPr>
          <p:txBody>
            <a:bodyPr>
              <a:prstTxWarp prst="textNoShape">
                <a:avLst/>
              </a:prstTxWarp>
            </a:bodyPr>
            <a:lstStyle/>
            <a:p>
              <a:endParaRPr lang="en-US"/>
            </a:p>
          </p:txBody>
        </p:sp>
        <p:sp>
          <p:nvSpPr>
            <p:cNvPr id="158741" name="Text Box 21"/>
            <p:cNvSpPr txBox="1">
              <a:spLocks noChangeArrowheads="1"/>
            </p:cNvSpPr>
            <p:nvPr/>
          </p:nvSpPr>
          <p:spPr bwMode="auto">
            <a:xfrm>
              <a:off x="6767" y="2412"/>
              <a:ext cx="221" cy="288"/>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latin typeface="Comic Sans MS" charset="0"/>
                </a:rPr>
                <a:t>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587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499"/>
                                          </p:stCondLst>
                                        </p:cTn>
                                        <p:tgtEl>
                                          <p:spTgt spid="1587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grpId="0" nodeType="clickEffect">
                                  <p:stCondLst>
                                    <p:cond delay="0"/>
                                  </p:stCondLst>
                                  <p:childTnLst>
                                    <p:animEffect transition="out" filter="dissolve">
                                      <p:cBhvr>
                                        <p:cTn id="18" dur="500"/>
                                        <p:tgtEl>
                                          <p:spTgt spid="158748"/>
                                        </p:tgtEl>
                                      </p:cBhvr>
                                    </p:animEffect>
                                    <p:set>
                                      <p:cBhvr>
                                        <p:cTn id="19" dur="1" fill="hold">
                                          <p:stCondLst>
                                            <p:cond delay="499"/>
                                          </p:stCondLst>
                                        </p:cTn>
                                        <p:tgtEl>
                                          <p:spTgt spid="158748"/>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499"/>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48" grpId="0" animBg="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 name="Slide Number Placeholder 3"/>
          <p:cNvSpPr>
            <a:spLocks noGrp="1"/>
          </p:cNvSpPr>
          <p:nvPr>
            <p:ph type="sldNum" sz="quarter" idx="12"/>
          </p:nvPr>
        </p:nvSpPr>
        <p:spPr/>
        <p:txBody>
          <a:bodyPr/>
          <a:lstStyle/>
          <a:p>
            <a:fld id="{D24003AD-8FCF-2940-9D38-4A0F60BB7392}" type="slidenum">
              <a:rPr lang="en-US"/>
              <a:pPr/>
              <a:t>3</a:t>
            </a:fld>
            <a:endParaRPr lang="en-US"/>
          </a:p>
        </p:txBody>
      </p:sp>
      <p:grpSp>
        <p:nvGrpSpPr>
          <p:cNvPr id="2" name="Group 2"/>
          <p:cNvGrpSpPr>
            <a:grpSpLocks/>
          </p:cNvGrpSpPr>
          <p:nvPr/>
        </p:nvGrpSpPr>
        <p:grpSpPr bwMode="auto">
          <a:xfrm>
            <a:off x="4954588" y="2989263"/>
            <a:ext cx="4116387" cy="1328737"/>
            <a:chOff x="601" y="3088"/>
            <a:chExt cx="3494" cy="1088"/>
          </a:xfrm>
        </p:grpSpPr>
        <p:sp>
          <p:nvSpPr>
            <p:cNvPr id="181251" name="Oval 3"/>
            <p:cNvSpPr>
              <a:spLocks noChangeArrowheads="1"/>
            </p:cNvSpPr>
            <p:nvPr/>
          </p:nvSpPr>
          <p:spPr bwMode="auto">
            <a:xfrm>
              <a:off x="1096" y="3734"/>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2" name="Freeform 4"/>
            <p:cNvSpPr>
              <a:spLocks/>
            </p:cNvSpPr>
            <p:nvPr/>
          </p:nvSpPr>
          <p:spPr bwMode="auto">
            <a:xfrm>
              <a:off x="718" y="3706"/>
              <a:ext cx="435" cy="285"/>
            </a:xfrm>
            <a:custGeom>
              <a:avLst/>
              <a:gdLst/>
              <a:ahLst/>
              <a:cxnLst>
                <a:cxn ang="0">
                  <a:pos x="128" y="0"/>
                </a:cxn>
                <a:cxn ang="0">
                  <a:pos x="297" y="5"/>
                </a:cxn>
                <a:cxn ang="0">
                  <a:pos x="332" y="17"/>
                </a:cxn>
                <a:cxn ang="0">
                  <a:pos x="355" y="69"/>
                </a:cxn>
                <a:cxn ang="0">
                  <a:pos x="291" y="110"/>
                </a:cxn>
                <a:cxn ang="0">
                  <a:pos x="384" y="110"/>
                </a:cxn>
                <a:cxn ang="0">
                  <a:pos x="349" y="203"/>
                </a:cxn>
                <a:cxn ang="0">
                  <a:pos x="332" y="180"/>
                </a:cxn>
                <a:cxn ang="0">
                  <a:pos x="367" y="168"/>
                </a:cxn>
                <a:cxn ang="0">
                  <a:pos x="431" y="203"/>
                </a:cxn>
                <a:cxn ang="0">
                  <a:pos x="396" y="285"/>
                </a:cxn>
                <a:cxn ang="0">
                  <a:pos x="0" y="261"/>
                </a:cxn>
              </a:cxnLst>
              <a:rect l="0" t="0" r="r" b="b"/>
              <a:pathLst>
                <a:path w="435" h="285">
                  <a:moveTo>
                    <a:pt x="128" y="0"/>
                  </a:moveTo>
                  <a:cubicBezTo>
                    <a:pt x="184" y="2"/>
                    <a:pt x="241" y="0"/>
                    <a:pt x="297" y="5"/>
                  </a:cubicBezTo>
                  <a:cubicBezTo>
                    <a:pt x="309" y="6"/>
                    <a:pt x="332" y="17"/>
                    <a:pt x="332" y="17"/>
                  </a:cubicBezTo>
                  <a:cubicBezTo>
                    <a:pt x="337" y="37"/>
                    <a:pt x="348" y="50"/>
                    <a:pt x="355" y="69"/>
                  </a:cubicBezTo>
                  <a:cubicBezTo>
                    <a:pt x="337" y="96"/>
                    <a:pt x="320" y="100"/>
                    <a:pt x="291" y="110"/>
                  </a:cubicBezTo>
                  <a:cubicBezTo>
                    <a:pt x="315" y="76"/>
                    <a:pt x="353" y="90"/>
                    <a:pt x="384" y="110"/>
                  </a:cubicBezTo>
                  <a:cubicBezTo>
                    <a:pt x="390" y="153"/>
                    <a:pt x="396" y="187"/>
                    <a:pt x="349" y="203"/>
                  </a:cubicBezTo>
                  <a:cubicBezTo>
                    <a:pt x="345" y="202"/>
                    <a:pt x="304" y="200"/>
                    <a:pt x="332" y="180"/>
                  </a:cubicBezTo>
                  <a:cubicBezTo>
                    <a:pt x="342" y="173"/>
                    <a:pt x="367" y="168"/>
                    <a:pt x="367" y="168"/>
                  </a:cubicBezTo>
                  <a:cubicBezTo>
                    <a:pt x="401" y="174"/>
                    <a:pt x="412" y="175"/>
                    <a:pt x="431" y="203"/>
                  </a:cubicBezTo>
                  <a:cubicBezTo>
                    <a:pt x="427" y="245"/>
                    <a:pt x="435" y="271"/>
                    <a:pt x="396" y="285"/>
                  </a:cubicBezTo>
                  <a:cubicBezTo>
                    <a:pt x="262" y="275"/>
                    <a:pt x="136" y="261"/>
                    <a:pt x="0" y="261"/>
                  </a:cubicBezTo>
                </a:path>
              </a:pathLst>
            </a:custGeom>
            <a:noFill/>
            <a:ln w="9525">
              <a:solidFill>
                <a:schemeClr val="tx1"/>
              </a:solidFill>
              <a:round/>
              <a:headEnd/>
              <a:tailEnd/>
            </a:ln>
            <a:effectLst/>
          </p:spPr>
          <p:txBody>
            <a:bodyPr>
              <a:prstTxWarp prst="textNoShape">
                <a:avLst/>
              </a:prstTxWarp>
            </a:bodyPr>
            <a:lstStyle/>
            <a:p>
              <a:endParaRPr lang="en-US"/>
            </a:p>
          </p:txBody>
        </p:sp>
        <p:grpSp>
          <p:nvGrpSpPr>
            <p:cNvPr id="3" name="Group 5"/>
            <p:cNvGrpSpPr>
              <a:grpSpLocks/>
            </p:cNvGrpSpPr>
            <p:nvPr/>
          </p:nvGrpSpPr>
          <p:grpSpPr bwMode="auto">
            <a:xfrm>
              <a:off x="1193" y="3777"/>
              <a:ext cx="629" cy="371"/>
              <a:chOff x="952" y="3842"/>
              <a:chExt cx="629" cy="371"/>
            </a:xfrm>
          </p:grpSpPr>
          <p:sp>
            <p:nvSpPr>
              <p:cNvPr id="181254" name="Oval 6"/>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5" name="Oval 7"/>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6" name="Oval 8"/>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7" name="Oval 9"/>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8" name="Oval 10"/>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59" name="Oval 11"/>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60" name="Oval 12"/>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61" name="Oval 13"/>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62" name="Line 14"/>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63" name="Line 15"/>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64" name="Line 16"/>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65" name="Line 17"/>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4" name="Group 18"/>
            <p:cNvGrpSpPr>
              <a:grpSpLocks/>
            </p:cNvGrpSpPr>
            <p:nvPr/>
          </p:nvGrpSpPr>
          <p:grpSpPr bwMode="auto">
            <a:xfrm>
              <a:off x="1871" y="3776"/>
              <a:ext cx="215" cy="215"/>
              <a:chOff x="716" y="920"/>
              <a:chExt cx="1309" cy="1309"/>
            </a:xfrm>
          </p:grpSpPr>
          <p:sp>
            <p:nvSpPr>
              <p:cNvPr id="181267" name="Oval 19"/>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81268" name="Oval 20"/>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21"/>
            <p:cNvGrpSpPr>
              <a:grpSpLocks/>
            </p:cNvGrpSpPr>
            <p:nvPr/>
          </p:nvGrpSpPr>
          <p:grpSpPr bwMode="auto">
            <a:xfrm>
              <a:off x="2556" y="3943"/>
              <a:ext cx="215" cy="215"/>
              <a:chOff x="716" y="920"/>
              <a:chExt cx="1309" cy="1309"/>
            </a:xfrm>
          </p:grpSpPr>
          <p:sp>
            <p:nvSpPr>
              <p:cNvPr id="181270" name="Oval 22"/>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81271" name="Oval 23"/>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6" name="Group 24"/>
            <p:cNvGrpSpPr>
              <a:grpSpLocks/>
            </p:cNvGrpSpPr>
            <p:nvPr/>
          </p:nvGrpSpPr>
          <p:grpSpPr bwMode="auto">
            <a:xfrm>
              <a:off x="2583" y="3650"/>
              <a:ext cx="215" cy="215"/>
              <a:chOff x="716" y="920"/>
              <a:chExt cx="1309" cy="1309"/>
            </a:xfrm>
          </p:grpSpPr>
          <p:sp>
            <p:nvSpPr>
              <p:cNvPr id="181273" name="Oval 25"/>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81274" name="Oval 26"/>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7" name="Group 27"/>
            <p:cNvGrpSpPr>
              <a:grpSpLocks/>
            </p:cNvGrpSpPr>
            <p:nvPr/>
          </p:nvGrpSpPr>
          <p:grpSpPr bwMode="auto">
            <a:xfrm>
              <a:off x="2087" y="3769"/>
              <a:ext cx="629" cy="371"/>
              <a:chOff x="952" y="3842"/>
              <a:chExt cx="629" cy="371"/>
            </a:xfrm>
          </p:grpSpPr>
          <p:sp>
            <p:nvSpPr>
              <p:cNvPr id="181276" name="Oval 28"/>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77" name="Oval 29"/>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78" name="Oval 30"/>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79" name="Oval 31"/>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80" name="Oval 32"/>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81" name="Oval 33"/>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82" name="Oval 34"/>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83" name="Oval 35"/>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84" name="Line 36"/>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85" name="Line 37"/>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86" name="Line 38"/>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87" name="Line 39"/>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8" name="Group 40"/>
            <p:cNvGrpSpPr>
              <a:grpSpLocks/>
            </p:cNvGrpSpPr>
            <p:nvPr/>
          </p:nvGrpSpPr>
          <p:grpSpPr bwMode="auto">
            <a:xfrm>
              <a:off x="2783" y="3727"/>
              <a:ext cx="629" cy="371"/>
              <a:chOff x="952" y="3842"/>
              <a:chExt cx="629" cy="371"/>
            </a:xfrm>
          </p:grpSpPr>
          <p:sp>
            <p:nvSpPr>
              <p:cNvPr id="181289" name="Oval 41"/>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0" name="Oval 42"/>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1" name="Oval 43"/>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2" name="Oval 44"/>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3" name="Oval 45"/>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4" name="Oval 46"/>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5" name="Oval 47"/>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6" name="Oval 48"/>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1297" name="Line 49"/>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98" name="Line 50"/>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299" name="Line 51"/>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300" name="Line 52"/>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sp>
          <p:nvSpPr>
            <p:cNvPr id="181301" name="Line 53"/>
            <p:cNvSpPr>
              <a:spLocks noChangeShapeType="1"/>
            </p:cNvSpPr>
            <p:nvPr/>
          </p:nvSpPr>
          <p:spPr bwMode="auto">
            <a:xfrm>
              <a:off x="3732" y="3699"/>
              <a:ext cx="0" cy="477"/>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81302" name="Freeform 54"/>
            <p:cNvSpPr>
              <a:spLocks/>
            </p:cNvSpPr>
            <p:nvPr/>
          </p:nvSpPr>
          <p:spPr bwMode="auto">
            <a:xfrm>
              <a:off x="601" y="3283"/>
              <a:ext cx="1310" cy="480"/>
            </a:xfrm>
            <a:custGeom>
              <a:avLst/>
              <a:gdLst/>
              <a:ahLst/>
              <a:cxnLst>
                <a:cxn ang="0">
                  <a:pos x="274" y="224"/>
                </a:cxn>
                <a:cxn ang="0">
                  <a:pos x="169" y="254"/>
                </a:cxn>
                <a:cxn ang="0">
                  <a:pos x="65" y="248"/>
                </a:cxn>
                <a:cxn ang="0">
                  <a:pos x="41" y="213"/>
                </a:cxn>
                <a:cxn ang="0">
                  <a:pos x="286" y="44"/>
                </a:cxn>
                <a:cxn ang="0">
                  <a:pos x="385" y="38"/>
                </a:cxn>
                <a:cxn ang="0">
                  <a:pos x="972" y="50"/>
                </a:cxn>
                <a:cxn ang="0">
                  <a:pos x="1333" y="56"/>
                </a:cxn>
              </a:cxnLst>
              <a:rect l="0" t="0" r="r" b="b"/>
              <a:pathLst>
                <a:path w="1333" h="259">
                  <a:moveTo>
                    <a:pt x="274" y="224"/>
                  </a:moveTo>
                  <a:cubicBezTo>
                    <a:pt x="239" y="236"/>
                    <a:pt x="204" y="245"/>
                    <a:pt x="169" y="254"/>
                  </a:cubicBezTo>
                  <a:cubicBezTo>
                    <a:pt x="134" y="252"/>
                    <a:pt x="98" y="259"/>
                    <a:pt x="65" y="248"/>
                  </a:cubicBezTo>
                  <a:cubicBezTo>
                    <a:pt x="52" y="244"/>
                    <a:pt x="41" y="213"/>
                    <a:pt x="41" y="213"/>
                  </a:cubicBezTo>
                  <a:cubicBezTo>
                    <a:pt x="0" y="66"/>
                    <a:pt x="189" y="52"/>
                    <a:pt x="286" y="44"/>
                  </a:cubicBezTo>
                  <a:cubicBezTo>
                    <a:pt x="319" y="41"/>
                    <a:pt x="352" y="40"/>
                    <a:pt x="385" y="38"/>
                  </a:cubicBezTo>
                  <a:cubicBezTo>
                    <a:pt x="530" y="0"/>
                    <a:pt x="804" y="44"/>
                    <a:pt x="972" y="50"/>
                  </a:cubicBezTo>
                  <a:cubicBezTo>
                    <a:pt x="1080" y="86"/>
                    <a:pt x="1221" y="56"/>
                    <a:pt x="1333" y="56"/>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81303" name="Freeform 55"/>
            <p:cNvSpPr>
              <a:spLocks/>
            </p:cNvSpPr>
            <p:nvPr/>
          </p:nvSpPr>
          <p:spPr bwMode="auto">
            <a:xfrm>
              <a:off x="2249" y="3199"/>
              <a:ext cx="1846" cy="646"/>
            </a:xfrm>
            <a:custGeom>
              <a:avLst/>
              <a:gdLst/>
              <a:ahLst/>
              <a:cxnLst>
                <a:cxn ang="0">
                  <a:pos x="1501" y="402"/>
                </a:cxn>
                <a:cxn ang="0">
                  <a:pos x="1739" y="355"/>
                </a:cxn>
                <a:cxn ang="0">
                  <a:pos x="1797" y="315"/>
                </a:cxn>
                <a:cxn ang="0">
                  <a:pos x="1827" y="262"/>
                </a:cxn>
                <a:cxn ang="0">
                  <a:pos x="1827" y="99"/>
                </a:cxn>
                <a:cxn ang="0">
                  <a:pos x="1774" y="64"/>
                </a:cxn>
                <a:cxn ang="0">
                  <a:pos x="1605" y="0"/>
                </a:cxn>
                <a:cxn ang="0">
                  <a:pos x="1268" y="24"/>
                </a:cxn>
                <a:cxn ang="0">
                  <a:pos x="913" y="64"/>
                </a:cxn>
                <a:cxn ang="0">
                  <a:pos x="698" y="93"/>
                </a:cxn>
                <a:cxn ang="0">
                  <a:pos x="366" y="64"/>
                </a:cxn>
                <a:cxn ang="0">
                  <a:pos x="157" y="70"/>
                </a:cxn>
                <a:cxn ang="0">
                  <a:pos x="93" y="88"/>
                </a:cxn>
                <a:cxn ang="0">
                  <a:pos x="0" y="88"/>
                </a:cxn>
              </a:cxnLst>
              <a:rect l="0" t="0" r="r" b="b"/>
              <a:pathLst>
                <a:path w="1858" h="402">
                  <a:moveTo>
                    <a:pt x="1501" y="402"/>
                  </a:moveTo>
                  <a:cubicBezTo>
                    <a:pt x="1585" y="395"/>
                    <a:pt x="1660" y="383"/>
                    <a:pt x="1739" y="355"/>
                  </a:cubicBezTo>
                  <a:cubicBezTo>
                    <a:pt x="1760" y="348"/>
                    <a:pt x="1778" y="327"/>
                    <a:pt x="1797" y="315"/>
                  </a:cubicBezTo>
                  <a:cubicBezTo>
                    <a:pt x="1803" y="296"/>
                    <a:pt x="1827" y="262"/>
                    <a:pt x="1827" y="262"/>
                  </a:cubicBezTo>
                  <a:cubicBezTo>
                    <a:pt x="1841" y="214"/>
                    <a:pt x="1858" y="139"/>
                    <a:pt x="1827" y="99"/>
                  </a:cubicBezTo>
                  <a:cubicBezTo>
                    <a:pt x="1815" y="84"/>
                    <a:pt x="1791" y="72"/>
                    <a:pt x="1774" y="64"/>
                  </a:cubicBezTo>
                  <a:cubicBezTo>
                    <a:pt x="1716" y="36"/>
                    <a:pt x="1669" y="13"/>
                    <a:pt x="1605" y="0"/>
                  </a:cubicBezTo>
                  <a:cubicBezTo>
                    <a:pt x="1413" y="5"/>
                    <a:pt x="1408" y="13"/>
                    <a:pt x="1268" y="24"/>
                  </a:cubicBezTo>
                  <a:cubicBezTo>
                    <a:pt x="1151" y="58"/>
                    <a:pt x="1035" y="61"/>
                    <a:pt x="913" y="64"/>
                  </a:cubicBezTo>
                  <a:cubicBezTo>
                    <a:pt x="841" y="76"/>
                    <a:pt x="772" y="88"/>
                    <a:pt x="698" y="93"/>
                  </a:cubicBezTo>
                  <a:cubicBezTo>
                    <a:pt x="584" y="89"/>
                    <a:pt x="477" y="83"/>
                    <a:pt x="366" y="64"/>
                  </a:cubicBezTo>
                  <a:cubicBezTo>
                    <a:pt x="296" y="66"/>
                    <a:pt x="227" y="66"/>
                    <a:pt x="157" y="70"/>
                  </a:cubicBezTo>
                  <a:cubicBezTo>
                    <a:pt x="136" y="71"/>
                    <a:pt x="114" y="87"/>
                    <a:pt x="93" y="88"/>
                  </a:cubicBezTo>
                  <a:cubicBezTo>
                    <a:pt x="62" y="90"/>
                    <a:pt x="31" y="88"/>
                    <a:pt x="0" y="88"/>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81304" name="Oval 56"/>
            <p:cNvSpPr>
              <a:spLocks noChangeArrowheads="1"/>
            </p:cNvSpPr>
            <p:nvPr/>
          </p:nvSpPr>
          <p:spPr bwMode="auto">
            <a:xfrm>
              <a:off x="1900" y="3160"/>
              <a:ext cx="408" cy="40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81305" name="Text Box 57"/>
            <p:cNvSpPr txBox="1">
              <a:spLocks noChangeArrowheads="1"/>
            </p:cNvSpPr>
            <p:nvPr/>
          </p:nvSpPr>
          <p:spPr bwMode="auto">
            <a:xfrm>
              <a:off x="1521" y="3088"/>
              <a:ext cx="1439" cy="300"/>
            </a:xfrm>
            <a:prstGeom prst="rect">
              <a:avLst/>
            </a:prstGeom>
            <a:noFill/>
            <a:ln w="9525">
              <a:noFill/>
              <a:miter lim="800000"/>
              <a:headEnd/>
              <a:tailEnd/>
            </a:ln>
            <a:effectLst/>
          </p:spPr>
          <p:txBody>
            <a:bodyPr wrap="none">
              <a:prstTxWarp prst="textNoShape">
                <a:avLst/>
              </a:prstTxWarp>
              <a:spAutoFit/>
            </a:bodyPr>
            <a:lstStyle/>
            <a:p>
              <a:r>
                <a:rPr lang="en-US" sz="1800"/>
                <a:t>120 V or more </a:t>
              </a:r>
            </a:p>
          </p:txBody>
        </p:sp>
        <p:sp>
          <p:nvSpPr>
            <p:cNvPr id="181306" name="Rectangle 58"/>
            <p:cNvSpPr>
              <a:spLocks noChangeArrowheads="1"/>
            </p:cNvSpPr>
            <p:nvPr/>
          </p:nvSpPr>
          <p:spPr bwMode="auto">
            <a:xfrm>
              <a:off x="765" y="3566"/>
              <a:ext cx="3165" cy="61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sp>
        <p:nvSpPr>
          <p:cNvPr id="181307" name="Line 59"/>
          <p:cNvSpPr>
            <a:spLocks noChangeShapeType="1"/>
          </p:cNvSpPr>
          <p:nvPr/>
        </p:nvSpPr>
        <p:spPr bwMode="auto">
          <a:xfrm>
            <a:off x="3549650" y="863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08" name="Line 60"/>
          <p:cNvSpPr>
            <a:spLocks noChangeShapeType="1"/>
          </p:cNvSpPr>
          <p:nvPr/>
        </p:nvSpPr>
        <p:spPr bwMode="auto">
          <a:xfrm>
            <a:off x="3549650" y="901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09" name="Line 61"/>
          <p:cNvSpPr>
            <a:spLocks noChangeShapeType="1"/>
          </p:cNvSpPr>
          <p:nvPr/>
        </p:nvSpPr>
        <p:spPr bwMode="auto">
          <a:xfrm>
            <a:off x="3549650" y="939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0" name="Line 62"/>
          <p:cNvSpPr>
            <a:spLocks noChangeShapeType="1"/>
          </p:cNvSpPr>
          <p:nvPr/>
        </p:nvSpPr>
        <p:spPr bwMode="auto">
          <a:xfrm>
            <a:off x="3549650" y="977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1" name="Line 63"/>
          <p:cNvSpPr>
            <a:spLocks noChangeShapeType="1"/>
          </p:cNvSpPr>
          <p:nvPr/>
        </p:nvSpPr>
        <p:spPr bwMode="auto">
          <a:xfrm>
            <a:off x="3549650" y="1016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2" name="Line 64"/>
          <p:cNvSpPr>
            <a:spLocks noChangeShapeType="1"/>
          </p:cNvSpPr>
          <p:nvPr/>
        </p:nvSpPr>
        <p:spPr bwMode="auto">
          <a:xfrm>
            <a:off x="3549650" y="1054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3" name="Line 65"/>
          <p:cNvSpPr>
            <a:spLocks noChangeShapeType="1"/>
          </p:cNvSpPr>
          <p:nvPr/>
        </p:nvSpPr>
        <p:spPr bwMode="auto">
          <a:xfrm>
            <a:off x="3549650" y="1092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4" name="Line 66"/>
          <p:cNvSpPr>
            <a:spLocks noChangeShapeType="1"/>
          </p:cNvSpPr>
          <p:nvPr/>
        </p:nvSpPr>
        <p:spPr bwMode="auto">
          <a:xfrm>
            <a:off x="3549650" y="1130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5" name="Line 67"/>
          <p:cNvSpPr>
            <a:spLocks noChangeShapeType="1"/>
          </p:cNvSpPr>
          <p:nvPr/>
        </p:nvSpPr>
        <p:spPr bwMode="auto">
          <a:xfrm>
            <a:off x="3549650" y="1168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6" name="Line 68"/>
          <p:cNvSpPr>
            <a:spLocks noChangeShapeType="1"/>
          </p:cNvSpPr>
          <p:nvPr/>
        </p:nvSpPr>
        <p:spPr bwMode="auto">
          <a:xfrm>
            <a:off x="3549650" y="1206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7" name="Line 69"/>
          <p:cNvSpPr>
            <a:spLocks noChangeShapeType="1"/>
          </p:cNvSpPr>
          <p:nvPr/>
        </p:nvSpPr>
        <p:spPr bwMode="auto">
          <a:xfrm>
            <a:off x="3549650" y="1244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8" name="Line 70"/>
          <p:cNvSpPr>
            <a:spLocks noChangeShapeType="1"/>
          </p:cNvSpPr>
          <p:nvPr/>
        </p:nvSpPr>
        <p:spPr bwMode="auto">
          <a:xfrm>
            <a:off x="3549650" y="1282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19" name="Line 71"/>
          <p:cNvSpPr>
            <a:spLocks noChangeShapeType="1"/>
          </p:cNvSpPr>
          <p:nvPr/>
        </p:nvSpPr>
        <p:spPr bwMode="auto">
          <a:xfrm>
            <a:off x="3549650" y="1320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0" name="Line 72"/>
          <p:cNvSpPr>
            <a:spLocks noChangeShapeType="1"/>
          </p:cNvSpPr>
          <p:nvPr/>
        </p:nvSpPr>
        <p:spPr bwMode="auto">
          <a:xfrm>
            <a:off x="3549650" y="1358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1" name="Line 73"/>
          <p:cNvSpPr>
            <a:spLocks noChangeShapeType="1"/>
          </p:cNvSpPr>
          <p:nvPr/>
        </p:nvSpPr>
        <p:spPr bwMode="auto">
          <a:xfrm>
            <a:off x="3549650" y="1397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2" name="Line 74"/>
          <p:cNvSpPr>
            <a:spLocks noChangeShapeType="1"/>
          </p:cNvSpPr>
          <p:nvPr/>
        </p:nvSpPr>
        <p:spPr bwMode="auto">
          <a:xfrm>
            <a:off x="3549650" y="1435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3" name="Line 75"/>
          <p:cNvSpPr>
            <a:spLocks noChangeShapeType="1"/>
          </p:cNvSpPr>
          <p:nvPr/>
        </p:nvSpPr>
        <p:spPr bwMode="auto">
          <a:xfrm>
            <a:off x="3549650" y="1473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4" name="Line 76"/>
          <p:cNvSpPr>
            <a:spLocks noChangeShapeType="1"/>
          </p:cNvSpPr>
          <p:nvPr/>
        </p:nvSpPr>
        <p:spPr bwMode="auto">
          <a:xfrm>
            <a:off x="3549650" y="1511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5" name="Line 77"/>
          <p:cNvSpPr>
            <a:spLocks noChangeShapeType="1"/>
          </p:cNvSpPr>
          <p:nvPr/>
        </p:nvSpPr>
        <p:spPr bwMode="auto">
          <a:xfrm>
            <a:off x="3549650" y="1549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6" name="Line 78"/>
          <p:cNvSpPr>
            <a:spLocks noChangeShapeType="1"/>
          </p:cNvSpPr>
          <p:nvPr/>
        </p:nvSpPr>
        <p:spPr bwMode="auto">
          <a:xfrm>
            <a:off x="3549650" y="1587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7" name="Line 79"/>
          <p:cNvSpPr>
            <a:spLocks noChangeShapeType="1"/>
          </p:cNvSpPr>
          <p:nvPr/>
        </p:nvSpPr>
        <p:spPr bwMode="auto">
          <a:xfrm>
            <a:off x="3549650" y="1625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8" name="Line 80"/>
          <p:cNvSpPr>
            <a:spLocks noChangeShapeType="1"/>
          </p:cNvSpPr>
          <p:nvPr/>
        </p:nvSpPr>
        <p:spPr bwMode="auto">
          <a:xfrm>
            <a:off x="3549650" y="1663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29" name="Line 81"/>
          <p:cNvSpPr>
            <a:spLocks noChangeShapeType="1"/>
          </p:cNvSpPr>
          <p:nvPr/>
        </p:nvSpPr>
        <p:spPr bwMode="auto">
          <a:xfrm>
            <a:off x="3549650" y="1701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0" name="Line 82"/>
          <p:cNvSpPr>
            <a:spLocks noChangeShapeType="1"/>
          </p:cNvSpPr>
          <p:nvPr/>
        </p:nvSpPr>
        <p:spPr bwMode="auto">
          <a:xfrm>
            <a:off x="3549650" y="1739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1" name="Line 83"/>
          <p:cNvSpPr>
            <a:spLocks noChangeShapeType="1"/>
          </p:cNvSpPr>
          <p:nvPr/>
        </p:nvSpPr>
        <p:spPr bwMode="auto">
          <a:xfrm>
            <a:off x="3549650" y="1778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2" name="Line 84"/>
          <p:cNvSpPr>
            <a:spLocks noChangeShapeType="1"/>
          </p:cNvSpPr>
          <p:nvPr/>
        </p:nvSpPr>
        <p:spPr bwMode="auto">
          <a:xfrm>
            <a:off x="3549650" y="1816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3" name="Line 85"/>
          <p:cNvSpPr>
            <a:spLocks noChangeShapeType="1"/>
          </p:cNvSpPr>
          <p:nvPr/>
        </p:nvSpPr>
        <p:spPr bwMode="auto">
          <a:xfrm>
            <a:off x="3549650" y="1854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4" name="Line 86"/>
          <p:cNvSpPr>
            <a:spLocks noChangeShapeType="1"/>
          </p:cNvSpPr>
          <p:nvPr/>
        </p:nvSpPr>
        <p:spPr bwMode="auto">
          <a:xfrm>
            <a:off x="3549650" y="1892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5" name="Line 87"/>
          <p:cNvSpPr>
            <a:spLocks noChangeShapeType="1"/>
          </p:cNvSpPr>
          <p:nvPr/>
        </p:nvSpPr>
        <p:spPr bwMode="auto">
          <a:xfrm>
            <a:off x="3549650" y="1930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6" name="Line 88"/>
          <p:cNvSpPr>
            <a:spLocks noChangeShapeType="1"/>
          </p:cNvSpPr>
          <p:nvPr/>
        </p:nvSpPr>
        <p:spPr bwMode="auto">
          <a:xfrm>
            <a:off x="3549650" y="1968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7" name="Line 89"/>
          <p:cNvSpPr>
            <a:spLocks noChangeShapeType="1"/>
          </p:cNvSpPr>
          <p:nvPr/>
        </p:nvSpPr>
        <p:spPr bwMode="auto">
          <a:xfrm>
            <a:off x="3549650" y="2006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8" name="Line 90"/>
          <p:cNvSpPr>
            <a:spLocks noChangeShapeType="1"/>
          </p:cNvSpPr>
          <p:nvPr/>
        </p:nvSpPr>
        <p:spPr bwMode="auto">
          <a:xfrm>
            <a:off x="3549650" y="2044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39" name="Line 91"/>
          <p:cNvSpPr>
            <a:spLocks noChangeShapeType="1"/>
          </p:cNvSpPr>
          <p:nvPr/>
        </p:nvSpPr>
        <p:spPr bwMode="auto">
          <a:xfrm>
            <a:off x="3549650" y="2082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0" name="Line 92"/>
          <p:cNvSpPr>
            <a:spLocks noChangeShapeType="1"/>
          </p:cNvSpPr>
          <p:nvPr/>
        </p:nvSpPr>
        <p:spPr bwMode="auto">
          <a:xfrm>
            <a:off x="3549650" y="2120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1" name="Line 93"/>
          <p:cNvSpPr>
            <a:spLocks noChangeShapeType="1"/>
          </p:cNvSpPr>
          <p:nvPr/>
        </p:nvSpPr>
        <p:spPr bwMode="auto">
          <a:xfrm>
            <a:off x="3549650" y="2159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2" name="Line 94"/>
          <p:cNvSpPr>
            <a:spLocks noChangeShapeType="1"/>
          </p:cNvSpPr>
          <p:nvPr/>
        </p:nvSpPr>
        <p:spPr bwMode="auto">
          <a:xfrm>
            <a:off x="3549650" y="2197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3" name="Line 95"/>
          <p:cNvSpPr>
            <a:spLocks noChangeShapeType="1"/>
          </p:cNvSpPr>
          <p:nvPr/>
        </p:nvSpPr>
        <p:spPr bwMode="auto">
          <a:xfrm>
            <a:off x="3549650" y="2235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4" name="Line 96"/>
          <p:cNvSpPr>
            <a:spLocks noChangeShapeType="1"/>
          </p:cNvSpPr>
          <p:nvPr/>
        </p:nvSpPr>
        <p:spPr bwMode="auto">
          <a:xfrm>
            <a:off x="3549650" y="2273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5" name="Line 97"/>
          <p:cNvSpPr>
            <a:spLocks noChangeShapeType="1"/>
          </p:cNvSpPr>
          <p:nvPr/>
        </p:nvSpPr>
        <p:spPr bwMode="auto">
          <a:xfrm>
            <a:off x="3549650" y="2311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6" name="Line 98"/>
          <p:cNvSpPr>
            <a:spLocks noChangeShapeType="1"/>
          </p:cNvSpPr>
          <p:nvPr/>
        </p:nvSpPr>
        <p:spPr bwMode="auto">
          <a:xfrm>
            <a:off x="3549650" y="2349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7" name="Line 99"/>
          <p:cNvSpPr>
            <a:spLocks noChangeShapeType="1"/>
          </p:cNvSpPr>
          <p:nvPr/>
        </p:nvSpPr>
        <p:spPr bwMode="auto">
          <a:xfrm>
            <a:off x="3549650" y="2387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8" name="Line 100"/>
          <p:cNvSpPr>
            <a:spLocks noChangeShapeType="1"/>
          </p:cNvSpPr>
          <p:nvPr/>
        </p:nvSpPr>
        <p:spPr bwMode="auto">
          <a:xfrm>
            <a:off x="3549650" y="2425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49" name="Line 101"/>
          <p:cNvSpPr>
            <a:spLocks noChangeShapeType="1"/>
          </p:cNvSpPr>
          <p:nvPr/>
        </p:nvSpPr>
        <p:spPr bwMode="auto">
          <a:xfrm>
            <a:off x="3549650" y="2463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0" name="Line 102"/>
          <p:cNvSpPr>
            <a:spLocks noChangeShapeType="1"/>
          </p:cNvSpPr>
          <p:nvPr/>
        </p:nvSpPr>
        <p:spPr bwMode="auto">
          <a:xfrm>
            <a:off x="3549650" y="2501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1" name="Line 103"/>
          <p:cNvSpPr>
            <a:spLocks noChangeShapeType="1"/>
          </p:cNvSpPr>
          <p:nvPr/>
        </p:nvSpPr>
        <p:spPr bwMode="auto">
          <a:xfrm>
            <a:off x="3549650" y="2540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2" name="Line 104"/>
          <p:cNvSpPr>
            <a:spLocks noChangeShapeType="1"/>
          </p:cNvSpPr>
          <p:nvPr/>
        </p:nvSpPr>
        <p:spPr bwMode="auto">
          <a:xfrm>
            <a:off x="3549650" y="2578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3" name="Line 105"/>
          <p:cNvSpPr>
            <a:spLocks noChangeShapeType="1"/>
          </p:cNvSpPr>
          <p:nvPr/>
        </p:nvSpPr>
        <p:spPr bwMode="auto">
          <a:xfrm>
            <a:off x="3549650" y="2616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4" name="Line 106"/>
          <p:cNvSpPr>
            <a:spLocks noChangeShapeType="1"/>
          </p:cNvSpPr>
          <p:nvPr/>
        </p:nvSpPr>
        <p:spPr bwMode="auto">
          <a:xfrm>
            <a:off x="3549650" y="2654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5" name="Line 107"/>
          <p:cNvSpPr>
            <a:spLocks noChangeShapeType="1"/>
          </p:cNvSpPr>
          <p:nvPr/>
        </p:nvSpPr>
        <p:spPr bwMode="auto">
          <a:xfrm>
            <a:off x="3549650" y="2692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6" name="Line 108"/>
          <p:cNvSpPr>
            <a:spLocks noChangeShapeType="1"/>
          </p:cNvSpPr>
          <p:nvPr/>
        </p:nvSpPr>
        <p:spPr bwMode="auto">
          <a:xfrm>
            <a:off x="3549650" y="2730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7" name="Line 109"/>
          <p:cNvSpPr>
            <a:spLocks noChangeShapeType="1"/>
          </p:cNvSpPr>
          <p:nvPr/>
        </p:nvSpPr>
        <p:spPr bwMode="auto">
          <a:xfrm>
            <a:off x="3549650" y="2768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8" name="Line 110"/>
          <p:cNvSpPr>
            <a:spLocks noChangeShapeType="1"/>
          </p:cNvSpPr>
          <p:nvPr/>
        </p:nvSpPr>
        <p:spPr bwMode="auto">
          <a:xfrm>
            <a:off x="3549650" y="2806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59" name="Line 111"/>
          <p:cNvSpPr>
            <a:spLocks noChangeShapeType="1"/>
          </p:cNvSpPr>
          <p:nvPr/>
        </p:nvSpPr>
        <p:spPr bwMode="auto">
          <a:xfrm>
            <a:off x="3549650" y="2844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0" name="Line 112"/>
          <p:cNvSpPr>
            <a:spLocks noChangeShapeType="1"/>
          </p:cNvSpPr>
          <p:nvPr/>
        </p:nvSpPr>
        <p:spPr bwMode="auto">
          <a:xfrm>
            <a:off x="3549650" y="2882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1" name="Line 113"/>
          <p:cNvSpPr>
            <a:spLocks noChangeShapeType="1"/>
          </p:cNvSpPr>
          <p:nvPr/>
        </p:nvSpPr>
        <p:spPr bwMode="auto">
          <a:xfrm>
            <a:off x="3549650" y="2921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2" name="Line 114"/>
          <p:cNvSpPr>
            <a:spLocks noChangeShapeType="1"/>
          </p:cNvSpPr>
          <p:nvPr/>
        </p:nvSpPr>
        <p:spPr bwMode="auto">
          <a:xfrm>
            <a:off x="3549650" y="2959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3" name="Line 115"/>
          <p:cNvSpPr>
            <a:spLocks noChangeShapeType="1"/>
          </p:cNvSpPr>
          <p:nvPr/>
        </p:nvSpPr>
        <p:spPr bwMode="auto">
          <a:xfrm>
            <a:off x="3549650" y="2997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4" name="Line 116"/>
          <p:cNvSpPr>
            <a:spLocks noChangeShapeType="1"/>
          </p:cNvSpPr>
          <p:nvPr/>
        </p:nvSpPr>
        <p:spPr bwMode="auto">
          <a:xfrm>
            <a:off x="3549650" y="3035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5" name="Line 117"/>
          <p:cNvSpPr>
            <a:spLocks noChangeShapeType="1"/>
          </p:cNvSpPr>
          <p:nvPr/>
        </p:nvSpPr>
        <p:spPr bwMode="auto">
          <a:xfrm>
            <a:off x="3549650" y="3073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6" name="Line 118"/>
          <p:cNvSpPr>
            <a:spLocks noChangeShapeType="1"/>
          </p:cNvSpPr>
          <p:nvPr/>
        </p:nvSpPr>
        <p:spPr bwMode="auto">
          <a:xfrm>
            <a:off x="3549650" y="3111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7" name="Line 119"/>
          <p:cNvSpPr>
            <a:spLocks noChangeShapeType="1"/>
          </p:cNvSpPr>
          <p:nvPr/>
        </p:nvSpPr>
        <p:spPr bwMode="auto">
          <a:xfrm>
            <a:off x="3549650" y="31496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8" name="Line 120"/>
          <p:cNvSpPr>
            <a:spLocks noChangeShapeType="1"/>
          </p:cNvSpPr>
          <p:nvPr/>
        </p:nvSpPr>
        <p:spPr bwMode="auto">
          <a:xfrm>
            <a:off x="3549650" y="31877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69" name="Line 121"/>
          <p:cNvSpPr>
            <a:spLocks noChangeShapeType="1"/>
          </p:cNvSpPr>
          <p:nvPr/>
        </p:nvSpPr>
        <p:spPr bwMode="auto">
          <a:xfrm>
            <a:off x="3549650" y="32258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0" name="Line 122"/>
          <p:cNvSpPr>
            <a:spLocks noChangeShapeType="1"/>
          </p:cNvSpPr>
          <p:nvPr/>
        </p:nvSpPr>
        <p:spPr bwMode="auto">
          <a:xfrm>
            <a:off x="3549650" y="32639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1" name="Line 123"/>
          <p:cNvSpPr>
            <a:spLocks noChangeShapeType="1"/>
          </p:cNvSpPr>
          <p:nvPr/>
        </p:nvSpPr>
        <p:spPr bwMode="auto">
          <a:xfrm>
            <a:off x="3549650" y="33020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2" name="Line 124"/>
          <p:cNvSpPr>
            <a:spLocks noChangeShapeType="1"/>
          </p:cNvSpPr>
          <p:nvPr/>
        </p:nvSpPr>
        <p:spPr bwMode="auto">
          <a:xfrm>
            <a:off x="3549650" y="33401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3" name="Line 125"/>
          <p:cNvSpPr>
            <a:spLocks noChangeShapeType="1"/>
          </p:cNvSpPr>
          <p:nvPr/>
        </p:nvSpPr>
        <p:spPr bwMode="auto">
          <a:xfrm>
            <a:off x="3549650" y="33782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4" name="Line 126"/>
          <p:cNvSpPr>
            <a:spLocks noChangeShapeType="1"/>
          </p:cNvSpPr>
          <p:nvPr/>
        </p:nvSpPr>
        <p:spPr bwMode="auto">
          <a:xfrm>
            <a:off x="3549650" y="34163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5" name="Line 127"/>
          <p:cNvSpPr>
            <a:spLocks noChangeShapeType="1"/>
          </p:cNvSpPr>
          <p:nvPr/>
        </p:nvSpPr>
        <p:spPr bwMode="auto">
          <a:xfrm>
            <a:off x="3549650" y="34544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6" name="Line 128"/>
          <p:cNvSpPr>
            <a:spLocks noChangeShapeType="1"/>
          </p:cNvSpPr>
          <p:nvPr/>
        </p:nvSpPr>
        <p:spPr bwMode="auto">
          <a:xfrm>
            <a:off x="3549650" y="349250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77" name="Text Box 129"/>
          <p:cNvSpPr txBox="1">
            <a:spLocks noChangeArrowheads="1"/>
          </p:cNvSpPr>
          <p:nvPr/>
        </p:nvSpPr>
        <p:spPr bwMode="auto">
          <a:xfrm>
            <a:off x="0" y="1068388"/>
            <a:ext cx="3548063" cy="3013075"/>
          </a:xfrm>
          <a:prstGeom prst="rect">
            <a:avLst/>
          </a:prstGeom>
          <a:noFill/>
          <a:ln w="9525">
            <a:noFill/>
            <a:miter lim="800000"/>
            <a:headEnd/>
            <a:tailEnd/>
          </a:ln>
          <a:effectLst/>
        </p:spPr>
        <p:txBody>
          <a:bodyPr>
            <a:prstTxWarp prst="textNoShape">
              <a:avLst/>
            </a:prstTxWarp>
            <a:spAutoFit/>
          </a:bodyPr>
          <a:lstStyle/>
          <a:p>
            <a:r>
              <a:rPr lang="en-US">
                <a:latin typeface="Times New Roman" charset="0"/>
              </a:rPr>
              <a:t>Hot electrons jump between many very closely spaced levels (solid metal). Produce all colors.</a:t>
            </a:r>
          </a:p>
          <a:p>
            <a:r>
              <a:rPr lang="en-US">
                <a:latin typeface="Times New Roman" charset="0"/>
              </a:rPr>
              <a:t>Mostly infrared at temp</a:t>
            </a:r>
          </a:p>
          <a:p>
            <a:r>
              <a:rPr lang="en-US">
                <a:latin typeface="Times New Roman" charset="0"/>
              </a:rPr>
              <a:t>of normal filament.</a:t>
            </a:r>
          </a:p>
          <a:p>
            <a:r>
              <a:rPr lang="en-US" b="1">
                <a:solidFill>
                  <a:srgbClr val="EE2504"/>
                </a:solidFill>
                <a:latin typeface="Times New Roman" charset="0"/>
              </a:rPr>
              <a:t>88% is worthless IR</a:t>
            </a:r>
          </a:p>
          <a:p>
            <a:r>
              <a:rPr lang="en-US" b="1">
                <a:solidFill>
                  <a:srgbClr val="EE2504"/>
                </a:solidFill>
                <a:latin typeface="Times New Roman" charset="0"/>
              </a:rPr>
              <a:t>IR = longer than 680nm</a:t>
            </a:r>
          </a:p>
        </p:txBody>
      </p:sp>
      <p:sp>
        <p:nvSpPr>
          <p:cNvPr id="181378" name="Oval 130"/>
          <p:cNvSpPr>
            <a:spLocks noChangeArrowheads="1"/>
          </p:cNvSpPr>
          <p:nvPr/>
        </p:nvSpPr>
        <p:spPr bwMode="auto">
          <a:xfrm>
            <a:off x="3917950" y="3378200"/>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grpSp>
        <p:nvGrpSpPr>
          <p:cNvPr id="9" name="Group 131"/>
          <p:cNvGrpSpPr>
            <a:grpSpLocks/>
          </p:cNvGrpSpPr>
          <p:nvPr/>
        </p:nvGrpSpPr>
        <p:grpSpPr bwMode="auto">
          <a:xfrm>
            <a:off x="4003675" y="1658938"/>
            <a:ext cx="876300" cy="1728787"/>
            <a:chOff x="2426" y="1045"/>
            <a:chExt cx="552" cy="1089"/>
          </a:xfrm>
        </p:grpSpPr>
        <p:sp>
          <p:nvSpPr>
            <p:cNvPr id="181380" name="Freeform 132"/>
            <p:cNvSpPr>
              <a:spLocks/>
            </p:cNvSpPr>
            <p:nvPr/>
          </p:nvSpPr>
          <p:spPr bwMode="auto">
            <a:xfrm rot="21091326">
              <a:off x="2495" y="177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181381" name="Freeform 133"/>
            <p:cNvSpPr>
              <a:spLocks/>
            </p:cNvSpPr>
            <p:nvPr/>
          </p:nvSpPr>
          <p:spPr bwMode="auto">
            <a:xfrm rot="23328208">
              <a:off x="2471" y="1968"/>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181382" name="Freeform 134"/>
            <p:cNvSpPr>
              <a:spLocks/>
            </p:cNvSpPr>
            <p:nvPr/>
          </p:nvSpPr>
          <p:spPr bwMode="auto">
            <a:xfrm rot="20705288">
              <a:off x="2519" y="148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66FF"/>
              </a:solidFill>
              <a:round/>
              <a:headEnd type="none" w="med" len="med"/>
              <a:tailEnd type="triangle" w="med" len="med"/>
            </a:ln>
            <a:effectLst/>
          </p:spPr>
          <p:txBody>
            <a:bodyPr>
              <a:prstTxWarp prst="textNoShape">
                <a:avLst/>
              </a:prstTxWarp>
            </a:bodyPr>
            <a:lstStyle/>
            <a:p>
              <a:endParaRPr lang="en-US"/>
            </a:p>
          </p:txBody>
        </p:sp>
        <p:sp>
          <p:nvSpPr>
            <p:cNvPr id="181383" name="Freeform 135"/>
            <p:cNvSpPr>
              <a:spLocks/>
            </p:cNvSpPr>
            <p:nvPr/>
          </p:nvSpPr>
          <p:spPr bwMode="auto">
            <a:xfrm rot="18860733">
              <a:off x="2279" y="11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8F808"/>
              </a:solidFill>
              <a:round/>
              <a:headEnd type="none" w="med" len="med"/>
              <a:tailEnd type="triangle" w="med" len="med"/>
            </a:ln>
            <a:effectLst/>
          </p:spPr>
          <p:txBody>
            <a:bodyPr>
              <a:prstTxWarp prst="textNoShape">
                <a:avLst/>
              </a:prstTxWarp>
            </a:bodyPr>
            <a:lstStyle/>
            <a:p>
              <a:endParaRPr lang="en-US"/>
            </a:p>
          </p:txBody>
        </p:sp>
      </p:grpSp>
      <p:sp>
        <p:nvSpPr>
          <p:cNvPr id="181384" name="Line 136"/>
          <p:cNvSpPr>
            <a:spLocks noChangeShapeType="1"/>
          </p:cNvSpPr>
          <p:nvPr/>
        </p:nvSpPr>
        <p:spPr bwMode="auto">
          <a:xfrm>
            <a:off x="4902200" y="685800"/>
            <a:ext cx="0" cy="6046788"/>
          </a:xfrm>
          <a:prstGeom prst="line">
            <a:avLst/>
          </a:prstGeom>
          <a:noFill/>
          <a:ln w="76200">
            <a:solidFill>
              <a:schemeClr val="tx1"/>
            </a:solidFill>
            <a:round/>
            <a:headEnd/>
            <a:tailEnd/>
          </a:ln>
          <a:effectLst/>
        </p:spPr>
        <p:txBody>
          <a:bodyPr>
            <a:prstTxWarp prst="textNoShape">
              <a:avLst/>
            </a:prstTxWarp>
          </a:bodyPr>
          <a:lstStyle/>
          <a:p>
            <a:endParaRPr lang="en-US"/>
          </a:p>
        </p:txBody>
      </p:sp>
      <p:sp>
        <p:nvSpPr>
          <p:cNvPr id="181385" name="Text Box 137"/>
          <p:cNvSpPr txBox="1">
            <a:spLocks noChangeArrowheads="1"/>
          </p:cNvSpPr>
          <p:nvPr/>
        </p:nvSpPr>
        <p:spPr bwMode="auto">
          <a:xfrm>
            <a:off x="5191125" y="457200"/>
            <a:ext cx="2165350" cy="822325"/>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Energy levels in</a:t>
            </a:r>
          </a:p>
          <a:p>
            <a:r>
              <a:rPr lang="en-US">
                <a:latin typeface="Times New Roman" charset="0"/>
              </a:rPr>
              <a:t>isolated atom.</a:t>
            </a:r>
          </a:p>
        </p:txBody>
      </p:sp>
      <p:sp>
        <p:nvSpPr>
          <p:cNvPr id="181386" name="Line 138"/>
          <p:cNvSpPr>
            <a:spLocks noChangeShapeType="1"/>
          </p:cNvSpPr>
          <p:nvPr/>
        </p:nvSpPr>
        <p:spPr bwMode="auto">
          <a:xfrm>
            <a:off x="7454900" y="911225"/>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87" name="Line 139"/>
          <p:cNvSpPr>
            <a:spLocks noChangeShapeType="1"/>
          </p:cNvSpPr>
          <p:nvPr/>
        </p:nvSpPr>
        <p:spPr bwMode="auto">
          <a:xfrm>
            <a:off x="7467600" y="1736725"/>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88" name="Line 140"/>
          <p:cNvSpPr>
            <a:spLocks noChangeShapeType="1"/>
          </p:cNvSpPr>
          <p:nvPr/>
        </p:nvSpPr>
        <p:spPr bwMode="auto">
          <a:xfrm>
            <a:off x="7531100" y="3019425"/>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1389" name="Oval 141"/>
          <p:cNvSpPr>
            <a:spLocks noChangeArrowheads="1"/>
          </p:cNvSpPr>
          <p:nvPr/>
        </p:nvSpPr>
        <p:spPr bwMode="auto">
          <a:xfrm>
            <a:off x="7531100" y="2917825"/>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181390" name="Text Box 142"/>
          <p:cNvSpPr txBox="1">
            <a:spLocks noChangeArrowheads="1"/>
          </p:cNvSpPr>
          <p:nvPr/>
        </p:nvSpPr>
        <p:spPr bwMode="auto">
          <a:xfrm>
            <a:off x="5127625" y="1320800"/>
            <a:ext cx="2444750" cy="1552575"/>
          </a:xfrm>
          <a:prstGeom prst="rect">
            <a:avLst/>
          </a:prstGeom>
          <a:noFill/>
          <a:ln w="9525">
            <a:noFill/>
            <a:miter lim="800000"/>
            <a:headEnd/>
            <a:tailEnd/>
          </a:ln>
          <a:effectLst/>
        </p:spPr>
        <p:txBody>
          <a:bodyPr wrap="none">
            <a:prstTxWarp prst="textNoShape">
              <a:avLst/>
            </a:prstTxWarp>
            <a:spAutoFit/>
          </a:bodyPr>
          <a:lstStyle/>
          <a:p>
            <a:r>
              <a:rPr lang="en-US">
                <a:latin typeface="Times New Roman" charset="0"/>
              </a:rPr>
              <a:t>kick up,</a:t>
            </a:r>
          </a:p>
          <a:p>
            <a:r>
              <a:rPr lang="en-US">
                <a:latin typeface="Times New Roman" charset="0"/>
              </a:rPr>
              <a:t>only certain </a:t>
            </a:r>
          </a:p>
          <a:p>
            <a:r>
              <a:rPr lang="en-US">
                <a:latin typeface="Times New Roman" charset="0"/>
              </a:rPr>
              <a:t>wavelengths when</a:t>
            </a:r>
          </a:p>
          <a:p>
            <a:r>
              <a:rPr lang="en-US">
                <a:latin typeface="Times New Roman" charset="0"/>
              </a:rPr>
              <a:t>come down.</a:t>
            </a:r>
          </a:p>
        </p:txBody>
      </p:sp>
      <p:sp>
        <p:nvSpPr>
          <p:cNvPr id="181391" name="Oval 143"/>
          <p:cNvSpPr>
            <a:spLocks noChangeArrowheads="1"/>
          </p:cNvSpPr>
          <p:nvPr/>
        </p:nvSpPr>
        <p:spPr bwMode="auto">
          <a:xfrm>
            <a:off x="7569200" y="822325"/>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181392" name="Freeform 144"/>
          <p:cNvSpPr>
            <a:spLocks/>
          </p:cNvSpPr>
          <p:nvPr/>
        </p:nvSpPr>
        <p:spPr bwMode="auto">
          <a:xfrm rot="21379296">
            <a:off x="8075613" y="1139825"/>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181393" name="Freeform 145"/>
          <p:cNvSpPr>
            <a:spLocks/>
          </p:cNvSpPr>
          <p:nvPr/>
        </p:nvSpPr>
        <p:spPr bwMode="auto">
          <a:xfrm rot="21295259">
            <a:off x="8075613" y="2238375"/>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66FF"/>
            </a:solidFill>
            <a:round/>
            <a:headEnd type="none" w="med" len="med"/>
            <a:tailEnd type="triangle" w="med" len="med"/>
          </a:ln>
          <a:effectLst/>
        </p:spPr>
        <p:txBody>
          <a:bodyPr>
            <a:prstTxWarp prst="textNoShape">
              <a:avLst/>
            </a:prstTxWarp>
          </a:bodyPr>
          <a:lstStyle/>
          <a:p>
            <a:endParaRPr lang="en-US"/>
          </a:p>
        </p:txBody>
      </p:sp>
      <p:sp>
        <p:nvSpPr>
          <p:cNvPr id="181394" name="Oval 146"/>
          <p:cNvSpPr>
            <a:spLocks noChangeArrowheads="1"/>
          </p:cNvSpPr>
          <p:nvPr/>
        </p:nvSpPr>
        <p:spPr bwMode="auto">
          <a:xfrm>
            <a:off x="7607300" y="1660525"/>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181395" name="Text Box 147"/>
          <p:cNvSpPr txBox="1">
            <a:spLocks noChangeArrowheads="1"/>
          </p:cNvSpPr>
          <p:nvPr/>
        </p:nvSpPr>
        <p:spPr bwMode="auto">
          <a:xfrm>
            <a:off x="0" y="0"/>
            <a:ext cx="4722813" cy="457200"/>
          </a:xfrm>
          <a:prstGeom prst="rect">
            <a:avLst/>
          </a:prstGeom>
          <a:noFill/>
          <a:ln w="9525">
            <a:noFill/>
            <a:miter lim="800000"/>
            <a:headEnd/>
            <a:tailEnd/>
          </a:ln>
          <a:effectLst/>
        </p:spPr>
        <p:txBody>
          <a:bodyPr wrap="none">
            <a:prstTxWarp prst="textNoShape">
              <a:avLst/>
            </a:prstTxWarp>
            <a:spAutoFit/>
          </a:bodyPr>
          <a:lstStyle/>
          <a:p>
            <a:r>
              <a:rPr lang="en-US" b="1" u="sng"/>
              <a:t>Incandescent light</a:t>
            </a:r>
            <a:r>
              <a:rPr lang="en-US"/>
              <a:t> (hot filament)</a:t>
            </a:r>
            <a:endParaRPr lang="en-US" b="1" u="sng"/>
          </a:p>
        </p:txBody>
      </p:sp>
      <p:sp>
        <p:nvSpPr>
          <p:cNvPr id="181396" name="Text Box 148"/>
          <p:cNvSpPr txBox="1">
            <a:spLocks noChangeArrowheads="1"/>
          </p:cNvSpPr>
          <p:nvPr/>
        </p:nvSpPr>
        <p:spPr bwMode="auto">
          <a:xfrm>
            <a:off x="5618163" y="0"/>
            <a:ext cx="2454275" cy="457200"/>
          </a:xfrm>
          <a:prstGeom prst="rect">
            <a:avLst/>
          </a:prstGeom>
          <a:noFill/>
          <a:ln w="9525">
            <a:noFill/>
            <a:miter lim="800000"/>
            <a:headEnd/>
            <a:tailEnd/>
          </a:ln>
          <a:effectLst/>
        </p:spPr>
        <p:txBody>
          <a:bodyPr wrap="none">
            <a:prstTxWarp prst="textNoShape">
              <a:avLst/>
            </a:prstTxWarp>
            <a:spAutoFit/>
          </a:bodyPr>
          <a:lstStyle/>
          <a:p>
            <a:r>
              <a:rPr lang="en-US" b="1" u="sng"/>
              <a:t>Discharge lamp</a:t>
            </a:r>
          </a:p>
        </p:txBody>
      </p:sp>
      <p:sp>
        <p:nvSpPr>
          <p:cNvPr id="181397" name="Text Box 149"/>
          <p:cNvSpPr txBox="1">
            <a:spLocks noChangeArrowheads="1"/>
          </p:cNvSpPr>
          <p:nvPr/>
        </p:nvSpPr>
        <p:spPr bwMode="auto">
          <a:xfrm>
            <a:off x="242888" y="373063"/>
            <a:ext cx="3937000" cy="457200"/>
          </a:xfrm>
          <a:prstGeom prst="rect">
            <a:avLst/>
          </a:prstGeom>
          <a:noFill/>
          <a:ln w="9525">
            <a:noFill/>
            <a:miter lim="800000"/>
            <a:headEnd/>
            <a:tailEnd/>
          </a:ln>
          <a:effectLst/>
        </p:spPr>
        <p:txBody>
          <a:bodyPr wrap="none">
            <a:prstTxWarp prst="textNoShape">
              <a:avLst/>
            </a:prstTxWarp>
            <a:spAutoFit/>
          </a:bodyPr>
          <a:lstStyle/>
          <a:p>
            <a:r>
              <a:rPr lang="en-US"/>
              <a:t>Temperature = 2500-3000K</a:t>
            </a:r>
          </a:p>
        </p:txBody>
      </p:sp>
      <p:grpSp>
        <p:nvGrpSpPr>
          <p:cNvPr id="10" name="Group 150"/>
          <p:cNvGrpSpPr>
            <a:grpSpLocks/>
          </p:cNvGrpSpPr>
          <p:nvPr/>
        </p:nvGrpSpPr>
        <p:grpSpPr bwMode="auto">
          <a:xfrm>
            <a:off x="298450" y="4060825"/>
            <a:ext cx="3503613" cy="1792288"/>
            <a:chOff x="188" y="2558"/>
            <a:chExt cx="1386" cy="717"/>
          </a:xfrm>
        </p:grpSpPr>
        <p:sp>
          <p:nvSpPr>
            <p:cNvPr id="181399" name="Line 151"/>
            <p:cNvSpPr>
              <a:spLocks noChangeShapeType="1"/>
            </p:cNvSpPr>
            <p:nvPr/>
          </p:nvSpPr>
          <p:spPr bwMode="auto">
            <a:xfrm>
              <a:off x="194" y="3151"/>
              <a:ext cx="138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1400" name="Line 152"/>
            <p:cNvSpPr>
              <a:spLocks noChangeShapeType="1"/>
            </p:cNvSpPr>
            <p:nvPr/>
          </p:nvSpPr>
          <p:spPr bwMode="auto">
            <a:xfrm flipV="1">
              <a:off x="188" y="2558"/>
              <a:ext cx="0" cy="599"/>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pic>
          <p:nvPicPr>
            <p:cNvPr id="181401" name="Picture 153" descr="spectrum"/>
            <p:cNvPicPr>
              <a:picLocks noChangeAspect="1" noChangeArrowheads="1"/>
            </p:cNvPicPr>
            <p:nvPr/>
          </p:nvPicPr>
          <p:blipFill>
            <a:blip r:embed="rId3"/>
            <a:srcRect t="45038" b="16231"/>
            <a:stretch>
              <a:fillRect/>
            </a:stretch>
          </p:blipFill>
          <p:spPr bwMode="auto">
            <a:xfrm>
              <a:off x="290" y="3081"/>
              <a:ext cx="543" cy="120"/>
            </a:xfrm>
            <a:prstGeom prst="rect">
              <a:avLst/>
            </a:prstGeom>
            <a:noFill/>
          </p:spPr>
        </p:pic>
        <p:sp>
          <p:nvSpPr>
            <p:cNvPr id="181402" name="Text Box 154"/>
            <p:cNvSpPr txBox="1">
              <a:spLocks noChangeArrowheads="1"/>
            </p:cNvSpPr>
            <p:nvPr/>
          </p:nvSpPr>
          <p:spPr bwMode="auto">
            <a:xfrm>
              <a:off x="746" y="3104"/>
              <a:ext cx="128" cy="171"/>
            </a:xfrm>
            <a:prstGeom prst="rect">
              <a:avLst/>
            </a:prstGeom>
            <a:noFill/>
            <a:ln w="9525">
              <a:noFill/>
              <a:miter lim="800000"/>
              <a:headEnd/>
              <a:tailEnd/>
            </a:ln>
            <a:effectLst/>
          </p:spPr>
          <p:txBody>
            <a:bodyPr wrap="none">
              <a:prstTxWarp prst="textNoShape">
                <a:avLst/>
              </a:prstTxWarp>
              <a:spAutoFit/>
            </a:bodyPr>
            <a:lstStyle/>
            <a:p>
              <a:r>
                <a:rPr lang="el-GR" sz="2200">
                  <a:ea typeface="Arial" charset="0"/>
                  <a:cs typeface="Arial" charset="0"/>
                </a:rPr>
                <a:t>λ</a:t>
              </a:r>
            </a:p>
          </p:txBody>
        </p:sp>
        <p:sp>
          <p:nvSpPr>
            <p:cNvPr id="181403" name="Freeform 155"/>
            <p:cNvSpPr>
              <a:spLocks/>
            </p:cNvSpPr>
            <p:nvPr/>
          </p:nvSpPr>
          <p:spPr bwMode="auto">
            <a:xfrm>
              <a:off x="399" y="2725"/>
              <a:ext cx="896" cy="421"/>
            </a:xfrm>
            <a:custGeom>
              <a:avLst/>
              <a:gdLst/>
              <a:ahLst/>
              <a:cxnLst>
                <a:cxn ang="0">
                  <a:pos x="0" y="409"/>
                </a:cxn>
                <a:cxn ang="0">
                  <a:pos x="285" y="335"/>
                </a:cxn>
                <a:cxn ang="0">
                  <a:pos x="451" y="204"/>
                </a:cxn>
                <a:cxn ang="0">
                  <a:pos x="559" y="27"/>
                </a:cxn>
                <a:cxn ang="0">
                  <a:pos x="616" y="44"/>
                </a:cxn>
                <a:cxn ang="0">
                  <a:pos x="679" y="210"/>
                </a:cxn>
                <a:cxn ang="0">
                  <a:pos x="730" y="318"/>
                </a:cxn>
                <a:cxn ang="0">
                  <a:pos x="896" y="421"/>
                </a:cxn>
              </a:cxnLst>
              <a:rect l="0" t="0" r="r" b="b"/>
              <a:pathLst>
                <a:path w="896" h="421">
                  <a:moveTo>
                    <a:pt x="0" y="409"/>
                  </a:moveTo>
                  <a:cubicBezTo>
                    <a:pt x="105" y="389"/>
                    <a:pt x="210" y="369"/>
                    <a:pt x="285" y="335"/>
                  </a:cubicBezTo>
                  <a:cubicBezTo>
                    <a:pt x="360" y="301"/>
                    <a:pt x="405" y="255"/>
                    <a:pt x="451" y="204"/>
                  </a:cubicBezTo>
                  <a:cubicBezTo>
                    <a:pt x="497" y="153"/>
                    <a:pt x="532" y="54"/>
                    <a:pt x="559" y="27"/>
                  </a:cubicBezTo>
                  <a:cubicBezTo>
                    <a:pt x="586" y="0"/>
                    <a:pt x="596" y="14"/>
                    <a:pt x="616" y="44"/>
                  </a:cubicBezTo>
                  <a:cubicBezTo>
                    <a:pt x="636" y="74"/>
                    <a:pt x="660" y="164"/>
                    <a:pt x="679" y="210"/>
                  </a:cubicBezTo>
                  <a:cubicBezTo>
                    <a:pt x="698" y="256"/>
                    <a:pt x="694" y="283"/>
                    <a:pt x="730" y="318"/>
                  </a:cubicBezTo>
                  <a:cubicBezTo>
                    <a:pt x="766" y="353"/>
                    <a:pt x="868" y="404"/>
                    <a:pt x="896" y="421"/>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81404" name="Text Box 156"/>
            <p:cNvSpPr txBox="1">
              <a:spLocks noChangeArrowheads="1"/>
            </p:cNvSpPr>
            <p:nvPr/>
          </p:nvSpPr>
          <p:spPr bwMode="auto">
            <a:xfrm>
              <a:off x="1060" y="2686"/>
              <a:ext cx="194" cy="183"/>
            </a:xfrm>
            <a:prstGeom prst="rect">
              <a:avLst/>
            </a:prstGeom>
            <a:noFill/>
            <a:ln w="9525">
              <a:noFill/>
              <a:miter lim="800000"/>
              <a:headEnd/>
              <a:tailEnd/>
            </a:ln>
            <a:effectLst/>
          </p:spPr>
          <p:txBody>
            <a:bodyPr wrap="none">
              <a:prstTxWarp prst="textNoShape">
                <a:avLst/>
              </a:prstTxWarp>
              <a:spAutoFit/>
            </a:bodyPr>
            <a:lstStyle/>
            <a:p>
              <a:r>
                <a:rPr lang="en-US"/>
                <a:t>IR</a:t>
              </a:r>
            </a:p>
          </p:txBody>
        </p:sp>
        <p:sp>
          <p:nvSpPr>
            <p:cNvPr id="181405" name="Rectangle 157"/>
            <p:cNvSpPr>
              <a:spLocks noChangeArrowheads="1"/>
            </p:cNvSpPr>
            <p:nvPr/>
          </p:nvSpPr>
          <p:spPr bwMode="auto">
            <a:xfrm>
              <a:off x="821" y="2690"/>
              <a:ext cx="548" cy="473"/>
            </a:xfrm>
            <a:prstGeom prst="rect">
              <a:avLst/>
            </a:prstGeom>
            <a:noFill/>
            <a:ln w="9525">
              <a:solidFill>
                <a:schemeClr val="tx1"/>
              </a:solidFill>
              <a:prstDash val="dash"/>
              <a:miter lim="800000"/>
              <a:headEnd/>
              <a:tailEnd/>
            </a:ln>
            <a:effectLst/>
          </p:spPr>
          <p:txBody>
            <a:bodyPr wrap="none" anchor="ctr">
              <a:prstTxWarp prst="textNoShape">
                <a:avLst/>
              </a:prstTxWarp>
            </a:bodyPr>
            <a:lstStyle/>
            <a:p>
              <a:endParaRPr lang="en-US"/>
            </a:p>
          </p:txBody>
        </p:sp>
      </p:grpSp>
      <p:sp>
        <p:nvSpPr>
          <p:cNvPr id="181406" name="Text Box 158"/>
          <p:cNvSpPr txBox="1">
            <a:spLocks noChangeArrowheads="1"/>
          </p:cNvSpPr>
          <p:nvPr/>
        </p:nvSpPr>
        <p:spPr bwMode="auto">
          <a:xfrm>
            <a:off x="415925" y="5688013"/>
            <a:ext cx="2573338" cy="822325"/>
          </a:xfrm>
          <a:prstGeom prst="rect">
            <a:avLst/>
          </a:prstGeom>
          <a:noFill/>
          <a:ln w="9525">
            <a:noFill/>
            <a:miter lim="800000"/>
            <a:headEnd/>
            <a:tailEnd/>
          </a:ln>
          <a:effectLst/>
        </p:spPr>
        <p:txBody>
          <a:bodyPr wrap="none">
            <a:prstTxWarp prst="textNoShape">
              <a:avLst/>
            </a:prstTxWarp>
            <a:spAutoFit/>
          </a:bodyPr>
          <a:lstStyle/>
          <a:p>
            <a:r>
              <a:rPr lang="en-US"/>
              <a:t>12% of energy is</a:t>
            </a:r>
          </a:p>
          <a:p>
            <a:r>
              <a:rPr lang="en-US"/>
              <a:t>useful visible light</a:t>
            </a:r>
          </a:p>
        </p:txBody>
      </p:sp>
      <p:grpSp>
        <p:nvGrpSpPr>
          <p:cNvPr id="11" name="Group 159"/>
          <p:cNvGrpSpPr>
            <a:grpSpLocks/>
          </p:cNvGrpSpPr>
          <p:nvPr/>
        </p:nvGrpSpPr>
        <p:grpSpPr bwMode="auto">
          <a:xfrm>
            <a:off x="5062538" y="4448175"/>
            <a:ext cx="4144962" cy="1839913"/>
            <a:chOff x="3189" y="2802"/>
            <a:chExt cx="2611" cy="1159"/>
          </a:xfrm>
        </p:grpSpPr>
        <p:sp>
          <p:nvSpPr>
            <p:cNvPr id="181408" name="Text Box 160"/>
            <p:cNvSpPr txBox="1">
              <a:spLocks noChangeArrowheads="1"/>
            </p:cNvSpPr>
            <p:nvPr/>
          </p:nvSpPr>
          <p:spPr bwMode="auto">
            <a:xfrm>
              <a:off x="3209" y="2802"/>
              <a:ext cx="2591" cy="480"/>
            </a:xfrm>
            <a:prstGeom prst="rect">
              <a:avLst/>
            </a:prstGeom>
            <a:noFill/>
            <a:ln w="9525">
              <a:noFill/>
              <a:miter lim="800000"/>
              <a:headEnd/>
              <a:tailEnd/>
            </a:ln>
            <a:effectLst/>
          </p:spPr>
          <p:txBody>
            <a:bodyPr wrap="none">
              <a:prstTxWarp prst="textNoShape">
                <a:avLst/>
              </a:prstTxWarp>
              <a:spAutoFit/>
            </a:bodyPr>
            <a:lstStyle/>
            <a:p>
              <a:r>
                <a:rPr lang="en-US" sz="2200"/>
                <a:t>Right atom, right pressure </a:t>
              </a:r>
            </a:p>
            <a:p>
              <a:r>
                <a:rPr lang="en-US" sz="2200"/>
                <a:t>and voltage, mostly visible light.</a:t>
              </a:r>
            </a:p>
          </p:txBody>
        </p:sp>
        <p:sp>
          <p:nvSpPr>
            <p:cNvPr id="181409" name="Rectangle 161"/>
            <p:cNvSpPr>
              <a:spLocks noChangeArrowheads="1"/>
            </p:cNvSpPr>
            <p:nvPr/>
          </p:nvSpPr>
          <p:spPr bwMode="auto">
            <a:xfrm>
              <a:off x="3189" y="3437"/>
              <a:ext cx="2491" cy="524"/>
            </a:xfrm>
            <a:prstGeom prst="rect">
              <a:avLst/>
            </a:prstGeom>
            <a:noFill/>
            <a:ln w="9525">
              <a:solidFill>
                <a:schemeClr val="tx1"/>
              </a:solidFill>
              <a:miter lim="800000"/>
              <a:headEnd/>
              <a:tailEnd/>
            </a:ln>
            <a:effectLst/>
          </p:spPr>
          <p:txBody>
            <a:bodyPr wrap="none">
              <a:prstTxWarp prst="textNoShape">
                <a:avLst/>
              </a:prstTxWarp>
              <a:spAutoFit/>
            </a:bodyPr>
            <a:lstStyle/>
            <a:p>
              <a:r>
                <a:rPr lang="en-US">
                  <a:solidFill>
                    <a:srgbClr val="EE2504"/>
                  </a:solidFill>
                </a:rPr>
                <a:t>Streetlight discharge lamps</a:t>
              </a:r>
              <a:r>
                <a:rPr lang="en-US"/>
                <a:t> </a:t>
              </a:r>
            </a:p>
            <a:p>
              <a:r>
                <a:rPr lang="en-US"/>
                <a:t>(Na or Hg)  80% efficient.</a:t>
              </a:r>
            </a:p>
          </p:txBody>
        </p:sp>
      </p:grpSp>
      <p:sp>
        <p:nvSpPr>
          <p:cNvPr id="164" name="Rectangle 163"/>
          <p:cNvSpPr/>
          <p:nvPr/>
        </p:nvSpPr>
        <p:spPr>
          <a:xfrm>
            <a:off x="4915287" y="0"/>
            <a:ext cx="4228713" cy="6858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64"/>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grpId="0" nodeType="clickEffect">
                                  <p:stCondLst>
                                    <p:cond delay="0"/>
                                  </p:stCondLst>
                                  <p:childTnLst>
                                    <p:animMotion origin="layout" path="M 2.22222E-6 2.22222E-6 L -0.00139 -0.3 " pathEditMode="relative" rAng="0" ptsTypes="AA">
                                      <p:cBhvr>
                                        <p:cTn id="10" dur="2000" fill="hold"/>
                                        <p:tgtEl>
                                          <p:spTgt spid="181389"/>
                                        </p:tgtEl>
                                        <p:attrNameLst>
                                          <p:attrName>ppt_x</p:attrName>
                                          <p:attrName>ppt_y</p:attrName>
                                        </p:attrNameLst>
                                      </p:cBhvr>
                                      <p:rCtr x="-1" y="-150"/>
                                    </p:animMotion>
                                  </p:childTnLst>
                                </p:cTn>
                              </p:par>
                            </p:childTnLst>
                          </p:cTn>
                        </p:par>
                        <p:par>
                          <p:cTn id="11" fill="hold">
                            <p:stCondLst>
                              <p:cond delay="2000"/>
                            </p:stCondLst>
                            <p:childTnLst>
                              <p:par>
                                <p:cTn id="12" presetID="1" presetClass="exit" presetSubtype="0" fill="hold" grpId="1" nodeType="afterEffect">
                                  <p:stCondLst>
                                    <p:cond delay="0"/>
                                  </p:stCondLst>
                                  <p:childTnLst>
                                    <p:set>
                                      <p:cBhvr>
                                        <p:cTn id="13" dur="1" fill="hold">
                                          <p:stCondLst>
                                            <p:cond delay="0"/>
                                          </p:stCondLst>
                                        </p:cTn>
                                        <p:tgtEl>
                                          <p:spTgt spid="181389"/>
                                        </p:tgtEl>
                                        <p:attrNameLst>
                                          <p:attrName>style.visibility</p:attrName>
                                        </p:attrNameLst>
                                      </p:cBhvr>
                                      <p:to>
                                        <p:strVal val="hidden"/>
                                      </p:to>
                                    </p:set>
                                  </p:childTnLst>
                                </p:cTn>
                              </p:par>
                            </p:childTnLst>
                          </p:cTn>
                        </p:par>
                        <p:par>
                          <p:cTn id="14" fill="hold">
                            <p:stCondLst>
                              <p:cond delay="2000"/>
                            </p:stCondLst>
                            <p:childTnLst>
                              <p:par>
                                <p:cTn id="15" presetID="1" presetClass="entr" presetSubtype="0" fill="hold" grpId="0" nodeType="afterEffect">
                                  <p:stCondLst>
                                    <p:cond delay="0"/>
                                  </p:stCondLst>
                                  <p:childTnLst>
                                    <p:set>
                                      <p:cBhvr>
                                        <p:cTn id="16" dur="1" fill="hold">
                                          <p:stCondLst>
                                            <p:cond delay="0"/>
                                          </p:stCondLst>
                                        </p:cTn>
                                        <p:tgtEl>
                                          <p:spTgt spid="18139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grpId="1" nodeType="clickEffect">
                                  <p:stCondLst>
                                    <p:cond delay="0"/>
                                  </p:stCondLst>
                                  <p:childTnLst>
                                    <p:animMotion origin="layout" path="M 1.11022E-16 -2.22222E-6 L 0.00139 0.12593 " pathEditMode="relative" rAng="0" ptsTypes="AA">
                                      <p:cBhvr>
                                        <p:cTn id="20" dur="2000" fill="hold"/>
                                        <p:tgtEl>
                                          <p:spTgt spid="181391"/>
                                        </p:tgtEl>
                                        <p:attrNameLst>
                                          <p:attrName>ppt_x</p:attrName>
                                          <p:attrName>ppt_y</p:attrName>
                                        </p:attrNameLst>
                                      </p:cBhvr>
                                      <p:rCtr x="1" y="63"/>
                                    </p:animMotion>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181392"/>
                                        </p:tgtEl>
                                        <p:attrNameLst>
                                          <p:attrName>style.visibility</p:attrName>
                                        </p:attrNameLst>
                                      </p:cBhvr>
                                      <p:to>
                                        <p:strVal val="visible"/>
                                      </p:to>
                                    </p:set>
                                    <p:animEffect transition="in" filter="dissolve">
                                      <p:cBhvr>
                                        <p:cTn id="24" dur="500"/>
                                        <p:tgtEl>
                                          <p:spTgt spid="181392"/>
                                        </p:tgtEl>
                                      </p:cBhvr>
                                    </p:animEffect>
                                  </p:childTnLst>
                                </p:cTn>
                              </p:par>
                            </p:childTnLst>
                          </p:cTn>
                        </p:par>
                        <p:par>
                          <p:cTn id="25" fill="hold">
                            <p:stCondLst>
                              <p:cond delay="2500"/>
                            </p:stCondLst>
                            <p:childTnLst>
                              <p:par>
                                <p:cTn id="26" presetID="1" presetClass="exit" presetSubtype="0" fill="hold" grpId="2" nodeType="afterEffect">
                                  <p:stCondLst>
                                    <p:cond delay="0"/>
                                  </p:stCondLst>
                                  <p:childTnLst>
                                    <p:set>
                                      <p:cBhvr>
                                        <p:cTn id="27" dur="1" fill="hold">
                                          <p:stCondLst>
                                            <p:cond delay="0"/>
                                          </p:stCondLst>
                                        </p:cTn>
                                        <p:tgtEl>
                                          <p:spTgt spid="181391"/>
                                        </p:tgtEl>
                                        <p:attrNameLst>
                                          <p:attrName>style.visibility</p:attrName>
                                        </p:attrNameLst>
                                      </p:cBhvr>
                                      <p:to>
                                        <p:strVal val="hidden"/>
                                      </p:to>
                                    </p:set>
                                  </p:childTnLst>
                                </p:cTn>
                              </p:par>
                            </p:childTnLst>
                          </p:cTn>
                        </p:par>
                        <p:par>
                          <p:cTn id="28" fill="hold">
                            <p:stCondLst>
                              <p:cond delay="2500"/>
                            </p:stCondLst>
                            <p:childTnLst>
                              <p:par>
                                <p:cTn id="29" presetID="1" presetClass="entr" presetSubtype="0" fill="hold" grpId="0" nodeType="afterEffect">
                                  <p:stCondLst>
                                    <p:cond delay="0"/>
                                  </p:stCondLst>
                                  <p:childTnLst>
                                    <p:set>
                                      <p:cBhvr>
                                        <p:cTn id="30" dur="1" fill="hold">
                                          <p:stCondLst>
                                            <p:cond delay="0"/>
                                          </p:stCondLst>
                                        </p:cTn>
                                        <p:tgtEl>
                                          <p:spTgt spid="18139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42" presetClass="path" presetSubtype="0" accel="50000" decel="50000" fill="hold" grpId="1" nodeType="clickEffect">
                                  <p:stCondLst>
                                    <p:cond delay="0"/>
                                  </p:stCondLst>
                                  <p:childTnLst>
                                    <p:animMotion origin="layout" path="M 2.22222E-6 -4.44444E-6 L 0.00139 0.18704 " pathEditMode="relative" rAng="0" ptsTypes="AA">
                                      <p:cBhvr>
                                        <p:cTn id="34" dur="2000" fill="hold"/>
                                        <p:tgtEl>
                                          <p:spTgt spid="181394"/>
                                        </p:tgtEl>
                                        <p:attrNameLst>
                                          <p:attrName>ppt_x</p:attrName>
                                          <p:attrName>ppt_y</p:attrName>
                                        </p:attrNameLst>
                                      </p:cBhvr>
                                      <p:rCtr x="1" y="94"/>
                                    </p:animMotion>
                                  </p:childTnLst>
                                </p:cTn>
                              </p:par>
                            </p:childTnLst>
                          </p:cTn>
                        </p:par>
                        <p:par>
                          <p:cTn id="35" fill="hold">
                            <p:stCondLst>
                              <p:cond delay="2000"/>
                            </p:stCondLst>
                            <p:childTnLst>
                              <p:par>
                                <p:cTn id="36" presetID="9" presetClass="entr" presetSubtype="0" fill="hold" grpId="0" nodeType="afterEffect">
                                  <p:stCondLst>
                                    <p:cond delay="0"/>
                                  </p:stCondLst>
                                  <p:childTnLst>
                                    <p:set>
                                      <p:cBhvr>
                                        <p:cTn id="37" dur="1" fill="hold">
                                          <p:stCondLst>
                                            <p:cond delay="0"/>
                                          </p:stCondLst>
                                        </p:cTn>
                                        <p:tgtEl>
                                          <p:spTgt spid="181393"/>
                                        </p:tgtEl>
                                        <p:attrNameLst>
                                          <p:attrName>style.visibility</p:attrName>
                                        </p:attrNameLst>
                                      </p:cBhvr>
                                      <p:to>
                                        <p:strVal val="visible"/>
                                      </p:to>
                                    </p:set>
                                    <p:animEffect transition="in" filter="dissolve">
                                      <p:cBhvr>
                                        <p:cTn id="38" dur="500"/>
                                        <p:tgtEl>
                                          <p:spTgt spid="181393"/>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389" grpId="0" animBg="1"/>
      <p:bldP spid="181389" grpId="1" animBg="1"/>
      <p:bldP spid="181391" grpId="0" animBg="1"/>
      <p:bldP spid="181391" grpId="1" animBg="1"/>
      <p:bldP spid="181391" grpId="2" animBg="1"/>
      <p:bldP spid="181392" grpId="0" animBg="1"/>
      <p:bldP spid="181393" grpId="0" animBg="1"/>
      <p:bldP spid="181394" grpId="0" animBg="1"/>
      <p:bldP spid="181394" grpId="1" animBg="1"/>
      <p:bldP spid="164" grpId="0" animBg="1"/>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B6A50C20-A171-8345-9D81-DE2C5BD9228C}" type="slidenum">
              <a:rPr lang="en-US"/>
              <a:pPr/>
              <a:t>30</a:t>
            </a:fld>
            <a:endParaRPr lang="en-US"/>
          </a:p>
        </p:txBody>
      </p:sp>
      <p:sp>
        <p:nvSpPr>
          <p:cNvPr id="160770" name="Rectangle 2"/>
          <p:cNvSpPr>
            <a:spLocks noGrp="1" noChangeArrowheads="1"/>
          </p:cNvSpPr>
          <p:nvPr>
            <p:ph type="title"/>
          </p:nvPr>
        </p:nvSpPr>
        <p:spPr>
          <a:xfrm>
            <a:off x="468313" y="0"/>
            <a:ext cx="8229600" cy="541338"/>
          </a:xfrm>
        </p:spPr>
        <p:txBody>
          <a:bodyPr/>
          <a:lstStyle/>
          <a:p>
            <a:r>
              <a:rPr lang="en-US" sz="3000">
                <a:solidFill>
                  <a:srgbClr val="FF0000"/>
                </a:solidFill>
              </a:rPr>
              <a:t>Calculating potential energy of electron</a:t>
            </a:r>
          </a:p>
        </p:txBody>
      </p:sp>
      <p:sp>
        <p:nvSpPr>
          <p:cNvPr id="160771" name="Oval 3"/>
          <p:cNvSpPr>
            <a:spLocks noChangeArrowheads="1"/>
          </p:cNvSpPr>
          <p:nvPr/>
        </p:nvSpPr>
        <p:spPr bwMode="auto">
          <a:xfrm>
            <a:off x="969963" y="982663"/>
            <a:ext cx="346075" cy="41275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0772" name="Text Box 4"/>
          <p:cNvSpPr txBox="1">
            <a:spLocks noChangeArrowheads="1"/>
          </p:cNvSpPr>
          <p:nvPr/>
        </p:nvSpPr>
        <p:spPr bwMode="auto">
          <a:xfrm>
            <a:off x="968375" y="954088"/>
            <a:ext cx="3619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73" name="Text Box 5"/>
          <p:cNvSpPr txBox="1">
            <a:spLocks noChangeArrowheads="1"/>
          </p:cNvSpPr>
          <p:nvPr/>
        </p:nvSpPr>
        <p:spPr bwMode="auto">
          <a:xfrm>
            <a:off x="41275" y="1701800"/>
            <a:ext cx="8721725" cy="457200"/>
          </a:xfrm>
          <a:prstGeom prst="rect">
            <a:avLst/>
          </a:prstGeom>
          <a:noFill/>
          <a:ln w="9525">
            <a:noFill/>
            <a:miter lim="800000"/>
            <a:headEnd/>
            <a:tailEnd/>
          </a:ln>
          <a:effectLst/>
        </p:spPr>
        <p:txBody>
          <a:bodyPr wrap="none">
            <a:prstTxWarp prst="textNoShape">
              <a:avLst/>
            </a:prstTxWarp>
            <a:spAutoFit/>
          </a:bodyPr>
          <a:lstStyle/>
          <a:p>
            <a:r>
              <a:rPr lang="en-US" b="1" i="1" u="sng">
                <a:solidFill>
                  <a:srgbClr val="FF0000"/>
                </a:solidFill>
              </a:rPr>
              <a:t>We define</a:t>
            </a:r>
            <a:r>
              <a:rPr lang="en-US"/>
              <a:t> electron’s PE as 0 when far, far away from proton!!!!</a:t>
            </a:r>
          </a:p>
        </p:txBody>
      </p:sp>
      <p:sp>
        <p:nvSpPr>
          <p:cNvPr id="160774" name="Oval 6"/>
          <p:cNvSpPr>
            <a:spLocks noChangeArrowheads="1"/>
          </p:cNvSpPr>
          <p:nvPr/>
        </p:nvSpPr>
        <p:spPr bwMode="auto">
          <a:xfrm>
            <a:off x="5305425" y="979488"/>
            <a:ext cx="346075" cy="4127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60775" name="Text Box 7"/>
          <p:cNvSpPr txBox="1">
            <a:spLocks noChangeArrowheads="1"/>
          </p:cNvSpPr>
          <p:nvPr/>
        </p:nvSpPr>
        <p:spPr bwMode="auto">
          <a:xfrm>
            <a:off x="5338763" y="931863"/>
            <a:ext cx="2857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76" name="Line 8"/>
          <p:cNvSpPr>
            <a:spLocks noChangeShapeType="1"/>
          </p:cNvSpPr>
          <p:nvPr/>
        </p:nvSpPr>
        <p:spPr bwMode="auto">
          <a:xfrm>
            <a:off x="5564188" y="1149350"/>
            <a:ext cx="1025525"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160777" name="Text Box 9"/>
          <p:cNvSpPr txBox="1">
            <a:spLocks noChangeArrowheads="1"/>
          </p:cNvSpPr>
          <p:nvPr/>
        </p:nvSpPr>
        <p:spPr bwMode="auto">
          <a:xfrm>
            <a:off x="5851525" y="728663"/>
            <a:ext cx="387350"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FF0000"/>
                </a:solidFill>
              </a:rPr>
              <a:t>E</a:t>
            </a:r>
          </a:p>
        </p:txBody>
      </p:sp>
      <p:sp>
        <p:nvSpPr>
          <p:cNvPr id="160778" name="Line 10"/>
          <p:cNvSpPr>
            <a:spLocks noChangeShapeType="1"/>
          </p:cNvSpPr>
          <p:nvPr/>
        </p:nvSpPr>
        <p:spPr bwMode="auto">
          <a:xfrm>
            <a:off x="4368800" y="1179513"/>
            <a:ext cx="1025525" cy="0"/>
          </a:xfrm>
          <a:prstGeom prst="line">
            <a:avLst/>
          </a:prstGeom>
          <a:noFill/>
          <a:ln w="38100">
            <a:solidFill>
              <a:schemeClr val="folHlink"/>
            </a:solidFill>
            <a:round/>
            <a:headEnd type="triangle" w="med" len="med"/>
            <a:tailEnd/>
          </a:ln>
          <a:effectLst/>
        </p:spPr>
        <p:txBody>
          <a:bodyPr>
            <a:prstTxWarp prst="textNoShape">
              <a:avLst/>
            </a:prstTxWarp>
          </a:bodyPr>
          <a:lstStyle/>
          <a:p>
            <a:endParaRPr lang="en-US"/>
          </a:p>
        </p:txBody>
      </p:sp>
      <p:sp>
        <p:nvSpPr>
          <p:cNvPr id="160779" name="Text Box 11"/>
          <p:cNvSpPr txBox="1">
            <a:spLocks noChangeArrowheads="1"/>
          </p:cNvSpPr>
          <p:nvPr/>
        </p:nvSpPr>
        <p:spPr bwMode="auto">
          <a:xfrm>
            <a:off x="4656138" y="758825"/>
            <a:ext cx="369887" cy="457200"/>
          </a:xfrm>
          <a:prstGeom prst="rect">
            <a:avLst/>
          </a:prstGeom>
          <a:noFill/>
          <a:ln w="9525">
            <a:noFill/>
            <a:miter lim="800000"/>
            <a:headEnd/>
            <a:tailEnd/>
          </a:ln>
          <a:effectLst/>
        </p:spPr>
        <p:txBody>
          <a:bodyPr wrap="none">
            <a:prstTxWarp prst="textNoShape">
              <a:avLst/>
            </a:prstTxWarp>
            <a:spAutoFit/>
          </a:bodyPr>
          <a:lstStyle/>
          <a:p>
            <a:r>
              <a:rPr lang="en-US" b="1">
                <a:solidFill>
                  <a:schemeClr val="folHlink"/>
                </a:solidFill>
              </a:rPr>
              <a:t>F</a:t>
            </a:r>
          </a:p>
        </p:txBody>
      </p:sp>
      <p:sp>
        <p:nvSpPr>
          <p:cNvPr id="160780" name="Line 12"/>
          <p:cNvSpPr>
            <a:spLocks noChangeShapeType="1"/>
          </p:cNvSpPr>
          <p:nvPr/>
        </p:nvSpPr>
        <p:spPr bwMode="auto">
          <a:xfrm flipV="1">
            <a:off x="1136650" y="1606550"/>
            <a:ext cx="7650163" cy="111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60781" name="Text Box 13"/>
          <p:cNvSpPr txBox="1">
            <a:spLocks noChangeArrowheads="1"/>
          </p:cNvSpPr>
          <p:nvPr/>
        </p:nvSpPr>
        <p:spPr bwMode="auto">
          <a:xfrm>
            <a:off x="8561388" y="1438275"/>
            <a:ext cx="582612"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a:t>
            </a:r>
          </a:p>
        </p:txBody>
      </p:sp>
      <p:sp>
        <p:nvSpPr>
          <p:cNvPr id="160782" name="AutoShape 14"/>
          <p:cNvSpPr>
            <a:spLocks/>
          </p:cNvSpPr>
          <p:nvPr/>
        </p:nvSpPr>
        <p:spPr bwMode="auto">
          <a:xfrm rot="5400000">
            <a:off x="3159125" y="-1214437"/>
            <a:ext cx="257175" cy="4283075"/>
          </a:xfrm>
          <a:prstGeom prst="leftBrace">
            <a:avLst>
              <a:gd name="adj1" fmla="val 138786"/>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60783" name="Text Box 15"/>
          <p:cNvSpPr txBox="1">
            <a:spLocks noChangeArrowheads="1"/>
          </p:cNvSpPr>
          <p:nvPr/>
        </p:nvSpPr>
        <p:spPr bwMode="auto">
          <a:xfrm>
            <a:off x="3086100" y="455613"/>
            <a:ext cx="404813"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sp>
        <p:nvSpPr>
          <p:cNvPr id="160784" name="Text Box 16"/>
          <p:cNvSpPr txBox="1">
            <a:spLocks noChangeArrowheads="1"/>
          </p:cNvSpPr>
          <p:nvPr/>
        </p:nvSpPr>
        <p:spPr bwMode="auto">
          <a:xfrm>
            <a:off x="200025" y="5380038"/>
            <a:ext cx="3367088" cy="850900"/>
          </a:xfrm>
          <a:prstGeom prst="rect">
            <a:avLst/>
          </a:prstGeom>
          <a:noFill/>
          <a:ln w="28575">
            <a:solidFill>
              <a:schemeClr val="tx1"/>
            </a:solidFill>
            <a:miter lim="800000"/>
            <a:headEnd/>
            <a:tailEnd/>
          </a:ln>
          <a:effectLst/>
        </p:spPr>
        <p:txBody>
          <a:bodyPr wrap="none">
            <a:prstTxWarp prst="textNoShape">
              <a:avLst/>
            </a:prstTxWarp>
            <a:spAutoFit/>
          </a:bodyPr>
          <a:lstStyle/>
          <a:p>
            <a:r>
              <a:rPr lang="en-US"/>
              <a:t>PE at distance D = </a:t>
            </a:r>
            <a:r>
              <a:rPr lang="en-US" u="sng"/>
              <a:t>-ke</a:t>
            </a:r>
            <a:r>
              <a:rPr lang="en-US" baseline="30000"/>
              <a:t>2</a:t>
            </a:r>
          </a:p>
          <a:p>
            <a:r>
              <a:rPr lang="en-US" baseline="30000"/>
              <a:t>	</a:t>
            </a:r>
            <a:r>
              <a:rPr lang="en-US"/>
              <a:t>                      D</a:t>
            </a:r>
            <a:endParaRPr lang="en-US" u="sng"/>
          </a:p>
        </p:txBody>
      </p:sp>
      <p:sp>
        <p:nvSpPr>
          <p:cNvPr id="160785" name="Text Box 17"/>
          <p:cNvSpPr txBox="1">
            <a:spLocks noChangeArrowheads="1"/>
          </p:cNvSpPr>
          <p:nvPr/>
        </p:nvSpPr>
        <p:spPr bwMode="auto">
          <a:xfrm>
            <a:off x="563563" y="6334125"/>
            <a:ext cx="2598737" cy="457200"/>
          </a:xfrm>
          <a:prstGeom prst="rect">
            <a:avLst/>
          </a:prstGeom>
          <a:noFill/>
          <a:ln w="9525">
            <a:noFill/>
            <a:miter lim="800000"/>
            <a:headEnd/>
            <a:tailEnd/>
          </a:ln>
          <a:effectLst/>
        </p:spPr>
        <p:txBody>
          <a:bodyPr wrap="none">
            <a:prstTxWarp prst="textNoShape">
              <a:avLst/>
            </a:prstTxWarp>
            <a:spAutoFit/>
          </a:bodyPr>
          <a:lstStyle/>
          <a:p>
            <a:r>
              <a:rPr lang="en-US"/>
              <a:t>ke</a:t>
            </a:r>
            <a:r>
              <a:rPr lang="en-US" baseline="30000"/>
              <a:t>2 </a:t>
            </a:r>
            <a:r>
              <a:rPr lang="en-US"/>
              <a:t>= 1.440eV-nm</a:t>
            </a:r>
          </a:p>
        </p:txBody>
      </p:sp>
      <p:grpSp>
        <p:nvGrpSpPr>
          <p:cNvPr id="2" name="Group 18"/>
          <p:cNvGrpSpPr>
            <a:grpSpLocks/>
          </p:cNvGrpSpPr>
          <p:nvPr/>
        </p:nvGrpSpPr>
        <p:grpSpPr bwMode="auto">
          <a:xfrm>
            <a:off x="5173663" y="5597525"/>
            <a:ext cx="3706812" cy="1260475"/>
            <a:chOff x="3259" y="3526"/>
            <a:chExt cx="2335" cy="794"/>
          </a:xfrm>
        </p:grpSpPr>
        <p:sp>
          <p:nvSpPr>
            <p:cNvPr id="160787" name="Oval 19"/>
            <p:cNvSpPr>
              <a:spLocks noChangeArrowheads="1"/>
            </p:cNvSpPr>
            <p:nvPr/>
          </p:nvSpPr>
          <p:spPr bwMode="auto">
            <a:xfrm>
              <a:off x="3364" y="3624"/>
              <a:ext cx="218" cy="26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0788" name="Oval 20"/>
            <p:cNvSpPr>
              <a:spLocks noChangeArrowheads="1"/>
            </p:cNvSpPr>
            <p:nvPr/>
          </p:nvSpPr>
          <p:spPr bwMode="auto">
            <a:xfrm>
              <a:off x="3461" y="3721"/>
              <a:ext cx="218" cy="26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0789" name="Oval 21"/>
            <p:cNvSpPr>
              <a:spLocks noChangeArrowheads="1"/>
            </p:cNvSpPr>
            <p:nvPr/>
          </p:nvSpPr>
          <p:spPr bwMode="auto">
            <a:xfrm>
              <a:off x="3537" y="3608"/>
              <a:ext cx="218" cy="26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0790" name="Oval 22"/>
            <p:cNvSpPr>
              <a:spLocks noChangeArrowheads="1"/>
            </p:cNvSpPr>
            <p:nvPr/>
          </p:nvSpPr>
          <p:spPr bwMode="auto">
            <a:xfrm>
              <a:off x="3360" y="3901"/>
              <a:ext cx="218" cy="26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0791" name="Text Box 23"/>
            <p:cNvSpPr txBox="1">
              <a:spLocks noChangeArrowheads="1"/>
            </p:cNvSpPr>
            <p:nvPr/>
          </p:nvSpPr>
          <p:spPr bwMode="auto">
            <a:xfrm>
              <a:off x="3341" y="3894"/>
              <a:ext cx="228" cy="288"/>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92" name="Text Box 24"/>
            <p:cNvSpPr txBox="1">
              <a:spLocks noChangeArrowheads="1"/>
            </p:cNvSpPr>
            <p:nvPr/>
          </p:nvSpPr>
          <p:spPr bwMode="auto">
            <a:xfrm>
              <a:off x="3334" y="3592"/>
              <a:ext cx="228" cy="288"/>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93" name="Text Box 25"/>
            <p:cNvSpPr txBox="1">
              <a:spLocks noChangeArrowheads="1"/>
            </p:cNvSpPr>
            <p:nvPr/>
          </p:nvSpPr>
          <p:spPr bwMode="auto">
            <a:xfrm>
              <a:off x="3447" y="3726"/>
              <a:ext cx="228" cy="288"/>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94" name="Text Box 26"/>
            <p:cNvSpPr txBox="1">
              <a:spLocks noChangeArrowheads="1"/>
            </p:cNvSpPr>
            <p:nvPr/>
          </p:nvSpPr>
          <p:spPr bwMode="auto">
            <a:xfrm>
              <a:off x="3531" y="3578"/>
              <a:ext cx="228" cy="288"/>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0795" name="Text Box 27"/>
            <p:cNvSpPr txBox="1">
              <a:spLocks noChangeArrowheads="1"/>
            </p:cNvSpPr>
            <p:nvPr/>
          </p:nvSpPr>
          <p:spPr bwMode="auto">
            <a:xfrm>
              <a:off x="3672" y="3944"/>
              <a:ext cx="1396" cy="288"/>
            </a:xfrm>
            <a:prstGeom prst="rect">
              <a:avLst/>
            </a:prstGeom>
            <a:noFill/>
            <a:ln w="9525">
              <a:noFill/>
              <a:miter lim="800000"/>
              <a:headEnd/>
              <a:tailEnd/>
            </a:ln>
            <a:effectLst/>
          </p:spPr>
          <p:txBody>
            <a:bodyPr wrap="none">
              <a:prstTxWarp prst="textNoShape">
                <a:avLst/>
              </a:prstTxWarp>
              <a:spAutoFit/>
            </a:bodyPr>
            <a:lstStyle/>
            <a:p>
              <a:r>
                <a:rPr lang="en-US"/>
                <a:t>(For Z protons)</a:t>
              </a:r>
            </a:p>
          </p:txBody>
        </p:sp>
        <p:sp>
          <p:nvSpPr>
            <p:cNvPr id="160796" name="Rectangle 28"/>
            <p:cNvSpPr>
              <a:spLocks noChangeArrowheads="1"/>
            </p:cNvSpPr>
            <p:nvPr/>
          </p:nvSpPr>
          <p:spPr bwMode="auto">
            <a:xfrm>
              <a:off x="4283" y="3559"/>
              <a:ext cx="1285" cy="518"/>
            </a:xfrm>
            <a:prstGeom prst="rect">
              <a:avLst/>
            </a:prstGeom>
            <a:noFill/>
            <a:ln w="9525">
              <a:noFill/>
              <a:miter lim="800000"/>
              <a:headEnd/>
              <a:tailEnd/>
            </a:ln>
            <a:effectLst/>
          </p:spPr>
          <p:txBody>
            <a:bodyPr>
              <a:prstTxWarp prst="textNoShape">
                <a:avLst/>
              </a:prstTxWarp>
              <a:spAutoFit/>
            </a:bodyPr>
            <a:lstStyle/>
            <a:p>
              <a:r>
                <a:rPr lang="en-US"/>
                <a:t>PE = </a:t>
              </a:r>
              <a:r>
                <a:rPr lang="en-US" u="sng"/>
                <a:t>-ke(Ze)</a:t>
              </a:r>
            </a:p>
            <a:p>
              <a:r>
                <a:rPr lang="en-US"/>
                <a:t>	   D</a:t>
              </a:r>
              <a:endParaRPr lang="en-US" u="sng"/>
            </a:p>
          </p:txBody>
        </p:sp>
        <p:sp>
          <p:nvSpPr>
            <p:cNvPr id="160797" name="Rectangle 29"/>
            <p:cNvSpPr>
              <a:spLocks noChangeArrowheads="1"/>
            </p:cNvSpPr>
            <p:nvPr/>
          </p:nvSpPr>
          <p:spPr bwMode="auto">
            <a:xfrm>
              <a:off x="3259" y="3526"/>
              <a:ext cx="2335" cy="794"/>
            </a:xfrm>
            <a:prstGeom prst="rect">
              <a:avLst/>
            </a:prstGeom>
            <a:noFill/>
            <a:ln w="9525">
              <a:solidFill>
                <a:srgbClr val="EE2504"/>
              </a:solidFill>
              <a:miter lim="800000"/>
              <a:headEnd/>
              <a:tailEnd/>
            </a:ln>
            <a:effectLst/>
          </p:spPr>
          <p:txBody>
            <a:bodyPr wrap="none" anchor="ctr">
              <a:prstTxWarp prst="textNoShape">
                <a:avLst/>
              </a:prstTxWarp>
            </a:bodyPr>
            <a:lstStyle/>
            <a:p>
              <a:endParaRPr lang="en-US"/>
            </a:p>
          </p:txBody>
        </p:sp>
      </p:grpSp>
      <p:grpSp>
        <p:nvGrpSpPr>
          <p:cNvPr id="3" name="Group 30"/>
          <p:cNvGrpSpPr>
            <a:grpSpLocks/>
          </p:cNvGrpSpPr>
          <p:nvPr/>
        </p:nvGrpSpPr>
        <p:grpSpPr bwMode="auto">
          <a:xfrm>
            <a:off x="5289550" y="4633913"/>
            <a:ext cx="763588" cy="857250"/>
            <a:chOff x="6094" y="2215"/>
            <a:chExt cx="481" cy="540"/>
          </a:xfrm>
        </p:grpSpPr>
        <p:sp>
          <p:nvSpPr>
            <p:cNvPr id="160799" name="Line 31"/>
            <p:cNvSpPr>
              <a:spLocks noChangeShapeType="1"/>
            </p:cNvSpPr>
            <p:nvPr/>
          </p:nvSpPr>
          <p:spPr bwMode="auto">
            <a:xfrm flipV="1">
              <a:off x="6317" y="2215"/>
              <a:ext cx="258" cy="324"/>
            </a:xfrm>
            <a:prstGeom prst="line">
              <a:avLst/>
            </a:prstGeom>
            <a:noFill/>
            <a:ln w="38100">
              <a:solidFill>
                <a:srgbClr val="EE2504"/>
              </a:solidFill>
              <a:round/>
              <a:headEnd/>
              <a:tailEnd type="triangle" w="med" len="med"/>
            </a:ln>
            <a:effectLst/>
          </p:spPr>
          <p:txBody>
            <a:bodyPr>
              <a:prstTxWarp prst="textNoShape">
                <a:avLst/>
              </a:prstTxWarp>
            </a:bodyPr>
            <a:lstStyle/>
            <a:p>
              <a:endParaRPr lang="en-US"/>
            </a:p>
          </p:txBody>
        </p:sp>
        <p:sp>
          <p:nvSpPr>
            <p:cNvPr id="160800" name="Text Box 32"/>
            <p:cNvSpPr txBox="1">
              <a:spLocks noChangeArrowheads="1"/>
            </p:cNvSpPr>
            <p:nvPr/>
          </p:nvSpPr>
          <p:spPr bwMode="auto">
            <a:xfrm>
              <a:off x="6094" y="2467"/>
              <a:ext cx="301" cy="288"/>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latin typeface="Comic Sans MS" charset="0"/>
                </a:rPr>
                <a:t>-e</a:t>
              </a:r>
            </a:p>
          </p:txBody>
        </p:sp>
      </p:grpSp>
      <p:grpSp>
        <p:nvGrpSpPr>
          <p:cNvPr id="4" name="Group 33"/>
          <p:cNvGrpSpPr>
            <a:grpSpLocks/>
          </p:cNvGrpSpPr>
          <p:nvPr/>
        </p:nvGrpSpPr>
        <p:grpSpPr bwMode="auto">
          <a:xfrm>
            <a:off x="6357938" y="4546600"/>
            <a:ext cx="763587" cy="857250"/>
            <a:chOff x="6767" y="2160"/>
            <a:chExt cx="481" cy="540"/>
          </a:xfrm>
        </p:grpSpPr>
        <p:sp>
          <p:nvSpPr>
            <p:cNvPr id="160802" name="Line 34"/>
            <p:cNvSpPr>
              <a:spLocks noChangeShapeType="1"/>
            </p:cNvSpPr>
            <p:nvPr/>
          </p:nvSpPr>
          <p:spPr bwMode="auto">
            <a:xfrm flipV="1">
              <a:off x="6990" y="2160"/>
              <a:ext cx="258" cy="324"/>
            </a:xfrm>
            <a:prstGeom prst="line">
              <a:avLst/>
            </a:prstGeom>
            <a:noFill/>
            <a:ln w="38100">
              <a:solidFill>
                <a:srgbClr val="EE2504"/>
              </a:solidFill>
              <a:round/>
              <a:headEnd/>
              <a:tailEnd type="triangle" w="med" len="med"/>
            </a:ln>
            <a:effectLst/>
          </p:spPr>
          <p:txBody>
            <a:bodyPr>
              <a:prstTxWarp prst="textNoShape">
                <a:avLst/>
              </a:prstTxWarp>
            </a:bodyPr>
            <a:lstStyle/>
            <a:p>
              <a:endParaRPr lang="en-US"/>
            </a:p>
          </p:txBody>
        </p:sp>
        <p:sp>
          <p:nvSpPr>
            <p:cNvPr id="160803" name="Text Box 35"/>
            <p:cNvSpPr txBox="1">
              <a:spLocks noChangeArrowheads="1"/>
            </p:cNvSpPr>
            <p:nvPr/>
          </p:nvSpPr>
          <p:spPr bwMode="auto">
            <a:xfrm>
              <a:off x="6767" y="2412"/>
              <a:ext cx="221" cy="288"/>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latin typeface="Comic Sans MS" charset="0"/>
                </a:rPr>
                <a:t>e</a:t>
              </a:r>
            </a:p>
          </p:txBody>
        </p:sp>
      </p:grpSp>
      <p:grpSp>
        <p:nvGrpSpPr>
          <p:cNvPr id="5" name="Group 36"/>
          <p:cNvGrpSpPr>
            <a:grpSpLocks/>
          </p:cNvGrpSpPr>
          <p:nvPr/>
        </p:nvGrpSpPr>
        <p:grpSpPr bwMode="auto">
          <a:xfrm>
            <a:off x="4572000" y="2259013"/>
            <a:ext cx="3192463" cy="474662"/>
            <a:chOff x="5275" y="441"/>
            <a:chExt cx="2011" cy="299"/>
          </a:xfrm>
        </p:grpSpPr>
        <p:sp>
          <p:nvSpPr>
            <p:cNvPr id="160805" name="Text Box 37"/>
            <p:cNvSpPr txBox="1">
              <a:spLocks noChangeArrowheads="1"/>
            </p:cNvSpPr>
            <p:nvPr/>
          </p:nvSpPr>
          <p:spPr bwMode="auto">
            <a:xfrm>
              <a:off x="5760" y="441"/>
              <a:ext cx="1526" cy="250"/>
            </a:xfrm>
            <a:prstGeom prst="rect">
              <a:avLst/>
            </a:prstGeom>
            <a:noFill/>
            <a:ln w="9525">
              <a:noFill/>
              <a:miter lim="800000"/>
              <a:headEnd/>
              <a:tailEnd/>
            </a:ln>
            <a:effectLst/>
          </p:spPr>
          <p:txBody>
            <a:bodyPr wrap="none">
              <a:prstTxWarp prst="textNoShape">
                <a:avLst/>
              </a:prstTxWarp>
              <a:spAutoFit/>
            </a:bodyPr>
            <a:lstStyle/>
            <a:p>
              <a:r>
                <a:rPr lang="en-US" sz="2000">
                  <a:solidFill>
                    <a:srgbClr val="EE2504"/>
                  </a:solidFill>
                  <a:latin typeface="Comic Sans MS" charset="0"/>
                </a:rPr>
                <a:t>Coulomb’s constant</a:t>
              </a:r>
            </a:p>
          </p:txBody>
        </p:sp>
        <p:sp>
          <p:nvSpPr>
            <p:cNvPr id="160806" name="Line 38"/>
            <p:cNvSpPr>
              <a:spLocks noChangeShapeType="1"/>
            </p:cNvSpPr>
            <p:nvPr/>
          </p:nvSpPr>
          <p:spPr bwMode="auto">
            <a:xfrm flipH="1">
              <a:off x="5275" y="593"/>
              <a:ext cx="530" cy="147"/>
            </a:xfrm>
            <a:prstGeom prst="line">
              <a:avLst/>
            </a:prstGeom>
            <a:noFill/>
            <a:ln w="28575">
              <a:solidFill>
                <a:srgbClr val="EE2504"/>
              </a:solidFill>
              <a:round/>
              <a:headEnd/>
              <a:tailEnd type="triangle" w="med" len="med"/>
            </a:ln>
            <a:effectLst/>
          </p:spPr>
          <p:txBody>
            <a:bodyPr>
              <a:prstTxWarp prst="textNoShape">
                <a:avLst/>
              </a:prstTxWarp>
            </a:bodyPr>
            <a:lstStyle/>
            <a:p>
              <a:endParaRPr lang="en-US"/>
            </a:p>
          </p:txBody>
        </p:sp>
      </p:grpSp>
      <p:graphicFrame>
        <p:nvGraphicFramePr>
          <p:cNvPr id="160807" name="Object 39"/>
          <p:cNvGraphicFramePr>
            <a:graphicFrameLocks noChangeAspect="1"/>
          </p:cNvGraphicFramePr>
          <p:nvPr/>
        </p:nvGraphicFramePr>
        <p:xfrm>
          <a:off x="157163" y="3683000"/>
          <a:ext cx="8332787" cy="1235075"/>
        </p:xfrm>
        <a:graphic>
          <a:graphicData uri="http://schemas.openxmlformats.org/presentationml/2006/ole">
            <p:oleObj spid="_x0000_s172034" name="Equation" r:id="rId4" imgW="2997200" imgH="444500" progId="Equation.3">
              <p:embed/>
            </p:oleObj>
          </a:graphicData>
        </a:graphic>
      </p:graphicFrame>
      <p:graphicFrame>
        <p:nvGraphicFramePr>
          <p:cNvPr id="160808" name="Object 40"/>
          <p:cNvGraphicFramePr>
            <a:graphicFrameLocks noChangeAspect="1"/>
          </p:cNvGraphicFramePr>
          <p:nvPr/>
        </p:nvGraphicFramePr>
        <p:xfrm>
          <a:off x="1382713" y="2530475"/>
          <a:ext cx="5746750" cy="1311275"/>
        </p:xfrm>
        <a:graphic>
          <a:graphicData uri="http://schemas.openxmlformats.org/presentationml/2006/ole">
            <p:oleObj spid="_x0000_s172035" name="Equation" r:id="rId5" imgW="1892300" imgH="431800" progId="Equation.DSMT4">
              <p:embed/>
            </p:oleObj>
          </a:graphicData>
        </a:graphic>
      </p:graphicFrame>
      <p:sp>
        <p:nvSpPr>
          <p:cNvPr id="160809" name="Rectangle 41"/>
          <p:cNvSpPr>
            <a:spLocks noChangeArrowheads="1"/>
          </p:cNvSpPr>
          <p:nvPr/>
        </p:nvSpPr>
        <p:spPr bwMode="auto">
          <a:xfrm>
            <a:off x="722313" y="2043113"/>
            <a:ext cx="7697787" cy="457200"/>
          </a:xfrm>
          <a:prstGeom prst="rect">
            <a:avLst/>
          </a:prstGeom>
          <a:noFill/>
          <a:ln w="9525">
            <a:noFill/>
            <a:miter lim="800000"/>
            <a:headEnd/>
            <a:tailEnd/>
          </a:ln>
          <a:effectLst/>
        </p:spPr>
        <p:txBody>
          <a:bodyPr wrap="none">
            <a:prstTxWarp prst="textNoShape">
              <a:avLst/>
            </a:prstTxWarp>
            <a:spAutoFit/>
          </a:bodyPr>
          <a:lstStyle/>
          <a:p>
            <a:r>
              <a:rPr lang="en-US"/>
              <a:t>Change in electrons PE = - (Work done by electric field)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07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078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84" grpId="0" animBg="1"/>
      <p:bldP spid="160785" grpId="0"/>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fld id="{100EC2BA-FC6C-2046-B2E3-687700EE1A30}" type="slidenum">
              <a:rPr lang="en-US"/>
              <a:pPr/>
              <a:t>31</a:t>
            </a:fld>
            <a:endParaRPr lang="en-US"/>
          </a:p>
        </p:txBody>
      </p:sp>
      <p:sp>
        <p:nvSpPr>
          <p:cNvPr id="162818" name="Rectangle 2"/>
          <p:cNvSpPr>
            <a:spLocks noGrp="1" noChangeArrowheads="1"/>
          </p:cNvSpPr>
          <p:nvPr>
            <p:ph type="title"/>
          </p:nvPr>
        </p:nvSpPr>
        <p:spPr>
          <a:xfrm>
            <a:off x="468313" y="0"/>
            <a:ext cx="8229600" cy="541338"/>
          </a:xfrm>
        </p:spPr>
        <p:txBody>
          <a:bodyPr/>
          <a:lstStyle/>
          <a:p>
            <a:r>
              <a:rPr lang="en-US" sz="3000">
                <a:solidFill>
                  <a:srgbClr val="FF0000"/>
                </a:solidFill>
              </a:rPr>
              <a:t>Calculating potential energy of electron</a:t>
            </a:r>
          </a:p>
        </p:txBody>
      </p:sp>
      <p:sp>
        <p:nvSpPr>
          <p:cNvPr id="162819" name="Oval 3"/>
          <p:cNvSpPr>
            <a:spLocks noChangeArrowheads="1"/>
          </p:cNvSpPr>
          <p:nvPr/>
        </p:nvSpPr>
        <p:spPr bwMode="auto">
          <a:xfrm>
            <a:off x="969963" y="1138238"/>
            <a:ext cx="346075" cy="412750"/>
          </a:xfrm>
          <a:prstGeom prst="ellipse">
            <a:avLst/>
          </a:prstGeom>
          <a:solidFill>
            <a:srgbClr val="FF0000"/>
          </a:solidFill>
          <a:ln w="9525">
            <a:solidFill>
              <a:schemeClr val="tx1"/>
            </a:solidFill>
            <a:round/>
            <a:headEnd/>
            <a:tailEnd/>
          </a:ln>
          <a:effectLst/>
        </p:spPr>
        <p:txBody>
          <a:bodyPr wrap="none" anchor="ctr">
            <a:prstTxWarp prst="textNoShape">
              <a:avLst/>
            </a:prstTxWarp>
          </a:bodyPr>
          <a:lstStyle/>
          <a:p>
            <a:endParaRPr lang="en-US"/>
          </a:p>
        </p:txBody>
      </p:sp>
      <p:sp>
        <p:nvSpPr>
          <p:cNvPr id="162820" name="Text Box 4"/>
          <p:cNvSpPr txBox="1">
            <a:spLocks noChangeArrowheads="1"/>
          </p:cNvSpPr>
          <p:nvPr/>
        </p:nvSpPr>
        <p:spPr bwMode="auto">
          <a:xfrm>
            <a:off x="968375" y="1109663"/>
            <a:ext cx="3619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2821" name="Oval 5"/>
          <p:cNvSpPr>
            <a:spLocks noChangeArrowheads="1"/>
          </p:cNvSpPr>
          <p:nvPr/>
        </p:nvSpPr>
        <p:spPr bwMode="auto">
          <a:xfrm>
            <a:off x="5305425" y="1135063"/>
            <a:ext cx="346075" cy="4127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62822" name="Text Box 6"/>
          <p:cNvSpPr txBox="1">
            <a:spLocks noChangeArrowheads="1"/>
          </p:cNvSpPr>
          <p:nvPr/>
        </p:nvSpPr>
        <p:spPr bwMode="auto">
          <a:xfrm>
            <a:off x="5338763" y="1087438"/>
            <a:ext cx="285750" cy="457200"/>
          </a:xfrm>
          <a:prstGeom prst="rect">
            <a:avLst/>
          </a:prstGeom>
          <a:noFill/>
          <a:ln w="9525">
            <a:noFill/>
            <a:miter lim="800000"/>
            <a:headEnd/>
            <a:tailEnd/>
          </a:ln>
          <a:effectLst/>
        </p:spPr>
        <p:txBody>
          <a:bodyPr wrap="none">
            <a:prstTxWarp prst="textNoShape">
              <a:avLst/>
            </a:prstTxWarp>
            <a:spAutoFit/>
          </a:bodyPr>
          <a:lstStyle/>
          <a:p>
            <a:r>
              <a:rPr lang="en-US"/>
              <a:t>-</a:t>
            </a:r>
          </a:p>
        </p:txBody>
      </p:sp>
      <p:sp>
        <p:nvSpPr>
          <p:cNvPr id="162823" name="Line 7"/>
          <p:cNvSpPr>
            <a:spLocks noChangeShapeType="1"/>
          </p:cNvSpPr>
          <p:nvPr/>
        </p:nvSpPr>
        <p:spPr bwMode="auto">
          <a:xfrm>
            <a:off x="5564188" y="1304925"/>
            <a:ext cx="1025525" cy="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162824" name="Text Box 8"/>
          <p:cNvSpPr txBox="1">
            <a:spLocks noChangeArrowheads="1"/>
          </p:cNvSpPr>
          <p:nvPr/>
        </p:nvSpPr>
        <p:spPr bwMode="auto">
          <a:xfrm>
            <a:off x="5851525" y="884238"/>
            <a:ext cx="387350" cy="457200"/>
          </a:xfrm>
          <a:prstGeom prst="rect">
            <a:avLst/>
          </a:prstGeom>
          <a:noFill/>
          <a:ln w="9525">
            <a:noFill/>
            <a:miter lim="800000"/>
            <a:headEnd/>
            <a:tailEnd/>
          </a:ln>
          <a:effectLst/>
        </p:spPr>
        <p:txBody>
          <a:bodyPr wrap="none">
            <a:prstTxWarp prst="textNoShape">
              <a:avLst/>
            </a:prstTxWarp>
            <a:spAutoFit/>
          </a:bodyPr>
          <a:lstStyle/>
          <a:p>
            <a:r>
              <a:rPr lang="en-US" b="1">
                <a:solidFill>
                  <a:srgbClr val="FF0000"/>
                </a:solidFill>
              </a:rPr>
              <a:t>E</a:t>
            </a:r>
          </a:p>
        </p:txBody>
      </p:sp>
      <p:sp>
        <p:nvSpPr>
          <p:cNvPr id="162825" name="Line 9"/>
          <p:cNvSpPr>
            <a:spLocks noChangeShapeType="1"/>
          </p:cNvSpPr>
          <p:nvPr/>
        </p:nvSpPr>
        <p:spPr bwMode="auto">
          <a:xfrm>
            <a:off x="4368800" y="1335088"/>
            <a:ext cx="1025525" cy="0"/>
          </a:xfrm>
          <a:prstGeom prst="line">
            <a:avLst/>
          </a:prstGeom>
          <a:noFill/>
          <a:ln w="38100">
            <a:solidFill>
              <a:schemeClr val="folHlink"/>
            </a:solidFill>
            <a:round/>
            <a:headEnd type="triangle" w="med" len="med"/>
            <a:tailEnd/>
          </a:ln>
          <a:effectLst/>
        </p:spPr>
        <p:txBody>
          <a:bodyPr>
            <a:prstTxWarp prst="textNoShape">
              <a:avLst/>
            </a:prstTxWarp>
          </a:bodyPr>
          <a:lstStyle/>
          <a:p>
            <a:endParaRPr lang="en-US"/>
          </a:p>
        </p:txBody>
      </p:sp>
      <p:sp>
        <p:nvSpPr>
          <p:cNvPr id="162826" name="Text Box 10"/>
          <p:cNvSpPr txBox="1">
            <a:spLocks noChangeArrowheads="1"/>
          </p:cNvSpPr>
          <p:nvPr/>
        </p:nvSpPr>
        <p:spPr bwMode="auto">
          <a:xfrm>
            <a:off x="4656138" y="914400"/>
            <a:ext cx="369887" cy="457200"/>
          </a:xfrm>
          <a:prstGeom prst="rect">
            <a:avLst/>
          </a:prstGeom>
          <a:noFill/>
          <a:ln w="9525">
            <a:noFill/>
            <a:miter lim="800000"/>
            <a:headEnd/>
            <a:tailEnd/>
          </a:ln>
          <a:effectLst/>
        </p:spPr>
        <p:txBody>
          <a:bodyPr wrap="none">
            <a:prstTxWarp prst="textNoShape">
              <a:avLst/>
            </a:prstTxWarp>
            <a:spAutoFit/>
          </a:bodyPr>
          <a:lstStyle/>
          <a:p>
            <a:r>
              <a:rPr lang="en-US" b="1">
                <a:solidFill>
                  <a:schemeClr val="folHlink"/>
                </a:solidFill>
              </a:rPr>
              <a:t>F</a:t>
            </a:r>
          </a:p>
        </p:txBody>
      </p:sp>
      <p:sp>
        <p:nvSpPr>
          <p:cNvPr id="162827" name="Line 11"/>
          <p:cNvSpPr>
            <a:spLocks noChangeShapeType="1"/>
          </p:cNvSpPr>
          <p:nvPr/>
        </p:nvSpPr>
        <p:spPr bwMode="auto">
          <a:xfrm flipV="1">
            <a:off x="1136650" y="1606550"/>
            <a:ext cx="7650163" cy="111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62828" name="Text Box 12"/>
          <p:cNvSpPr txBox="1">
            <a:spLocks noChangeArrowheads="1"/>
          </p:cNvSpPr>
          <p:nvPr/>
        </p:nvSpPr>
        <p:spPr bwMode="auto">
          <a:xfrm>
            <a:off x="8561388" y="1593850"/>
            <a:ext cx="582612"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r</a:t>
            </a:r>
          </a:p>
        </p:txBody>
      </p:sp>
      <p:sp>
        <p:nvSpPr>
          <p:cNvPr id="162829" name="AutoShape 13"/>
          <p:cNvSpPr>
            <a:spLocks/>
          </p:cNvSpPr>
          <p:nvPr/>
        </p:nvSpPr>
        <p:spPr bwMode="auto">
          <a:xfrm rot="5400000">
            <a:off x="3149600" y="-1163637"/>
            <a:ext cx="257175" cy="4283075"/>
          </a:xfrm>
          <a:prstGeom prst="leftBrace">
            <a:avLst>
              <a:gd name="adj1" fmla="val 138786"/>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62830" name="Text Box 14"/>
          <p:cNvSpPr txBox="1">
            <a:spLocks noChangeArrowheads="1"/>
          </p:cNvSpPr>
          <p:nvPr/>
        </p:nvSpPr>
        <p:spPr bwMode="auto">
          <a:xfrm>
            <a:off x="3086100" y="463550"/>
            <a:ext cx="404813"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sp>
        <p:nvSpPr>
          <p:cNvPr id="162831" name="Text Box 15"/>
          <p:cNvSpPr txBox="1">
            <a:spLocks noChangeArrowheads="1"/>
          </p:cNvSpPr>
          <p:nvPr/>
        </p:nvSpPr>
        <p:spPr bwMode="auto">
          <a:xfrm>
            <a:off x="0" y="1622425"/>
            <a:ext cx="3367088" cy="850900"/>
          </a:xfrm>
          <a:prstGeom prst="rect">
            <a:avLst/>
          </a:prstGeom>
          <a:noFill/>
          <a:ln w="28575">
            <a:solidFill>
              <a:schemeClr val="tx1"/>
            </a:solidFill>
            <a:miter lim="800000"/>
            <a:headEnd/>
            <a:tailEnd/>
          </a:ln>
          <a:effectLst/>
        </p:spPr>
        <p:txBody>
          <a:bodyPr wrap="none">
            <a:prstTxWarp prst="textNoShape">
              <a:avLst/>
            </a:prstTxWarp>
            <a:spAutoFit/>
          </a:bodyPr>
          <a:lstStyle/>
          <a:p>
            <a:r>
              <a:rPr lang="en-US"/>
              <a:t>PE at distance D = </a:t>
            </a:r>
            <a:r>
              <a:rPr lang="en-US" u="sng"/>
              <a:t>-ke</a:t>
            </a:r>
            <a:r>
              <a:rPr lang="en-US" u="sng" baseline="30000"/>
              <a:t>2</a:t>
            </a:r>
            <a:endParaRPr lang="en-US" baseline="30000"/>
          </a:p>
          <a:p>
            <a:r>
              <a:rPr lang="en-US" baseline="30000"/>
              <a:t>	</a:t>
            </a:r>
            <a:r>
              <a:rPr lang="en-US"/>
              <a:t>                      D</a:t>
            </a:r>
            <a:endParaRPr lang="en-US" u="sng"/>
          </a:p>
        </p:txBody>
      </p:sp>
      <p:sp>
        <p:nvSpPr>
          <p:cNvPr id="162832" name="Text Box 16"/>
          <p:cNvSpPr txBox="1">
            <a:spLocks noChangeArrowheads="1"/>
          </p:cNvSpPr>
          <p:nvPr/>
        </p:nvSpPr>
        <p:spPr bwMode="auto">
          <a:xfrm>
            <a:off x="3941763" y="1795463"/>
            <a:ext cx="2598737" cy="457200"/>
          </a:xfrm>
          <a:prstGeom prst="rect">
            <a:avLst/>
          </a:prstGeom>
          <a:noFill/>
          <a:ln w="9525">
            <a:noFill/>
            <a:miter lim="800000"/>
            <a:headEnd/>
            <a:tailEnd/>
          </a:ln>
          <a:effectLst/>
        </p:spPr>
        <p:txBody>
          <a:bodyPr wrap="none">
            <a:prstTxWarp prst="textNoShape">
              <a:avLst/>
            </a:prstTxWarp>
            <a:spAutoFit/>
          </a:bodyPr>
          <a:lstStyle/>
          <a:p>
            <a:r>
              <a:rPr lang="en-US"/>
              <a:t>ke</a:t>
            </a:r>
            <a:r>
              <a:rPr lang="en-US" baseline="30000"/>
              <a:t>2 </a:t>
            </a:r>
            <a:r>
              <a:rPr lang="en-US"/>
              <a:t>= 1.440eV-nm</a:t>
            </a:r>
          </a:p>
        </p:txBody>
      </p:sp>
      <p:sp>
        <p:nvSpPr>
          <p:cNvPr id="162833" name="Text Box 17"/>
          <p:cNvSpPr txBox="1">
            <a:spLocks noChangeArrowheads="1"/>
          </p:cNvSpPr>
          <p:nvPr/>
        </p:nvSpPr>
        <p:spPr bwMode="auto">
          <a:xfrm>
            <a:off x="0" y="2435225"/>
            <a:ext cx="8191500" cy="822325"/>
          </a:xfrm>
          <a:prstGeom prst="rect">
            <a:avLst/>
          </a:prstGeom>
          <a:noFill/>
          <a:ln w="9525">
            <a:noFill/>
            <a:miter lim="800000"/>
            <a:headEnd/>
            <a:tailEnd/>
          </a:ln>
          <a:effectLst/>
        </p:spPr>
        <p:txBody>
          <a:bodyPr>
            <a:prstTxWarp prst="textNoShape">
              <a:avLst/>
            </a:prstTxWarp>
            <a:spAutoFit/>
          </a:bodyPr>
          <a:lstStyle/>
          <a:p>
            <a:r>
              <a:rPr lang="en-US"/>
              <a:t>Predict </a:t>
            </a:r>
            <a:r>
              <a:rPr lang="en-US" u="sng"/>
              <a:t>SHAPE</a:t>
            </a:r>
            <a:r>
              <a:rPr lang="en-US"/>
              <a:t> of potential energy curve as function of distance from proton:  </a:t>
            </a:r>
          </a:p>
        </p:txBody>
      </p:sp>
      <p:sp>
        <p:nvSpPr>
          <p:cNvPr id="162834" name="Line 18"/>
          <p:cNvSpPr>
            <a:spLocks noChangeShapeType="1"/>
          </p:cNvSpPr>
          <p:nvPr/>
        </p:nvSpPr>
        <p:spPr bwMode="auto">
          <a:xfrm>
            <a:off x="4244975" y="4751388"/>
            <a:ext cx="3148013" cy="20637"/>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62835" name="Line 19"/>
          <p:cNvSpPr>
            <a:spLocks noChangeShapeType="1"/>
          </p:cNvSpPr>
          <p:nvPr/>
        </p:nvSpPr>
        <p:spPr bwMode="auto">
          <a:xfrm>
            <a:off x="4214813" y="3155950"/>
            <a:ext cx="0" cy="3300413"/>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62836" name="Text Box 20"/>
          <p:cNvSpPr txBox="1">
            <a:spLocks noChangeArrowheads="1"/>
          </p:cNvSpPr>
          <p:nvPr/>
        </p:nvSpPr>
        <p:spPr bwMode="auto">
          <a:xfrm>
            <a:off x="6142038" y="4743450"/>
            <a:ext cx="3013075" cy="457200"/>
          </a:xfrm>
          <a:prstGeom prst="rect">
            <a:avLst/>
          </a:prstGeom>
          <a:noFill/>
          <a:ln w="9525">
            <a:noFill/>
            <a:miter lim="800000"/>
            <a:headEnd/>
            <a:tailEnd/>
          </a:ln>
          <a:effectLst/>
        </p:spPr>
        <p:txBody>
          <a:bodyPr wrap="none">
            <a:prstTxWarp prst="textNoShape">
              <a:avLst/>
            </a:prstTxWarp>
            <a:spAutoFit/>
          </a:bodyPr>
          <a:lstStyle/>
          <a:p>
            <a:r>
              <a:rPr lang="en-US"/>
              <a:t>Distance from proton</a:t>
            </a:r>
          </a:p>
        </p:txBody>
      </p:sp>
      <p:sp>
        <p:nvSpPr>
          <p:cNvPr id="162837" name="Text Box 21"/>
          <p:cNvSpPr txBox="1">
            <a:spLocks noChangeArrowheads="1"/>
          </p:cNvSpPr>
          <p:nvPr/>
        </p:nvSpPr>
        <p:spPr bwMode="auto">
          <a:xfrm rot="-5400000">
            <a:off x="1947069" y="4607719"/>
            <a:ext cx="3929062" cy="457200"/>
          </a:xfrm>
          <a:prstGeom prst="rect">
            <a:avLst/>
          </a:prstGeom>
          <a:noFill/>
          <a:ln w="9525">
            <a:noFill/>
            <a:miter lim="800000"/>
            <a:headEnd/>
            <a:tailEnd/>
          </a:ln>
          <a:effectLst/>
        </p:spPr>
        <p:txBody>
          <a:bodyPr wrap="none">
            <a:prstTxWarp prst="textNoShape">
              <a:avLst/>
            </a:prstTxWarp>
            <a:spAutoFit/>
          </a:bodyPr>
          <a:lstStyle/>
          <a:p>
            <a:r>
              <a:rPr lang="en-US"/>
              <a:t>Potential Energy of electron</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 name="Slide Number Placeholder 5"/>
          <p:cNvSpPr>
            <a:spLocks noGrp="1"/>
          </p:cNvSpPr>
          <p:nvPr>
            <p:ph type="sldNum" sz="quarter" idx="12"/>
          </p:nvPr>
        </p:nvSpPr>
        <p:spPr/>
        <p:txBody>
          <a:bodyPr/>
          <a:lstStyle/>
          <a:p>
            <a:fld id="{206071B8-EEBA-5549-AE6E-B3293FC50F8A}" type="slidenum">
              <a:rPr lang="en-US"/>
              <a:pPr/>
              <a:t>32</a:t>
            </a:fld>
            <a:endParaRPr lang="en-US"/>
          </a:p>
        </p:txBody>
      </p:sp>
      <p:sp>
        <p:nvSpPr>
          <p:cNvPr id="164866" name="Line 2"/>
          <p:cNvSpPr>
            <a:spLocks noChangeShapeType="1"/>
          </p:cNvSpPr>
          <p:nvPr/>
        </p:nvSpPr>
        <p:spPr bwMode="auto">
          <a:xfrm flipV="1">
            <a:off x="3151188" y="25701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867" name="Line 3"/>
          <p:cNvSpPr>
            <a:spLocks noChangeShapeType="1"/>
          </p:cNvSpPr>
          <p:nvPr/>
        </p:nvSpPr>
        <p:spPr bwMode="auto">
          <a:xfrm flipV="1">
            <a:off x="3408363" y="25701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868" name="Line 4"/>
          <p:cNvSpPr>
            <a:spLocks noChangeShapeType="1"/>
          </p:cNvSpPr>
          <p:nvPr/>
        </p:nvSpPr>
        <p:spPr bwMode="auto">
          <a:xfrm>
            <a:off x="1570038" y="2554288"/>
            <a:ext cx="1587" cy="1625600"/>
          </a:xfrm>
          <a:prstGeom prst="line">
            <a:avLst/>
          </a:prstGeom>
          <a:noFill/>
          <a:ln w="0">
            <a:solidFill>
              <a:srgbClr val="000000"/>
            </a:solidFill>
            <a:round/>
            <a:headEnd/>
            <a:tailEnd/>
          </a:ln>
        </p:spPr>
        <p:txBody>
          <a:bodyPr>
            <a:prstTxWarp prst="textNoShape">
              <a:avLst/>
            </a:prstTxWarp>
          </a:bodyPr>
          <a:lstStyle/>
          <a:p>
            <a:endParaRPr lang="en-US"/>
          </a:p>
        </p:txBody>
      </p:sp>
      <p:sp>
        <p:nvSpPr>
          <p:cNvPr id="164869" name="Line 5"/>
          <p:cNvSpPr>
            <a:spLocks noChangeShapeType="1"/>
          </p:cNvSpPr>
          <p:nvPr/>
        </p:nvSpPr>
        <p:spPr bwMode="auto">
          <a:xfrm>
            <a:off x="1527175" y="41798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0" name="Line 6"/>
          <p:cNvSpPr>
            <a:spLocks noChangeShapeType="1"/>
          </p:cNvSpPr>
          <p:nvPr/>
        </p:nvSpPr>
        <p:spPr bwMode="auto">
          <a:xfrm>
            <a:off x="1527175" y="390525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1" name="Line 7"/>
          <p:cNvSpPr>
            <a:spLocks noChangeShapeType="1"/>
          </p:cNvSpPr>
          <p:nvPr/>
        </p:nvSpPr>
        <p:spPr bwMode="auto">
          <a:xfrm>
            <a:off x="1527175" y="36401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2" name="Line 8"/>
          <p:cNvSpPr>
            <a:spLocks noChangeShapeType="1"/>
          </p:cNvSpPr>
          <p:nvPr/>
        </p:nvSpPr>
        <p:spPr bwMode="auto">
          <a:xfrm>
            <a:off x="1527175" y="33670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3" name="Line 9"/>
          <p:cNvSpPr>
            <a:spLocks noChangeShapeType="1"/>
          </p:cNvSpPr>
          <p:nvPr/>
        </p:nvSpPr>
        <p:spPr bwMode="auto">
          <a:xfrm>
            <a:off x="1527175" y="309245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4" name="Line 10"/>
          <p:cNvSpPr>
            <a:spLocks noChangeShapeType="1"/>
          </p:cNvSpPr>
          <p:nvPr/>
        </p:nvSpPr>
        <p:spPr bwMode="auto">
          <a:xfrm>
            <a:off x="1527175" y="28273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5" name="Line 11"/>
          <p:cNvSpPr>
            <a:spLocks noChangeShapeType="1"/>
          </p:cNvSpPr>
          <p:nvPr/>
        </p:nvSpPr>
        <p:spPr bwMode="auto">
          <a:xfrm>
            <a:off x="1527175" y="25542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6" name="Line 12"/>
          <p:cNvSpPr>
            <a:spLocks noChangeShapeType="1"/>
          </p:cNvSpPr>
          <p:nvPr/>
        </p:nvSpPr>
        <p:spPr bwMode="auto">
          <a:xfrm>
            <a:off x="1563688" y="4168775"/>
            <a:ext cx="1235075"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7" name="Line 13"/>
          <p:cNvSpPr>
            <a:spLocks noChangeShapeType="1"/>
          </p:cNvSpPr>
          <p:nvPr/>
        </p:nvSpPr>
        <p:spPr bwMode="auto">
          <a:xfrm flipV="1">
            <a:off x="34448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8" name="Line 14"/>
          <p:cNvSpPr>
            <a:spLocks noChangeShapeType="1"/>
          </p:cNvSpPr>
          <p:nvPr/>
        </p:nvSpPr>
        <p:spPr bwMode="auto">
          <a:xfrm flipV="1">
            <a:off x="157003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79" name="Line 15"/>
          <p:cNvSpPr>
            <a:spLocks noChangeShapeType="1"/>
          </p:cNvSpPr>
          <p:nvPr/>
        </p:nvSpPr>
        <p:spPr bwMode="auto">
          <a:xfrm flipV="1">
            <a:off x="1817688" y="4179888"/>
            <a:ext cx="3175"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80" name="Line 16"/>
          <p:cNvSpPr>
            <a:spLocks noChangeShapeType="1"/>
          </p:cNvSpPr>
          <p:nvPr/>
        </p:nvSpPr>
        <p:spPr bwMode="auto">
          <a:xfrm flipV="1">
            <a:off x="206533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81" name="Line 17"/>
          <p:cNvSpPr>
            <a:spLocks noChangeShapeType="1"/>
          </p:cNvSpPr>
          <p:nvPr/>
        </p:nvSpPr>
        <p:spPr bwMode="auto">
          <a:xfrm flipV="1">
            <a:off x="2303463" y="4179888"/>
            <a:ext cx="3175"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82" name="Line 18"/>
          <p:cNvSpPr>
            <a:spLocks noChangeShapeType="1"/>
          </p:cNvSpPr>
          <p:nvPr/>
        </p:nvSpPr>
        <p:spPr bwMode="auto">
          <a:xfrm flipV="1">
            <a:off x="2551113"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83" name="Line 19"/>
          <p:cNvSpPr>
            <a:spLocks noChangeShapeType="1"/>
          </p:cNvSpPr>
          <p:nvPr/>
        </p:nvSpPr>
        <p:spPr bwMode="auto">
          <a:xfrm flipV="1">
            <a:off x="2798763"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4884" name="Freeform 20"/>
          <p:cNvSpPr>
            <a:spLocks/>
          </p:cNvSpPr>
          <p:nvPr/>
        </p:nvSpPr>
        <p:spPr bwMode="auto">
          <a:xfrm>
            <a:off x="1592263" y="2827338"/>
            <a:ext cx="76200" cy="671512"/>
          </a:xfrm>
          <a:custGeom>
            <a:avLst/>
            <a:gdLst/>
            <a:ahLst/>
            <a:cxnLst>
              <a:cxn ang="0">
                <a:pos x="0" y="0"/>
              </a:cxn>
              <a:cxn ang="0">
                <a:pos x="0" y="15"/>
              </a:cxn>
              <a:cxn ang="0">
                <a:pos x="5" y="31"/>
              </a:cxn>
              <a:cxn ang="0">
                <a:pos x="10" y="77"/>
              </a:cxn>
              <a:cxn ang="0">
                <a:pos x="10" y="128"/>
              </a:cxn>
              <a:cxn ang="0">
                <a:pos x="16" y="185"/>
              </a:cxn>
              <a:cxn ang="0">
                <a:pos x="16" y="246"/>
              </a:cxn>
              <a:cxn ang="0">
                <a:pos x="21" y="303"/>
              </a:cxn>
              <a:cxn ang="0">
                <a:pos x="21" y="349"/>
              </a:cxn>
              <a:cxn ang="0">
                <a:pos x="26" y="390"/>
              </a:cxn>
            </a:cxnLst>
            <a:rect l="0" t="0" r="r" b="b"/>
            <a:pathLst>
              <a:path w="26" h="390">
                <a:moveTo>
                  <a:pt x="0" y="0"/>
                </a:moveTo>
                <a:lnTo>
                  <a:pt x="0" y="15"/>
                </a:lnTo>
                <a:lnTo>
                  <a:pt x="5" y="31"/>
                </a:lnTo>
                <a:lnTo>
                  <a:pt x="10" y="77"/>
                </a:lnTo>
                <a:lnTo>
                  <a:pt x="10" y="128"/>
                </a:lnTo>
                <a:lnTo>
                  <a:pt x="16" y="185"/>
                </a:lnTo>
                <a:lnTo>
                  <a:pt x="16" y="246"/>
                </a:lnTo>
                <a:lnTo>
                  <a:pt x="21" y="303"/>
                </a:lnTo>
                <a:lnTo>
                  <a:pt x="21" y="349"/>
                </a:lnTo>
                <a:lnTo>
                  <a:pt x="26" y="39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85" name="Freeform 21"/>
          <p:cNvSpPr>
            <a:spLocks/>
          </p:cNvSpPr>
          <p:nvPr/>
        </p:nvSpPr>
        <p:spPr bwMode="auto">
          <a:xfrm>
            <a:off x="1668463" y="3498850"/>
            <a:ext cx="53975" cy="228600"/>
          </a:xfrm>
          <a:custGeom>
            <a:avLst/>
            <a:gdLst/>
            <a:ahLst/>
            <a:cxnLst>
              <a:cxn ang="0">
                <a:pos x="0" y="0"/>
              </a:cxn>
              <a:cxn ang="0">
                <a:pos x="5" y="46"/>
              </a:cxn>
              <a:cxn ang="0">
                <a:pos x="15" y="82"/>
              </a:cxn>
              <a:cxn ang="0">
                <a:pos x="25" y="113"/>
              </a:cxn>
              <a:cxn ang="0">
                <a:pos x="31" y="133"/>
              </a:cxn>
            </a:cxnLst>
            <a:rect l="0" t="0" r="r" b="b"/>
            <a:pathLst>
              <a:path w="31" h="133">
                <a:moveTo>
                  <a:pt x="0" y="0"/>
                </a:moveTo>
                <a:lnTo>
                  <a:pt x="5" y="46"/>
                </a:lnTo>
                <a:lnTo>
                  <a:pt x="15" y="82"/>
                </a:lnTo>
                <a:lnTo>
                  <a:pt x="25" y="113"/>
                </a:lnTo>
                <a:lnTo>
                  <a:pt x="31" y="133"/>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86" name="Freeform 22"/>
          <p:cNvSpPr>
            <a:spLocks/>
          </p:cNvSpPr>
          <p:nvPr/>
        </p:nvSpPr>
        <p:spPr bwMode="auto">
          <a:xfrm>
            <a:off x="1722438" y="3727450"/>
            <a:ext cx="42862" cy="115888"/>
          </a:xfrm>
          <a:custGeom>
            <a:avLst/>
            <a:gdLst/>
            <a:ahLst/>
            <a:cxnLst>
              <a:cxn ang="0">
                <a:pos x="0" y="0"/>
              </a:cxn>
              <a:cxn ang="0">
                <a:pos x="5" y="21"/>
              </a:cxn>
              <a:cxn ang="0">
                <a:pos x="10" y="41"/>
              </a:cxn>
              <a:cxn ang="0">
                <a:pos x="25" y="67"/>
              </a:cxn>
            </a:cxnLst>
            <a:rect l="0" t="0" r="r" b="b"/>
            <a:pathLst>
              <a:path w="25" h="67">
                <a:moveTo>
                  <a:pt x="0" y="0"/>
                </a:moveTo>
                <a:lnTo>
                  <a:pt x="5" y="21"/>
                </a:lnTo>
                <a:lnTo>
                  <a:pt x="10" y="41"/>
                </a:lnTo>
                <a:lnTo>
                  <a:pt x="25" y="67"/>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87" name="Freeform 23"/>
          <p:cNvSpPr>
            <a:spLocks/>
          </p:cNvSpPr>
          <p:nvPr/>
        </p:nvSpPr>
        <p:spPr bwMode="auto">
          <a:xfrm>
            <a:off x="1765300" y="3843338"/>
            <a:ext cx="52388" cy="61912"/>
          </a:xfrm>
          <a:custGeom>
            <a:avLst/>
            <a:gdLst/>
            <a:ahLst/>
            <a:cxnLst>
              <a:cxn ang="0">
                <a:pos x="0" y="0"/>
              </a:cxn>
              <a:cxn ang="0">
                <a:pos x="16" y="20"/>
              </a:cxn>
              <a:cxn ang="0">
                <a:pos x="31" y="36"/>
              </a:cxn>
            </a:cxnLst>
            <a:rect l="0" t="0" r="r" b="b"/>
            <a:pathLst>
              <a:path w="31" h="36">
                <a:moveTo>
                  <a:pt x="0" y="0"/>
                </a:moveTo>
                <a:lnTo>
                  <a:pt x="16" y="20"/>
                </a:lnTo>
                <a:lnTo>
                  <a:pt x="31" y="3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88" name="Freeform 24"/>
          <p:cNvSpPr>
            <a:spLocks/>
          </p:cNvSpPr>
          <p:nvPr/>
        </p:nvSpPr>
        <p:spPr bwMode="auto">
          <a:xfrm>
            <a:off x="1817688" y="3905250"/>
            <a:ext cx="46037" cy="42863"/>
          </a:xfrm>
          <a:custGeom>
            <a:avLst/>
            <a:gdLst/>
            <a:ahLst/>
            <a:cxnLst>
              <a:cxn ang="0">
                <a:pos x="0" y="0"/>
              </a:cxn>
              <a:cxn ang="0">
                <a:pos x="10" y="10"/>
              </a:cxn>
              <a:cxn ang="0">
                <a:pos x="15" y="20"/>
              </a:cxn>
              <a:cxn ang="0">
                <a:pos x="26" y="25"/>
              </a:cxn>
            </a:cxnLst>
            <a:rect l="0" t="0" r="r" b="b"/>
            <a:pathLst>
              <a:path w="26" h="25">
                <a:moveTo>
                  <a:pt x="0" y="0"/>
                </a:moveTo>
                <a:lnTo>
                  <a:pt x="10" y="10"/>
                </a:lnTo>
                <a:lnTo>
                  <a:pt x="15" y="20"/>
                </a:lnTo>
                <a:lnTo>
                  <a:pt x="26" y="2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89" name="Freeform 25"/>
          <p:cNvSpPr>
            <a:spLocks/>
          </p:cNvSpPr>
          <p:nvPr/>
        </p:nvSpPr>
        <p:spPr bwMode="auto">
          <a:xfrm>
            <a:off x="1863725" y="3948113"/>
            <a:ext cx="95250" cy="61912"/>
          </a:xfrm>
          <a:custGeom>
            <a:avLst/>
            <a:gdLst/>
            <a:ahLst/>
            <a:cxnLst>
              <a:cxn ang="0">
                <a:pos x="0" y="0"/>
              </a:cxn>
              <a:cxn ang="0">
                <a:pos x="25" y="21"/>
              </a:cxn>
              <a:cxn ang="0">
                <a:pos x="56" y="36"/>
              </a:cxn>
            </a:cxnLst>
            <a:rect l="0" t="0" r="r" b="b"/>
            <a:pathLst>
              <a:path w="56" h="36">
                <a:moveTo>
                  <a:pt x="0" y="0"/>
                </a:moveTo>
                <a:lnTo>
                  <a:pt x="25" y="21"/>
                </a:lnTo>
                <a:lnTo>
                  <a:pt x="56" y="3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90" name="Freeform 26"/>
          <p:cNvSpPr>
            <a:spLocks/>
          </p:cNvSpPr>
          <p:nvPr/>
        </p:nvSpPr>
        <p:spPr bwMode="auto">
          <a:xfrm>
            <a:off x="1958975" y="4010025"/>
            <a:ext cx="106363" cy="36513"/>
          </a:xfrm>
          <a:custGeom>
            <a:avLst/>
            <a:gdLst/>
            <a:ahLst/>
            <a:cxnLst>
              <a:cxn ang="0">
                <a:pos x="0" y="0"/>
              </a:cxn>
              <a:cxn ang="0">
                <a:pos x="26" y="10"/>
              </a:cxn>
              <a:cxn ang="0">
                <a:pos x="41" y="16"/>
              </a:cxn>
              <a:cxn ang="0">
                <a:pos x="61" y="21"/>
              </a:cxn>
            </a:cxnLst>
            <a:rect l="0" t="0" r="r" b="b"/>
            <a:pathLst>
              <a:path w="61" h="21">
                <a:moveTo>
                  <a:pt x="0" y="0"/>
                </a:moveTo>
                <a:lnTo>
                  <a:pt x="26" y="10"/>
                </a:lnTo>
                <a:lnTo>
                  <a:pt x="41" y="16"/>
                </a:lnTo>
                <a:lnTo>
                  <a:pt x="61" y="21"/>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91" name="Freeform 27"/>
          <p:cNvSpPr>
            <a:spLocks/>
          </p:cNvSpPr>
          <p:nvPr/>
        </p:nvSpPr>
        <p:spPr bwMode="auto">
          <a:xfrm>
            <a:off x="2065338" y="4046538"/>
            <a:ext cx="193675" cy="34925"/>
          </a:xfrm>
          <a:custGeom>
            <a:avLst/>
            <a:gdLst/>
            <a:ahLst/>
            <a:cxnLst>
              <a:cxn ang="0">
                <a:pos x="0" y="0"/>
              </a:cxn>
              <a:cxn ang="0">
                <a:pos x="52" y="10"/>
              </a:cxn>
              <a:cxn ang="0">
                <a:pos x="113" y="20"/>
              </a:cxn>
            </a:cxnLst>
            <a:rect l="0" t="0" r="r" b="b"/>
            <a:pathLst>
              <a:path w="113" h="20">
                <a:moveTo>
                  <a:pt x="0" y="0"/>
                </a:moveTo>
                <a:lnTo>
                  <a:pt x="52" y="10"/>
                </a:lnTo>
                <a:lnTo>
                  <a:pt x="113" y="2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92" name="Freeform 28"/>
          <p:cNvSpPr>
            <a:spLocks/>
          </p:cNvSpPr>
          <p:nvPr/>
        </p:nvSpPr>
        <p:spPr bwMode="auto">
          <a:xfrm>
            <a:off x="2259013" y="4081463"/>
            <a:ext cx="292100" cy="26987"/>
          </a:xfrm>
          <a:custGeom>
            <a:avLst/>
            <a:gdLst/>
            <a:ahLst/>
            <a:cxnLst>
              <a:cxn ang="0">
                <a:pos x="0" y="0"/>
              </a:cxn>
              <a:cxn ang="0">
                <a:pos x="36" y="5"/>
              </a:cxn>
              <a:cxn ang="0">
                <a:pos x="82" y="10"/>
              </a:cxn>
              <a:cxn ang="0">
                <a:pos x="169" y="16"/>
              </a:cxn>
            </a:cxnLst>
            <a:rect l="0" t="0" r="r" b="b"/>
            <a:pathLst>
              <a:path w="169" h="16">
                <a:moveTo>
                  <a:pt x="0" y="0"/>
                </a:moveTo>
                <a:lnTo>
                  <a:pt x="36" y="5"/>
                </a:lnTo>
                <a:lnTo>
                  <a:pt x="82" y="10"/>
                </a:lnTo>
                <a:lnTo>
                  <a:pt x="169" y="1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893" name="Line 29"/>
          <p:cNvSpPr>
            <a:spLocks noChangeShapeType="1"/>
          </p:cNvSpPr>
          <p:nvPr/>
        </p:nvSpPr>
        <p:spPr bwMode="auto">
          <a:xfrm>
            <a:off x="5910263" y="460375"/>
            <a:ext cx="1587" cy="1562100"/>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4" name="Line 30"/>
          <p:cNvSpPr>
            <a:spLocks noChangeShapeType="1"/>
          </p:cNvSpPr>
          <p:nvPr/>
        </p:nvSpPr>
        <p:spPr bwMode="auto">
          <a:xfrm>
            <a:off x="5867400" y="17684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5" name="Line 31"/>
          <p:cNvSpPr>
            <a:spLocks noChangeShapeType="1"/>
          </p:cNvSpPr>
          <p:nvPr/>
        </p:nvSpPr>
        <p:spPr bwMode="auto">
          <a:xfrm>
            <a:off x="5867400" y="1503363"/>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6" name="Line 32"/>
          <p:cNvSpPr>
            <a:spLocks noChangeShapeType="1"/>
          </p:cNvSpPr>
          <p:nvPr/>
        </p:nvSpPr>
        <p:spPr bwMode="auto">
          <a:xfrm>
            <a:off x="5867400" y="12461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7" name="Line 33"/>
          <p:cNvSpPr>
            <a:spLocks noChangeShapeType="1"/>
          </p:cNvSpPr>
          <p:nvPr/>
        </p:nvSpPr>
        <p:spPr bwMode="auto">
          <a:xfrm>
            <a:off x="5867400" y="9810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8" name="Line 34"/>
          <p:cNvSpPr>
            <a:spLocks noChangeShapeType="1"/>
          </p:cNvSpPr>
          <p:nvPr/>
        </p:nvSpPr>
        <p:spPr bwMode="auto">
          <a:xfrm>
            <a:off x="5867400" y="725488"/>
            <a:ext cx="42863"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4899" name="Line 35"/>
          <p:cNvSpPr>
            <a:spLocks noChangeShapeType="1"/>
          </p:cNvSpPr>
          <p:nvPr/>
        </p:nvSpPr>
        <p:spPr bwMode="auto">
          <a:xfrm>
            <a:off x="5867400" y="4603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0" name="Line 36"/>
          <p:cNvSpPr>
            <a:spLocks noChangeShapeType="1"/>
          </p:cNvSpPr>
          <p:nvPr/>
        </p:nvSpPr>
        <p:spPr bwMode="auto">
          <a:xfrm>
            <a:off x="5895975" y="449263"/>
            <a:ext cx="1260475"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1" name="Line 37"/>
          <p:cNvSpPr>
            <a:spLocks noChangeShapeType="1"/>
          </p:cNvSpPr>
          <p:nvPr/>
        </p:nvSpPr>
        <p:spPr bwMode="auto">
          <a:xfrm flipV="1">
            <a:off x="316071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2" name="Line 38"/>
          <p:cNvSpPr>
            <a:spLocks noChangeShapeType="1"/>
          </p:cNvSpPr>
          <p:nvPr/>
        </p:nvSpPr>
        <p:spPr bwMode="auto">
          <a:xfrm flipV="1">
            <a:off x="340836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3" name="Line 39"/>
          <p:cNvSpPr>
            <a:spLocks noChangeShapeType="1"/>
          </p:cNvSpPr>
          <p:nvPr/>
        </p:nvSpPr>
        <p:spPr bwMode="auto">
          <a:xfrm flipV="1">
            <a:off x="591026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4" name="Line 40"/>
          <p:cNvSpPr>
            <a:spLocks noChangeShapeType="1"/>
          </p:cNvSpPr>
          <p:nvPr/>
        </p:nvSpPr>
        <p:spPr bwMode="auto">
          <a:xfrm flipV="1">
            <a:off x="6159500" y="4603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5" name="Line 41"/>
          <p:cNvSpPr>
            <a:spLocks noChangeShapeType="1"/>
          </p:cNvSpPr>
          <p:nvPr/>
        </p:nvSpPr>
        <p:spPr bwMode="auto">
          <a:xfrm flipV="1">
            <a:off x="640556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6" name="Line 42"/>
          <p:cNvSpPr>
            <a:spLocks noChangeShapeType="1"/>
          </p:cNvSpPr>
          <p:nvPr/>
        </p:nvSpPr>
        <p:spPr bwMode="auto">
          <a:xfrm flipV="1">
            <a:off x="6661150" y="4603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7" name="Line 43"/>
          <p:cNvSpPr>
            <a:spLocks noChangeShapeType="1"/>
          </p:cNvSpPr>
          <p:nvPr/>
        </p:nvSpPr>
        <p:spPr bwMode="auto">
          <a:xfrm flipV="1">
            <a:off x="6910388"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8" name="Line 44"/>
          <p:cNvSpPr>
            <a:spLocks noChangeShapeType="1"/>
          </p:cNvSpPr>
          <p:nvPr/>
        </p:nvSpPr>
        <p:spPr bwMode="auto">
          <a:xfrm flipV="1">
            <a:off x="7156450" y="49212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09" name="Freeform 45"/>
          <p:cNvSpPr>
            <a:spLocks/>
          </p:cNvSpPr>
          <p:nvPr/>
        </p:nvSpPr>
        <p:spPr bwMode="auto">
          <a:xfrm>
            <a:off x="5857875" y="1697038"/>
            <a:ext cx="52388" cy="71437"/>
          </a:xfrm>
          <a:custGeom>
            <a:avLst/>
            <a:gdLst/>
            <a:ahLst/>
            <a:cxnLst>
              <a:cxn ang="0">
                <a:pos x="0" y="0"/>
              </a:cxn>
              <a:cxn ang="0">
                <a:pos x="6" y="10"/>
              </a:cxn>
              <a:cxn ang="0">
                <a:pos x="16" y="25"/>
              </a:cxn>
              <a:cxn ang="0">
                <a:pos x="21" y="36"/>
              </a:cxn>
              <a:cxn ang="0">
                <a:pos x="31" y="41"/>
              </a:cxn>
            </a:cxnLst>
            <a:rect l="0" t="0" r="r" b="b"/>
            <a:pathLst>
              <a:path w="31" h="41">
                <a:moveTo>
                  <a:pt x="0" y="0"/>
                </a:moveTo>
                <a:lnTo>
                  <a:pt x="6" y="10"/>
                </a:lnTo>
                <a:lnTo>
                  <a:pt x="16" y="25"/>
                </a:lnTo>
                <a:lnTo>
                  <a:pt x="21" y="36"/>
                </a:lnTo>
                <a:lnTo>
                  <a:pt x="31" y="41"/>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0" name="Freeform 46"/>
          <p:cNvSpPr>
            <a:spLocks/>
          </p:cNvSpPr>
          <p:nvPr/>
        </p:nvSpPr>
        <p:spPr bwMode="auto">
          <a:xfrm>
            <a:off x="5910263" y="1697038"/>
            <a:ext cx="53975" cy="71437"/>
          </a:xfrm>
          <a:custGeom>
            <a:avLst/>
            <a:gdLst/>
            <a:ahLst/>
            <a:cxnLst>
              <a:cxn ang="0">
                <a:pos x="0" y="41"/>
              </a:cxn>
              <a:cxn ang="0">
                <a:pos x="11" y="36"/>
              </a:cxn>
              <a:cxn ang="0">
                <a:pos x="16" y="25"/>
              </a:cxn>
              <a:cxn ang="0">
                <a:pos x="26" y="10"/>
              </a:cxn>
              <a:cxn ang="0">
                <a:pos x="31" y="0"/>
              </a:cxn>
            </a:cxnLst>
            <a:rect l="0" t="0" r="r" b="b"/>
            <a:pathLst>
              <a:path w="31" h="41">
                <a:moveTo>
                  <a:pt x="0" y="41"/>
                </a:moveTo>
                <a:lnTo>
                  <a:pt x="11" y="36"/>
                </a:lnTo>
                <a:lnTo>
                  <a:pt x="16" y="25"/>
                </a:lnTo>
                <a:lnTo>
                  <a:pt x="26" y="1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1" name="Line 47"/>
          <p:cNvSpPr>
            <a:spLocks noChangeShapeType="1"/>
          </p:cNvSpPr>
          <p:nvPr/>
        </p:nvSpPr>
        <p:spPr bwMode="auto">
          <a:xfrm flipV="1">
            <a:off x="5964238" y="1635125"/>
            <a:ext cx="44450" cy="61913"/>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12" name="Line 48"/>
          <p:cNvSpPr>
            <a:spLocks noChangeShapeType="1"/>
          </p:cNvSpPr>
          <p:nvPr/>
        </p:nvSpPr>
        <p:spPr bwMode="auto">
          <a:xfrm flipV="1">
            <a:off x="6008688" y="1565275"/>
            <a:ext cx="52387" cy="69850"/>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13" name="Line 49"/>
          <p:cNvSpPr>
            <a:spLocks noChangeShapeType="1"/>
          </p:cNvSpPr>
          <p:nvPr/>
        </p:nvSpPr>
        <p:spPr bwMode="auto">
          <a:xfrm flipV="1">
            <a:off x="6061075" y="1503363"/>
            <a:ext cx="52388" cy="61912"/>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14" name="Line 50"/>
          <p:cNvSpPr>
            <a:spLocks noChangeShapeType="1"/>
          </p:cNvSpPr>
          <p:nvPr/>
        </p:nvSpPr>
        <p:spPr bwMode="auto">
          <a:xfrm flipV="1">
            <a:off x="6113463" y="1441450"/>
            <a:ext cx="46037" cy="61913"/>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15" name="Freeform 51"/>
          <p:cNvSpPr>
            <a:spLocks/>
          </p:cNvSpPr>
          <p:nvPr/>
        </p:nvSpPr>
        <p:spPr bwMode="auto">
          <a:xfrm>
            <a:off x="6159500" y="1370013"/>
            <a:ext cx="52388" cy="71437"/>
          </a:xfrm>
          <a:custGeom>
            <a:avLst/>
            <a:gdLst/>
            <a:ahLst/>
            <a:cxnLst>
              <a:cxn ang="0">
                <a:pos x="0" y="41"/>
              </a:cxn>
              <a:cxn ang="0">
                <a:pos x="15" y="21"/>
              </a:cxn>
              <a:cxn ang="0">
                <a:pos x="31" y="0"/>
              </a:cxn>
            </a:cxnLst>
            <a:rect l="0" t="0" r="r" b="b"/>
            <a:pathLst>
              <a:path w="31" h="41">
                <a:moveTo>
                  <a:pt x="0" y="41"/>
                </a:moveTo>
                <a:lnTo>
                  <a:pt x="15" y="21"/>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6" name="Freeform 52"/>
          <p:cNvSpPr>
            <a:spLocks/>
          </p:cNvSpPr>
          <p:nvPr/>
        </p:nvSpPr>
        <p:spPr bwMode="auto">
          <a:xfrm>
            <a:off x="6211888" y="1246188"/>
            <a:ext cx="96837" cy="123825"/>
          </a:xfrm>
          <a:custGeom>
            <a:avLst/>
            <a:gdLst/>
            <a:ahLst/>
            <a:cxnLst>
              <a:cxn ang="0">
                <a:pos x="0" y="72"/>
              </a:cxn>
              <a:cxn ang="0">
                <a:pos x="25" y="36"/>
              </a:cxn>
              <a:cxn ang="0">
                <a:pos x="56" y="0"/>
              </a:cxn>
            </a:cxnLst>
            <a:rect l="0" t="0" r="r" b="b"/>
            <a:pathLst>
              <a:path w="56" h="72">
                <a:moveTo>
                  <a:pt x="0" y="72"/>
                </a:moveTo>
                <a:lnTo>
                  <a:pt x="25" y="36"/>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7" name="Freeform 53"/>
          <p:cNvSpPr>
            <a:spLocks/>
          </p:cNvSpPr>
          <p:nvPr/>
        </p:nvSpPr>
        <p:spPr bwMode="auto">
          <a:xfrm>
            <a:off x="6308725" y="1114425"/>
            <a:ext cx="96838" cy="131763"/>
          </a:xfrm>
          <a:custGeom>
            <a:avLst/>
            <a:gdLst/>
            <a:ahLst/>
            <a:cxnLst>
              <a:cxn ang="0">
                <a:pos x="0" y="77"/>
              </a:cxn>
              <a:cxn ang="0">
                <a:pos x="26" y="47"/>
              </a:cxn>
              <a:cxn ang="0">
                <a:pos x="36" y="26"/>
              </a:cxn>
              <a:cxn ang="0">
                <a:pos x="56" y="0"/>
              </a:cxn>
            </a:cxnLst>
            <a:rect l="0" t="0" r="r" b="b"/>
            <a:pathLst>
              <a:path w="56" h="77">
                <a:moveTo>
                  <a:pt x="0" y="77"/>
                </a:moveTo>
                <a:lnTo>
                  <a:pt x="26" y="47"/>
                </a:lnTo>
                <a:lnTo>
                  <a:pt x="36" y="26"/>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8" name="Freeform 54"/>
          <p:cNvSpPr>
            <a:spLocks/>
          </p:cNvSpPr>
          <p:nvPr/>
        </p:nvSpPr>
        <p:spPr bwMode="auto">
          <a:xfrm>
            <a:off x="6405563" y="850900"/>
            <a:ext cx="203200" cy="263525"/>
          </a:xfrm>
          <a:custGeom>
            <a:avLst/>
            <a:gdLst/>
            <a:ahLst/>
            <a:cxnLst>
              <a:cxn ang="0">
                <a:pos x="0" y="153"/>
              </a:cxn>
              <a:cxn ang="0">
                <a:pos x="26" y="123"/>
              </a:cxn>
              <a:cxn ang="0">
                <a:pos x="52" y="87"/>
              </a:cxn>
              <a:cxn ang="0">
                <a:pos x="82" y="46"/>
              </a:cxn>
              <a:cxn ang="0">
                <a:pos x="118" y="0"/>
              </a:cxn>
            </a:cxnLst>
            <a:rect l="0" t="0" r="r" b="b"/>
            <a:pathLst>
              <a:path w="118" h="153">
                <a:moveTo>
                  <a:pt x="0" y="153"/>
                </a:moveTo>
                <a:lnTo>
                  <a:pt x="26" y="123"/>
                </a:lnTo>
                <a:lnTo>
                  <a:pt x="52" y="87"/>
                </a:lnTo>
                <a:lnTo>
                  <a:pt x="82" y="46"/>
                </a:lnTo>
                <a:lnTo>
                  <a:pt x="118"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19" name="Freeform 55"/>
          <p:cNvSpPr>
            <a:spLocks/>
          </p:cNvSpPr>
          <p:nvPr/>
        </p:nvSpPr>
        <p:spPr bwMode="auto">
          <a:xfrm>
            <a:off x="6608763" y="460375"/>
            <a:ext cx="301625" cy="390525"/>
          </a:xfrm>
          <a:custGeom>
            <a:avLst/>
            <a:gdLst/>
            <a:ahLst/>
            <a:cxnLst>
              <a:cxn ang="0">
                <a:pos x="0" y="226"/>
              </a:cxn>
              <a:cxn ang="0">
                <a:pos x="41" y="174"/>
              </a:cxn>
              <a:cxn ang="0">
                <a:pos x="82" y="118"/>
              </a:cxn>
              <a:cxn ang="0">
                <a:pos x="128" y="56"/>
              </a:cxn>
              <a:cxn ang="0">
                <a:pos x="175" y="0"/>
              </a:cxn>
            </a:cxnLst>
            <a:rect l="0" t="0" r="r" b="b"/>
            <a:pathLst>
              <a:path w="175" h="226">
                <a:moveTo>
                  <a:pt x="0" y="226"/>
                </a:moveTo>
                <a:lnTo>
                  <a:pt x="41" y="174"/>
                </a:lnTo>
                <a:lnTo>
                  <a:pt x="82" y="118"/>
                </a:lnTo>
                <a:lnTo>
                  <a:pt x="128" y="56"/>
                </a:lnTo>
                <a:lnTo>
                  <a:pt x="175"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20" name="Line 56"/>
          <p:cNvSpPr>
            <a:spLocks noChangeShapeType="1"/>
          </p:cNvSpPr>
          <p:nvPr/>
        </p:nvSpPr>
        <p:spPr bwMode="auto">
          <a:xfrm>
            <a:off x="1527175" y="425450"/>
            <a:ext cx="1588" cy="157162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1" name="Line 57"/>
          <p:cNvSpPr>
            <a:spLocks noChangeShapeType="1"/>
          </p:cNvSpPr>
          <p:nvPr/>
        </p:nvSpPr>
        <p:spPr bwMode="auto">
          <a:xfrm>
            <a:off x="1482725" y="1997075"/>
            <a:ext cx="44450"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2" name="Line 58"/>
          <p:cNvSpPr>
            <a:spLocks noChangeShapeType="1"/>
          </p:cNvSpPr>
          <p:nvPr/>
        </p:nvSpPr>
        <p:spPr bwMode="auto">
          <a:xfrm>
            <a:off x="1482725" y="1731963"/>
            <a:ext cx="44450"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3" name="Line 59"/>
          <p:cNvSpPr>
            <a:spLocks noChangeShapeType="1"/>
          </p:cNvSpPr>
          <p:nvPr/>
        </p:nvSpPr>
        <p:spPr bwMode="auto">
          <a:xfrm>
            <a:off x="1482725" y="1476375"/>
            <a:ext cx="44450"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4" name="Line 60"/>
          <p:cNvSpPr>
            <a:spLocks noChangeShapeType="1"/>
          </p:cNvSpPr>
          <p:nvPr/>
        </p:nvSpPr>
        <p:spPr bwMode="auto">
          <a:xfrm>
            <a:off x="1482725" y="1211263"/>
            <a:ext cx="44450"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5" name="Line 61"/>
          <p:cNvSpPr>
            <a:spLocks noChangeShapeType="1"/>
          </p:cNvSpPr>
          <p:nvPr/>
        </p:nvSpPr>
        <p:spPr bwMode="auto">
          <a:xfrm>
            <a:off x="1482725" y="425450"/>
            <a:ext cx="44450"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6" name="Line 62"/>
          <p:cNvSpPr>
            <a:spLocks noChangeShapeType="1"/>
          </p:cNvSpPr>
          <p:nvPr/>
        </p:nvSpPr>
        <p:spPr bwMode="auto">
          <a:xfrm>
            <a:off x="1520825" y="1987550"/>
            <a:ext cx="1243013" cy="1111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7" name="Line 63"/>
          <p:cNvSpPr>
            <a:spLocks noChangeShapeType="1"/>
          </p:cNvSpPr>
          <p:nvPr/>
        </p:nvSpPr>
        <p:spPr bwMode="auto">
          <a:xfrm flipV="1">
            <a:off x="290513"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8" name="Line 64"/>
          <p:cNvSpPr>
            <a:spLocks noChangeShapeType="1"/>
          </p:cNvSpPr>
          <p:nvPr/>
        </p:nvSpPr>
        <p:spPr bwMode="auto">
          <a:xfrm flipV="1">
            <a:off x="1527175" y="19970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29" name="Line 65"/>
          <p:cNvSpPr>
            <a:spLocks noChangeShapeType="1"/>
          </p:cNvSpPr>
          <p:nvPr/>
        </p:nvSpPr>
        <p:spPr bwMode="auto">
          <a:xfrm flipV="1">
            <a:off x="17732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30" name="Line 66"/>
          <p:cNvSpPr>
            <a:spLocks noChangeShapeType="1"/>
          </p:cNvSpPr>
          <p:nvPr/>
        </p:nvSpPr>
        <p:spPr bwMode="auto">
          <a:xfrm flipV="1">
            <a:off x="2022475" y="19970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31" name="Line 67"/>
          <p:cNvSpPr>
            <a:spLocks noChangeShapeType="1"/>
          </p:cNvSpPr>
          <p:nvPr/>
        </p:nvSpPr>
        <p:spPr bwMode="auto">
          <a:xfrm flipV="1">
            <a:off x="22685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32" name="Line 68"/>
          <p:cNvSpPr>
            <a:spLocks noChangeShapeType="1"/>
          </p:cNvSpPr>
          <p:nvPr/>
        </p:nvSpPr>
        <p:spPr bwMode="auto">
          <a:xfrm flipV="1">
            <a:off x="251618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33" name="Line 69"/>
          <p:cNvSpPr>
            <a:spLocks noChangeShapeType="1"/>
          </p:cNvSpPr>
          <p:nvPr/>
        </p:nvSpPr>
        <p:spPr bwMode="auto">
          <a:xfrm flipV="1">
            <a:off x="27638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4934" name="Freeform 70"/>
          <p:cNvSpPr>
            <a:spLocks/>
          </p:cNvSpPr>
          <p:nvPr/>
        </p:nvSpPr>
        <p:spPr bwMode="auto">
          <a:xfrm>
            <a:off x="1527175" y="690563"/>
            <a:ext cx="53975" cy="61912"/>
          </a:xfrm>
          <a:custGeom>
            <a:avLst/>
            <a:gdLst/>
            <a:ahLst/>
            <a:cxnLst>
              <a:cxn ang="0">
                <a:pos x="0" y="0"/>
              </a:cxn>
              <a:cxn ang="0">
                <a:pos x="10" y="5"/>
              </a:cxn>
              <a:cxn ang="0">
                <a:pos x="15" y="16"/>
              </a:cxn>
              <a:cxn ang="0">
                <a:pos x="31" y="36"/>
              </a:cxn>
            </a:cxnLst>
            <a:rect l="0" t="0" r="r" b="b"/>
            <a:pathLst>
              <a:path w="31" h="36">
                <a:moveTo>
                  <a:pt x="0" y="0"/>
                </a:moveTo>
                <a:lnTo>
                  <a:pt x="10" y="5"/>
                </a:lnTo>
                <a:lnTo>
                  <a:pt x="15" y="16"/>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35" name="Line 71"/>
          <p:cNvSpPr>
            <a:spLocks noChangeShapeType="1"/>
          </p:cNvSpPr>
          <p:nvPr/>
        </p:nvSpPr>
        <p:spPr bwMode="auto">
          <a:xfrm>
            <a:off x="1581150" y="752475"/>
            <a:ext cx="42863" cy="69850"/>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36" name="Freeform 72"/>
          <p:cNvSpPr>
            <a:spLocks/>
          </p:cNvSpPr>
          <p:nvPr/>
        </p:nvSpPr>
        <p:spPr bwMode="auto">
          <a:xfrm>
            <a:off x="1624013" y="822325"/>
            <a:ext cx="52387" cy="61913"/>
          </a:xfrm>
          <a:custGeom>
            <a:avLst/>
            <a:gdLst/>
            <a:ahLst/>
            <a:cxnLst>
              <a:cxn ang="0">
                <a:pos x="0" y="0"/>
              </a:cxn>
              <a:cxn ang="0">
                <a:pos x="16" y="21"/>
              </a:cxn>
              <a:cxn ang="0">
                <a:pos x="31" y="36"/>
              </a:cxn>
            </a:cxnLst>
            <a:rect l="0" t="0" r="r" b="b"/>
            <a:pathLst>
              <a:path w="31" h="36">
                <a:moveTo>
                  <a:pt x="0" y="0"/>
                </a:moveTo>
                <a:lnTo>
                  <a:pt x="16" y="21"/>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37" name="Line 73"/>
          <p:cNvSpPr>
            <a:spLocks noChangeShapeType="1"/>
          </p:cNvSpPr>
          <p:nvPr/>
        </p:nvSpPr>
        <p:spPr bwMode="auto">
          <a:xfrm>
            <a:off x="1676400" y="884238"/>
            <a:ext cx="46038" cy="61912"/>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38" name="Line 74"/>
          <p:cNvSpPr>
            <a:spLocks noChangeShapeType="1"/>
          </p:cNvSpPr>
          <p:nvPr/>
        </p:nvSpPr>
        <p:spPr bwMode="auto">
          <a:xfrm>
            <a:off x="1722438" y="946150"/>
            <a:ext cx="50800" cy="71438"/>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4939" name="Freeform 75"/>
          <p:cNvSpPr>
            <a:spLocks/>
          </p:cNvSpPr>
          <p:nvPr/>
        </p:nvSpPr>
        <p:spPr bwMode="auto">
          <a:xfrm>
            <a:off x="1773238" y="1017588"/>
            <a:ext cx="53975" cy="61912"/>
          </a:xfrm>
          <a:custGeom>
            <a:avLst/>
            <a:gdLst/>
            <a:ahLst/>
            <a:cxnLst>
              <a:cxn ang="0">
                <a:pos x="0" y="0"/>
              </a:cxn>
              <a:cxn ang="0">
                <a:pos x="16" y="15"/>
              </a:cxn>
              <a:cxn ang="0">
                <a:pos x="21" y="26"/>
              </a:cxn>
              <a:cxn ang="0">
                <a:pos x="31" y="36"/>
              </a:cxn>
            </a:cxnLst>
            <a:rect l="0" t="0" r="r" b="b"/>
            <a:pathLst>
              <a:path w="31" h="36">
                <a:moveTo>
                  <a:pt x="0" y="0"/>
                </a:moveTo>
                <a:lnTo>
                  <a:pt x="16" y="15"/>
                </a:lnTo>
                <a:lnTo>
                  <a:pt x="21" y="26"/>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40" name="Freeform 76"/>
          <p:cNvSpPr>
            <a:spLocks/>
          </p:cNvSpPr>
          <p:nvPr/>
        </p:nvSpPr>
        <p:spPr bwMode="auto">
          <a:xfrm>
            <a:off x="1827213" y="1079500"/>
            <a:ext cx="96837" cy="131763"/>
          </a:xfrm>
          <a:custGeom>
            <a:avLst/>
            <a:gdLst/>
            <a:ahLst/>
            <a:cxnLst>
              <a:cxn ang="0">
                <a:pos x="0" y="0"/>
              </a:cxn>
              <a:cxn ang="0">
                <a:pos x="10" y="15"/>
              </a:cxn>
              <a:cxn ang="0">
                <a:pos x="26" y="36"/>
              </a:cxn>
              <a:cxn ang="0">
                <a:pos x="56" y="77"/>
              </a:cxn>
            </a:cxnLst>
            <a:rect l="0" t="0" r="r" b="b"/>
            <a:pathLst>
              <a:path w="56" h="77">
                <a:moveTo>
                  <a:pt x="0" y="0"/>
                </a:moveTo>
                <a:lnTo>
                  <a:pt x="10" y="15"/>
                </a:lnTo>
                <a:lnTo>
                  <a:pt x="26" y="36"/>
                </a:lnTo>
                <a:lnTo>
                  <a:pt x="56" y="77"/>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41" name="Freeform 77"/>
          <p:cNvSpPr>
            <a:spLocks/>
          </p:cNvSpPr>
          <p:nvPr/>
        </p:nvSpPr>
        <p:spPr bwMode="auto">
          <a:xfrm>
            <a:off x="1924050" y="1211263"/>
            <a:ext cx="98425" cy="133350"/>
          </a:xfrm>
          <a:custGeom>
            <a:avLst/>
            <a:gdLst/>
            <a:ahLst/>
            <a:cxnLst>
              <a:cxn ang="0">
                <a:pos x="0" y="0"/>
              </a:cxn>
              <a:cxn ang="0">
                <a:pos x="11" y="15"/>
              </a:cxn>
              <a:cxn ang="0">
                <a:pos x="26" y="36"/>
              </a:cxn>
              <a:cxn ang="0">
                <a:pos x="36" y="51"/>
              </a:cxn>
              <a:cxn ang="0">
                <a:pos x="57" y="77"/>
              </a:cxn>
            </a:cxnLst>
            <a:rect l="0" t="0" r="r" b="b"/>
            <a:pathLst>
              <a:path w="57" h="77">
                <a:moveTo>
                  <a:pt x="0" y="0"/>
                </a:moveTo>
                <a:lnTo>
                  <a:pt x="11" y="15"/>
                </a:lnTo>
                <a:lnTo>
                  <a:pt x="26" y="36"/>
                </a:lnTo>
                <a:lnTo>
                  <a:pt x="36" y="51"/>
                </a:lnTo>
                <a:lnTo>
                  <a:pt x="57" y="77"/>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42" name="Freeform 78"/>
          <p:cNvSpPr>
            <a:spLocks/>
          </p:cNvSpPr>
          <p:nvPr/>
        </p:nvSpPr>
        <p:spPr bwMode="auto">
          <a:xfrm>
            <a:off x="2022475" y="1344613"/>
            <a:ext cx="193675" cy="265112"/>
          </a:xfrm>
          <a:custGeom>
            <a:avLst/>
            <a:gdLst/>
            <a:ahLst/>
            <a:cxnLst>
              <a:cxn ang="0">
                <a:pos x="0" y="0"/>
              </a:cxn>
              <a:cxn ang="0">
                <a:pos x="20" y="30"/>
              </a:cxn>
              <a:cxn ang="0">
                <a:pos x="51" y="66"/>
              </a:cxn>
              <a:cxn ang="0">
                <a:pos x="77" y="107"/>
              </a:cxn>
              <a:cxn ang="0">
                <a:pos x="113" y="154"/>
              </a:cxn>
            </a:cxnLst>
            <a:rect l="0" t="0" r="r" b="b"/>
            <a:pathLst>
              <a:path w="113" h="154">
                <a:moveTo>
                  <a:pt x="0" y="0"/>
                </a:moveTo>
                <a:lnTo>
                  <a:pt x="20" y="30"/>
                </a:lnTo>
                <a:lnTo>
                  <a:pt x="51" y="66"/>
                </a:lnTo>
                <a:lnTo>
                  <a:pt x="77" y="107"/>
                </a:lnTo>
                <a:lnTo>
                  <a:pt x="113" y="154"/>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43" name="Freeform 79"/>
          <p:cNvSpPr>
            <a:spLocks/>
          </p:cNvSpPr>
          <p:nvPr/>
        </p:nvSpPr>
        <p:spPr bwMode="auto">
          <a:xfrm>
            <a:off x="2216150" y="1609725"/>
            <a:ext cx="300038" cy="387350"/>
          </a:xfrm>
          <a:custGeom>
            <a:avLst/>
            <a:gdLst/>
            <a:ahLst/>
            <a:cxnLst>
              <a:cxn ang="0">
                <a:pos x="0" y="0"/>
              </a:cxn>
              <a:cxn ang="0">
                <a:pos x="41" y="51"/>
              </a:cxn>
              <a:cxn ang="0">
                <a:pos x="82" y="107"/>
              </a:cxn>
              <a:cxn ang="0">
                <a:pos x="128" y="169"/>
              </a:cxn>
              <a:cxn ang="0">
                <a:pos x="174" y="225"/>
              </a:cxn>
            </a:cxnLst>
            <a:rect l="0" t="0" r="r" b="b"/>
            <a:pathLst>
              <a:path w="174" h="225">
                <a:moveTo>
                  <a:pt x="0" y="0"/>
                </a:moveTo>
                <a:lnTo>
                  <a:pt x="41" y="51"/>
                </a:lnTo>
                <a:lnTo>
                  <a:pt x="82" y="107"/>
                </a:lnTo>
                <a:lnTo>
                  <a:pt x="128" y="169"/>
                </a:lnTo>
                <a:lnTo>
                  <a:pt x="174" y="225"/>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4944" name="Line 80"/>
          <p:cNvSpPr>
            <a:spLocks noChangeShapeType="1"/>
          </p:cNvSpPr>
          <p:nvPr/>
        </p:nvSpPr>
        <p:spPr bwMode="auto">
          <a:xfrm>
            <a:off x="1562100" y="4681538"/>
            <a:ext cx="1588" cy="163353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45" name="Line 81"/>
          <p:cNvSpPr>
            <a:spLocks noChangeShapeType="1"/>
          </p:cNvSpPr>
          <p:nvPr/>
        </p:nvSpPr>
        <p:spPr bwMode="auto">
          <a:xfrm>
            <a:off x="1519238" y="63150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46" name="Line 82"/>
          <p:cNvSpPr>
            <a:spLocks noChangeShapeType="1"/>
          </p:cNvSpPr>
          <p:nvPr/>
        </p:nvSpPr>
        <p:spPr bwMode="auto">
          <a:xfrm>
            <a:off x="1519238" y="6043613"/>
            <a:ext cx="42862"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47" name="Line 83"/>
          <p:cNvSpPr>
            <a:spLocks noChangeShapeType="1"/>
          </p:cNvSpPr>
          <p:nvPr/>
        </p:nvSpPr>
        <p:spPr bwMode="auto">
          <a:xfrm>
            <a:off x="1519238" y="57689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48" name="Line 84"/>
          <p:cNvSpPr>
            <a:spLocks noChangeShapeType="1"/>
          </p:cNvSpPr>
          <p:nvPr/>
        </p:nvSpPr>
        <p:spPr bwMode="auto">
          <a:xfrm>
            <a:off x="1519238" y="5503863"/>
            <a:ext cx="42862"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49" name="Line 85"/>
          <p:cNvSpPr>
            <a:spLocks noChangeShapeType="1"/>
          </p:cNvSpPr>
          <p:nvPr/>
        </p:nvSpPr>
        <p:spPr bwMode="auto">
          <a:xfrm>
            <a:off x="1519238" y="5229225"/>
            <a:ext cx="42862"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0" name="Line 86"/>
          <p:cNvSpPr>
            <a:spLocks noChangeShapeType="1"/>
          </p:cNvSpPr>
          <p:nvPr/>
        </p:nvSpPr>
        <p:spPr bwMode="auto">
          <a:xfrm>
            <a:off x="1519238" y="49561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1" name="Line 87"/>
          <p:cNvSpPr>
            <a:spLocks noChangeShapeType="1"/>
          </p:cNvSpPr>
          <p:nvPr/>
        </p:nvSpPr>
        <p:spPr bwMode="auto">
          <a:xfrm>
            <a:off x="1519238" y="4681538"/>
            <a:ext cx="42862"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2" name="Line 88"/>
          <p:cNvSpPr>
            <a:spLocks noChangeShapeType="1"/>
          </p:cNvSpPr>
          <p:nvPr/>
        </p:nvSpPr>
        <p:spPr bwMode="auto">
          <a:xfrm>
            <a:off x="1555750" y="6303963"/>
            <a:ext cx="1243013"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3" name="Line 89"/>
          <p:cNvSpPr>
            <a:spLocks noChangeShapeType="1"/>
          </p:cNvSpPr>
          <p:nvPr/>
        </p:nvSpPr>
        <p:spPr bwMode="auto">
          <a:xfrm flipV="1">
            <a:off x="325438"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4" name="Line 90"/>
          <p:cNvSpPr>
            <a:spLocks noChangeShapeType="1"/>
          </p:cNvSpPr>
          <p:nvPr/>
        </p:nvSpPr>
        <p:spPr bwMode="auto">
          <a:xfrm flipV="1">
            <a:off x="156210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5" name="Line 91"/>
          <p:cNvSpPr>
            <a:spLocks noChangeShapeType="1"/>
          </p:cNvSpPr>
          <p:nvPr/>
        </p:nvSpPr>
        <p:spPr bwMode="auto">
          <a:xfrm flipV="1">
            <a:off x="180975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6" name="Line 92"/>
          <p:cNvSpPr>
            <a:spLocks noChangeShapeType="1"/>
          </p:cNvSpPr>
          <p:nvPr/>
        </p:nvSpPr>
        <p:spPr bwMode="auto">
          <a:xfrm flipV="1">
            <a:off x="2055813"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7" name="Line 93"/>
          <p:cNvSpPr>
            <a:spLocks noChangeShapeType="1"/>
          </p:cNvSpPr>
          <p:nvPr/>
        </p:nvSpPr>
        <p:spPr bwMode="auto">
          <a:xfrm flipV="1">
            <a:off x="2303463" y="6315075"/>
            <a:ext cx="3175"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8" name="Line 94"/>
          <p:cNvSpPr>
            <a:spLocks noChangeShapeType="1"/>
          </p:cNvSpPr>
          <p:nvPr/>
        </p:nvSpPr>
        <p:spPr bwMode="auto">
          <a:xfrm flipV="1">
            <a:off x="255270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59" name="Line 95"/>
          <p:cNvSpPr>
            <a:spLocks noChangeShapeType="1"/>
          </p:cNvSpPr>
          <p:nvPr/>
        </p:nvSpPr>
        <p:spPr bwMode="auto">
          <a:xfrm flipV="1">
            <a:off x="2798763"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60" name="Line 96"/>
          <p:cNvSpPr>
            <a:spLocks noChangeShapeType="1"/>
          </p:cNvSpPr>
          <p:nvPr/>
        </p:nvSpPr>
        <p:spPr bwMode="auto">
          <a:xfrm>
            <a:off x="1508125" y="4956175"/>
            <a:ext cx="53975" cy="158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4961" name="Line 97"/>
          <p:cNvSpPr>
            <a:spLocks noChangeShapeType="1"/>
          </p:cNvSpPr>
          <p:nvPr/>
        </p:nvSpPr>
        <p:spPr bwMode="auto">
          <a:xfrm>
            <a:off x="1562100" y="4956175"/>
            <a:ext cx="52388" cy="158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4962" name="Line 98"/>
          <p:cNvSpPr>
            <a:spLocks noChangeShapeType="1"/>
          </p:cNvSpPr>
          <p:nvPr/>
        </p:nvSpPr>
        <p:spPr bwMode="auto">
          <a:xfrm>
            <a:off x="1614488" y="4956175"/>
            <a:ext cx="46037" cy="793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4963" name="Freeform 99"/>
          <p:cNvSpPr>
            <a:spLocks/>
          </p:cNvSpPr>
          <p:nvPr/>
        </p:nvSpPr>
        <p:spPr bwMode="auto">
          <a:xfrm>
            <a:off x="1660525" y="4964113"/>
            <a:ext cx="50800" cy="17462"/>
          </a:xfrm>
          <a:custGeom>
            <a:avLst/>
            <a:gdLst/>
            <a:ahLst/>
            <a:cxnLst>
              <a:cxn ang="0">
                <a:pos x="0" y="0"/>
              </a:cxn>
              <a:cxn ang="0">
                <a:pos x="15" y="5"/>
              </a:cxn>
              <a:cxn ang="0">
                <a:pos x="30" y="10"/>
              </a:cxn>
            </a:cxnLst>
            <a:rect l="0" t="0" r="r" b="b"/>
            <a:pathLst>
              <a:path w="30" h="10">
                <a:moveTo>
                  <a:pt x="0" y="0"/>
                </a:moveTo>
                <a:lnTo>
                  <a:pt x="15" y="5"/>
                </a:lnTo>
                <a:lnTo>
                  <a:pt x="30" y="1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64" name="Line 100"/>
          <p:cNvSpPr>
            <a:spLocks noChangeShapeType="1"/>
          </p:cNvSpPr>
          <p:nvPr/>
        </p:nvSpPr>
        <p:spPr bwMode="auto">
          <a:xfrm>
            <a:off x="1711325" y="4981575"/>
            <a:ext cx="44450" cy="28575"/>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4965" name="Freeform 101"/>
          <p:cNvSpPr>
            <a:spLocks/>
          </p:cNvSpPr>
          <p:nvPr/>
        </p:nvSpPr>
        <p:spPr bwMode="auto">
          <a:xfrm>
            <a:off x="1755775" y="5010150"/>
            <a:ext cx="53975" cy="25400"/>
          </a:xfrm>
          <a:custGeom>
            <a:avLst/>
            <a:gdLst/>
            <a:ahLst/>
            <a:cxnLst>
              <a:cxn ang="0">
                <a:pos x="0" y="0"/>
              </a:cxn>
              <a:cxn ang="0">
                <a:pos x="15" y="5"/>
              </a:cxn>
              <a:cxn ang="0">
                <a:pos x="31" y="15"/>
              </a:cxn>
            </a:cxnLst>
            <a:rect l="0" t="0" r="r" b="b"/>
            <a:pathLst>
              <a:path w="31" h="15">
                <a:moveTo>
                  <a:pt x="0" y="0"/>
                </a:moveTo>
                <a:lnTo>
                  <a:pt x="15" y="5"/>
                </a:lnTo>
                <a:lnTo>
                  <a:pt x="31" y="1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66" name="Freeform 102"/>
          <p:cNvSpPr>
            <a:spLocks/>
          </p:cNvSpPr>
          <p:nvPr/>
        </p:nvSpPr>
        <p:spPr bwMode="auto">
          <a:xfrm>
            <a:off x="1809750" y="5035550"/>
            <a:ext cx="53975" cy="44450"/>
          </a:xfrm>
          <a:custGeom>
            <a:avLst/>
            <a:gdLst/>
            <a:ahLst/>
            <a:cxnLst>
              <a:cxn ang="0">
                <a:pos x="0" y="0"/>
              </a:cxn>
              <a:cxn ang="0">
                <a:pos x="15" y="10"/>
              </a:cxn>
              <a:cxn ang="0">
                <a:pos x="31" y="26"/>
              </a:cxn>
            </a:cxnLst>
            <a:rect l="0" t="0" r="r" b="b"/>
            <a:pathLst>
              <a:path w="31" h="26">
                <a:moveTo>
                  <a:pt x="0" y="0"/>
                </a:moveTo>
                <a:lnTo>
                  <a:pt x="15" y="10"/>
                </a:lnTo>
                <a:lnTo>
                  <a:pt x="31" y="2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67" name="Freeform 103"/>
          <p:cNvSpPr>
            <a:spLocks/>
          </p:cNvSpPr>
          <p:nvPr/>
        </p:nvSpPr>
        <p:spPr bwMode="auto">
          <a:xfrm>
            <a:off x="1863725" y="5080000"/>
            <a:ext cx="95250" cy="96838"/>
          </a:xfrm>
          <a:custGeom>
            <a:avLst/>
            <a:gdLst/>
            <a:ahLst/>
            <a:cxnLst>
              <a:cxn ang="0">
                <a:pos x="0" y="0"/>
              </a:cxn>
              <a:cxn ang="0">
                <a:pos x="25" y="25"/>
              </a:cxn>
              <a:cxn ang="0">
                <a:pos x="56" y="56"/>
              </a:cxn>
            </a:cxnLst>
            <a:rect l="0" t="0" r="r" b="b"/>
            <a:pathLst>
              <a:path w="56" h="56">
                <a:moveTo>
                  <a:pt x="0" y="0"/>
                </a:moveTo>
                <a:lnTo>
                  <a:pt x="25" y="25"/>
                </a:lnTo>
                <a:lnTo>
                  <a:pt x="56" y="5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68" name="Freeform 104"/>
          <p:cNvSpPr>
            <a:spLocks/>
          </p:cNvSpPr>
          <p:nvPr/>
        </p:nvSpPr>
        <p:spPr bwMode="auto">
          <a:xfrm>
            <a:off x="1958975" y="5176838"/>
            <a:ext cx="96838" cy="115887"/>
          </a:xfrm>
          <a:custGeom>
            <a:avLst/>
            <a:gdLst/>
            <a:ahLst/>
            <a:cxnLst>
              <a:cxn ang="0">
                <a:pos x="0" y="0"/>
              </a:cxn>
              <a:cxn ang="0">
                <a:pos x="26" y="26"/>
              </a:cxn>
              <a:cxn ang="0">
                <a:pos x="41" y="41"/>
              </a:cxn>
              <a:cxn ang="0">
                <a:pos x="56" y="67"/>
              </a:cxn>
            </a:cxnLst>
            <a:rect l="0" t="0" r="r" b="b"/>
            <a:pathLst>
              <a:path w="56" h="67">
                <a:moveTo>
                  <a:pt x="0" y="0"/>
                </a:moveTo>
                <a:lnTo>
                  <a:pt x="26" y="26"/>
                </a:lnTo>
                <a:lnTo>
                  <a:pt x="41" y="41"/>
                </a:lnTo>
                <a:lnTo>
                  <a:pt x="56" y="67"/>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69" name="Freeform 105"/>
          <p:cNvSpPr>
            <a:spLocks/>
          </p:cNvSpPr>
          <p:nvPr/>
        </p:nvSpPr>
        <p:spPr bwMode="auto">
          <a:xfrm>
            <a:off x="2055813" y="5292725"/>
            <a:ext cx="195262" cy="325438"/>
          </a:xfrm>
          <a:custGeom>
            <a:avLst/>
            <a:gdLst/>
            <a:ahLst/>
            <a:cxnLst>
              <a:cxn ang="0">
                <a:pos x="0" y="0"/>
              </a:cxn>
              <a:cxn ang="0">
                <a:pos x="21" y="36"/>
              </a:cxn>
              <a:cxn ang="0">
                <a:pos x="52" y="71"/>
              </a:cxn>
              <a:cxn ang="0">
                <a:pos x="77" y="123"/>
              </a:cxn>
              <a:cxn ang="0">
                <a:pos x="98" y="153"/>
              </a:cxn>
              <a:cxn ang="0">
                <a:pos x="113" y="189"/>
              </a:cxn>
            </a:cxnLst>
            <a:rect l="0" t="0" r="r" b="b"/>
            <a:pathLst>
              <a:path w="113" h="189">
                <a:moveTo>
                  <a:pt x="0" y="0"/>
                </a:moveTo>
                <a:lnTo>
                  <a:pt x="21" y="36"/>
                </a:lnTo>
                <a:lnTo>
                  <a:pt x="52" y="71"/>
                </a:lnTo>
                <a:lnTo>
                  <a:pt x="77" y="123"/>
                </a:lnTo>
                <a:lnTo>
                  <a:pt x="98" y="153"/>
                </a:lnTo>
                <a:lnTo>
                  <a:pt x="113" y="189"/>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70" name="Freeform 106"/>
          <p:cNvSpPr>
            <a:spLocks/>
          </p:cNvSpPr>
          <p:nvPr/>
        </p:nvSpPr>
        <p:spPr bwMode="auto">
          <a:xfrm>
            <a:off x="2251075" y="5618163"/>
            <a:ext cx="301625" cy="696912"/>
          </a:xfrm>
          <a:custGeom>
            <a:avLst/>
            <a:gdLst/>
            <a:ahLst/>
            <a:cxnLst>
              <a:cxn ang="0">
                <a:pos x="0" y="0"/>
              </a:cxn>
              <a:cxn ang="0">
                <a:pos x="21" y="41"/>
              </a:cxn>
              <a:cxn ang="0">
                <a:pos x="41" y="88"/>
              </a:cxn>
              <a:cxn ang="0">
                <a:pos x="62" y="139"/>
              </a:cxn>
              <a:cxn ang="0">
                <a:pos x="82" y="190"/>
              </a:cxn>
              <a:cxn ang="0">
                <a:pos x="128" y="298"/>
              </a:cxn>
              <a:cxn ang="0">
                <a:pos x="175" y="405"/>
              </a:cxn>
            </a:cxnLst>
            <a:rect l="0" t="0" r="r" b="b"/>
            <a:pathLst>
              <a:path w="175" h="405">
                <a:moveTo>
                  <a:pt x="0" y="0"/>
                </a:moveTo>
                <a:lnTo>
                  <a:pt x="21" y="41"/>
                </a:lnTo>
                <a:lnTo>
                  <a:pt x="41" y="88"/>
                </a:lnTo>
                <a:lnTo>
                  <a:pt x="62" y="139"/>
                </a:lnTo>
                <a:lnTo>
                  <a:pt x="82" y="190"/>
                </a:lnTo>
                <a:lnTo>
                  <a:pt x="128" y="298"/>
                </a:lnTo>
                <a:lnTo>
                  <a:pt x="175" y="40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4971" name="Text Box 107"/>
          <p:cNvSpPr txBox="1">
            <a:spLocks noChangeArrowheads="1"/>
          </p:cNvSpPr>
          <p:nvPr/>
        </p:nvSpPr>
        <p:spPr bwMode="auto">
          <a:xfrm>
            <a:off x="1944688" y="2051050"/>
            <a:ext cx="3016250" cy="366713"/>
          </a:xfrm>
          <a:prstGeom prst="rect">
            <a:avLst/>
          </a:prstGeom>
          <a:noFill/>
          <a:ln w="9525">
            <a:noFill/>
            <a:miter lim="800000"/>
            <a:headEnd/>
            <a:tailEnd/>
          </a:ln>
          <a:effectLst/>
        </p:spPr>
        <p:txBody>
          <a:bodyPr wrap="none">
            <a:prstTxWarp prst="textNoShape">
              <a:avLst/>
            </a:prstTxWarp>
            <a:spAutoFit/>
          </a:bodyPr>
          <a:lstStyle/>
          <a:p>
            <a:r>
              <a:rPr lang="en-US" sz="1800" b="1"/>
              <a:t>Distance from nucleus (D)</a:t>
            </a:r>
          </a:p>
        </p:txBody>
      </p:sp>
      <p:sp>
        <p:nvSpPr>
          <p:cNvPr id="164972" name="Rectangle 108"/>
          <p:cNvSpPr>
            <a:spLocks noChangeArrowheads="1"/>
          </p:cNvSpPr>
          <p:nvPr/>
        </p:nvSpPr>
        <p:spPr bwMode="auto">
          <a:xfrm>
            <a:off x="1514475" y="2006600"/>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4973" name="Text Box 109"/>
          <p:cNvSpPr txBox="1">
            <a:spLocks noChangeArrowheads="1"/>
          </p:cNvSpPr>
          <p:nvPr/>
        </p:nvSpPr>
        <p:spPr bwMode="auto">
          <a:xfrm rot="-5400000">
            <a:off x="442119" y="783432"/>
            <a:ext cx="1720850" cy="366712"/>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4974" name="Text Box 110"/>
          <p:cNvSpPr txBox="1">
            <a:spLocks noChangeArrowheads="1"/>
          </p:cNvSpPr>
          <p:nvPr/>
        </p:nvSpPr>
        <p:spPr bwMode="auto">
          <a:xfrm>
            <a:off x="2484438" y="4151313"/>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t>D</a:t>
            </a:r>
          </a:p>
        </p:txBody>
      </p:sp>
      <p:sp>
        <p:nvSpPr>
          <p:cNvPr id="164975" name="Rectangle 111"/>
          <p:cNvSpPr>
            <a:spLocks noChangeArrowheads="1"/>
          </p:cNvSpPr>
          <p:nvPr/>
        </p:nvSpPr>
        <p:spPr bwMode="auto">
          <a:xfrm>
            <a:off x="1514475" y="4238625"/>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4976" name="Text Box 112"/>
          <p:cNvSpPr txBox="1">
            <a:spLocks noChangeArrowheads="1"/>
          </p:cNvSpPr>
          <p:nvPr/>
        </p:nvSpPr>
        <p:spPr bwMode="auto">
          <a:xfrm rot="-5400000">
            <a:off x="367507" y="2939256"/>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4977" name="Text Box 113"/>
          <p:cNvSpPr txBox="1">
            <a:spLocks noChangeArrowheads="1"/>
          </p:cNvSpPr>
          <p:nvPr/>
        </p:nvSpPr>
        <p:spPr bwMode="auto">
          <a:xfrm>
            <a:off x="2436813" y="6256338"/>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t>D</a:t>
            </a:r>
          </a:p>
        </p:txBody>
      </p:sp>
      <p:sp>
        <p:nvSpPr>
          <p:cNvPr id="164978" name="Rectangle 114"/>
          <p:cNvSpPr>
            <a:spLocks noChangeArrowheads="1"/>
          </p:cNvSpPr>
          <p:nvPr/>
        </p:nvSpPr>
        <p:spPr bwMode="auto">
          <a:xfrm>
            <a:off x="1524000" y="6315075"/>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4979" name="Text Box 115"/>
          <p:cNvSpPr txBox="1">
            <a:spLocks noChangeArrowheads="1"/>
          </p:cNvSpPr>
          <p:nvPr/>
        </p:nvSpPr>
        <p:spPr bwMode="auto">
          <a:xfrm rot="-5400000">
            <a:off x="399257" y="5377656"/>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4980" name="Text Box 116"/>
          <p:cNvSpPr txBox="1">
            <a:spLocks noChangeArrowheads="1"/>
          </p:cNvSpPr>
          <p:nvPr/>
        </p:nvSpPr>
        <p:spPr bwMode="auto">
          <a:xfrm>
            <a:off x="6834188" y="88900"/>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D</a:t>
            </a:r>
          </a:p>
        </p:txBody>
      </p:sp>
      <p:sp>
        <p:nvSpPr>
          <p:cNvPr id="164981" name="Text Box 117"/>
          <p:cNvSpPr txBox="1">
            <a:spLocks noChangeArrowheads="1"/>
          </p:cNvSpPr>
          <p:nvPr/>
        </p:nvSpPr>
        <p:spPr bwMode="auto">
          <a:xfrm rot="-5400000">
            <a:off x="4782344" y="1207294"/>
            <a:ext cx="1720850" cy="366712"/>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4982" name="Rectangle 118"/>
          <p:cNvSpPr>
            <a:spLocks noChangeArrowheads="1"/>
          </p:cNvSpPr>
          <p:nvPr/>
        </p:nvSpPr>
        <p:spPr bwMode="auto">
          <a:xfrm>
            <a:off x="5867400" y="273050"/>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4983" name="Text Box 119"/>
          <p:cNvSpPr txBox="1">
            <a:spLocks noChangeArrowheads="1"/>
          </p:cNvSpPr>
          <p:nvPr/>
        </p:nvSpPr>
        <p:spPr bwMode="auto">
          <a:xfrm>
            <a:off x="2347913" y="5365750"/>
            <a:ext cx="354012" cy="396875"/>
          </a:xfrm>
          <a:prstGeom prst="rect">
            <a:avLst/>
          </a:prstGeom>
          <a:noFill/>
          <a:ln w="9525">
            <a:noFill/>
            <a:miter lim="800000"/>
            <a:headEnd/>
            <a:tailEnd/>
          </a:ln>
          <a:effectLst/>
        </p:spPr>
        <p:txBody>
          <a:bodyPr wrap="none">
            <a:prstTxWarp prst="textNoShape">
              <a:avLst/>
            </a:prstTxWarp>
            <a:spAutoFit/>
          </a:bodyPr>
          <a:lstStyle/>
          <a:p>
            <a:r>
              <a:rPr lang="en-US" sz="2000" b="1">
                <a:solidFill>
                  <a:srgbClr val="EE2504"/>
                </a:solidFill>
              </a:rPr>
              <a:t>E</a:t>
            </a:r>
          </a:p>
        </p:txBody>
      </p:sp>
      <p:sp>
        <p:nvSpPr>
          <p:cNvPr id="164984" name="Text Box 120"/>
          <p:cNvSpPr txBox="1">
            <a:spLocks noChangeArrowheads="1"/>
          </p:cNvSpPr>
          <p:nvPr/>
        </p:nvSpPr>
        <p:spPr bwMode="auto">
          <a:xfrm>
            <a:off x="6731000" y="871538"/>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solidFill>
                  <a:srgbClr val="EE2504"/>
                </a:solidFill>
              </a:rPr>
              <a:t>B</a:t>
            </a:r>
          </a:p>
        </p:txBody>
      </p:sp>
      <p:sp>
        <p:nvSpPr>
          <p:cNvPr id="164985" name="Line 121"/>
          <p:cNvSpPr>
            <a:spLocks noChangeShapeType="1"/>
          </p:cNvSpPr>
          <p:nvPr/>
        </p:nvSpPr>
        <p:spPr bwMode="auto">
          <a:xfrm>
            <a:off x="5919788" y="3484563"/>
            <a:ext cx="1587" cy="160972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86" name="Line 122"/>
          <p:cNvSpPr>
            <a:spLocks noChangeShapeType="1"/>
          </p:cNvSpPr>
          <p:nvPr/>
        </p:nvSpPr>
        <p:spPr bwMode="auto">
          <a:xfrm>
            <a:off x="5876925" y="50942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87" name="Line 123"/>
          <p:cNvSpPr>
            <a:spLocks noChangeShapeType="1"/>
          </p:cNvSpPr>
          <p:nvPr/>
        </p:nvSpPr>
        <p:spPr bwMode="auto">
          <a:xfrm>
            <a:off x="5876925" y="48291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88" name="Line 124"/>
          <p:cNvSpPr>
            <a:spLocks noChangeShapeType="1"/>
          </p:cNvSpPr>
          <p:nvPr/>
        </p:nvSpPr>
        <p:spPr bwMode="auto">
          <a:xfrm>
            <a:off x="5876925" y="45545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89" name="Line 125"/>
          <p:cNvSpPr>
            <a:spLocks noChangeShapeType="1"/>
          </p:cNvSpPr>
          <p:nvPr/>
        </p:nvSpPr>
        <p:spPr bwMode="auto">
          <a:xfrm>
            <a:off x="5876925" y="428942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0" name="Line 126"/>
          <p:cNvSpPr>
            <a:spLocks noChangeShapeType="1"/>
          </p:cNvSpPr>
          <p:nvPr/>
        </p:nvSpPr>
        <p:spPr bwMode="auto">
          <a:xfrm>
            <a:off x="5876925" y="4024313"/>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1" name="Line 127"/>
          <p:cNvSpPr>
            <a:spLocks noChangeShapeType="1"/>
          </p:cNvSpPr>
          <p:nvPr/>
        </p:nvSpPr>
        <p:spPr bwMode="auto">
          <a:xfrm>
            <a:off x="5876925" y="3749675"/>
            <a:ext cx="42863"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2" name="Line 128"/>
          <p:cNvSpPr>
            <a:spLocks noChangeShapeType="1"/>
          </p:cNvSpPr>
          <p:nvPr/>
        </p:nvSpPr>
        <p:spPr bwMode="auto">
          <a:xfrm>
            <a:off x="5876925" y="3484563"/>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3" name="Line 129"/>
          <p:cNvSpPr>
            <a:spLocks noChangeShapeType="1"/>
          </p:cNvSpPr>
          <p:nvPr/>
        </p:nvSpPr>
        <p:spPr bwMode="auto">
          <a:xfrm flipV="1">
            <a:off x="5918200" y="3486150"/>
            <a:ext cx="1255713" cy="20638"/>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4" name="Line 130"/>
          <p:cNvSpPr>
            <a:spLocks noChangeShapeType="1"/>
          </p:cNvSpPr>
          <p:nvPr/>
        </p:nvSpPr>
        <p:spPr bwMode="auto">
          <a:xfrm flipV="1">
            <a:off x="5919788" y="34845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5" name="Line 131"/>
          <p:cNvSpPr>
            <a:spLocks noChangeShapeType="1"/>
          </p:cNvSpPr>
          <p:nvPr/>
        </p:nvSpPr>
        <p:spPr bwMode="auto">
          <a:xfrm flipV="1">
            <a:off x="6167438" y="34845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6" name="Line 132"/>
          <p:cNvSpPr>
            <a:spLocks noChangeShapeType="1"/>
          </p:cNvSpPr>
          <p:nvPr/>
        </p:nvSpPr>
        <p:spPr bwMode="auto">
          <a:xfrm flipV="1">
            <a:off x="6424613" y="34845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7" name="Line 133"/>
          <p:cNvSpPr>
            <a:spLocks noChangeShapeType="1"/>
          </p:cNvSpPr>
          <p:nvPr/>
        </p:nvSpPr>
        <p:spPr bwMode="auto">
          <a:xfrm flipV="1">
            <a:off x="6670675" y="3484563"/>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8" name="Line 134"/>
          <p:cNvSpPr>
            <a:spLocks noChangeShapeType="1"/>
          </p:cNvSpPr>
          <p:nvPr/>
        </p:nvSpPr>
        <p:spPr bwMode="auto">
          <a:xfrm flipV="1">
            <a:off x="6926263" y="3484563"/>
            <a:ext cx="3175"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4999" name="Line 135"/>
          <p:cNvSpPr>
            <a:spLocks noChangeShapeType="1"/>
          </p:cNvSpPr>
          <p:nvPr/>
        </p:nvSpPr>
        <p:spPr bwMode="auto">
          <a:xfrm flipV="1">
            <a:off x="7173913" y="34845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5000" name="Freeform 136"/>
          <p:cNvSpPr>
            <a:spLocks/>
          </p:cNvSpPr>
          <p:nvPr/>
        </p:nvSpPr>
        <p:spPr bwMode="auto">
          <a:xfrm>
            <a:off x="5964238" y="4156075"/>
            <a:ext cx="42862" cy="1409700"/>
          </a:xfrm>
          <a:custGeom>
            <a:avLst/>
            <a:gdLst/>
            <a:ahLst/>
            <a:cxnLst>
              <a:cxn ang="0">
                <a:pos x="0" y="390"/>
              </a:cxn>
              <a:cxn ang="0">
                <a:pos x="5" y="374"/>
              </a:cxn>
              <a:cxn ang="0">
                <a:pos x="5" y="359"/>
              </a:cxn>
              <a:cxn ang="0">
                <a:pos x="10" y="313"/>
              </a:cxn>
              <a:cxn ang="0">
                <a:pos x="15" y="262"/>
              </a:cxn>
              <a:cxn ang="0">
                <a:pos x="15" y="205"/>
              </a:cxn>
              <a:cxn ang="0">
                <a:pos x="21" y="144"/>
              </a:cxn>
              <a:cxn ang="0">
                <a:pos x="26" y="87"/>
              </a:cxn>
              <a:cxn ang="0">
                <a:pos x="26" y="41"/>
              </a:cxn>
              <a:cxn ang="0">
                <a:pos x="31" y="0"/>
              </a:cxn>
            </a:cxnLst>
            <a:rect l="0" t="0" r="r" b="b"/>
            <a:pathLst>
              <a:path w="31" h="390">
                <a:moveTo>
                  <a:pt x="0" y="390"/>
                </a:moveTo>
                <a:lnTo>
                  <a:pt x="5" y="374"/>
                </a:lnTo>
                <a:lnTo>
                  <a:pt x="5" y="359"/>
                </a:lnTo>
                <a:lnTo>
                  <a:pt x="10" y="313"/>
                </a:lnTo>
                <a:lnTo>
                  <a:pt x="15" y="262"/>
                </a:lnTo>
                <a:lnTo>
                  <a:pt x="15" y="205"/>
                </a:lnTo>
                <a:lnTo>
                  <a:pt x="21" y="144"/>
                </a:lnTo>
                <a:lnTo>
                  <a:pt x="26" y="87"/>
                </a:lnTo>
                <a:lnTo>
                  <a:pt x="26" y="41"/>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1" name="Freeform 137"/>
          <p:cNvSpPr>
            <a:spLocks/>
          </p:cNvSpPr>
          <p:nvPr/>
        </p:nvSpPr>
        <p:spPr bwMode="auto">
          <a:xfrm>
            <a:off x="6018213" y="3937000"/>
            <a:ext cx="52387" cy="219075"/>
          </a:xfrm>
          <a:custGeom>
            <a:avLst/>
            <a:gdLst/>
            <a:ahLst/>
            <a:cxnLst>
              <a:cxn ang="0">
                <a:pos x="0" y="128"/>
              </a:cxn>
              <a:cxn ang="0">
                <a:pos x="5" y="82"/>
              </a:cxn>
              <a:cxn ang="0">
                <a:pos x="15" y="46"/>
              </a:cxn>
              <a:cxn ang="0">
                <a:pos x="25" y="20"/>
              </a:cxn>
              <a:cxn ang="0">
                <a:pos x="31" y="0"/>
              </a:cxn>
            </a:cxnLst>
            <a:rect l="0" t="0" r="r" b="b"/>
            <a:pathLst>
              <a:path w="31" h="128">
                <a:moveTo>
                  <a:pt x="0" y="128"/>
                </a:moveTo>
                <a:lnTo>
                  <a:pt x="5" y="82"/>
                </a:lnTo>
                <a:lnTo>
                  <a:pt x="15" y="46"/>
                </a:lnTo>
                <a:lnTo>
                  <a:pt x="25" y="2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2" name="Freeform 138"/>
          <p:cNvSpPr>
            <a:spLocks/>
          </p:cNvSpPr>
          <p:nvPr/>
        </p:nvSpPr>
        <p:spPr bwMode="auto">
          <a:xfrm>
            <a:off x="6070600" y="3821113"/>
            <a:ext cx="42863" cy="115887"/>
          </a:xfrm>
          <a:custGeom>
            <a:avLst/>
            <a:gdLst/>
            <a:ahLst/>
            <a:cxnLst>
              <a:cxn ang="0">
                <a:pos x="0" y="67"/>
              </a:cxn>
              <a:cxn ang="0">
                <a:pos x="5" y="46"/>
              </a:cxn>
              <a:cxn ang="0">
                <a:pos x="10" y="26"/>
              </a:cxn>
              <a:cxn ang="0">
                <a:pos x="25" y="0"/>
              </a:cxn>
            </a:cxnLst>
            <a:rect l="0" t="0" r="r" b="b"/>
            <a:pathLst>
              <a:path w="25" h="67">
                <a:moveTo>
                  <a:pt x="0" y="67"/>
                </a:moveTo>
                <a:lnTo>
                  <a:pt x="5" y="46"/>
                </a:lnTo>
                <a:lnTo>
                  <a:pt x="10" y="26"/>
                </a:lnTo>
                <a:lnTo>
                  <a:pt x="25"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3" name="Freeform 139"/>
          <p:cNvSpPr>
            <a:spLocks/>
          </p:cNvSpPr>
          <p:nvPr/>
        </p:nvSpPr>
        <p:spPr bwMode="auto">
          <a:xfrm>
            <a:off x="6113463" y="3749675"/>
            <a:ext cx="53975" cy="71438"/>
          </a:xfrm>
          <a:custGeom>
            <a:avLst/>
            <a:gdLst/>
            <a:ahLst/>
            <a:cxnLst>
              <a:cxn ang="0">
                <a:pos x="0" y="41"/>
              </a:cxn>
              <a:cxn ang="0">
                <a:pos x="16" y="16"/>
              </a:cxn>
              <a:cxn ang="0">
                <a:pos x="31" y="0"/>
              </a:cxn>
            </a:cxnLst>
            <a:rect l="0" t="0" r="r" b="b"/>
            <a:pathLst>
              <a:path w="31" h="41">
                <a:moveTo>
                  <a:pt x="0" y="41"/>
                </a:moveTo>
                <a:lnTo>
                  <a:pt x="16" y="16"/>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4" name="Freeform 140"/>
          <p:cNvSpPr>
            <a:spLocks/>
          </p:cNvSpPr>
          <p:nvPr/>
        </p:nvSpPr>
        <p:spPr bwMode="auto">
          <a:xfrm>
            <a:off x="6167438" y="3706813"/>
            <a:ext cx="53975" cy="42862"/>
          </a:xfrm>
          <a:custGeom>
            <a:avLst/>
            <a:gdLst/>
            <a:ahLst/>
            <a:cxnLst>
              <a:cxn ang="0">
                <a:pos x="0" y="25"/>
              </a:cxn>
              <a:cxn ang="0">
                <a:pos x="15" y="10"/>
              </a:cxn>
              <a:cxn ang="0">
                <a:pos x="31" y="0"/>
              </a:cxn>
            </a:cxnLst>
            <a:rect l="0" t="0" r="r" b="b"/>
            <a:pathLst>
              <a:path w="31" h="25">
                <a:moveTo>
                  <a:pt x="0" y="25"/>
                </a:moveTo>
                <a:lnTo>
                  <a:pt x="15" y="1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5" name="Freeform 141"/>
          <p:cNvSpPr>
            <a:spLocks/>
          </p:cNvSpPr>
          <p:nvPr/>
        </p:nvSpPr>
        <p:spPr bwMode="auto">
          <a:xfrm>
            <a:off x="6221413" y="3654425"/>
            <a:ext cx="95250" cy="52388"/>
          </a:xfrm>
          <a:custGeom>
            <a:avLst/>
            <a:gdLst/>
            <a:ahLst/>
            <a:cxnLst>
              <a:cxn ang="0">
                <a:pos x="0" y="31"/>
              </a:cxn>
              <a:cxn ang="0">
                <a:pos x="25" y="15"/>
              </a:cxn>
              <a:cxn ang="0">
                <a:pos x="56" y="0"/>
              </a:cxn>
            </a:cxnLst>
            <a:rect l="0" t="0" r="r" b="b"/>
            <a:pathLst>
              <a:path w="56" h="31">
                <a:moveTo>
                  <a:pt x="0" y="31"/>
                </a:moveTo>
                <a:lnTo>
                  <a:pt x="25" y="15"/>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6" name="Freeform 142"/>
          <p:cNvSpPr>
            <a:spLocks/>
          </p:cNvSpPr>
          <p:nvPr/>
        </p:nvSpPr>
        <p:spPr bwMode="auto">
          <a:xfrm>
            <a:off x="6316663" y="3617913"/>
            <a:ext cx="107950" cy="36512"/>
          </a:xfrm>
          <a:custGeom>
            <a:avLst/>
            <a:gdLst/>
            <a:ahLst/>
            <a:cxnLst>
              <a:cxn ang="0">
                <a:pos x="0" y="21"/>
              </a:cxn>
              <a:cxn ang="0">
                <a:pos x="26" y="11"/>
              </a:cxn>
              <a:cxn ang="0">
                <a:pos x="41" y="5"/>
              </a:cxn>
              <a:cxn ang="0">
                <a:pos x="62" y="0"/>
              </a:cxn>
            </a:cxnLst>
            <a:rect l="0" t="0" r="r" b="b"/>
            <a:pathLst>
              <a:path w="62" h="21">
                <a:moveTo>
                  <a:pt x="0" y="21"/>
                </a:moveTo>
                <a:lnTo>
                  <a:pt x="26" y="11"/>
                </a:lnTo>
                <a:lnTo>
                  <a:pt x="41" y="5"/>
                </a:lnTo>
                <a:lnTo>
                  <a:pt x="62"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7" name="Freeform 143"/>
          <p:cNvSpPr>
            <a:spLocks/>
          </p:cNvSpPr>
          <p:nvPr/>
        </p:nvSpPr>
        <p:spPr bwMode="auto">
          <a:xfrm>
            <a:off x="6424613" y="3582988"/>
            <a:ext cx="192087" cy="34925"/>
          </a:xfrm>
          <a:custGeom>
            <a:avLst/>
            <a:gdLst/>
            <a:ahLst/>
            <a:cxnLst>
              <a:cxn ang="0">
                <a:pos x="0" y="20"/>
              </a:cxn>
              <a:cxn ang="0">
                <a:pos x="51" y="10"/>
              </a:cxn>
              <a:cxn ang="0">
                <a:pos x="77" y="5"/>
              </a:cxn>
              <a:cxn ang="0">
                <a:pos x="112" y="0"/>
              </a:cxn>
            </a:cxnLst>
            <a:rect l="0" t="0" r="r" b="b"/>
            <a:pathLst>
              <a:path w="112" h="20">
                <a:moveTo>
                  <a:pt x="0" y="20"/>
                </a:moveTo>
                <a:lnTo>
                  <a:pt x="51" y="10"/>
                </a:lnTo>
                <a:lnTo>
                  <a:pt x="77" y="5"/>
                </a:lnTo>
                <a:lnTo>
                  <a:pt x="112"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8" name="Freeform 144"/>
          <p:cNvSpPr>
            <a:spLocks/>
          </p:cNvSpPr>
          <p:nvPr/>
        </p:nvSpPr>
        <p:spPr bwMode="auto">
          <a:xfrm>
            <a:off x="6616700" y="3556000"/>
            <a:ext cx="309563" cy="26988"/>
          </a:xfrm>
          <a:custGeom>
            <a:avLst/>
            <a:gdLst/>
            <a:ahLst/>
            <a:cxnLst>
              <a:cxn ang="0">
                <a:pos x="0" y="16"/>
              </a:cxn>
              <a:cxn ang="0">
                <a:pos x="41" y="11"/>
              </a:cxn>
              <a:cxn ang="0">
                <a:pos x="88" y="6"/>
              </a:cxn>
              <a:cxn ang="0">
                <a:pos x="134" y="6"/>
              </a:cxn>
              <a:cxn ang="0">
                <a:pos x="180" y="0"/>
              </a:cxn>
            </a:cxnLst>
            <a:rect l="0" t="0" r="r" b="b"/>
            <a:pathLst>
              <a:path w="180" h="16">
                <a:moveTo>
                  <a:pt x="0" y="16"/>
                </a:moveTo>
                <a:lnTo>
                  <a:pt x="41" y="11"/>
                </a:lnTo>
                <a:lnTo>
                  <a:pt x="88" y="6"/>
                </a:lnTo>
                <a:lnTo>
                  <a:pt x="134" y="6"/>
                </a:lnTo>
                <a:lnTo>
                  <a:pt x="180"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5009" name="Line 145"/>
          <p:cNvSpPr>
            <a:spLocks noChangeShapeType="1"/>
          </p:cNvSpPr>
          <p:nvPr/>
        </p:nvSpPr>
        <p:spPr bwMode="auto">
          <a:xfrm>
            <a:off x="5867400" y="29368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5010" name="Text Box 146"/>
          <p:cNvSpPr txBox="1">
            <a:spLocks noChangeArrowheads="1"/>
          </p:cNvSpPr>
          <p:nvPr/>
        </p:nvSpPr>
        <p:spPr bwMode="auto">
          <a:xfrm>
            <a:off x="6810375" y="3113088"/>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D</a:t>
            </a:r>
          </a:p>
        </p:txBody>
      </p:sp>
      <p:sp>
        <p:nvSpPr>
          <p:cNvPr id="165011" name="Text Box 147"/>
          <p:cNvSpPr txBox="1">
            <a:spLocks noChangeArrowheads="1"/>
          </p:cNvSpPr>
          <p:nvPr/>
        </p:nvSpPr>
        <p:spPr bwMode="auto">
          <a:xfrm rot="-5400000">
            <a:off x="4783932" y="4090193"/>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5012" name="Rectangle 148"/>
          <p:cNvSpPr>
            <a:spLocks noChangeArrowheads="1"/>
          </p:cNvSpPr>
          <p:nvPr/>
        </p:nvSpPr>
        <p:spPr bwMode="auto">
          <a:xfrm>
            <a:off x="5853113" y="3251200"/>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5013" name="Text Box 149"/>
          <p:cNvSpPr txBox="1">
            <a:spLocks noChangeArrowheads="1"/>
          </p:cNvSpPr>
          <p:nvPr/>
        </p:nvSpPr>
        <p:spPr bwMode="auto">
          <a:xfrm>
            <a:off x="6484938" y="3767138"/>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solidFill>
                  <a:srgbClr val="EE2504"/>
                </a:solidFill>
              </a:rPr>
              <a:t>D</a:t>
            </a:r>
          </a:p>
        </p:txBody>
      </p:sp>
      <p:sp>
        <p:nvSpPr>
          <p:cNvPr id="165014" name="Text Box 150"/>
          <p:cNvSpPr txBox="1">
            <a:spLocks noChangeArrowheads="1"/>
          </p:cNvSpPr>
          <p:nvPr/>
        </p:nvSpPr>
        <p:spPr bwMode="auto">
          <a:xfrm>
            <a:off x="2293938" y="663575"/>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solidFill>
                  <a:srgbClr val="EE2504"/>
                </a:solidFill>
              </a:rPr>
              <a:t>A</a:t>
            </a:r>
          </a:p>
        </p:txBody>
      </p:sp>
      <p:sp>
        <p:nvSpPr>
          <p:cNvPr id="165015" name="Text Box 151"/>
          <p:cNvSpPr txBox="1">
            <a:spLocks noChangeArrowheads="1"/>
          </p:cNvSpPr>
          <p:nvPr/>
        </p:nvSpPr>
        <p:spPr bwMode="auto">
          <a:xfrm>
            <a:off x="1865313" y="2894013"/>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solidFill>
                  <a:srgbClr val="EE2504"/>
                </a:solidFill>
              </a:rPr>
              <a:t>C</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6" name="Slide Number Placeholder 5"/>
          <p:cNvSpPr>
            <a:spLocks noGrp="1"/>
          </p:cNvSpPr>
          <p:nvPr>
            <p:ph type="sldNum" sz="quarter" idx="12"/>
          </p:nvPr>
        </p:nvSpPr>
        <p:spPr/>
        <p:txBody>
          <a:bodyPr/>
          <a:lstStyle/>
          <a:p>
            <a:fld id="{8DCA5096-E187-094C-8DD1-272934A07A33}" type="slidenum">
              <a:rPr lang="en-US"/>
              <a:pPr/>
              <a:t>33</a:t>
            </a:fld>
            <a:endParaRPr lang="en-US"/>
          </a:p>
        </p:txBody>
      </p:sp>
      <p:sp>
        <p:nvSpPr>
          <p:cNvPr id="166914" name="Line 2"/>
          <p:cNvSpPr>
            <a:spLocks noChangeShapeType="1"/>
          </p:cNvSpPr>
          <p:nvPr/>
        </p:nvSpPr>
        <p:spPr bwMode="auto">
          <a:xfrm flipV="1">
            <a:off x="3151188" y="25701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15" name="Line 3"/>
          <p:cNvSpPr>
            <a:spLocks noChangeShapeType="1"/>
          </p:cNvSpPr>
          <p:nvPr/>
        </p:nvSpPr>
        <p:spPr bwMode="auto">
          <a:xfrm flipV="1">
            <a:off x="3408363" y="2570163"/>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16" name="Line 4"/>
          <p:cNvSpPr>
            <a:spLocks noChangeShapeType="1"/>
          </p:cNvSpPr>
          <p:nvPr/>
        </p:nvSpPr>
        <p:spPr bwMode="auto">
          <a:xfrm>
            <a:off x="1570038" y="2554288"/>
            <a:ext cx="1587" cy="162560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17" name="Line 5"/>
          <p:cNvSpPr>
            <a:spLocks noChangeShapeType="1"/>
          </p:cNvSpPr>
          <p:nvPr/>
        </p:nvSpPr>
        <p:spPr bwMode="auto">
          <a:xfrm>
            <a:off x="1527175" y="41798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18" name="Line 6"/>
          <p:cNvSpPr>
            <a:spLocks noChangeShapeType="1"/>
          </p:cNvSpPr>
          <p:nvPr/>
        </p:nvSpPr>
        <p:spPr bwMode="auto">
          <a:xfrm>
            <a:off x="1527175" y="390525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19" name="Line 7"/>
          <p:cNvSpPr>
            <a:spLocks noChangeShapeType="1"/>
          </p:cNvSpPr>
          <p:nvPr/>
        </p:nvSpPr>
        <p:spPr bwMode="auto">
          <a:xfrm>
            <a:off x="1527175" y="36401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0" name="Line 8"/>
          <p:cNvSpPr>
            <a:spLocks noChangeShapeType="1"/>
          </p:cNvSpPr>
          <p:nvPr/>
        </p:nvSpPr>
        <p:spPr bwMode="auto">
          <a:xfrm>
            <a:off x="1527175" y="33670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1" name="Line 9"/>
          <p:cNvSpPr>
            <a:spLocks noChangeShapeType="1"/>
          </p:cNvSpPr>
          <p:nvPr/>
        </p:nvSpPr>
        <p:spPr bwMode="auto">
          <a:xfrm>
            <a:off x="1527175" y="309245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2" name="Line 10"/>
          <p:cNvSpPr>
            <a:spLocks noChangeShapeType="1"/>
          </p:cNvSpPr>
          <p:nvPr/>
        </p:nvSpPr>
        <p:spPr bwMode="auto">
          <a:xfrm>
            <a:off x="1527175" y="28273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3" name="Line 11"/>
          <p:cNvSpPr>
            <a:spLocks noChangeShapeType="1"/>
          </p:cNvSpPr>
          <p:nvPr/>
        </p:nvSpPr>
        <p:spPr bwMode="auto">
          <a:xfrm>
            <a:off x="1527175" y="25542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4" name="Line 12"/>
          <p:cNvSpPr>
            <a:spLocks noChangeShapeType="1"/>
          </p:cNvSpPr>
          <p:nvPr/>
        </p:nvSpPr>
        <p:spPr bwMode="auto">
          <a:xfrm>
            <a:off x="1563688" y="4168775"/>
            <a:ext cx="1235075"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5" name="Line 13"/>
          <p:cNvSpPr>
            <a:spLocks noChangeShapeType="1"/>
          </p:cNvSpPr>
          <p:nvPr/>
        </p:nvSpPr>
        <p:spPr bwMode="auto">
          <a:xfrm flipV="1">
            <a:off x="34448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6" name="Line 14"/>
          <p:cNvSpPr>
            <a:spLocks noChangeShapeType="1"/>
          </p:cNvSpPr>
          <p:nvPr/>
        </p:nvSpPr>
        <p:spPr bwMode="auto">
          <a:xfrm flipV="1">
            <a:off x="157003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7" name="Line 15"/>
          <p:cNvSpPr>
            <a:spLocks noChangeShapeType="1"/>
          </p:cNvSpPr>
          <p:nvPr/>
        </p:nvSpPr>
        <p:spPr bwMode="auto">
          <a:xfrm flipV="1">
            <a:off x="1817688" y="4179888"/>
            <a:ext cx="3175"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8" name="Line 16"/>
          <p:cNvSpPr>
            <a:spLocks noChangeShapeType="1"/>
          </p:cNvSpPr>
          <p:nvPr/>
        </p:nvSpPr>
        <p:spPr bwMode="auto">
          <a:xfrm flipV="1">
            <a:off x="2065338"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29" name="Line 17"/>
          <p:cNvSpPr>
            <a:spLocks noChangeShapeType="1"/>
          </p:cNvSpPr>
          <p:nvPr/>
        </p:nvSpPr>
        <p:spPr bwMode="auto">
          <a:xfrm flipV="1">
            <a:off x="2303463" y="4179888"/>
            <a:ext cx="3175"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30" name="Line 18"/>
          <p:cNvSpPr>
            <a:spLocks noChangeShapeType="1"/>
          </p:cNvSpPr>
          <p:nvPr/>
        </p:nvSpPr>
        <p:spPr bwMode="auto">
          <a:xfrm flipV="1">
            <a:off x="2551113"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31" name="Line 19"/>
          <p:cNvSpPr>
            <a:spLocks noChangeShapeType="1"/>
          </p:cNvSpPr>
          <p:nvPr/>
        </p:nvSpPr>
        <p:spPr bwMode="auto">
          <a:xfrm flipV="1">
            <a:off x="2798763" y="4179888"/>
            <a:ext cx="1587" cy="17462"/>
          </a:xfrm>
          <a:prstGeom prst="line">
            <a:avLst/>
          </a:prstGeom>
          <a:noFill/>
          <a:ln w="0">
            <a:solidFill>
              <a:srgbClr val="000000"/>
            </a:solidFill>
            <a:round/>
            <a:headEnd/>
            <a:tailEnd/>
          </a:ln>
        </p:spPr>
        <p:txBody>
          <a:bodyPr>
            <a:prstTxWarp prst="textNoShape">
              <a:avLst/>
            </a:prstTxWarp>
          </a:bodyPr>
          <a:lstStyle/>
          <a:p>
            <a:endParaRPr lang="en-US"/>
          </a:p>
        </p:txBody>
      </p:sp>
      <p:sp>
        <p:nvSpPr>
          <p:cNvPr id="166932" name="Freeform 20"/>
          <p:cNvSpPr>
            <a:spLocks/>
          </p:cNvSpPr>
          <p:nvPr/>
        </p:nvSpPr>
        <p:spPr bwMode="auto">
          <a:xfrm>
            <a:off x="1592263" y="2827338"/>
            <a:ext cx="76200" cy="671512"/>
          </a:xfrm>
          <a:custGeom>
            <a:avLst/>
            <a:gdLst/>
            <a:ahLst/>
            <a:cxnLst>
              <a:cxn ang="0">
                <a:pos x="0" y="0"/>
              </a:cxn>
              <a:cxn ang="0">
                <a:pos x="0" y="15"/>
              </a:cxn>
              <a:cxn ang="0">
                <a:pos x="5" y="31"/>
              </a:cxn>
              <a:cxn ang="0">
                <a:pos x="10" y="77"/>
              </a:cxn>
              <a:cxn ang="0">
                <a:pos x="10" y="128"/>
              </a:cxn>
              <a:cxn ang="0">
                <a:pos x="16" y="185"/>
              </a:cxn>
              <a:cxn ang="0">
                <a:pos x="16" y="246"/>
              </a:cxn>
              <a:cxn ang="0">
                <a:pos x="21" y="303"/>
              </a:cxn>
              <a:cxn ang="0">
                <a:pos x="21" y="349"/>
              </a:cxn>
              <a:cxn ang="0">
                <a:pos x="26" y="390"/>
              </a:cxn>
            </a:cxnLst>
            <a:rect l="0" t="0" r="r" b="b"/>
            <a:pathLst>
              <a:path w="26" h="390">
                <a:moveTo>
                  <a:pt x="0" y="0"/>
                </a:moveTo>
                <a:lnTo>
                  <a:pt x="0" y="15"/>
                </a:lnTo>
                <a:lnTo>
                  <a:pt x="5" y="31"/>
                </a:lnTo>
                <a:lnTo>
                  <a:pt x="10" y="77"/>
                </a:lnTo>
                <a:lnTo>
                  <a:pt x="10" y="128"/>
                </a:lnTo>
                <a:lnTo>
                  <a:pt x="16" y="185"/>
                </a:lnTo>
                <a:lnTo>
                  <a:pt x="16" y="246"/>
                </a:lnTo>
                <a:lnTo>
                  <a:pt x="21" y="303"/>
                </a:lnTo>
                <a:lnTo>
                  <a:pt x="21" y="349"/>
                </a:lnTo>
                <a:lnTo>
                  <a:pt x="26" y="39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3" name="Freeform 21"/>
          <p:cNvSpPr>
            <a:spLocks/>
          </p:cNvSpPr>
          <p:nvPr/>
        </p:nvSpPr>
        <p:spPr bwMode="auto">
          <a:xfrm>
            <a:off x="1668463" y="3498850"/>
            <a:ext cx="53975" cy="228600"/>
          </a:xfrm>
          <a:custGeom>
            <a:avLst/>
            <a:gdLst/>
            <a:ahLst/>
            <a:cxnLst>
              <a:cxn ang="0">
                <a:pos x="0" y="0"/>
              </a:cxn>
              <a:cxn ang="0">
                <a:pos x="5" y="46"/>
              </a:cxn>
              <a:cxn ang="0">
                <a:pos x="15" y="82"/>
              </a:cxn>
              <a:cxn ang="0">
                <a:pos x="25" y="113"/>
              </a:cxn>
              <a:cxn ang="0">
                <a:pos x="31" y="133"/>
              </a:cxn>
            </a:cxnLst>
            <a:rect l="0" t="0" r="r" b="b"/>
            <a:pathLst>
              <a:path w="31" h="133">
                <a:moveTo>
                  <a:pt x="0" y="0"/>
                </a:moveTo>
                <a:lnTo>
                  <a:pt x="5" y="46"/>
                </a:lnTo>
                <a:lnTo>
                  <a:pt x="15" y="82"/>
                </a:lnTo>
                <a:lnTo>
                  <a:pt x="25" y="113"/>
                </a:lnTo>
                <a:lnTo>
                  <a:pt x="31" y="133"/>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4" name="Freeform 22"/>
          <p:cNvSpPr>
            <a:spLocks/>
          </p:cNvSpPr>
          <p:nvPr/>
        </p:nvSpPr>
        <p:spPr bwMode="auto">
          <a:xfrm>
            <a:off x="1722438" y="3727450"/>
            <a:ext cx="42862" cy="115888"/>
          </a:xfrm>
          <a:custGeom>
            <a:avLst/>
            <a:gdLst/>
            <a:ahLst/>
            <a:cxnLst>
              <a:cxn ang="0">
                <a:pos x="0" y="0"/>
              </a:cxn>
              <a:cxn ang="0">
                <a:pos x="5" y="21"/>
              </a:cxn>
              <a:cxn ang="0">
                <a:pos x="10" y="41"/>
              </a:cxn>
              <a:cxn ang="0">
                <a:pos x="25" y="67"/>
              </a:cxn>
            </a:cxnLst>
            <a:rect l="0" t="0" r="r" b="b"/>
            <a:pathLst>
              <a:path w="25" h="67">
                <a:moveTo>
                  <a:pt x="0" y="0"/>
                </a:moveTo>
                <a:lnTo>
                  <a:pt x="5" y="21"/>
                </a:lnTo>
                <a:lnTo>
                  <a:pt x="10" y="41"/>
                </a:lnTo>
                <a:lnTo>
                  <a:pt x="25" y="67"/>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5" name="Freeform 23"/>
          <p:cNvSpPr>
            <a:spLocks/>
          </p:cNvSpPr>
          <p:nvPr/>
        </p:nvSpPr>
        <p:spPr bwMode="auto">
          <a:xfrm>
            <a:off x="1765300" y="3843338"/>
            <a:ext cx="52388" cy="61912"/>
          </a:xfrm>
          <a:custGeom>
            <a:avLst/>
            <a:gdLst/>
            <a:ahLst/>
            <a:cxnLst>
              <a:cxn ang="0">
                <a:pos x="0" y="0"/>
              </a:cxn>
              <a:cxn ang="0">
                <a:pos x="16" y="20"/>
              </a:cxn>
              <a:cxn ang="0">
                <a:pos x="31" y="36"/>
              </a:cxn>
            </a:cxnLst>
            <a:rect l="0" t="0" r="r" b="b"/>
            <a:pathLst>
              <a:path w="31" h="36">
                <a:moveTo>
                  <a:pt x="0" y="0"/>
                </a:moveTo>
                <a:lnTo>
                  <a:pt x="16" y="20"/>
                </a:lnTo>
                <a:lnTo>
                  <a:pt x="31" y="3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6" name="Freeform 24"/>
          <p:cNvSpPr>
            <a:spLocks/>
          </p:cNvSpPr>
          <p:nvPr/>
        </p:nvSpPr>
        <p:spPr bwMode="auto">
          <a:xfrm>
            <a:off x="1817688" y="3905250"/>
            <a:ext cx="46037" cy="42863"/>
          </a:xfrm>
          <a:custGeom>
            <a:avLst/>
            <a:gdLst/>
            <a:ahLst/>
            <a:cxnLst>
              <a:cxn ang="0">
                <a:pos x="0" y="0"/>
              </a:cxn>
              <a:cxn ang="0">
                <a:pos x="10" y="10"/>
              </a:cxn>
              <a:cxn ang="0">
                <a:pos x="15" y="20"/>
              </a:cxn>
              <a:cxn ang="0">
                <a:pos x="26" y="25"/>
              </a:cxn>
            </a:cxnLst>
            <a:rect l="0" t="0" r="r" b="b"/>
            <a:pathLst>
              <a:path w="26" h="25">
                <a:moveTo>
                  <a:pt x="0" y="0"/>
                </a:moveTo>
                <a:lnTo>
                  <a:pt x="10" y="10"/>
                </a:lnTo>
                <a:lnTo>
                  <a:pt x="15" y="20"/>
                </a:lnTo>
                <a:lnTo>
                  <a:pt x="26" y="2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7" name="Freeform 25"/>
          <p:cNvSpPr>
            <a:spLocks/>
          </p:cNvSpPr>
          <p:nvPr/>
        </p:nvSpPr>
        <p:spPr bwMode="auto">
          <a:xfrm>
            <a:off x="1863725" y="3948113"/>
            <a:ext cx="95250" cy="61912"/>
          </a:xfrm>
          <a:custGeom>
            <a:avLst/>
            <a:gdLst/>
            <a:ahLst/>
            <a:cxnLst>
              <a:cxn ang="0">
                <a:pos x="0" y="0"/>
              </a:cxn>
              <a:cxn ang="0">
                <a:pos x="25" y="21"/>
              </a:cxn>
              <a:cxn ang="0">
                <a:pos x="56" y="36"/>
              </a:cxn>
            </a:cxnLst>
            <a:rect l="0" t="0" r="r" b="b"/>
            <a:pathLst>
              <a:path w="56" h="36">
                <a:moveTo>
                  <a:pt x="0" y="0"/>
                </a:moveTo>
                <a:lnTo>
                  <a:pt x="25" y="21"/>
                </a:lnTo>
                <a:lnTo>
                  <a:pt x="56" y="3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8" name="Freeform 26"/>
          <p:cNvSpPr>
            <a:spLocks/>
          </p:cNvSpPr>
          <p:nvPr/>
        </p:nvSpPr>
        <p:spPr bwMode="auto">
          <a:xfrm>
            <a:off x="1958975" y="4010025"/>
            <a:ext cx="106363" cy="36513"/>
          </a:xfrm>
          <a:custGeom>
            <a:avLst/>
            <a:gdLst/>
            <a:ahLst/>
            <a:cxnLst>
              <a:cxn ang="0">
                <a:pos x="0" y="0"/>
              </a:cxn>
              <a:cxn ang="0">
                <a:pos x="26" y="10"/>
              </a:cxn>
              <a:cxn ang="0">
                <a:pos x="41" y="16"/>
              </a:cxn>
              <a:cxn ang="0">
                <a:pos x="61" y="21"/>
              </a:cxn>
            </a:cxnLst>
            <a:rect l="0" t="0" r="r" b="b"/>
            <a:pathLst>
              <a:path w="61" h="21">
                <a:moveTo>
                  <a:pt x="0" y="0"/>
                </a:moveTo>
                <a:lnTo>
                  <a:pt x="26" y="10"/>
                </a:lnTo>
                <a:lnTo>
                  <a:pt x="41" y="16"/>
                </a:lnTo>
                <a:lnTo>
                  <a:pt x="61" y="21"/>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39" name="Freeform 27"/>
          <p:cNvSpPr>
            <a:spLocks/>
          </p:cNvSpPr>
          <p:nvPr/>
        </p:nvSpPr>
        <p:spPr bwMode="auto">
          <a:xfrm>
            <a:off x="2065338" y="4046538"/>
            <a:ext cx="193675" cy="34925"/>
          </a:xfrm>
          <a:custGeom>
            <a:avLst/>
            <a:gdLst/>
            <a:ahLst/>
            <a:cxnLst>
              <a:cxn ang="0">
                <a:pos x="0" y="0"/>
              </a:cxn>
              <a:cxn ang="0">
                <a:pos x="52" y="10"/>
              </a:cxn>
              <a:cxn ang="0">
                <a:pos x="113" y="20"/>
              </a:cxn>
            </a:cxnLst>
            <a:rect l="0" t="0" r="r" b="b"/>
            <a:pathLst>
              <a:path w="113" h="20">
                <a:moveTo>
                  <a:pt x="0" y="0"/>
                </a:moveTo>
                <a:lnTo>
                  <a:pt x="52" y="10"/>
                </a:lnTo>
                <a:lnTo>
                  <a:pt x="113" y="2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40" name="Freeform 28"/>
          <p:cNvSpPr>
            <a:spLocks/>
          </p:cNvSpPr>
          <p:nvPr/>
        </p:nvSpPr>
        <p:spPr bwMode="auto">
          <a:xfrm>
            <a:off x="2259013" y="4081463"/>
            <a:ext cx="292100" cy="26987"/>
          </a:xfrm>
          <a:custGeom>
            <a:avLst/>
            <a:gdLst/>
            <a:ahLst/>
            <a:cxnLst>
              <a:cxn ang="0">
                <a:pos x="0" y="0"/>
              </a:cxn>
              <a:cxn ang="0">
                <a:pos x="36" y="5"/>
              </a:cxn>
              <a:cxn ang="0">
                <a:pos x="82" y="10"/>
              </a:cxn>
              <a:cxn ang="0">
                <a:pos x="169" y="16"/>
              </a:cxn>
            </a:cxnLst>
            <a:rect l="0" t="0" r="r" b="b"/>
            <a:pathLst>
              <a:path w="169" h="16">
                <a:moveTo>
                  <a:pt x="0" y="0"/>
                </a:moveTo>
                <a:lnTo>
                  <a:pt x="36" y="5"/>
                </a:lnTo>
                <a:lnTo>
                  <a:pt x="82" y="10"/>
                </a:lnTo>
                <a:lnTo>
                  <a:pt x="169" y="1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6941" name="Line 29"/>
          <p:cNvSpPr>
            <a:spLocks noChangeShapeType="1"/>
          </p:cNvSpPr>
          <p:nvPr/>
        </p:nvSpPr>
        <p:spPr bwMode="auto">
          <a:xfrm>
            <a:off x="5043488" y="460375"/>
            <a:ext cx="1587" cy="156210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2" name="Line 30"/>
          <p:cNvSpPr>
            <a:spLocks noChangeShapeType="1"/>
          </p:cNvSpPr>
          <p:nvPr/>
        </p:nvSpPr>
        <p:spPr bwMode="auto">
          <a:xfrm>
            <a:off x="5000625" y="17684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3" name="Line 31"/>
          <p:cNvSpPr>
            <a:spLocks noChangeShapeType="1"/>
          </p:cNvSpPr>
          <p:nvPr/>
        </p:nvSpPr>
        <p:spPr bwMode="auto">
          <a:xfrm>
            <a:off x="5000625" y="1503363"/>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4" name="Line 32"/>
          <p:cNvSpPr>
            <a:spLocks noChangeShapeType="1"/>
          </p:cNvSpPr>
          <p:nvPr/>
        </p:nvSpPr>
        <p:spPr bwMode="auto">
          <a:xfrm>
            <a:off x="5000625" y="12461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5" name="Line 33"/>
          <p:cNvSpPr>
            <a:spLocks noChangeShapeType="1"/>
          </p:cNvSpPr>
          <p:nvPr/>
        </p:nvSpPr>
        <p:spPr bwMode="auto">
          <a:xfrm>
            <a:off x="5000625" y="9810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6" name="Line 34"/>
          <p:cNvSpPr>
            <a:spLocks noChangeShapeType="1"/>
          </p:cNvSpPr>
          <p:nvPr/>
        </p:nvSpPr>
        <p:spPr bwMode="auto">
          <a:xfrm>
            <a:off x="5000625" y="725488"/>
            <a:ext cx="42863"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7" name="Line 35"/>
          <p:cNvSpPr>
            <a:spLocks noChangeShapeType="1"/>
          </p:cNvSpPr>
          <p:nvPr/>
        </p:nvSpPr>
        <p:spPr bwMode="auto">
          <a:xfrm>
            <a:off x="5000625" y="4603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8" name="Line 36"/>
          <p:cNvSpPr>
            <a:spLocks noChangeShapeType="1"/>
          </p:cNvSpPr>
          <p:nvPr/>
        </p:nvSpPr>
        <p:spPr bwMode="auto">
          <a:xfrm>
            <a:off x="5029200" y="449263"/>
            <a:ext cx="1260475"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6949" name="Line 37"/>
          <p:cNvSpPr>
            <a:spLocks noChangeShapeType="1"/>
          </p:cNvSpPr>
          <p:nvPr/>
        </p:nvSpPr>
        <p:spPr bwMode="auto">
          <a:xfrm flipV="1">
            <a:off x="316071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0" name="Line 38"/>
          <p:cNvSpPr>
            <a:spLocks noChangeShapeType="1"/>
          </p:cNvSpPr>
          <p:nvPr/>
        </p:nvSpPr>
        <p:spPr bwMode="auto">
          <a:xfrm flipV="1">
            <a:off x="340836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1" name="Line 39"/>
          <p:cNvSpPr>
            <a:spLocks noChangeShapeType="1"/>
          </p:cNvSpPr>
          <p:nvPr/>
        </p:nvSpPr>
        <p:spPr bwMode="auto">
          <a:xfrm flipV="1">
            <a:off x="5043488"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2" name="Line 40"/>
          <p:cNvSpPr>
            <a:spLocks noChangeShapeType="1"/>
          </p:cNvSpPr>
          <p:nvPr/>
        </p:nvSpPr>
        <p:spPr bwMode="auto">
          <a:xfrm flipV="1">
            <a:off x="5292725" y="4603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3" name="Line 41"/>
          <p:cNvSpPr>
            <a:spLocks noChangeShapeType="1"/>
          </p:cNvSpPr>
          <p:nvPr/>
        </p:nvSpPr>
        <p:spPr bwMode="auto">
          <a:xfrm flipV="1">
            <a:off x="5538788"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4" name="Line 42"/>
          <p:cNvSpPr>
            <a:spLocks noChangeShapeType="1"/>
          </p:cNvSpPr>
          <p:nvPr/>
        </p:nvSpPr>
        <p:spPr bwMode="auto">
          <a:xfrm flipV="1">
            <a:off x="5794375" y="4603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5" name="Line 43"/>
          <p:cNvSpPr>
            <a:spLocks noChangeShapeType="1"/>
          </p:cNvSpPr>
          <p:nvPr/>
        </p:nvSpPr>
        <p:spPr bwMode="auto">
          <a:xfrm flipV="1">
            <a:off x="6043613" y="4603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6" name="Line 44"/>
          <p:cNvSpPr>
            <a:spLocks noChangeShapeType="1"/>
          </p:cNvSpPr>
          <p:nvPr/>
        </p:nvSpPr>
        <p:spPr bwMode="auto">
          <a:xfrm flipV="1">
            <a:off x="6289675" y="4603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57" name="Freeform 45"/>
          <p:cNvSpPr>
            <a:spLocks/>
          </p:cNvSpPr>
          <p:nvPr/>
        </p:nvSpPr>
        <p:spPr bwMode="auto">
          <a:xfrm>
            <a:off x="4991100" y="1697038"/>
            <a:ext cx="52388" cy="71437"/>
          </a:xfrm>
          <a:custGeom>
            <a:avLst/>
            <a:gdLst/>
            <a:ahLst/>
            <a:cxnLst>
              <a:cxn ang="0">
                <a:pos x="0" y="0"/>
              </a:cxn>
              <a:cxn ang="0">
                <a:pos x="6" y="10"/>
              </a:cxn>
              <a:cxn ang="0">
                <a:pos x="16" y="25"/>
              </a:cxn>
              <a:cxn ang="0">
                <a:pos x="21" y="36"/>
              </a:cxn>
              <a:cxn ang="0">
                <a:pos x="31" y="41"/>
              </a:cxn>
            </a:cxnLst>
            <a:rect l="0" t="0" r="r" b="b"/>
            <a:pathLst>
              <a:path w="31" h="41">
                <a:moveTo>
                  <a:pt x="0" y="0"/>
                </a:moveTo>
                <a:lnTo>
                  <a:pt x="6" y="10"/>
                </a:lnTo>
                <a:lnTo>
                  <a:pt x="16" y="25"/>
                </a:lnTo>
                <a:lnTo>
                  <a:pt x="21" y="36"/>
                </a:lnTo>
                <a:lnTo>
                  <a:pt x="31" y="41"/>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58" name="Freeform 46"/>
          <p:cNvSpPr>
            <a:spLocks/>
          </p:cNvSpPr>
          <p:nvPr/>
        </p:nvSpPr>
        <p:spPr bwMode="auto">
          <a:xfrm>
            <a:off x="5043488" y="1697038"/>
            <a:ext cx="53975" cy="71437"/>
          </a:xfrm>
          <a:custGeom>
            <a:avLst/>
            <a:gdLst/>
            <a:ahLst/>
            <a:cxnLst>
              <a:cxn ang="0">
                <a:pos x="0" y="41"/>
              </a:cxn>
              <a:cxn ang="0">
                <a:pos x="11" y="36"/>
              </a:cxn>
              <a:cxn ang="0">
                <a:pos x="16" y="25"/>
              </a:cxn>
              <a:cxn ang="0">
                <a:pos x="26" y="10"/>
              </a:cxn>
              <a:cxn ang="0">
                <a:pos x="31" y="0"/>
              </a:cxn>
            </a:cxnLst>
            <a:rect l="0" t="0" r="r" b="b"/>
            <a:pathLst>
              <a:path w="31" h="41">
                <a:moveTo>
                  <a:pt x="0" y="41"/>
                </a:moveTo>
                <a:lnTo>
                  <a:pt x="11" y="36"/>
                </a:lnTo>
                <a:lnTo>
                  <a:pt x="16" y="25"/>
                </a:lnTo>
                <a:lnTo>
                  <a:pt x="26" y="1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59" name="Line 47"/>
          <p:cNvSpPr>
            <a:spLocks noChangeShapeType="1"/>
          </p:cNvSpPr>
          <p:nvPr/>
        </p:nvSpPr>
        <p:spPr bwMode="auto">
          <a:xfrm flipV="1">
            <a:off x="5097463" y="1635125"/>
            <a:ext cx="44450" cy="61913"/>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60" name="Line 48"/>
          <p:cNvSpPr>
            <a:spLocks noChangeShapeType="1"/>
          </p:cNvSpPr>
          <p:nvPr/>
        </p:nvSpPr>
        <p:spPr bwMode="auto">
          <a:xfrm flipV="1">
            <a:off x="5141913" y="1565275"/>
            <a:ext cx="52387" cy="69850"/>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61" name="Line 49"/>
          <p:cNvSpPr>
            <a:spLocks noChangeShapeType="1"/>
          </p:cNvSpPr>
          <p:nvPr/>
        </p:nvSpPr>
        <p:spPr bwMode="auto">
          <a:xfrm flipV="1">
            <a:off x="5194300" y="1503363"/>
            <a:ext cx="52388" cy="61912"/>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62" name="Line 50"/>
          <p:cNvSpPr>
            <a:spLocks noChangeShapeType="1"/>
          </p:cNvSpPr>
          <p:nvPr/>
        </p:nvSpPr>
        <p:spPr bwMode="auto">
          <a:xfrm flipV="1">
            <a:off x="5246688" y="1441450"/>
            <a:ext cx="46037" cy="61913"/>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63" name="Freeform 51"/>
          <p:cNvSpPr>
            <a:spLocks/>
          </p:cNvSpPr>
          <p:nvPr/>
        </p:nvSpPr>
        <p:spPr bwMode="auto">
          <a:xfrm>
            <a:off x="5292725" y="1370013"/>
            <a:ext cx="52388" cy="71437"/>
          </a:xfrm>
          <a:custGeom>
            <a:avLst/>
            <a:gdLst/>
            <a:ahLst/>
            <a:cxnLst>
              <a:cxn ang="0">
                <a:pos x="0" y="41"/>
              </a:cxn>
              <a:cxn ang="0">
                <a:pos x="15" y="21"/>
              </a:cxn>
              <a:cxn ang="0">
                <a:pos x="31" y="0"/>
              </a:cxn>
            </a:cxnLst>
            <a:rect l="0" t="0" r="r" b="b"/>
            <a:pathLst>
              <a:path w="31" h="41">
                <a:moveTo>
                  <a:pt x="0" y="41"/>
                </a:moveTo>
                <a:lnTo>
                  <a:pt x="15" y="21"/>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64" name="Freeform 52"/>
          <p:cNvSpPr>
            <a:spLocks/>
          </p:cNvSpPr>
          <p:nvPr/>
        </p:nvSpPr>
        <p:spPr bwMode="auto">
          <a:xfrm>
            <a:off x="5345113" y="1246188"/>
            <a:ext cx="96837" cy="123825"/>
          </a:xfrm>
          <a:custGeom>
            <a:avLst/>
            <a:gdLst/>
            <a:ahLst/>
            <a:cxnLst>
              <a:cxn ang="0">
                <a:pos x="0" y="72"/>
              </a:cxn>
              <a:cxn ang="0">
                <a:pos x="25" y="36"/>
              </a:cxn>
              <a:cxn ang="0">
                <a:pos x="56" y="0"/>
              </a:cxn>
            </a:cxnLst>
            <a:rect l="0" t="0" r="r" b="b"/>
            <a:pathLst>
              <a:path w="56" h="72">
                <a:moveTo>
                  <a:pt x="0" y="72"/>
                </a:moveTo>
                <a:lnTo>
                  <a:pt x="25" y="36"/>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65" name="Freeform 53"/>
          <p:cNvSpPr>
            <a:spLocks/>
          </p:cNvSpPr>
          <p:nvPr/>
        </p:nvSpPr>
        <p:spPr bwMode="auto">
          <a:xfrm>
            <a:off x="5441950" y="1114425"/>
            <a:ext cx="96838" cy="131763"/>
          </a:xfrm>
          <a:custGeom>
            <a:avLst/>
            <a:gdLst/>
            <a:ahLst/>
            <a:cxnLst>
              <a:cxn ang="0">
                <a:pos x="0" y="77"/>
              </a:cxn>
              <a:cxn ang="0">
                <a:pos x="26" y="47"/>
              </a:cxn>
              <a:cxn ang="0">
                <a:pos x="36" y="26"/>
              </a:cxn>
              <a:cxn ang="0">
                <a:pos x="56" y="0"/>
              </a:cxn>
            </a:cxnLst>
            <a:rect l="0" t="0" r="r" b="b"/>
            <a:pathLst>
              <a:path w="56" h="77">
                <a:moveTo>
                  <a:pt x="0" y="77"/>
                </a:moveTo>
                <a:lnTo>
                  <a:pt x="26" y="47"/>
                </a:lnTo>
                <a:lnTo>
                  <a:pt x="36" y="26"/>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66" name="Freeform 54"/>
          <p:cNvSpPr>
            <a:spLocks/>
          </p:cNvSpPr>
          <p:nvPr/>
        </p:nvSpPr>
        <p:spPr bwMode="auto">
          <a:xfrm>
            <a:off x="5538788" y="850900"/>
            <a:ext cx="203200" cy="263525"/>
          </a:xfrm>
          <a:custGeom>
            <a:avLst/>
            <a:gdLst/>
            <a:ahLst/>
            <a:cxnLst>
              <a:cxn ang="0">
                <a:pos x="0" y="153"/>
              </a:cxn>
              <a:cxn ang="0">
                <a:pos x="26" y="123"/>
              </a:cxn>
              <a:cxn ang="0">
                <a:pos x="52" y="87"/>
              </a:cxn>
              <a:cxn ang="0">
                <a:pos x="82" y="46"/>
              </a:cxn>
              <a:cxn ang="0">
                <a:pos x="118" y="0"/>
              </a:cxn>
            </a:cxnLst>
            <a:rect l="0" t="0" r="r" b="b"/>
            <a:pathLst>
              <a:path w="118" h="153">
                <a:moveTo>
                  <a:pt x="0" y="153"/>
                </a:moveTo>
                <a:lnTo>
                  <a:pt x="26" y="123"/>
                </a:lnTo>
                <a:lnTo>
                  <a:pt x="52" y="87"/>
                </a:lnTo>
                <a:lnTo>
                  <a:pt x="82" y="46"/>
                </a:lnTo>
                <a:lnTo>
                  <a:pt x="118"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67" name="Freeform 55"/>
          <p:cNvSpPr>
            <a:spLocks/>
          </p:cNvSpPr>
          <p:nvPr/>
        </p:nvSpPr>
        <p:spPr bwMode="auto">
          <a:xfrm>
            <a:off x="5741988" y="460375"/>
            <a:ext cx="301625" cy="390525"/>
          </a:xfrm>
          <a:custGeom>
            <a:avLst/>
            <a:gdLst/>
            <a:ahLst/>
            <a:cxnLst>
              <a:cxn ang="0">
                <a:pos x="0" y="226"/>
              </a:cxn>
              <a:cxn ang="0">
                <a:pos x="41" y="174"/>
              </a:cxn>
              <a:cxn ang="0">
                <a:pos x="82" y="118"/>
              </a:cxn>
              <a:cxn ang="0">
                <a:pos x="128" y="56"/>
              </a:cxn>
              <a:cxn ang="0">
                <a:pos x="175" y="0"/>
              </a:cxn>
            </a:cxnLst>
            <a:rect l="0" t="0" r="r" b="b"/>
            <a:pathLst>
              <a:path w="175" h="226">
                <a:moveTo>
                  <a:pt x="0" y="226"/>
                </a:moveTo>
                <a:lnTo>
                  <a:pt x="41" y="174"/>
                </a:lnTo>
                <a:lnTo>
                  <a:pt x="82" y="118"/>
                </a:lnTo>
                <a:lnTo>
                  <a:pt x="128" y="56"/>
                </a:lnTo>
                <a:lnTo>
                  <a:pt x="175"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68" name="Line 56"/>
          <p:cNvSpPr>
            <a:spLocks noChangeShapeType="1"/>
          </p:cNvSpPr>
          <p:nvPr/>
        </p:nvSpPr>
        <p:spPr bwMode="auto">
          <a:xfrm>
            <a:off x="1527175" y="425450"/>
            <a:ext cx="1588" cy="1571625"/>
          </a:xfrm>
          <a:prstGeom prst="line">
            <a:avLst/>
          </a:prstGeom>
          <a:noFill/>
          <a:ln w="0">
            <a:solidFill>
              <a:srgbClr val="000000"/>
            </a:solidFill>
            <a:round/>
            <a:headEnd/>
            <a:tailEnd/>
          </a:ln>
        </p:spPr>
        <p:txBody>
          <a:bodyPr>
            <a:prstTxWarp prst="textNoShape">
              <a:avLst/>
            </a:prstTxWarp>
          </a:bodyPr>
          <a:lstStyle/>
          <a:p>
            <a:endParaRPr lang="en-US"/>
          </a:p>
        </p:txBody>
      </p:sp>
      <p:sp>
        <p:nvSpPr>
          <p:cNvPr id="166969" name="Line 57"/>
          <p:cNvSpPr>
            <a:spLocks noChangeShapeType="1"/>
          </p:cNvSpPr>
          <p:nvPr/>
        </p:nvSpPr>
        <p:spPr bwMode="auto">
          <a:xfrm>
            <a:off x="1482725" y="1997075"/>
            <a:ext cx="44450"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0" name="Line 58"/>
          <p:cNvSpPr>
            <a:spLocks noChangeShapeType="1"/>
          </p:cNvSpPr>
          <p:nvPr/>
        </p:nvSpPr>
        <p:spPr bwMode="auto">
          <a:xfrm>
            <a:off x="1482725" y="1731963"/>
            <a:ext cx="44450"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1" name="Line 59"/>
          <p:cNvSpPr>
            <a:spLocks noChangeShapeType="1"/>
          </p:cNvSpPr>
          <p:nvPr/>
        </p:nvSpPr>
        <p:spPr bwMode="auto">
          <a:xfrm>
            <a:off x="1482725" y="1476375"/>
            <a:ext cx="44450"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2" name="Line 60"/>
          <p:cNvSpPr>
            <a:spLocks noChangeShapeType="1"/>
          </p:cNvSpPr>
          <p:nvPr/>
        </p:nvSpPr>
        <p:spPr bwMode="auto">
          <a:xfrm>
            <a:off x="1482725" y="1211263"/>
            <a:ext cx="44450"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3" name="Line 61"/>
          <p:cNvSpPr>
            <a:spLocks noChangeShapeType="1"/>
          </p:cNvSpPr>
          <p:nvPr/>
        </p:nvSpPr>
        <p:spPr bwMode="auto">
          <a:xfrm>
            <a:off x="1482725" y="425450"/>
            <a:ext cx="44450"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4" name="Line 62"/>
          <p:cNvSpPr>
            <a:spLocks noChangeShapeType="1"/>
          </p:cNvSpPr>
          <p:nvPr/>
        </p:nvSpPr>
        <p:spPr bwMode="auto">
          <a:xfrm>
            <a:off x="1520825" y="1987550"/>
            <a:ext cx="1243013" cy="1111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5" name="Line 63"/>
          <p:cNvSpPr>
            <a:spLocks noChangeShapeType="1"/>
          </p:cNvSpPr>
          <p:nvPr/>
        </p:nvSpPr>
        <p:spPr bwMode="auto">
          <a:xfrm flipV="1">
            <a:off x="290513"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6" name="Line 64"/>
          <p:cNvSpPr>
            <a:spLocks noChangeShapeType="1"/>
          </p:cNvSpPr>
          <p:nvPr/>
        </p:nvSpPr>
        <p:spPr bwMode="auto">
          <a:xfrm flipV="1">
            <a:off x="1527175" y="19970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7" name="Line 65"/>
          <p:cNvSpPr>
            <a:spLocks noChangeShapeType="1"/>
          </p:cNvSpPr>
          <p:nvPr/>
        </p:nvSpPr>
        <p:spPr bwMode="auto">
          <a:xfrm flipV="1">
            <a:off x="17732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8" name="Line 66"/>
          <p:cNvSpPr>
            <a:spLocks noChangeShapeType="1"/>
          </p:cNvSpPr>
          <p:nvPr/>
        </p:nvSpPr>
        <p:spPr bwMode="auto">
          <a:xfrm flipV="1">
            <a:off x="2022475" y="1997075"/>
            <a:ext cx="1588"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79" name="Line 67"/>
          <p:cNvSpPr>
            <a:spLocks noChangeShapeType="1"/>
          </p:cNvSpPr>
          <p:nvPr/>
        </p:nvSpPr>
        <p:spPr bwMode="auto">
          <a:xfrm flipV="1">
            <a:off x="22685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80" name="Line 68"/>
          <p:cNvSpPr>
            <a:spLocks noChangeShapeType="1"/>
          </p:cNvSpPr>
          <p:nvPr/>
        </p:nvSpPr>
        <p:spPr bwMode="auto">
          <a:xfrm flipV="1">
            <a:off x="251618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81" name="Line 69"/>
          <p:cNvSpPr>
            <a:spLocks noChangeShapeType="1"/>
          </p:cNvSpPr>
          <p:nvPr/>
        </p:nvSpPr>
        <p:spPr bwMode="auto">
          <a:xfrm flipV="1">
            <a:off x="2763838" y="1997075"/>
            <a:ext cx="1587" cy="17463"/>
          </a:xfrm>
          <a:prstGeom prst="line">
            <a:avLst/>
          </a:prstGeom>
          <a:noFill/>
          <a:ln w="0">
            <a:solidFill>
              <a:srgbClr val="000000"/>
            </a:solidFill>
            <a:round/>
            <a:headEnd/>
            <a:tailEnd/>
          </a:ln>
        </p:spPr>
        <p:txBody>
          <a:bodyPr>
            <a:prstTxWarp prst="textNoShape">
              <a:avLst/>
            </a:prstTxWarp>
          </a:bodyPr>
          <a:lstStyle/>
          <a:p>
            <a:endParaRPr lang="en-US"/>
          </a:p>
        </p:txBody>
      </p:sp>
      <p:sp>
        <p:nvSpPr>
          <p:cNvPr id="166982" name="Freeform 70"/>
          <p:cNvSpPr>
            <a:spLocks/>
          </p:cNvSpPr>
          <p:nvPr/>
        </p:nvSpPr>
        <p:spPr bwMode="auto">
          <a:xfrm>
            <a:off x="1527175" y="690563"/>
            <a:ext cx="53975" cy="61912"/>
          </a:xfrm>
          <a:custGeom>
            <a:avLst/>
            <a:gdLst/>
            <a:ahLst/>
            <a:cxnLst>
              <a:cxn ang="0">
                <a:pos x="0" y="0"/>
              </a:cxn>
              <a:cxn ang="0">
                <a:pos x="10" y="5"/>
              </a:cxn>
              <a:cxn ang="0">
                <a:pos x="15" y="16"/>
              </a:cxn>
              <a:cxn ang="0">
                <a:pos x="31" y="36"/>
              </a:cxn>
            </a:cxnLst>
            <a:rect l="0" t="0" r="r" b="b"/>
            <a:pathLst>
              <a:path w="31" h="36">
                <a:moveTo>
                  <a:pt x="0" y="0"/>
                </a:moveTo>
                <a:lnTo>
                  <a:pt x="10" y="5"/>
                </a:lnTo>
                <a:lnTo>
                  <a:pt x="15" y="16"/>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83" name="Line 71"/>
          <p:cNvSpPr>
            <a:spLocks noChangeShapeType="1"/>
          </p:cNvSpPr>
          <p:nvPr/>
        </p:nvSpPr>
        <p:spPr bwMode="auto">
          <a:xfrm>
            <a:off x="1581150" y="752475"/>
            <a:ext cx="42863" cy="69850"/>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84" name="Freeform 72"/>
          <p:cNvSpPr>
            <a:spLocks/>
          </p:cNvSpPr>
          <p:nvPr/>
        </p:nvSpPr>
        <p:spPr bwMode="auto">
          <a:xfrm>
            <a:off x="1624013" y="822325"/>
            <a:ext cx="52387" cy="61913"/>
          </a:xfrm>
          <a:custGeom>
            <a:avLst/>
            <a:gdLst/>
            <a:ahLst/>
            <a:cxnLst>
              <a:cxn ang="0">
                <a:pos x="0" y="0"/>
              </a:cxn>
              <a:cxn ang="0">
                <a:pos x="16" y="21"/>
              </a:cxn>
              <a:cxn ang="0">
                <a:pos x="31" y="36"/>
              </a:cxn>
            </a:cxnLst>
            <a:rect l="0" t="0" r="r" b="b"/>
            <a:pathLst>
              <a:path w="31" h="36">
                <a:moveTo>
                  <a:pt x="0" y="0"/>
                </a:moveTo>
                <a:lnTo>
                  <a:pt x="16" y="21"/>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85" name="Line 73"/>
          <p:cNvSpPr>
            <a:spLocks noChangeShapeType="1"/>
          </p:cNvSpPr>
          <p:nvPr/>
        </p:nvSpPr>
        <p:spPr bwMode="auto">
          <a:xfrm>
            <a:off x="1676400" y="884238"/>
            <a:ext cx="46038" cy="61912"/>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86" name="Line 74"/>
          <p:cNvSpPr>
            <a:spLocks noChangeShapeType="1"/>
          </p:cNvSpPr>
          <p:nvPr/>
        </p:nvSpPr>
        <p:spPr bwMode="auto">
          <a:xfrm>
            <a:off x="1722438" y="946150"/>
            <a:ext cx="50800" cy="71438"/>
          </a:xfrm>
          <a:prstGeom prst="line">
            <a:avLst/>
          </a:prstGeom>
          <a:noFill/>
          <a:ln w="23813">
            <a:solidFill>
              <a:srgbClr val="969696"/>
            </a:solidFill>
            <a:round/>
            <a:headEnd/>
            <a:tailEnd/>
          </a:ln>
        </p:spPr>
        <p:txBody>
          <a:bodyPr>
            <a:prstTxWarp prst="textNoShape">
              <a:avLst/>
            </a:prstTxWarp>
          </a:bodyPr>
          <a:lstStyle/>
          <a:p>
            <a:endParaRPr lang="en-US"/>
          </a:p>
        </p:txBody>
      </p:sp>
      <p:sp>
        <p:nvSpPr>
          <p:cNvPr id="166987" name="Freeform 75"/>
          <p:cNvSpPr>
            <a:spLocks/>
          </p:cNvSpPr>
          <p:nvPr/>
        </p:nvSpPr>
        <p:spPr bwMode="auto">
          <a:xfrm>
            <a:off x="1773238" y="1017588"/>
            <a:ext cx="53975" cy="61912"/>
          </a:xfrm>
          <a:custGeom>
            <a:avLst/>
            <a:gdLst/>
            <a:ahLst/>
            <a:cxnLst>
              <a:cxn ang="0">
                <a:pos x="0" y="0"/>
              </a:cxn>
              <a:cxn ang="0">
                <a:pos x="16" y="15"/>
              </a:cxn>
              <a:cxn ang="0">
                <a:pos x="21" y="26"/>
              </a:cxn>
              <a:cxn ang="0">
                <a:pos x="31" y="36"/>
              </a:cxn>
            </a:cxnLst>
            <a:rect l="0" t="0" r="r" b="b"/>
            <a:pathLst>
              <a:path w="31" h="36">
                <a:moveTo>
                  <a:pt x="0" y="0"/>
                </a:moveTo>
                <a:lnTo>
                  <a:pt x="16" y="15"/>
                </a:lnTo>
                <a:lnTo>
                  <a:pt x="21" y="26"/>
                </a:lnTo>
                <a:lnTo>
                  <a:pt x="31" y="36"/>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88" name="Freeform 76"/>
          <p:cNvSpPr>
            <a:spLocks/>
          </p:cNvSpPr>
          <p:nvPr/>
        </p:nvSpPr>
        <p:spPr bwMode="auto">
          <a:xfrm>
            <a:off x="1827213" y="1079500"/>
            <a:ext cx="96837" cy="131763"/>
          </a:xfrm>
          <a:custGeom>
            <a:avLst/>
            <a:gdLst/>
            <a:ahLst/>
            <a:cxnLst>
              <a:cxn ang="0">
                <a:pos x="0" y="0"/>
              </a:cxn>
              <a:cxn ang="0">
                <a:pos x="10" y="15"/>
              </a:cxn>
              <a:cxn ang="0">
                <a:pos x="26" y="36"/>
              </a:cxn>
              <a:cxn ang="0">
                <a:pos x="56" y="77"/>
              </a:cxn>
            </a:cxnLst>
            <a:rect l="0" t="0" r="r" b="b"/>
            <a:pathLst>
              <a:path w="56" h="77">
                <a:moveTo>
                  <a:pt x="0" y="0"/>
                </a:moveTo>
                <a:lnTo>
                  <a:pt x="10" y="15"/>
                </a:lnTo>
                <a:lnTo>
                  <a:pt x="26" y="36"/>
                </a:lnTo>
                <a:lnTo>
                  <a:pt x="56" y="77"/>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89" name="Freeform 77"/>
          <p:cNvSpPr>
            <a:spLocks/>
          </p:cNvSpPr>
          <p:nvPr/>
        </p:nvSpPr>
        <p:spPr bwMode="auto">
          <a:xfrm>
            <a:off x="1924050" y="1211263"/>
            <a:ext cx="98425" cy="133350"/>
          </a:xfrm>
          <a:custGeom>
            <a:avLst/>
            <a:gdLst/>
            <a:ahLst/>
            <a:cxnLst>
              <a:cxn ang="0">
                <a:pos x="0" y="0"/>
              </a:cxn>
              <a:cxn ang="0">
                <a:pos x="11" y="15"/>
              </a:cxn>
              <a:cxn ang="0">
                <a:pos x="26" y="36"/>
              </a:cxn>
              <a:cxn ang="0">
                <a:pos x="36" y="51"/>
              </a:cxn>
              <a:cxn ang="0">
                <a:pos x="57" y="77"/>
              </a:cxn>
            </a:cxnLst>
            <a:rect l="0" t="0" r="r" b="b"/>
            <a:pathLst>
              <a:path w="57" h="77">
                <a:moveTo>
                  <a:pt x="0" y="0"/>
                </a:moveTo>
                <a:lnTo>
                  <a:pt x="11" y="15"/>
                </a:lnTo>
                <a:lnTo>
                  <a:pt x="26" y="36"/>
                </a:lnTo>
                <a:lnTo>
                  <a:pt x="36" y="51"/>
                </a:lnTo>
                <a:lnTo>
                  <a:pt x="57" y="77"/>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90" name="Freeform 78"/>
          <p:cNvSpPr>
            <a:spLocks/>
          </p:cNvSpPr>
          <p:nvPr/>
        </p:nvSpPr>
        <p:spPr bwMode="auto">
          <a:xfrm>
            <a:off x="2022475" y="1344613"/>
            <a:ext cx="193675" cy="265112"/>
          </a:xfrm>
          <a:custGeom>
            <a:avLst/>
            <a:gdLst/>
            <a:ahLst/>
            <a:cxnLst>
              <a:cxn ang="0">
                <a:pos x="0" y="0"/>
              </a:cxn>
              <a:cxn ang="0">
                <a:pos x="20" y="30"/>
              </a:cxn>
              <a:cxn ang="0">
                <a:pos x="51" y="66"/>
              </a:cxn>
              <a:cxn ang="0">
                <a:pos x="77" y="107"/>
              </a:cxn>
              <a:cxn ang="0">
                <a:pos x="113" y="154"/>
              </a:cxn>
            </a:cxnLst>
            <a:rect l="0" t="0" r="r" b="b"/>
            <a:pathLst>
              <a:path w="113" h="154">
                <a:moveTo>
                  <a:pt x="0" y="0"/>
                </a:moveTo>
                <a:lnTo>
                  <a:pt x="20" y="30"/>
                </a:lnTo>
                <a:lnTo>
                  <a:pt x="51" y="66"/>
                </a:lnTo>
                <a:lnTo>
                  <a:pt x="77" y="107"/>
                </a:lnTo>
                <a:lnTo>
                  <a:pt x="113" y="154"/>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91" name="Freeform 79"/>
          <p:cNvSpPr>
            <a:spLocks/>
          </p:cNvSpPr>
          <p:nvPr/>
        </p:nvSpPr>
        <p:spPr bwMode="auto">
          <a:xfrm>
            <a:off x="2216150" y="1609725"/>
            <a:ext cx="300038" cy="387350"/>
          </a:xfrm>
          <a:custGeom>
            <a:avLst/>
            <a:gdLst/>
            <a:ahLst/>
            <a:cxnLst>
              <a:cxn ang="0">
                <a:pos x="0" y="0"/>
              </a:cxn>
              <a:cxn ang="0">
                <a:pos x="41" y="51"/>
              </a:cxn>
              <a:cxn ang="0">
                <a:pos x="82" y="107"/>
              </a:cxn>
              <a:cxn ang="0">
                <a:pos x="128" y="169"/>
              </a:cxn>
              <a:cxn ang="0">
                <a:pos x="174" y="225"/>
              </a:cxn>
            </a:cxnLst>
            <a:rect l="0" t="0" r="r" b="b"/>
            <a:pathLst>
              <a:path w="174" h="225">
                <a:moveTo>
                  <a:pt x="0" y="0"/>
                </a:moveTo>
                <a:lnTo>
                  <a:pt x="41" y="51"/>
                </a:lnTo>
                <a:lnTo>
                  <a:pt x="82" y="107"/>
                </a:lnTo>
                <a:lnTo>
                  <a:pt x="128" y="169"/>
                </a:lnTo>
                <a:lnTo>
                  <a:pt x="174" y="225"/>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6992" name="Line 80"/>
          <p:cNvSpPr>
            <a:spLocks noChangeShapeType="1"/>
          </p:cNvSpPr>
          <p:nvPr/>
        </p:nvSpPr>
        <p:spPr bwMode="auto">
          <a:xfrm>
            <a:off x="1562100" y="4681538"/>
            <a:ext cx="1588" cy="163353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3" name="Line 81"/>
          <p:cNvSpPr>
            <a:spLocks noChangeShapeType="1"/>
          </p:cNvSpPr>
          <p:nvPr/>
        </p:nvSpPr>
        <p:spPr bwMode="auto">
          <a:xfrm>
            <a:off x="1519238" y="63150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4" name="Line 82"/>
          <p:cNvSpPr>
            <a:spLocks noChangeShapeType="1"/>
          </p:cNvSpPr>
          <p:nvPr/>
        </p:nvSpPr>
        <p:spPr bwMode="auto">
          <a:xfrm>
            <a:off x="1519238" y="6043613"/>
            <a:ext cx="42862"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5" name="Line 83"/>
          <p:cNvSpPr>
            <a:spLocks noChangeShapeType="1"/>
          </p:cNvSpPr>
          <p:nvPr/>
        </p:nvSpPr>
        <p:spPr bwMode="auto">
          <a:xfrm>
            <a:off x="1519238" y="57689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6" name="Line 84"/>
          <p:cNvSpPr>
            <a:spLocks noChangeShapeType="1"/>
          </p:cNvSpPr>
          <p:nvPr/>
        </p:nvSpPr>
        <p:spPr bwMode="auto">
          <a:xfrm>
            <a:off x="1519238" y="5503863"/>
            <a:ext cx="42862"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7" name="Line 85"/>
          <p:cNvSpPr>
            <a:spLocks noChangeShapeType="1"/>
          </p:cNvSpPr>
          <p:nvPr/>
        </p:nvSpPr>
        <p:spPr bwMode="auto">
          <a:xfrm>
            <a:off x="1519238" y="5229225"/>
            <a:ext cx="42862"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8" name="Line 86"/>
          <p:cNvSpPr>
            <a:spLocks noChangeShapeType="1"/>
          </p:cNvSpPr>
          <p:nvPr/>
        </p:nvSpPr>
        <p:spPr bwMode="auto">
          <a:xfrm>
            <a:off x="1519238" y="4956175"/>
            <a:ext cx="42862"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6999" name="Line 87"/>
          <p:cNvSpPr>
            <a:spLocks noChangeShapeType="1"/>
          </p:cNvSpPr>
          <p:nvPr/>
        </p:nvSpPr>
        <p:spPr bwMode="auto">
          <a:xfrm>
            <a:off x="1519238" y="4681538"/>
            <a:ext cx="42862"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0" name="Line 88"/>
          <p:cNvSpPr>
            <a:spLocks noChangeShapeType="1"/>
          </p:cNvSpPr>
          <p:nvPr/>
        </p:nvSpPr>
        <p:spPr bwMode="auto">
          <a:xfrm>
            <a:off x="1555750" y="6303963"/>
            <a:ext cx="1243013" cy="1270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1" name="Line 89"/>
          <p:cNvSpPr>
            <a:spLocks noChangeShapeType="1"/>
          </p:cNvSpPr>
          <p:nvPr/>
        </p:nvSpPr>
        <p:spPr bwMode="auto">
          <a:xfrm flipV="1">
            <a:off x="325438"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2" name="Line 90"/>
          <p:cNvSpPr>
            <a:spLocks noChangeShapeType="1"/>
          </p:cNvSpPr>
          <p:nvPr/>
        </p:nvSpPr>
        <p:spPr bwMode="auto">
          <a:xfrm flipV="1">
            <a:off x="156210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3" name="Line 91"/>
          <p:cNvSpPr>
            <a:spLocks noChangeShapeType="1"/>
          </p:cNvSpPr>
          <p:nvPr/>
        </p:nvSpPr>
        <p:spPr bwMode="auto">
          <a:xfrm flipV="1">
            <a:off x="180975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4" name="Line 92"/>
          <p:cNvSpPr>
            <a:spLocks noChangeShapeType="1"/>
          </p:cNvSpPr>
          <p:nvPr/>
        </p:nvSpPr>
        <p:spPr bwMode="auto">
          <a:xfrm flipV="1">
            <a:off x="2055813"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5" name="Line 93"/>
          <p:cNvSpPr>
            <a:spLocks noChangeShapeType="1"/>
          </p:cNvSpPr>
          <p:nvPr/>
        </p:nvSpPr>
        <p:spPr bwMode="auto">
          <a:xfrm flipV="1">
            <a:off x="2303463" y="6315075"/>
            <a:ext cx="3175"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6" name="Line 94"/>
          <p:cNvSpPr>
            <a:spLocks noChangeShapeType="1"/>
          </p:cNvSpPr>
          <p:nvPr/>
        </p:nvSpPr>
        <p:spPr bwMode="auto">
          <a:xfrm flipV="1">
            <a:off x="2552700" y="631507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7" name="Line 95"/>
          <p:cNvSpPr>
            <a:spLocks noChangeShapeType="1"/>
          </p:cNvSpPr>
          <p:nvPr/>
        </p:nvSpPr>
        <p:spPr bwMode="auto">
          <a:xfrm flipV="1">
            <a:off x="2798763" y="631507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08" name="Line 96"/>
          <p:cNvSpPr>
            <a:spLocks noChangeShapeType="1"/>
          </p:cNvSpPr>
          <p:nvPr/>
        </p:nvSpPr>
        <p:spPr bwMode="auto">
          <a:xfrm>
            <a:off x="1508125" y="4956175"/>
            <a:ext cx="53975" cy="158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7009" name="Line 97"/>
          <p:cNvSpPr>
            <a:spLocks noChangeShapeType="1"/>
          </p:cNvSpPr>
          <p:nvPr/>
        </p:nvSpPr>
        <p:spPr bwMode="auto">
          <a:xfrm>
            <a:off x="1562100" y="4956175"/>
            <a:ext cx="52388" cy="158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7010" name="Line 98"/>
          <p:cNvSpPr>
            <a:spLocks noChangeShapeType="1"/>
          </p:cNvSpPr>
          <p:nvPr/>
        </p:nvSpPr>
        <p:spPr bwMode="auto">
          <a:xfrm>
            <a:off x="1614488" y="4956175"/>
            <a:ext cx="46037" cy="7938"/>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7011" name="Freeform 99"/>
          <p:cNvSpPr>
            <a:spLocks/>
          </p:cNvSpPr>
          <p:nvPr/>
        </p:nvSpPr>
        <p:spPr bwMode="auto">
          <a:xfrm>
            <a:off x="1660525" y="4964113"/>
            <a:ext cx="50800" cy="17462"/>
          </a:xfrm>
          <a:custGeom>
            <a:avLst/>
            <a:gdLst/>
            <a:ahLst/>
            <a:cxnLst>
              <a:cxn ang="0">
                <a:pos x="0" y="0"/>
              </a:cxn>
              <a:cxn ang="0">
                <a:pos x="15" y="5"/>
              </a:cxn>
              <a:cxn ang="0">
                <a:pos x="30" y="10"/>
              </a:cxn>
            </a:cxnLst>
            <a:rect l="0" t="0" r="r" b="b"/>
            <a:pathLst>
              <a:path w="30" h="10">
                <a:moveTo>
                  <a:pt x="0" y="0"/>
                </a:moveTo>
                <a:lnTo>
                  <a:pt x="15" y="5"/>
                </a:lnTo>
                <a:lnTo>
                  <a:pt x="30" y="10"/>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2" name="Line 100"/>
          <p:cNvSpPr>
            <a:spLocks noChangeShapeType="1"/>
          </p:cNvSpPr>
          <p:nvPr/>
        </p:nvSpPr>
        <p:spPr bwMode="auto">
          <a:xfrm>
            <a:off x="1711325" y="4981575"/>
            <a:ext cx="44450" cy="28575"/>
          </a:xfrm>
          <a:prstGeom prst="line">
            <a:avLst/>
          </a:prstGeom>
          <a:noFill/>
          <a:ln w="25400">
            <a:solidFill>
              <a:srgbClr val="969696"/>
            </a:solidFill>
            <a:round/>
            <a:headEnd/>
            <a:tailEnd/>
          </a:ln>
        </p:spPr>
        <p:txBody>
          <a:bodyPr>
            <a:prstTxWarp prst="textNoShape">
              <a:avLst/>
            </a:prstTxWarp>
          </a:bodyPr>
          <a:lstStyle/>
          <a:p>
            <a:endParaRPr lang="en-US"/>
          </a:p>
        </p:txBody>
      </p:sp>
      <p:sp>
        <p:nvSpPr>
          <p:cNvPr id="167013" name="Freeform 101"/>
          <p:cNvSpPr>
            <a:spLocks/>
          </p:cNvSpPr>
          <p:nvPr/>
        </p:nvSpPr>
        <p:spPr bwMode="auto">
          <a:xfrm>
            <a:off x="1755775" y="5010150"/>
            <a:ext cx="53975" cy="25400"/>
          </a:xfrm>
          <a:custGeom>
            <a:avLst/>
            <a:gdLst/>
            <a:ahLst/>
            <a:cxnLst>
              <a:cxn ang="0">
                <a:pos x="0" y="0"/>
              </a:cxn>
              <a:cxn ang="0">
                <a:pos x="15" y="5"/>
              </a:cxn>
              <a:cxn ang="0">
                <a:pos x="31" y="15"/>
              </a:cxn>
            </a:cxnLst>
            <a:rect l="0" t="0" r="r" b="b"/>
            <a:pathLst>
              <a:path w="31" h="15">
                <a:moveTo>
                  <a:pt x="0" y="0"/>
                </a:moveTo>
                <a:lnTo>
                  <a:pt x="15" y="5"/>
                </a:lnTo>
                <a:lnTo>
                  <a:pt x="31" y="1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4" name="Freeform 102"/>
          <p:cNvSpPr>
            <a:spLocks/>
          </p:cNvSpPr>
          <p:nvPr/>
        </p:nvSpPr>
        <p:spPr bwMode="auto">
          <a:xfrm>
            <a:off x="1809750" y="5035550"/>
            <a:ext cx="53975" cy="44450"/>
          </a:xfrm>
          <a:custGeom>
            <a:avLst/>
            <a:gdLst/>
            <a:ahLst/>
            <a:cxnLst>
              <a:cxn ang="0">
                <a:pos x="0" y="0"/>
              </a:cxn>
              <a:cxn ang="0">
                <a:pos x="15" y="10"/>
              </a:cxn>
              <a:cxn ang="0">
                <a:pos x="31" y="26"/>
              </a:cxn>
            </a:cxnLst>
            <a:rect l="0" t="0" r="r" b="b"/>
            <a:pathLst>
              <a:path w="31" h="26">
                <a:moveTo>
                  <a:pt x="0" y="0"/>
                </a:moveTo>
                <a:lnTo>
                  <a:pt x="15" y="10"/>
                </a:lnTo>
                <a:lnTo>
                  <a:pt x="31" y="2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5" name="Freeform 103"/>
          <p:cNvSpPr>
            <a:spLocks/>
          </p:cNvSpPr>
          <p:nvPr/>
        </p:nvSpPr>
        <p:spPr bwMode="auto">
          <a:xfrm>
            <a:off x="1863725" y="5080000"/>
            <a:ext cx="95250" cy="96838"/>
          </a:xfrm>
          <a:custGeom>
            <a:avLst/>
            <a:gdLst/>
            <a:ahLst/>
            <a:cxnLst>
              <a:cxn ang="0">
                <a:pos x="0" y="0"/>
              </a:cxn>
              <a:cxn ang="0">
                <a:pos x="25" y="25"/>
              </a:cxn>
              <a:cxn ang="0">
                <a:pos x="56" y="56"/>
              </a:cxn>
            </a:cxnLst>
            <a:rect l="0" t="0" r="r" b="b"/>
            <a:pathLst>
              <a:path w="56" h="56">
                <a:moveTo>
                  <a:pt x="0" y="0"/>
                </a:moveTo>
                <a:lnTo>
                  <a:pt x="25" y="25"/>
                </a:lnTo>
                <a:lnTo>
                  <a:pt x="56" y="56"/>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6" name="Freeform 104"/>
          <p:cNvSpPr>
            <a:spLocks/>
          </p:cNvSpPr>
          <p:nvPr/>
        </p:nvSpPr>
        <p:spPr bwMode="auto">
          <a:xfrm>
            <a:off x="1958975" y="5176838"/>
            <a:ext cx="96838" cy="115887"/>
          </a:xfrm>
          <a:custGeom>
            <a:avLst/>
            <a:gdLst/>
            <a:ahLst/>
            <a:cxnLst>
              <a:cxn ang="0">
                <a:pos x="0" y="0"/>
              </a:cxn>
              <a:cxn ang="0">
                <a:pos x="26" y="26"/>
              </a:cxn>
              <a:cxn ang="0">
                <a:pos x="41" y="41"/>
              </a:cxn>
              <a:cxn ang="0">
                <a:pos x="56" y="67"/>
              </a:cxn>
            </a:cxnLst>
            <a:rect l="0" t="0" r="r" b="b"/>
            <a:pathLst>
              <a:path w="56" h="67">
                <a:moveTo>
                  <a:pt x="0" y="0"/>
                </a:moveTo>
                <a:lnTo>
                  <a:pt x="26" y="26"/>
                </a:lnTo>
                <a:lnTo>
                  <a:pt x="41" y="41"/>
                </a:lnTo>
                <a:lnTo>
                  <a:pt x="56" y="67"/>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7" name="Freeform 105"/>
          <p:cNvSpPr>
            <a:spLocks/>
          </p:cNvSpPr>
          <p:nvPr/>
        </p:nvSpPr>
        <p:spPr bwMode="auto">
          <a:xfrm>
            <a:off x="2055813" y="5292725"/>
            <a:ext cx="195262" cy="325438"/>
          </a:xfrm>
          <a:custGeom>
            <a:avLst/>
            <a:gdLst/>
            <a:ahLst/>
            <a:cxnLst>
              <a:cxn ang="0">
                <a:pos x="0" y="0"/>
              </a:cxn>
              <a:cxn ang="0">
                <a:pos x="21" y="36"/>
              </a:cxn>
              <a:cxn ang="0">
                <a:pos x="52" y="71"/>
              </a:cxn>
              <a:cxn ang="0">
                <a:pos x="77" y="123"/>
              </a:cxn>
              <a:cxn ang="0">
                <a:pos x="98" y="153"/>
              </a:cxn>
              <a:cxn ang="0">
                <a:pos x="113" y="189"/>
              </a:cxn>
            </a:cxnLst>
            <a:rect l="0" t="0" r="r" b="b"/>
            <a:pathLst>
              <a:path w="113" h="189">
                <a:moveTo>
                  <a:pt x="0" y="0"/>
                </a:moveTo>
                <a:lnTo>
                  <a:pt x="21" y="36"/>
                </a:lnTo>
                <a:lnTo>
                  <a:pt x="52" y="71"/>
                </a:lnTo>
                <a:lnTo>
                  <a:pt x="77" y="123"/>
                </a:lnTo>
                <a:lnTo>
                  <a:pt x="98" y="153"/>
                </a:lnTo>
                <a:lnTo>
                  <a:pt x="113" y="189"/>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8" name="Freeform 106"/>
          <p:cNvSpPr>
            <a:spLocks/>
          </p:cNvSpPr>
          <p:nvPr/>
        </p:nvSpPr>
        <p:spPr bwMode="auto">
          <a:xfrm>
            <a:off x="2251075" y="5618163"/>
            <a:ext cx="301625" cy="696912"/>
          </a:xfrm>
          <a:custGeom>
            <a:avLst/>
            <a:gdLst/>
            <a:ahLst/>
            <a:cxnLst>
              <a:cxn ang="0">
                <a:pos x="0" y="0"/>
              </a:cxn>
              <a:cxn ang="0">
                <a:pos x="21" y="41"/>
              </a:cxn>
              <a:cxn ang="0">
                <a:pos x="41" y="88"/>
              </a:cxn>
              <a:cxn ang="0">
                <a:pos x="62" y="139"/>
              </a:cxn>
              <a:cxn ang="0">
                <a:pos x="82" y="190"/>
              </a:cxn>
              <a:cxn ang="0">
                <a:pos x="128" y="298"/>
              </a:cxn>
              <a:cxn ang="0">
                <a:pos x="175" y="405"/>
              </a:cxn>
            </a:cxnLst>
            <a:rect l="0" t="0" r="r" b="b"/>
            <a:pathLst>
              <a:path w="175" h="405">
                <a:moveTo>
                  <a:pt x="0" y="0"/>
                </a:moveTo>
                <a:lnTo>
                  <a:pt x="21" y="41"/>
                </a:lnTo>
                <a:lnTo>
                  <a:pt x="41" y="88"/>
                </a:lnTo>
                <a:lnTo>
                  <a:pt x="62" y="139"/>
                </a:lnTo>
                <a:lnTo>
                  <a:pt x="82" y="190"/>
                </a:lnTo>
                <a:lnTo>
                  <a:pt x="128" y="298"/>
                </a:lnTo>
                <a:lnTo>
                  <a:pt x="175" y="405"/>
                </a:lnTo>
              </a:path>
            </a:pathLst>
          </a:custGeom>
          <a:noFill/>
          <a:ln w="25400">
            <a:solidFill>
              <a:srgbClr val="969696"/>
            </a:solidFill>
            <a:prstDash val="solid"/>
            <a:round/>
            <a:headEnd/>
            <a:tailEnd/>
          </a:ln>
        </p:spPr>
        <p:txBody>
          <a:bodyPr>
            <a:prstTxWarp prst="textNoShape">
              <a:avLst/>
            </a:prstTxWarp>
          </a:bodyPr>
          <a:lstStyle/>
          <a:p>
            <a:endParaRPr lang="en-US"/>
          </a:p>
        </p:txBody>
      </p:sp>
      <p:sp>
        <p:nvSpPr>
          <p:cNvPr id="167019" name="Text Box 107"/>
          <p:cNvSpPr txBox="1">
            <a:spLocks noChangeArrowheads="1"/>
          </p:cNvSpPr>
          <p:nvPr/>
        </p:nvSpPr>
        <p:spPr bwMode="auto">
          <a:xfrm>
            <a:off x="1944688" y="2051050"/>
            <a:ext cx="2635250" cy="366713"/>
          </a:xfrm>
          <a:prstGeom prst="rect">
            <a:avLst/>
          </a:prstGeom>
          <a:noFill/>
          <a:ln w="9525">
            <a:noFill/>
            <a:miter lim="800000"/>
            <a:headEnd/>
            <a:tailEnd/>
          </a:ln>
          <a:effectLst/>
        </p:spPr>
        <p:txBody>
          <a:bodyPr wrap="none">
            <a:prstTxWarp prst="textNoShape">
              <a:avLst/>
            </a:prstTxWarp>
            <a:spAutoFit/>
          </a:bodyPr>
          <a:lstStyle/>
          <a:p>
            <a:r>
              <a:rPr lang="en-US" sz="1800" b="1"/>
              <a:t>Distance from nucleus</a:t>
            </a:r>
          </a:p>
        </p:txBody>
      </p:sp>
      <p:sp>
        <p:nvSpPr>
          <p:cNvPr id="167020" name="Rectangle 108"/>
          <p:cNvSpPr>
            <a:spLocks noChangeArrowheads="1"/>
          </p:cNvSpPr>
          <p:nvPr/>
        </p:nvSpPr>
        <p:spPr bwMode="auto">
          <a:xfrm>
            <a:off x="1514475" y="2006600"/>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7021" name="Text Box 109"/>
          <p:cNvSpPr txBox="1">
            <a:spLocks noChangeArrowheads="1"/>
          </p:cNvSpPr>
          <p:nvPr/>
        </p:nvSpPr>
        <p:spPr bwMode="auto">
          <a:xfrm rot="-5400000">
            <a:off x="442119" y="783432"/>
            <a:ext cx="1720850" cy="366712"/>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7022" name="Text Box 110"/>
          <p:cNvSpPr txBox="1">
            <a:spLocks noChangeArrowheads="1"/>
          </p:cNvSpPr>
          <p:nvPr/>
        </p:nvSpPr>
        <p:spPr bwMode="auto">
          <a:xfrm>
            <a:off x="2041525" y="4151313"/>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t>D</a:t>
            </a:r>
          </a:p>
        </p:txBody>
      </p:sp>
      <p:sp>
        <p:nvSpPr>
          <p:cNvPr id="167023" name="Rectangle 111"/>
          <p:cNvSpPr>
            <a:spLocks noChangeArrowheads="1"/>
          </p:cNvSpPr>
          <p:nvPr/>
        </p:nvSpPr>
        <p:spPr bwMode="auto">
          <a:xfrm>
            <a:off x="1514475" y="4238625"/>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7024" name="Text Box 112"/>
          <p:cNvSpPr txBox="1">
            <a:spLocks noChangeArrowheads="1"/>
          </p:cNvSpPr>
          <p:nvPr/>
        </p:nvSpPr>
        <p:spPr bwMode="auto">
          <a:xfrm rot="-5400000">
            <a:off x="367507" y="2939256"/>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7025" name="Text Box 113"/>
          <p:cNvSpPr txBox="1">
            <a:spLocks noChangeArrowheads="1"/>
          </p:cNvSpPr>
          <p:nvPr/>
        </p:nvSpPr>
        <p:spPr bwMode="auto">
          <a:xfrm>
            <a:off x="1954213" y="6361113"/>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t>D</a:t>
            </a:r>
          </a:p>
        </p:txBody>
      </p:sp>
      <p:sp>
        <p:nvSpPr>
          <p:cNvPr id="167026" name="Rectangle 114"/>
          <p:cNvSpPr>
            <a:spLocks noChangeArrowheads="1"/>
          </p:cNvSpPr>
          <p:nvPr/>
        </p:nvSpPr>
        <p:spPr bwMode="auto">
          <a:xfrm>
            <a:off x="1524000" y="6315075"/>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7027" name="Text Box 115"/>
          <p:cNvSpPr txBox="1">
            <a:spLocks noChangeArrowheads="1"/>
          </p:cNvSpPr>
          <p:nvPr/>
        </p:nvSpPr>
        <p:spPr bwMode="auto">
          <a:xfrm rot="-5400000">
            <a:off x="399257" y="5377656"/>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7028" name="Text Box 116"/>
          <p:cNvSpPr txBox="1">
            <a:spLocks noChangeArrowheads="1"/>
          </p:cNvSpPr>
          <p:nvPr/>
        </p:nvSpPr>
        <p:spPr bwMode="auto">
          <a:xfrm>
            <a:off x="6040438" y="147638"/>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D</a:t>
            </a:r>
          </a:p>
        </p:txBody>
      </p:sp>
      <p:sp>
        <p:nvSpPr>
          <p:cNvPr id="167029" name="Text Box 117"/>
          <p:cNvSpPr txBox="1">
            <a:spLocks noChangeArrowheads="1"/>
          </p:cNvSpPr>
          <p:nvPr/>
        </p:nvSpPr>
        <p:spPr bwMode="auto">
          <a:xfrm rot="-5400000">
            <a:off x="3915569" y="880269"/>
            <a:ext cx="1720850" cy="366712"/>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7030" name="Rectangle 118"/>
          <p:cNvSpPr>
            <a:spLocks noChangeArrowheads="1"/>
          </p:cNvSpPr>
          <p:nvPr/>
        </p:nvSpPr>
        <p:spPr bwMode="auto">
          <a:xfrm>
            <a:off x="5000625" y="273050"/>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7031" name="Text Box 119"/>
          <p:cNvSpPr txBox="1">
            <a:spLocks noChangeArrowheads="1"/>
          </p:cNvSpPr>
          <p:nvPr/>
        </p:nvSpPr>
        <p:spPr bwMode="auto">
          <a:xfrm>
            <a:off x="2347913" y="5365750"/>
            <a:ext cx="354012" cy="396875"/>
          </a:xfrm>
          <a:prstGeom prst="rect">
            <a:avLst/>
          </a:prstGeom>
          <a:noFill/>
          <a:ln w="9525">
            <a:noFill/>
            <a:miter lim="800000"/>
            <a:headEnd/>
            <a:tailEnd/>
          </a:ln>
          <a:effectLst/>
        </p:spPr>
        <p:txBody>
          <a:bodyPr wrap="none">
            <a:prstTxWarp prst="textNoShape">
              <a:avLst/>
            </a:prstTxWarp>
            <a:spAutoFit/>
          </a:bodyPr>
          <a:lstStyle/>
          <a:p>
            <a:r>
              <a:rPr lang="en-US" sz="2000" b="1"/>
              <a:t>E</a:t>
            </a:r>
          </a:p>
        </p:txBody>
      </p:sp>
      <p:sp>
        <p:nvSpPr>
          <p:cNvPr id="167032" name="Text Box 120"/>
          <p:cNvSpPr txBox="1">
            <a:spLocks noChangeArrowheads="1"/>
          </p:cNvSpPr>
          <p:nvPr/>
        </p:nvSpPr>
        <p:spPr bwMode="auto">
          <a:xfrm>
            <a:off x="5864225" y="871538"/>
            <a:ext cx="349250" cy="366712"/>
          </a:xfrm>
          <a:prstGeom prst="rect">
            <a:avLst/>
          </a:prstGeom>
          <a:noFill/>
          <a:ln w="9525">
            <a:noFill/>
            <a:miter lim="800000"/>
            <a:headEnd/>
            <a:tailEnd/>
          </a:ln>
          <a:effectLst/>
        </p:spPr>
        <p:txBody>
          <a:bodyPr wrap="none">
            <a:prstTxWarp prst="textNoShape">
              <a:avLst/>
            </a:prstTxWarp>
            <a:spAutoFit/>
          </a:bodyPr>
          <a:lstStyle/>
          <a:p>
            <a:r>
              <a:rPr lang="en-US" sz="1800" b="1"/>
              <a:t>B</a:t>
            </a:r>
          </a:p>
        </p:txBody>
      </p:sp>
      <p:sp>
        <p:nvSpPr>
          <p:cNvPr id="167033" name="Text Box 121"/>
          <p:cNvSpPr txBox="1">
            <a:spLocks noChangeArrowheads="1"/>
          </p:cNvSpPr>
          <p:nvPr/>
        </p:nvSpPr>
        <p:spPr bwMode="auto">
          <a:xfrm>
            <a:off x="2293938" y="663575"/>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A</a:t>
            </a:r>
          </a:p>
        </p:txBody>
      </p:sp>
      <p:sp>
        <p:nvSpPr>
          <p:cNvPr id="167034" name="Text Box 122"/>
          <p:cNvSpPr txBox="1">
            <a:spLocks noChangeArrowheads="1"/>
          </p:cNvSpPr>
          <p:nvPr/>
        </p:nvSpPr>
        <p:spPr bwMode="auto">
          <a:xfrm>
            <a:off x="1865313" y="2894013"/>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C</a:t>
            </a:r>
          </a:p>
        </p:txBody>
      </p:sp>
      <p:sp>
        <p:nvSpPr>
          <p:cNvPr id="167035" name="Text Box 123"/>
          <p:cNvSpPr txBox="1">
            <a:spLocks noChangeArrowheads="1"/>
          </p:cNvSpPr>
          <p:nvPr/>
        </p:nvSpPr>
        <p:spPr bwMode="auto">
          <a:xfrm>
            <a:off x="4930775" y="2114550"/>
            <a:ext cx="3908425" cy="850900"/>
          </a:xfrm>
          <a:prstGeom prst="rect">
            <a:avLst/>
          </a:prstGeom>
          <a:noFill/>
          <a:ln w="28575">
            <a:solidFill>
              <a:srgbClr val="EE2504"/>
            </a:solidFill>
            <a:miter lim="800000"/>
            <a:headEnd/>
            <a:tailEnd/>
          </a:ln>
          <a:effectLst/>
        </p:spPr>
        <p:txBody>
          <a:bodyPr wrap="none">
            <a:prstTxWarp prst="textNoShape">
              <a:avLst/>
            </a:prstTxWarp>
            <a:spAutoFit/>
          </a:bodyPr>
          <a:lstStyle/>
          <a:p>
            <a:r>
              <a:rPr lang="en-US">
                <a:solidFill>
                  <a:srgbClr val="EE2504"/>
                </a:solidFill>
              </a:rPr>
              <a:t>(PE as function of D) = </a:t>
            </a:r>
            <a:r>
              <a:rPr lang="en-US" u="sng">
                <a:solidFill>
                  <a:srgbClr val="EE2504"/>
                </a:solidFill>
              </a:rPr>
              <a:t>-ke</a:t>
            </a:r>
            <a:r>
              <a:rPr lang="en-US" u="sng" baseline="30000">
                <a:solidFill>
                  <a:srgbClr val="EE2504"/>
                </a:solidFill>
              </a:rPr>
              <a:t>2</a:t>
            </a:r>
            <a:endParaRPr lang="en-US" baseline="30000">
              <a:solidFill>
                <a:srgbClr val="EE2504"/>
              </a:solidFill>
            </a:endParaRPr>
          </a:p>
          <a:p>
            <a:r>
              <a:rPr lang="en-US" baseline="30000">
                <a:solidFill>
                  <a:srgbClr val="EE2504"/>
                </a:solidFill>
              </a:rPr>
              <a:t>	</a:t>
            </a:r>
            <a:r>
              <a:rPr lang="en-US">
                <a:solidFill>
                  <a:srgbClr val="EE2504"/>
                </a:solidFill>
              </a:rPr>
              <a:t>                            D</a:t>
            </a:r>
            <a:endParaRPr lang="en-US" u="sng">
              <a:solidFill>
                <a:srgbClr val="EE2504"/>
              </a:solidFill>
            </a:endParaRPr>
          </a:p>
        </p:txBody>
      </p:sp>
      <p:sp>
        <p:nvSpPr>
          <p:cNvPr id="167036" name="Text Box 124"/>
          <p:cNvSpPr txBox="1">
            <a:spLocks noChangeArrowheads="1"/>
          </p:cNvSpPr>
          <p:nvPr/>
        </p:nvSpPr>
        <p:spPr bwMode="auto">
          <a:xfrm>
            <a:off x="6096000" y="4003675"/>
            <a:ext cx="3048000" cy="2647950"/>
          </a:xfrm>
          <a:prstGeom prst="rect">
            <a:avLst/>
          </a:prstGeom>
          <a:noFill/>
          <a:ln w="9525">
            <a:noFill/>
            <a:miter lim="800000"/>
            <a:headEnd/>
            <a:tailEnd/>
          </a:ln>
          <a:effectLst/>
        </p:spPr>
        <p:txBody>
          <a:bodyPr>
            <a:prstTxWarp prst="textNoShape">
              <a:avLst/>
            </a:prstTxWarp>
            <a:spAutoFit/>
          </a:bodyPr>
          <a:lstStyle/>
          <a:p>
            <a:r>
              <a:rPr lang="en-US">
                <a:solidFill>
                  <a:srgbClr val="EE2504"/>
                </a:solidFill>
              </a:rPr>
              <a:t>Correct answer</a:t>
            </a:r>
            <a:r>
              <a:rPr lang="en-US"/>
              <a:t>:</a:t>
            </a:r>
          </a:p>
          <a:p>
            <a:r>
              <a:rPr lang="en-US"/>
              <a:t>PE has 1/D relationship</a:t>
            </a:r>
          </a:p>
          <a:p>
            <a:endParaRPr lang="en-US"/>
          </a:p>
          <a:p>
            <a:r>
              <a:rPr lang="en-US"/>
              <a:t>D gets really small..then PE really large negative!</a:t>
            </a:r>
          </a:p>
        </p:txBody>
      </p:sp>
      <p:sp>
        <p:nvSpPr>
          <p:cNvPr id="167037" name="Line 125"/>
          <p:cNvSpPr>
            <a:spLocks noChangeShapeType="1"/>
          </p:cNvSpPr>
          <p:nvPr/>
        </p:nvSpPr>
        <p:spPr bwMode="auto">
          <a:xfrm>
            <a:off x="5707063" y="3451225"/>
            <a:ext cx="1587" cy="1609725"/>
          </a:xfrm>
          <a:prstGeom prst="line">
            <a:avLst/>
          </a:prstGeom>
          <a:noFill/>
          <a:ln w="0">
            <a:solidFill>
              <a:srgbClr val="000000"/>
            </a:solidFill>
            <a:round/>
            <a:headEnd/>
            <a:tailEnd/>
          </a:ln>
        </p:spPr>
        <p:txBody>
          <a:bodyPr>
            <a:prstTxWarp prst="textNoShape">
              <a:avLst/>
            </a:prstTxWarp>
          </a:bodyPr>
          <a:lstStyle/>
          <a:p>
            <a:endParaRPr lang="en-US"/>
          </a:p>
        </p:txBody>
      </p:sp>
      <p:sp>
        <p:nvSpPr>
          <p:cNvPr id="167038" name="Line 126"/>
          <p:cNvSpPr>
            <a:spLocks noChangeShapeType="1"/>
          </p:cNvSpPr>
          <p:nvPr/>
        </p:nvSpPr>
        <p:spPr bwMode="auto">
          <a:xfrm>
            <a:off x="5664200" y="506095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7039" name="Line 127"/>
          <p:cNvSpPr>
            <a:spLocks noChangeShapeType="1"/>
          </p:cNvSpPr>
          <p:nvPr/>
        </p:nvSpPr>
        <p:spPr bwMode="auto">
          <a:xfrm>
            <a:off x="5664200" y="47958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0" name="Line 128"/>
          <p:cNvSpPr>
            <a:spLocks noChangeShapeType="1"/>
          </p:cNvSpPr>
          <p:nvPr/>
        </p:nvSpPr>
        <p:spPr bwMode="auto">
          <a:xfrm>
            <a:off x="5664200" y="4521200"/>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1" name="Line 129"/>
          <p:cNvSpPr>
            <a:spLocks noChangeShapeType="1"/>
          </p:cNvSpPr>
          <p:nvPr/>
        </p:nvSpPr>
        <p:spPr bwMode="auto">
          <a:xfrm>
            <a:off x="5664200" y="425608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2" name="Line 130"/>
          <p:cNvSpPr>
            <a:spLocks noChangeShapeType="1"/>
          </p:cNvSpPr>
          <p:nvPr/>
        </p:nvSpPr>
        <p:spPr bwMode="auto">
          <a:xfrm>
            <a:off x="5664200" y="399097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3" name="Line 131"/>
          <p:cNvSpPr>
            <a:spLocks noChangeShapeType="1"/>
          </p:cNvSpPr>
          <p:nvPr/>
        </p:nvSpPr>
        <p:spPr bwMode="auto">
          <a:xfrm>
            <a:off x="5664200" y="3716338"/>
            <a:ext cx="42863" cy="3175"/>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4" name="Line 132"/>
          <p:cNvSpPr>
            <a:spLocks noChangeShapeType="1"/>
          </p:cNvSpPr>
          <p:nvPr/>
        </p:nvSpPr>
        <p:spPr bwMode="auto">
          <a:xfrm>
            <a:off x="5664200" y="3451225"/>
            <a:ext cx="42863" cy="1588"/>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5" name="Line 133"/>
          <p:cNvSpPr>
            <a:spLocks noChangeShapeType="1"/>
          </p:cNvSpPr>
          <p:nvPr/>
        </p:nvSpPr>
        <p:spPr bwMode="auto">
          <a:xfrm flipV="1">
            <a:off x="5705475" y="3452813"/>
            <a:ext cx="1255713" cy="20637"/>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6" name="Line 134"/>
          <p:cNvSpPr>
            <a:spLocks noChangeShapeType="1"/>
          </p:cNvSpPr>
          <p:nvPr/>
        </p:nvSpPr>
        <p:spPr bwMode="auto">
          <a:xfrm flipV="1">
            <a:off x="5707063" y="345122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7" name="Line 135"/>
          <p:cNvSpPr>
            <a:spLocks noChangeShapeType="1"/>
          </p:cNvSpPr>
          <p:nvPr/>
        </p:nvSpPr>
        <p:spPr bwMode="auto">
          <a:xfrm flipV="1">
            <a:off x="5954713" y="345122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8" name="Line 136"/>
          <p:cNvSpPr>
            <a:spLocks noChangeShapeType="1"/>
          </p:cNvSpPr>
          <p:nvPr/>
        </p:nvSpPr>
        <p:spPr bwMode="auto">
          <a:xfrm flipV="1">
            <a:off x="6211888" y="3451225"/>
            <a:ext cx="1587"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49" name="Line 137"/>
          <p:cNvSpPr>
            <a:spLocks noChangeShapeType="1"/>
          </p:cNvSpPr>
          <p:nvPr/>
        </p:nvSpPr>
        <p:spPr bwMode="auto">
          <a:xfrm flipV="1">
            <a:off x="6457950" y="3451225"/>
            <a:ext cx="1588"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50" name="Line 138"/>
          <p:cNvSpPr>
            <a:spLocks noChangeShapeType="1"/>
          </p:cNvSpPr>
          <p:nvPr/>
        </p:nvSpPr>
        <p:spPr bwMode="auto">
          <a:xfrm flipV="1">
            <a:off x="6713538" y="3451225"/>
            <a:ext cx="3175" cy="19050"/>
          </a:xfrm>
          <a:prstGeom prst="line">
            <a:avLst/>
          </a:prstGeom>
          <a:noFill/>
          <a:ln w="0">
            <a:solidFill>
              <a:srgbClr val="000000"/>
            </a:solidFill>
            <a:round/>
            <a:headEnd/>
            <a:tailEnd/>
          </a:ln>
        </p:spPr>
        <p:txBody>
          <a:bodyPr>
            <a:prstTxWarp prst="textNoShape">
              <a:avLst/>
            </a:prstTxWarp>
          </a:bodyPr>
          <a:lstStyle/>
          <a:p>
            <a:endParaRPr lang="en-US"/>
          </a:p>
        </p:txBody>
      </p:sp>
      <p:sp>
        <p:nvSpPr>
          <p:cNvPr id="167051" name="Line 139"/>
          <p:cNvSpPr>
            <a:spLocks noChangeShapeType="1"/>
          </p:cNvSpPr>
          <p:nvPr/>
        </p:nvSpPr>
        <p:spPr bwMode="auto">
          <a:xfrm flipV="1">
            <a:off x="6961188" y="3451225"/>
            <a:ext cx="1587" cy="19050"/>
          </a:xfrm>
          <a:prstGeom prst="line">
            <a:avLst/>
          </a:prstGeom>
          <a:noFill/>
          <a:ln w="0">
            <a:solidFill>
              <a:srgbClr val="000000"/>
            </a:solidFill>
            <a:round/>
            <a:headEnd/>
            <a:tailEnd/>
          </a:ln>
        </p:spPr>
        <p:txBody>
          <a:bodyPr>
            <a:prstTxWarp prst="textNoShape">
              <a:avLst/>
            </a:prstTxWarp>
          </a:bodyPr>
          <a:lstStyle/>
          <a:p>
            <a:endParaRPr lang="en-US"/>
          </a:p>
        </p:txBody>
      </p:sp>
      <p:grpSp>
        <p:nvGrpSpPr>
          <p:cNvPr id="2" name="Group 140"/>
          <p:cNvGrpSpPr>
            <a:grpSpLocks/>
          </p:cNvGrpSpPr>
          <p:nvPr/>
        </p:nvGrpSpPr>
        <p:grpSpPr bwMode="auto">
          <a:xfrm>
            <a:off x="5751513" y="3522663"/>
            <a:ext cx="962025" cy="2009775"/>
            <a:chOff x="3623" y="2219"/>
            <a:chExt cx="606" cy="1266"/>
          </a:xfrm>
        </p:grpSpPr>
        <p:sp>
          <p:nvSpPr>
            <p:cNvPr id="167053" name="Freeform 141"/>
            <p:cNvSpPr>
              <a:spLocks/>
            </p:cNvSpPr>
            <p:nvPr/>
          </p:nvSpPr>
          <p:spPr bwMode="auto">
            <a:xfrm>
              <a:off x="3623" y="2597"/>
              <a:ext cx="27" cy="888"/>
            </a:xfrm>
            <a:custGeom>
              <a:avLst/>
              <a:gdLst/>
              <a:ahLst/>
              <a:cxnLst>
                <a:cxn ang="0">
                  <a:pos x="0" y="390"/>
                </a:cxn>
                <a:cxn ang="0">
                  <a:pos x="5" y="374"/>
                </a:cxn>
                <a:cxn ang="0">
                  <a:pos x="5" y="359"/>
                </a:cxn>
                <a:cxn ang="0">
                  <a:pos x="10" y="313"/>
                </a:cxn>
                <a:cxn ang="0">
                  <a:pos x="15" y="262"/>
                </a:cxn>
                <a:cxn ang="0">
                  <a:pos x="15" y="205"/>
                </a:cxn>
                <a:cxn ang="0">
                  <a:pos x="21" y="144"/>
                </a:cxn>
                <a:cxn ang="0">
                  <a:pos x="26" y="87"/>
                </a:cxn>
                <a:cxn ang="0">
                  <a:pos x="26" y="41"/>
                </a:cxn>
                <a:cxn ang="0">
                  <a:pos x="31" y="0"/>
                </a:cxn>
              </a:cxnLst>
              <a:rect l="0" t="0" r="r" b="b"/>
              <a:pathLst>
                <a:path w="31" h="390">
                  <a:moveTo>
                    <a:pt x="0" y="390"/>
                  </a:moveTo>
                  <a:lnTo>
                    <a:pt x="5" y="374"/>
                  </a:lnTo>
                  <a:lnTo>
                    <a:pt x="5" y="359"/>
                  </a:lnTo>
                  <a:lnTo>
                    <a:pt x="10" y="313"/>
                  </a:lnTo>
                  <a:lnTo>
                    <a:pt x="15" y="262"/>
                  </a:lnTo>
                  <a:lnTo>
                    <a:pt x="15" y="205"/>
                  </a:lnTo>
                  <a:lnTo>
                    <a:pt x="21" y="144"/>
                  </a:lnTo>
                  <a:lnTo>
                    <a:pt x="26" y="87"/>
                  </a:lnTo>
                  <a:lnTo>
                    <a:pt x="26" y="41"/>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4" name="Freeform 142"/>
            <p:cNvSpPr>
              <a:spLocks/>
            </p:cNvSpPr>
            <p:nvPr/>
          </p:nvSpPr>
          <p:spPr bwMode="auto">
            <a:xfrm>
              <a:off x="3657" y="2459"/>
              <a:ext cx="33" cy="138"/>
            </a:xfrm>
            <a:custGeom>
              <a:avLst/>
              <a:gdLst/>
              <a:ahLst/>
              <a:cxnLst>
                <a:cxn ang="0">
                  <a:pos x="0" y="128"/>
                </a:cxn>
                <a:cxn ang="0">
                  <a:pos x="5" y="82"/>
                </a:cxn>
                <a:cxn ang="0">
                  <a:pos x="15" y="46"/>
                </a:cxn>
                <a:cxn ang="0">
                  <a:pos x="25" y="20"/>
                </a:cxn>
                <a:cxn ang="0">
                  <a:pos x="31" y="0"/>
                </a:cxn>
              </a:cxnLst>
              <a:rect l="0" t="0" r="r" b="b"/>
              <a:pathLst>
                <a:path w="31" h="128">
                  <a:moveTo>
                    <a:pt x="0" y="128"/>
                  </a:moveTo>
                  <a:lnTo>
                    <a:pt x="5" y="82"/>
                  </a:lnTo>
                  <a:lnTo>
                    <a:pt x="15" y="46"/>
                  </a:lnTo>
                  <a:lnTo>
                    <a:pt x="25" y="2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5" name="Freeform 143"/>
            <p:cNvSpPr>
              <a:spLocks/>
            </p:cNvSpPr>
            <p:nvPr/>
          </p:nvSpPr>
          <p:spPr bwMode="auto">
            <a:xfrm>
              <a:off x="3690" y="2386"/>
              <a:ext cx="27" cy="73"/>
            </a:xfrm>
            <a:custGeom>
              <a:avLst/>
              <a:gdLst/>
              <a:ahLst/>
              <a:cxnLst>
                <a:cxn ang="0">
                  <a:pos x="0" y="67"/>
                </a:cxn>
                <a:cxn ang="0">
                  <a:pos x="5" y="46"/>
                </a:cxn>
                <a:cxn ang="0">
                  <a:pos x="10" y="26"/>
                </a:cxn>
                <a:cxn ang="0">
                  <a:pos x="25" y="0"/>
                </a:cxn>
              </a:cxnLst>
              <a:rect l="0" t="0" r="r" b="b"/>
              <a:pathLst>
                <a:path w="25" h="67">
                  <a:moveTo>
                    <a:pt x="0" y="67"/>
                  </a:moveTo>
                  <a:lnTo>
                    <a:pt x="5" y="46"/>
                  </a:lnTo>
                  <a:lnTo>
                    <a:pt x="10" y="26"/>
                  </a:lnTo>
                  <a:lnTo>
                    <a:pt x="25"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6" name="Freeform 144"/>
            <p:cNvSpPr>
              <a:spLocks/>
            </p:cNvSpPr>
            <p:nvPr/>
          </p:nvSpPr>
          <p:spPr bwMode="auto">
            <a:xfrm>
              <a:off x="3717" y="2341"/>
              <a:ext cx="34" cy="45"/>
            </a:xfrm>
            <a:custGeom>
              <a:avLst/>
              <a:gdLst/>
              <a:ahLst/>
              <a:cxnLst>
                <a:cxn ang="0">
                  <a:pos x="0" y="41"/>
                </a:cxn>
                <a:cxn ang="0">
                  <a:pos x="16" y="16"/>
                </a:cxn>
                <a:cxn ang="0">
                  <a:pos x="31" y="0"/>
                </a:cxn>
              </a:cxnLst>
              <a:rect l="0" t="0" r="r" b="b"/>
              <a:pathLst>
                <a:path w="31" h="41">
                  <a:moveTo>
                    <a:pt x="0" y="41"/>
                  </a:moveTo>
                  <a:lnTo>
                    <a:pt x="16" y="16"/>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7" name="Freeform 145"/>
            <p:cNvSpPr>
              <a:spLocks/>
            </p:cNvSpPr>
            <p:nvPr/>
          </p:nvSpPr>
          <p:spPr bwMode="auto">
            <a:xfrm>
              <a:off x="3751" y="2314"/>
              <a:ext cx="34" cy="27"/>
            </a:xfrm>
            <a:custGeom>
              <a:avLst/>
              <a:gdLst/>
              <a:ahLst/>
              <a:cxnLst>
                <a:cxn ang="0">
                  <a:pos x="0" y="25"/>
                </a:cxn>
                <a:cxn ang="0">
                  <a:pos x="15" y="10"/>
                </a:cxn>
                <a:cxn ang="0">
                  <a:pos x="31" y="0"/>
                </a:cxn>
              </a:cxnLst>
              <a:rect l="0" t="0" r="r" b="b"/>
              <a:pathLst>
                <a:path w="31" h="25">
                  <a:moveTo>
                    <a:pt x="0" y="25"/>
                  </a:moveTo>
                  <a:lnTo>
                    <a:pt x="15" y="10"/>
                  </a:lnTo>
                  <a:lnTo>
                    <a:pt x="31"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8" name="Freeform 146"/>
            <p:cNvSpPr>
              <a:spLocks/>
            </p:cNvSpPr>
            <p:nvPr/>
          </p:nvSpPr>
          <p:spPr bwMode="auto">
            <a:xfrm>
              <a:off x="3785" y="2281"/>
              <a:ext cx="60" cy="33"/>
            </a:xfrm>
            <a:custGeom>
              <a:avLst/>
              <a:gdLst/>
              <a:ahLst/>
              <a:cxnLst>
                <a:cxn ang="0">
                  <a:pos x="0" y="31"/>
                </a:cxn>
                <a:cxn ang="0">
                  <a:pos x="25" y="15"/>
                </a:cxn>
                <a:cxn ang="0">
                  <a:pos x="56" y="0"/>
                </a:cxn>
              </a:cxnLst>
              <a:rect l="0" t="0" r="r" b="b"/>
              <a:pathLst>
                <a:path w="56" h="31">
                  <a:moveTo>
                    <a:pt x="0" y="31"/>
                  </a:moveTo>
                  <a:lnTo>
                    <a:pt x="25" y="15"/>
                  </a:lnTo>
                  <a:lnTo>
                    <a:pt x="56"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59" name="Freeform 147"/>
            <p:cNvSpPr>
              <a:spLocks/>
            </p:cNvSpPr>
            <p:nvPr/>
          </p:nvSpPr>
          <p:spPr bwMode="auto">
            <a:xfrm>
              <a:off x="3845" y="2258"/>
              <a:ext cx="68" cy="23"/>
            </a:xfrm>
            <a:custGeom>
              <a:avLst/>
              <a:gdLst/>
              <a:ahLst/>
              <a:cxnLst>
                <a:cxn ang="0">
                  <a:pos x="0" y="21"/>
                </a:cxn>
                <a:cxn ang="0">
                  <a:pos x="26" y="11"/>
                </a:cxn>
                <a:cxn ang="0">
                  <a:pos x="41" y="5"/>
                </a:cxn>
                <a:cxn ang="0">
                  <a:pos x="62" y="0"/>
                </a:cxn>
              </a:cxnLst>
              <a:rect l="0" t="0" r="r" b="b"/>
              <a:pathLst>
                <a:path w="62" h="21">
                  <a:moveTo>
                    <a:pt x="0" y="21"/>
                  </a:moveTo>
                  <a:lnTo>
                    <a:pt x="26" y="11"/>
                  </a:lnTo>
                  <a:lnTo>
                    <a:pt x="41" y="5"/>
                  </a:lnTo>
                  <a:lnTo>
                    <a:pt x="62"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60" name="Freeform 148"/>
            <p:cNvSpPr>
              <a:spLocks/>
            </p:cNvSpPr>
            <p:nvPr/>
          </p:nvSpPr>
          <p:spPr bwMode="auto">
            <a:xfrm>
              <a:off x="3913" y="2236"/>
              <a:ext cx="121" cy="22"/>
            </a:xfrm>
            <a:custGeom>
              <a:avLst/>
              <a:gdLst/>
              <a:ahLst/>
              <a:cxnLst>
                <a:cxn ang="0">
                  <a:pos x="0" y="20"/>
                </a:cxn>
                <a:cxn ang="0">
                  <a:pos x="51" y="10"/>
                </a:cxn>
                <a:cxn ang="0">
                  <a:pos x="77" y="5"/>
                </a:cxn>
                <a:cxn ang="0">
                  <a:pos x="112" y="0"/>
                </a:cxn>
              </a:cxnLst>
              <a:rect l="0" t="0" r="r" b="b"/>
              <a:pathLst>
                <a:path w="112" h="20">
                  <a:moveTo>
                    <a:pt x="0" y="20"/>
                  </a:moveTo>
                  <a:lnTo>
                    <a:pt x="51" y="10"/>
                  </a:lnTo>
                  <a:lnTo>
                    <a:pt x="77" y="5"/>
                  </a:lnTo>
                  <a:lnTo>
                    <a:pt x="112" y="0"/>
                  </a:lnTo>
                </a:path>
              </a:pathLst>
            </a:custGeom>
            <a:noFill/>
            <a:ln w="23813">
              <a:solidFill>
                <a:srgbClr val="969696"/>
              </a:solidFill>
              <a:prstDash val="solid"/>
              <a:round/>
              <a:headEnd/>
              <a:tailEnd/>
            </a:ln>
          </p:spPr>
          <p:txBody>
            <a:bodyPr>
              <a:prstTxWarp prst="textNoShape">
                <a:avLst/>
              </a:prstTxWarp>
            </a:bodyPr>
            <a:lstStyle/>
            <a:p>
              <a:endParaRPr lang="en-US"/>
            </a:p>
          </p:txBody>
        </p:sp>
        <p:sp>
          <p:nvSpPr>
            <p:cNvPr id="167061" name="Freeform 149"/>
            <p:cNvSpPr>
              <a:spLocks/>
            </p:cNvSpPr>
            <p:nvPr/>
          </p:nvSpPr>
          <p:spPr bwMode="auto">
            <a:xfrm>
              <a:off x="4034" y="2219"/>
              <a:ext cx="195" cy="17"/>
            </a:xfrm>
            <a:custGeom>
              <a:avLst/>
              <a:gdLst/>
              <a:ahLst/>
              <a:cxnLst>
                <a:cxn ang="0">
                  <a:pos x="0" y="16"/>
                </a:cxn>
                <a:cxn ang="0">
                  <a:pos x="41" y="11"/>
                </a:cxn>
                <a:cxn ang="0">
                  <a:pos x="88" y="6"/>
                </a:cxn>
                <a:cxn ang="0">
                  <a:pos x="134" y="6"/>
                </a:cxn>
                <a:cxn ang="0">
                  <a:pos x="180" y="0"/>
                </a:cxn>
              </a:cxnLst>
              <a:rect l="0" t="0" r="r" b="b"/>
              <a:pathLst>
                <a:path w="180" h="16">
                  <a:moveTo>
                    <a:pt x="0" y="16"/>
                  </a:moveTo>
                  <a:lnTo>
                    <a:pt x="41" y="11"/>
                  </a:lnTo>
                  <a:lnTo>
                    <a:pt x="88" y="6"/>
                  </a:lnTo>
                  <a:lnTo>
                    <a:pt x="134" y="6"/>
                  </a:lnTo>
                  <a:lnTo>
                    <a:pt x="180" y="0"/>
                  </a:lnTo>
                </a:path>
              </a:pathLst>
            </a:custGeom>
            <a:noFill/>
            <a:ln w="23813">
              <a:solidFill>
                <a:srgbClr val="969696"/>
              </a:solidFill>
              <a:prstDash val="solid"/>
              <a:round/>
              <a:headEnd/>
              <a:tailEnd/>
            </a:ln>
          </p:spPr>
          <p:txBody>
            <a:bodyPr>
              <a:prstTxWarp prst="textNoShape">
                <a:avLst/>
              </a:prstTxWarp>
            </a:bodyPr>
            <a:lstStyle/>
            <a:p>
              <a:endParaRPr lang="en-US"/>
            </a:p>
          </p:txBody>
        </p:sp>
      </p:grpSp>
      <p:sp>
        <p:nvSpPr>
          <p:cNvPr id="167062" name="Line 150"/>
          <p:cNvSpPr>
            <a:spLocks noChangeShapeType="1"/>
          </p:cNvSpPr>
          <p:nvPr/>
        </p:nvSpPr>
        <p:spPr bwMode="auto">
          <a:xfrm>
            <a:off x="5654675" y="2903538"/>
            <a:ext cx="42863" cy="1587"/>
          </a:xfrm>
          <a:prstGeom prst="line">
            <a:avLst/>
          </a:prstGeom>
          <a:noFill/>
          <a:ln w="0">
            <a:solidFill>
              <a:srgbClr val="000000"/>
            </a:solidFill>
            <a:round/>
            <a:headEnd/>
            <a:tailEnd/>
          </a:ln>
        </p:spPr>
        <p:txBody>
          <a:bodyPr>
            <a:prstTxWarp prst="textNoShape">
              <a:avLst/>
            </a:prstTxWarp>
          </a:bodyPr>
          <a:lstStyle/>
          <a:p>
            <a:endParaRPr lang="en-US"/>
          </a:p>
        </p:txBody>
      </p:sp>
      <p:sp>
        <p:nvSpPr>
          <p:cNvPr id="167063" name="Text Box 151"/>
          <p:cNvSpPr txBox="1">
            <a:spLocks noChangeArrowheads="1"/>
          </p:cNvSpPr>
          <p:nvPr/>
        </p:nvSpPr>
        <p:spPr bwMode="auto">
          <a:xfrm>
            <a:off x="6807200" y="3133725"/>
            <a:ext cx="368300" cy="396875"/>
          </a:xfrm>
          <a:prstGeom prst="rect">
            <a:avLst/>
          </a:prstGeom>
          <a:noFill/>
          <a:ln w="9525">
            <a:noFill/>
            <a:miter lim="800000"/>
            <a:headEnd/>
            <a:tailEnd/>
          </a:ln>
          <a:effectLst/>
        </p:spPr>
        <p:txBody>
          <a:bodyPr wrap="none">
            <a:prstTxWarp prst="textNoShape">
              <a:avLst/>
            </a:prstTxWarp>
            <a:spAutoFit/>
          </a:bodyPr>
          <a:lstStyle/>
          <a:p>
            <a:r>
              <a:rPr lang="en-US" sz="2000" b="1"/>
              <a:t>D</a:t>
            </a:r>
          </a:p>
        </p:txBody>
      </p:sp>
      <p:sp>
        <p:nvSpPr>
          <p:cNvPr id="167064" name="Text Box 152"/>
          <p:cNvSpPr txBox="1">
            <a:spLocks noChangeArrowheads="1"/>
          </p:cNvSpPr>
          <p:nvPr/>
        </p:nvSpPr>
        <p:spPr bwMode="auto">
          <a:xfrm rot="-5400000">
            <a:off x="4571207" y="4056856"/>
            <a:ext cx="1720850" cy="366713"/>
          </a:xfrm>
          <a:prstGeom prst="rect">
            <a:avLst/>
          </a:prstGeom>
          <a:noFill/>
          <a:ln w="9525">
            <a:noFill/>
            <a:miter lim="800000"/>
            <a:headEnd/>
            <a:tailEnd/>
          </a:ln>
          <a:effectLst/>
        </p:spPr>
        <p:txBody>
          <a:bodyPr wrap="none">
            <a:prstTxWarp prst="textNoShape">
              <a:avLst/>
            </a:prstTxWarp>
            <a:spAutoFit/>
          </a:bodyPr>
          <a:lstStyle/>
          <a:p>
            <a:r>
              <a:rPr lang="en-US" sz="1800" b="1"/>
              <a:t>PE of electron</a:t>
            </a:r>
          </a:p>
        </p:txBody>
      </p:sp>
      <p:sp>
        <p:nvSpPr>
          <p:cNvPr id="167065" name="Rectangle 153"/>
          <p:cNvSpPr>
            <a:spLocks noChangeArrowheads="1"/>
          </p:cNvSpPr>
          <p:nvPr/>
        </p:nvSpPr>
        <p:spPr bwMode="auto">
          <a:xfrm>
            <a:off x="5640388" y="3217863"/>
            <a:ext cx="69850" cy="152400"/>
          </a:xfrm>
          <a:prstGeom prst="rect">
            <a:avLst/>
          </a:prstGeom>
          <a:noFill/>
          <a:ln w="9525">
            <a:noFill/>
            <a:miter lim="800000"/>
            <a:headEnd/>
            <a:tailEnd/>
          </a:ln>
        </p:spPr>
        <p:txBody>
          <a:bodyPr wrap="none" lIns="0" tIns="0" rIns="0" bIns="0">
            <a:prstTxWarp prst="textNoShape">
              <a:avLst/>
            </a:prstTxWarp>
            <a:spAutoFit/>
          </a:bodyPr>
          <a:lstStyle/>
          <a:p>
            <a:r>
              <a:rPr lang="en-US" sz="1000" b="1">
                <a:solidFill>
                  <a:srgbClr val="000000"/>
                </a:solidFill>
              </a:rPr>
              <a:t>0</a:t>
            </a:r>
            <a:endParaRPr lang="en-US" sz="1800" b="1"/>
          </a:p>
        </p:txBody>
      </p:sp>
      <p:sp>
        <p:nvSpPr>
          <p:cNvPr id="167066" name="Text Box 154"/>
          <p:cNvSpPr txBox="1">
            <a:spLocks noChangeArrowheads="1"/>
          </p:cNvSpPr>
          <p:nvPr/>
        </p:nvSpPr>
        <p:spPr bwMode="auto">
          <a:xfrm>
            <a:off x="6272213" y="3733800"/>
            <a:ext cx="323850" cy="366713"/>
          </a:xfrm>
          <a:prstGeom prst="rect">
            <a:avLst/>
          </a:prstGeom>
          <a:noFill/>
          <a:ln w="9525">
            <a:noFill/>
            <a:miter lim="800000"/>
            <a:headEnd/>
            <a:tailEnd/>
          </a:ln>
          <a:effectLst/>
        </p:spPr>
        <p:txBody>
          <a:bodyPr wrap="none">
            <a:prstTxWarp prst="textNoShape">
              <a:avLst/>
            </a:prstTxWarp>
            <a:spAutoFit/>
          </a:bodyPr>
          <a:lstStyle/>
          <a:p>
            <a:r>
              <a:rPr lang="en-US" sz="1800" b="1"/>
              <a:t>d</a:t>
            </a:r>
          </a:p>
        </p:txBody>
      </p:sp>
      <p:grpSp>
        <p:nvGrpSpPr>
          <p:cNvPr id="3" name="Group 155"/>
          <p:cNvGrpSpPr>
            <a:grpSpLocks/>
          </p:cNvGrpSpPr>
          <p:nvPr/>
        </p:nvGrpSpPr>
        <p:grpSpPr bwMode="auto">
          <a:xfrm flipH="1">
            <a:off x="4695825" y="3529013"/>
            <a:ext cx="962025" cy="2009775"/>
            <a:chOff x="3623" y="2219"/>
            <a:chExt cx="606" cy="1266"/>
          </a:xfrm>
        </p:grpSpPr>
        <p:sp>
          <p:nvSpPr>
            <p:cNvPr id="167068" name="Freeform 156"/>
            <p:cNvSpPr>
              <a:spLocks/>
            </p:cNvSpPr>
            <p:nvPr/>
          </p:nvSpPr>
          <p:spPr bwMode="auto">
            <a:xfrm>
              <a:off x="3623" y="2597"/>
              <a:ext cx="27" cy="888"/>
            </a:xfrm>
            <a:custGeom>
              <a:avLst/>
              <a:gdLst/>
              <a:ahLst/>
              <a:cxnLst>
                <a:cxn ang="0">
                  <a:pos x="0" y="390"/>
                </a:cxn>
                <a:cxn ang="0">
                  <a:pos x="5" y="374"/>
                </a:cxn>
                <a:cxn ang="0">
                  <a:pos x="5" y="359"/>
                </a:cxn>
                <a:cxn ang="0">
                  <a:pos x="10" y="313"/>
                </a:cxn>
                <a:cxn ang="0">
                  <a:pos x="15" y="262"/>
                </a:cxn>
                <a:cxn ang="0">
                  <a:pos x="15" y="205"/>
                </a:cxn>
                <a:cxn ang="0">
                  <a:pos x="21" y="144"/>
                </a:cxn>
                <a:cxn ang="0">
                  <a:pos x="26" y="87"/>
                </a:cxn>
                <a:cxn ang="0">
                  <a:pos x="26" y="41"/>
                </a:cxn>
                <a:cxn ang="0">
                  <a:pos x="31" y="0"/>
                </a:cxn>
              </a:cxnLst>
              <a:rect l="0" t="0" r="r" b="b"/>
              <a:pathLst>
                <a:path w="31" h="390">
                  <a:moveTo>
                    <a:pt x="0" y="390"/>
                  </a:moveTo>
                  <a:lnTo>
                    <a:pt x="5" y="374"/>
                  </a:lnTo>
                  <a:lnTo>
                    <a:pt x="5" y="359"/>
                  </a:lnTo>
                  <a:lnTo>
                    <a:pt x="10" y="313"/>
                  </a:lnTo>
                  <a:lnTo>
                    <a:pt x="15" y="262"/>
                  </a:lnTo>
                  <a:lnTo>
                    <a:pt x="15" y="205"/>
                  </a:lnTo>
                  <a:lnTo>
                    <a:pt x="21" y="144"/>
                  </a:lnTo>
                  <a:lnTo>
                    <a:pt x="26" y="87"/>
                  </a:lnTo>
                  <a:lnTo>
                    <a:pt x="26" y="41"/>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69" name="Freeform 157"/>
            <p:cNvSpPr>
              <a:spLocks/>
            </p:cNvSpPr>
            <p:nvPr/>
          </p:nvSpPr>
          <p:spPr bwMode="auto">
            <a:xfrm>
              <a:off x="3657" y="2459"/>
              <a:ext cx="33" cy="138"/>
            </a:xfrm>
            <a:custGeom>
              <a:avLst/>
              <a:gdLst/>
              <a:ahLst/>
              <a:cxnLst>
                <a:cxn ang="0">
                  <a:pos x="0" y="128"/>
                </a:cxn>
                <a:cxn ang="0">
                  <a:pos x="5" y="82"/>
                </a:cxn>
                <a:cxn ang="0">
                  <a:pos x="15" y="46"/>
                </a:cxn>
                <a:cxn ang="0">
                  <a:pos x="25" y="20"/>
                </a:cxn>
                <a:cxn ang="0">
                  <a:pos x="31" y="0"/>
                </a:cxn>
              </a:cxnLst>
              <a:rect l="0" t="0" r="r" b="b"/>
              <a:pathLst>
                <a:path w="31" h="128">
                  <a:moveTo>
                    <a:pt x="0" y="128"/>
                  </a:moveTo>
                  <a:lnTo>
                    <a:pt x="5" y="82"/>
                  </a:lnTo>
                  <a:lnTo>
                    <a:pt x="15" y="46"/>
                  </a:lnTo>
                  <a:lnTo>
                    <a:pt x="25" y="20"/>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0" name="Freeform 158"/>
            <p:cNvSpPr>
              <a:spLocks/>
            </p:cNvSpPr>
            <p:nvPr/>
          </p:nvSpPr>
          <p:spPr bwMode="auto">
            <a:xfrm>
              <a:off x="3690" y="2386"/>
              <a:ext cx="27" cy="73"/>
            </a:xfrm>
            <a:custGeom>
              <a:avLst/>
              <a:gdLst/>
              <a:ahLst/>
              <a:cxnLst>
                <a:cxn ang="0">
                  <a:pos x="0" y="67"/>
                </a:cxn>
                <a:cxn ang="0">
                  <a:pos x="5" y="46"/>
                </a:cxn>
                <a:cxn ang="0">
                  <a:pos x="10" y="26"/>
                </a:cxn>
                <a:cxn ang="0">
                  <a:pos x="25" y="0"/>
                </a:cxn>
              </a:cxnLst>
              <a:rect l="0" t="0" r="r" b="b"/>
              <a:pathLst>
                <a:path w="25" h="67">
                  <a:moveTo>
                    <a:pt x="0" y="67"/>
                  </a:moveTo>
                  <a:lnTo>
                    <a:pt x="5" y="46"/>
                  </a:lnTo>
                  <a:lnTo>
                    <a:pt x="10" y="26"/>
                  </a:lnTo>
                  <a:lnTo>
                    <a:pt x="25"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1" name="Freeform 159"/>
            <p:cNvSpPr>
              <a:spLocks/>
            </p:cNvSpPr>
            <p:nvPr/>
          </p:nvSpPr>
          <p:spPr bwMode="auto">
            <a:xfrm>
              <a:off x="3717" y="2341"/>
              <a:ext cx="34" cy="45"/>
            </a:xfrm>
            <a:custGeom>
              <a:avLst/>
              <a:gdLst/>
              <a:ahLst/>
              <a:cxnLst>
                <a:cxn ang="0">
                  <a:pos x="0" y="41"/>
                </a:cxn>
                <a:cxn ang="0">
                  <a:pos x="16" y="16"/>
                </a:cxn>
                <a:cxn ang="0">
                  <a:pos x="31" y="0"/>
                </a:cxn>
              </a:cxnLst>
              <a:rect l="0" t="0" r="r" b="b"/>
              <a:pathLst>
                <a:path w="31" h="41">
                  <a:moveTo>
                    <a:pt x="0" y="41"/>
                  </a:moveTo>
                  <a:lnTo>
                    <a:pt x="16" y="16"/>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2" name="Freeform 160"/>
            <p:cNvSpPr>
              <a:spLocks/>
            </p:cNvSpPr>
            <p:nvPr/>
          </p:nvSpPr>
          <p:spPr bwMode="auto">
            <a:xfrm>
              <a:off x="3751" y="2314"/>
              <a:ext cx="34" cy="27"/>
            </a:xfrm>
            <a:custGeom>
              <a:avLst/>
              <a:gdLst/>
              <a:ahLst/>
              <a:cxnLst>
                <a:cxn ang="0">
                  <a:pos x="0" y="25"/>
                </a:cxn>
                <a:cxn ang="0">
                  <a:pos x="15" y="10"/>
                </a:cxn>
                <a:cxn ang="0">
                  <a:pos x="31" y="0"/>
                </a:cxn>
              </a:cxnLst>
              <a:rect l="0" t="0" r="r" b="b"/>
              <a:pathLst>
                <a:path w="31" h="25">
                  <a:moveTo>
                    <a:pt x="0" y="25"/>
                  </a:moveTo>
                  <a:lnTo>
                    <a:pt x="15" y="10"/>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3" name="Freeform 161"/>
            <p:cNvSpPr>
              <a:spLocks/>
            </p:cNvSpPr>
            <p:nvPr/>
          </p:nvSpPr>
          <p:spPr bwMode="auto">
            <a:xfrm>
              <a:off x="3785" y="2281"/>
              <a:ext cx="60" cy="33"/>
            </a:xfrm>
            <a:custGeom>
              <a:avLst/>
              <a:gdLst/>
              <a:ahLst/>
              <a:cxnLst>
                <a:cxn ang="0">
                  <a:pos x="0" y="31"/>
                </a:cxn>
                <a:cxn ang="0">
                  <a:pos x="25" y="15"/>
                </a:cxn>
                <a:cxn ang="0">
                  <a:pos x="56" y="0"/>
                </a:cxn>
              </a:cxnLst>
              <a:rect l="0" t="0" r="r" b="b"/>
              <a:pathLst>
                <a:path w="56" h="31">
                  <a:moveTo>
                    <a:pt x="0" y="31"/>
                  </a:moveTo>
                  <a:lnTo>
                    <a:pt x="25" y="15"/>
                  </a:lnTo>
                  <a:lnTo>
                    <a:pt x="56"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4" name="Freeform 162"/>
            <p:cNvSpPr>
              <a:spLocks/>
            </p:cNvSpPr>
            <p:nvPr/>
          </p:nvSpPr>
          <p:spPr bwMode="auto">
            <a:xfrm>
              <a:off x="3845" y="2258"/>
              <a:ext cx="68" cy="23"/>
            </a:xfrm>
            <a:custGeom>
              <a:avLst/>
              <a:gdLst/>
              <a:ahLst/>
              <a:cxnLst>
                <a:cxn ang="0">
                  <a:pos x="0" y="21"/>
                </a:cxn>
                <a:cxn ang="0">
                  <a:pos x="26" y="11"/>
                </a:cxn>
                <a:cxn ang="0">
                  <a:pos x="41" y="5"/>
                </a:cxn>
                <a:cxn ang="0">
                  <a:pos x="62" y="0"/>
                </a:cxn>
              </a:cxnLst>
              <a:rect l="0" t="0" r="r" b="b"/>
              <a:pathLst>
                <a:path w="62" h="21">
                  <a:moveTo>
                    <a:pt x="0" y="21"/>
                  </a:moveTo>
                  <a:lnTo>
                    <a:pt x="26" y="11"/>
                  </a:lnTo>
                  <a:lnTo>
                    <a:pt x="41" y="5"/>
                  </a:lnTo>
                  <a:lnTo>
                    <a:pt x="62"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5" name="Freeform 163"/>
            <p:cNvSpPr>
              <a:spLocks/>
            </p:cNvSpPr>
            <p:nvPr/>
          </p:nvSpPr>
          <p:spPr bwMode="auto">
            <a:xfrm>
              <a:off x="3913" y="2236"/>
              <a:ext cx="121" cy="22"/>
            </a:xfrm>
            <a:custGeom>
              <a:avLst/>
              <a:gdLst/>
              <a:ahLst/>
              <a:cxnLst>
                <a:cxn ang="0">
                  <a:pos x="0" y="20"/>
                </a:cxn>
                <a:cxn ang="0">
                  <a:pos x="51" y="10"/>
                </a:cxn>
                <a:cxn ang="0">
                  <a:pos x="77" y="5"/>
                </a:cxn>
                <a:cxn ang="0">
                  <a:pos x="112" y="0"/>
                </a:cxn>
              </a:cxnLst>
              <a:rect l="0" t="0" r="r" b="b"/>
              <a:pathLst>
                <a:path w="112" h="20">
                  <a:moveTo>
                    <a:pt x="0" y="20"/>
                  </a:moveTo>
                  <a:lnTo>
                    <a:pt x="51" y="10"/>
                  </a:lnTo>
                  <a:lnTo>
                    <a:pt x="77" y="5"/>
                  </a:lnTo>
                  <a:lnTo>
                    <a:pt x="112"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6" name="Freeform 164"/>
            <p:cNvSpPr>
              <a:spLocks/>
            </p:cNvSpPr>
            <p:nvPr/>
          </p:nvSpPr>
          <p:spPr bwMode="auto">
            <a:xfrm>
              <a:off x="4034" y="2219"/>
              <a:ext cx="195" cy="17"/>
            </a:xfrm>
            <a:custGeom>
              <a:avLst/>
              <a:gdLst/>
              <a:ahLst/>
              <a:cxnLst>
                <a:cxn ang="0">
                  <a:pos x="0" y="16"/>
                </a:cxn>
                <a:cxn ang="0">
                  <a:pos x="41" y="11"/>
                </a:cxn>
                <a:cxn ang="0">
                  <a:pos x="88" y="6"/>
                </a:cxn>
                <a:cxn ang="0">
                  <a:pos x="134" y="6"/>
                </a:cxn>
                <a:cxn ang="0">
                  <a:pos x="180" y="0"/>
                </a:cxn>
              </a:cxnLst>
              <a:rect l="0" t="0" r="r" b="b"/>
              <a:pathLst>
                <a:path w="180" h="16">
                  <a:moveTo>
                    <a:pt x="0" y="16"/>
                  </a:moveTo>
                  <a:lnTo>
                    <a:pt x="41" y="11"/>
                  </a:lnTo>
                  <a:lnTo>
                    <a:pt x="88" y="6"/>
                  </a:lnTo>
                  <a:lnTo>
                    <a:pt x="134" y="6"/>
                  </a:lnTo>
                  <a:lnTo>
                    <a:pt x="180" y="0"/>
                  </a:lnTo>
                </a:path>
              </a:pathLst>
            </a:custGeom>
            <a:noFill/>
            <a:ln w="23813">
              <a:solidFill>
                <a:srgbClr val="EE2504"/>
              </a:solidFill>
              <a:prstDash val="solid"/>
              <a:round/>
              <a:headEnd/>
              <a:tailEnd/>
            </a:ln>
          </p:spPr>
          <p:txBody>
            <a:bodyPr>
              <a:prstTxWarp prst="textNoShape">
                <a:avLst/>
              </a:prstTxWarp>
            </a:bodyPr>
            <a:lstStyle/>
            <a:p>
              <a:endParaRPr lang="en-US"/>
            </a:p>
          </p:txBody>
        </p:sp>
      </p:grpSp>
      <p:grpSp>
        <p:nvGrpSpPr>
          <p:cNvPr id="4" name="Group 165"/>
          <p:cNvGrpSpPr>
            <a:grpSpLocks/>
          </p:cNvGrpSpPr>
          <p:nvPr/>
        </p:nvGrpSpPr>
        <p:grpSpPr bwMode="auto">
          <a:xfrm>
            <a:off x="5749925" y="3521075"/>
            <a:ext cx="962025" cy="2009775"/>
            <a:chOff x="3623" y="2219"/>
            <a:chExt cx="606" cy="1266"/>
          </a:xfrm>
        </p:grpSpPr>
        <p:sp>
          <p:nvSpPr>
            <p:cNvPr id="167078" name="Freeform 166"/>
            <p:cNvSpPr>
              <a:spLocks/>
            </p:cNvSpPr>
            <p:nvPr/>
          </p:nvSpPr>
          <p:spPr bwMode="auto">
            <a:xfrm>
              <a:off x="3623" y="2597"/>
              <a:ext cx="27" cy="888"/>
            </a:xfrm>
            <a:custGeom>
              <a:avLst/>
              <a:gdLst/>
              <a:ahLst/>
              <a:cxnLst>
                <a:cxn ang="0">
                  <a:pos x="0" y="390"/>
                </a:cxn>
                <a:cxn ang="0">
                  <a:pos x="5" y="374"/>
                </a:cxn>
                <a:cxn ang="0">
                  <a:pos x="5" y="359"/>
                </a:cxn>
                <a:cxn ang="0">
                  <a:pos x="10" y="313"/>
                </a:cxn>
                <a:cxn ang="0">
                  <a:pos x="15" y="262"/>
                </a:cxn>
                <a:cxn ang="0">
                  <a:pos x="15" y="205"/>
                </a:cxn>
                <a:cxn ang="0">
                  <a:pos x="21" y="144"/>
                </a:cxn>
                <a:cxn ang="0">
                  <a:pos x="26" y="87"/>
                </a:cxn>
                <a:cxn ang="0">
                  <a:pos x="26" y="41"/>
                </a:cxn>
                <a:cxn ang="0">
                  <a:pos x="31" y="0"/>
                </a:cxn>
              </a:cxnLst>
              <a:rect l="0" t="0" r="r" b="b"/>
              <a:pathLst>
                <a:path w="31" h="390">
                  <a:moveTo>
                    <a:pt x="0" y="390"/>
                  </a:moveTo>
                  <a:lnTo>
                    <a:pt x="5" y="374"/>
                  </a:lnTo>
                  <a:lnTo>
                    <a:pt x="5" y="359"/>
                  </a:lnTo>
                  <a:lnTo>
                    <a:pt x="10" y="313"/>
                  </a:lnTo>
                  <a:lnTo>
                    <a:pt x="15" y="262"/>
                  </a:lnTo>
                  <a:lnTo>
                    <a:pt x="15" y="205"/>
                  </a:lnTo>
                  <a:lnTo>
                    <a:pt x="21" y="144"/>
                  </a:lnTo>
                  <a:lnTo>
                    <a:pt x="26" y="87"/>
                  </a:lnTo>
                  <a:lnTo>
                    <a:pt x="26" y="41"/>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79" name="Freeform 167"/>
            <p:cNvSpPr>
              <a:spLocks/>
            </p:cNvSpPr>
            <p:nvPr/>
          </p:nvSpPr>
          <p:spPr bwMode="auto">
            <a:xfrm>
              <a:off x="3657" y="2459"/>
              <a:ext cx="33" cy="138"/>
            </a:xfrm>
            <a:custGeom>
              <a:avLst/>
              <a:gdLst/>
              <a:ahLst/>
              <a:cxnLst>
                <a:cxn ang="0">
                  <a:pos x="0" y="128"/>
                </a:cxn>
                <a:cxn ang="0">
                  <a:pos x="5" y="82"/>
                </a:cxn>
                <a:cxn ang="0">
                  <a:pos x="15" y="46"/>
                </a:cxn>
                <a:cxn ang="0">
                  <a:pos x="25" y="20"/>
                </a:cxn>
                <a:cxn ang="0">
                  <a:pos x="31" y="0"/>
                </a:cxn>
              </a:cxnLst>
              <a:rect l="0" t="0" r="r" b="b"/>
              <a:pathLst>
                <a:path w="31" h="128">
                  <a:moveTo>
                    <a:pt x="0" y="128"/>
                  </a:moveTo>
                  <a:lnTo>
                    <a:pt x="5" y="82"/>
                  </a:lnTo>
                  <a:lnTo>
                    <a:pt x="15" y="46"/>
                  </a:lnTo>
                  <a:lnTo>
                    <a:pt x="25" y="20"/>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0" name="Freeform 168"/>
            <p:cNvSpPr>
              <a:spLocks/>
            </p:cNvSpPr>
            <p:nvPr/>
          </p:nvSpPr>
          <p:spPr bwMode="auto">
            <a:xfrm>
              <a:off x="3690" y="2386"/>
              <a:ext cx="27" cy="73"/>
            </a:xfrm>
            <a:custGeom>
              <a:avLst/>
              <a:gdLst/>
              <a:ahLst/>
              <a:cxnLst>
                <a:cxn ang="0">
                  <a:pos x="0" y="67"/>
                </a:cxn>
                <a:cxn ang="0">
                  <a:pos x="5" y="46"/>
                </a:cxn>
                <a:cxn ang="0">
                  <a:pos x="10" y="26"/>
                </a:cxn>
                <a:cxn ang="0">
                  <a:pos x="25" y="0"/>
                </a:cxn>
              </a:cxnLst>
              <a:rect l="0" t="0" r="r" b="b"/>
              <a:pathLst>
                <a:path w="25" h="67">
                  <a:moveTo>
                    <a:pt x="0" y="67"/>
                  </a:moveTo>
                  <a:lnTo>
                    <a:pt x="5" y="46"/>
                  </a:lnTo>
                  <a:lnTo>
                    <a:pt x="10" y="26"/>
                  </a:lnTo>
                  <a:lnTo>
                    <a:pt x="25"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1" name="Freeform 169"/>
            <p:cNvSpPr>
              <a:spLocks/>
            </p:cNvSpPr>
            <p:nvPr/>
          </p:nvSpPr>
          <p:spPr bwMode="auto">
            <a:xfrm>
              <a:off x="3717" y="2341"/>
              <a:ext cx="34" cy="45"/>
            </a:xfrm>
            <a:custGeom>
              <a:avLst/>
              <a:gdLst/>
              <a:ahLst/>
              <a:cxnLst>
                <a:cxn ang="0">
                  <a:pos x="0" y="41"/>
                </a:cxn>
                <a:cxn ang="0">
                  <a:pos x="16" y="16"/>
                </a:cxn>
                <a:cxn ang="0">
                  <a:pos x="31" y="0"/>
                </a:cxn>
              </a:cxnLst>
              <a:rect l="0" t="0" r="r" b="b"/>
              <a:pathLst>
                <a:path w="31" h="41">
                  <a:moveTo>
                    <a:pt x="0" y="41"/>
                  </a:moveTo>
                  <a:lnTo>
                    <a:pt x="16" y="16"/>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2" name="Freeform 170"/>
            <p:cNvSpPr>
              <a:spLocks/>
            </p:cNvSpPr>
            <p:nvPr/>
          </p:nvSpPr>
          <p:spPr bwMode="auto">
            <a:xfrm>
              <a:off x="3751" y="2314"/>
              <a:ext cx="34" cy="27"/>
            </a:xfrm>
            <a:custGeom>
              <a:avLst/>
              <a:gdLst/>
              <a:ahLst/>
              <a:cxnLst>
                <a:cxn ang="0">
                  <a:pos x="0" y="25"/>
                </a:cxn>
                <a:cxn ang="0">
                  <a:pos x="15" y="10"/>
                </a:cxn>
                <a:cxn ang="0">
                  <a:pos x="31" y="0"/>
                </a:cxn>
              </a:cxnLst>
              <a:rect l="0" t="0" r="r" b="b"/>
              <a:pathLst>
                <a:path w="31" h="25">
                  <a:moveTo>
                    <a:pt x="0" y="25"/>
                  </a:moveTo>
                  <a:lnTo>
                    <a:pt x="15" y="10"/>
                  </a:lnTo>
                  <a:lnTo>
                    <a:pt x="31"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3" name="Freeform 171"/>
            <p:cNvSpPr>
              <a:spLocks/>
            </p:cNvSpPr>
            <p:nvPr/>
          </p:nvSpPr>
          <p:spPr bwMode="auto">
            <a:xfrm>
              <a:off x="3785" y="2281"/>
              <a:ext cx="60" cy="33"/>
            </a:xfrm>
            <a:custGeom>
              <a:avLst/>
              <a:gdLst/>
              <a:ahLst/>
              <a:cxnLst>
                <a:cxn ang="0">
                  <a:pos x="0" y="31"/>
                </a:cxn>
                <a:cxn ang="0">
                  <a:pos x="25" y="15"/>
                </a:cxn>
                <a:cxn ang="0">
                  <a:pos x="56" y="0"/>
                </a:cxn>
              </a:cxnLst>
              <a:rect l="0" t="0" r="r" b="b"/>
              <a:pathLst>
                <a:path w="56" h="31">
                  <a:moveTo>
                    <a:pt x="0" y="31"/>
                  </a:moveTo>
                  <a:lnTo>
                    <a:pt x="25" y="15"/>
                  </a:lnTo>
                  <a:lnTo>
                    <a:pt x="56"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4" name="Freeform 172"/>
            <p:cNvSpPr>
              <a:spLocks/>
            </p:cNvSpPr>
            <p:nvPr/>
          </p:nvSpPr>
          <p:spPr bwMode="auto">
            <a:xfrm>
              <a:off x="3845" y="2258"/>
              <a:ext cx="68" cy="23"/>
            </a:xfrm>
            <a:custGeom>
              <a:avLst/>
              <a:gdLst/>
              <a:ahLst/>
              <a:cxnLst>
                <a:cxn ang="0">
                  <a:pos x="0" y="21"/>
                </a:cxn>
                <a:cxn ang="0">
                  <a:pos x="26" y="11"/>
                </a:cxn>
                <a:cxn ang="0">
                  <a:pos x="41" y="5"/>
                </a:cxn>
                <a:cxn ang="0">
                  <a:pos x="62" y="0"/>
                </a:cxn>
              </a:cxnLst>
              <a:rect l="0" t="0" r="r" b="b"/>
              <a:pathLst>
                <a:path w="62" h="21">
                  <a:moveTo>
                    <a:pt x="0" y="21"/>
                  </a:moveTo>
                  <a:lnTo>
                    <a:pt x="26" y="11"/>
                  </a:lnTo>
                  <a:lnTo>
                    <a:pt x="41" y="5"/>
                  </a:lnTo>
                  <a:lnTo>
                    <a:pt x="62"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5" name="Freeform 173"/>
            <p:cNvSpPr>
              <a:spLocks/>
            </p:cNvSpPr>
            <p:nvPr/>
          </p:nvSpPr>
          <p:spPr bwMode="auto">
            <a:xfrm>
              <a:off x="3913" y="2236"/>
              <a:ext cx="121" cy="22"/>
            </a:xfrm>
            <a:custGeom>
              <a:avLst/>
              <a:gdLst/>
              <a:ahLst/>
              <a:cxnLst>
                <a:cxn ang="0">
                  <a:pos x="0" y="20"/>
                </a:cxn>
                <a:cxn ang="0">
                  <a:pos x="51" y="10"/>
                </a:cxn>
                <a:cxn ang="0">
                  <a:pos x="77" y="5"/>
                </a:cxn>
                <a:cxn ang="0">
                  <a:pos x="112" y="0"/>
                </a:cxn>
              </a:cxnLst>
              <a:rect l="0" t="0" r="r" b="b"/>
              <a:pathLst>
                <a:path w="112" h="20">
                  <a:moveTo>
                    <a:pt x="0" y="20"/>
                  </a:moveTo>
                  <a:lnTo>
                    <a:pt x="51" y="10"/>
                  </a:lnTo>
                  <a:lnTo>
                    <a:pt x="77" y="5"/>
                  </a:lnTo>
                  <a:lnTo>
                    <a:pt x="112" y="0"/>
                  </a:lnTo>
                </a:path>
              </a:pathLst>
            </a:custGeom>
            <a:noFill/>
            <a:ln w="23813">
              <a:solidFill>
                <a:srgbClr val="EE2504"/>
              </a:solidFill>
              <a:prstDash val="solid"/>
              <a:round/>
              <a:headEnd/>
              <a:tailEnd/>
            </a:ln>
          </p:spPr>
          <p:txBody>
            <a:bodyPr>
              <a:prstTxWarp prst="textNoShape">
                <a:avLst/>
              </a:prstTxWarp>
            </a:bodyPr>
            <a:lstStyle/>
            <a:p>
              <a:endParaRPr lang="en-US"/>
            </a:p>
          </p:txBody>
        </p:sp>
        <p:sp>
          <p:nvSpPr>
            <p:cNvPr id="167086" name="Freeform 174"/>
            <p:cNvSpPr>
              <a:spLocks/>
            </p:cNvSpPr>
            <p:nvPr/>
          </p:nvSpPr>
          <p:spPr bwMode="auto">
            <a:xfrm>
              <a:off x="4034" y="2219"/>
              <a:ext cx="195" cy="17"/>
            </a:xfrm>
            <a:custGeom>
              <a:avLst/>
              <a:gdLst/>
              <a:ahLst/>
              <a:cxnLst>
                <a:cxn ang="0">
                  <a:pos x="0" y="16"/>
                </a:cxn>
                <a:cxn ang="0">
                  <a:pos x="41" y="11"/>
                </a:cxn>
                <a:cxn ang="0">
                  <a:pos x="88" y="6"/>
                </a:cxn>
                <a:cxn ang="0">
                  <a:pos x="134" y="6"/>
                </a:cxn>
                <a:cxn ang="0">
                  <a:pos x="180" y="0"/>
                </a:cxn>
              </a:cxnLst>
              <a:rect l="0" t="0" r="r" b="b"/>
              <a:pathLst>
                <a:path w="180" h="16">
                  <a:moveTo>
                    <a:pt x="0" y="16"/>
                  </a:moveTo>
                  <a:lnTo>
                    <a:pt x="41" y="11"/>
                  </a:lnTo>
                  <a:lnTo>
                    <a:pt x="88" y="6"/>
                  </a:lnTo>
                  <a:lnTo>
                    <a:pt x="134" y="6"/>
                  </a:lnTo>
                  <a:lnTo>
                    <a:pt x="180" y="0"/>
                  </a:lnTo>
                </a:path>
              </a:pathLst>
            </a:custGeom>
            <a:noFill/>
            <a:ln w="23813">
              <a:solidFill>
                <a:srgbClr val="EE2504"/>
              </a:solidFill>
              <a:prstDash val="solid"/>
              <a:round/>
              <a:headEnd/>
              <a:tailEnd/>
            </a:ln>
          </p:spPr>
          <p:txBody>
            <a:bodyPr>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AAA0E1C1-F730-AF40-8D8E-F7F0F7FD6EBB}" type="slidenum">
              <a:rPr lang="en-US"/>
              <a:pPr/>
              <a:t>4</a:t>
            </a:fld>
            <a:endParaRPr lang="en-US"/>
          </a:p>
        </p:txBody>
      </p:sp>
      <p:sp>
        <p:nvSpPr>
          <p:cNvPr id="185346" name="Rectangle 2"/>
          <p:cNvSpPr>
            <a:spLocks noChangeArrowheads="1"/>
          </p:cNvSpPr>
          <p:nvPr/>
        </p:nvSpPr>
        <p:spPr bwMode="auto">
          <a:xfrm>
            <a:off x="482600" y="3082925"/>
            <a:ext cx="4452938" cy="1863725"/>
          </a:xfrm>
          <a:prstGeom prst="rect">
            <a:avLst/>
          </a:prstGeom>
          <a:noFill/>
          <a:ln w="76200">
            <a:solidFill>
              <a:srgbClr val="C0C0C0"/>
            </a:solidFill>
            <a:miter lim="800000"/>
            <a:headEnd/>
            <a:tailEnd/>
          </a:ln>
          <a:effectLst/>
        </p:spPr>
        <p:txBody>
          <a:bodyPr wrap="none" anchor="ctr">
            <a:prstTxWarp prst="textNoShape">
              <a:avLst/>
            </a:prstTxWarp>
          </a:bodyPr>
          <a:lstStyle/>
          <a:p>
            <a:endParaRPr lang="en-US"/>
          </a:p>
        </p:txBody>
      </p:sp>
      <p:sp>
        <p:nvSpPr>
          <p:cNvPr id="185347" name="Line 3"/>
          <p:cNvSpPr>
            <a:spLocks noChangeShapeType="1"/>
          </p:cNvSpPr>
          <p:nvPr/>
        </p:nvSpPr>
        <p:spPr bwMode="auto">
          <a:xfrm flipH="1" flipV="1">
            <a:off x="2632075" y="3074988"/>
            <a:ext cx="188913" cy="725487"/>
          </a:xfrm>
          <a:prstGeom prst="line">
            <a:avLst/>
          </a:prstGeom>
          <a:noFill/>
          <a:ln w="28575">
            <a:solidFill>
              <a:srgbClr val="9900FF"/>
            </a:solidFill>
            <a:prstDash val="sysDot"/>
            <a:round/>
            <a:headEnd/>
            <a:tailEnd type="triangle" w="med" len="med"/>
          </a:ln>
          <a:effectLst/>
        </p:spPr>
        <p:txBody>
          <a:bodyPr>
            <a:prstTxWarp prst="textNoShape">
              <a:avLst/>
            </a:prstTxWarp>
          </a:bodyPr>
          <a:lstStyle/>
          <a:p>
            <a:endParaRPr lang="en-US"/>
          </a:p>
        </p:txBody>
      </p:sp>
      <p:sp>
        <p:nvSpPr>
          <p:cNvPr id="185348" name="Oval 4"/>
          <p:cNvSpPr>
            <a:spLocks noChangeArrowheads="1"/>
          </p:cNvSpPr>
          <p:nvPr/>
        </p:nvSpPr>
        <p:spPr bwMode="auto">
          <a:xfrm>
            <a:off x="2717800" y="3867150"/>
            <a:ext cx="327025" cy="371475"/>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pPr algn="ctr"/>
            <a:r>
              <a:rPr lang="en-US" sz="1000"/>
              <a:t>Hg</a:t>
            </a:r>
          </a:p>
        </p:txBody>
      </p:sp>
      <p:sp>
        <p:nvSpPr>
          <p:cNvPr id="185349" name="Line 5"/>
          <p:cNvSpPr>
            <a:spLocks noChangeShapeType="1"/>
          </p:cNvSpPr>
          <p:nvPr/>
        </p:nvSpPr>
        <p:spPr bwMode="auto">
          <a:xfrm flipH="1" flipV="1">
            <a:off x="2346325" y="2530475"/>
            <a:ext cx="250825" cy="527050"/>
          </a:xfrm>
          <a:prstGeom prst="line">
            <a:avLst/>
          </a:prstGeom>
          <a:noFill/>
          <a:ln w="38100">
            <a:solidFill>
              <a:srgbClr val="FF0000"/>
            </a:solidFill>
            <a:round/>
            <a:headEnd/>
            <a:tailEnd type="triangle" w="med" len="med"/>
          </a:ln>
          <a:effectLst/>
        </p:spPr>
        <p:txBody>
          <a:bodyPr>
            <a:prstTxWarp prst="textNoShape">
              <a:avLst/>
            </a:prstTxWarp>
          </a:bodyPr>
          <a:lstStyle/>
          <a:p>
            <a:endParaRPr lang="en-US"/>
          </a:p>
        </p:txBody>
      </p:sp>
      <p:sp>
        <p:nvSpPr>
          <p:cNvPr id="185350" name="Line 6"/>
          <p:cNvSpPr>
            <a:spLocks noChangeShapeType="1"/>
          </p:cNvSpPr>
          <p:nvPr/>
        </p:nvSpPr>
        <p:spPr bwMode="auto">
          <a:xfrm flipH="1" flipV="1">
            <a:off x="2517775" y="2468563"/>
            <a:ext cx="104775" cy="603250"/>
          </a:xfrm>
          <a:prstGeom prst="line">
            <a:avLst/>
          </a:prstGeom>
          <a:noFill/>
          <a:ln w="38100">
            <a:solidFill>
              <a:srgbClr val="00FF00"/>
            </a:solidFill>
            <a:round/>
            <a:headEnd/>
            <a:tailEnd type="triangle" w="med" len="med"/>
          </a:ln>
          <a:effectLst/>
        </p:spPr>
        <p:txBody>
          <a:bodyPr>
            <a:prstTxWarp prst="textNoShape">
              <a:avLst/>
            </a:prstTxWarp>
          </a:bodyPr>
          <a:lstStyle/>
          <a:p>
            <a:endParaRPr lang="en-US"/>
          </a:p>
        </p:txBody>
      </p:sp>
      <p:sp>
        <p:nvSpPr>
          <p:cNvPr id="185351" name="Line 7"/>
          <p:cNvSpPr>
            <a:spLocks noChangeShapeType="1"/>
          </p:cNvSpPr>
          <p:nvPr/>
        </p:nvSpPr>
        <p:spPr bwMode="auto">
          <a:xfrm flipV="1">
            <a:off x="2636838" y="2487613"/>
            <a:ext cx="17462" cy="595312"/>
          </a:xfrm>
          <a:prstGeom prst="line">
            <a:avLst/>
          </a:prstGeom>
          <a:noFill/>
          <a:ln w="38100">
            <a:solidFill>
              <a:srgbClr val="0000FF"/>
            </a:solidFill>
            <a:round/>
            <a:headEnd/>
            <a:tailEnd type="triangle" w="med" len="med"/>
          </a:ln>
          <a:effectLst/>
        </p:spPr>
        <p:txBody>
          <a:bodyPr>
            <a:prstTxWarp prst="textNoShape">
              <a:avLst/>
            </a:prstTxWarp>
          </a:bodyPr>
          <a:lstStyle/>
          <a:p>
            <a:endParaRPr lang="en-US"/>
          </a:p>
        </p:txBody>
      </p:sp>
      <p:sp>
        <p:nvSpPr>
          <p:cNvPr id="185352" name="Text Box 8"/>
          <p:cNvSpPr txBox="1">
            <a:spLocks noChangeArrowheads="1"/>
          </p:cNvSpPr>
          <p:nvPr/>
        </p:nvSpPr>
        <p:spPr bwMode="auto">
          <a:xfrm>
            <a:off x="1355725" y="5438775"/>
            <a:ext cx="184150" cy="457200"/>
          </a:xfrm>
          <a:prstGeom prst="rect">
            <a:avLst/>
          </a:prstGeom>
          <a:noFill/>
          <a:ln w="9525">
            <a:noFill/>
            <a:miter lim="800000"/>
            <a:headEnd/>
            <a:tailEnd/>
          </a:ln>
          <a:effectLst/>
        </p:spPr>
        <p:txBody>
          <a:bodyPr wrap="none">
            <a:prstTxWarp prst="textNoShape">
              <a:avLst/>
            </a:prstTxWarp>
            <a:spAutoFit/>
          </a:bodyPr>
          <a:lstStyle/>
          <a:p>
            <a:endParaRPr lang="en-US">
              <a:latin typeface="Times New Roman" charset="0"/>
            </a:endParaRPr>
          </a:p>
        </p:txBody>
      </p:sp>
      <p:sp>
        <p:nvSpPr>
          <p:cNvPr id="185353" name="Text Box 9"/>
          <p:cNvSpPr txBox="1">
            <a:spLocks noChangeArrowheads="1"/>
          </p:cNvSpPr>
          <p:nvPr/>
        </p:nvSpPr>
        <p:spPr bwMode="auto">
          <a:xfrm>
            <a:off x="2643188" y="3175000"/>
            <a:ext cx="2149475" cy="457200"/>
          </a:xfrm>
          <a:prstGeom prst="rect">
            <a:avLst/>
          </a:prstGeom>
          <a:noFill/>
          <a:ln w="9525">
            <a:noFill/>
            <a:miter lim="800000"/>
            <a:headEnd/>
            <a:tailEnd/>
          </a:ln>
          <a:effectLst/>
        </p:spPr>
        <p:txBody>
          <a:bodyPr wrap="none">
            <a:prstTxWarp prst="textNoShape">
              <a:avLst/>
            </a:prstTxWarp>
            <a:spAutoFit/>
          </a:bodyPr>
          <a:lstStyle/>
          <a:p>
            <a:r>
              <a:rPr lang="en-US" dirty="0"/>
              <a:t>254 nm far UV</a:t>
            </a:r>
          </a:p>
        </p:txBody>
      </p:sp>
      <p:sp>
        <p:nvSpPr>
          <p:cNvPr id="185354" name="Text Box 10"/>
          <p:cNvSpPr txBox="1">
            <a:spLocks noChangeArrowheads="1"/>
          </p:cNvSpPr>
          <p:nvPr/>
        </p:nvSpPr>
        <p:spPr bwMode="auto">
          <a:xfrm>
            <a:off x="3044825" y="2198688"/>
            <a:ext cx="1455738" cy="822325"/>
          </a:xfrm>
          <a:prstGeom prst="rect">
            <a:avLst/>
          </a:prstGeom>
          <a:noFill/>
          <a:ln w="9525">
            <a:noFill/>
            <a:miter lim="800000"/>
            <a:headEnd/>
            <a:tailEnd/>
          </a:ln>
          <a:effectLst/>
        </p:spPr>
        <p:txBody>
          <a:bodyPr wrap="none">
            <a:prstTxWarp prst="textNoShape">
              <a:avLst/>
            </a:prstTxWarp>
            <a:spAutoFit/>
          </a:bodyPr>
          <a:lstStyle/>
          <a:p>
            <a:r>
              <a:rPr lang="en-US"/>
              <a:t>phosphor</a:t>
            </a:r>
          </a:p>
          <a:p>
            <a:r>
              <a:rPr lang="en-US"/>
              <a:t> coating</a:t>
            </a:r>
          </a:p>
        </p:txBody>
      </p:sp>
      <p:sp>
        <p:nvSpPr>
          <p:cNvPr id="185355" name="Line 11"/>
          <p:cNvSpPr>
            <a:spLocks noChangeShapeType="1"/>
          </p:cNvSpPr>
          <p:nvPr/>
        </p:nvSpPr>
        <p:spPr bwMode="auto">
          <a:xfrm flipH="1">
            <a:off x="2951163" y="2587625"/>
            <a:ext cx="300037" cy="473075"/>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85356" name="Line 12"/>
          <p:cNvSpPr>
            <a:spLocks noChangeShapeType="1"/>
          </p:cNvSpPr>
          <p:nvPr/>
        </p:nvSpPr>
        <p:spPr bwMode="auto">
          <a:xfrm>
            <a:off x="6091238" y="5827713"/>
            <a:ext cx="1898650" cy="0"/>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85357" name="Line 13"/>
          <p:cNvSpPr>
            <a:spLocks noChangeShapeType="1"/>
          </p:cNvSpPr>
          <p:nvPr/>
        </p:nvSpPr>
        <p:spPr bwMode="auto">
          <a:xfrm>
            <a:off x="6035675" y="2416175"/>
            <a:ext cx="189865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5358" name="Line 14"/>
          <p:cNvSpPr>
            <a:spLocks noChangeShapeType="1"/>
          </p:cNvSpPr>
          <p:nvPr/>
        </p:nvSpPr>
        <p:spPr bwMode="auto">
          <a:xfrm>
            <a:off x="6045200" y="3133725"/>
            <a:ext cx="189865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5359" name="Line 15"/>
          <p:cNvSpPr>
            <a:spLocks noChangeShapeType="1"/>
          </p:cNvSpPr>
          <p:nvPr/>
        </p:nvSpPr>
        <p:spPr bwMode="auto">
          <a:xfrm>
            <a:off x="6094413" y="4244975"/>
            <a:ext cx="189865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185360" name="Oval 16"/>
          <p:cNvSpPr>
            <a:spLocks noChangeArrowheads="1"/>
          </p:cNvSpPr>
          <p:nvPr/>
        </p:nvSpPr>
        <p:spPr bwMode="auto">
          <a:xfrm>
            <a:off x="6667500" y="5664200"/>
            <a:ext cx="185738" cy="152400"/>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85361" name="Text Box 17"/>
          <p:cNvSpPr txBox="1">
            <a:spLocks noChangeArrowheads="1"/>
          </p:cNvSpPr>
          <p:nvPr/>
        </p:nvSpPr>
        <p:spPr bwMode="auto">
          <a:xfrm>
            <a:off x="5891213" y="5834063"/>
            <a:ext cx="3081337" cy="822325"/>
          </a:xfrm>
          <a:prstGeom prst="rect">
            <a:avLst/>
          </a:prstGeom>
          <a:noFill/>
          <a:ln w="9525">
            <a:noFill/>
            <a:miter lim="800000"/>
            <a:headEnd/>
            <a:tailEnd/>
          </a:ln>
          <a:effectLst/>
        </p:spPr>
        <p:txBody>
          <a:bodyPr wrap="none">
            <a:prstTxWarp prst="textNoShape">
              <a:avLst/>
            </a:prstTxWarp>
            <a:spAutoFit/>
          </a:bodyPr>
          <a:lstStyle/>
          <a:p>
            <a:r>
              <a:rPr lang="en-US"/>
              <a:t>energy of electron</a:t>
            </a:r>
          </a:p>
          <a:p>
            <a:r>
              <a:rPr lang="en-US"/>
              <a:t>in phosphor molecule</a:t>
            </a:r>
          </a:p>
        </p:txBody>
      </p:sp>
      <p:sp>
        <p:nvSpPr>
          <p:cNvPr id="185362" name="Freeform 18"/>
          <p:cNvSpPr>
            <a:spLocks/>
          </p:cNvSpPr>
          <p:nvPr/>
        </p:nvSpPr>
        <p:spPr bwMode="auto">
          <a:xfrm>
            <a:off x="2498725" y="5581650"/>
            <a:ext cx="412750"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28575" cap="flat" cmpd="sng">
            <a:solidFill>
              <a:srgbClr val="CC00CC"/>
            </a:solidFill>
            <a:prstDash val="sysDot"/>
            <a:round/>
            <a:headEnd type="none" w="med" len="med"/>
            <a:tailEnd type="triangle" w="med" len="med"/>
          </a:ln>
          <a:effectLst/>
        </p:spPr>
        <p:txBody>
          <a:bodyPr>
            <a:prstTxWarp prst="textNoShape">
              <a:avLst/>
            </a:prstTxWarp>
          </a:bodyPr>
          <a:lstStyle/>
          <a:p>
            <a:endParaRPr lang="en-US"/>
          </a:p>
        </p:txBody>
      </p:sp>
      <p:sp>
        <p:nvSpPr>
          <p:cNvPr id="185363" name="Freeform 19"/>
          <p:cNvSpPr>
            <a:spLocks/>
          </p:cNvSpPr>
          <p:nvPr/>
        </p:nvSpPr>
        <p:spPr bwMode="auto">
          <a:xfrm>
            <a:off x="6840538" y="2617788"/>
            <a:ext cx="1143000"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1905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185364" name="Freeform 20"/>
          <p:cNvSpPr>
            <a:spLocks/>
          </p:cNvSpPr>
          <p:nvPr/>
        </p:nvSpPr>
        <p:spPr bwMode="auto">
          <a:xfrm>
            <a:off x="6994525" y="3738563"/>
            <a:ext cx="784225"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19050" cmpd="sng">
            <a:solidFill>
              <a:srgbClr val="33CC33"/>
            </a:solidFill>
            <a:round/>
            <a:headEnd type="none" w="med" len="med"/>
            <a:tailEnd type="triangle" w="med" len="med"/>
          </a:ln>
          <a:effectLst/>
        </p:spPr>
        <p:txBody>
          <a:bodyPr>
            <a:prstTxWarp prst="textNoShape">
              <a:avLst/>
            </a:prstTxWarp>
          </a:bodyPr>
          <a:lstStyle/>
          <a:p>
            <a:endParaRPr lang="en-US"/>
          </a:p>
        </p:txBody>
      </p:sp>
      <p:sp>
        <p:nvSpPr>
          <p:cNvPr id="185365" name="Freeform 21"/>
          <p:cNvSpPr>
            <a:spLocks/>
          </p:cNvSpPr>
          <p:nvPr/>
        </p:nvSpPr>
        <p:spPr bwMode="auto">
          <a:xfrm>
            <a:off x="7148513" y="4981575"/>
            <a:ext cx="552450"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19050" cmpd="sng">
            <a:solidFill>
              <a:srgbClr val="0066FF"/>
            </a:solidFill>
            <a:round/>
            <a:headEnd type="none" w="med" len="med"/>
            <a:tailEnd type="triangle" w="med" len="med"/>
          </a:ln>
          <a:effectLst/>
        </p:spPr>
        <p:txBody>
          <a:bodyPr>
            <a:prstTxWarp prst="textNoShape">
              <a:avLst/>
            </a:prstTxWarp>
          </a:bodyPr>
          <a:lstStyle/>
          <a:p>
            <a:endParaRPr lang="en-US"/>
          </a:p>
        </p:txBody>
      </p:sp>
      <p:sp>
        <p:nvSpPr>
          <p:cNvPr id="185366" name="Text Box 22"/>
          <p:cNvSpPr txBox="1">
            <a:spLocks noChangeArrowheads="1"/>
          </p:cNvSpPr>
          <p:nvPr/>
        </p:nvSpPr>
        <p:spPr bwMode="auto">
          <a:xfrm>
            <a:off x="388938" y="1268413"/>
            <a:ext cx="7554912" cy="822325"/>
          </a:xfrm>
          <a:prstGeom prst="rect">
            <a:avLst/>
          </a:prstGeom>
          <a:noFill/>
          <a:ln w="9525">
            <a:noFill/>
            <a:miter lim="800000"/>
            <a:headEnd/>
            <a:tailEnd/>
          </a:ln>
          <a:effectLst/>
        </p:spPr>
        <p:txBody>
          <a:bodyPr wrap="none">
            <a:prstTxWarp prst="textNoShape">
              <a:avLst/>
            </a:prstTxWarp>
            <a:spAutoFit/>
          </a:bodyPr>
          <a:lstStyle/>
          <a:p>
            <a:r>
              <a:rPr lang="en-US"/>
              <a:t>Converting UV light into visible photons with phosphor.</a:t>
            </a:r>
          </a:p>
          <a:p>
            <a:r>
              <a:rPr lang="en-US"/>
              <a:t>Phosphors block all but UV, converts to visible.</a:t>
            </a:r>
          </a:p>
        </p:txBody>
      </p:sp>
      <p:sp>
        <p:nvSpPr>
          <p:cNvPr id="185367" name="Text Box 23"/>
          <p:cNvSpPr txBox="1">
            <a:spLocks noChangeArrowheads="1"/>
          </p:cNvSpPr>
          <p:nvPr/>
        </p:nvSpPr>
        <p:spPr bwMode="auto">
          <a:xfrm>
            <a:off x="331788" y="260350"/>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
        <p:nvSpPr>
          <p:cNvPr id="185368" name="Text Box 24"/>
          <p:cNvSpPr txBox="1">
            <a:spLocks noChangeArrowheads="1"/>
          </p:cNvSpPr>
          <p:nvPr/>
        </p:nvSpPr>
        <p:spPr bwMode="auto">
          <a:xfrm>
            <a:off x="376238" y="138113"/>
            <a:ext cx="8196262" cy="822325"/>
          </a:xfrm>
          <a:prstGeom prst="rect">
            <a:avLst/>
          </a:prstGeom>
          <a:noFill/>
          <a:ln w="9525">
            <a:noFill/>
            <a:miter lim="800000"/>
            <a:headEnd/>
            <a:tailEnd/>
          </a:ln>
          <a:effectLst/>
        </p:spPr>
        <p:txBody>
          <a:bodyPr wrap="none">
            <a:prstTxWarp prst="textNoShape">
              <a:avLst/>
            </a:prstTxWarp>
            <a:spAutoFit/>
          </a:bodyPr>
          <a:lstStyle/>
          <a:p>
            <a:r>
              <a:rPr lang="en-US" b="1" u="sng"/>
              <a:t>Florescent Lights.</a:t>
            </a:r>
            <a:r>
              <a:rPr lang="en-US"/>
              <a:t> Similar idea, but little more complicated</a:t>
            </a:r>
          </a:p>
          <a:p>
            <a:r>
              <a:rPr lang="en-US"/>
              <a:t>to get out light that looks white to eye. </a:t>
            </a:r>
          </a:p>
        </p:txBody>
      </p:sp>
      <p:sp>
        <p:nvSpPr>
          <p:cNvPr id="185369" name="Oval 25"/>
          <p:cNvSpPr>
            <a:spLocks noChangeArrowheads="1"/>
          </p:cNvSpPr>
          <p:nvPr/>
        </p:nvSpPr>
        <p:spPr bwMode="auto">
          <a:xfrm>
            <a:off x="1025525" y="4014788"/>
            <a:ext cx="111125" cy="144462"/>
          </a:xfrm>
          <a:prstGeom prst="ellipse">
            <a:avLst/>
          </a:prstGeom>
          <a:solidFill>
            <a:srgbClr val="0099FF"/>
          </a:solidFill>
          <a:ln w="9525">
            <a:solidFill>
              <a:schemeClr val="tx1"/>
            </a:solidFill>
            <a:round/>
            <a:headEnd/>
            <a:tailEnd/>
          </a:ln>
          <a:effectLst/>
        </p:spPr>
        <p:txBody>
          <a:bodyPr wrap="none" anchor="ctr">
            <a:prstTxWarp prst="textNoShape">
              <a:avLst/>
            </a:prstTxWarp>
          </a:bodyPr>
          <a:lstStyle/>
          <a:p>
            <a:endParaRPr lang="en-US"/>
          </a:p>
        </p:txBody>
      </p:sp>
      <p:sp>
        <p:nvSpPr>
          <p:cNvPr id="185370" name="Freeform 26"/>
          <p:cNvSpPr>
            <a:spLocks/>
          </p:cNvSpPr>
          <p:nvPr/>
        </p:nvSpPr>
        <p:spPr bwMode="auto">
          <a:xfrm>
            <a:off x="1182688" y="3602038"/>
            <a:ext cx="2162175" cy="449262"/>
          </a:xfrm>
          <a:custGeom>
            <a:avLst/>
            <a:gdLst/>
            <a:ahLst/>
            <a:cxnLst>
              <a:cxn ang="0">
                <a:pos x="0" y="267"/>
              </a:cxn>
              <a:cxn ang="0">
                <a:pos x="934" y="239"/>
              </a:cxn>
              <a:cxn ang="0">
                <a:pos x="1362" y="0"/>
              </a:cxn>
            </a:cxnLst>
            <a:rect l="0" t="0" r="r" b="b"/>
            <a:pathLst>
              <a:path w="1362" h="283">
                <a:moveTo>
                  <a:pt x="0" y="267"/>
                </a:moveTo>
                <a:cubicBezTo>
                  <a:pt x="353" y="275"/>
                  <a:pt x="707" y="283"/>
                  <a:pt x="934" y="239"/>
                </a:cubicBezTo>
                <a:cubicBezTo>
                  <a:pt x="1161" y="195"/>
                  <a:pt x="1288" y="40"/>
                  <a:pt x="1362" y="0"/>
                </a:cubicBezTo>
              </a:path>
            </a:pathLst>
          </a:custGeom>
          <a:noFill/>
          <a:ln w="9525">
            <a:solidFill>
              <a:schemeClr val="tx1"/>
            </a:solidFill>
            <a:round/>
            <a:headEnd type="none" w="med" len="med"/>
            <a:tailEnd type="triangle" w="med" len="med"/>
          </a:ln>
          <a:effectLst/>
        </p:spPr>
        <p:txBody>
          <a:bodyPr>
            <a:prstTxWarp prst="textNoShape">
              <a:avLst/>
            </a:prstTxWarp>
          </a:bodyPr>
          <a:lstStyle/>
          <a:p>
            <a:endParaRPr lang="en-US"/>
          </a:p>
        </p:txBody>
      </p:sp>
      <p:sp>
        <p:nvSpPr>
          <p:cNvPr id="185371" name="Text Box 27"/>
          <p:cNvSpPr txBox="1">
            <a:spLocks noChangeArrowheads="1"/>
          </p:cNvSpPr>
          <p:nvPr/>
        </p:nvSpPr>
        <p:spPr bwMode="auto">
          <a:xfrm>
            <a:off x="933450" y="4075113"/>
            <a:ext cx="354013" cy="457200"/>
          </a:xfrm>
          <a:prstGeom prst="rect">
            <a:avLst/>
          </a:prstGeom>
          <a:noFill/>
          <a:ln w="9525">
            <a:noFill/>
            <a:miter lim="800000"/>
            <a:headEnd/>
            <a:tailEnd/>
          </a:ln>
          <a:effectLst/>
        </p:spPr>
        <p:txBody>
          <a:bodyPr wrap="none">
            <a:prstTxWarp prst="textNoShape">
              <a:avLst/>
            </a:prstTxWarp>
            <a:spAutoFit/>
          </a:bodyPr>
          <a:lstStyle/>
          <a:p>
            <a:r>
              <a:rPr lang="en-US"/>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53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535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5362"/>
                                        </p:tgtEl>
                                        <p:attrNameLst>
                                          <p:attrName>style.visibility</p:attrName>
                                        </p:attrNameLst>
                                      </p:cBhvr>
                                      <p:to>
                                        <p:strVal val="visible"/>
                                      </p:to>
                                    </p:set>
                                  </p:childTnLst>
                                </p:cTn>
                              </p:par>
                            </p:childTnLst>
                          </p:cTn>
                        </p:par>
                        <p:par>
                          <p:cTn id="13" fill="hold">
                            <p:stCondLst>
                              <p:cond delay="0"/>
                            </p:stCondLst>
                            <p:childTnLst>
                              <p:par>
                                <p:cTn id="14" presetID="0" presetClass="path" presetSubtype="0" accel="50000" decel="50000" fill="hold" grpId="1" nodeType="afterEffect">
                                  <p:stCondLst>
                                    <p:cond delay="0"/>
                                  </p:stCondLst>
                                  <p:childTnLst>
                                    <p:animMotion origin="layout" path="M -8.33333E-7 -3.9481E-6 L 0.37865 -0.05236 " pathEditMode="relative" rAng="0" ptsTypes="AA">
                                      <p:cBhvr>
                                        <p:cTn id="15" dur="1000" fill="hold"/>
                                        <p:tgtEl>
                                          <p:spTgt spid="185362"/>
                                        </p:tgtEl>
                                        <p:attrNameLst>
                                          <p:attrName>ppt_x</p:attrName>
                                          <p:attrName>ppt_y</p:attrName>
                                        </p:attrNameLst>
                                      </p:cBhvr>
                                      <p:rCtr x="189" y="-26"/>
                                    </p:animMotion>
                                  </p:childTnLst>
                                </p:cTn>
                              </p:par>
                            </p:childTnLst>
                          </p:cTn>
                        </p:par>
                        <p:par>
                          <p:cTn id="16" fill="hold">
                            <p:stCondLst>
                              <p:cond delay="1000"/>
                            </p:stCondLst>
                            <p:childTnLst>
                              <p:par>
                                <p:cTn id="17" presetID="9" presetClass="exit" presetSubtype="0" fill="hold" grpId="2" nodeType="afterEffect">
                                  <p:stCondLst>
                                    <p:cond delay="0"/>
                                  </p:stCondLst>
                                  <p:childTnLst>
                                    <p:animEffect transition="out" filter="dissolve">
                                      <p:cBhvr>
                                        <p:cTn id="18" dur="1000"/>
                                        <p:tgtEl>
                                          <p:spTgt spid="185362"/>
                                        </p:tgtEl>
                                      </p:cBhvr>
                                    </p:animEffect>
                                    <p:set>
                                      <p:cBhvr>
                                        <p:cTn id="19" dur="1" fill="hold">
                                          <p:stCondLst>
                                            <p:cond delay="999"/>
                                          </p:stCondLst>
                                        </p:cTn>
                                        <p:tgtEl>
                                          <p:spTgt spid="185362"/>
                                        </p:tgtEl>
                                        <p:attrNameLst>
                                          <p:attrName>style.visibility</p:attrName>
                                        </p:attrNameLst>
                                      </p:cBhvr>
                                      <p:to>
                                        <p:strVal val="hidden"/>
                                      </p:to>
                                    </p:set>
                                  </p:childTnLst>
                                </p:cTn>
                              </p:par>
                              <p:par>
                                <p:cTn id="20" presetID="0" presetClass="path" presetSubtype="0" accel="50000" decel="50000" fill="hold" grpId="0" nodeType="withEffect">
                                  <p:stCondLst>
                                    <p:cond delay="0"/>
                                  </p:stCondLst>
                                  <p:childTnLst>
                                    <p:animMotion origin="layout" path="M 3.88889E-6 -5.44022E-6 C -0.01684 -0.12095 -0.03368 -0.24167 -0.03542 -0.32438 C -0.03716 -0.4071 -0.01424 -0.46803 -0.01007 -0.49676 " pathEditMode="relative" ptsTypes="aaA">
                                      <p:cBhvr>
                                        <p:cTn id="21" dur="1000" fill="hold"/>
                                        <p:tgtEl>
                                          <p:spTgt spid="185360"/>
                                        </p:tgtEl>
                                        <p:attrNameLst>
                                          <p:attrName>ppt_x</p:attrName>
                                          <p:attrName>ppt_y</p:attrName>
                                        </p:attrNameLst>
                                      </p:cBhvr>
                                    </p:animMotion>
                                  </p:childTnLst>
                                </p:cTn>
                              </p:par>
                            </p:childTnLst>
                          </p:cTn>
                        </p:par>
                      </p:childTnLst>
                    </p:cTn>
                  </p:par>
                  <p:par>
                    <p:cTn id="22" fill="hold">
                      <p:stCondLst>
                        <p:cond delay="indefinite"/>
                      </p:stCondLst>
                      <p:childTnLst>
                        <p:par>
                          <p:cTn id="23" fill="hold">
                            <p:stCondLst>
                              <p:cond delay="0"/>
                            </p:stCondLst>
                            <p:childTnLst>
                              <p:par>
                                <p:cTn id="24" presetID="0" presetClass="path" presetSubtype="0" accel="50000" decel="50000" fill="hold" grpId="1" nodeType="clickEffect">
                                  <p:stCondLst>
                                    <p:cond delay="0"/>
                                  </p:stCondLst>
                                  <p:childTnLst>
                                    <p:animMotion origin="layout" path="M -0.01006 -0.49676 C -0.00607 -0.48123 -0.00208 -0.46548 -0.00243 -0.44787 C -0.00277 -0.43026 -0.01128 -0.39968 -0.01267 -0.39041 " pathEditMode="relative" ptsTypes="aaA">
                                      <p:cBhvr>
                                        <p:cTn id="25" dur="1000" fill="hold"/>
                                        <p:tgtEl>
                                          <p:spTgt spid="185360"/>
                                        </p:tgtEl>
                                        <p:attrNameLst>
                                          <p:attrName>ppt_x</p:attrName>
                                          <p:attrName>ppt_y</p:attrName>
                                        </p:attrNameLst>
                                      </p:cBhvr>
                                    </p:animMotion>
                                  </p:childTnLst>
                                </p:cTn>
                              </p:par>
                              <p:par>
                                <p:cTn id="26" presetID="9" presetClass="entr" presetSubtype="0" fill="hold" grpId="0" nodeType="withEffect">
                                  <p:stCondLst>
                                    <p:cond delay="0"/>
                                  </p:stCondLst>
                                  <p:childTnLst>
                                    <p:set>
                                      <p:cBhvr>
                                        <p:cTn id="27" dur="1" fill="hold">
                                          <p:stCondLst>
                                            <p:cond delay="0"/>
                                          </p:stCondLst>
                                        </p:cTn>
                                        <p:tgtEl>
                                          <p:spTgt spid="185363"/>
                                        </p:tgtEl>
                                        <p:attrNameLst>
                                          <p:attrName>style.visibility</p:attrName>
                                        </p:attrNameLst>
                                      </p:cBhvr>
                                      <p:to>
                                        <p:strVal val="visible"/>
                                      </p:to>
                                    </p:set>
                                    <p:animEffect transition="in" filter="dissolve">
                                      <p:cBhvr>
                                        <p:cTn id="28" dur="1000"/>
                                        <p:tgtEl>
                                          <p:spTgt spid="185363"/>
                                        </p:tgtEl>
                                      </p:cBhvr>
                                    </p:animEffect>
                                  </p:childTnLst>
                                </p:cTn>
                              </p:par>
                            </p:childTnLst>
                          </p:cTn>
                        </p:par>
                        <p:par>
                          <p:cTn id="29" fill="hold">
                            <p:stCondLst>
                              <p:cond delay="1000"/>
                            </p:stCondLst>
                            <p:childTnLst>
                              <p:par>
                                <p:cTn id="30" presetID="63" presetClass="path" presetSubtype="0" accel="50000" decel="50000" fill="hold" grpId="1" nodeType="afterEffect">
                                  <p:stCondLst>
                                    <p:cond delay="0"/>
                                  </p:stCondLst>
                                  <p:childTnLst>
                                    <p:animMotion origin="layout" path="M -2.77778E-7 0.00186 L 0.13733 -2.75255E-6 " pathEditMode="relative" rAng="0" ptsTypes="AA">
                                      <p:cBhvr>
                                        <p:cTn id="31" dur="1000" fill="hold"/>
                                        <p:tgtEl>
                                          <p:spTgt spid="185363"/>
                                        </p:tgtEl>
                                        <p:attrNameLst>
                                          <p:attrName>ppt_x</p:attrName>
                                          <p:attrName>ppt_y</p:attrName>
                                        </p:attrNameLst>
                                      </p:cBhvr>
                                      <p:rCtr x="69" y="-1"/>
                                    </p:animMotion>
                                  </p:childTnLst>
                                </p:cTn>
                              </p:par>
                            </p:childTnLst>
                          </p:cTn>
                        </p:par>
                        <p:par>
                          <p:cTn id="32" fill="hold">
                            <p:stCondLst>
                              <p:cond delay="2000"/>
                            </p:stCondLst>
                            <p:childTnLst>
                              <p:par>
                                <p:cTn id="33" presetID="9" presetClass="entr" presetSubtype="0" fill="hold" grpId="0" nodeType="afterEffect">
                                  <p:stCondLst>
                                    <p:cond delay="0"/>
                                  </p:stCondLst>
                                  <p:childTnLst>
                                    <p:set>
                                      <p:cBhvr>
                                        <p:cTn id="34" dur="1" fill="hold">
                                          <p:stCondLst>
                                            <p:cond delay="0"/>
                                          </p:stCondLst>
                                        </p:cTn>
                                        <p:tgtEl>
                                          <p:spTgt spid="185349"/>
                                        </p:tgtEl>
                                        <p:attrNameLst>
                                          <p:attrName>style.visibility</p:attrName>
                                        </p:attrNameLst>
                                      </p:cBhvr>
                                      <p:to>
                                        <p:strVal val="visible"/>
                                      </p:to>
                                    </p:set>
                                    <p:animEffect transition="in" filter="dissolve">
                                      <p:cBhvr>
                                        <p:cTn id="35" dur="1000"/>
                                        <p:tgtEl>
                                          <p:spTgt spid="185349"/>
                                        </p:tgtEl>
                                      </p:cBhvr>
                                    </p:animEffect>
                                  </p:childTnLst>
                                </p:cTn>
                              </p:par>
                            </p:childTnLst>
                          </p:cTn>
                        </p:par>
                        <p:par>
                          <p:cTn id="36" fill="hold">
                            <p:stCondLst>
                              <p:cond delay="3000"/>
                            </p:stCondLst>
                            <p:childTnLst>
                              <p:par>
                                <p:cTn id="37" presetID="0" presetClass="path" presetSubtype="0" accel="50000" decel="50000" fill="hold" grpId="2" nodeType="afterEffect">
                                  <p:stCondLst>
                                    <p:cond delay="0"/>
                                  </p:stCondLst>
                                  <p:childTnLst>
                                    <p:animMotion origin="layout" path="M -0.01267 -0.39041 C -0.00035 -0.35449 0.01198 -0.31858 0.01267 -0.29078 C 0.01337 -0.26297 -0.00556 -0.23448 -0.00885 -0.22312 " pathEditMode="relative" ptsTypes="aaA">
                                      <p:cBhvr>
                                        <p:cTn id="38" dur="1000" fill="hold"/>
                                        <p:tgtEl>
                                          <p:spTgt spid="185360"/>
                                        </p:tgtEl>
                                        <p:attrNameLst>
                                          <p:attrName>ppt_x</p:attrName>
                                          <p:attrName>ppt_y</p:attrName>
                                        </p:attrNameLst>
                                      </p:cBhvr>
                                    </p:animMotion>
                                  </p:childTnLst>
                                </p:cTn>
                              </p:par>
                              <p:par>
                                <p:cTn id="39" presetID="9" presetClass="entr" presetSubtype="0" fill="hold" grpId="0" nodeType="withEffect">
                                  <p:stCondLst>
                                    <p:cond delay="0"/>
                                  </p:stCondLst>
                                  <p:childTnLst>
                                    <p:set>
                                      <p:cBhvr>
                                        <p:cTn id="40" dur="1" fill="hold">
                                          <p:stCondLst>
                                            <p:cond delay="0"/>
                                          </p:stCondLst>
                                        </p:cTn>
                                        <p:tgtEl>
                                          <p:spTgt spid="185364"/>
                                        </p:tgtEl>
                                        <p:attrNameLst>
                                          <p:attrName>style.visibility</p:attrName>
                                        </p:attrNameLst>
                                      </p:cBhvr>
                                      <p:to>
                                        <p:strVal val="visible"/>
                                      </p:to>
                                    </p:set>
                                    <p:animEffect transition="in" filter="dissolve">
                                      <p:cBhvr>
                                        <p:cTn id="41" dur="1000"/>
                                        <p:tgtEl>
                                          <p:spTgt spid="185364"/>
                                        </p:tgtEl>
                                      </p:cBhvr>
                                    </p:animEffect>
                                  </p:childTnLst>
                                </p:cTn>
                              </p:par>
                              <p:par>
                                <p:cTn id="42" presetID="9" presetClass="entr" presetSubtype="0" fill="hold" grpId="0" nodeType="withEffect">
                                  <p:stCondLst>
                                    <p:cond delay="0"/>
                                  </p:stCondLst>
                                  <p:childTnLst>
                                    <p:set>
                                      <p:cBhvr>
                                        <p:cTn id="43" dur="1" fill="hold">
                                          <p:stCondLst>
                                            <p:cond delay="0"/>
                                          </p:stCondLst>
                                        </p:cTn>
                                        <p:tgtEl>
                                          <p:spTgt spid="185350"/>
                                        </p:tgtEl>
                                        <p:attrNameLst>
                                          <p:attrName>style.visibility</p:attrName>
                                        </p:attrNameLst>
                                      </p:cBhvr>
                                      <p:to>
                                        <p:strVal val="visible"/>
                                      </p:to>
                                    </p:set>
                                    <p:animEffect transition="in" filter="dissolve">
                                      <p:cBhvr>
                                        <p:cTn id="44" dur="1000"/>
                                        <p:tgtEl>
                                          <p:spTgt spid="185350"/>
                                        </p:tgtEl>
                                      </p:cBhvr>
                                    </p:animEffect>
                                  </p:childTnLst>
                                </p:cTn>
                              </p:par>
                            </p:childTnLst>
                          </p:cTn>
                        </p:par>
                        <p:par>
                          <p:cTn id="45" fill="hold">
                            <p:stCondLst>
                              <p:cond delay="4000"/>
                            </p:stCondLst>
                            <p:childTnLst>
                              <p:par>
                                <p:cTn id="46" presetID="63" presetClass="path" presetSubtype="0" accel="50000" decel="50000" fill="hold" grpId="1" nodeType="afterEffect">
                                  <p:stCondLst>
                                    <p:cond delay="0"/>
                                  </p:stCondLst>
                                  <p:childTnLst>
                                    <p:animMotion origin="layout" path="M 3.33333E-6 -2.75255E-6 L 0.13732 -0.00185 " pathEditMode="relative" rAng="0" ptsTypes="AA">
                                      <p:cBhvr>
                                        <p:cTn id="47" dur="1000" fill="hold"/>
                                        <p:tgtEl>
                                          <p:spTgt spid="185364"/>
                                        </p:tgtEl>
                                        <p:attrNameLst>
                                          <p:attrName>ppt_x</p:attrName>
                                          <p:attrName>ppt_y</p:attrName>
                                        </p:attrNameLst>
                                      </p:cBhvr>
                                      <p:rCtr x="69" y="-1"/>
                                    </p:animMotion>
                                  </p:childTnLst>
                                </p:cTn>
                              </p:par>
                            </p:childTnLst>
                          </p:cTn>
                        </p:par>
                        <p:par>
                          <p:cTn id="48" fill="hold">
                            <p:stCondLst>
                              <p:cond delay="5000"/>
                            </p:stCondLst>
                            <p:childTnLst>
                              <p:par>
                                <p:cTn id="49" presetID="0" presetClass="path" presetSubtype="0" accel="50000" decel="50000" fill="hold" grpId="3" nodeType="afterEffect">
                                  <p:stCondLst>
                                    <p:cond delay="0"/>
                                  </p:stCondLst>
                                  <p:childTnLst>
                                    <p:animMotion origin="layout" path="M -0.00886 -0.22313 C 0.00573 -0.18466 0.02031 -0.14574 0.02152 -0.1082 C 0.02274 -0.07067 0.0026 -0.01529 -0.00122 0.00324 " pathEditMode="relative" rAng="0" ptsTypes="aaA">
                                      <p:cBhvr>
                                        <p:cTn id="50" dur="1000" fill="hold"/>
                                        <p:tgtEl>
                                          <p:spTgt spid="185360"/>
                                        </p:tgtEl>
                                        <p:attrNameLst>
                                          <p:attrName>ppt_x</p:attrName>
                                          <p:attrName>ppt_y</p:attrName>
                                        </p:attrNameLst>
                                      </p:cBhvr>
                                      <p:rCtr x="16" y="113"/>
                                    </p:animMotion>
                                  </p:childTnLst>
                                </p:cTn>
                              </p:par>
                              <p:par>
                                <p:cTn id="51" presetID="9" presetClass="entr" presetSubtype="0" fill="hold" grpId="0" nodeType="withEffect">
                                  <p:stCondLst>
                                    <p:cond delay="0"/>
                                  </p:stCondLst>
                                  <p:childTnLst>
                                    <p:set>
                                      <p:cBhvr>
                                        <p:cTn id="52" dur="1" fill="hold">
                                          <p:stCondLst>
                                            <p:cond delay="0"/>
                                          </p:stCondLst>
                                        </p:cTn>
                                        <p:tgtEl>
                                          <p:spTgt spid="185365"/>
                                        </p:tgtEl>
                                        <p:attrNameLst>
                                          <p:attrName>style.visibility</p:attrName>
                                        </p:attrNameLst>
                                      </p:cBhvr>
                                      <p:to>
                                        <p:strVal val="visible"/>
                                      </p:to>
                                    </p:set>
                                    <p:animEffect transition="in" filter="dissolve">
                                      <p:cBhvr>
                                        <p:cTn id="53" dur="1000"/>
                                        <p:tgtEl>
                                          <p:spTgt spid="185365"/>
                                        </p:tgtEl>
                                      </p:cBhvr>
                                    </p:animEffect>
                                  </p:childTnLst>
                                </p:cTn>
                              </p:par>
                            </p:childTnLst>
                          </p:cTn>
                        </p:par>
                        <p:par>
                          <p:cTn id="54" fill="hold">
                            <p:stCondLst>
                              <p:cond delay="6000"/>
                            </p:stCondLst>
                            <p:childTnLst>
                              <p:par>
                                <p:cTn id="55" presetID="63" presetClass="path" presetSubtype="0" accel="50000" decel="50000" fill="hold" grpId="1" nodeType="afterEffect">
                                  <p:stCondLst>
                                    <p:cond delay="0"/>
                                  </p:stCondLst>
                                  <p:childTnLst>
                                    <p:animMotion origin="layout" path="M 3.33333E-6 -2.75255E-6 L 0.13732 -0.00185 " pathEditMode="relative" rAng="0" ptsTypes="AA">
                                      <p:cBhvr>
                                        <p:cTn id="56" dur="1000" fill="hold"/>
                                        <p:tgtEl>
                                          <p:spTgt spid="185365"/>
                                        </p:tgtEl>
                                        <p:attrNameLst>
                                          <p:attrName>ppt_x</p:attrName>
                                          <p:attrName>ppt_y</p:attrName>
                                        </p:attrNameLst>
                                      </p:cBhvr>
                                      <p:rCtr x="69" y="-1"/>
                                    </p:animMotion>
                                  </p:childTnLst>
                                </p:cTn>
                              </p:par>
                              <p:par>
                                <p:cTn id="57" presetID="9" presetClass="entr" presetSubtype="0" fill="hold" grpId="0" nodeType="withEffect">
                                  <p:stCondLst>
                                    <p:cond delay="0"/>
                                  </p:stCondLst>
                                  <p:childTnLst>
                                    <p:set>
                                      <p:cBhvr>
                                        <p:cTn id="58" dur="1" fill="hold">
                                          <p:stCondLst>
                                            <p:cond delay="0"/>
                                          </p:stCondLst>
                                        </p:cTn>
                                        <p:tgtEl>
                                          <p:spTgt spid="185351"/>
                                        </p:tgtEl>
                                        <p:attrNameLst>
                                          <p:attrName>style.visibility</p:attrName>
                                        </p:attrNameLst>
                                      </p:cBhvr>
                                      <p:to>
                                        <p:strVal val="visible"/>
                                      </p:to>
                                    </p:set>
                                    <p:animEffect transition="in" filter="dissolve">
                                      <p:cBhvr>
                                        <p:cTn id="59" dur="1000"/>
                                        <p:tgtEl>
                                          <p:spTgt spid="1853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animBg="1"/>
      <p:bldP spid="185349" grpId="0" animBg="1"/>
      <p:bldP spid="185350" grpId="0" animBg="1"/>
      <p:bldP spid="185351" grpId="0" animBg="1"/>
      <p:bldP spid="185353" grpId="0"/>
      <p:bldP spid="185360" grpId="0" animBg="1"/>
      <p:bldP spid="185360" grpId="1" animBg="1"/>
      <p:bldP spid="185360" grpId="2" animBg="1"/>
      <p:bldP spid="185360" grpId="3" animBg="1"/>
      <p:bldP spid="185362" grpId="0" animBg="1"/>
      <p:bldP spid="185362" grpId="1" animBg="1"/>
      <p:bldP spid="185362" grpId="2" animBg="1"/>
      <p:bldP spid="185363" grpId="0" animBg="1"/>
      <p:bldP spid="185363" grpId="1" animBg="1"/>
      <p:bldP spid="185364" grpId="0" animBg="1"/>
      <p:bldP spid="185364" grpId="1" animBg="1"/>
      <p:bldP spid="185365" grpId="0" animBg="1"/>
      <p:bldP spid="185365" grpId="1"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 name="Slide Number Placeholder 3"/>
          <p:cNvSpPr>
            <a:spLocks noGrp="1"/>
          </p:cNvSpPr>
          <p:nvPr>
            <p:ph type="sldNum" sz="quarter" idx="12"/>
          </p:nvPr>
        </p:nvSpPr>
        <p:spPr/>
        <p:txBody>
          <a:bodyPr/>
          <a:lstStyle/>
          <a:p>
            <a:fld id="{CCDB7018-0214-D540-B681-FB0C34568F50}" type="slidenum">
              <a:rPr lang="en-US"/>
              <a:pPr/>
              <a:t>5</a:t>
            </a:fld>
            <a:endParaRPr lang="en-US"/>
          </a:p>
        </p:txBody>
      </p:sp>
      <p:sp>
        <p:nvSpPr>
          <p:cNvPr id="191490" name="Text Box 2"/>
          <p:cNvSpPr txBox="1">
            <a:spLocks noChangeArrowheads="1"/>
          </p:cNvSpPr>
          <p:nvPr/>
        </p:nvSpPr>
        <p:spPr bwMode="auto">
          <a:xfrm>
            <a:off x="347663" y="0"/>
            <a:ext cx="8131175" cy="822325"/>
          </a:xfrm>
          <a:prstGeom prst="rect">
            <a:avLst/>
          </a:prstGeom>
          <a:noFill/>
          <a:ln w="9525">
            <a:noFill/>
            <a:miter lim="800000"/>
            <a:headEnd/>
            <a:tailEnd/>
          </a:ln>
          <a:effectLst/>
        </p:spPr>
        <p:txBody>
          <a:bodyPr wrap="none">
            <a:prstTxWarp prst="textNoShape">
              <a:avLst/>
            </a:prstTxWarp>
            <a:spAutoFit/>
          </a:bodyPr>
          <a:lstStyle/>
          <a:p>
            <a:r>
              <a:rPr lang="en-US"/>
              <a:t>In discharge lamps, lots of electrons given bunch of energy</a:t>
            </a:r>
          </a:p>
          <a:p>
            <a:r>
              <a:rPr lang="en-US"/>
              <a:t>(voltage).  Bash into atoms.  </a:t>
            </a:r>
            <a:r>
              <a:rPr lang="en-US" i="1">
                <a:solidFill>
                  <a:srgbClr val="0066FF"/>
                </a:solidFill>
              </a:rPr>
              <a:t>(“discharge tube”)</a:t>
            </a:r>
          </a:p>
        </p:txBody>
      </p:sp>
      <p:sp>
        <p:nvSpPr>
          <p:cNvPr id="191491" name="Oval 3"/>
          <p:cNvSpPr>
            <a:spLocks noChangeArrowheads="1"/>
          </p:cNvSpPr>
          <p:nvPr/>
        </p:nvSpPr>
        <p:spPr bwMode="auto">
          <a:xfrm>
            <a:off x="1817688" y="1717675"/>
            <a:ext cx="88900" cy="101600"/>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2" name="Freeform 4"/>
          <p:cNvSpPr>
            <a:spLocks/>
          </p:cNvSpPr>
          <p:nvPr/>
        </p:nvSpPr>
        <p:spPr bwMode="auto">
          <a:xfrm>
            <a:off x="1217613" y="1673225"/>
            <a:ext cx="690562" cy="452438"/>
          </a:xfrm>
          <a:custGeom>
            <a:avLst/>
            <a:gdLst/>
            <a:ahLst/>
            <a:cxnLst>
              <a:cxn ang="0">
                <a:pos x="128" y="0"/>
              </a:cxn>
              <a:cxn ang="0">
                <a:pos x="297" y="5"/>
              </a:cxn>
              <a:cxn ang="0">
                <a:pos x="332" y="17"/>
              </a:cxn>
              <a:cxn ang="0">
                <a:pos x="355" y="69"/>
              </a:cxn>
              <a:cxn ang="0">
                <a:pos x="291" y="110"/>
              </a:cxn>
              <a:cxn ang="0">
                <a:pos x="384" y="110"/>
              </a:cxn>
              <a:cxn ang="0">
                <a:pos x="349" y="203"/>
              </a:cxn>
              <a:cxn ang="0">
                <a:pos x="332" y="180"/>
              </a:cxn>
              <a:cxn ang="0">
                <a:pos x="367" y="168"/>
              </a:cxn>
              <a:cxn ang="0">
                <a:pos x="431" y="203"/>
              </a:cxn>
              <a:cxn ang="0">
                <a:pos x="396" y="285"/>
              </a:cxn>
              <a:cxn ang="0">
                <a:pos x="0" y="261"/>
              </a:cxn>
            </a:cxnLst>
            <a:rect l="0" t="0" r="r" b="b"/>
            <a:pathLst>
              <a:path w="435" h="285">
                <a:moveTo>
                  <a:pt x="128" y="0"/>
                </a:moveTo>
                <a:cubicBezTo>
                  <a:pt x="184" y="2"/>
                  <a:pt x="241" y="0"/>
                  <a:pt x="297" y="5"/>
                </a:cubicBezTo>
                <a:cubicBezTo>
                  <a:pt x="309" y="6"/>
                  <a:pt x="332" y="17"/>
                  <a:pt x="332" y="17"/>
                </a:cubicBezTo>
                <a:cubicBezTo>
                  <a:pt x="337" y="37"/>
                  <a:pt x="348" y="50"/>
                  <a:pt x="355" y="69"/>
                </a:cubicBezTo>
                <a:cubicBezTo>
                  <a:pt x="337" y="96"/>
                  <a:pt x="320" y="100"/>
                  <a:pt x="291" y="110"/>
                </a:cubicBezTo>
                <a:cubicBezTo>
                  <a:pt x="315" y="76"/>
                  <a:pt x="353" y="90"/>
                  <a:pt x="384" y="110"/>
                </a:cubicBezTo>
                <a:cubicBezTo>
                  <a:pt x="390" y="153"/>
                  <a:pt x="396" y="187"/>
                  <a:pt x="349" y="203"/>
                </a:cubicBezTo>
                <a:cubicBezTo>
                  <a:pt x="345" y="202"/>
                  <a:pt x="304" y="200"/>
                  <a:pt x="332" y="180"/>
                </a:cubicBezTo>
                <a:cubicBezTo>
                  <a:pt x="342" y="173"/>
                  <a:pt x="367" y="168"/>
                  <a:pt x="367" y="168"/>
                </a:cubicBezTo>
                <a:cubicBezTo>
                  <a:pt x="401" y="174"/>
                  <a:pt x="412" y="175"/>
                  <a:pt x="431" y="203"/>
                </a:cubicBezTo>
                <a:cubicBezTo>
                  <a:pt x="427" y="245"/>
                  <a:pt x="435" y="271"/>
                  <a:pt x="396" y="285"/>
                </a:cubicBezTo>
                <a:cubicBezTo>
                  <a:pt x="262" y="275"/>
                  <a:pt x="136" y="261"/>
                  <a:pt x="0" y="261"/>
                </a:cubicBezTo>
              </a:path>
            </a:pathLst>
          </a:custGeom>
          <a:noFill/>
          <a:ln w="9525">
            <a:solidFill>
              <a:schemeClr val="tx1"/>
            </a:solidFill>
            <a:round/>
            <a:headEnd/>
            <a:tailEnd/>
          </a:ln>
          <a:effectLst/>
        </p:spPr>
        <p:txBody>
          <a:bodyPr>
            <a:prstTxWarp prst="textNoShape">
              <a:avLst/>
            </a:prstTxWarp>
          </a:bodyPr>
          <a:lstStyle/>
          <a:p>
            <a:endParaRPr lang="en-US"/>
          </a:p>
        </p:txBody>
      </p:sp>
      <p:grpSp>
        <p:nvGrpSpPr>
          <p:cNvPr id="2" name="Group 5"/>
          <p:cNvGrpSpPr>
            <a:grpSpLocks/>
          </p:cNvGrpSpPr>
          <p:nvPr/>
        </p:nvGrpSpPr>
        <p:grpSpPr bwMode="auto">
          <a:xfrm>
            <a:off x="1971675" y="1785938"/>
            <a:ext cx="998538" cy="588962"/>
            <a:chOff x="952" y="3842"/>
            <a:chExt cx="629" cy="371"/>
          </a:xfrm>
        </p:grpSpPr>
        <p:sp>
          <p:nvSpPr>
            <p:cNvPr id="191494" name="Oval 6"/>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5" name="Oval 7"/>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6" name="Oval 8"/>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7" name="Oval 9"/>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8" name="Oval 10"/>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499" name="Oval 11"/>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00" name="Oval 12"/>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01" name="Oval 13"/>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02" name="Line 14"/>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03" name="Line 15"/>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04" name="Line 16"/>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05" name="Line 17"/>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3" name="Group 18"/>
          <p:cNvGrpSpPr>
            <a:grpSpLocks/>
          </p:cNvGrpSpPr>
          <p:nvPr/>
        </p:nvGrpSpPr>
        <p:grpSpPr bwMode="auto">
          <a:xfrm>
            <a:off x="3048000" y="1784350"/>
            <a:ext cx="341313" cy="341313"/>
            <a:chOff x="716" y="920"/>
            <a:chExt cx="1309" cy="1309"/>
          </a:xfrm>
        </p:grpSpPr>
        <p:sp>
          <p:nvSpPr>
            <p:cNvPr id="191507" name="Oval 19"/>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1508" name="Oval 20"/>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4" name="Group 21"/>
          <p:cNvGrpSpPr>
            <a:grpSpLocks/>
          </p:cNvGrpSpPr>
          <p:nvPr/>
        </p:nvGrpSpPr>
        <p:grpSpPr bwMode="auto">
          <a:xfrm>
            <a:off x="4135438" y="2049463"/>
            <a:ext cx="341312" cy="341312"/>
            <a:chOff x="716" y="920"/>
            <a:chExt cx="1309" cy="1309"/>
          </a:xfrm>
        </p:grpSpPr>
        <p:sp>
          <p:nvSpPr>
            <p:cNvPr id="191510" name="Oval 22"/>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1511" name="Oval 23"/>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24"/>
          <p:cNvGrpSpPr>
            <a:grpSpLocks/>
          </p:cNvGrpSpPr>
          <p:nvPr/>
        </p:nvGrpSpPr>
        <p:grpSpPr bwMode="auto">
          <a:xfrm>
            <a:off x="4178300" y="1584325"/>
            <a:ext cx="341313" cy="341313"/>
            <a:chOff x="716" y="920"/>
            <a:chExt cx="1309" cy="1309"/>
          </a:xfrm>
        </p:grpSpPr>
        <p:sp>
          <p:nvSpPr>
            <p:cNvPr id="191513" name="Oval 25"/>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191514" name="Oval 26"/>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6" name="Group 27"/>
          <p:cNvGrpSpPr>
            <a:grpSpLocks/>
          </p:cNvGrpSpPr>
          <p:nvPr/>
        </p:nvGrpSpPr>
        <p:grpSpPr bwMode="auto">
          <a:xfrm>
            <a:off x="3390900" y="1773238"/>
            <a:ext cx="998538" cy="588962"/>
            <a:chOff x="952" y="3842"/>
            <a:chExt cx="629" cy="371"/>
          </a:xfrm>
        </p:grpSpPr>
        <p:sp>
          <p:nvSpPr>
            <p:cNvPr id="191516" name="Oval 28"/>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17" name="Oval 29"/>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18" name="Oval 30"/>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19" name="Oval 31"/>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20" name="Oval 32"/>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21" name="Oval 33"/>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22" name="Oval 34"/>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23" name="Oval 35"/>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24" name="Line 36"/>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25" name="Line 37"/>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26" name="Line 38"/>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27" name="Line 39"/>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7" name="Group 40"/>
          <p:cNvGrpSpPr>
            <a:grpSpLocks/>
          </p:cNvGrpSpPr>
          <p:nvPr/>
        </p:nvGrpSpPr>
        <p:grpSpPr bwMode="auto">
          <a:xfrm>
            <a:off x="4495800" y="1706563"/>
            <a:ext cx="998538" cy="588962"/>
            <a:chOff x="952" y="3842"/>
            <a:chExt cx="629" cy="371"/>
          </a:xfrm>
        </p:grpSpPr>
        <p:sp>
          <p:nvSpPr>
            <p:cNvPr id="191529" name="Oval 41"/>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0" name="Oval 42"/>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1" name="Oval 43"/>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2" name="Oval 44"/>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3" name="Oval 45"/>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4" name="Oval 46"/>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5" name="Oval 47"/>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6" name="Oval 48"/>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191537" name="Line 49"/>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38" name="Line 50"/>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39" name="Line 51"/>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191540" name="Line 52"/>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sp>
        <p:nvSpPr>
          <p:cNvPr id="191541" name="Line 53"/>
          <p:cNvSpPr>
            <a:spLocks noChangeShapeType="1"/>
          </p:cNvSpPr>
          <p:nvPr/>
        </p:nvSpPr>
        <p:spPr bwMode="auto">
          <a:xfrm>
            <a:off x="6002338" y="1662113"/>
            <a:ext cx="0" cy="757237"/>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191542" name="Freeform 54"/>
          <p:cNvSpPr>
            <a:spLocks/>
          </p:cNvSpPr>
          <p:nvPr/>
        </p:nvSpPr>
        <p:spPr bwMode="auto">
          <a:xfrm>
            <a:off x="1031875" y="1001713"/>
            <a:ext cx="2079625" cy="762000"/>
          </a:xfrm>
          <a:custGeom>
            <a:avLst/>
            <a:gdLst/>
            <a:ahLst/>
            <a:cxnLst>
              <a:cxn ang="0">
                <a:pos x="274" y="224"/>
              </a:cxn>
              <a:cxn ang="0">
                <a:pos x="169" y="254"/>
              </a:cxn>
              <a:cxn ang="0">
                <a:pos x="65" y="248"/>
              </a:cxn>
              <a:cxn ang="0">
                <a:pos x="41" y="213"/>
              </a:cxn>
              <a:cxn ang="0">
                <a:pos x="286" y="44"/>
              </a:cxn>
              <a:cxn ang="0">
                <a:pos x="385" y="38"/>
              </a:cxn>
              <a:cxn ang="0">
                <a:pos x="972" y="50"/>
              </a:cxn>
              <a:cxn ang="0">
                <a:pos x="1333" y="56"/>
              </a:cxn>
            </a:cxnLst>
            <a:rect l="0" t="0" r="r" b="b"/>
            <a:pathLst>
              <a:path w="1333" h="259">
                <a:moveTo>
                  <a:pt x="274" y="224"/>
                </a:moveTo>
                <a:cubicBezTo>
                  <a:pt x="239" y="236"/>
                  <a:pt x="204" y="245"/>
                  <a:pt x="169" y="254"/>
                </a:cubicBezTo>
                <a:cubicBezTo>
                  <a:pt x="134" y="252"/>
                  <a:pt x="98" y="259"/>
                  <a:pt x="65" y="248"/>
                </a:cubicBezTo>
                <a:cubicBezTo>
                  <a:pt x="52" y="244"/>
                  <a:pt x="41" y="213"/>
                  <a:pt x="41" y="213"/>
                </a:cubicBezTo>
                <a:cubicBezTo>
                  <a:pt x="0" y="66"/>
                  <a:pt x="189" y="52"/>
                  <a:pt x="286" y="44"/>
                </a:cubicBezTo>
                <a:cubicBezTo>
                  <a:pt x="319" y="41"/>
                  <a:pt x="352" y="40"/>
                  <a:pt x="385" y="38"/>
                </a:cubicBezTo>
                <a:cubicBezTo>
                  <a:pt x="530" y="0"/>
                  <a:pt x="804" y="44"/>
                  <a:pt x="972" y="50"/>
                </a:cubicBezTo>
                <a:cubicBezTo>
                  <a:pt x="1080" y="86"/>
                  <a:pt x="1221" y="56"/>
                  <a:pt x="1333" y="56"/>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91543" name="Freeform 55"/>
          <p:cNvSpPr>
            <a:spLocks/>
          </p:cNvSpPr>
          <p:nvPr/>
        </p:nvSpPr>
        <p:spPr bwMode="auto">
          <a:xfrm>
            <a:off x="3648075" y="868363"/>
            <a:ext cx="2930525" cy="1025525"/>
          </a:xfrm>
          <a:custGeom>
            <a:avLst/>
            <a:gdLst/>
            <a:ahLst/>
            <a:cxnLst>
              <a:cxn ang="0">
                <a:pos x="1501" y="402"/>
              </a:cxn>
              <a:cxn ang="0">
                <a:pos x="1739" y="355"/>
              </a:cxn>
              <a:cxn ang="0">
                <a:pos x="1797" y="315"/>
              </a:cxn>
              <a:cxn ang="0">
                <a:pos x="1827" y="262"/>
              </a:cxn>
              <a:cxn ang="0">
                <a:pos x="1827" y="99"/>
              </a:cxn>
              <a:cxn ang="0">
                <a:pos x="1774" y="64"/>
              </a:cxn>
              <a:cxn ang="0">
                <a:pos x="1605" y="0"/>
              </a:cxn>
              <a:cxn ang="0">
                <a:pos x="1268" y="24"/>
              </a:cxn>
              <a:cxn ang="0">
                <a:pos x="913" y="64"/>
              </a:cxn>
              <a:cxn ang="0">
                <a:pos x="698" y="93"/>
              </a:cxn>
              <a:cxn ang="0">
                <a:pos x="366" y="64"/>
              </a:cxn>
              <a:cxn ang="0">
                <a:pos x="157" y="70"/>
              </a:cxn>
              <a:cxn ang="0">
                <a:pos x="93" y="88"/>
              </a:cxn>
              <a:cxn ang="0">
                <a:pos x="0" y="88"/>
              </a:cxn>
            </a:cxnLst>
            <a:rect l="0" t="0" r="r" b="b"/>
            <a:pathLst>
              <a:path w="1858" h="402">
                <a:moveTo>
                  <a:pt x="1501" y="402"/>
                </a:moveTo>
                <a:cubicBezTo>
                  <a:pt x="1585" y="395"/>
                  <a:pt x="1660" y="383"/>
                  <a:pt x="1739" y="355"/>
                </a:cubicBezTo>
                <a:cubicBezTo>
                  <a:pt x="1760" y="348"/>
                  <a:pt x="1778" y="327"/>
                  <a:pt x="1797" y="315"/>
                </a:cubicBezTo>
                <a:cubicBezTo>
                  <a:pt x="1803" y="296"/>
                  <a:pt x="1827" y="262"/>
                  <a:pt x="1827" y="262"/>
                </a:cubicBezTo>
                <a:cubicBezTo>
                  <a:pt x="1841" y="214"/>
                  <a:pt x="1858" y="139"/>
                  <a:pt x="1827" y="99"/>
                </a:cubicBezTo>
                <a:cubicBezTo>
                  <a:pt x="1815" y="84"/>
                  <a:pt x="1791" y="72"/>
                  <a:pt x="1774" y="64"/>
                </a:cubicBezTo>
                <a:cubicBezTo>
                  <a:pt x="1716" y="36"/>
                  <a:pt x="1669" y="13"/>
                  <a:pt x="1605" y="0"/>
                </a:cubicBezTo>
                <a:cubicBezTo>
                  <a:pt x="1413" y="5"/>
                  <a:pt x="1408" y="13"/>
                  <a:pt x="1268" y="24"/>
                </a:cubicBezTo>
                <a:cubicBezTo>
                  <a:pt x="1151" y="58"/>
                  <a:pt x="1035" y="61"/>
                  <a:pt x="913" y="64"/>
                </a:cubicBezTo>
                <a:cubicBezTo>
                  <a:pt x="841" y="76"/>
                  <a:pt x="772" y="88"/>
                  <a:pt x="698" y="93"/>
                </a:cubicBezTo>
                <a:cubicBezTo>
                  <a:pt x="584" y="89"/>
                  <a:pt x="477" y="83"/>
                  <a:pt x="366" y="64"/>
                </a:cubicBezTo>
                <a:cubicBezTo>
                  <a:pt x="296" y="66"/>
                  <a:pt x="227" y="66"/>
                  <a:pt x="157" y="70"/>
                </a:cubicBezTo>
                <a:cubicBezTo>
                  <a:pt x="136" y="71"/>
                  <a:pt x="114" y="87"/>
                  <a:pt x="93" y="88"/>
                </a:cubicBezTo>
                <a:cubicBezTo>
                  <a:pt x="62" y="90"/>
                  <a:pt x="31" y="88"/>
                  <a:pt x="0" y="88"/>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91544" name="Oval 56"/>
          <p:cNvSpPr>
            <a:spLocks noChangeArrowheads="1"/>
          </p:cNvSpPr>
          <p:nvPr/>
        </p:nvSpPr>
        <p:spPr bwMode="auto">
          <a:xfrm>
            <a:off x="3094038" y="806450"/>
            <a:ext cx="647700" cy="6477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1545" name="Text Box 57"/>
          <p:cNvSpPr txBox="1">
            <a:spLocks noChangeArrowheads="1"/>
          </p:cNvSpPr>
          <p:nvPr/>
        </p:nvSpPr>
        <p:spPr bwMode="auto">
          <a:xfrm>
            <a:off x="2492375" y="692150"/>
            <a:ext cx="3106738" cy="366713"/>
          </a:xfrm>
          <a:prstGeom prst="rect">
            <a:avLst/>
          </a:prstGeom>
          <a:noFill/>
          <a:ln w="9525">
            <a:noFill/>
            <a:miter lim="800000"/>
            <a:headEnd/>
            <a:tailEnd/>
          </a:ln>
          <a:effectLst/>
        </p:spPr>
        <p:txBody>
          <a:bodyPr wrap="none">
            <a:prstTxWarp prst="textNoShape">
              <a:avLst/>
            </a:prstTxWarp>
            <a:spAutoFit/>
          </a:bodyPr>
          <a:lstStyle/>
          <a:p>
            <a:r>
              <a:rPr lang="en-US" sz="1800"/>
              <a:t>120 V or more with long tube</a:t>
            </a:r>
          </a:p>
        </p:txBody>
      </p:sp>
      <p:sp>
        <p:nvSpPr>
          <p:cNvPr id="191546" name="Rectangle 58"/>
          <p:cNvSpPr>
            <a:spLocks noChangeArrowheads="1"/>
          </p:cNvSpPr>
          <p:nvPr/>
        </p:nvSpPr>
        <p:spPr bwMode="auto">
          <a:xfrm>
            <a:off x="1292225" y="1450975"/>
            <a:ext cx="5024438" cy="968375"/>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sp>
        <p:nvSpPr>
          <p:cNvPr id="191547" name="Text Box 59"/>
          <p:cNvSpPr txBox="1">
            <a:spLocks noChangeArrowheads="1"/>
          </p:cNvSpPr>
          <p:nvPr/>
        </p:nvSpPr>
        <p:spPr bwMode="auto">
          <a:xfrm>
            <a:off x="0" y="2403475"/>
            <a:ext cx="8723313" cy="822325"/>
          </a:xfrm>
          <a:prstGeom prst="rect">
            <a:avLst/>
          </a:prstGeom>
          <a:noFill/>
          <a:ln w="9525">
            <a:noFill/>
            <a:miter lim="800000"/>
            <a:headEnd/>
            <a:tailEnd/>
          </a:ln>
          <a:effectLst/>
        </p:spPr>
        <p:txBody>
          <a:bodyPr wrap="none">
            <a:prstTxWarp prst="textNoShape">
              <a:avLst/>
            </a:prstTxWarp>
            <a:spAutoFit/>
          </a:bodyPr>
          <a:lstStyle/>
          <a:p>
            <a:r>
              <a:rPr lang="en-US">
                <a:solidFill>
                  <a:srgbClr val="EE2504"/>
                </a:solidFill>
              </a:rPr>
              <a:t>If </a:t>
            </a:r>
            <a:r>
              <a:rPr lang="en-US" i="1">
                <a:solidFill>
                  <a:srgbClr val="EE2504"/>
                </a:solidFill>
              </a:rPr>
              <a:t>proper</a:t>
            </a:r>
            <a:r>
              <a:rPr lang="en-US">
                <a:solidFill>
                  <a:srgbClr val="EE2504"/>
                </a:solidFill>
              </a:rPr>
              <a:t> pressure and voltage, almost all free electron’s energy</a:t>
            </a:r>
          </a:p>
          <a:p>
            <a:r>
              <a:rPr lang="en-US">
                <a:solidFill>
                  <a:srgbClr val="EE2504"/>
                </a:solidFill>
              </a:rPr>
              <a:t>goes into exciting atom to level that produces visible light.</a:t>
            </a:r>
          </a:p>
        </p:txBody>
      </p:sp>
      <p:sp>
        <p:nvSpPr>
          <p:cNvPr id="191553" name="Text Box 65"/>
          <p:cNvSpPr txBox="1">
            <a:spLocks noChangeArrowheads="1"/>
          </p:cNvSpPr>
          <p:nvPr/>
        </p:nvSpPr>
        <p:spPr bwMode="auto">
          <a:xfrm>
            <a:off x="6667500" y="1185863"/>
            <a:ext cx="1644650" cy="366712"/>
          </a:xfrm>
          <a:prstGeom prst="rect">
            <a:avLst/>
          </a:prstGeom>
          <a:noFill/>
          <a:ln w="9525">
            <a:noFill/>
            <a:miter lim="800000"/>
            <a:headEnd/>
            <a:tailEnd/>
          </a:ln>
          <a:effectLst/>
        </p:spPr>
        <p:txBody>
          <a:bodyPr wrap="none">
            <a:prstTxWarp prst="textNoShape">
              <a:avLst/>
            </a:prstTxWarp>
            <a:spAutoFit/>
          </a:bodyPr>
          <a:lstStyle/>
          <a:p>
            <a:r>
              <a:rPr lang="en-US" sz="1800" i="1"/>
              <a:t>see simulation</a:t>
            </a:r>
          </a:p>
        </p:txBody>
      </p:sp>
      <p:sp>
        <p:nvSpPr>
          <p:cNvPr id="191554" name="Text Box 66"/>
          <p:cNvSpPr txBox="1">
            <a:spLocks noChangeArrowheads="1"/>
          </p:cNvSpPr>
          <p:nvPr/>
        </p:nvSpPr>
        <p:spPr bwMode="auto">
          <a:xfrm>
            <a:off x="0" y="3461991"/>
            <a:ext cx="8807930" cy="1200328"/>
          </a:xfrm>
          <a:prstGeom prst="rect">
            <a:avLst/>
          </a:prstGeom>
          <a:noFill/>
          <a:ln w="9525">
            <a:noFill/>
            <a:miter lim="800000"/>
            <a:headEnd/>
            <a:tailEnd/>
          </a:ln>
          <a:effectLst/>
        </p:spPr>
        <p:txBody>
          <a:bodyPr wrap="square">
            <a:prstTxWarp prst="textNoShape">
              <a:avLst/>
            </a:prstTxWarp>
            <a:spAutoFit/>
          </a:bodyPr>
          <a:lstStyle/>
          <a:p>
            <a:pPr marL="342900" indent="-342900"/>
            <a:r>
              <a:rPr lang="en-US" u="sng" dirty="0"/>
              <a:t>Why are pressure and voltage important?</a:t>
            </a:r>
            <a:endParaRPr lang="en-US" dirty="0"/>
          </a:p>
          <a:p>
            <a:pPr marL="342900" indent="-342900">
              <a:buFont typeface="Arial" charset="0"/>
              <a:buAutoNum type="alphaLcPeriod"/>
            </a:pPr>
            <a:r>
              <a:rPr lang="en-US" dirty="0"/>
              <a:t>Voltage needs to be high enough for free electrons to get energy to excite atom to desired level between collisions. </a:t>
            </a:r>
          </a:p>
        </p:txBody>
      </p:sp>
      <p:sp>
        <p:nvSpPr>
          <p:cNvPr id="191555" name="Rectangle 67"/>
          <p:cNvSpPr>
            <a:spLocks noChangeArrowheads="1"/>
          </p:cNvSpPr>
          <p:nvPr/>
        </p:nvSpPr>
        <p:spPr bwMode="auto">
          <a:xfrm>
            <a:off x="55563" y="4501285"/>
            <a:ext cx="8653401" cy="2308324"/>
          </a:xfrm>
          <a:prstGeom prst="rect">
            <a:avLst/>
          </a:prstGeom>
          <a:noFill/>
          <a:ln w="9525">
            <a:noFill/>
            <a:miter lim="800000"/>
            <a:headEnd/>
            <a:tailEnd/>
          </a:ln>
          <a:effectLst/>
        </p:spPr>
        <p:txBody>
          <a:bodyPr wrap="square">
            <a:prstTxWarp prst="textNoShape">
              <a:avLst/>
            </a:prstTxWarp>
            <a:spAutoFit/>
          </a:bodyPr>
          <a:lstStyle/>
          <a:p>
            <a:pPr marL="342900" indent="-342900">
              <a:buFont typeface="Arial" charset="0"/>
              <a:buNone/>
            </a:pPr>
            <a:r>
              <a:rPr lang="en-US" dirty="0" err="1"/>
              <a:t>b</a:t>
            </a:r>
            <a:r>
              <a:rPr lang="en-US" dirty="0"/>
              <a:t>. Pressure determines distance between collisions. </a:t>
            </a:r>
          </a:p>
          <a:p>
            <a:pPr marL="342900" indent="-342900"/>
            <a:r>
              <a:rPr lang="en-US" dirty="0" err="1"/>
              <a:t>c</a:t>
            </a:r>
            <a:r>
              <a:rPr lang="en-US" dirty="0"/>
              <a:t>. Only voltage matters for electron excitation. </a:t>
            </a:r>
          </a:p>
          <a:p>
            <a:pPr marL="342900" indent="-342900"/>
            <a:r>
              <a:rPr lang="en-US" dirty="0"/>
              <a:t>	Pressure just has to be low enough to keep tube from exploding.</a:t>
            </a:r>
          </a:p>
          <a:p>
            <a:pPr marL="342900" indent="-342900"/>
            <a:r>
              <a:rPr lang="en-US" dirty="0" err="1"/>
              <a:t>d</a:t>
            </a:r>
            <a:r>
              <a:rPr lang="en-US" dirty="0"/>
              <a:t>. Voltage needs to be high enough for free electron to excite atoms</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15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155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155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91555">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91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554" grpId="0"/>
      <p:bldP spid="191555" grpId="0" build="p" autoUpdateAnimBg="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 name="Slide Number Placeholder 5"/>
          <p:cNvSpPr>
            <a:spLocks noGrp="1"/>
          </p:cNvSpPr>
          <p:nvPr>
            <p:ph type="sldNum" sz="quarter" idx="12"/>
          </p:nvPr>
        </p:nvSpPr>
        <p:spPr/>
        <p:txBody>
          <a:bodyPr/>
          <a:lstStyle/>
          <a:p>
            <a:fld id="{CB2D9BD9-9173-B445-87E7-357E79C30B75}" type="slidenum">
              <a:rPr lang="en-US"/>
              <a:pPr/>
              <a:t>6</a:t>
            </a:fld>
            <a:endParaRPr lang="en-US"/>
          </a:p>
        </p:txBody>
      </p:sp>
      <p:sp>
        <p:nvSpPr>
          <p:cNvPr id="193538" name="Rectangle 2"/>
          <p:cNvSpPr>
            <a:spLocks noChangeArrowheads="1"/>
          </p:cNvSpPr>
          <p:nvPr/>
        </p:nvSpPr>
        <p:spPr bwMode="auto">
          <a:xfrm>
            <a:off x="1398588" y="1398588"/>
            <a:ext cx="88900" cy="1382712"/>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93539" name="Rectangle 3"/>
          <p:cNvSpPr>
            <a:spLocks noChangeArrowheads="1"/>
          </p:cNvSpPr>
          <p:nvPr/>
        </p:nvSpPr>
        <p:spPr bwMode="auto">
          <a:xfrm>
            <a:off x="7173913" y="1296988"/>
            <a:ext cx="88900" cy="1382712"/>
          </a:xfrm>
          <a:prstGeom prst="rect">
            <a:avLst/>
          </a:prstGeom>
          <a:solidFill>
            <a:schemeClr val="tx1"/>
          </a:solidFill>
          <a:ln w="9525">
            <a:solidFill>
              <a:schemeClr val="tx1"/>
            </a:solidFill>
            <a:miter lim="800000"/>
            <a:headEnd/>
            <a:tailEnd/>
          </a:ln>
          <a:effectLst/>
        </p:spPr>
        <p:txBody>
          <a:bodyPr wrap="none" anchor="ctr">
            <a:prstTxWarp prst="textNoShape">
              <a:avLst/>
            </a:prstTxWarp>
          </a:bodyPr>
          <a:lstStyle/>
          <a:p>
            <a:endParaRPr lang="en-US"/>
          </a:p>
        </p:txBody>
      </p:sp>
      <p:sp>
        <p:nvSpPr>
          <p:cNvPr id="193540" name="Oval 4"/>
          <p:cNvSpPr>
            <a:spLocks noChangeArrowheads="1"/>
          </p:cNvSpPr>
          <p:nvPr/>
        </p:nvSpPr>
        <p:spPr bwMode="auto">
          <a:xfrm>
            <a:off x="3238500" y="250825"/>
            <a:ext cx="1149350" cy="557213"/>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41" name="Text Box 5"/>
          <p:cNvSpPr txBox="1">
            <a:spLocks noChangeArrowheads="1"/>
          </p:cNvSpPr>
          <p:nvPr/>
        </p:nvSpPr>
        <p:spPr bwMode="auto">
          <a:xfrm>
            <a:off x="3648075" y="265113"/>
            <a:ext cx="387350" cy="457200"/>
          </a:xfrm>
          <a:prstGeom prst="rect">
            <a:avLst/>
          </a:prstGeom>
          <a:noFill/>
          <a:ln w="9525">
            <a:noFill/>
            <a:miter lim="800000"/>
            <a:headEnd/>
            <a:tailEnd/>
          </a:ln>
          <a:effectLst/>
        </p:spPr>
        <p:txBody>
          <a:bodyPr wrap="none">
            <a:prstTxWarp prst="textNoShape">
              <a:avLst/>
            </a:prstTxWarp>
            <a:spAutoFit/>
          </a:bodyPr>
          <a:lstStyle/>
          <a:p>
            <a:r>
              <a:rPr lang="en-US"/>
              <a:t>V</a:t>
            </a:r>
          </a:p>
        </p:txBody>
      </p:sp>
      <p:sp>
        <p:nvSpPr>
          <p:cNvPr id="193542" name="Freeform 6"/>
          <p:cNvSpPr>
            <a:spLocks/>
          </p:cNvSpPr>
          <p:nvPr/>
        </p:nvSpPr>
        <p:spPr bwMode="auto">
          <a:xfrm>
            <a:off x="647700" y="584200"/>
            <a:ext cx="2601913" cy="1016000"/>
          </a:xfrm>
          <a:custGeom>
            <a:avLst/>
            <a:gdLst/>
            <a:ahLst/>
            <a:cxnLst>
              <a:cxn ang="0">
                <a:pos x="1639" y="0"/>
              </a:cxn>
              <a:cxn ang="0">
                <a:pos x="192" y="155"/>
              </a:cxn>
              <a:cxn ang="0">
                <a:pos x="487" y="640"/>
              </a:cxn>
            </a:cxnLst>
            <a:rect l="0" t="0" r="r" b="b"/>
            <a:pathLst>
              <a:path w="1639" h="640">
                <a:moveTo>
                  <a:pt x="1639" y="0"/>
                </a:moveTo>
                <a:cubicBezTo>
                  <a:pt x="1011" y="24"/>
                  <a:pt x="384" y="48"/>
                  <a:pt x="192" y="155"/>
                </a:cubicBezTo>
                <a:cubicBezTo>
                  <a:pt x="0" y="262"/>
                  <a:pt x="437" y="560"/>
                  <a:pt x="487" y="640"/>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193543" name="Freeform 7"/>
          <p:cNvSpPr>
            <a:spLocks/>
          </p:cNvSpPr>
          <p:nvPr/>
        </p:nvSpPr>
        <p:spPr bwMode="auto">
          <a:xfrm>
            <a:off x="4365625" y="528638"/>
            <a:ext cx="3592513" cy="1360487"/>
          </a:xfrm>
          <a:custGeom>
            <a:avLst/>
            <a:gdLst/>
            <a:ahLst/>
            <a:cxnLst>
              <a:cxn ang="0">
                <a:pos x="0" y="0"/>
              </a:cxn>
              <a:cxn ang="0">
                <a:pos x="1959" y="176"/>
              </a:cxn>
              <a:cxn ang="0">
                <a:pos x="1826" y="857"/>
              </a:cxn>
            </a:cxnLst>
            <a:rect l="0" t="0" r="r" b="b"/>
            <a:pathLst>
              <a:path w="2263" h="857">
                <a:moveTo>
                  <a:pt x="0" y="0"/>
                </a:moveTo>
                <a:cubicBezTo>
                  <a:pt x="827" y="16"/>
                  <a:pt x="1655" y="33"/>
                  <a:pt x="1959" y="176"/>
                </a:cubicBezTo>
                <a:cubicBezTo>
                  <a:pt x="2263" y="319"/>
                  <a:pt x="1848" y="744"/>
                  <a:pt x="1826" y="857"/>
                </a:cubicBezTo>
              </a:path>
            </a:pathLst>
          </a:custGeom>
          <a:noFill/>
          <a:ln w="9525">
            <a:solidFill>
              <a:schemeClr val="tx1"/>
            </a:solidFill>
            <a:round/>
            <a:headEnd/>
            <a:tailEnd/>
          </a:ln>
          <a:effectLst/>
        </p:spPr>
        <p:txBody>
          <a:bodyPr>
            <a:prstTxWarp prst="textNoShape">
              <a:avLst/>
            </a:prstTxWarp>
          </a:bodyPr>
          <a:lstStyle/>
          <a:p>
            <a:endParaRPr lang="en-US"/>
          </a:p>
        </p:txBody>
      </p:sp>
      <p:grpSp>
        <p:nvGrpSpPr>
          <p:cNvPr id="2" name="Group 8"/>
          <p:cNvGrpSpPr>
            <a:grpSpLocks/>
          </p:cNvGrpSpPr>
          <p:nvPr/>
        </p:nvGrpSpPr>
        <p:grpSpPr bwMode="auto">
          <a:xfrm>
            <a:off x="4573588" y="1487488"/>
            <a:ext cx="476250" cy="423862"/>
            <a:chOff x="2562" y="1552"/>
            <a:chExt cx="300" cy="267"/>
          </a:xfrm>
        </p:grpSpPr>
        <p:sp>
          <p:nvSpPr>
            <p:cNvPr id="193545" name="Oval 9"/>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46" name="Text Box 10"/>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3" name="Group 11"/>
          <p:cNvGrpSpPr>
            <a:grpSpLocks/>
          </p:cNvGrpSpPr>
          <p:nvPr/>
        </p:nvGrpSpPr>
        <p:grpSpPr bwMode="auto">
          <a:xfrm>
            <a:off x="2208213" y="2220913"/>
            <a:ext cx="476250" cy="423862"/>
            <a:chOff x="2562" y="1552"/>
            <a:chExt cx="300" cy="267"/>
          </a:xfrm>
        </p:grpSpPr>
        <p:sp>
          <p:nvSpPr>
            <p:cNvPr id="193548" name="Oval 12"/>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49" name="Text Box 13"/>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4" name="Group 14"/>
          <p:cNvGrpSpPr>
            <a:grpSpLocks/>
          </p:cNvGrpSpPr>
          <p:nvPr/>
        </p:nvGrpSpPr>
        <p:grpSpPr bwMode="auto">
          <a:xfrm>
            <a:off x="4224338" y="2006600"/>
            <a:ext cx="476250" cy="423863"/>
            <a:chOff x="2562" y="1552"/>
            <a:chExt cx="300" cy="267"/>
          </a:xfrm>
        </p:grpSpPr>
        <p:sp>
          <p:nvSpPr>
            <p:cNvPr id="193551" name="Oval 15"/>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52" name="Text Box 16"/>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5" name="Group 17"/>
          <p:cNvGrpSpPr>
            <a:grpSpLocks/>
          </p:cNvGrpSpPr>
          <p:nvPr/>
        </p:nvGrpSpPr>
        <p:grpSpPr bwMode="auto">
          <a:xfrm>
            <a:off x="3776663" y="2428875"/>
            <a:ext cx="476250" cy="366713"/>
            <a:chOff x="2562" y="1552"/>
            <a:chExt cx="300" cy="313"/>
          </a:xfrm>
        </p:grpSpPr>
        <p:sp>
          <p:nvSpPr>
            <p:cNvPr id="193554" name="Oval 18"/>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55" name="Text Box 19"/>
            <p:cNvSpPr txBox="1">
              <a:spLocks noChangeArrowheads="1"/>
            </p:cNvSpPr>
            <p:nvPr/>
          </p:nvSpPr>
          <p:spPr bwMode="auto">
            <a:xfrm>
              <a:off x="2562" y="1552"/>
              <a:ext cx="300" cy="313"/>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6" name="Group 20"/>
          <p:cNvGrpSpPr>
            <a:grpSpLocks/>
          </p:cNvGrpSpPr>
          <p:nvPr/>
        </p:nvGrpSpPr>
        <p:grpSpPr bwMode="auto">
          <a:xfrm>
            <a:off x="5546725" y="2325688"/>
            <a:ext cx="476250" cy="423862"/>
            <a:chOff x="2562" y="1552"/>
            <a:chExt cx="300" cy="267"/>
          </a:xfrm>
        </p:grpSpPr>
        <p:sp>
          <p:nvSpPr>
            <p:cNvPr id="193557" name="Oval 21"/>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58" name="Text Box 22"/>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7" name="Group 23"/>
          <p:cNvGrpSpPr>
            <a:grpSpLocks/>
          </p:cNvGrpSpPr>
          <p:nvPr/>
        </p:nvGrpSpPr>
        <p:grpSpPr bwMode="auto">
          <a:xfrm>
            <a:off x="2500313" y="1465263"/>
            <a:ext cx="476250" cy="423862"/>
            <a:chOff x="2562" y="1552"/>
            <a:chExt cx="300" cy="267"/>
          </a:xfrm>
        </p:grpSpPr>
        <p:sp>
          <p:nvSpPr>
            <p:cNvPr id="193560" name="Oval 24"/>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61" name="Text Box 25"/>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8" name="Group 26"/>
          <p:cNvGrpSpPr>
            <a:grpSpLocks/>
          </p:cNvGrpSpPr>
          <p:nvPr/>
        </p:nvGrpSpPr>
        <p:grpSpPr bwMode="auto">
          <a:xfrm>
            <a:off x="3690938" y="1374775"/>
            <a:ext cx="476250" cy="423863"/>
            <a:chOff x="2562" y="1552"/>
            <a:chExt cx="300" cy="267"/>
          </a:xfrm>
        </p:grpSpPr>
        <p:sp>
          <p:nvSpPr>
            <p:cNvPr id="193563" name="Oval 27"/>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64" name="Text Box 28"/>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9" name="Group 29"/>
          <p:cNvGrpSpPr>
            <a:grpSpLocks/>
          </p:cNvGrpSpPr>
          <p:nvPr/>
        </p:nvGrpSpPr>
        <p:grpSpPr bwMode="auto">
          <a:xfrm>
            <a:off x="4814888" y="1906588"/>
            <a:ext cx="476250" cy="423862"/>
            <a:chOff x="2562" y="1552"/>
            <a:chExt cx="300" cy="267"/>
          </a:xfrm>
        </p:grpSpPr>
        <p:sp>
          <p:nvSpPr>
            <p:cNvPr id="193566" name="Oval 30"/>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67" name="Text Box 31"/>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10" name="Group 32"/>
          <p:cNvGrpSpPr>
            <a:grpSpLocks/>
          </p:cNvGrpSpPr>
          <p:nvPr/>
        </p:nvGrpSpPr>
        <p:grpSpPr bwMode="auto">
          <a:xfrm>
            <a:off x="3162300" y="2071688"/>
            <a:ext cx="476250" cy="423862"/>
            <a:chOff x="2562" y="1552"/>
            <a:chExt cx="300" cy="267"/>
          </a:xfrm>
        </p:grpSpPr>
        <p:sp>
          <p:nvSpPr>
            <p:cNvPr id="193569" name="Oval 33"/>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70" name="Text Box 34"/>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grpSp>
        <p:nvGrpSpPr>
          <p:cNvPr id="11" name="Group 35"/>
          <p:cNvGrpSpPr>
            <a:grpSpLocks/>
          </p:cNvGrpSpPr>
          <p:nvPr/>
        </p:nvGrpSpPr>
        <p:grpSpPr bwMode="auto">
          <a:xfrm>
            <a:off x="5502275" y="1457325"/>
            <a:ext cx="476250" cy="423863"/>
            <a:chOff x="2562" y="1552"/>
            <a:chExt cx="300" cy="267"/>
          </a:xfrm>
        </p:grpSpPr>
        <p:sp>
          <p:nvSpPr>
            <p:cNvPr id="193572" name="Oval 36"/>
            <p:cNvSpPr>
              <a:spLocks noChangeArrowheads="1"/>
            </p:cNvSpPr>
            <p:nvPr/>
          </p:nvSpPr>
          <p:spPr bwMode="auto">
            <a:xfrm>
              <a:off x="2585" y="1552"/>
              <a:ext cx="246" cy="267"/>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93573" name="Text Box 37"/>
            <p:cNvSpPr txBox="1">
              <a:spLocks noChangeArrowheads="1"/>
            </p:cNvSpPr>
            <p:nvPr/>
          </p:nvSpPr>
          <p:spPr bwMode="auto">
            <a:xfrm>
              <a:off x="2562" y="1552"/>
              <a:ext cx="300" cy="231"/>
            </a:xfrm>
            <a:prstGeom prst="rect">
              <a:avLst/>
            </a:prstGeom>
            <a:noFill/>
            <a:ln w="9525">
              <a:noFill/>
              <a:miter lim="800000"/>
              <a:headEnd/>
              <a:tailEnd/>
            </a:ln>
            <a:effectLst/>
          </p:spPr>
          <p:txBody>
            <a:bodyPr wrap="none">
              <a:prstTxWarp prst="textNoShape">
                <a:avLst/>
              </a:prstTxWarp>
              <a:spAutoFit/>
            </a:bodyPr>
            <a:lstStyle/>
            <a:p>
              <a:r>
                <a:rPr lang="en-US" sz="1800"/>
                <a:t>Na</a:t>
              </a:r>
            </a:p>
          </p:txBody>
        </p:sp>
      </p:grpSp>
      <p:sp>
        <p:nvSpPr>
          <p:cNvPr id="193574" name="Oval 38"/>
          <p:cNvSpPr>
            <a:spLocks noChangeArrowheads="1"/>
          </p:cNvSpPr>
          <p:nvPr/>
        </p:nvSpPr>
        <p:spPr bwMode="auto">
          <a:xfrm>
            <a:off x="1844675" y="1487488"/>
            <a:ext cx="188913" cy="168275"/>
          </a:xfrm>
          <a:prstGeom prst="ellipse">
            <a:avLst/>
          </a:prstGeom>
          <a:solidFill>
            <a:srgbClr val="0099FF"/>
          </a:solidFill>
          <a:ln w="9525">
            <a:solidFill>
              <a:schemeClr val="tx1"/>
            </a:solidFill>
            <a:round/>
            <a:headEnd/>
            <a:tailEnd/>
          </a:ln>
          <a:effectLst/>
        </p:spPr>
        <p:txBody>
          <a:bodyPr wrap="none" anchor="ctr">
            <a:prstTxWarp prst="textNoShape">
              <a:avLst/>
            </a:prstTxWarp>
          </a:bodyPr>
          <a:lstStyle/>
          <a:p>
            <a:endParaRPr lang="en-US"/>
          </a:p>
        </p:txBody>
      </p:sp>
      <p:sp>
        <p:nvSpPr>
          <p:cNvPr id="193575" name="Text Box 39"/>
          <p:cNvSpPr txBox="1">
            <a:spLocks noChangeArrowheads="1"/>
          </p:cNvSpPr>
          <p:nvPr/>
        </p:nvSpPr>
        <p:spPr bwMode="auto">
          <a:xfrm>
            <a:off x="96838" y="3308350"/>
            <a:ext cx="9896475" cy="3416320"/>
          </a:xfrm>
          <a:prstGeom prst="rect">
            <a:avLst/>
          </a:prstGeom>
          <a:noFill/>
          <a:ln w="9525">
            <a:noFill/>
            <a:miter lim="800000"/>
            <a:headEnd/>
            <a:tailEnd/>
          </a:ln>
          <a:effectLst/>
        </p:spPr>
        <p:txBody>
          <a:bodyPr>
            <a:prstTxWarp prst="textNoShape">
              <a:avLst/>
            </a:prstTxWarp>
            <a:spAutoFit/>
          </a:bodyPr>
          <a:lstStyle/>
          <a:p>
            <a:r>
              <a:rPr lang="en-US" dirty="0"/>
              <a:t>Electron energy = </a:t>
            </a:r>
            <a:r>
              <a:rPr lang="en-US" dirty="0" err="1" smtClean="0"/>
              <a:t>qΔV</a:t>
            </a:r>
            <a:r>
              <a:rPr lang="en-US" dirty="0"/>
              <a:t>=</a:t>
            </a:r>
            <a:r>
              <a:rPr lang="en-US" dirty="0" err="1"/>
              <a:t>q(Ed</a:t>
            </a:r>
            <a:r>
              <a:rPr lang="en-US" dirty="0"/>
              <a:t>), </a:t>
            </a:r>
          </a:p>
          <a:p>
            <a:r>
              <a:rPr lang="en-US" dirty="0"/>
              <a:t>	</a:t>
            </a:r>
            <a:r>
              <a:rPr lang="en-US" dirty="0" err="1"/>
              <a:t>E</a:t>
            </a:r>
            <a:r>
              <a:rPr lang="en-US" dirty="0"/>
              <a:t> is electric field = </a:t>
            </a:r>
            <a:r>
              <a:rPr lang="en-US" dirty="0" err="1"/>
              <a:t>V/D</a:t>
            </a:r>
            <a:r>
              <a:rPr lang="en-US" dirty="0"/>
              <a:t>, </a:t>
            </a:r>
          </a:p>
          <a:p>
            <a:r>
              <a:rPr lang="en-US" dirty="0"/>
              <a:t>	</a:t>
            </a:r>
            <a:r>
              <a:rPr lang="en-US" dirty="0" err="1"/>
              <a:t>d</a:t>
            </a:r>
            <a:r>
              <a:rPr lang="en-US" dirty="0"/>
              <a:t> is the distance between energy losing collisions.</a:t>
            </a:r>
          </a:p>
          <a:p>
            <a:endParaRPr lang="en-US" dirty="0"/>
          </a:p>
          <a:p>
            <a:r>
              <a:rPr lang="en-US" dirty="0"/>
              <a:t>The higher the pressure, the higher the density, </a:t>
            </a:r>
          </a:p>
          <a:p>
            <a:r>
              <a:rPr lang="en-US" dirty="0"/>
              <a:t>	=&gt; the smaller is </a:t>
            </a:r>
            <a:r>
              <a:rPr lang="en-US" dirty="0" err="1"/>
              <a:t>d</a:t>
            </a:r>
            <a:r>
              <a:rPr lang="en-US" dirty="0"/>
              <a:t>.  </a:t>
            </a:r>
          </a:p>
          <a:p>
            <a:r>
              <a:rPr lang="en-US" dirty="0" err="1"/>
              <a:t>d</a:t>
            </a:r>
            <a:r>
              <a:rPr lang="en-US" dirty="0"/>
              <a:t> decreases if the collision cross section</a:t>
            </a:r>
            <a:r>
              <a:rPr lang="en-US" dirty="0" smtClean="0"/>
              <a:t> </a:t>
            </a:r>
            <a:r>
              <a:rPr lang="en-US" dirty="0" err="1" smtClean="0"/>
              <a:t>σ</a:t>
            </a:r>
            <a:r>
              <a:rPr lang="en-US" dirty="0" smtClean="0">
                <a:sym typeface="Symbol" charset="2"/>
              </a:rPr>
              <a:t> </a:t>
            </a:r>
            <a:r>
              <a:rPr lang="en-US" dirty="0"/>
              <a:t>(“atom size”) increases.</a:t>
            </a:r>
          </a:p>
          <a:p>
            <a:r>
              <a:rPr lang="en-US" dirty="0"/>
              <a:t>	looking at geometry, </a:t>
            </a:r>
            <a:r>
              <a:rPr lang="en-US" dirty="0" err="1"/>
              <a:t>d</a:t>
            </a:r>
            <a:r>
              <a:rPr lang="en-US" dirty="0"/>
              <a:t> = (# atoms/m</a:t>
            </a:r>
            <a:r>
              <a:rPr lang="en-US" baseline="30000" dirty="0"/>
              <a:t>3</a:t>
            </a:r>
            <a:r>
              <a:rPr lang="en-US" dirty="0"/>
              <a:t> x</a:t>
            </a:r>
            <a:r>
              <a:rPr lang="en-US" dirty="0" smtClean="0"/>
              <a:t> σ</a:t>
            </a:r>
            <a:r>
              <a:rPr lang="en-US" dirty="0" smtClean="0">
                <a:sym typeface="Symbol" charset="2"/>
              </a:rPr>
              <a:t>)</a:t>
            </a:r>
            <a:r>
              <a:rPr lang="en-US" baseline="30000" dirty="0">
                <a:sym typeface="Symbol" charset="2"/>
              </a:rPr>
              <a:t>-1</a:t>
            </a:r>
          </a:p>
          <a:p>
            <a:r>
              <a:rPr lang="en-US" dirty="0">
                <a:sym typeface="Symbol" charset="2"/>
              </a:rPr>
              <a:t>	if</a:t>
            </a:r>
            <a:r>
              <a:rPr lang="en-US" dirty="0" smtClean="0">
                <a:sym typeface="Symbol" charset="2"/>
              </a:rPr>
              <a:t> </a:t>
            </a:r>
            <a:r>
              <a:rPr lang="en-US" dirty="0" err="1" smtClean="0">
                <a:sym typeface="Symbol" charset="2"/>
              </a:rPr>
              <a:t>σ</a:t>
            </a:r>
            <a:r>
              <a:rPr lang="en-US" dirty="0" smtClean="0">
                <a:sym typeface="Symbol" charset="2"/>
              </a:rPr>
              <a:t> </a:t>
            </a:r>
            <a:r>
              <a:rPr lang="en-US" dirty="0">
                <a:sym typeface="Symbol" charset="2"/>
              </a:rPr>
              <a:t>is in m</a:t>
            </a:r>
            <a:r>
              <a:rPr lang="en-US" baseline="30000" dirty="0">
                <a:sym typeface="Symbol" charset="2"/>
              </a:rPr>
              <a:t>2</a:t>
            </a:r>
            <a:r>
              <a:rPr lang="en-US" dirty="0">
                <a:sym typeface="Symbol" charset="2"/>
              </a:rPr>
              <a:t>.</a:t>
            </a:r>
            <a:r>
              <a:rPr lang="en-US" dirty="0" smtClean="0">
                <a:sym typeface="Symbol" charset="2"/>
              </a:rPr>
              <a:t> </a:t>
            </a:r>
            <a:r>
              <a:rPr lang="en-US" dirty="0" err="1" smtClean="0">
                <a:sym typeface="Symbol" charset="2"/>
              </a:rPr>
              <a:t>σ</a:t>
            </a:r>
            <a:r>
              <a:rPr lang="en-US" dirty="0" smtClean="0">
                <a:sym typeface="Symbol" charset="2"/>
              </a:rPr>
              <a:t> </a:t>
            </a:r>
            <a:r>
              <a:rPr lang="en-US" dirty="0">
                <a:sym typeface="Symbol" charset="2"/>
              </a:rPr>
              <a:t>is typically a few x 10</a:t>
            </a:r>
            <a:r>
              <a:rPr lang="en-US" baseline="30000" dirty="0">
                <a:sym typeface="Symbol" charset="2"/>
              </a:rPr>
              <a:t>-20</a:t>
            </a:r>
            <a:r>
              <a:rPr lang="en-US" dirty="0">
                <a:sym typeface="Symbol" charset="2"/>
              </a:rPr>
              <a:t> m</a:t>
            </a:r>
            <a:r>
              <a:rPr lang="en-US" baseline="30000" dirty="0">
                <a:sym typeface="Symbol" charset="2"/>
              </a:rPr>
              <a:t>2</a:t>
            </a:r>
          </a:p>
        </p:txBody>
      </p:sp>
      <p:sp>
        <p:nvSpPr>
          <p:cNvPr id="193576" name="Text Box 40"/>
          <p:cNvSpPr txBox="1">
            <a:spLocks noChangeArrowheads="1"/>
          </p:cNvSpPr>
          <p:nvPr/>
        </p:nvSpPr>
        <p:spPr bwMode="auto">
          <a:xfrm>
            <a:off x="3770313" y="835025"/>
            <a:ext cx="404812" cy="457200"/>
          </a:xfrm>
          <a:prstGeom prst="rect">
            <a:avLst/>
          </a:prstGeom>
          <a:noFill/>
          <a:ln w="9525">
            <a:noFill/>
            <a:miter lim="800000"/>
            <a:headEnd/>
            <a:tailEnd/>
          </a:ln>
          <a:effectLst/>
        </p:spPr>
        <p:txBody>
          <a:bodyPr wrap="none">
            <a:prstTxWarp prst="textNoShape">
              <a:avLst/>
            </a:prstTxWarp>
            <a:spAutoFit/>
          </a:bodyPr>
          <a:lstStyle/>
          <a:p>
            <a:r>
              <a:rPr lang="en-US"/>
              <a:t>D</a:t>
            </a:r>
          </a:p>
        </p:txBody>
      </p:sp>
      <p:sp>
        <p:nvSpPr>
          <p:cNvPr id="193577" name="Line 41"/>
          <p:cNvSpPr>
            <a:spLocks noChangeShapeType="1"/>
          </p:cNvSpPr>
          <p:nvPr/>
        </p:nvSpPr>
        <p:spPr bwMode="auto">
          <a:xfrm flipV="1">
            <a:off x="1498600" y="1176338"/>
            <a:ext cx="5588000" cy="11112"/>
          </a:xfrm>
          <a:prstGeom prst="line">
            <a:avLst/>
          </a:prstGeom>
          <a:noFill/>
          <a:ln w="9525">
            <a:solidFill>
              <a:schemeClr val="tx1"/>
            </a:solidFill>
            <a:prstDash val="sysDot"/>
            <a:round/>
            <a:headEnd type="arrow" w="med" len="med"/>
            <a:tailEnd type="arrow" w="med" len="med"/>
          </a:ln>
          <a:effectLst/>
        </p:spPr>
        <p:txBody>
          <a:bodyP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9F11ADD3-DF53-1A47-83BB-FD08790B5CC7}" type="slidenum">
              <a:rPr lang="en-US"/>
              <a:pPr/>
              <a:t>7</a:t>
            </a:fld>
            <a:endParaRPr lang="en-US"/>
          </a:p>
        </p:txBody>
      </p:sp>
      <p:sp>
        <p:nvSpPr>
          <p:cNvPr id="224258" name="Text Box 2"/>
          <p:cNvSpPr txBox="1">
            <a:spLocks noChangeArrowheads="1"/>
          </p:cNvSpPr>
          <p:nvPr/>
        </p:nvSpPr>
        <p:spPr bwMode="auto">
          <a:xfrm>
            <a:off x="9525" y="1262063"/>
            <a:ext cx="9134475" cy="3044825"/>
          </a:xfrm>
          <a:prstGeom prst="rect">
            <a:avLst/>
          </a:prstGeom>
          <a:noFill/>
          <a:ln w="9525">
            <a:noFill/>
            <a:miter lim="800000"/>
            <a:headEnd/>
            <a:tailEnd/>
          </a:ln>
          <a:effectLst/>
        </p:spPr>
        <p:txBody>
          <a:bodyPr wrap="none">
            <a:prstTxWarp prst="textNoShape">
              <a:avLst/>
            </a:prstTxWarp>
            <a:spAutoFit/>
          </a:bodyPr>
          <a:lstStyle/>
          <a:p>
            <a:r>
              <a:rPr lang="en-US" sz="3200" u="sng"/>
              <a:t>Lasers: </a:t>
            </a:r>
            <a:r>
              <a:rPr lang="en-US" u="sng"/>
              <a:t>(“light amplification by stimulated emission of radiation”)</a:t>
            </a:r>
          </a:p>
          <a:p>
            <a:endParaRPr lang="en-US" sz="1800" u="sng"/>
          </a:p>
          <a:p>
            <a:r>
              <a:rPr lang="en-US"/>
              <a:t>1. What is different/special about laser light.</a:t>
            </a:r>
          </a:p>
          <a:p>
            <a:endParaRPr lang="en-US"/>
          </a:p>
          <a:p>
            <a:r>
              <a:rPr lang="en-US"/>
              <a:t>2. Physics of interactions of atoms with light. </a:t>
            </a:r>
          </a:p>
          <a:p>
            <a:r>
              <a:rPr lang="en-US"/>
              <a:t>  (</a:t>
            </a:r>
            <a:r>
              <a:rPr lang="en-US">
                <a:solidFill>
                  <a:srgbClr val="FF0000"/>
                </a:solidFill>
                <a:latin typeface="Comic Sans MS" charset="0"/>
              </a:rPr>
              <a:t>how use to make whole bunch of identical photons</a:t>
            </a:r>
            <a:r>
              <a:rPr lang="en-US"/>
              <a:t>)</a:t>
            </a:r>
          </a:p>
          <a:p>
            <a:endParaRPr lang="en-US"/>
          </a:p>
          <a:p>
            <a:r>
              <a:rPr lang="en-US"/>
              <a:t>3. How to build a laser</a:t>
            </a:r>
          </a:p>
        </p:txBody>
      </p:sp>
      <p:sp>
        <p:nvSpPr>
          <p:cNvPr id="224259" name="Text Box 3"/>
          <p:cNvSpPr txBox="1">
            <a:spLocks noChangeArrowheads="1"/>
          </p:cNvSpPr>
          <p:nvPr/>
        </p:nvSpPr>
        <p:spPr bwMode="auto">
          <a:xfrm>
            <a:off x="0" y="314325"/>
            <a:ext cx="8569325" cy="457200"/>
          </a:xfrm>
          <a:prstGeom prst="rect">
            <a:avLst/>
          </a:prstGeom>
          <a:noFill/>
          <a:ln w="9525">
            <a:noFill/>
            <a:miter lim="800000"/>
            <a:headEnd/>
            <a:tailEnd/>
          </a:ln>
          <a:effectLst/>
        </p:spPr>
        <p:txBody>
          <a:bodyPr>
            <a:prstTxWarp prst="textNoShape">
              <a:avLst/>
            </a:prstTxWarp>
            <a:spAutoFit/>
          </a:bodyPr>
          <a:lstStyle/>
          <a:p>
            <a:r>
              <a:rPr lang="en-US"/>
              <a:t>Questions on applications of discharge lamps to lighting?</a:t>
            </a:r>
          </a:p>
        </p:txBody>
      </p:sp>
      <p:sp>
        <p:nvSpPr>
          <p:cNvPr id="224260" name="Rectangle 4"/>
          <p:cNvSpPr>
            <a:spLocks noChangeArrowheads="1"/>
          </p:cNvSpPr>
          <p:nvPr/>
        </p:nvSpPr>
        <p:spPr bwMode="auto">
          <a:xfrm>
            <a:off x="611188" y="4860925"/>
            <a:ext cx="184150" cy="457200"/>
          </a:xfrm>
          <a:prstGeom prst="rect">
            <a:avLst/>
          </a:prstGeom>
          <a:noFill/>
          <a:ln w="9525">
            <a:noFill/>
            <a:miter lim="800000"/>
            <a:headEnd/>
            <a:tailEnd/>
          </a:ln>
          <a:effectLst/>
        </p:spPr>
        <p:txBody>
          <a:bodyPr wrap="none">
            <a:prstTxWarp prst="textNoShape">
              <a:avLst/>
            </a:prstTxWarp>
            <a:spAutoFit/>
          </a:bodyPr>
          <a:lstStyle/>
          <a:p>
            <a:endParaRPr lang="en-US"/>
          </a:p>
        </p:txBody>
      </p:sp>
      <p:sp>
        <p:nvSpPr>
          <p:cNvPr id="224261" name="Rectangle 5"/>
          <p:cNvSpPr>
            <a:spLocks noChangeArrowheads="1"/>
          </p:cNvSpPr>
          <p:nvPr/>
        </p:nvSpPr>
        <p:spPr bwMode="auto">
          <a:xfrm>
            <a:off x="687388" y="4524375"/>
            <a:ext cx="4894262" cy="457200"/>
          </a:xfrm>
          <a:prstGeom prst="rect">
            <a:avLst/>
          </a:prstGeom>
          <a:noFill/>
          <a:ln w="9525">
            <a:noFill/>
            <a:miter lim="800000"/>
            <a:headEnd/>
            <a:tailEnd/>
          </a:ln>
          <a:effectLst/>
        </p:spPr>
        <p:txBody>
          <a:bodyPr wrap="none">
            <a:prstTxWarp prst="textNoShape">
              <a:avLst/>
            </a:prstTxWarp>
            <a:spAutoFit/>
          </a:bodyPr>
          <a:lstStyle/>
          <a:p>
            <a:r>
              <a:rPr lang="en-US"/>
              <a:t>(you’ll have to find your own shark)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42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242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24258">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24258">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2425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242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58" grpId="0" build="p" autoUpdateAnimBg="0"/>
      <p:bldP spid="224261" grpId="0" build="p" autoUpdateAnimBg="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 name="Slide Number Placeholder 3"/>
          <p:cNvSpPr>
            <a:spLocks noGrp="1"/>
          </p:cNvSpPr>
          <p:nvPr>
            <p:ph type="sldNum" sz="quarter" idx="12"/>
          </p:nvPr>
        </p:nvSpPr>
        <p:spPr/>
        <p:txBody>
          <a:bodyPr/>
          <a:lstStyle/>
          <a:p>
            <a:fld id="{12CF58CD-27B3-DA47-9438-71BEDC32C470}" type="slidenum">
              <a:rPr lang="en-US"/>
              <a:pPr/>
              <a:t>8</a:t>
            </a:fld>
            <a:endParaRPr lang="en-US"/>
          </a:p>
        </p:txBody>
      </p:sp>
      <p:sp>
        <p:nvSpPr>
          <p:cNvPr id="206850" name="Text Box 2"/>
          <p:cNvSpPr txBox="1">
            <a:spLocks noChangeArrowheads="1"/>
          </p:cNvSpPr>
          <p:nvPr/>
        </p:nvSpPr>
        <p:spPr bwMode="auto">
          <a:xfrm>
            <a:off x="733425" y="0"/>
            <a:ext cx="3927475" cy="822325"/>
          </a:xfrm>
          <a:prstGeom prst="rect">
            <a:avLst/>
          </a:prstGeom>
          <a:noFill/>
          <a:ln w="9525">
            <a:noFill/>
            <a:miter lim="800000"/>
            <a:headEnd/>
            <a:tailEnd/>
          </a:ln>
          <a:effectLst/>
        </p:spPr>
        <p:txBody>
          <a:bodyPr wrap="none">
            <a:prstTxWarp prst="textNoShape">
              <a:avLst/>
            </a:prstTxWarp>
            <a:spAutoFit/>
          </a:bodyPr>
          <a:lstStyle/>
          <a:p>
            <a:r>
              <a:rPr lang="en-US" u="sng"/>
              <a:t>sources of light (traditional):</a:t>
            </a:r>
          </a:p>
          <a:p>
            <a:r>
              <a:rPr lang="en-US">
                <a:solidFill>
                  <a:schemeClr val="accent2"/>
                </a:solidFill>
              </a:rPr>
              <a:t>                        </a:t>
            </a:r>
            <a:endParaRPr lang="en-US" u="sng">
              <a:solidFill>
                <a:schemeClr val="accent2"/>
              </a:solidFill>
            </a:endParaRPr>
          </a:p>
        </p:txBody>
      </p:sp>
      <p:grpSp>
        <p:nvGrpSpPr>
          <p:cNvPr id="2" name="Group 3"/>
          <p:cNvGrpSpPr>
            <a:grpSpLocks/>
          </p:cNvGrpSpPr>
          <p:nvPr/>
        </p:nvGrpSpPr>
        <p:grpSpPr bwMode="auto">
          <a:xfrm>
            <a:off x="5202238" y="2359025"/>
            <a:ext cx="3943350" cy="855663"/>
            <a:chOff x="2217" y="3088"/>
            <a:chExt cx="4324" cy="1088"/>
          </a:xfrm>
        </p:grpSpPr>
        <p:sp>
          <p:nvSpPr>
            <p:cNvPr id="206852" name="Oval 4"/>
            <p:cNvSpPr>
              <a:spLocks noChangeArrowheads="1"/>
            </p:cNvSpPr>
            <p:nvPr/>
          </p:nvSpPr>
          <p:spPr bwMode="auto">
            <a:xfrm>
              <a:off x="2712" y="3734"/>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53" name="Freeform 5"/>
            <p:cNvSpPr>
              <a:spLocks/>
            </p:cNvSpPr>
            <p:nvPr/>
          </p:nvSpPr>
          <p:spPr bwMode="auto">
            <a:xfrm>
              <a:off x="2334" y="3706"/>
              <a:ext cx="435" cy="285"/>
            </a:xfrm>
            <a:custGeom>
              <a:avLst/>
              <a:gdLst/>
              <a:ahLst/>
              <a:cxnLst>
                <a:cxn ang="0">
                  <a:pos x="128" y="0"/>
                </a:cxn>
                <a:cxn ang="0">
                  <a:pos x="297" y="5"/>
                </a:cxn>
                <a:cxn ang="0">
                  <a:pos x="332" y="17"/>
                </a:cxn>
                <a:cxn ang="0">
                  <a:pos x="355" y="69"/>
                </a:cxn>
                <a:cxn ang="0">
                  <a:pos x="291" y="110"/>
                </a:cxn>
                <a:cxn ang="0">
                  <a:pos x="384" y="110"/>
                </a:cxn>
                <a:cxn ang="0">
                  <a:pos x="349" y="203"/>
                </a:cxn>
                <a:cxn ang="0">
                  <a:pos x="332" y="180"/>
                </a:cxn>
                <a:cxn ang="0">
                  <a:pos x="367" y="168"/>
                </a:cxn>
                <a:cxn ang="0">
                  <a:pos x="431" y="203"/>
                </a:cxn>
                <a:cxn ang="0">
                  <a:pos x="396" y="285"/>
                </a:cxn>
                <a:cxn ang="0">
                  <a:pos x="0" y="261"/>
                </a:cxn>
              </a:cxnLst>
              <a:rect l="0" t="0" r="r" b="b"/>
              <a:pathLst>
                <a:path w="435" h="285">
                  <a:moveTo>
                    <a:pt x="128" y="0"/>
                  </a:moveTo>
                  <a:cubicBezTo>
                    <a:pt x="184" y="2"/>
                    <a:pt x="241" y="0"/>
                    <a:pt x="297" y="5"/>
                  </a:cubicBezTo>
                  <a:cubicBezTo>
                    <a:pt x="309" y="6"/>
                    <a:pt x="332" y="17"/>
                    <a:pt x="332" y="17"/>
                  </a:cubicBezTo>
                  <a:cubicBezTo>
                    <a:pt x="337" y="37"/>
                    <a:pt x="348" y="50"/>
                    <a:pt x="355" y="69"/>
                  </a:cubicBezTo>
                  <a:cubicBezTo>
                    <a:pt x="337" y="96"/>
                    <a:pt x="320" y="100"/>
                    <a:pt x="291" y="110"/>
                  </a:cubicBezTo>
                  <a:cubicBezTo>
                    <a:pt x="315" y="76"/>
                    <a:pt x="353" y="90"/>
                    <a:pt x="384" y="110"/>
                  </a:cubicBezTo>
                  <a:cubicBezTo>
                    <a:pt x="390" y="153"/>
                    <a:pt x="396" y="187"/>
                    <a:pt x="349" y="203"/>
                  </a:cubicBezTo>
                  <a:cubicBezTo>
                    <a:pt x="345" y="202"/>
                    <a:pt x="304" y="200"/>
                    <a:pt x="332" y="180"/>
                  </a:cubicBezTo>
                  <a:cubicBezTo>
                    <a:pt x="342" y="173"/>
                    <a:pt x="367" y="168"/>
                    <a:pt x="367" y="168"/>
                  </a:cubicBezTo>
                  <a:cubicBezTo>
                    <a:pt x="401" y="174"/>
                    <a:pt x="412" y="175"/>
                    <a:pt x="431" y="203"/>
                  </a:cubicBezTo>
                  <a:cubicBezTo>
                    <a:pt x="427" y="245"/>
                    <a:pt x="435" y="271"/>
                    <a:pt x="396" y="285"/>
                  </a:cubicBezTo>
                  <a:cubicBezTo>
                    <a:pt x="262" y="275"/>
                    <a:pt x="136" y="261"/>
                    <a:pt x="0" y="261"/>
                  </a:cubicBezTo>
                </a:path>
              </a:pathLst>
            </a:custGeom>
            <a:noFill/>
            <a:ln w="9525">
              <a:solidFill>
                <a:schemeClr val="tx1"/>
              </a:solidFill>
              <a:round/>
              <a:headEnd/>
              <a:tailEnd/>
            </a:ln>
            <a:effectLst/>
          </p:spPr>
          <p:txBody>
            <a:bodyPr>
              <a:prstTxWarp prst="textNoShape">
                <a:avLst/>
              </a:prstTxWarp>
            </a:bodyPr>
            <a:lstStyle/>
            <a:p>
              <a:endParaRPr lang="en-US"/>
            </a:p>
          </p:txBody>
        </p:sp>
        <p:grpSp>
          <p:nvGrpSpPr>
            <p:cNvPr id="3" name="Group 6"/>
            <p:cNvGrpSpPr>
              <a:grpSpLocks/>
            </p:cNvGrpSpPr>
            <p:nvPr/>
          </p:nvGrpSpPr>
          <p:grpSpPr bwMode="auto">
            <a:xfrm>
              <a:off x="2809" y="3777"/>
              <a:ext cx="629" cy="371"/>
              <a:chOff x="952" y="3842"/>
              <a:chExt cx="629" cy="371"/>
            </a:xfrm>
          </p:grpSpPr>
          <p:sp>
            <p:nvSpPr>
              <p:cNvPr id="206855" name="Oval 7"/>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56" name="Oval 8"/>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57" name="Oval 9"/>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58" name="Oval 10"/>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59" name="Oval 11"/>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60" name="Oval 12"/>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61" name="Oval 13"/>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62" name="Oval 14"/>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63" name="Line 15"/>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64" name="Line 16"/>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65" name="Line 17"/>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66" name="Line 18"/>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4" name="Group 19"/>
            <p:cNvGrpSpPr>
              <a:grpSpLocks/>
            </p:cNvGrpSpPr>
            <p:nvPr/>
          </p:nvGrpSpPr>
          <p:grpSpPr bwMode="auto">
            <a:xfrm>
              <a:off x="3487" y="3776"/>
              <a:ext cx="215" cy="215"/>
              <a:chOff x="716" y="920"/>
              <a:chExt cx="1309" cy="1309"/>
            </a:xfrm>
          </p:grpSpPr>
          <p:sp>
            <p:nvSpPr>
              <p:cNvPr id="206868" name="Oval 20"/>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869" name="Oval 21"/>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5" name="Group 22"/>
            <p:cNvGrpSpPr>
              <a:grpSpLocks/>
            </p:cNvGrpSpPr>
            <p:nvPr/>
          </p:nvGrpSpPr>
          <p:grpSpPr bwMode="auto">
            <a:xfrm>
              <a:off x="4172" y="3943"/>
              <a:ext cx="215" cy="215"/>
              <a:chOff x="716" y="920"/>
              <a:chExt cx="1309" cy="1309"/>
            </a:xfrm>
          </p:grpSpPr>
          <p:sp>
            <p:nvSpPr>
              <p:cNvPr id="206871" name="Oval 23"/>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872" name="Oval 24"/>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6" name="Group 25"/>
            <p:cNvGrpSpPr>
              <a:grpSpLocks/>
            </p:cNvGrpSpPr>
            <p:nvPr/>
          </p:nvGrpSpPr>
          <p:grpSpPr bwMode="auto">
            <a:xfrm>
              <a:off x="4199" y="3650"/>
              <a:ext cx="215" cy="215"/>
              <a:chOff x="716" y="920"/>
              <a:chExt cx="1309" cy="1309"/>
            </a:xfrm>
          </p:grpSpPr>
          <p:sp>
            <p:nvSpPr>
              <p:cNvPr id="206874" name="Oval 26"/>
              <p:cNvSpPr>
                <a:spLocks noChangeArrowheads="1"/>
              </p:cNvSpPr>
              <p:nvPr/>
            </p:nvSpPr>
            <p:spPr bwMode="auto">
              <a:xfrm>
                <a:off x="716" y="920"/>
                <a:ext cx="1309" cy="1309"/>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875" name="Oval 27"/>
              <p:cNvSpPr>
                <a:spLocks noChangeArrowheads="1"/>
              </p:cNvSpPr>
              <p:nvPr/>
            </p:nvSpPr>
            <p:spPr bwMode="auto">
              <a:xfrm>
                <a:off x="1331" y="1460"/>
                <a:ext cx="135" cy="129"/>
              </a:xfrm>
              <a:prstGeom prst="ellipse">
                <a:avLst/>
              </a:prstGeom>
              <a:solidFill>
                <a:srgbClr val="800000"/>
              </a:solidFill>
              <a:ln w="9525">
                <a:solidFill>
                  <a:schemeClr val="tx1"/>
                </a:solidFill>
                <a:round/>
                <a:headEnd/>
                <a:tailEnd/>
              </a:ln>
              <a:effectLst/>
            </p:spPr>
            <p:txBody>
              <a:bodyPr wrap="none" anchor="ctr">
                <a:prstTxWarp prst="textNoShape">
                  <a:avLst/>
                </a:prstTxWarp>
              </a:bodyPr>
              <a:lstStyle/>
              <a:p>
                <a:endParaRPr lang="en-US"/>
              </a:p>
            </p:txBody>
          </p:sp>
        </p:grpSp>
        <p:grpSp>
          <p:nvGrpSpPr>
            <p:cNvPr id="7" name="Group 28"/>
            <p:cNvGrpSpPr>
              <a:grpSpLocks/>
            </p:cNvGrpSpPr>
            <p:nvPr/>
          </p:nvGrpSpPr>
          <p:grpSpPr bwMode="auto">
            <a:xfrm>
              <a:off x="3703" y="3769"/>
              <a:ext cx="629" cy="371"/>
              <a:chOff x="952" y="3842"/>
              <a:chExt cx="629" cy="371"/>
            </a:xfrm>
          </p:grpSpPr>
          <p:sp>
            <p:nvSpPr>
              <p:cNvPr id="206877" name="Oval 29"/>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78" name="Oval 30"/>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79" name="Oval 31"/>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0" name="Oval 32"/>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1" name="Oval 33"/>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2" name="Oval 34"/>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3" name="Oval 35"/>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4" name="Oval 36"/>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85" name="Line 37"/>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86" name="Line 38"/>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87" name="Line 39"/>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88" name="Line 40"/>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grpSp>
          <p:nvGrpSpPr>
            <p:cNvPr id="8" name="Group 41"/>
            <p:cNvGrpSpPr>
              <a:grpSpLocks/>
            </p:cNvGrpSpPr>
            <p:nvPr/>
          </p:nvGrpSpPr>
          <p:grpSpPr bwMode="auto">
            <a:xfrm>
              <a:off x="4399" y="3727"/>
              <a:ext cx="629" cy="371"/>
              <a:chOff x="952" y="3842"/>
              <a:chExt cx="629" cy="371"/>
            </a:xfrm>
          </p:grpSpPr>
          <p:sp>
            <p:nvSpPr>
              <p:cNvPr id="206890" name="Oval 42"/>
              <p:cNvSpPr>
                <a:spLocks noChangeArrowheads="1"/>
              </p:cNvSpPr>
              <p:nvPr/>
            </p:nvSpPr>
            <p:spPr bwMode="auto">
              <a:xfrm>
                <a:off x="952" y="389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1" name="Oval 43"/>
              <p:cNvSpPr>
                <a:spLocks noChangeArrowheads="1"/>
              </p:cNvSpPr>
              <p:nvPr/>
            </p:nvSpPr>
            <p:spPr bwMode="auto">
              <a:xfrm>
                <a:off x="1084" y="384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2" name="Oval 44"/>
              <p:cNvSpPr>
                <a:spLocks noChangeArrowheads="1"/>
              </p:cNvSpPr>
              <p:nvPr/>
            </p:nvSpPr>
            <p:spPr bwMode="auto">
              <a:xfrm>
                <a:off x="1187" y="3962"/>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3" name="Oval 45"/>
              <p:cNvSpPr>
                <a:spLocks noChangeArrowheads="1"/>
              </p:cNvSpPr>
              <p:nvPr/>
            </p:nvSpPr>
            <p:spPr bwMode="auto">
              <a:xfrm>
                <a:off x="1185" y="3844"/>
                <a:ext cx="62" cy="27"/>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4" name="Oval 46"/>
              <p:cNvSpPr>
                <a:spLocks noChangeArrowheads="1"/>
              </p:cNvSpPr>
              <p:nvPr/>
            </p:nvSpPr>
            <p:spPr bwMode="auto">
              <a:xfrm>
                <a:off x="1071" y="398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5" name="Oval 47"/>
              <p:cNvSpPr>
                <a:spLocks noChangeArrowheads="1"/>
              </p:cNvSpPr>
              <p:nvPr/>
            </p:nvSpPr>
            <p:spPr bwMode="auto">
              <a:xfrm>
                <a:off x="1278" y="4036"/>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6" name="Oval 48"/>
              <p:cNvSpPr>
                <a:spLocks noChangeArrowheads="1"/>
              </p:cNvSpPr>
              <p:nvPr/>
            </p:nvSpPr>
            <p:spPr bwMode="auto">
              <a:xfrm>
                <a:off x="1375" y="4133"/>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7" name="Oval 49"/>
              <p:cNvSpPr>
                <a:spLocks noChangeArrowheads="1"/>
              </p:cNvSpPr>
              <p:nvPr/>
            </p:nvSpPr>
            <p:spPr bwMode="auto">
              <a:xfrm>
                <a:off x="1082" y="4149"/>
                <a:ext cx="56" cy="64"/>
              </a:xfrm>
              <a:prstGeom prst="ellipse">
                <a:avLst/>
              </a:prstGeom>
              <a:solidFill>
                <a:srgbClr val="0066FF"/>
              </a:solidFill>
              <a:ln w="9525">
                <a:solidFill>
                  <a:schemeClr val="tx1"/>
                </a:solidFill>
                <a:round/>
                <a:headEnd/>
                <a:tailEnd/>
              </a:ln>
              <a:effectLst/>
            </p:spPr>
            <p:txBody>
              <a:bodyPr wrap="none" anchor="ctr">
                <a:prstTxWarp prst="textNoShape">
                  <a:avLst/>
                </a:prstTxWarp>
              </a:bodyPr>
              <a:lstStyle/>
              <a:p>
                <a:endParaRPr lang="en-US"/>
              </a:p>
            </p:txBody>
          </p:sp>
          <p:sp>
            <p:nvSpPr>
              <p:cNvPr id="206898" name="Line 50"/>
              <p:cNvSpPr>
                <a:spLocks noChangeShapeType="1"/>
              </p:cNvSpPr>
              <p:nvPr/>
            </p:nvSpPr>
            <p:spPr bwMode="auto">
              <a:xfrm>
                <a:off x="1024" y="3921"/>
                <a:ext cx="105"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899" name="Line 51"/>
              <p:cNvSpPr>
                <a:spLocks noChangeShapeType="1"/>
              </p:cNvSpPr>
              <p:nvPr/>
            </p:nvSpPr>
            <p:spPr bwMode="auto">
              <a:xfrm>
                <a:off x="1361" y="4049"/>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900" name="Line 52"/>
              <p:cNvSpPr>
                <a:spLocks noChangeShapeType="1"/>
              </p:cNvSpPr>
              <p:nvPr/>
            </p:nvSpPr>
            <p:spPr bwMode="auto">
              <a:xfrm>
                <a:off x="1458" y="4146"/>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901" name="Line 53"/>
              <p:cNvSpPr>
                <a:spLocks noChangeShapeType="1"/>
              </p:cNvSpPr>
              <p:nvPr/>
            </p:nvSpPr>
            <p:spPr bwMode="auto">
              <a:xfrm>
                <a:off x="1165" y="4203"/>
                <a:ext cx="123"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grpSp>
        <p:sp>
          <p:nvSpPr>
            <p:cNvPr id="206902" name="Line 54"/>
            <p:cNvSpPr>
              <a:spLocks noChangeShapeType="1"/>
            </p:cNvSpPr>
            <p:nvPr/>
          </p:nvSpPr>
          <p:spPr bwMode="auto">
            <a:xfrm>
              <a:off x="5348" y="3699"/>
              <a:ext cx="0" cy="477"/>
            </a:xfrm>
            <a:prstGeom prst="line">
              <a:avLst/>
            </a:prstGeom>
            <a:noFill/>
            <a:ln w="38100">
              <a:solidFill>
                <a:schemeClr val="tx1"/>
              </a:solidFill>
              <a:round/>
              <a:headEnd/>
              <a:tailEnd/>
            </a:ln>
            <a:effectLst/>
          </p:spPr>
          <p:txBody>
            <a:bodyPr>
              <a:prstTxWarp prst="textNoShape">
                <a:avLst/>
              </a:prstTxWarp>
            </a:bodyPr>
            <a:lstStyle/>
            <a:p>
              <a:endParaRPr lang="en-US"/>
            </a:p>
          </p:txBody>
        </p:sp>
        <p:sp>
          <p:nvSpPr>
            <p:cNvPr id="206903" name="Freeform 55"/>
            <p:cNvSpPr>
              <a:spLocks/>
            </p:cNvSpPr>
            <p:nvPr/>
          </p:nvSpPr>
          <p:spPr bwMode="auto">
            <a:xfrm>
              <a:off x="2217" y="3283"/>
              <a:ext cx="1310" cy="480"/>
            </a:xfrm>
            <a:custGeom>
              <a:avLst/>
              <a:gdLst/>
              <a:ahLst/>
              <a:cxnLst>
                <a:cxn ang="0">
                  <a:pos x="274" y="224"/>
                </a:cxn>
                <a:cxn ang="0">
                  <a:pos x="169" y="254"/>
                </a:cxn>
                <a:cxn ang="0">
                  <a:pos x="65" y="248"/>
                </a:cxn>
                <a:cxn ang="0">
                  <a:pos x="41" y="213"/>
                </a:cxn>
                <a:cxn ang="0">
                  <a:pos x="286" y="44"/>
                </a:cxn>
                <a:cxn ang="0">
                  <a:pos x="385" y="38"/>
                </a:cxn>
                <a:cxn ang="0">
                  <a:pos x="972" y="50"/>
                </a:cxn>
                <a:cxn ang="0">
                  <a:pos x="1333" y="56"/>
                </a:cxn>
              </a:cxnLst>
              <a:rect l="0" t="0" r="r" b="b"/>
              <a:pathLst>
                <a:path w="1333" h="259">
                  <a:moveTo>
                    <a:pt x="274" y="224"/>
                  </a:moveTo>
                  <a:cubicBezTo>
                    <a:pt x="239" y="236"/>
                    <a:pt x="204" y="245"/>
                    <a:pt x="169" y="254"/>
                  </a:cubicBezTo>
                  <a:cubicBezTo>
                    <a:pt x="134" y="252"/>
                    <a:pt x="98" y="259"/>
                    <a:pt x="65" y="248"/>
                  </a:cubicBezTo>
                  <a:cubicBezTo>
                    <a:pt x="52" y="244"/>
                    <a:pt x="41" y="213"/>
                    <a:pt x="41" y="213"/>
                  </a:cubicBezTo>
                  <a:cubicBezTo>
                    <a:pt x="0" y="66"/>
                    <a:pt x="189" y="52"/>
                    <a:pt x="286" y="44"/>
                  </a:cubicBezTo>
                  <a:cubicBezTo>
                    <a:pt x="319" y="41"/>
                    <a:pt x="352" y="40"/>
                    <a:pt x="385" y="38"/>
                  </a:cubicBezTo>
                  <a:cubicBezTo>
                    <a:pt x="530" y="0"/>
                    <a:pt x="804" y="44"/>
                    <a:pt x="972" y="50"/>
                  </a:cubicBezTo>
                  <a:cubicBezTo>
                    <a:pt x="1080" y="86"/>
                    <a:pt x="1221" y="56"/>
                    <a:pt x="1333" y="56"/>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206904" name="Freeform 56"/>
            <p:cNvSpPr>
              <a:spLocks/>
            </p:cNvSpPr>
            <p:nvPr/>
          </p:nvSpPr>
          <p:spPr bwMode="auto">
            <a:xfrm>
              <a:off x="3865" y="3199"/>
              <a:ext cx="1846" cy="646"/>
            </a:xfrm>
            <a:custGeom>
              <a:avLst/>
              <a:gdLst/>
              <a:ahLst/>
              <a:cxnLst>
                <a:cxn ang="0">
                  <a:pos x="1501" y="402"/>
                </a:cxn>
                <a:cxn ang="0">
                  <a:pos x="1739" y="355"/>
                </a:cxn>
                <a:cxn ang="0">
                  <a:pos x="1797" y="315"/>
                </a:cxn>
                <a:cxn ang="0">
                  <a:pos x="1827" y="262"/>
                </a:cxn>
                <a:cxn ang="0">
                  <a:pos x="1827" y="99"/>
                </a:cxn>
                <a:cxn ang="0">
                  <a:pos x="1774" y="64"/>
                </a:cxn>
                <a:cxn ang="0">
                  <a:pos x="1605" y="0"/>
                </a:cxn>
                <a:cxn ang="0">
                  <a:pos x="1268" y="24"/>
                </a:cxn>
                <a:cxn ang="0">
                  <a:pos x="913" y="64"/>
                </a:cxn>
                <a:cxn ang="0">
                  <a:pos x="698" y="93"/>
                </a:cxn>
                <a:cxn ang="0">
                  <a:pos x="366" y="64"/>
                </a:cxn>
                <a:cxn ang="0">
                  <a:pos x="157" y="70"/>
                </a:cxn>
                <a:cxn ang="0">
                  <a:pos x="93" y="88"/>
                </a:cxn>
                <a:cxn ang="0">
                  <a:pos x="0" y="88"/>
                </a:cxn>
              </a:cxnLst>
              <a:rect l="0" t="0" r="r" b="b"/>
              <a:pathLst>
                <a:path w="1858" h="402">
                  <a:moveTo>
                    <a:pt x="1501" y="402"/>
                  </a:moveTo>
                  <a:cubicBezTo>
                    <a:pt x="1585" y="395"/>
                    <a:pt x="1660" y="383"/>
                    <a:pt x="1739" y="355"/>
                  </a:cubicBezTo>
                  <a:cubicBezTo>
                    <a:pt x="1760" y="348"/>
                    <a:pt x="1778" y="327"/>
                    <a:pt x="1797" y="315"/>
                  </a:cubicBezTo>
                  <a:cubicBezTo>
                    <a:pt x="1803" y="296"/>
                    <a:pt x="1827" y="262"/>
                    <a:pt x="1827" y="262"/>
                  </a:cubicBezTo>
                  <a:cubicBezTo>
                    <a:pt x="1841" y="214"/>
                    <a:pt x="1858" y="139"/>
                    <a:pt x="1827" y="99"/>
                  </a:cubicBezTo>
                  <a:cubicBezTo>
                    <a:pt x="1815" y="84"/>
                    <a:pt x="1791" y="72"/>
                    <a:pt x="1774" y="64"/>
                  </a:cubicBezTo>
                  <a:cubicBezTo>
                    <a:pt x="1716" y="36"/>
                    <a:pt x="1669" y="13"/>
                    <a:pt x="1605" y="0"/>
                  </a:cubicBezTo>
                  <a:cubicBezTo>
                    <a:pt x="1413" y="5"/>
                    <a:pt x="1408" y="13"/>
                    <a:pt x="1268" y="24"/>
                  </a:cubicBezTo>
                  <a:cubicBezTo>
                    <a:pt x="1151" y="58"/>
                    <a:pt x="1035" y="61"/>
                    <a:pt x="913" y="64"/>
                  </a:cubicBezTo>
                  <a:cubicBezTo>
                    <a:pt x="841" y="76"/>
                    <a:pt x="772" y="88"/>
                    <a:pt x="698" y="93"/>
                  </a:cubicBezTo>
                  <a:cubicBezTo>
                    <a:pt x="584" y="89"/>
                    <a:pt x="477" y="83"/>
                    <a:pt x="366" y="64"/>
                  </a:cubicBezTo>
                  <a:cubicBezTo>
                    <a:pt x="296" y="66"/>
                    <a:pt x="227" y="66"/>
                    <a:pt x="157" y="70"/>
                  </a:cubicBezTo>
                  <a:cubicBezTo>
                    <a:pt x="136" y="71"/>
                    <a:pt x="114" y="87"/>
                    <a:pt x="93" y="88"/>
                  </a:cubicBezTo>
                  <a:cubicBezTo>
                    <a:pt x="62" y="90"/>
                    <a:pt x="31" y="88"/>
                    <a:pt x="0" y="88"/>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206905" name="Oval 57"/>
            <p:cNvSpPr>
              <a:spLocks noChangeArrowheads="1"/>
            </p:cNvSpPr>
            <p:nvPr/>
          </p:nvSpPr>
          <p:spPr bwMode="auto">
            <a:xfrm>
              <a:off x="3516" y="3160"/>
              <a:ext cx="408" cy="408"/>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206906" name="Text Box 58"/>
            <p:cNvSpPr txBox="1">
              <a:spLocks noChangeArrowheads="1"/>
            </p:cNvSpPr>
            <p:nvPr/>
          </p:nvSpPr>
          <p:spPr bwMode="auto">
            <a:xfrm>
              <a:off x="3134" y="3088"/>
              <a:ext cx="3407" cy="466"/>
            </a:xfrm>
            <a:prstGeom prst="rect">
              <a:avLst/>
            </a:prstGeom>
            <a:noFill/>
            <a:ln w="9525">
              <a:noFill/>
              <a:miter lim="800000"/>
              <a:headEnd/>
              <a:tailEnd/>
            </a:ln>
            <a:effectLst/>
          </p:spPr>
          <p:txBody>
            <a:bodyPr wrap="none">
              <a:prstTxWarp prst="textNoShape">
                <a:avLst/>
              </a:prstTxWarp>
              <a:spAutoFit/>
            </a:bodyPr>
            <a:lstStyle/>
            <a:p>
              <a:r>
                <a:rPr lang="en-US" sz="1800"/>
                <a:t>120 V or more with long tube</a:t>
              </a:r>
            </a:p>
          </p:txBody>
        </p:sp>
        <p:sp>
          <p:nvSpPr>
            <p:cNvPr id="206907" name="Rectangle 59"/>
            <p:cNvSpPr>
              <a:spLocks noChangeArrowheads="1"/>
            </p:cNvSpPr>
            <p:nvPr/>
          </p:nvSpPr>
          <p:spPr bwMode="auto">
            <a:xfrm>
              <a:off x="2381" y="3566"/>
              <a:ext cx="3165" cy="610"/>
            </a:xfrm>
            <a:prstGeom prst="rect">
              <a:avLst/>
            </a:prstGeom>
            <a:noFill/>
            <a:ln w="9525">
              <a:solidFill>
                <a:schemeClr val="tx1"/>
              </a:solidFill>
              <a:miter lim="800000"/>
              <a:headEnd/>
              <a:tailEnd/>
            </a:ln>
            <a:effectLst/>
          </p:spPr>
          <p:txBody>
            <a:bodyPr wrap="none" anchor="ctr">
              <a:prstTxWarp prst="textNoShape">
                <a:avLst/>
              </a:prstTxWarp>
            </a:bodyPr>
            <a:lstStyle/>
            <a:p>
              <a:endParaRPr lang="en-US"/>
            </a:p>
          </p:txBody>
        </p:sp>
      </p:grpSp>
      <p:sp>
        <p:nvSpPr>
          <p:cNvPr id="206908" name="Line 60"/>
          <p:cNvSpPr>
            <a:spLocks noChangeShapeType="1"/>
          </p:cNvSpPr>
          <p:nvPr/>
        </p:nvSpPr>
        <p:spPr bwMode="auto">
          <a:xfrm>
            <a:off x="3073400" y="13160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09" name="Line 61"/>
          <p:cNvSpPr>
            <a:spLocks noChangeShapeType="1"/>
          </p:cNvSpPr>
          <p:nvPr/>
        </p:nvSpPr>
        <p:spPr bwMode="auto">
          <a:xfrm>
            <a:off x="3073400" y="13541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0" name="Line 62"/>
          <p:cNvSpPr>
            <a:spLocks noChangeShapeType="1"/>
          </p:cNvSpPr>
          <p:nvPr/>
        </p:nvSpPr>
        <p:spPr bwMode="auto">
          <a:xfrm>
            <a:off x="3073400" y="13922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1" name="Line 63"/>
          <p:cNvSpPr>
            <a:spLocks noChangeShapeType="1"/>
          </p:cNvSpPr>
          <p:nvPr/>
        </p:nvSpPr>
        <p:spPr bwMode="auto">
          <a:xfrm>
            <a:off x="3073400" y="1430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2" name="Line 64"/>
          <p:cNvSpPr>
            <a:spLocks noChangeShapeType="1"/>
          </p:cNvSpPr>
          <p:nvPr/>
        </p:nvSpPr>
        <p:spPr bwMode="auto">
          <a:xfrm>
            <a:off x="3073400" y="14684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3" name="Line 65"/>
          <p:cNvSpPr>
            <a:spLocks noChangeShapeType="1"/>
          </p:cNvSpPr>
          <p:nvPr/>
        </p:nvSpPr>
        <p:spPr bwMode="auto">
          <a:xfrm>
            <a:off x="3073400" y="15065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4" name="Line 66"/>
          <p:cNvSpPr>
            <a:spLocks noChangeShapeType="1"/>
          </p:cNvSpPr>
          <p:nvPr/>
        </p:nvSpPr>
        <p:spPr bwMode="auto">
          <a:xfrm>
            <a:off x="3073400" y="15446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5" name="Line 67"/>
          <p:cNvSpPr>
            <a:spLocks noChangeShapeType="1"/>
          </p:cNvSpPr>
          <p:nvPr/>
        </p:nvSpPr>
        <p:spPr bwMode="auto">
          <a:xfrm>
            <a:off x="3073400" y="15827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6" name="Line 68"/>
          <p:cNvSpPr>
            <a:spLocks noChangeShapeType="1"/>
          </p:cNvSpPr>
          <p:nvPr/>
        </p:nvSpPr>
        <p:spPr bwMode="auto">
          <a:xfrm>
            <a:off x="3073400" y="16208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7" name="Line 69"/>
          <p:cNvSpPr>
            <a:spLocks noChangeShapeType="1"/>
          </p:cNvSpPr>
          <p:nvPr/>
        </p:nvSpPr>
        <p:spPr bwMode="auto">
          <a:xfrm>
            <a:off x="3073400" y="16589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8" name="Line 70"/>
          <p:cNvSpPr>
            <a:spLocks noChangeShapeType="1"/>
          </p:cNvSpPr>
          <p:nvPr/>
        </p:nvSpPr>
        <p:spPr bwMode="auto">
          <a:xfrm>
            <a:off x="3073400" y="16970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19" name="Line 71"/>
          <p:cNvSpPr>
            <a:spLocks noChangeShapeType="1"/>
          </p:cNvSpPr>
          <p:nvPr/>
        </p:nvSpPr>
        <p:spPr bwMode="auto">
          <a:xfrm>
            <a:off x="3073400" y="17351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0" name="Line 72"/>
          <p:cNvSpPr>
            <a:spLocks noChangeShapeType="1"/>
          </p:cNvSpPr>
          <p:nvPr/>
        </p:nvSpPr>
        <p:spPr bwMode="auto">
          <a:xfrm>
            <a:off x="3073400" y="17732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1" name="Line 73"/>
          <p:cNvSpPr>
            <a:spLocks noChangeShapeType="1"/>
          </p:cNvSpPr>
          <p:nvPr/>
        </p:nvSpPr>
        <p:spPr bwMode="auto">
          <a:xfrm>
            <a:off x="3073400" y="1811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2" name="Line 74"/>
          <p:cNvSpPr>
            <a:spLocks noChangeShapeType="1"/>
          </p:cNvSpPr>
          <p:nvPr/>
        </p:nvSpPr>
        <p:spPr bwMode="auto">
          <a:xfrm>
            <a:off x="3073400" y="18494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3" name="Line 75"/>
          <p:cNvSpPr>
            <a:spLocks noChangeShapeType="1"/>
          </p:cNvSpPr>
          <p:nvPr/>
        </p:nvSpPr>
        <p:spPr bwMode="auto">
          <a:xfrm>
            <a:off x="3073400" y="18875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4" name="Line 76"/>
          <p:cNvSpPr>
            <a:spLocks noChangeShapeType="1"/>
          </p:cNvSpPr>
          <p:nvPr/>
        </p:nvSpPr>
        <p:spPr bwMode="auto">
          <a:xfrm>
            <a:off x="3073400" y="19256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5" name="Line 77"/>
          <p:cNvSpPr>
            <a:spLocks noChangeShapeType="1"/>
          </p:cNvSpPr>
          <p:nvPr/>
        </p:nvSpPr>
        <p:spPr bwMode="auto">
          <a:xfrm>
            <a:off x="3073400" y="19637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6" name="Line 78"/>
          <p:cNvSpPr>
            <a:spLocks noChangeShapeType="1"/>
          </p:cNvSpPr>
          <p:nvPr/>
        </p:nvSpPr>
        <p:spPr bwMode="auto">
          <a:xfrm>
            <a:off x="3073400" y="20018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7" name="Line 79"/>
          <p:cNvSpPr>
            <a:spLocks noChangeShapeType="1"/>
          </p:cNvSpPr>
          <p:nvPr/>
        </p:nvSpPr>
        <p:spPr bwMode="auto">
          <a:xfrm>
            <a:off x="3073400" y="20399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8" name="Line 80"/>
          <p:cNvSpPr>
            <a:spLocks noChangeShapeType="1"/>
          </p:cNvSpPr>
          <p:nvPr/>
        </p:nvSpPr>
        <p:spPr bwMode="auto">
          <a:xfrm>
            <a:off x="3073400" y="20780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29" name="Line 81"/>
          <p:cNvSpPr>
            <a:spLocks noChangeShapeType="1"/>
          </p:cNvSpPr>
          <p:nvPr/>
        </p:nvSpPr>
        <p:spPr bwMode="auto">
          <a:xfrm>
            <a:off x="3073400" y="21161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0" name="Line 82"/>
          <p:cNvSpPr>
            <a:spLocks noChangeShapeType="1"/>
          </p:cNvSpPr>
          <p:nvPr/>
        </p:nvSpPr>
        <p:spPr bwMode="auto">
          <a:xfrm>
            <a:off x="3073400" y="21542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1" name="Line 83"/>
          <p:cNvSpPr>
            <a:spLocks noChangeShapeType="1"/>
          </p:cNvSpPr>
          <p:nvPr/>
        </p:nvSpPr>
        <p:spPr bwMode="auto">
          <a:xfrm>
            <a:off x="3073400" y="2192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2" name="Line 84"/>
          <p:cNvSpPr>
            <a:spLocks noChangeShapeType="1"/>
          </p:cNvSpPr>
          <p:nvPr/>
        </p:nvSpPr>
        <p:spPr bwMode="auto">
          <a:xfrm>
            <a:off x="3073400" y="22304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3" name="Line 85"/>
          <p:cNvSpPr>
            <a:spLocks noChangeShapeType="1"/>
          </p:cNvSpPr>
          <p:nvPr/>
        </p:nvSpPr>
        <p:spPr bwMode="auto">
          <a:xfrm>
            <a:off x="3073400" y="22685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4" name="Line 86"/>
          <p:cNvSpPr>
            <a:spLocks noChangeShapeType="1"/>
          </p:cNvSpPr>
          <p:nvPr/>
        </p:nvSpPr>
        <p:spPr bwMode="auto">
          <a:xfrm>
            <a:off x="3073400" y="23066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5" name="Line 87"/>
          <p:cNvSpPr>
            <a:spLocks noChangeShapeType="1"/>
          </p:cNvSpPr>
          <p:nvPr/>
        </p:nvSpPr>
        <p:spPr bwMode="auto">
          <a:xfrm>
            <a:off x="3073400" y="23447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6" name="Line 88"/>
          <p:cNvSpPr>
            <a:spLocks noChangeShapeType="1"/>
          </p:cNvSpPr>
          <p:nvPr/>
        </p:nvSpPr>
        <p:spPr bwMode="auto">
          <a:xfrm>
            <a:off x="3073400" y="23828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7" name="Line 89"/>
          <p:cNvSpPr>
            <a:spLocks noChangeShapeType="1"/>
          </p:cNvSpPr>
          <p:nvPr/>
        </p:nvSpPr>
        <p:spPr bwMode="auto">
          <a:xfrm>
            <a:off x="3073400" y="24209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8" name="Line 90"/>
          <p:cNvSpPr>
            <a:spLocks noChangeShapeType="1"/>
          </p:cNvSpPr>
          <p:nvPr/>
        </p:nvSpPr>
        <p:spPr bwMode="auto">
          <a:xfrm>
            <a:off x="3073400" y="24590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39" name="Line 91"/>
          <p:cNvSpPr>
            <a:spLocks noChangeShapeType="1"/>
          </p:cNvSpPr>
          <p:nvPr/>
        </p:nvSpPr>
        <p:spPr bwMode="auto">
          <a:xfrm>
            <a:off x="3073400" y="24971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0" name="Line 92"/>
          <p:cNvSpPr>
            <a:spLocks noChangeShapeType="1"/>
          </p:cNvSpPr>
          <p:nvPr/>
        </p:nvSpPr>
        <p:spPr bwMode="auto">
          <a:xfrm>
            <a:off x="3073400" y="25352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1" name="Line 93"/>
          <p:cNvSpPr>
            <a:spLocks noChangeShapeType="1"/>
          </p:cNvSpPr>
          <p:nvPr/>
        </p:nvSpPr>
        <p:spPr bwMode="auto">
          <a:xfrm>
            <a:off x="3073400" y="2573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2" name="Line 94"/>
          <p:cNvSpPr>
            <a:spLocks noChangeShapeType="1"/>
          </p:cNvSpPr>
          <p:nvPr/>
        </p:nvSpPr>
        <p:spPr bwMode="auto">
          <a:xfrm>
            <a:off x="3073400" y="26114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3" name="Line 95"/>
          <p:cNvSpPr>
            <a:spLocks noChangeShapeType="1"/>
          </p:cNvSpPr>
          <p:nvPr/>
        </p:nvSpPr>
        <p:spPr bwMode="auto">
          <a:xfrm>
            <a:off x="3073400" y="26495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4" name="Line 96"/>
          <p:cNvSpPr>
            <a:spLocks noChangeShapeType="1"/>
          </p:cNvSpPr>
          <p:nvPr/>
        </p:nvSpPr>
        <p:spPr bwMode="auto">
          <a:xfrm>
            <a:off x="3073400" y="26876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5" name="Line 97"/>
          <p:cNvSpPr>
            <a:spLocks noChangeShapeType="1"/>
          </p:cNvSpPr>
          <p:nvPr/>
        </p:nvSpPr>
        <p:spPr bwMode="auto">
          <a:xfrm>
            <a:off x="3073400" y="27257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6" name="Line 98"/>
          <p:cNvSpPr>
            <a:spLocks noChangeShapeType="1"/>
          </p:cNvSpPr>
          <p:nvPr/>
        </p:nvSpPr>
        <p:spPr bwMode="auto">
          <a:xfrm>
            <a:off x="3073400" y="27638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7" name="Line 99"/>
          <p:cNvSpPr>
            <a:spLocks noChangeShapeType="1"/>
          </p:cNvSpPr>
          <p:nvPr/>
        </p:nvSpPr>
        <p:spPr bwMode="auto">
          <a:xfrm>
            <a:off x="3073400" y="28019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8" name="Line 100"/>
          <p:cNvSpPr>
            <a:spLocks noChangeShapeType="1"/>
          </p:cNvSpPr>
          <p:nvPr/>
        </p:nvSpPr>
        <p:spPr bwMode="auto">
          <a:xfrm>
            <a:off x="3073400" y="28400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49" name="Line 101"/>
          <p:cNvSpPr>
            <a:spLocks noChangeShapeType="1"/>
          </p:cNvSpPr>
          <p:nvPr/>
        </p:nvSpPr>
        <p:spPr bwMode="auto">
          <a:xfrm>
            <a:off x="3073400" y="28781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0" name="Line 102"/>
          <p:cNvSpPr>
            <a:spLocks noChangeShapeType="1"/>
          </p:cNvSpPr>
          <p:nvPr/>
        </p:nvSpPr>
        <p:spPr bwMode="auto">
          <a:xfrm>
            <a:off x="3073400" y="29162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1" name="Line 103"/>
          <p:cNvSpPr>
            <a:spLocks noChangeShapeType="1"/>
          </p:cNvSpPr>
          <p:nvPr/>
        </p:nvSpPr>
        <p:spPr bwMode="auto">
          <a:xfrm>
            <a:off x="3073400" y="2954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2" name="Line 104"/>
          <p:cNvSpPr>
            <a:spLocks noChangeShapeType="1"/>
          </p:cNvSpPr>
          <p:nvPr/>
        </p:nvSpPr>
        <p:spPr bwMode="auto">
          <a:xfrm>
            <a:off x="3073400" y="29924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3" name="Line 105"/>
          <p:cNvSpPr>
            <a:spLocks noChangeShapeType="1"/>
          </p:cNvSpPr>
          <p:nvPr/>
        </p:nvSpPr>
        <p:spPr bwMode="auto">
          <a:xfrm>
            <a:off x="3073400" y="30305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4" name="Line 106"/>
          <p:cNvSpPr>
            <a:spLocks noChangeShapeType="1"/>
          </p:cNvSpPr>
          <p:nvPr/>
        </p:nvSpPr>
        <p:spPr bwMode="auto">
          <a:xfrm>
            <a:off x="3073400" y="30686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5" name="Line 107"/>
          <p:cNvSpPr>
            <a:spLocks noChangeShapeType="1"/>
          </p:cNvSpPr>
          <p:nvPr/>
        </p:nvSpPr>
        <p:spPr bwMode="auto">
          <a:xfrm>
            <a:off x="3073400" y="31067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56" name="Text Box 108"/>
          <p:cNvSpPr txBox="1">
            <a:spLocks noChangeArrowheads="1"/>
          </p:cNvSpPr>
          <p:nvPr/>
        </p:nvSpPr>
        <p:spPr bwMode="auto">
          <a:xfrm>
            <a:off x="242888" y="969963"/>
            <a:ext cx="2847975" cy="1766887"/>
          </a:xfrm>
          <a:prstGeom prst="rect">
            <a:avLst/>
          </a:prstGeom>
          <a:noFill/>
          <a:ln w="9525">
            <a:noFill/>
            <a:miter lim="800000"/>
            <a:headEnd/>
            <a:tailEnd/>
          </a:ln>
          <a:effectLst/>
        </p:spPr>
        <p:txBody>
          <a:bodyPr>
            <a:prstTxWarp prst="textNoShape">
              <a:avLst/>
            </a:prstTxWarp>
            <a:spAutoFit/>
          </a:bodyPr>
          <a:lstStyle/>
          <a:p>
            <a:r>
              <a:rPr lang="en-US" sz="2200"/>
              <a:t>Hot electrons.</a:t>
            </a:r>
          </a:p>
          <a:p>
            <a:r>
              <a:rPr lang="en-US" sz="2200"/>
              <a:t>very large # close energy levels (metal)</a:t>
            </a:r>
          </a:p>
          <a:p>
            <a:r>
              <a:rPr lang="en-US" sz="2200"/>
              <a:t>Radiate spectrum of colors. Mostly IR.</a:t>
            </a:r>
          </a:p>
        </p:txBody>
      </p:sp>
      <p:sp>
        <p:nvSpPr>
          <p:cNvPr id="206957" name="Oval 109"/>
          <p:cNvSpPr>
            <a:spLocks noChangeArrowheads="1"/>
          </p:cNvSpPr>
          <p:nvPr/>
        </p:nvSpPr>
        <p:spPr bwMode="auto">
          <a:xfrm>
            <a:off x="3441700" y="2992438"/>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grpSp>
        <p:nvGrpSpPr>
          <p:cNvPr id="9" name="Group 110"/>
          <p:cNvGrpSpPr>
            <a:grpSpLocks/>
          </p:cNvGrpSpPr>
          <p:nvPr/>
        </p:nvGrpSpPr>
        <p:grpSpPr bwMode="auto">
          <a:xfrm>
            <a:off x="3851275" y="1273175"/>
            <a:ext cx="876300" cy="1728788"/>
            <a:chOff x="2426" y="1045"/>
            <a:chExt cx="552" cy="1089"/>
          </a:xfrm>
        </p:grpSpPr>
        <p:sp>
          <p:nvSpPr>
            <p:cNvPr id="206959" name="Freeform 111"/>
            <p:cNvSpPr>
              <a:spLocks/>
            </p:cNvSpPr>
            <p:nvPr/>
          </p:nvSpPr>
          <p:spPr bwMode="auto">
            <a:xfrm rot="21091326">
              <a:off x="2495" y="177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FF00"/>
              </a:solidFill>
              <a:round/>
              <a:headEnd type="none" w="med" len="med"/>
              <a:tailEnd type="triangle" w="med" len="med"/>
            </a:ln>
            <a:effectLst/>
          </p:spPr>
          <p:txBody>
            <a:bodyPr>
              <a:prstTxWarp prst="textNoShape">
                <a:avLst/>
              </a:prstTxWarp>
            </a:bodyPr>
            <a:lstStyle/>
            <a:p>
              <a:endParaRPr lang="en-US"/>
            </a:p>
          </p:txBody>
        </p:sp>
        <p:sp>
          <p:nvSpPr>
            <p:cNvPr id="206960" name="Freeform 112"/>
            <p:cNvSpPr>
              <a:spLocks/>
            </p:cNvSpPr>
            <p:nvPr/>
          </p:nvSpPr>
          <p:spPr bwMode="auto">
            <a:xfrm rot="23328208">
              <a:off x="2471" y="1968"/>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06961" name="Freeform 113"/>
            <p:cNvSpPr>
              <a:spLocks/>
            </p:cNvSpPr>
            <p:nvPr/>
          </p:nvSpPr>
          <p:spPr bwMode="auto">
            <a:xfrm rot="20705288">
              <a:off x="2519" y="1484"/>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66FF"/>
              </a:solidFill>
              <a:round/>
              <a:headEnd type="none" w="med" len="med"/>
              <a:tailEnd type="triangle" w="med" len="med"/>
            </a:ln>
            <a:effectLst/>
          </p:spPr>
          <p:txBody>
            <a:bodyPr>
              <a:prstTxWarp prst="textNoShape">
                <a:avLst/>
              </a:prstTxWarp>
            </a:bodyPr>
            <a:lstStyle/>
            <a:p>
              <a:endParaRPr lang="en-US"/>
            </a:p>
          </p:txBody>
        </p:sp>
        <p:sp>
          <p:nvSpPr>
            <p:cNvPr id="206962" name="Freeform 114"/>
            <p:cNvSpPr>
              <a:spLocks/>
            </p:cNvSpPr>
            <p:nvPr/>
          </p:nvSpPr>
          <p:spPr bwMode="auto">
            <a:xfrm rot="18860733">
              <a:off x="2279" y="1192"/>
              <a:ext cx="459" cy="166"/>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8F808"/>
              </a:solidFill>
              <a:round/>
              <a:headEnd type="none" w="med" len="med"/>
              <a:tailEnd type="triangle" w="med" len="med"/>
            </a:ln>
            <a:effectLst/>
          </p:spPr>
          <p:txBody>
            <a:bodyPr>
              <a:prstTxWarp prst="textNoShape">
                <a:avLst/>
              </a:prstTxWarp>
            </a:bodyPr>
            <a:lstStyle/>
            <a:p>
              <a:endParaRPr lang="en-US"/>
            </a:p>
          </p:txBody>
        </p:sp>
      </p:grpSp>
      <p:sp>
        <p:nvSpPr>
          <p:cNvPr id="206963" name="Line 115"/>
          <p:cNvSpPr>
            <a:spLocks noChangeShapeType="1"/>
          </p:cNvSpPr>
          <p:nvPr/>
        </p:nvSpPr>
        <p:spPr bwMode="auto">
          <a:xfrm>
            <a:off x="4902200" y="300038"/>
            <a:ext cx="0" cy="3022600"/>
          </a:xfrm>
          <a:prstGeom prst="line">
            <a:avLst/>
          </a:prstGeom>
          <a:noFill/>
          <a:ln w="76200">
            <a:solidFill>
              <a:schemeClr val="tx1"/>
            </a:solidFill>
            <a:round/>
            <a:headEnd/>
            <a:tailEnd/>
          </a:ln>
          <a:effectLst/>
        </p:spPr>
        <p:txBody>
          <a:bodyPr>
            <a:prstTxWarp prst="textNoShape">
              <a:avLst/>
            </a:prstTxWarp>
          </a:bodyPr>
          <a:lstStyle/>
          <a:p>
            <a:endParaRPr lang="en-US"/>
          </a:p>
        </p:txBody>
      </p:sp>
      <p:sp>
        <p:nvSpPr>
          <p:cNvPr id="206964" name="Text Box 116"/>
          <p:cNvSpPr txBox="1">
            <a:spLocks noChangeArrowheads="1"/>
          </p:cNvSpPr>
          <p:nvPr/>
        </p:nvSpPr>
        <p:spPr bwMode="auto">
          <a:xfrm>
            <a:off x="5026025" y="603250"/>
            <a:ext cx="2200275" cy="822325"/>
          </a:xfrm>
          <a:prstGeom prst="rect">
            <a:avLst/>
          </a:prstGeom>
          <a:noFill/>
          <a:ln w="9525">
            <a:noFill/>
            <a:miter lim="800000"/>
            <a:headEnd/>
            <a:tailEnd/>
          </a:ln>
          <a:effectLst/>
        </p:spPr>
        <p:txBody>
          <a:bodyPr wrap="none">
            <a:prstTxWarp prst="textNoShape">
              <a:avLst/>
            </a:prstTxWarp>
            <a:spAutoFit/>
          </a:bodyPr>
          <a:lstStyle/>
          <a:p>
            <a:r>
              <a:rPr lang="en-US"/>
              <a:t>Electron jumps</a:t>
            </a:r>
          </a:p>
          <a:p>
            <a:r>
              <a:rPr lang="en-US"/>
              <a:t>to lower levels.</a:t>
            </a:r>
          </a:p>
        </p:txBody>
      </p:sp>
      <p:sp>
        <p:nvSpPr>
          <p:cNvPr id="206965" name="Line 117"/>
          <p:cNvSpPr>
            <a:spLocks noChangeShapeType="1"/>
          </p:cNvSpPr>
          <p:nvPr/>
        </p:nvSpPr>
        <p:spPr bwMode="auto">
          <a:xfrm>
            <a:off x="7454900" y="668338"/>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66" name="Line 118"/>
          <p:cNvSpPr>
            <a:spLocks noChangeShapeType="1"/>
          </p:cNvSpPr>
          <p:nvPr/>
        </p:nvSpPr>
        <p:spPr bwMode="auto">
          <a:xfrm>
            <a:off x="7467600" y="1250950"/>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67" name="Line 119"/>
          <p:cNvSpPr>
            <a:spLocks noChangeShapeType="1"/>
          </p:cNvSpPr>
          <p:nvPr/>
        </p:nvSpPr>
        <p:spPr bwMode="auto">
          <a:xfrm>
            <a:off x="7531100" y="2290763"/>
            <a:ext cx="9779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206968" name="Oval 120"/>
          <p:cNvSpPr>
            <a:spLocks noChangeArrowheads="1"/>
          </p:cNvSpPr>
          <p:nvPr/>
        </p:nvSpPr>
        <p:spPr bwMode="auto">
          <a:xfrm>
            <a:off x="7531100" y="2189163"/>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206969" name="Text Box 121"/>
          <p:cNvSpPr txBox="1">
            <a:spLocks noChangeArrowheads="1"/>
          </p:cNvSpPr>
          <p:nvPr/>
        </p:nvSpPr>
        <p:spPr bwMode="auto">
          <a:xfrm>
            <a:off x="5243513" y="1422400"/>
            <a:ext cx="1963737" cy="822325"/>
          </a:xfrm>
          <a:prstGeom prst="rect">
            <a:avLst/>
          </a:prstGeom>
          <a:noFill/>
          <a:ln w="9525">
            <a:noFill/>
            <a:miter lim="800000"/>
            <a:headEnd/>
            <a:tailEnd/>
          </a:ln>
          <a:effectLst/>
        </p:spPr>
        <p:txBody>
          <a:bodyPr wrap="none">
            <a:prstTxWarp prst="textNoShape">
              <a:avLst/>
            </a:prstTxWarp>
            <a:spAutoFit/>
          </a:bodyPr>
          <a:lstStyle/>
          <a:p>
            <a:r>
              <a:rPr lang="en-US"/>
              <a:t>Only specific</a:t>
            </a:r>
          </a:p>
          <a:p>
            <a:r>
              <a:rPr lang="en-US"/>
              <a:t>wavelengths.</a:t>
            </a:r>
          </a:p>
        </p:txBody>
      </p:sp>
      <p:sp>
        <p:nvSpPr>
          <p:cNvPr id="206970" name="Oval 122"/>
          <p:cNvSpPr>
            <a:spLocks noChangeArrowheads="1"/>
          </p:cNvSpPr>
          <p:nvPr/>
        </p:nvSpPr>
        <p:spPr bwMode="auto">
          <a:xfrm>
            <a:off x="7569200" y="579438"/>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206971" name="Freeform 123"/>
          <p:cNvSpPr>
            <a:spLocks/>
          </p:cNvSpPr>
          <p:nvPr/>
        </p:nvSpPr>
        <p:spPr bwMode="auto">
          <a:xfrm rot="21379296">
            <a:off x="8075613" y="896938"/>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FF0000"/>
            </a:solidFill>
            <a:round/>
            <a:headEnd type="none" w="med" len="med"/>
            <a:tailEnd type="triangle" w="med" len="med"/>
          </a:ln>
          <a:effectLst/>
        </p:spPr>
        <p:txBody>
          <a:bodyPr>
            <a:prstTxWarp prst="textNoShape">
              <a:avLst/>
            </a:prstTxWarp>
          </a:bodyPr>
          <a:lstStyle/>
          <a:p>
            <a:endParaRPr lang="en-US"/>
          </a:p>
        </p:txBody>
      </p:sp>
      <p:sp>
        <p:nvSpPr>
          <p:cNvPr id="206972" name="Freeform 124"/>
          <p:cNvSpPr>
            <a:spLocks/>
          </p:cNvSpPr>
          <p:nvPr/>
        </p:nvSpPr>
        <p:spPr bwMode="auto">
          <a:xfrm rot="21295259">
            <a:off x="8075613" y="1752600"/>
            <a:ext cx="728662" cy="263525"/>
          </a:xfrm>
          <a:custGeom>
            <a:avLst/>
            <a:gdLst/>
            <a:ahLst/>
            <a:cxnLst>
              <a:cxn ang="0">
                <a:pos x="0" y="148"/>
              </a:cxn>
              <a:cxn ang="0">
                <a:pos x="51" y="2"/>
              </a:cxn>
              <a:cxn ang="0">
                <a:pos x="131" y="163"/>
              </a:cxn>
              <a:cxn ang="0">
                <a:pos x="182" y="17"/>
              </a:cxn>
              <a:cxn ang="0">
                <a:pos x="255" y="155"/>
              </a:cxn>
              <a:cxn ang="0">
                <a:pos x="314" y="24"/>
              </a:cxn>
              <a:cxn ang="0">
                <a:pos x="372" y="104"/>
              </a:cxn>
              <a:cxn ang="0">
                <a:pos x="459" y="112"/>
              </a:cxn>
            </a:cxnLst>
            <a:rect l="0" t="0" r="r" b="b"/>
            <a:pathLst>
              <a:path w="459" h="166">
                <a:moveTo>
                  <a:pt x="0" y="148"/>
                </a:moveTo>
                <a:cubicBezTo>
                  <a:pt x="14" y="74"/>
                  <a:pt x="29" y="0"/>
                  <a:pt x="51" y="2"/>
                </a:cubicBezTo>
                <a:cubicBezTo>
                  <a:pt x="73" y="4"/>
                  <a:pt x="109" y="160"/>
                  <a:pt x="131" y="163"/>
                </a:cubicBezTo>
                <a:cubicBezTo>
                  <a:pt x="153" y="166"/>
                  <a:pt x="161" y="18"/>
                  <a:pt x="182" y="17"/>
                </a:cubicBezTo>
                <a:cubicBezTo>
                  <a:pt x="203" y="16"/>
                  <a:pt x="233" y="154"/>
                  <a:pt x="255" y="155"/>
                </a:cubicBezTo>
                <a:cubicBezTo>
                  <a:pt x="277" y="156"/>
                  <a:pt x="295" y="32"/>
                  <a:pt x="314" y="24"/>
                </a:cubicBezTo>
                <a:cubicBezTo>
                  <a:pt x="333" y="16"/>
                  <a:pt x="348" y="89"/>
                  <a:pt x="372" y="104"/>
                </a:cubicBezTo>
                <a:cubicBezTo>
                  <a:pt x="396" y="119"/>
                  <a:pt x="446" y="111"/>
                  <a:pt x="459" y="112"/>
                </a:cubicBezTo>
              </a:path>
            </a:pathLst>
          </a:custGeom>
          <a:noFill/>
          <a:ln w="38100" cmpd="sng">
            <a:solidFill>
              <a:srgbClr val="0066FF"/>
            </a:solidFill>
            <a:round/>
            <a:headEnd type="none" w="med" len="med"/>
            <a:tailEnd type="triangle" w="med" len="med"/>
          </a:ln>
          <a:effectLst/>
        </p:spPr>
        <p:txBody>
          <a:bodyPr>
            <a:prstTxWarp prst="textNoShape">
              <a:avLst/>
            </a:prstTxWarp>
          </a:bodyPr>
          <a:lstStyle/>
          <a:p>
            <a:endParaRPr lang="en-US"/>
          </a:p>
        </p:txBody>
      </p:sp>
      <p:sp>
        <p:nvSpPr>
          <p:cNvPr id="206973" name="Oval 125"/>
          <p:cNvSpPr>
            <a:spLocks noChangeArrowheads="1"/>
          </p:cNvSpPr>
          <p:nvPr/>
        </p:nvSpPr>
        <p:spPr bwMode="auto">
          <a:xfrm>
            <a:off x="7607300" y="1174750"/>
            <a:ext cx="88900" cy="88900"/>
          </a:xfrm>
          <a:prstGeom prst="ellipse">
            <a:avLst/>
          </a:prstGeom>
          <a:solidFill>
            <a:schemeClr val="accent2"/>
          </a:solidFill>
          <a:ln w="9525">
            <a:solidFill>
              <a:schemeClr val="tx1"/>
            </a:solidFill>
            <a:round/>
            <a:headEnd/>
            <a:tailEnd/>
          </a:ln>
          <a:effectLst/>
        </p:spPr>
        <p:txBody>
          <a:bodyPr wrap="none" anchor="ctr">
            <a:prstTxWarp prst="textNoShape">
              <a:avLst/>
            </a:prstTxWarp>
          </a:bodyPr>
          <a:lstStyle/>
          <a:p>
            <a:endParaRPr lang="en-US"/>
          </a:p>
        </p:txBody>
      </p:sp>
      <p:sp>
        <p:nvSpPr>
          <p:cNvPr id="206974" name="Text Box 126"/>
          <p:cNvSpPr txBox="1">
            <a:spLocks noChangeArrowheads="1"/>
          </p:cNvSpPr>
          <p:nvPr/>
        </p:nvSpPr>
        <p:spPr bwMode="auto">
          <a:xfrm>
            <a:off x="2684463" y="3360738"/>
            <a:ext cx="3994150" cy="1196975"/>
          </a:xfrm>
          <a:prstGeom prst="rect">
            <a:avLst/>
          </a:prstGeom>
          <a:noFill/>
          <a:ln w="9525">
            <a:solidFill>
              <a:schemeClr val="tx1"/>
            </a:solidFill>
            <a:miter lim="800000"/>
            <a:headEnd/>
            <a:tailEnd/>
          </a:ln>
          <a:effectLst/>
        </p:spPr>
        <p:txBody>
          <a:bodyPr wrap="none">
            <a:prstTxWarp prst="textNoShape">
              <a:avLst/>
            </a:prstTxWarp>
            <a:spAutoFit/>
          </a:bodyPr>
          <a:lstStyle/>
          <a:p>
            <a:pPr>
              <a:buFontTx/>
              <a:buChar char="•"/>
            </a:pPr>
            <a:r>
              <a:rPr lang="en-US"/>
              <a:t>Light from extended source</a:t>
            </a:r>
          </a:p>
          <a:p>
            <a:pPr>
              <a:buFontTx/>
              <a:buChar char="•"/>
            </a:pPr>
            <a:r>
              <a:rPr lang="en-US"/>
              <a:t>Going different directions</a:t>
            </a:r>
          </a:p>
          <a:p>
            <a:pPr>
              <a:buFontTx/>
              <a:buChar char="•"/>
            </a:pPr>
            <a:r>
              <a:rPr lang="en-US"/>
              <a:t>Range of wavelengths</a:t>
            </a:r>
          </a:p>
        </p:txBody>
      </p:sp>
      <p:sp>
        <p:nvSpPr>
          <p:cNvPr id="206975" name="Text Box 127"/>
          <p:cNvSpPr txBox="1">
            <a:spLocks noChangeArrowheads="1"/>
          </p:cNvSpPr>
          <p:nvPr/>
        </p:nvSpPr>
        <p:spPr bwMode="auto">
          <a:xfrm>
            <a:off x="885825" y="500063"/>
            <a:ext cx="3063875" cy="457200"/>
          </a:xfrm>
          <a:prstGeom prst="rect">
            <a:avLst/>
          </a:prstGeom>
          <a:noFill/>
          <a:ln w="9525">
            <a:noFill/>
            <a:miter lim="800000"/>
            <a:headEnd/>
            <a:tailEnd/>
          </a:ln>
          <a:effectLst/>
        </p:spPr>
        <p:txBody>
          <a:bodyPr wrap="none">
            <a:prstTxWarp prst="textNoShape">
              <a:avLst/>
            </a:prstTxWarp>
            <a:spAutoFit/>
          </a:bodyPr>
          <a:lstStyle/>
          <a:p>
            <a:r>
              <a:rPr lang="en-US"/>
              <a:t> </a:t>
            </a:r>
            <a:r>
              <a:rPr lang="en-US" u="sng">
                <a:solidFill>
                  <a:schemeClr val="accent2"/>
                </a:solidFill>
              </a:rPr>
              <a:t>light bulb filament</a:t>
            </a:r>
            <a:r>
              <a:rPr lang="en-US"/>
              <a:t>     </a:t>
            </a:r>
          </a:p>
        </p:txBody>
      </p:sp>
      <p:sp>
        <p:nvSpPr>
          <p:cNvPr id="206976" name="Text Box 128"/>
          <p:cNvSpPr txBox="1">
            <a:spLocks noChangeArrowheads="1"/>
          </p:cNvSpPr>
          <p:nvPr/>
        </p:nvSpPr>
        <p:spPr bwMode="auto">
          <a:xfrm>
            <a:off x="5580063" y="87313"/>
            <a:ext cx="3165475" cy="822325"/>
          </a:xfrm>
          <a:prstGeom prst="rect">
            <a:avLst/>
          </a:prstGeom>
          <a:noFill/>
          <a:ln w="9525">
            <a:noFill/>
            <a:miter lim="800000"/>
            <a:headEnd/>
            <a:tailEnd/>
          </a:ln>
          <a:effectLst/>
        </p:spPr>
        <p:txBody>
          <a:bodyPr wrap="none">
            <a:prstTxWarp prst="textNoShape">
              <a:avLst/>
            </a:prstTxWarp>
            <a:spAutoFit/>
          </a:bodyPr>
          <a:lstStyle/>
          <a:p>
            <a:r>
              <a:rPr lang="en-US" u="sng">
                <a:solidFill>
                  <a:schemeClr val="accent2"/>
                </a:solidFill>
              </a:rPr>
              <a:t>atom discharge lamps</a:t>
            </a:r>
          </a:p>
          <a:p>
            <a:endParaRPr lang="en-US"/>
          </a:p>
        </p:txBody>
      </p:sp>
      <p:sp>
        <p:nvSpPr>
          <p:cNvPr id="206977" name="Line 129"/>
          <p:cNvSpPr>
            <a:spLocks noChangeShapeType="1"/>
          </p:cNvSpPr>
          <p:nvPr/>
        </p:nvSpPr>
        <p:spPr bwMode="auto">
          <a:xfrm>
            <a:off x="0" y="4657725"/>
            <a:ext cx="9144000" cy="0"/>
          </a:xfrm>
          <a:prstGeom prst="line">
            <a:avLst/>
          </a:prstGeom>
          <a:noFill/>
          <a:ln w="57150">
            <a:solidFill>
              <a:schemeClr val="tx1"/>
            </a:solidFill>
            <a:round/>
            <a:headEnd/>
            <a:tailEnd/>
          </a:ln>
          <a:effectLst/>
        </p:spPr>
        <p:txBody>
          <a:bodyPr>
            <a:prstTxWarp prst="textNoShape">
              <a:avLst/>
            </a:prstTxWarp>
          </a:bodyPr>
          <a:lstStyle/>
          <a:p>
            <a:endParaRPr lang="en-US"/>
          </a:p>
        </p:txBody>
      </p:sp>
      <p:sp>
        <p:nvSpPr>
          <p:cNvPr id="206978" name="Oval 130"/>
          <p:cNvSpPr>
            <a:spLocks noChangeArrowheads="1"/>
          </p:cNvSpPr>
          <p:nvPr/>
        </p:nvSpPr>
        <p:spPr bwMode="auto">
          <a:xfrm>
            <a:off x="1785938" y="5200650"/>
            <a:ext cx="171450" cy="1714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979" name="Oval 131"/>
          <p:cNvSpPr>
            <a:spLocks noChangeArrowheads="1"/>
          </p:cNvSpPr>
          <p:nvPr/>
        </p:nvSpPr>
        <p:spPr bwMode="auto">
          <a:xfrm>
            <a:off x="1938338" y="5138738"/>
            <a:ext cx="171450" cy="1714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980" name="Oval 132"/>
          <p:cNvSpPr>
            <a:spLocks noChangeArrowheads="1"/>
          </p:cNvSpPr>
          <p:nvPr/>
        </p:nvSpPr>
        <p:spPr bwMode="auto">
          <a:xfrm>
            <a:off x="1833563" y="5362575"/>
            <a:ext cx="171450" cy="1714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981" name="Oval 133"/>
          <p:cNvSpPr>
            <a:spLocks noChangeArrowheads="1"/>
          </p:cNvSpPr>
          <p:nvPr/>
        </p:nvSpPr>
        <p:spPr bwMode="auto">
          <a:xfrm>
            <a:off x="2028825" y="5286375"/>
            <a:ext cx="171450" cy="1714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982" name="Oval 134"/>
          <p:cNvSpPr>
            <a:spLocks noChangeArrowheads="1"/>
          </p:cNvSpPr>
          <p:nvPr/>
        </p:nvSpPr>
        <p:spPr bwMode="auto">
          <a:xfrm>
            <a:off x="2095500" y="5167313"/>
            <a:ext cx="171450" cy="171450"/>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en-US"/>
          </a:p>
        </p:txBody>
      </p:sp>
      <p:sp>
        <p:nvSpPr>
          <p:cNvPr id="206983" name="Line 135"/>
          <p:cNvSpPr>
            <a:spLocks noChangeShapeType="1"/>
          </p:cNvSpPr>
          <p:nvPr/>
        </p:nvSpPr>
        <p:spPr bwMode="auto">
          <a:xfrm>
            <a:off x="2386013" y="5343525"/>
            <a:ext cx="1128712"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984" name="Text Box 136"/>
          <p:cNvSpPr txBox="1">
            <a:spLocks noChangeArrowheads="1"/>
          </p:cNvSpPr>
          <p:nvPr/>
        </p:nvSpPr>
        <p:spPr bwMode="auto">
          <a:xfrm>
            <a:off x="1708150" y="4716463"/>
            <a:ext cx="4775200" cy="457200"/>
          </a:xfrm>
          <a:prstGeom prst="rect">
            <a:avLst/>
          </a:prstGeom>
          <a:noFill/>
          <a:ln w="9525">
            <a:noFill/>
            <a:miter lim="800000"/>
            <a:headEnd/>
            <a:tailEnd/>
          </a:ln>
          <a:effectLst/>
        </p:spPr>
        <p:txBody>
          <a:bodyPr wrap="none">
            <a:prstTxWarp prst="textNoShape">
              <a:avLst/>
            </a:prstTxWarp>
            <a:spAutoFit/>
          </a:bodyPr>
          <a:lstStyle/>
          <a:p>
            <a:r>
              <a:rPr lang="en-US" b="1"/>
              <a:t>laser light-- all exactly the same</a:t>
            </a:r>
          </a:p>
        </p:txBody>
      </p:sp>
      <p:sp>
        <p:nvSpPr>
          <p:cNvPr id="206985" name="Text Box 137"/>
          <p:cNvSpPr txBox="1">
            <a:spLocks noChangeArrowheads="1"/>
          </p:cNvSpPr>
          <p:nvPr/>
        </p:nvSpPr>
        <p:spPr bwMode="auto">
          <a:xfrm>
            <a:off x="3879850" y="5016500"/>
            <a:ext cx="4606925" cy="822325"/>
          </a:xfrm>
          <a:prstGeom prst="rect">
            <a:avLst/>
          </a:prstGeom>
          <a:noFill/>
          <a:ln w="9525">
            <a:noFill/>
            <a:miter lim="800000"/>
            <a:headEnd/>
            <a:tailEnd/>
          </a:ln>
          <a:effectLst/>
        </p:spPr>
        <p:txBody>
          <a:bodyPr wrap="none">
            <a:prstTxWarp prst="textNoShape">
              <a:avLst/>
            </a:prstTxWarp>
            <a:spAutoFit/>
          </a:bodyPr>
          <a:lstStyle/>
          <a:p>
            <a:r>
              <a:rPr lang="en-US"/>
              <a:t>whole bunch of identical photons</a:t>
            </a:r>
          </a:p>
          <a:p>
            <a:r>
              <a:rPr lang="en-US" i="1"/>
              <a:t>(actually on top of each other)</a:t>
            </a:r>
          </a:p>
        </p:txBody>
      </p:sp>
      <p:sp>
        <p:nvSpPr>
          <p:cNvPr id="206986" name="Text Box 138"/>
          <p:cNvSpPr txBox="1">
            <a:spLocks noChangeArrowheads="1"/>
          </p:cNvSpPr>
          <p:nvPr/>
        </p:nvSpPr>
        <p:spPr bwMode="auto">
          <a:xfrm>
            <a:off x="193675" y="4959350"/>
            <a:ext cx="1116013" cy="822325"/>
          </a:xfrm>
          <a:prstGeom prst="rect">
            <a:avLst/>
          </a:prstGeom>
          <a:noFill/>
          <a:ln w="9525">
            <a:noFill/>
            <a:miter lim="800000"/>
            <a:headEnd/>
            <a:tailEnd/>
          </a:ln>
          <a:effectLst/>
        </p:spPr>
        <p:txBody>
          <a:bodyPr wrap="none">
            <a:prstTxWarp prst="textNoShape">
              <a:avLst/>
            </a:prstTxWarp>
            <a:spAutoFit/>
          </a:bodyPr>
          <a:lstStyle/>
          <a:p>
            <a:r>
              <a:rPr lang="en-US"/>
              <a:t>photon</a:t>
            </a:r>
          </a:p>
          <a:p>
            <a:r>
              <a:rPr lang="en-US"/>
              <a:t>view</a:t>
            </a:r>
          </a:p>
        </p:txBody>
      </p:sp>
      <p:grpSp>
        <p:nvGrpSpPr>
          <p:cNvPr id="10" name="Group 139"/>
          <p:cNvGrpSpPr>
            <a:grpSpLocks/>
          </p:cNvGrpSpPr>
          <p:nvPr/>
        </p:nvGrpSpPr>
        <p:grpSpPr bwMode="auto">
          <a:xfrm>
            <a:off x="0" y="5800725"/>
            <a:ext cx="9144000" cy="1057275"/>
            <a:chOff x="0" y="3654"/>
            <a:chExt cx="5760" cy="666"/>
          </a:xfrm>
        </p:grpSpPr>
        <p:sp>
          <p:nvSpPr>
            <p:cNvPr id="206988" name="Line 140"/>
            <p:cNvSpPr>
              <a:spLocks noChangeShapeType="1"/>
            </p:cNvSpPr>
            <p:nvPr/>
          </p:nvSpPr>
          <p:spPr bwMode="auto">
            <a:xfrm flipH="1">
              <a:off x="0" y="3654"/>
              <a:ext cx="5760" cy="0"/>
            </a:xfrm>
            <a:prstGeom prst="line">
              <a:avLst/>
            </a:prstGeom>
            <a:noFill/>
            <a:ln w="9525">
              <a:solidFill>
                <a:schemeClr val="tx1"/>
              </a:solidFill>
              <a:prstDash val="dash"/>
              <a:round/>
              <a:headEnd/>
              <a:tailEnd/>
            </a:ln>
            <a:effectLst/>
          </p:spPr>
          <p:txBody>
            <a:bodyPr>
              <a:prstTxWarp prst="textNoShape">
                <a:avLst/>
              </a:prstTxWarp>
            </a:bodyPr>
            <a:lstStyle/>
            <a:p>
              <a:endParaRPr lang="en-US"/>
            </a:p>
          </p:txBody>
        </p:sp>
        <p:grpSp>
          <p:nvGrpSpPr>
            <p:cNvPr id="11" name="Group 141"/>
            <p:cNvGrpSpPr>
              <a:grpSpLocks/>
            </p:cNvGrpSpPr>
            <p:nvPr/>
          </p:nvGrpSpPr>
          <p:grpSpPr bwMode="auto">
            <a:xfrm>
              <a:off x="131" y="3682"/>
              <a:ext cx="5627" cy="638"/>
              <a:chOff x="131" y="3682"/>
              <a:chExt cx="5627" cy="638"/>
            </a:xfrm>
          </p:grpSpPr>
          <p:sp>
            <p:nvSpPr>
              <p:cNvPr id="206990" name="Text Box 142"/>
              <p:cNvSpPr txBox="1">
                <a:spLocks noChangeArrowheads="1"/>
              </p:cNvSpPr>
              <p:nvPr/>
            </p:nvSpPr>
            <p:spPr bwMode="auto">
              <a:xfrm>
                <a:off x="131" y="3802"/>
                <a:ext cx="618" cy="518"/>
              </a:xfrm>
              <a:prstGeom prst="rect">
                <a:avLst/>
              </a:prstGeom>
              <a:noFill/>
              <a:ln w="9525">
                <a:noFill/>
                <a:miter lim="800000"/>
                <a:headEnd/>
                <a:tailEnd/>
              </a:ln>
              <a:effectLst/>
            </p:spPr>
            <p:txBody>
              <a:bodyPr wrap="none">
                <a:prstTxWarp prst="textNoShape">
                  <a:avLst/>
                </a:prstTxWarp>
                <a:spAutoFit/>
              </a:bodyPr>
              <a:lstStyle/>
              <a:p>
                <a:r>
                  <a:rPr lang="en-US"/>
                  <a:t>wave </a:t>
                </a:r>
              </a:p>
              <a:p>
                <a:r>
                  <a:rPr lang="en-US"/>
                  <a:t>view</a:t>
                </a:r>
              </a:p>
            </p:txBody>
          </p:sp>
          <p:grpSp>
            <p:nvGrpSpPr>
              <p:cNvPr id="12" name="Group 143"/>
              <p:cNvGrpSpPr>
                <a:grpSpLocks/>
              </p:cNvGrpSpPr>
              <p:nvPr/>
            </p:nvGrpSpPr>
            <p:grpSpPr bwMode="auto">
              <a:xfrm>
                <a:off x="1094" y="3682"/>
                <a:ext cx="4664" cy="542"/>
                <a:chOff x="1094" y="3682"/>
                <a:chExt cx="4664" cy="542"/>
              </a:xfrm>
            </p:grpSpPr>
            <p:sp>
              <p:nvSpPr>
                <p:cNvPr id="206992" name="Freeform 144"/>
                <p:cNvSpPr>
                  <a:spLocks/>
                </p:cNvSpPr>
                <p:nvPr/>
              </p:nvSpPr>
              <p:spPr bwMode="auto">
                <a:xfrm>
                  <a:off x="1094" y="3777"/>
                  <a:ext cx="1234" cy="405"/>
                </a:xfrm>
                <a:custGeom>
                  <a:avLst/>
                  <a:gdLst/>
                  <a:ahLst/>
                  <a:cxnLst>
                    <a:cxn ang="0">
                      <a:pos x="40" y="176"/>
                    </a:cxn>
                    <a:cxn ang="0">
                      <a:pos x="118" y="126"/>
                    </a:cxn>
                    <a:cxn ang="0">
                      <a:pos x="197" y="81"/>
                    </a:cxn>
                    <a:cxn ang="0">
                      <a:pos x="276" y="43"/>
                    </a:cxn>
                    <a:cxn ang="0">
                      <a:pos x="354" y="17"/>
                    </a:cxn>
                    <a:cxn ang="0">
                      <a:pos x="433" y="2"/>
                    </a:cxn>
                    <a:cxn ang="0">
                      <a:pos x="512" y="1"/>
                    </a:cxn>
                    <a:cxn ang="0">
                      <a:pos x="590" y="13"/>
                    </a:cxn>
                    <a:cxn ang="0">
                      <a:pos x="669" y="39"/>
                    </a:cxn>
                    <a:cxn ang="0">
                      <a:pos x="748" y="74"/>
                    </a:cxn>
                    <a:cxn ang="0">
                      <a:pos x="826" y="119"/>
                    </a:cxn>
                    <a:cxn ang="0">
                      <a:pos x="905" y="169"/>
                    </a:cxn>
                    <a:cxn ang="0">
                      <a:pos x="984" y="221"/>
                    </a:cxn>
                    <a:cxn ang="0">
                      <a:pos x="1062" y="272"/>
                    </a:cxn>
                    <a:cxn ang="0">
                      <a:pos x="1141" y="318"/>
                    </a:cxn>
                    <a:cxn ang="0">
                      <a:pos x="1220" y="357"/>
                    </a:cxn>
                    <a:cxn ang="0">
                      <a:pos x="1298" y="385"/>
                    </a:cxn>
                    <a:cxn ang="0">
                      <a:pos x="1377" y="401"/>
                    </a:cxn>
                    <a:cxn ang="0">
                      <a:pos x="1456" y="405"/>
                    </a:cxn>
                    <a:cxn ang="0">
                      <a:pos x="1534" y="394"/>
                    </a:cxn>
                    <a:cxn ang="0">
                      <a:pos x="1613" y="371"/>
                    </a:cxn>
                    <a:cxn ang="0">
                      <a:pos x="1692" y="337"/>
                    </a:cxn>
                    <a:cxn ang="0">
                      <a:pos x="1770" y="293"/>
                    </a:cxn>
                    <a:cxn ang="0">
                      <a:pos x="1849" y="244"/>
                    </a:cxn>
                    <a:cxn ang="0">
                      <a:pos x="1928" y="192"/>
                    </a:cxn>
                    <a:cxn ang="0">
                      <a:pos x="2008" y="141"/>
                    </a:cxn>
                    <a:cxn ang="0">
                      <a:pos x="2087" y="93"/>
                    </a:cxn>
                    <a:cxn ang="0">
                      <a:pos x="2165" y="53"/>
                    </a:cxn>
                    <a:cxn ang="0">
                      <a:pos x="2244" y="23"/>
                    </a:cxn>
                    <a:cxn ang="0">
                      <a:pos x="2323" y="5"/>
                    </a:cxn>
                    <a:cxn ang="0">
                      <a:pos x="2401" y="0"/>
                    </a:cxn>
                    <a:cxn ang="0">
                      <a:pos x="2480" y="9"/>
                    </a:cxn>
                    <a:cxn ang="0">
                      <a:pos x="2559" y="30"/>
                    </a:cxn>
                    <a:cxn ang="0">
                      <a:pos x="2637" y="63"/>
                    </a:cxn>
                    <a:cxn ang="0">
                      <a:pos x="2716" y="105"/>
                    </a:cxn>
                    <a:cxn ang="0">
                      <a:pos x="2795" y="154"/>
                    </a:cxn>
                    <a:cxn ang="0">
                      <a:pos x="2873" y="205"/>
                    </a:cxn>
                    <a:cxn ang="0">
                      <a:pos x="2952" y="257"/>
                    </a:cxn>
                    <a:cxn ang="0">
                      <a:pos x="3031" y="305"/>
                    </a:cxn>
                    <a:cxn ang="0">
                      <a:pos x="3109" y="346"/>
                    </a:cxn>
                    <a:cxn ang="0">
                      <a:pos x="3188" y="378"/>
                    </a:cxn>
                    <a:cxn ang="0">
                      <a:pos x="3267" y="398"/>
                    </a:cxn>
                    <a:cxn ang="0">
                      <a:pos x="3345" y="405"/>
                    </a:cxn>
                    <a:cxn ang="0">
                      <a:pos x="3424" y="399"/>
                    </a:cxn>
                    <a:cxn ang="0">
                      <a:pos x="3503" y="379"/>
                    </a:cxn>
                    <a:cxn ang="0">
                      <a:pos x="3581" y="348"/>
                    </a:cxn>
                    <a:cxn ang="0">
                      <a:pos x="3660" y="307"/>
                    </a:cxn>
                    <a:cxn ang="0">
                      <a:pos x="3738" y="259"/>
                    </a:cxn>
                    <a:cxn ang="0">
                      <a:pos x="3817" y="208"/>
                    </a:cxn>
                    <a:cxn ang="0">
                      <a:pos x="3896" y="155"/>
                    </a:cxn>
                  </a:cxnLst>
                  <a:rect l="0" t="0" r="r" b="b"/>
                  <a:pathLst>
                    <a:path w="3896" h="405">
                      <a:moveTo>
                        <a:pt x="0" y="203"/>
                      </a:moveTo>
                      <a:lnTo>
                        <a:pt x="40" y="176"/>
                      </a:lnTo>
                      <a:lnTo>
                        <a:pt x="79" y="151"/>
                      </a:lnTo>
                      <a:lnTo>
                        <a:pt x="118" y="126"/>
                      </a:lnTo>
                      <a:lnTo>
                        <a:pt x="158" y="102"/>
                      </a:lnTo>
                      <a:lnTo>
                        <a:pt x="197" y="81"/>
                      </a:lnTo>
                      <a:lnTo>
                        <a:pt x="236" y="61"/>
                      </a:lnTo>
                      <a:lnTo>
                        <a:pt x="276" y="43"/>
                      </a:lnTo>
                      <a:lnTo>
                        <a:pt x="315" y="29"/>
                      </a:lnTo>
                      <a:lnTo>
                        <a:pt x="354" y="17"/>
                      </a:lnTo>
                      <a:lnTo>
                        <a:pt x="394" y="8"/>
                      </a:lnTo>
                      <a:lnTo>
                        <a:pt x="433" y="2"/>
                      </a:lnTo>
                      <a:lnTo>
                        <a:pt x="472" y="0"/>
                      </a:lnTo>
                      <a:lnTo>
                        <a:pt x="512" y="1"/>
                      </a:lnTo>
                      <a:lnTo>
                        <a:pt x="551" y="6"/>
                      </a:lnTo>
                      <a:lnTo>
                        <a:pt x="590" y="13"/>
                      </a:lnTo>
                      <a:lnTo>
                        <a:pt x="630" y="24"/>
                      </a:lnTo>
                      <a:lnTo>
                        <a:pt x="669" y="39"/>
                      </a:lnTo>
                      <a:lnTo>
                        <a:pt x="708" y="55"/>
                      </a:lnTo>
                      <a:lnTo>
                        <a:pt x="748" y="74"/>
                      </a:lnTo>
                      <a:lnTo>
                        <a:pt x="787" y="95"/>
                      </a:lnTo>
                      <a:lnTo>
                        <a:pt x="826" y="119"/>
                      </a:lnTo>
                      <a:lnTo>
                        <a:pt x="866" y="143"/>
                      </a:lnTo>
                      <a:lnTo>
                        <a:pt x="905" y="169"/>
                      </a:lnTo>
                      <a:lnTo>
                        <a:pt x="944" y="195"/>
                      </a:lnTo>
                      <a:lnTo>
                        <a:pt x="984" y="221"/>
                      </a:lnTo>
                      <a:lnTo>
                        <a:pt x="1023" y="247"/>
                      </a:lnTo>
                      <a:lnTo>
                        <a:pt x="1062" y="272"/>
                      </a:lnTo>
                      <a:lnTo>
                        <a:pt x="1102" y="296"/>
                      </a:lnTo>
                      <a:lnTo>
                        <a:pt x="1141" y="318"/>
                      </a:lnTo>
                      <a:lnTo>
                        <a:pt x="1180" y="339"/>
                      </a:lnTo>
                      <a:lnTo>
                        <a:pt x="1220" y="357"/>
                      </a:lnTo>
                      <a:lnTo>
                        <a:pt x="1259" y="372"/>
                      </a:lnTo>
                      <a:lnTo>
                        <a:pt x="1298" y="385"/>
                      </a:lnTo>
                      <a:lnTo>
                        <a:pt x="1338" y="395"/>
                      </a:lnTo>
                      <a:lnTo>
                        <a:pt x="1377" y="401"/>
                      </a:lnTo>
                      <a:lnTo>
                        <a:pt x="1416" y="405"/>
                      </a:lnTo>
                      <a:lnTo>
                        <a:pt x="1456" y="405"/>
                      </a:lnTo>
                      <a:lnTo>
                        <a:pt x="1495" y="401"/>
                      </a:lnTo>
                      <a:lnTo>
                        <a:pt x="1534" y="394"/>
                      </a:lnTo>
                      <a:lnTo>
                        <a:pt x="1574" y="384"/>
                      </a:lnTo>
                      <a:lnTo>
                        <a:pt x="1613" y="371"/>
                      </a:lnTo>
                      <a:lnTo>
                        <a:pt x="1652" y="355"/>
                      </a:lnTo>
                      <a:lnTo>
                        <a:pt x="1692" y="337"/>
                      </a:lnTo>
                      <a:lnTo>
                        <a:pt x="1731" y="316"/>
                      </a:lnTo>
                      <a:lnTo>
                        <a:pt x="1770" y="293"/>
                      </a:lnTo>
                      <a:lnTo>
                        <a:pt x="1810" y="269"/>
                      </a:lnTo>
                      <a:lnTo>
                        <a:pt x="1849" y="244"/>
                      </a:lnTo>
                      <a:lnTo>
                        <a:pt x="1888" y="218"/>
                      </a:lnTo>
                      <a:lnTo>
                        <a:pt x="1928" y="192"/>
                      </a:lnTo>
                      <a:lnTo>
                        <a:pt x="1969" y="166"/>
                      </a:lnTo>
                      <a:lnTo>
                        <a:pt x="2008" y="141"/>
                      </a:lnTo>
                      <a:lnTo>
                        <a:pt x="2047" y="116"/>
                      </a:lnTo>
                      <a:lnTo>
                        <a:pt x="2087" y="93"/>
                      </a:lnTo>
                      <a:lnTo>
                        <a:pt x="2126" y="72"/>
                      </a:lnTo>
                      <a:lnTo>
                        <a:pt x="2165" y="53"/>
                      </a:lnTo>
                      <a:lnTo>
                        <a:pt x="2205" y="37"/>
                      </a:lnTo>
                      <a:lnTo>
                        <a:pt x="2244" y="23"/>
                      </a:lnTo>
                      <a:lnTo>
                        <a:pt x="2283" y="12"/>
                      </a:lnTo>
                      <a:lnTo>
                        <a:pt x="2323" y="5"/>
                      </a:lnTo>
                      <a:lnTo>
                        <a:pt x="2362" y="1"/>
                      </a:lnTo>
                      <a:lnTo>
                        <a:pt x="2401" y="0"/>
                      </a:lnTo>
                      <a:lnTo>
                        <a:pt x="2441" y="3"/>
                      </a:lnTo>
                      <a:lnTo>
                        <a:pt x="2480" y="9"/>
                      </a:lnTo>
                      <a:lnTo>
                        <a:pt x="2519" y="17"/>
                      </a:lnTo>
                      <a:lnTo>
                        <a:pt x="2559" y="30"/>
                      </a:lnTo>
                      <a:lnTo>
                        <a:pt x="2598" y="45"/>
                      </a:lnTo>
                      <a:lnTo>
                        <a:pt x="2637" y="63"/>
                      </a:lnTo>
                      <a:lnTo>
                        <a:pt x="2677" y="83"/>
                      </a:lnTo>
                      <a:lnTo>
                        <a:pt x="2716" y="105"/>
                      </a:lnTo>
                      <a:lnTo>
                        <a:pt x="2755" y="129"/>
                      </a:lnTo>
                      <a:lnTo>
                        <a:pt x="2795" y="154"/>
                      </a:lnTo>
                      <a:lnTo>
                        <a:pt x="2834" y="179"/>
                      </a:lnTo>
                      <a:lnTo>
                        <a:pt x="2873" y="205"/>
                      </a:lnTo>
                      <a:lnTo>
                        <a:pt x="2913" y="232"/>
                      </a:lnTo>
                      <a:lnTo>
                        <a:pt x="2952" y="257"/>
                      </a:lnTo>
                      <a:lnTo>
                        <a:pt x="2991" y="282"/>
                      </a:lnTo>
                      <a:lnTo>
                        <a:pt x="3031" y="305"/>
                      </a:lnTo>
                      <a:lnTo>
                        <a:pt x="3070" y="327"/>
                      </a:lnTo>
                      <a:lnTo>
                        <a:pt x="3109" y="346"/>
                      </a:lnTo>
                      <a:lnTo>
                        <a:pt x="3149" y="364"/>
                      </a:lnTo>
                      <a:lnTo>
                        <a:pt x="3188" y="378"/>
                      </a:lnTo>
                      <a:lnTo>
                        <a:pt x="3227" y="389"/>
                      </a:lnTo>
                      <a:lnTo>
                        <a:pt x="3267" y="398"/>
                      </a:lnTo>
                      <a:lnTo>
                        <a:pt x="3306" y="403"/>
                      </a:lnTo>
                      <a:lnTo>
                        <a:pt x="3345" y="405"/>
                      </a:lnTo>
                      <a:lnTo>
                        <a:pt x="3385" y="404"/>
                      </a:lnTo>
                      <a:lnTo>
                        <a:pt x="3424" y="399"/>
                      </a:lnTo>
                      <a:lnTo>
                        <a:pt x="3463" y="390"/>
                      </a:lnTo>
                      <a:lnTo>
                        <a:pt x="3503" y="379"/>
                      </a:lnTo>
                      <a:lnTo>
                        <a:pt x="3542" y="365"/>
                      </a:lnTo>
                      <a:lnTo>
                        <a:pt x="3581" y="348"/>
                      </a:lnTo>
                      <a:lnTo>
                        <a:pt x="3621" y="328"/>
                      </a:lnTo>
                      <a:lnTo>
                        <a:pt x="3660" y="307"/>
                      </a:lnTo>
                      <a:lnTo>
                        <a:pt x="3699" y="284"/>
                      </a:lnTo>
                      <a:lnTo>
                        <a:pt x="3738" y="259"/>
                      </a:lnTo>
                      <a:lnTo>
                        <a:pt x="3778" y="233"/>
                      </a:lnTo>
                      <a:lnTo>
                        <a:pt x="3817" y="208"/>
                      </a:lnTo>
                      <a:lnTo>
                        <a:pt x="3856" y="181"/>
                      </a:lnTo>
                      <a:lnTo>
                        <a:pt x="3896" y="155"/>
                      </a:lnTo>
                    </a:path>
                  </a:pathLst>
                </a:custGeom>
                <a:noFill/>
                <a:ln w="38100">
                  <a:solidFill>
                    <a:schemeClr val="tx1"/>
                  </a:solidFill>
                  <a:prstDash val="solid"/>
                  <a:round/>
                  <a:headEnd type="none" w="med" len="med"/>
                  <a:tailEnd type="none" w="med" len="med"/>
                </a:ln>
              </p:spPr>
              <p:txBody>
                <a:bodyPr>
                  <a:prstTxWarp prst="textNoShape">
                    <a:avLst/>
                  </a:prstTxWarp>
                </a:bodyPr>
                <a:lstStyle/>
                <a:p>
                  <a:endParaRPr lang="en-US"/>
                </a:p>
              </p:txBody>
            </p:sp>
            <p:sp>
              <p:nvSpPr>
                <p:cNvPr id="206993" name="Freeform 145"/>
                <p:cNvSpPr>
                  <a:spLocks/>
                </p:cNvSpPr>
                <p:nvPr/>
              </p:nvSpPr>
              <p:spPr bwMode="auto">
                <a:xfrm>
                  <a:off x="2288" y="3819"/>
                  <a:ext cx="1234" cy="405"/>
                </a:xfrm>
                <a:custGeom>
                  <a:avLst/>
                  <a:gdLst/>
                  <a:ahLst/>
                  <a:cxnLst>
                    <a:cxn ang="0">
                      <a:pos x="40" y="176"/>
                    </a:cxn>
                    <a:cxn ang="0">
                      <a:pos x="118" y="126"/>
                    </a:cxn>
                    <a:cxn ang="0">
                      <a:pos x="197" y="81"/>
                    </a:cxn>
                    <a:cxn ang="0">
                      <a:pos x="276" y="43"/>
                    </a:cxn>
                    <a:cxn ang="0">
                      <a:pos x="354" y="17"/>
                    </a:cxn>
                    <a:cxn ang="0">
                      <a:pos x="433" y="2"/>
                    </a:cxn>
                    <a:cxn ang="0">
                      <a:pos x="512" y="1"/>
                    </a:cxn>
                    <a:cxn ang="0">
                      <a:pos x="590" y="13"/>
                    </a:cxn>
                    <a:cxn ang="0">
                      <a:pos x="669" y="39"/>
                    </a:cxn>
                    <a:cxn ang="0">
                      <a:pos x="748" y="74"/>
                    </a:cxn>
                    <a:cxn ang="0">
                      <a:pos x="826" y="119"/>
                    </a:cxn>
                    <a:cxn ang="0">
                      <a:pos x="905" y="169"/>
                    </a:cxn>
                    <a:cxn ang="0">
                      <a:pos x="984" y="221"/>
                    </a:cxn>
                    <a:cxn ang="0">
                      <a:pos x="1062" y="272"/>
                    </a:cxn>
                    <a:cxn ang="0">
                      <a:pos x="1141" y="318"/>
                    </a:cxn>
                    <a:cxn ang="0">
                      <a:pos x="1220" y="357"/>
                    </a:cxn>
                    <a:cxn ang="0">
                      <a:pos x="1298" y="385"/>
                    </a:cxn>
                    <a:cxn ang="0">
                      <a:pos x="1377" y="401"/>
                    </a:cxn>
                    <a:cxn ang="0">
                      <a:pos x="1456" y="405"/>
                    </a:cxn>
                    <a:cxn ang="0">
                      <a:pos x="1534" y="394"/>
                    </a:cxn>
                    <a:cxn ang="0">
                      <a:pos x="1613" y="371"/>
                    </a:cxn>
                    <a:cxn ang="0">
                      <a:pos x="1692" y="337"/>
                    </a:cxn>
                    <a:cxn ang="0">
                      <a:pos x="1770" y="293"/>
                    </a:cxn>
                    <a:cxn ang="0">
                      <a:pos x="1849" y="244"/>
                    </a:cxn>
                    <a:cxn ang="0">
                      <a:pos x="1928" y="192"/>
                    </a:cxn>
                    <a:cxn ang="0">
                      <a:pos x="2008" y="141"/>
                    </a:cxn>
                    <a:cxn ang="0">
                      <a:pos x="2087" y="93"/>
                    </a:cxn>
                    <a:cxn ang="0">
                      <a:pos x="2165" y="53"/>
                    </a:cxn>
                    <a:cxn ang="0">
                      <a:pos x="2244" y="23"/>
                    </a:cxn>
                    <a:cxn ang="0">
                      <a:pos x="2323" y="5"/>
                    </a:cxn>
                    <a:cxn ang="0">
                      <a:pos x="2401" y="0"/>
                    </a:cxn>
                    <a:cxn ang="0">
                      <a:pos x="2480" y="9"/>
                    </a:cxn>
                    <a:cxn ang="0">
                      <a:pos x="2559" y="30"/>
                    </a:cxn>
                    <a:cxn ang="0">
                      <a:pos x="2637" y="63"/>
                    </a:cxn>
                    <a:cxn ang="0">
                      <a:pos x="2716" y="105"/>
                    </a:cxn>
                    <a:cxn ang="0">
                      <a:pos x="2795" y="154"/>
                    </a:cxn>
                    <a:cxn ang="0">
                      <a:pos x="2873" y="205"/>
                    </a:cxn>
                    <a:cxn ang="0">
                      <a:pos x="2952" y="257"/>
                    </a:cxn>
                    <a:cxn ang="0">
                      <a:pos x="3031" y="305"/>
                    </a:cxn>
                    <a:cxn ang="0">
                      <a:pos x="3109" y="346"/>
                    </a:cxn>
                    <a:cxn ang="0">
                      <a:pos x="3188" y="378"/>
                    </a:cxn>
                    <a:cxn ang="0">
                      <a:pos x="3267" y="398"/>
                    </a:cxn>
                    <a:cxn ang="0">
                      <a:pos x="3345" y="405"/>
                    </a:cxn>
                    <a:cxn ang="0">
                      <a:pos x="3424" y="399"/>
                    </a:cxn>
                    <a:cxn ang="0">
                      <a:pos x="3503" y="379"/>
                    </a:cxn>
                    <a:cxn ang="0">
                      <a:pos x="3581" y="348"/>
                    </a:cxn>
                    <a:cxn ang="0">
                      <a:pos x="3660" y="307"/>
                    </a:cxn>
                    <a:cxn ang="0">
                      <a:pos x="3738" y="259"/>
                    </a:cxn>
                    <a:cxn ang="0">
                      <a:pos x="3817" y="208"/>
                    </a:cxn>
                    <a:cxn ang="0">
                      <a:pos x="3896" y="155"/>
                    </a:cxn>
                  </a:cxnLst>
                  <a:rect l="0" t="0" r="r" b="b"/>
                  <a:pathLst>
                    <a:path w="3896" h="405">
                      <a:moveTo>
                        <a:pt x="0" y="203"/>
                      </a:moveTo>
                      <a:lnTo>
                        <a:pt x="40" y="176"/>
                      </a:lnTo>
                      <a:lnTo>
                        <a:pt x="79" y="151"/>
                      </a:lnTo>
                      <a:lnTo>
                        <a:pt x="118" y="126"/>
                      </a:lnTo>
                      <a:lnTo>
                        <a:pt x="158" y="102"/>
                      </a:lnTo>
                      <a:lnTo>
                        <a:pt x="197" y="81"/>
                      </a:lnTo>
                      <a:lnTo>
                        <a:pt x="236" y="61"/>
                      </a:lnTo>
                      <a:lnTo>
                        <a:pt x="276" y="43"/>
                      </a:lnTo>
                      <a:lnTo>
                        <a:pt x="315" y="29"/>
                      </a:lnTo>
                      <a:lnTo>
                        <a:pt x="354" y="17"/>
                      </a:lnTo>
                      <a:lnTo>
                        <a:pt x="394" y="8"/>
                      </a:lnTo>
                      <a:lnTo>
                        <a:pt x="433" y="2"/>
                      </a:lnTo>
                      <a:lnTo>
                        <a:pt x="472" y="0"/>
                      </a:lnTo>
                      <a:lnTo>
                        <a:pt x="512" y="1"/>
                      </a:lnTo>
                      <a:lnTo>
                        <a:pt x="551" y="6"/>
                      </a:lnTo>
                      <a:lnTo>
                        <a:pt x="590" y="13"/>
                      </a:lnTo>
                      <a:lnTo>
                        <a:pt x="630" y="24"/>
                      </a:lnTo>
                      <a:lnTo>
                        <a:pt x="669" y="39"/>
                      </a:lnTo>
                      <a:lnTo>
                        <a:pt x="708" y="55"/>
                      </a:lnTo>
                      <a:lnTo>
                        <a:pt x="748" y="74"/>
                      </a:lnTo>
                      <a:lnTo>
                        <a:pt x="787" y="95"/>
                      </a:lnTo>
                      <a:lnTo>
                        <a:pt x="826" y="119"/>
                      </a:lnTo>
                      <a:lnTo>
                        <a:pt x="866" y="143"/>
                      </a:lnTo>
                      <a:lnTo>
                        <a:pt x="905" y="169"/>
                      </a:lnTo>
                      <a:lnTo>
                        <a:pt x="944" y="195"/>
                      </a:lnTo>
                      <a:lnTo>
                        <a:pt x="984" y="221"/>
                      </a:lnTo>
                      <a:lnTo>
                        <a:pt x="1023" y="247"/>
                      </a:lnTo>
                      <a:lnTo>
                        <a:pt x="1062" y="272"/>
                      </a:lnTo>
                      <a:lnTo>
                        <a:pt x="1102" y="296"/>
                      </a:lnTo>
                      <a:lnTo>
                        <a:pt x="1141" y="318"/>
                      </a:lnTo>
                      <a:lnTo>
                        <a:pt x="1180" y="339"/>
                      </a:lnTo>
                      <a:lnTo>
                        <a:pt x="1220" y="357"/>
                      </a:lnTo>
                      <a:lnTo>
                        <a:pt x="1259" y="372"/>
                      </a:lnTo>
                      <a:lnTo>
                        <a:pt x="1298" y="385"/>
                      </a:lnTo>
                      <a:lnTo>
                        <a:pt x="1338" y="395"/>
                      </a:lnTo>
                      <a:lnTo>
                        <a:pt x="1377" y="401"/>
                      </a:lnTo>
                      <a:lnTo>
                        <a:pt x="1416" y="405"/>
                      </a:lnTo>
                      <a:lnTo>
                        <a:pt x="1456" y="405"/>
                      </a:lnTo>
                      <a:lnTo>
                        <a:pt x="1495" y="401"/>
                      </a:lnTo>
                      <a:lnTo>
                        <a:pt x="1534" y="394"/>
                      </a:lnTo>
                      <a:lnTo>
                        <a:pt x="1574" y="384"/>
                      </a:lnTo>
                      <a:lnTo>
                        <a:pt x="1613" y="371"/>
                      </a:lnTo>
                      <a:lnTo>
                        <a:pt x="1652" y="355"/>
                      </a:lnTo>
                      <a:lnTo>
                        <a:pt x="1692" y="337"/>
                      </a:lnTo>
                      <a:lnTo>
                        <a:pt x="1731" y="316"/>
                      </a:lnTo>
                      <a:lnTo>
                        <a:pt x="1770" y="293"/>
                      </a:lnTo>
                      <a:lnTo>
                        <a:pt x="1810" y="269"/>
                      </a:lnTo>
                      <a:lnTo>
                        <a:pt x="1849" y="244"/>
                      </a:lnTo>
                      <a:lnTo>
                        <a:pt x="1888" y="218"/>
                      </a:lnTo>
                      <a:lnTo>
                        <a:pt x="1928" y="192"/>
                      </a:lnTo>
                      <a:lnTo>
                        <a:pt x="1969" y="166"/>
                      </a:lnTo>
                      <a:lnTo>
                        <a:pt x="2008" y="141"/>
                      </a:lnTo>
                      <a:lnTo>
                        <a:pt x="2047" y="116"/>
                      </a:lnTo>
                      <a:lnTo>
                        <a:pt x="2087" y="93"/>
                      </a:lnTo>
                      <a:lnTo>
                        <a:pt x="2126" y="72"/>
                      </a:lnTo>
                      <a:lnTo>
                        <a:pt x="2165" y="53"/>
                      </a:lnTo>
                      <a:lnTo>
                        <a:pt x="2205" y="37"/>
                      </a:lnTo>
                      <a:lnTo>
                        <a:pt x="2244" y="23"/>
                      </a:lnTo>
                      <a:lnTo>
                        <a:pt x="2283" y="12"/>
                      </a:lnTo>
                      <a:lnTo>
                        <a:pt x="2323" y="5"/>
                      </a:lnTo>
                      <a:lnTo>
                        <a:pt x="2362" y="1"/>
                      </a:lnTo>
                      <a:lnTo>
                        <a:pt x="2401" y="0"/>
                      </a:lnTo>
                      <a:lnTo>
                        <a:pt x="2441" y="3"/>
                      </a:lnTo>
                      <a:lnTo>
                        <a:pt x="2480" y="9"/>
                      </a:lnTo>
                      <a:lnTo>
                        <a:pt x="2519" y="17"/>
                      </a:lnTo>
                      <a:lnTo>
                        <a:pt x="2559" y="30"/>
                      </a:lnTo>
                      <a:lnTo>
                        <a:pt x="2598" y="45"/>
                      </a:lnTo>
                      <a:lnTo>
                        <a:pt x="2637" y="63"/>
                      </a:lnTo>
                      <a:lnTo>
                        <a:pt x="2677" y="83"/>
                      </a:lnTo>
                      <a:lnTo>
                        <a:pt x="2716" y="105"/>
                      </a:lnTo>
                      <a:lnTo>
                        <a:pt x="2755" y="129"/>
                      </a:lnTo>
                      <a:lnTo>
                        <a:pt x="2795" y="154"/>
                      </a:lnTo>
                      <a:lnTo>
                        <a:pt x="2834" y="179"/>
                      </a:lnTo>
                      <a:lnTo>
                        <a:pt x="2873" y="205"/>
                      </a:lnTo>
                      <a:lnTo>
                        <a:pt x="2913" y="232"/>
                      </a:lnTo>
                      <a:lnTo>
                        <a:pt x="2952" y="257"/>
                      </a:lnTo>
                      <a:lnTo>
                        <a:pt x="2991" y="282"/>
                      </a:lnTo>
                      <a:lnTo>
                        <a:pt x="3031" y="305"/>
                      </a:lnTo>
                      <a:lnTo>
                        <a:pt x="3070" y="327"/>
                      </a:lnTo>
                      <a:lnTo>
                        <a:pt x="3109" y="346"/>
                      </a:lnTo>
                      <a:lnTo>
                        <a:pt x="3149" y="364"/>
                      </a:lnTo>
                      <a:lnTo>
                        <a:pt x="3188" y="378"/>
                      </a:lnTo>
                      <a:lnTo>
                        <a:pt x="3227" y="389"/>
                      </a:lnTo>
                      <a:lnTo>
                        <a:pt x="3267" y="398"/>
                      </a:lnTo>
                      <a:lnTo>
                        <a:pt x="3306" y="403"/>
                      </a:lnTo>
                      <a:lnTo>
                        <a:pt x="3345" y="405"/>
                      </a:lnTo>
                      <a:lnTo>
                        <a:pt x="3385" y="404"/>
                      </a:lnTo>
                      <a:lnTo>
                        <a:pt x="3424" y="399"/>
                      </a:lnTo>
                      <a:lnTo>
                        <a:pt x="3463" y="390"/>
                      </a:lnTo>
                      <a:lnTo>
                        <a:pt x="3503" y="379"/>
                      </a:lnTo>
                      <a:lnTo>
                        <a:pt x="3542" y="365"/>
                      </a:lnTo>
                      <a:lnTo>
                        <a:pt x="3581" y="348"/>
                      </a:lnTo>
                      <a:lnTo>
                        <a:pt x="3621" y="328"/>
                      </a:lnTo>
                      <a:lnTo>
                        <a:pt x="3660" y="307"/>
                      </a:lnTo>
                      <a:lnTo>
                        <a:pt x="3699" y="284"/>
                      </a:lnTo>
                      <a:lnTo>
                        <a:pt x="3738" y="259"/>
                      </a:lnTo>
                      <a:lnTo>
                        <a:pt x="3778" y="233"/>
                      </a:lnTo>
                      <a:lnTo>
                        <a:pt x="3817" y="208"/>
                      </a:lnTo>
                      <a:lnTo>
                        <a:pt x="3856" y="181"/>
                      </a:lnTo>
                      <a:lnTo>
                        <a:pt x="3896" y="155"/>
                      </a:lnTo>
                    </a:path>
                  </a:pathLst>
                </a:custGeom>
                <a:noFill/>
                <a:ln w="38100">
                  <a:solidFill>
                    <a:schemeClr val="tx1"/>
                  </a:solidFill>
                  <a:prstDash val="solid"/>
                  <a:round/>
                  <a:headEnd type="none" w="med" len="med"/>
                  <a:tailEnd type="none" w="med" len="med"/>
                </a:ln>
              </p:spPr>
              <p:txBody>
                <a:bodyPr>
                  <a:prstTxWarp prst="textNoShape">
                    <a:avLst/>
                  </a:prstTxWarp>
                </a:bodyPr>
                <a:lstStyle/>
                <a:p>
                  <a:endParaRPr lang="en-US"/>
                </a:p>
              </p:txBody>
            </p:sp>
            <p:sp>
              <p:nvSpPr>
                <p:cNvPr id="206994" name="Text Box 146"/>
                <p:cNvSpPr txBox="1">
                  <a:spLocks noChangeArrowheads="1"/>
                </p:cNvSpPr>
                <p:nvPr/>
              </p:nvSpPr>
              <p:spPr bwMode="auto">
                <a:xfrm>
                  <a:off x="3625" y="3682"/>
                  <a:ext cx="2133" cy="518"/>
                </a:xfrm>
                <a:prstGeom prst="rect">
                  <a:avLst/>
                </a:prstGeom>
                <a:noFill/>
                <a:ln w="9525">
                  <a:noFill/>
                  <a:miter lim="800000"/>
                  <a:headEnd/>
                  <a:tailEnd/>
                </a:ln>
                <a:effectLst/>
              </p:spPr>
              <p:txBody>
                <a:bodyPr wrap="none">
                  <a:prstTxWarp prst="textNoShape">
                    <a:avLst/>
                  </a:prstTxWarp>
                  <a:spAutoFit/>
                </a:bodyPr>
                <a:lstStyle/>
                <a:p>
                  <a:r>
                    <a:rPr lang="en-US"/>
                    <a:t>big electric field</a:t>
                  </a:r>
                </a:p>
                <a:p>
                  <a:r>
                    <a:rPr lang="en-US"/>
                    <a:t>nearly perfect sinewave</a:t>
                  </a:r>
                </a:p>
              </p:txBody>
            </p:sp>
          </p:grpSp>
        </p:grpSp>
      </p:grpSp>
      <p:sp>
        <p:nvSpPr>
          <p:cNvPr id="206995" name="Line 147"/>
          <p:cNvSpPr>
            <a:spLocks noChangeShapeType="1"/>
          </p:cNvSpPr>
          <p:nvPr/>
        </p:nvSpPr>
        <p:spPr bwMode="auto">
          <a:xfrm>
            <a:off x="307975" y="3840163"/>
            <a:ext cx="2190750" cy="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206996" name="Line 148"/>
          <p:cNvSpPr>
            <a:spLocks noChangeShapeType="1"/>
          </p:cNvSpPr>
          <p:nvPr/>
        </p:nvSpPr>
        <p:spPr bwMode="auto">
          <a:xfrm flipV="1">
            <a:off x="298450" y="2898775"/>
            <a:ext cx="0" cy="950913"/>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pic>
        <p:nvPicPr>
          <p:cNvPr id="206997" name="Picture 149" descr="spectrum"/>
          <p:cNvPicPr>
            <a:picLocks noChangeAspect="1" noChangeArrowheads="1"/>
          </p:cNvPicPr>
          <p:nvPr/>
        </p:nvPicPr>
        <p:blipFill>
          <a:blip r:embed="rId3"/>
          <a:srcRect t="45038" b="16231"/>
          <a:stretch>
            <a:fillRect/>
          </a:stretch>
        </p:blipFill>
        <p:spPr bwMode="auto">
          <a:xfrm>
            <a:off x="460375" y="3729038"/>
            <a:ext cx="862013" cy="190500"/>
          </a:xfrm>
          <a:prstGeom prst="rect">
            <a:avLst/>
          </a:prstGeom>
          <a:noFill/>
        </p:spPr>
      </p:pic>
      <p:sp>
        <p:nvSpPr>
          <p:cNvPr id="206998" name="Text Box 150"/>
          <p:cNvSpPr txBox="1">
            <a:spLocks noChangeArrowheads="1"/>
          </p:cNvSpPr>
          <p:nvPr/>
        </p:nvSpPr>
        <p:spPr bwMode="auto">
          <a:xfrm>
            <a:off x="0" y="3124200"/>
            <a:ext cx="387350" cy="457200"/>
          </a:xfrm>
          <a:prstGeom prst="rect">
            <a:avLst/>
          </a:prstGeom>
          <a:noFill/>
          <a:ln w="9525">
            <a:noFill/>
            <a:miter lim="800000"/>
            <a:headEnd/>
            <a:tailEnd/>
          </a:ln>
          <a:effectLst/>
        </p:spPr>
        <p:txBody>
          <a:bodyPr wrap="none">
            <a:prstTxWarp prst="textNoShape">
              <a:avLst/>
            </a:prstTxWarp>
            <a:spAutoFit/>
          </a:bodyPr>
          <a:lstStyle/>
          <a:p>
            <a:r>
              <a:rPr lang="en-US"/>
              <a:t>P</a:t>
            </a:r>
          </a:p>
        </p:txBody>
      </p:sp>
      <p:sp>
        <p:nvSpPr>
          <p:cNvPr id="206999" name="Text Box 151"/>
          <p:cNvSpPr txBox="1">
            <a:spLocks noChangeArrowheads="1"/>
          </p:cNvSpPr>
          <p:nvPr/>
        </p:nvSpPr>
        <p:spPr bwMode="auto">
          <a:xfrm>
            <a:off x="1184275" y="3765550"/>
            <a:ext cx="323850" cy="427038"/>
          </a:xfrm>
          <a:prstGeom prst="rect">
            <a:avLst/>
          </a:prstGeom>
          <a:noFill/>
          <a:ln w="9525">
            <a:noFill/>
            <a:miter lim="800000"/>
            <a:headEnd/>
            <a:tailEnd/>
          </a:ln>
          <a:effectLst/>
        </p:spPr>
        <p:txBody>
          <a:bodyPr wrap="none">
            <a:prstTxWarp prst="textNoShape">
              <a:avLst/>
            </a:prstTxWarp>
            <a:spAutoFit/>
          </a:bodyPr>
          <a:lstStyle/>
          <a:p>
            <a:r>
              <a:rPr lang="el-GR" sz="2200">
                <a:ea typeface="Arial" charset="0"/>
                <a:cs typeface="Arial" charset="0"/>
              </a:rPr>
              <a:t>λ</a:t>
            </a:r>
          </a:p>
        </p:txBody>
      </p:sp>
      <p:sp>
        <p:nvSpPr>
          <p:cNvPr id="207000" name="Freeform 152"/>
          <p:cNvSpPr>
            <a:spLocks/>
          </p:cNvSpPr>
          <p:nvPr/>
        </p:nvSpPr>
        <p:spPr bwMode="auto">
          <a:xfrm>
            <a:off x="633413" y="3163888"/>
            <a:ext cx="1422400" cy="668337"/>
          </a:xfrm>
          <a:custGeom>
            <a:avLst/>
            <a:gdLst/>
            <a:ahLst/>
            <a:cxnLst>
              <a:cxn ang="0">
                <a:pos x="0" y="409"/>
              </a:cxn>
              <a:cxn ang="0">
                <a:pos x="285" y="335"/>
              </a:cxn>
              <a:cxn ang="0">
                <a:pos x="451" y="204"/>
              </a:cxn>
              <a:cxn ang="0">
                <a:pos x="559" y="27"/>
              </a:cxn>
              <a:cxn ang="0">
                <a:pos x="616" y="44"/>
              </a:cxn>
              <a:cxn ang="0">
                <a:pos x="679" y="210"/>
              </a:cxn>
              <a:cxn ang="0">
                <a:pos x="730" y="318"/>
              </a:cxn>
              <a:cxn ang="0">
                <a:pos x="896" y="421"/>
              </a:cxn>
            </a:cxnLst>
            <a:rect l="0" t="0" r="r" b="b"/>
            <a:pathLst>
              <a:path w="896" h="421">
                <a:moveTo>
                  <a:pt x="0" y="409"/>
                </a:moveTo>
                <a:cubicBezTo>
                  <a:pt x="105" y="389"/>
                  <a:pt x="210" y="369"/>
                  <a:pt x="285" y="335"/>
                </a:cubicBezTo>
                <a:cubicBezTo>
                  <a:pt x="360" y="301"/>
                  <a:pt x="405" y="255"/>
                  <a:pt x="451" y="204"/>
                </a:cubicBezTo>
                <a:cubicBezTo>
                  <a:pt x="497" y="153"/>
                  <a:pt x="532" y="54"/>
                  <a:pt x="559" y="27"/>
                </a:cubicBezTo>
                <a:cubicBezTo>
                  <a:pt x="586" y="0"/>
                  <a:pt x="596" y="14"/>
                  <a:pt x="616" y="44"/>
                </a:cubicBezTo>
                <a:cubicBezTo>
                  <a:pt x="636" y="74"/>
                  <a:pt x="660" y="164"/>
                  <a:pt x="679" y="210"/>
                </a:cubicBezTo>
                <a:cubicBezTo>
                  <a:pt x="698" y="256"/>
                  <a:pt x="694" y="283"/>
                  <a:pt x="730" y="318"/>
                </a:cubicBezTo>
                <a:cubicBezTo>
                  <a:pt x="766" y="353"/>
                  <a:pt x="868" y="404"/>
                  <a:pt x="896" y="421"/>
                </a:cubicBezTo>
              </a:path>
            </a:pathLst>
          </a:custGeom>
          <a:noFill/>
          <a:ln w="9525">
            <a:solidFill>
              <a:schemeClr val="tx1"/>
            </a:solidFill>
            <a:round/>
            <a:headEnd/>
            <a:tailEnd/>
          </a:ln>
          <a:effectLst/>
        </p:spPr>
        <p:txBody>
          <a:bodyPr>
            <a:prstTxWarp prst="textNoShape">
              <a:avLst/>
            </a:prstTxWarp>
          </a:bodyPr>
          <a:lstStyle/>
          <a:p>
            <a:endParaRPr lang="en-US"/>
          </a:p>
        </p:txBody>
      </p:sp>
      <p:sp>
        <p:nvSpPr>
          <p:cNvPr id="207001" name="Text Box 153"/>
          <p:cNvSpPr txBox="1">
            <a:spLocks noChangeArrowheads="1"/>
          </p:cNvSpPr>
          <p:nvPr/>
        </p:nvSpPr>
        <p:spPr bwMode="auto">
          <a:xfrm>
            <a:off x="1682750" y="3101975"/>
            <a:ext cx="488950" cy="457200"/>
          </a:xfrm>
          <a:prstGeom prst="rect">
            <a:avLst/>
          </a:prstGeom>
          <a:noFill/>
          <a:ln w="9525">
            <a:noFill/>
            <a:miter lim="800000"/>
            <a:headEnd/>
            <a:tailEnd/>
          </a:ln>
          <a:effectLst/>
        </p:spPr>
        <p:txBody>
          <a:bodyPr wrap="none">
            <a:prstTxWarp prst="textNoShape">
              <a:avLst/>
            </a:prstTxWarp>
            <a:spAutoFit/>
          </a:bodyPr>
          <a:lstStyle/>
          <a:p>
            <a:r>
              <a:rPr lang="en-US"/>
              <a:t>IR</a:t>
            </a:r>
          </a:p>
        </p:txBody>
      </p:sp>
      <p:sp>
        <p:nvSpPr>
          <p:cNvPr id="207002" name="Rectangle 154"/>
          <p:cNvSpPr>
            <a:spLocks noChangeArrowheads="1"/>
          </p:cNvSpPr>
          <p:nvPr/>
        </p:nvSpPr>
        <p:spPr bwMode="auto">
          <a:xfrm>
            <a:off x="1303338" y="3108325"/>
            <a:ext cx="869950" cy="750888"/>
          </a:xfrm>
          <a:prstGeom prst="rect">
            <a:avLst/>
          </a:prstGeom>
          <a:noFill/>
          <a:ln w="9525">
            <a:solidFill>
              <a:schemeClr val="tx1"/>
            </a:solidFill>
            <a:prstDash val="dash"/>
            <a:miter lim="800000"/>
            <a:headEnd/>
            <a:tailEnd/>
          </a:ln>
          <a:effectLst/>
        </p:spPr>
        <p:txBody>
          <a:bodyPr wrap="none" anchor="ctr">
            <a:prstTxWarp prst="textNoShape">
              <a:avLst/>
            </a:prstTxWarp>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117972F5-C049-1449-A14E-0EBD1C320D38}" type="slidenum">
              <a:rPr lang="en-US"/>
              <a:pPr/>
              <a:t>9</a:t>
            </a:fld>
            <a:endParaRPr lang="en-US"/>
          </a:p>
        </p:txBody>
      </p:sp>
      <p:sp>
        <p:nvSpPr>
          <p:cNvPr id="208898" name="Text Box 2"/>
          <p:cNvSpPr txBox="1">
            <a:spLocks noChangeArrowheads="1"/>
          </p:cNvSpPr>
          <p:nvPr/>
        </p:nvSpPr>
        <p:spPr bwMode="auto">
          <a:xfrm>
            <a:off x="482600" y="747713"/>
            <a:ext cx="8432800" cy="2462212"/>
          </a:xfrm>
          <a:prstGeom prst="rect">
            <a:avLst/>
          </a:prstGeom>
          <a:noFill/>
          <a:ln w="9525">
            <a:noFill/>
            <a:miter lim="800000"/>
            <a:headEnd/>
            <a:tailEnd/>
          </a:ln>
          <a:effectLst/>
        </p:spPr>
        <p:txBody>
          <a:bodyPr>
            <a:prstTxWarp prst="textNoShape">
              <a:avLst/>
            </a:prstTxWarp>
            <a:spAutoFit/>
          </a:bodyPr>
          <a:lstStyle/>
          <a:p>
            <a:r>
              <a:rPr lang="en-US" sz="2200" dirty="0"/>
              <a:t>L</a:t>
            </a:r>
            <a:r>
              <a:rPr lang="en-US" sz="2200" dirty="0" smtClean="0"/>
              <a:t>ight </a:t>
            </a:r>
            <a:r>
              <a:rPr lang="en-US" sz="2200" dirty="0"/>
              <a:t>from lasers are much more likely to damage the retina of the eye than light from a bulb because</a:t>
            </a:r>
          </a:p>
          <a:p>
            <a:r>
              <a:rPr lang="en-US" sz="2200" dirty="0"/>
              <a:t>a. laser is at a more dangerous color.</a:t>
            </a:r>
          </a:p>
          <a:p>
            <a:r>
              <a:rPr lang="en-US" sz="2200" dirty="0" err="1"/>
              <a:t>b</a:t>
            </a:r>
            <a:r>
              <a:rPr lang="en-US" sz="2200" dirty="0"/>
              <a:t>. has lots more power in the beam.</a:t>
            </a:r>
          </a:p>
          <a:p>
            <a:r>
              <a:rPr lang="en-US" sz="2200" dirty="0" err="1"/>
              <a:t>c</a:t>
            </a:r>
            <a:r>
              <a:rPr lang="en-US" sz="2200" dirty="0"/>
              <a:t>. light is concentrated to a much smaller spot on the retina.</a:t>
            </a:r>
          </a:p>
          <a:p>
            <a:r>
              <a:rPr lang="en-US" sz="2200" dirty="0" err="1"/>
              <a:t>d</a:t>
            </a:r>
            <a:r>
              <a:rPr lang="en-US" sz="2200" dirty="0"/>
              <a:t>. light from bulb is turning off and on 60 times per second so light is not as intense.</a:t>
            </a:r>
          </a:p>
        </p:txBody>
      </p:sp>
      <p:sp>
        <p:nvSpPr>
          <p:cNvPr id="208899" name="Text Box 3"/>
          <p:cNvSpPr txBox="1">
            <a:spLocks noChangeArrowheads="1"/>
          </p:cNvSpPr>
          <p:nvPr/>
        </p:nvSpPr>
        <p:spPr bwMode="auto">
          <a:xfrm>
            <a:off x="327025" y="3189288"/>
            <a:ext cx="8404225" cy="3165475"/>
          </a:xfrm>
          <a:prstGeom prst="rect">
            <a:avLst/>
          </a:prstGeom>
          <a:noFill/>
          <a:ln w="9525">
            <a:noFill/>
            <a:miter lim="800000"/>
            <a:headEnd/>
            <a:tailEnd/>
          </a:ln>
          <a:effectLst/>
        </p:spPr>
        <p:txBody>
          <a:bodyPr>
            <a:prstTxWarp prst="textNoShape">
              <a:avLst/>
            </a:prstTxWarp>
            <a:spAutoFit/>
          </a:bodyPr>
          <a:lstStyle/>
          <a:p>
            <a:r>
              <a:rPr lang="en-US"/>
              <a:t>c. focuses to much smaller spot on retina, local burn. </a:t>
            </a:r>
          </a:p>
          <a:p>
            <a:r>
              <a:rPr lang="en-US" b="1">
                <a:latin typeface="Comic Sans MS" charset="0"/>
              </a:rPr>
              <a:t>100 W light bulb no big deal</a:t>
            </a:r>
          </a:p>
          <a:p>
            <a:r>
              <a:rPr lang="en-US" b="1">
                <a:latin typeface="Comic Sans MS" charset="0"/>
              </a:rPr>
              <a:t>100 W laser beam cuts through steel like butter</a:t>
            </a:r>
          </a:p>
          <a:p>
            <a:endParaRPr lang="en-US" sz="1000" b="1">
              <a:latin typeface="Comic Sans MS" charset="0"/>
            </a:endParaRPr>
          </a:p>
          <a:p>
            <a:r>
              <a:rPr lang="en-US" b="1">
                <a:solidFill>
                  <a:srgbClr val="FF0000"/>
                </a:solidFill>
              </a:rPr>
              <a:t>laser light is special and useful because all light exactly the same color and direction.  </a:t>
            </a:r>
          </a:p>
          <a:p>
            <a:r>
              <a:rPr lang="en-US" b="1" u="sng">
                <a:solidFill>
                  <a:srgbClr val="FF0000"/>
                </a:solidFill>
              </a:rPr>
              <a:t>Can be controlled much better.</a:t>
            </a:r>
          </a:p>
          <a:p>
            <a:r>
              <a:rPr lang="en-US" b="1" u="sng">
                <a:solidFill>
                  <a:srgbClr val="FF0000"/>
                </a:solidFill>
              </a:rPr>
              <a:t>Easy to reach uncertainty principle limit for beam focus</a:t>
            </a:r>
          </a:p>
          <a:p>
            <a:r>
              <a:rPr lang="en-US" b="1" u="sng">
                <a:solidFill>
                  <a:srgbClr val="FF0000"/>
                </a:solidFill>
              </a:rPr>
              <a:t>and collimation.  </a:t>
            </a:r>
          </a:p>
        </p:txBody>
      </p:sp>
      <p:sp>
        <p:nvSpPr>
          <p:cNvPr id="208900" name="Text Box 4"/>
          <p:cNvSpPr txBox="1">
            <a:spLocks noChangeArrowheads="1"/>
          </p:cNvSpPr>
          <p:nvPr/>
        </p:nvSpPr>
        <p:spPr bwMode="auto">
          <a:xfrm>
            <a:off x="901700" y="214313"/>
            <a:ext cx="7961313" cy="457200"/>
          </a:xfrm>
          <a:prstGeom prst="rect">
            <a:avLst/>
          </a:prstGeom>
          <a:noFill/>
          <a:ln w="9525">
            <a:noFill/>
            <a:miter lim="800000"/>
            <a:headEnd/>
            <a:tailEnd/>
          </a:ln>
          <a:effectLst/>
        </p:spPr>
        <p:txBody>
          <a:bodyPr wrap="none">
            <a:prstTxWarp prst="textNoShape">
              <a:avLst/>
            </a:prstTxWarp>
            <a:spAutoFit/>
          </a:bodyPr>
          <a:lstStyle/>
          <a:p>
            <a:r>
              <a:rPr lang="en-US">
                <a:solidFill>
                  <a:srgbClr val="FF0000"/>
                </a:solidFill>
              </a:rPr>
              <a:t>Light from a laser all the same </a:t>
            </a:r>
            <a:r>
              <a:rPr lang="en-US" b="1" i="1" u="sng">
                <a:solidFill>
                  <a:srgbClr val="FF0000"/>
                </a:solidFill>
              </a:rPr>
              <a:t>exact</a:t>
            </a:r>
            <a:r>
              <a:rPr lang="en-US" b="1" i="1">
                <a:solidFill>
                  <a:srgbClr val="FF0000"/>
                </a:solidFill>
              </a:rPr>
              <a:t> </a:t>
            </a:r>
            <a:r>
              <a:rPr lang="en-US">
                <a:solidFill>
                  <a:srgbClr val="FF0000"/>
                </a:solidFill>
              </a:rPr>
              <a:t>color and direction.  </a:t>
            </a:r>
          </a:p>
        </p:txBody>
      </p:sp>
      <p:sp>
        <p:nvSpPr>
          <p:cNvPr id="208901" name="Text Box 5"/>
          <p:cNvSpPr txBox="1">
            <a:spLocks noChangeArrowheads="1"/>
          </p:cNvSpPr>
          <p:nvPr/>
        </p:nvSpPr>
        <p:spPr bwMode="auto">
          <a:xfrm>
            <a:off x="3641725" y="6262688"/>
            <a:ext cx="3683000" cy="457200"/>
          </a:xfrm>
          <a:prstGeom prst="rect">
            <a:avLst/>
          </a:prstGeom>
          <a:noFill/>
          <a:ln w="9525">
            <a:noFill/>
            <a:miter lim="800000"/>
            <a:headEnd/>
            <a:tailEnd/>
          </a:ln>
          <a:effectLst/>
        </p:spPr>
        <p:txBody>
          <a:bodyPr wrap="none">
            <a:prstTxWarp prst="textNoShape">
              <a:avLst/>
            </a:prstTxWarp>
            <a:spAutoFit/>
          </a:bodyPr>
          <a:lstStyle/>
          <a:p>
            <a:r>
              <a:rPr lang="en-US" i="1"/>
              <a:t>small spot = high intensity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8899"/>
                                        </p:tgtEl>
                                        <p:attrNameLst>
                                          <p:attrName>style.visibility</p:attrName>
                                        </p:attrNameLst>
                                      </p:cBhvr>
                                      <p:to>
                                        <p:strVal val="visible"/>
                                      </p:to>
                                    </p:set>
                                    <p:animEffect transition="in" filter="dissolve">
                                      <p:cBhvr>
                                        <p:cTn id="7" dur="500"/>
                                        <p:tgtEl>
                                          <p:spTgt spid="20889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089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899" grpId="0"/>
      <p:bldP spid="20890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3164</TotalTime>
  <Words>2847</Words>
  <Application>Microsoft Macintosh PowerPoint</Application>
  <PresentationFormat>On-screen Show (4:3)</PresentationFormat>
  <Paragraphs>571</Paragraphs>
  <Slides>33</Slides>
  <Notes>33</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Laser Gain</vt:lpstr>
      <vt:lpstr>Slide 22</vt:lpstr>
      <vt:lpstr>Many applications of lasers</vt:lpstr>
      <vt:lpstr>Slide 24</vt:lpstr>
      <vt:lpstr>Slide 25</vt:lpstr>
      <vt:lpstr>Slide 26</vt:lpstr>
      <vt:lpstr>Slide 27</vt:lpstr>
      <vt:lpstr>Slide 28</vt:lpstr>
      <vt:lpstr>Calculating potential energy of electron</vt:lpstr>
      <vt:lpstr>Calculating potential energy of electron</vt:lpstr>
      <vt:lpstr>Calculating potential energy of electron</vt:lpstr>
      <vt:lpstr>Slide 32</vt:lpstr>
      <vt:lpstr>Slide 33</vt:lpstr>
    </vt:vector>
  </TitlesOfParts>
  <Company>jila, university of colorado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cwieman</dc:creator>
  <cp:lastModifiedBy>Zombie</cp:lastModifiedBy>
  <cp:revision>106</cp:revision>
  <cp:lastPrinted>2007-01-25T20:33:22Z</cp:lastPrinted>
  <dcterms:created xsi:type="dcterms:W3CDTF">2011-02-24T14:20:27Z</dcterms:created>
  <dcterms:modified xsi:type="dcterms:W3CDTF">2011-02-24T14:25:41Z</dcterms:modified>
</cp:coreProperties>
</file>