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Override PartName="/ppt/embeddings/Microsoft_Equation5.bin" ContentType="application/vnd.openxmlformats-officedocument.oleObject"/>
  <Default Extension="bin" ContentType="application/vnd.openxmlformats-officedocument.presentationml.printerSettings"/>
  <Override PartName="/ppt/notesSlides/notesSlide13.xml" ContentType="application/vnd.openxmlformats-officedocument.presentationml.notesSlide+xml"/>
  <Default Extension="wmf" ContentType="image/x-wmf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embeddings/Microsoft_Equation9.bin" ContentType="application/vnd.openxmlformats-officedocument.oleObject"/>
  <Override PartName="/ppt/slides/slide23.xml" ContentType="application/vnd.openxmlformats-officedocument.presentationml.slide+xml"/>
  <Override PartName="/ppt/theme/theme1.xml" ContentType="application/vnd.openxmlformats-officedocument.theme+xml"/>
  <Override PartName="/ppt/notesSlides/notesSlide34.xml" ContentType="application/vnd.openxmlformats-officedocument.presentationml.notesSlide+xml"/>
  <Override PartName="/ppt/embeddings/Microsoft_Equation13.bin" ContentType="application/vnd.openxmlformats-officedocument.oleObject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embeddings/Microsoft_Equation2.bin" ContentType="application/vnd.openxmlformats-officedocument.oleObject"/>
  <Override PartName="/ppt/notesSlides/notesSlide8.xml" ContentType="application/vnd.openxmlformats-officedocument.presentationml.notesSlide+xml"/>
  <Override PartName="/ppt/embeddings/oleObject2.bin" ContentType="application/vnd.openxmlformats-officedocument.oleObject"/>
  <Override PartName="/ppt/notesSlides/notesSlide2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embeddings/Microsoft_Equation6.bin" ContentType="application/vnd.openxmlformats-officedocument.oleObject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embeddings/Microsoft_Equation10.bin" ContentType="application/vnd.openxmlformats-officedocument.oleObject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35.xml" ContentType="application/vnd.openxmlformats-officedocument.presentationml.notesSlide+xml"/>
  <Override PartName="/ppt/slides/slide24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embeddings/Microsoft_Equation14.bin" ContentType="application/vnd.openxmlformats-officedocument.oleObject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Default Extension="vml" ContentType="application/vnd.openxmlformats-officedocument.vmlDrawing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2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embeddings/Microsoft_Equation3.bin" ContentType="application/vnd.openxmlformats-officedocument.oleObject"/>
  <Override PartName="/ppt/notesSlides/notesSlide9.xml" ContentType="application/vnd.openxmlformats-officedocument.presentationml.notesSlide+xml"/>
  <Override PartName="/ppt/embeddings/oleObject3.bin" ContentType="application/vnd.openxmlformats-officedocument.oleObject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embeddings/Microsoft_Equation7.bin" ContentType="application/vnd.openxmlformats-officedocument.oleObject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embeddings/Microsoft_Equation11.bin" ContentType="application/vnd.openxmlformats-officedocument.oleObject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theme/theme3.xml" ContentType="application/vnd.openxmlformats-officedocument.theme+xml"/>
  <Override PartName="/ppt/embeddings/Microsoft_Equation15.bin" ContentType="application/vnd.openxmlformats-officedocument.oleObject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Layouts/slideLayout7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32.xml" ContentType="application/vnd.openxmlformats-officedocument.presentationml.slide+xml"/>
  <Override PartName="/ppt/embeddings/Microsoft_Equation4.bin" ContentType="application/vnd.openxmlformats-officedocument.oleObject"/>
  <Override PartName="/ppt/slides/slide29.xml" ContentType="application/vnd.openxmlformats-officedocument.presentationml.slide+xml"/>
  <Override PartName="/ppt/embeddings/oleObject4.bin" ContentType="application/vnd.openxmlformats-officedocument.oleObject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embeddings/Microsoft_Equation8.bin" ContentType="application/vnd.openxmlformats-officedocument.oleObject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embeddings/Microsoft_Equation12.bin" ContentType="application/vnd.openxmlformats-officedocument.oleObject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Default Extension="pict" ContentType="image/pict"/>
  <Override PartName="/ppt/notesSlides/notesSlide2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embeddings/Microsoft_Equation1.bin" ContentType="application/vnd.openxmlformats-officedocument.oleObject"/>
  <Override PartName="/ppt/embeddings/oleObject1.bin" ContentType="application/vnd.openxmlformats-officedocument.oleObject"/>
  <Default Extension="png" ContentType="image/png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1510" r:id="rId2"/>
    <p:sldId id="1511" r:id="rId3"/>
    <p:sldId id="1471" r:id="rId4"/>
    <p:sldId id="1483" r:id="rId5"/>
    <p:sldId id="1484" r:id="rId6"/>
    <p:sldId id="1504" r:id="rId7"/>
    <p:sldId id="1486" r:id="rId8"/>
    <p:sldId id="1487" r:id="rId9"/>
    <p:sldId id="1488" r:id="rId10"/>
    <p:sldId id="1500" r:id="rId11"/>
    <p:sldId id="1490" r:id="rId12"/>
    <p:sldId id="1528" r:id="rId13"/>
    <p:sldId id="1391" r:id="rId14"/>
    <p:sldId id="1392" r:id="rId15"/>
    <p:sldId id="1512" r:id="rId16"/>
    <p:sldId id="1513" r:id="rId17"/>
    <p:sldId id="1393" r:id="rId18"/>
    <p:sldId id="1394" r:id="rId19"/>
    <p:sldId id="1395" r:id="rId20"/>
    <p:sldId id="1396" r:id="rId21"/>
    <p:sldId id="1397" r:id="rId22"/>
    <p:sldId id="1398" r:id="rId23"/>
    <p:sldId id="1399" r:id="rId24"/>
    <p:sldId id="1400" r:id="rId25"/>
    <p:sldId id="1529" r:id="rId26"/>
    <p:sldId id="1401" r:id="rId27"/>
    <p:sldId id="1402" r:id="rId28"/>
    <p:sldId id="1404" r:id="rId29"/>
    <p:sldId id="1530" r:id="rId30"/>
    <p:sldId id="1516" r:id="rId31"/>
    <p:sldId id="1517" r:id="rId32"/>
    <p:sldId id="1518" r:id="rId33"/>
    <p:sldId id="1519" r:id="rId34"/>
    <p:sldId id="1520" r:id="rId35"/>
    <p:sldId id="1521" r:id="rId36"/>
    <p:sldId id="1522" r:id="rId37"/>
    <p:sldId id="1523" r:id="rId38"/>
    <p:sldId id="1524" r:id="rId39"/>
    <p:sldId id="1525" r:id="rId40"/>
    <p:sldId id="1526" r:id="rId41"/>
    <p:sldId id="1527" r:id="rId4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33CC"/>
    <a:srgbClr val="009900"/>
    <a:srgbClr val="0000FF"/>
    <a:srgbClr val="FFCCFF"/>
    <a:srgbClr val="FFCCCC"/>
    <a:srgbClr val="006600"/>
    <a:srgbClr val="33CC33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1340" autoAdjust="0"/>
    <p:restoredTop sz="95641" autoAdjust="0"/>
  </p:normalViewPr>
  <p:slideViewPr>
    <p:cSldViewPr>
      <p:cViewPr varScale="1">
        <p:scale>
          <a:sx n="89" d="100"/>
          <a:sy n="89" d="100"/>
        </p:scale>
        <p:origin x="-6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7.pict"/><Relationship Id="rId3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ict"/><Relationship Id="rId4" Type="http://schemas.openxmlformats.org/officeDocument/2006/relationships/image" Target="../media/image10.wmf"/><Relationship Id="rId1" Type="http://schemas.openxmlformats.org/officeDocument/2006/relationships/image" Target="../media/image6.wmf"/><Relationship Id="rId2" Type="http://schemas.openxmlformats.org/officeDocument/2006/relationships/image" Target="../media/image8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image" Target="../media/image17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E2F7891-CE29-B44C-AB69-0C8CF5D7F5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E6BF950D-FF77-FC4C-BCED-9400C36CDC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D6B39-9223-47E3-820E-26C6ACC2B431}" type="slidenum">
              <a:rPr lang="en-US"/>
              <a:pPr/>
              <a:t>1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5A9DB1-B8A0-1D48-B62A-36C04CF79F46}" type="slidenum">
              <a:rPr lang="en-US"/>
              <a:pPr/>
              <a:t>12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695"/>
            <a:ext cx="5852160" cy="431995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A: 1</a:t>
            </a:r>
          </a:p>
          <a:p>
            <a:r>
              <a:rPr lang="en-US"/>
              <a:t>B: 86</a:t>
            </a:r>
          </a:p>
          <a:p>
            <a:r>
              <a:rPr lang="en-US"/>
              <a:t>C: 13</a:t>
            </a:r>
          </a:p>
          <a:p>
            <a:r>
              <a:rPr lang="en-US"/>
              <a:t>174 responses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3A189-0043-124F-B28A-0BD8645C3340}" type="slidenum">
              <a:rPr lang="en-US"/>
              <a:pPr/>
              <a:t>13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077EE5-37E2-3E49-91D9-BD5E6B6E5A28}" type="slidenum">
              <a:rPr lang="en-US"/>
              <a:pPr/>
              <a:t>14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E545C-334E-424A-9703-F2121FC77000}" type="slidenum">
              <a:rPr lang="en-US"/>
              <a:pPr/>
              <a:t>15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695"/>
            <a:ext cx="5852160" cy="431995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A: 1</a:t>
            </a:r>
          </a:p>
          <a:p>
            <a:r>
              <a:rPr lang="en-US"/>
              <a:t>B: 6</a:t>
            </a:r>
          </a:p>
          <a:p>
            <a:r>
              <a:rPr lang="en-US"/>
              <a:t>C: 1</a:t>
            </a:r>
          </a:p>
          <a:p>
            <a:r>
              <a:rPr lang="en-US"/>
              <a:t>D: 91</a:t>
            </a:r>
          </a:p>
          <a:p>
            <a:r>
              <a:rPr lang="en-US"/>
              <a:t>E: 1</a:t>
            </a:r>
          </a:p>
          <a:p>
            <a:r>
              <a:rPr lang="en-US"/>
              <a:t>172 responses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F2BED9-1CCF-1E42-AA07-B548E7A48B0E}" type="slidenum">
              <a:rPr lang="en-US"/>
              <a:pPr/>
              <a:t>16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695"/>
            <a:ext cx="5852160" cy="431995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A: 1</a:t>
            </a:r>
          </a:p>
          <a:p>
            <a:r>
              <a:rPr lang="en-US"/>
              <a:t>B: 6</a:t>
            </a:r>
          </a:p>
          <a:p>
            <a:r>
              <a:rPr lang="en-US"/>
              <a:t>C: 1</a:t>
            </a:r>
          </a:p>
          <a:p>
            <a:r>
              <a:rPr lang="en-US"/>
              <a:t>D: 91</a:t>
            </a:r>
          </a:p>
          <a:p>
            <a:r>
              <a:rPr lang="en-US"/>
              <a:t>E: 1</a:t>
            </a:r>
          </a:p>
          <a:p>
            <a:r>
              <a:rPr lang="en-US"/>
              <a:t>172 responses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F27AB2-1457-A54B-85F6-2588F93E7DCA}" type="slidenum">
              <a:rPr lang="en-US"/>
              <a:pPr/>
              <a:t>17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332174-A3F4-C149-BD94-90DD6AE69E77}" type="slidenum">
              <a:rPr lang="en-US"/>
              <a:pPr/>
              <a:t>19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820EA6-4B68-1749-851C-9958E6A20787}" type="slidenum">
              <a:rPr lang="en-US"/>
              <a:pPr/>
              <a:t>20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7E21DA-08CF-9A45-8936-7AF224788681}" type="slidenum">
              <a:rPr lang="en-US"/>
              <a:pPr/>
              <a:t>21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E027E6-49A3-974A-AEF8-30D8C5A9ABA3}" type="slidenum">
              <a:rPr lang="en-US"/>
              <a:pPr/>
              <a:t>22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3F9350-7D10-4B7D-8FEB-272A9D459645}" type="slidenum">
              <a:rPr lang="en-US"/>
              <a:pPr/>
              <a:t>2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8C7679-9CB7-EB44-AC48-1C9DA03F36C8}" type="slidenum">
              <a:rPr lang="en-US"/>
              <a:pPr/>
              <a:t>23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E00C91-6DCB-BD4E-A545-A4234F07E2BE}" type="slidenum">
              <a:rPr lang="en-US"/>
              <a:pPr/>
              <a:t>24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r>
              <a:rPr lang="en-US">
                <a:latin typeface="Arial" charset="0"/>
              </a:rPr>
              <a:t>L = I </a:t>
            </a:r>
            <a:r>
              <a:rPr lang="en-US">
                <a:latin typeface="Symbol" charset="2"/>
              </a:rPr>
              <a:t></a:t>
            </a:r>
            <a:r>
              <a:rPr lang="en-US">
                <a:latin typeface="Arial" charset="0"/>
              </a:rPr>
              <a:t>=  mr^2 w  = mr^2 v/r = mvr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2F151E-5918-9C41-A781-7D709E38ACF4}" type="slidenum">
              <a:rPr lang="en-US"/>
              <a:pPr/>
              <a:t>25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charset="0"/>
              </a:rPr>
              <a:t>SKIP but leave in notes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518140-C722-FA41-BC0B-4D6106D21AAE}" type="slidenum">
              <a:rPr lang="en-US"/>
              <a:pPr/>
              <a:t>26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B2EFF-19F1-8949-85CE-9598A7630E76}" type="slidenum">
              <a:rPr lang="en-US"/>
              <a:pPr/>
              <a:t>27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313F45-ECF2-A24A-8E08-32AA452438C3}" type="slidenum">
              <a:rPr lang="en-US"/>
              <a:pPr/>
              <a:t>28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65DA18-F04C-DA46-B256-C2CE795636BA}" type="slidenum">
              <a:rPr lang="en-US"/>
              <a:pPr/>
              <a:t>29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48E523-6F03-084B-B1EB-42048D39AC2E}" type="slidenum">
              <a:rPr lang="en-US"/>
              <a:pPr/>
              <a:t>30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ADF0A4-83B9-7641-9025-2EA02E058F52}" type="slidenum">
              <a:rPr lang="en-US"/>
              <a:pPr/>
              <a:t>31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http://jilawww.colorado.edu/%7Emckagan/movies/atom1.avi</a:t>
            </a:r>
          </a:p>
          <a:p>
            <a:pPr eaLnBrk="1" hangingPunct="1"/>
            <a:r>
              <a:rPr lang="en-US"/>
              <a:t>2,3,10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29BE4-AFC4-8E47-AFA7-AB161CD1E4A8}" type="slidenum">
              <a:rPr lang="en-US"/>
              <a:pPr/>
              <a:t>32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D052BA-05D0-C448-9A54-DADCD59F1CE2}" type="slidenum">
              <a:rPr lang="en-US"/>
              <a:pPr/>
              <a:t>3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charset="0"/>
              </a:rPr>
              <a:t>Note increase in energy is increase in PE! (or energy INPUT into atom).</a:t>
            </a: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262F07-5590-CA44-9040-7D8758C296C7}" type="slidenum">
              <a:rPr lang="en-US"/>
              <a:pPr/>
              <a:t>33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18319C-16FB-D740-AD51-4C3CA5DE2C42}" type="slidenum">
              <a:rPr lang="en-US"/>
              <a:pPr/>
              <a:t>34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2D0D34-DE21-3E42-8197-ABC37893BA6B}" type="slidenum">
              <a:rPr lang="en-US"/>
              <a:pPr/>
              <a:t>35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A07397-C2C5-1F41-B665-2BD2829C744A}" type="slidenum">
              <a:rPr lang="en-US"/>
              <a:pPr/>
              <a:t>36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ym typeface="Symbol" charset="2"/>
              </a:rPr>
              <a:t>E = pc = hc/</a:t>
            </a:r>
            <a:r>
              <a:rPr lang="el-GR">
                <a:latin typeface="Lucida Grande" charset="0"/>
                <a:sym typeface="Symbol" charset="2"/>
              </a:rPr>
              <a:t>λ</a:t>
            </a:r>
            <a:endParaRPr lang="en-US">
              <a:sym typeface="Symbol" charset="2"/>
            </a:endParaRPr>
          </a:p>
          <a:p>
            <a:pPr eaLnBrk="1" hangingPunct="1"/>
            <a:r>
              <a:rPr lang="en-US">
                <a:sym typeface="Symbol" charset="2"/>
              </a:rPr>
              <a:t>p = E/c</a:t>
            </a:r>
          </a:p>
          <a:p>
            <a:pPr eaLnBrk="1" hangingPunct="1"/>
            <a:r>
              <a:rPr lang="el-GR">
                <a:latin typeface="Lucida Grande" charset="0"/>
                <a:sym typeface="Symbol" charset="2"/>
              </a:rPr>
              <a:t>λ</a:t>
            </a:r>
            <a:r>
              <a:rPr lang="en-US">
                <a:sym typeface="Symbol" charset="2"/>
              </a:rPr>
              <a:t> = h/p = hc/E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483C61-D433-8044-87FF-A7D78E282CBB}" type="slidenum">
              <a:rPr lang="en-US"/>
              <a:pPr/>
              <a:t>37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E28FCC-6440-594C-A8DC-805966D7E8E1}" type="slidenum">
              <a:rPr lang="en-US"/>
              <a:pPr/>
              <a:t>38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9F0BA8-6B42-344D-976F-A7A45944AA8F}" type="slidenum">
              <a:rPr lang="en-US"/>
              <a:pPr/>
              <a:t>39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C84859-BEA8-EF4F-947C-125DD929D1CA}" type="slidenum">
              <a:rPr lang="en-US"/>
              <a:pPr/>
              <a:t>40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03D25-8B11-6647-8068-2C8381639A77}" type="slidenum">
              <a:rPr lang="en-US"/>
              <a:pPr/>
              <a:t>41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5FFBBF-B60D-F649-B205-D871BA3A1304}" type="slidenum">
              <a:rPr lang="en-US"/>
              <a:pPr/>
              <a:t>5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C897D3-571B-2F48-B8F5-3C0D7423EB33}" type="slidenum">
              <a:rPr lang="en-US"/>
              <a:pPr/>
              <a:t>6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F94711-9980-4840-B67E-623DD3DD463C}" type="slidenum">
              <a:rPr lang="en-US"/>
              <a:pPr/>
              <a:t>7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4713C4-4E47-C04F-99CB-2C0AA3422F3E}" type="slidenum">
              <a:rPr lang="en-US"/>
              <a:pPr/>
              <a:t>8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E6668-EB5D-6A43-832B-DFD498507B70}" type="slidenum">
              <a:rPr lang="en-US"/>
              <a:pPr/>
              <a:t>9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47120C-29AF-FA47-BBCD-0D082786C6D9}" type="slidenum">
              <a:rPr lang="en-US"/>
              <a:pPr/>
              <a:t>11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9387D1-5D61-E642-9B85-4B15F22FFD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B65EDA-B474-754E-A0E9-88B711295E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0CEAAD-CB69-9F42-B4E3-E7746EDD17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DD6BD-960C-3F4E-B688-42934482FF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1ACBDC-687D-1E43-8662-DF4F46045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1EBD86-E4E6-684F-B2BB-058A297AC9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A3761-1687-5A42-B9C6-3AA51542FB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96013E-B57B-8C4F-9FB2-6DCEFFC749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0E8555-0640-2643-8795-3ACF19B24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44EB9-B1E4-334B-BD04-EB474D7BE5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59D475-C776-7F4A-A8B8-89471AAFA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868B64-3FDF-AE4D-BC03-07D69B660C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Microsoft_Equation8.bin"/><Relationship Id="rId5" Type="http://schemas.openxmlformats.org/officeDocument/2006/relationships/oleObject" Target="../embeddings/Microsoft_Equation9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Microsoft_Equation10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1.bin"/><Relationship Id="rId4" Type="http://schemas.openxmlformats.org/officeDocument/2006/relationships/image" Target="../media/image12.jpeg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Microsoft_Equation12.bin"/><Relationship Id="rId5" Type="http://schemas.openxmlformats.org/officeDocument/2006/relationships/oleObject" Target="../embeddings/oleObject3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Microsoft_Equation13.bin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Microsoft_Equation14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Microsoft_Equation15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5" Type="http://schemas.openxmlformats.org/officeDocument/2006/relationships/image" Target="../media/image1.png"/><Relationship Id="rId6" Type="http://schemas.openxmlformats.org/officeDocument/2006/relationships/image" Target="../media/image23.jpeg"/><Relationship Id="rId7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hyperlink" Target="wave-on-a-string_en.jar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image" Target="../media/image26.png"/><Relationship Id="rId1" Type="http://schemas.openxmlformats.org/officeDocument/2006/relationships/video" Target="file://localhost/C/%5CDocuments%20and%20Settings%5CSammy%5CMy%20Documents%5CMy%20Videos%5Cwave10.avi" TargetMode="Externa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video" Target="file://localhost/C/%5CDocuments%20and%20Settings%5CSammy%5CMy%20Documents%5CMy%20Videos%5Catom3.avi" TargetMode="External"/><Relationship Id="rId4" Type="http://schemas.openxmlformats.org/officeDocument/2006/relationships/video" Target="file://localhost/C/%5CDocuments%20and%20Settings%5CSammy%5CMy%20Documents%5CMy%20Videos%5Catom10.avi" TargetMode="Externa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32.xml"/><Relationship Id="rId7" Type="http://schemas.openxmlformats.org/officeDocument/2006/relationships/image" Target="../media/image29.png"/><Relationship Id="rId8" Type="http://schemas.openxmlformats.org/officeDocument/2006/relationships/image" Target="../media/image30.png"/><Relationship Id="rId9" Type="http://schemas.openxmlformats.org/officeDocument/2006/relationships/image" Target="../media/image31.png"/><Relationship Id="rId10" Type="http://schemas.openxmlformats.org/officeDocument/2006/relationships/image" Target="../media/image32.png"/><Relationship Id="rId1" Type="http://schemas.openxmlformats.org/officeDocument/2006/relationships/video" Target="file://localhost/C/%5CDocuments%20and%20Settings%5CSammy%5CMy%20Documents%5CMy%20Videos%5Catom1.avi" TargetMode="External"/><Relationship Id="rId2" Type="http://schemas.openxmlformats.org/officeDocument/2006/relationships/video" Target="file://localhost/C/%5CDocuments%20and%20Settings%5CSammy%5CMy%20Documents%5CMy%20Videos%5Catom2.avi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3.jpeg"/><Relationship Id="rId5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Microsoft_Equation2.bin"/><Relationship Id="rId5" Type="http://schemas.openxmlformats.org/officeDocument/2006/relationships/oleObject" Target="../embeddings/Microsoft_Equation3.bin"/><Relationship Id="rId6" Type="http://schemas.openxmlformats.org/officeDocument/2006/relationships/image" Target="../media/image3.jpeg"/><Relationship Id="rId7" Type="http://schemas.openxmlformats.org/officeDocument/2006/relationships/image" Target="../media/image5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Microsoft_Equation4.bin"/><Relationship Id="rId5" Type="http://schemas.openxmlformats.org/officeDocument/2006/relationships/image" Target="../media/image7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7.png"/><Relationship Id="rId5" Type="http://schemas.openxmlformats.org/officeDocument/2006/relationships/oleObject" Target="../embeddings/Microsoft_Equation5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Microsoft_Equation6.bin"/><Relationship Id="rId5" Type="http://schemas.openxmlformats.org/officeDocument/2006/relationships/image" Target="../media/image7.png"/><Relationship Id="rId6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8" Type="http://schemas.openxmlformats.org/officeDocument/2006/relationships/oleObject" Target="../embeddings/Microsoft_Equation7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D020-A6C6-4935-9540-7BB7F9A49A30}" type="slidenum">
              <a:rPr lang="en-US"/>
              <a:pPr/>
              <a:t>1</a:t>
            </a:fld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14954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800">
              <a:latin typeface="Times New Roman" pitchFamily="18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1997" y="107950"/>
            <a:ext cx="49888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PH300 </a:t>
            </a:r>
            <a:r>
              <a:rPr lang="en-US" sz="2800" dirty="0">
                <a:latin typeface="Comic Sans MS" pitchFamily="66" charset="0"/>
              </a:rPr>
              <a:t>Modern </a:t>
            </a:r>
            <a:r>
              <a:rPr lang="en-US" sz="2800" dirty="0" smtClean="0">
                <a:latin typeface="Comic Sans MS" pitchFamily="66" charset="0"/>
              </a:rPr>
              <a:t>Physics SP11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5029200"/>
            <a:ext cx="44196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b="1" dirty="0" smtClean="0"/>
              <a:t>3/1 Day 13: </a:t>
            </a:r>
            <a:endParaRPr lang="en-US" sz="2200" b="1" dirty="0"/>
          </a:p>
          <a:p>
            <a:r>
              <a:rPr lang="en-US" sz="2200" dirty="0" smtClean="0"/>
              <a:t>Questions?</a:t>
            </a:r>
          </a:p>
          <a:p>
            <a:r>
              <a:rPr lang="en-US" sz="2200" dirty="0" err="1" smtClean="0"/>
              <a:t>Balmer</a:t>
            </a:r>
            <a:r>
              <a:rPr lang="en-US" sz="2200" dirty="0" smtClean="0"/>
              <a:t> Series</a:t>
            </a:r>
          </a:p>
          <a:p>
            <a:r>
              <a:rPr lang="en-US" sz="2200" dirty="0" smtClean="0"/>
              <a:t>Bohr Atomic Model</a:t>
            </a:r>
          </a:p>
          <a:p>
            <a:r>
              <a:rPr lang="en-US" sz="2200" dirty="0" smtClean="0"/>
              <a:t>deBroglie Waves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191000" y="5201582"/>
            <a:ext cx="49530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2400" b="1" dirty="0" smtClean="0"/>
              <a:t>Thursday:  </a:t>
            </a:r>
            <a:endParaRPr lang="en-US" sz="2400" dirty="0" smtClean="0"/>
          </a:p>
          <a:p>
            <a:pPr algn="r"/>
            <a:r>
              <a:rPr lang="en-US" sz="2400" dirty="0" smtClean="0"/>
              <a:t>Experiments with atoms:</a:t>
            </a:r>
          </a:p>
          <a:p>
            <a:pPr algn="r"/>
            <a:r>
              <a:rPr lang="en-US" dirty="0" smtClean="0"/>
              <a:t>Stern-Gerlach</a:t>
            </a:r>
            <a:endParaRPr lang="en-US" sz="2400" dirty="0" smtClean="0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993775" y="3916363"/>
            <a:ext cx="72739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Some people say, "How can you live without knowing?" I do not know what they mean. I always live without knowing. That is easy. How you get to know is what I want to know.</a:t>
            </a:r>
          </a:p>
          <a:p>
            <a:r>
              <a:rPr lang="en-US" sz="2000" dirty="0"/>
              <a:t>			</a:t>
            </a:r>
            <a:r>
              <a:rPr lang="en-US" sz="2000" dirty="0" smtClean="0"/>
              <a:t>- Richard Feynman</a:t>
            </a:r>
            <a:endParaRPr lang="en-US" sz="2000" dirty="0"/>
          </a:p>
        </p:txBody>
      </p:sp>
      <p:pic>
        <p:nvPicPr>
          <p:cNvPr id="9" name="Picture 8" descr="310px-Bohr-atom-PAR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533400"/>
            <a:ext cx="3937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38200" y="609600"/>
            <a:ext cx="7543800" cy="5508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The Balmer/Rydberg formula is a mathematical representation of an empirical observation. </a:t>
            </a:r>
          </a:p>
          <a:p>
            <a:endParaRPr lang="en-US" sz="3200"/>
          </a:p>
          <a:p>
            <a:r>
              <a:rPr lang="en-US" sz="3200"/>
              <a:t>It doesn’t </a:t>
            </a:r>
            <a:r>
              <a:rPr lang="en-US" sz="3200" i="1"/>
              <a:t>explain</a:t>
            </a:r>
            <a:r>
              <a:rPr lang="en-US" sz="3200"/>
              <a:t> anything, really. </a:t>
            </a:r>
          </a:p>
          <a:p>
            <a:endParaRPr lang="en-US" sz="3200"/>
          </a:p>
          <a:p>
            <a:r>
              <a:rPr lang="en-US" sz="3200"/>
              <a:t>How can we calculate the energy levels in the hydrogen atom?</a:t>
            </a:r>
          </a:p>
          <a:p>
            <a:endParaRPr lang="en-US" altLang="ja-JP" sz="3200">
              <a:ea typeface="MS PGothic" charset="0"/>
              <a:cs typeface="MS PGothic" charset="0"/>
            </a:endParaRPr>
          </a:p>
          <a:p>
            <a:r>
              <a:rPr lang="en-US" altLang="ja-JP" sz="3200">
                <a:ea typeface="MS PGothic" charset="0"/>
                <a:cs typeface="MS PGothic" charset="0"/>
                <a:sym typeface="Wingdings" charset="2"/>
              </a:rPr>
              <a:t> </a:t>
            </a:r>
            <a:r>
              <a:rPr lang="en-US" altLang="ja-JP" sz="3200">
                <a:ea typeface="MS PGothic" charset="0"/>
                <a:cs typeface="MS PGothic" charset="0"/>
              </a:rPr>
              <a:t>A semi-classical explanation of the</a:t>
            </a:r>
          </a:p>
          <a:p>
            <a:r>
              <a:rPr lang="en-US" altLang="ja-JP" sz="3200">
                <a:ea typeface="MS PGothic" charset="0"/>
                <a:cs typeface="MS PGothic" charset="0"/>
              </a:rPr>
              <a:t>     atomic spectra (</a:t>
            </a:r>
            <a:r>
              <a:rPr lang="en-US" altLang="ja-JP" sz="3200" i="1">
                <a:ea typeface="MS PGothic" charset="0"/>
                <a:cs typeface="MS PGothic" charset="0"/>
              </a:rPr>
              <a:t>Bohr model</a:t>
            </a:r>
            <a:r>
              <a:rPr lang="en-US" altLang="ja-JP" sz="3200">
                <a:ea typeface="MS PGothic" charset="0"/>
                <a:cs typeface="MS PGothic" charset="0"/>
              </a:rPr>
              <a:t>)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1320800"/>
          </a:xfrm>
        </p:spPr>
        <p:txBody>
          <a:bodyPr/>
          <a:lstStyle/>
          <a:p>
            <a:pPr algn="l"/>
            <a:r>
              <a:rPr lang="en-US" sz="2800"/>
              <a:t>Rutherford shot alpha particles at atoms and he figured out that a tiny, positive, hard core is surrounded by negative charge very far away from the core.</a:t>
            </a:r>
          </a:p>
        </p:txBody>
      </p:sp>
      <p:sp>
        <p:nvSpPr>
          <p:cNvPr id="217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13" y="3870325"/>
            <a:ext cx="4894262" cy="2987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One possible model: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 Atom is like a solar system: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	</a:t>
            </a:r>
            <a:r>
              <a:rPr lang="en-US" sz="2400"/>
              <a:t>electrons circling the nucleus like planets circling the sun…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400"/>
              <a:t>The problem is that accelerating electrons should radiate light and spiral into the nucleus: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809625" y="1543050"/>
            <a:ext cx="5621338" cy="2246313"/>
            <a:chOff x="418" y="777"/>
            <a:chExt cx="4963" cy="2302"/>
          </a:xfrm>
        </p:grpSpPr>
        <p:sp>
          <p:nvSpPr>
            <p:cNvPr id="2176005" name="Oval 5"/>
            <p:cNvSpPr>
              <a:spLocks noChangeArrowheads="1"/>
            </p:cNvSpPr>
            <p:nvPr/>
          </p:nvSpPr>
          <p:spPr bwMode="auto">
            <a:xfrm>
              <a:off x="2502" y="777"/>
              <a:ext cx="1710" cy="189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2857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514" name="Picture 6" descr="j0199138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0" y="1159"/>
              <a:ext cx="1542" cy="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5" name="Picture 7" descr="j0199138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8" y="840"/>
              <a:ext cx="1542" cy="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6" name="Picture 8" descr="j0199138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0" y="1518"/>
              <a:ext cx="1542" cy="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7" name="Picture 9" descr="j0199138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0" y="1877"/>
              <a:ext cx="1542" cy="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8" name="Picture 10" descr="j0199138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" y="2236"/>
              <a:ext cx="1542" cy="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9" name="Picture 11" descr="j0199138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0" y="2595"/>
              <a:ext cx="1542" cy="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0" name="Line 12"/>
            <p:cNvSpPr>
              <a:spLocks noChangeShapeType="1"/>
            </p:cNvSpPr>
            <p:nvPr/>
          </p:nvSpPr>
          <p:spPr bwMode="auto">
            <a:xfrm flipV="1">
              <a:off x="1969" y="962"/>
              <a:ext cx="3288" cy="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1" name="Freeform 13"/>
            <p:cNvSpPr>
              <a:spLocks/>
            </p:cNvSpPr>
            <p:nvPr/>
          </p:nvSpPr>
          <p:spPr bwMode="auto">
            <a:xfrm>
              <a:off x="1961" y="1239"/>
              <a:ext cx="3310" cy="70"/>
            </a:xfrm>
            <a:custGeom>
              <a:avLst/>
              <a:gdLst>
                <a:gd name="T0" fmla="*/ 0 w 3310"/>
                <a:gd name="T1" fmla="*/ 66 h 70"/>
                <a:gd name="T2" fmla="*/ 1284 w 3310"/>
                <a:gd name="T3" fmla="*/ 59 h 70"/>
                <a:gd name="T4" fmla="*/ 3310 w 3310"/>
                <a:gd name="T5" fmla="*/ 0 h 70"/>
                <a:gd name="T6" fmla="*/ 0 60000 65536"/>
                <a:gd name="T7" fmla="*/ 0 60000 65536"/>
                <a:gd name="T8" fmla="*/ 0 60000 65536"/>
                <a:gd name="T9" fmla="*/ 0 w 3310"/>
                <a:gd name="T10" fmla="*/ 0 h 70"/>
                <a:gd name="T11" fmla="*/ 3310 w 3310"/>
                <a:gd name="T12" fmla="*/ 70 h 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10" h="70">
                  <a:moveTo>
                    <a:pt x="0" y="66"/>
                  </a:moveTo>
                  <a:cubicBezTo>
                    <a:pt x="370" y="68"/>
                    <a:pt x="732" y="70"/>
                    <a:pt x="1284" y="59"/>
                  </a:cubicBezTo>
                  <a:cubicBezTo>
                    <a:pt x="1836" y="48"/>
                    <a:pt x="2972" y="10"/>
                    <a:pt x="331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2" name="Freeform 14"/>
            <p:cNvSpPr>
              <a:spLocks/>
            </p:cNvSpPr>
            <p:nvPr/>
          </p:nvSpPr>
          <p:spPr bwMode="auto">
            <a:xfrm>
              <a:off x="1867" y="1597"/>
              <a:ext cx="1420" cy="80"/>
            </a:xfrm>
            <a:custGeom>
              <a:avLst/>
              <a:gdLst>
                <a:gd name="T0" fmla="*/ 80 w 1420"/>
                <a:gd name="T1" fmla="*/ 80 h 80"/>
                <a:gd name="T2" fmla="*/ 1407 w 1420"/>
                <a:gd name="T3" fmla="*/ 65 h 80"/>
                <a:gd name="T4" fmla="*/ 0 w 1420"/>
                <a:gd name="T5" fmla="*/ 0 h 80"/>
                <a:gd name="T6" fmla="*/ 0 60000 65536"/>
                <a:gd name="T7" fmla="*/ 0 60000 65536"/>
                <a:gd name="T8" fmla="*/ 0 60000 65536"/>
                <a:gd name="T9" fmla="*/ 0 w 1420"/>
                <a:gd name="T10" fmla="*/ 0 h 80"/>
                <a:gd name="T11" fmla="*/ 1420 w 1420"/>
                <a:gd name="T12" fmla="*/ 80 h 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0" h="80">
                  <a:moveTo>
                    <a:pt x="80" y="80"/>
                  </a:moveTo>
                  <a:cubicBezTo>
                    <a:pt x="750" y="79"/>
                    <a:pt x="1420" y="78"/>
                    <a:pt x="1407" y="65"/>
                  </a:cubicBezTo>
                  <a:cubicBezTo>
                    <a:pt x="1394" y="52"/>
                    <a:pt x="234" y="11"/>
                    <a:pt x="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3" name="Line 15"/>
            <p:cNvSpPr>
              <a:spLocks noChangeShapeType="1"/>
            </p:cNvSpPr>
            <p:nvPr/>
          </p:nvSpPr>
          <p:spPr bwMode="auto">
            <a:xfrm flipV="1">
              <a:off x="1954" y="1990"/>
              <a:ext cx="3427" cy="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4" name="Line 16"/>
            <p:cNvSpPr>
              <a:spLocks noChangeShapeType="1"/>
            </p:cNvSpPr>
            <p:nvPr/>
          </p:nvSpPr>
          <p:spPr bwMode="auto">
            <a:xfrm flipV="1">
              <a:off x="1932" y="2355"/>
              <a:ext cx="3405" cy="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5" name="Line 17"/>
            <p:cNvSpPr>
              <a:spLocks noChangeShapeType="1"/>
            </p:cNvSpPr>
            <p:nvPr/>
          </p:nvSpPr>
          <p:spPr bwMode="auto">
            <a:xfrm flipV="1">
              <a:off x="1976" y="2720"/>
              <a:ext cx="3339" cy="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6" name="Oval 18"/>
            <p:cNvSpPr>
              <a:spLocks noChangeArrowheads="1"/>
            </p:cNvSpPr>
            <p:nvPr/>
          </p:nvSpPr>
          <p:spPr bwMode="auto">
            <a:xfrm>
              <a:off x="3253" y="1567"/>
              <a:ext cx="211" cy="226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76019" name="Oval 19"/>
          <p:cNvSpPr>
            <a:spLocks noChangeArrowheads="1"/>
          </p:cNvSpPr>
          <p:nvPr/>
        </p:nvSpPr>
        <p:spPr bwMode="auto">
          <a:xfrm>
            <a:off x="6992938" y="4962525"/>
            <a:ext cx="322262" cy="33655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6020" name="Oval 20"/>
          <p:cNvSpPr>
            <a:spLocks noChangeArrowheads="1"/>
          </p:cNvSpPr>
          <p:nvPr/>
        </p:nvSpPr>
        <p:spPr bwMode="auto">
          <a:xfrm>
            <a:off x="7027863" y="4081463"/>
            <a:ext cx="152400" cy="134937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76021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9288" y="4165600"/>
            <a:ext cx="2744787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6022" name="Text Box 22"/>
          <p:cNvSpPr txBox="1">
            <a:spLocks noChangeArrowheads="1"/>
          </p:cNvSpPr>
          <p:nvPr/>
        </p:nvSpPr>
        <p:spPr bwMode="auto">
          <a:xfrm>
            <a:off x="5351463" y="6242050"/>
            <a:ext cx="3792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*Elapsed time: ~10</a:t>
            </a:r>
            <a:r>
              <a:rPr lang="en-US" sz="2000" b="1" baseline="30000"/>
              <a:t>-11</a:t>
            </a:r>
            <a:r>
              <a:rPr lang="en-US" sz="2000" b="1"/>
              <a:t> seconds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20" dur="2000" fill="hold"/>
                                        <p:tgtEl>
                                          <p:spTgt spid="2176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413 0.14583 C -0.12813 0.05648 -0.07813 -0.02083 -0.01111 -0.02616 C 0.05295 -0.03287 0.11285 0.02708 0.11684 0.11389 C 0.12187 0.19375 0.07986 0.26852 0.01979 0.27384 C -0.03507 0.27778 -0.08715 0.22847 -0.09115 0.15394 C -0.09514 0.08588 -0.06007 0.02176 -0.0092 0.01644 C 0.03785 0.0125 0.08194 0.05394 0.0849 0.11644 C 0.08785 0.17245 0.0599 0.22708 0.01788 0.22986 C -0.02014 0.2338 -0.05608 0.20185 -0.0592 0.15116 C -0.06111 0.10579 -0.0401 0.06181 -0.00712 0.05926 C 0.02187 0.05648 0.05087 0.08056 0.05295 0.11921 C 0.05486 0.15255 0.03993 0.18449 0.0158 0.18727 C -0.00417 0.18982 -0.02517 0.17523 -0.02622 0.14861 C -0.02813 0.12708 -0.02014 0.1044 -0.00521 0.10185 C 0.00694 0.10185 0.01892 0.10718 0.02083 0.12176 C 0.02187 0.13125 0.01979 0.14051 0.01389 0.14445 C 0.01094 0.14583 0.00885 0.14583 0.0059 0.14445 " pathEditMode="relative" rAng="0" ptsTypes="fffffffffffffffff">
                                      <p:cBhvr>
                                        <p:cTn id="28" dur="2000" fill="hold"/>
                                        <p:tgtEl>
                                          <p:spTgt spid="2176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6003" grpId="0" build="p"/>
      <p:bldP spid="2176019" grpId="0" animBg="1"/>
      <p:bldP spid="2176020" grpId="0" animBg="1"/>
      <p:bldP spid="2176020" grpId="1" animBg="1"/>
      <p:bldP spid="2176020" grpId="2" animBg="1"/>
      <p:bldP spid="21760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7B3A-CFE0-BC47-852E-E686485723DD}" type="slidenum">
              <a:rPr lang="en-US"/>
              <a:pPr/>
              <a:t>12</a:t>
            </a:fld>
            <a:endParaRPr lang="en-US"/>
          </a:p>
        </p:txBody>
      </p:sp>
      <p:sp>
        <p:nvSpPr>
          <p:cNvPr id="152578" name="Oval 2"/>
          <p:cNvSpPr>
            <a:spLocks noChangeArrowheads="1"/>
          </p:cNvSpPr>
          <p:nvPr/>
        </p:nvSpPr>
        <p:spPr bwMode="auto">
          <a:xfrm>
            <a:off x="6788150" y="1495425"/>
            <a:ext cx="24765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84" name="Text Box 8"/>
          <p:cNvSpPr txBox="1">
            <a:spLocks noChangeArrowheads="1"/>
          </p:cNvSpPr>
          <p:nvPr/>
        </p:nvSpPr>
        <p:spPr bwMode="auto">
          <a:xfrm>
            <a:off x="0" y="2749550"/>
            <a:ext cx="9010650" cy="415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dirty="0" smtClean="0"/>
              <a:t>CT: When </a:t>
            </a:r>
            <a:r>
              <a:rPr lang="en-US" dirty="0"/>
              <a:t>electron moves to location further from the nucleus, 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energy of electron </a:t>
            </a:r>
            <a:r>
              <a:rPr lang="en-US" i="1" dirty="0"/>
              <a:t>decreases</a:t>
            </a:r>
            <a:r>
              <a:rPr lang="en-US" dirty="0"/>
              <a:t> because energy is released as positive and negative charges are separated, and there is a </a:t>
            </a:r>
            <a:r>
              <a:rPr lang="en-US" i="1" dirty="0"/>
              <a:t>decrease</a:t>
            </a:r>
            <a:r>
              <a:rPr lang="en-US" dirty="0"/>
              <a:t> in electrostatic potential energy of electron since it is now further away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energy of electron </a:t>
            </a:r>
            <a:r>
              <a:rPr lang="en-US" i="1" dirty="0"/>
              <a:t>increases</a:t>
            </a:r>
            <a:r>
              <a:rPr lang="en-US" dirty="0"/>
              <a:t> because it takes energy input to separate positive and negative charges, and there is an </a:t>
            </a:r>
            <a:r>
              <a:rPr lang="en-US" i="1" dirty="0"/>
              <a:t>increase</a:t>
            </a:r>
            <a:r>
              <a:rPr lang="en-US" dirty="0"/>
              <a:t> in the electrostatic potential energy of the electron. 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energy of electron </a:t>
            </a:r>
            <a:r>
              <a:rPr lang="en-US" i="1" dirty="0"/>
              <a:t>increases</a:t>
            </a:r>
            <a:r>
              <a:rPr lang="en-US" dirty="0"/>
              <a:t> because it takes energy input to separate positive and negative charges, and there is a </a:t>
            </a:r>
            <a:r>
              <a:rPr lang="en-US" i="1" dirty="0"/>
              <a:t>decrease</a:t>
            </a:r>
            <a:r>
              <a:rPr lang="en-US" dirty="0"/>
              <a:t> in the electrostatic potential energy of the electron.</a:t>
            </a:r>
          </a:p>
        </p:txBody>
      </p:sp>
      <p:sp>
        <p:nvSpPr>
          <p:cNvPr id="152586" name="Line 10"/>
          <p:cNvSpPr>
            <a:spLocks noChangeShapeType="1"/>
          </p:cNvSpPr>
          <p:nvPr/>
        </p:nvSpPr>
        <p:spPr bwMode="auto">
          <a:xfrm>
            <a:off x="355600" y="504825"/>
            <a:ext cx="2074863" cy="70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87" name="Text Box 11"/>
          <p:cNvSpPr txBox="1">
            <a:spLocks noChangeArrowheads="1"/>
          </p:cNvSpPr>
          <p:nvPr/>
        </p:nvSpPr>
        <p:spPr bwMode="auto">
          <a:xfrm>
            <a:off x="-92075" y="68263"/>
            <a:ext cx="137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Nucleus</a:t>
            </a:r>
          </a:p>
        </p:txBody>
      </p:sp>
      <p:sp>
        <p:nvSpPr>
          <p:cNvPr id="152588" name="Line 12"/>
          <p:cNvSpPr>
            <a:spLocks noChangeShapeType="1"/>
          </p:cNvSpPr>
          <p:nvPr/>
        </p:nvSpPr>
        <p:spPr bwMode="auto">
          <a:xfrm flipH="1">
            <a:off x="3636963" y="682625"/>
            <a:ext cx="808037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89" name="Text Box 13"/>
          <p:cNvSpPr txBox="1">
            <a:spLocks noChangeArrowheads="1"/>
          </p:cNvSpPr>
          <p:nvPr/>
        </p:nvSpPr>
        <p:spPr bwMode="auto">
          <a:xfrm>
            <a:off x="4310063" y="334963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Electron</a:t>
            </a:r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6089650" y="1657350"/>
            <a:ext cx="155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91" name="Line 15"/>
          <p:cNvSpPr>
            <a:spLocks noChangeShapeType="1"/>
          </p:cNvSpPr>
          <p:nvPr/>
        </p:nvSpPr>
        <p:spPr bwMode="auto">
          <a:xfrm>
            <a:off x="6069013" y="811213"/>
            <a:ext cx="155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92" name="Line 16"/>
          <p:cNvSpPr>
            <a:spLocks noChangeShapeType="1"/>
          </p:cNvSpPr>
          <p:nvPr/>
        </p:nvSpPr>
        <p:spPr bwMode="auto">
          <a:xfrm>
            <a:off x="6138863" y="2492375"/>
            <a:ext cx="155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6773863" y="1311275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-</a:t>
            </a:r>
          </a:p>
        </p:txBody>
      </p:sp>
      <p:sp>
        <p:nvSpPr>
          <p:cNvPr id="152594" name="Text Box 18"/>
          <p:cNvSpPr txBox="1">
            <a:spLocks noChangeArrowheads="1"/>
          </p:cNvSpPr>
          <p:nvPr/>
        </p:nvSpPr>
        <p:spPr bwMode="auto">
          <a:xfrm>
            <a:off x="7878763" y="928688"/>
            <a:ext cx="1149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Energy</a:t>
            </a:r>
          </a:p>
          <a:p>
            <a:r>
              <a:rPr lang="en-US"/>
              <a:t>levels</a:t>
            </a:r>
          </a:p>
        </p:txBody>
      </p:sp>
      <p:grpSp>
        <p:nvGrpSpPr>
          <p:cNvPr id="26" name="Group 25"/>
          <p:cNvGrpSpPr>
            <a:grpSpLocks noChangeAspect="1"/>
          </p:cNvGrpSpPr>
          <p:nvPr/>
        </p:nvGrpSpPr>
        <p:grpSpPr>
          <a:xfrm>
            <a:off x="1031875" y="-255588"/>
            <a:ext cx="2585720" cy="2520950"/>
            <a:chOff x="1031875" y="-255588"/>
            <a:chExt cx="3232150" cy="3151188"/>
          </a:xfrm>
        </p:grpSpPr>
        <p:sp>
          <p:nvSpPr>
            <p:cNvPr id="152581" name="Oval 5"/>
            <p:cNvSpPr>
              <a:spLocks noChangeArrowheads="1"/>
            </p:cNvSpPr>
            <p:nvPr/>
          </p:nvSpPr>
          <p:spPr bwMode="auto">
            <a:xfrm>
              <a:off x="3559175" y="1184275"/>
              <a:ext cx="123825" cy="1460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="1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031875" y="-255588"/>
              <a:ext cx="3232150" cy="3151188"/>
              <a:chOff x="1031875" y="-255588"/>
              <a:chExt cx="3232150" cy="3151188"/>
            </a:xfrm>
          </p:grpSpPr>
          <p:sp>
            <p:nvSpPr>
              <p:cNvPr id="152583" name="Line 7"/>
              <p:cNvSpPr>
                <a:spLocks noChangeShapeType="1"/>
              </p:cNvSpPr>
              <p:nvPr/>
            </p:nvSpPr>
            <p:spPr bwMode="auto">
              <a:xfrm>
                <a:off x="3717925" y="1268413"/>
                <a:ext cx="531813" cy="2222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585" name="Text Box 9"/>
              <p:cNvSpPr txBox="1">
                <a:spLocks noChangeArrowheads="1"/>
              </p:cNvSpPr>
              <p:nvPr/>
            </p:nvSpPr>
            <p:spPr bwMode="auto">
              <a:xfrm>
                <a:off x="3459163" y="982663"/>
                <a:ext cx="2857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b="1"/>
                  <a:t>-</a:t>
                </a: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1031875" y="-255588"/>
                <a:ext cx="3232150" cy="3151188"/>
                <a:chOff x="1031875" y="-247650"/>
                <a:chExt cx="3232150" cy="3151188"/>
              </a:xfrm>
            </p:grpSpPr>
            <p:sp>
              <p:nvSpPr>
                <p:cNvPr id="152579" name="Oval 3"/>
                <p:cNvSpPr>
                  <a:spLocks noChangeArrowheads="1"/>
                </p:cNvSpPr>
                <p:nvPr/>
              </p:nvSpPr>
              <p:spPr bwMode="auto">
                <a:xfrm>
                  <a:off x="2468563" y="1036638"/>
                  <a:ext cx="430212" cy="452437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2200">
                      <a:solidFill>
                        <a:schemeClr val="bg1"/>
                      </a:solidFill>
                    </a:rPr>
                    <a:t>++</a:t>
                  </a:r>
                </a:p>
                <a:p>
                  <a:pPr algn="ctr">
                    <a:lnSpc>
                      <a:spcPct val="70000"/>
                    </a:lnSpc>
                  </a:pPr>
                  <a:r>
                    <a:rPr lang="en-US" sz="2200">
                      <a:solidFill>
                        <a:schemeClr val="bg1"/>
                      </a:solidFill>
                    </a:rPr>
                    <a:t>++</a:t>
                  </a:r>
                </a:p>
              </p:txBody>
            </p:sp>
            <p:sp>
              <p:nvSpPr>
                <p:cNvPr id="152580" name="Oval 4"/>
                <p:cNvSpPr>
                  <a:spLocks noChangeArrowheads="1"/>
                </p:cNvSpPr>
                <p:nvPr/>
              </p:nvSpPr>
              <p:spPr bwMode="auto">
                <a:xfrm>
                  <a:off x="1652588" y="322263"/>
                  <a:ext cx="1973262" cy="192563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582" name="Oval 6"/>
                <p:cNvSpPr>
                  <a:spLocks noChangeArrowheads="1"/>
                </p:cNvSpPr>
                <p:nvPr/>
              </p:nvSpPr>
              <p:spPr bwMode="auto">
                <a:xfrm>
                  <a:off x="1031875" y="-247650"/>
                  <a:ext cx="3232150" cy="315118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595" name="Oval 19"/>
                <p:cNvSpPr>
                  <a:spLocks noChangeArrowheads="1"/>
                </p:cNvSpPr>
                <p:nvPr/>
              </p:nvSpPr>
              <p:spPr bwMode="auto">
                <a:xfrm>
                  <a:off x="2152650" y="784225"/>
                  <a:ext cx="1033463" cy="1016000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52596" name="Line 20"/>
          <p:cNvSpPr>
            <a:spLocks noChangeShapeType="1"/>
          </p:cNvSpPr>
          <p:nvPr/>
        </p:nvSpPr>
        <p:spPr bwMode="auto">
          <a:xfrm flipV="1">
            <a:off x="5907088" y="779463"/>
            <a:ext cx="0" cy="1692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597" name="Text Box 21"/>
          <p:cNvSpPr txBox="1">
            <a:spLocks noChangeArrowheads="1"/>
          </p:cNvSpPr>
          <p:nvPr/>
        </p:nvSpPr>
        <p:spPr bwMode="auto">
          <a:xfrm>
            <a:off x="4886325" y="1274763"/>
            <a:ext cx="10699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/>
              <a:t>Higher</a:t>
            </a:r>
          </a:p>
          <a:p>
            <a:r>
              <a:rPr lang="en-US" sz="2200"/>
              <a:t>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6788150" y="2554288"/>
            <a:ext cx="24765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2457450" y="2133600"/>
            <a:ext cx="430213" cy="452438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</a:pPr>
            <a:r>
              <a:rPr lang="en-US" sz="2200">
                <a:solidFill>
                  <a:schemeClr val="bg1"/>
                </a:solidFill>
              </a:rPr>
              <a:t>++</a:t>
            </a:r>
          </a:p>
          <a:p>
            <a:pPr algn="ctr">
              <a:lnSpc>
                <a:spcPct val="70000"/>
              </a:lnSpc>
            </a:pPr>
            <a:r>
              <a:rPr lang="en-US" sz="2200">
                <a:solidFill>
                  <a:schemeClr val="bg1"/>
                </a:solidFill>
              </a:rPr>
              <a:t>++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1652588" y="1381125"/>
            <a:ext cx="1973262" cy="1925638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3559175" y="2243138"/>
            <a:ext cx="123825" cy="146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b="1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1031875" y="811213"/>
            <a:ext cx="3232150" cy="3151187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3717925" y="2327275"/>
            <a:ext cx="531813" cy="22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28600" y="3962400"/>
            <a:ext cx="8763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When an electron moves to location </a:t>
            </a:r>
            <a:r>
              <a:rPr lang="en-US" u="sng" dirty="0" smtClean="0"/>
              <a:t>farther </a:t>
            </a:r>
            <a:r>
              <a:rPr lang="en-US" u="sng" dirty="0"/>
              <a:t>away</a:t>
            </a:r>
            <a:r>
              <a:rPr lang="en-US" dirty="0"/>
              <a:t> from the nucleus its </a:t>
            </a:r>
            <a:r>
              <a:rPr lang="en-US" u="sng" dirty="0"/>
              <a:t>energy increases</a:t>
            </a:r>
            <a:r>
              <a:rPr lang="en-US" dirty="0"/>
              <a:t> because energy is required to separate positive and negative charges, and there is an </a:t>
            </a:r>
            <a:r>
              <a:rPr lang="en-US" u="sng" dirty="0"/>
              <a:t>increase in the electrostatic potential energy</a:t>
            </a:r>
            <a:r>
              <a:rPr lang="en-US" dirty="0"/>
              <a:t> of the electron. 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459163" y="2041525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-</a:t>
            </a: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355600" y="1563688"/>
            <a:ext cx="2074863" cy="70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-92075" y="1127125"/>
            <a:ext cx="137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Nucleus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>
            <a:off x="3636963" y="1741488"/>
            <a:ext cx="808037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4310063" y="1393825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Electron</a:t>
            </a: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6089650" y="2716213"/>
            <a:ext cx="155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6069013" y="1870075"/>
            <a:ext cx="155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6138863" y="3551238"/>
            <a:ext cx="155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6773863" y="2370138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-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7878763" y="1987550"/>
            <a:ext cx="1149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Energy</a:t>
            </a:r>
          </a:p>
          <a:p>
            <a:r>
              <a:rPr lang="en-US"/>
              <a:t>levels</a:t>
            </a:r>
          </a:p>
        </p:txBody>
      </p:sp>
      <p:sp>
        <p:nvSpPr>
          <p:cNvPr id="23571" name="Oval 19"/>
          <p:cNvSpPr>
            <a:spLocks noChangeArrowheads="1"/>
          </p:cNvSpPr>
          <p:nvPr/>
        </p:nvSpPr>
        <p:spPr bwMode="auto">
          <a:xfrm>
            <a:off x="2152650" y="1843088"/>
            <a:ext cx="1033463" cy="10160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228600" y="5638800"/>
            <a:ext cx="8721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33CC"/>
                </a:solidFill>
                <a:sym typeface="Wingdings" charset="2"/>
              </a:rPr>
              <a:t> </a:t>
            </a:r>
            <a:r>
              <a:rPr lang="en-US" b="1" i="1">
                <a:solidFill>
                  <a:srgbClr val="0033CC"/>
                </a:solidFill>
              </a:rPr>
              <a:t>Force</a:t>
            </a:r>
            <a:r>
              <a:rPr lang="en-US" b="1">
                <a:solidFill>
                  <a:srgbClr val="0033CC"/>
                </a:solidFill>
              </a:rPr>
              <a:t> on electron is less, but </a:t>
            </a:r>
            <a:r>
              <a:rPr lang="en-US" b="1" i="1">
                <a:solidFill>
                  <a:srgbClr val="0033CC"/>
                </a:solidFill>
              </a:rPr>
              <a:t>Potential Energy</a:t>
            </a:r>
            <a:r>
              <a:rPr lang="en-US" b="1">
                <a:solidFill>
                  <a:srgbClr val="0033CC"/>
                </a:solidFill>
              </a:rPr>
              <a:t> is higher!</a:t>
            </a:r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V="1">
            <a:off x="5907088" y="1838325"/>
            <a:ext cx="0" cy="1692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4886325" y="2333625"/>
            <a:ext cx="10699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/>
              <a:t>Higher</a:t>
            </a:r>
          </a:p>
          <a:p>
            <a:r>
              <a:rPr lang="en-US" sz="2200"/>
              <a:t>Energy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101600" y="6167437"/>
            <a:ext cx="8991600" cy="461963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0033CC"/>
                </a:solidFill>
                <a:sym typeface="Wingdings" charset="2"/>
              </a:rPr>
              <a:t></a:t>
            </a:r>
            <a:r>
              <a:rPr lang="en-US" dirty="0">
                <a:solidFill>
                  <a:srgbClr val="0033CC"/>
                </a:solidFill>
              </a:rPr>
              <a:t> Electrons at higher energy levels are </a:t>
            </a:r>
            <a:r>
              <a:rPr lang="en-US" dirty="0" smtClean="0">
                <a:solidFill>
                  <a:srgbClr val="0033CC"/>
                </a:solidFill>
              </a:rPr>
              <a:t>farther </a:t>
            </a:r>
            <a:r>
              <a:rPr lang="en-US" dirty="0">
                <a:solidFill>
                  <a:srgbClr val="0033CC"/>
                </a:solidFill>
              </a:rPr>
              <a:t>from the nucleus!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457200" y="0"/>
            <a:ext cx="82296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/>
              <a:t>Electrostatic potential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4" grpId="0"/>
      <p:bldP spid="3688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Line 8"/>
          <p:cNvSpPr>
            <a:spLocks noChangeShapeType="1"/>
          </p:cNvSpPr>
          <p:nvPr/>
        </p:nvSpPr>
        <p:spPr bwMode="auto">
          <a:xfrm>
            <a:off x="6172200" y="1300163"/>
            <a:ext cx="1025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3" name="Line 10"/>
          <p:cNvSpPr>
            <a:spLocks noChangeShapeType="1"/>
          </p:cNvSpPr>
          <p:nvPr/>
        </p:nvSpPr>
        <p:spPr bwMode="auto">
          <a:xfrm>
            <a:off x="4976813" y="1292225"/>
            <a:ext cx="10255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5264150" y="871538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folHlink"/>
                </a:solidFill>
              </a:rPr>
              <a:t>F</a:t>
            </a:r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457200"/>
          </a:xfrm>
        </p:spPr>
        <p:txBody>
          <a:bodyPr/>
          <a:lstStyle/>
          <a:p>
            <a:r>
              <a:rPr lang="en-US" sz="3000" b="1">
                <a:solidFill>
                  <a:schemeClr val="tx1"/>
                </a:solidFill>
              </a:rPr>
              <a:t>Potential energy of the electron in hydrogen</a:t>
            </a:r>
          </a:p>
        </p:txBody>
      </p:sp>
      <p:sp>
        <p:nvSpPr>
          <p:cNvPr id="7176" name="Oval 3"/>
          <p:cNvSpPr>
            <a:spLocks noChangeArrowheads="1"/>
          </p:cNvSpPr>
          <p:nvPr/>
        </p:nvSpPr>
        <p:spPr bwMode="auto">
          <a:xfrm>
            <a:off x="1577975" y="1095375"/>
            <a:ext cx="346075" cy="3889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7" name="Text Box 4"/>
          <p:cNvSpPr txBox="1">
            <a:spLocks noChangeArrowheads="1"/>
          </p:cNvSpPr>
          <p:nvPr/>
        </p:nvSpPr>
        <p:spPr bwMode="auto">
          <a:xfrm>
            <a:off x="1576388" y="10668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7178" name="Text Box 5"/>
          <p:cNvSpPr txBox="1">
            <a:spLocks noChangeArrowheads="1"/>
          </p:cNvSpPr>
          <p:nvPr/>
        </p:nvSpPr>
        <p:spPr bwMode="auto">
          <a:xfrm>
            <a:off x="301646" y="1701800"/>
            <a:ext cx="8537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 u="sng" dirty="0">
                <a:solidFill>
                  <a:srgbClr val="FF0000"/>
                </a:solidFill>
              </a:rPr>
              <a:t>We define</a:t>
            </a:r>
            <a:r>
              <a:rPr lang="en-US" dirty="0"/>
              <a:t> electron’s PE as 0 when </a:t>
            </a:r>
            <a:r>
              <a:rPr lang="en-US" dirty="0" smtClean="0"/>
              <a:t>far </a:t>
            </a:r>
            <a:r>
              <a:rPr lang="en-US" dirty="0"/>
              <a:t>away from the proton!</a:t>
            </a:r>
          </a:p>
        </p:txBody>
      </p:sp>
      <p:sp>
        <p:nvSpPr>
          <p:cNvPr id="7179" name="Oval 6"/>
          <p:cNvSpPr>
            <a:spLocks noChangeArrowheads="1"/>
          </p:cNvSpPr>
          <p:nvPr/>
        </p:nvSpPr>
        <p:spPr bwMode="auto">
          <a:xfrm>
            <a:off x="5913438" y="1092200"/>
            <a:ext cx="346075" cy="392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0" name="Text Box 9"/>
          <p:cNvSpPr txBox="1">
            <a:spLocks noChangeArrowheads="1"/>
          </p:cNvSpPr>
          <p:nvPr/>
        </p:nvSpPr>
        <p:spPr bwMode="auto">
          <a:xfrm>
            <a:off x="6459538" y="8413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 flipV="1">
            <a:off x="1751013" y="1600200"/>
            <a:ext cx="571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7418388" y="1390650"/>
            <a:ext cx="58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7183" name="AutoShape 14"/>
          <p:cNvSpPr>
            <a:spLocks/>
          </p:cNvSpPr>
          <p:nvPr/>
        </p:nvSpPr>
        <p:spPr bwMode="auto">
          <a:xfrm rot="5400000">
            <a:off x="3767138" y="-1196975"/>
            <a:ext cx="257175" cy="4283075"/>
          </a:xfrm>
          <a:prstGeom prst="leftBrace">
            <a:avLst>
              <a:gd name="adj1" fmla="val 13878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endParaRPr lang="en-US" b="1"/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3694113" y="4445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191000" y="5516563"/>
            <a:ext cx="763588" cy="857250"/>
            <a:chOff x="6094" y="2215"/>
            <a:chExt cx="481" cy="540"/>
          </a:xfrm>
        </p:grpSpPr>
        <p:sp>
          <p:nvSpPr>
            <p:cNvPr id="7199" name="Line 17"/>
            <p:cNvSpPr>
              <a:spLocks noChangeShapeType="1"/>
            </p:cNvSpPr>
            <p:nvPr/>
          </p:nvSpPr>
          <p:spPr bwMode="auto">
            <a:xfrm flipV="1">
              <a:off x="6317" y="2215"/>
              <a:ext cx="258" cy="32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0" name="Text Box 18"/>
            <p:cNvSpPr txBox="1">
              <a:spLocks noChangeArrowheads="1"/>
            </p:cNvSpPr>
            <p:nvPr/>
          </p:nvSpPr>
          <p:spPr bwMode="auto">
            <a:xfrm>
              <a:off x="6094" y="2467"/>
              <a:ext cx="3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  <a:latin typeface="Comic Sans MS" charset="0"/>
                </a:rPr>
                <a:t>-e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875213" y="5524500"/>
            <a:ext cx="763587" cy="857250"/>
            <a:chOff x="6767" y="2160"/>
            <a:chExt cx="481" cy="540"/>
          </a:xfrm>
        </p:grpSpPr>
        <p:sp>
          <p:nvSpPr>
            <p:cNvPr id="7197" name="Line 20"/>
            <p:cNvSpPr>
              <a:spLocks noChangeShapeType="1"/>
            </p:cNvSpPr>
            <p:nvPr/>
          </p:nvSpPr>
          <p:spPr bwMode="auto">
            <a:xfrm flipV="1">
              <a:off x="6990" y="2160"/>
              <a:ext cx="258" cy="32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8" name="Text Box 21"/>
            <p:cNvSpPr txBox="1">
              <a:spLocks noChangeArrowheads="1"/>
            </p:cNvSpPr>
            <p:nvPr/>
          </p:nvSpPr>
          <p:spPr bwMode="auto">
            <a:xfrm>
              <a:off x="6767" y="24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  <a:latin typeface="Comic Sans MS" charset="0"/>
                </a:rPr>
                <a:t>e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876800" y="2457450"/>
            <a:ext cx="3190875" cy="474663"/>
            <a:chOff x="5275" y="441"/>
            <a:chExt cx="2010" cy="299"/>
          </a:xfrm>
        </p:grpSpPr>
        <p:sp>
          <p:nvSpPr>
            <p:cNvPr id="7195" name="Text Box 23"/>
            <p:cNvSpPr txBox="1">
              <a:spLocks noChangeArrowheads="1"/>
            </p:cNvSpPr>
            <p:nvPr/>
          </p:nvSpPr>
          <p:spPr bwMode="auto">
            <a:xfrm>
              <a:off x="5760" y="441"/>
              <a:ext cx="152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Comic Sans MS" charset="0"/>
                </a:rPr>
                <a:t>Coulomb’s constant</a:t>
              </a:r>
            </a:p>
          </p:txBody>
        </p:sp>
        <p:sp>
          <p:nvSpPr>
            <p:cNvPr id="7196" name="Line 24"/>
            <p:cNvSpPr>
              <a:spLocks noChangeShapeType="1"/>
            </p:cNvSpPr>
            <p:nvPr/>
          </p:nvSpPr>
          <p:spPr bwMode="auto">
            <a:xfrm flipH="1">
              <a:off x="5275" y="593"/>
              <a:ext cx="530" cy="14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2319385" name="Object 2"/>
          <p:cNvGraphicFramePr>
            <a:graphicFrameLocks noChangeAspect="1"/>
          </p:cNvGraphicFramePr>
          <p:nvPr/>
        </p:nvGraphicFramePr>
        <p:xfrm>
          <a:off x="950913" y="4484688"/>
          <a:ext cx="7375525" cy="1376362"/>
        </p:xfrm>
        <a:graphic>
          <a:graphicData uri="http://schemas.openxmlformats.org/presentationml/2006/ole">
            <p:oleObj spid="_x0000_s7170" name="Equation" r:id="rId4" imgW="2654280" imgH="495000" progId="Equation.3">
              <p:embed/>
            </p:oleObj>
          </a:graphicData>
        </a:graphic>
      </p:graphicFrame>
      <p:graphicFrame>
        <p:nvGraphicFramePr>
          <p:cNvPr id="2319386" name="Object 3"/>
          <p:cNvGraphicFramePr>
            <a:graphicFrameLocks noChangeAspect="1"/>
          </p:cNvGraphicFramePr>
          <p:nvPr/>
        </p:nvGraphicFramePr>
        <p:xfrm>
          <a:off x="2246313" y="2746375"/>
          <a:ext cx="4552950" cy="1465263"/>
        </p:xfrm>
        <a:graphic>
          <a:graphicData uri="http://schemas.openxmlformats.org/presentationml/2006/ole">
            <p:oleObj spid="_x0000_s7171" name="Equation" r:id="rId5" imgW="1498320" imgH="482400" progId="Equation.3">
              <p:embed/>
            </p:oleObj>
          </a:graphicData>
        </a:graphic>
      </p:graphicFrame>
      <p:sp>
        <p:nvSpPr>
          <p:cNvPr id="7188" name="Rectangle 27"/>
          <p:cNvSpPr>
            <a:spLocks noChangeArrowheads="1"/>
          </p:cNvSpPr>
          <p:nvPr/>
        </p:nvSpPr>
        <p:spPr bwMode="auto">
          <a:xfrm>
            <a:off x="304800" y="2043113"/>
            <a:ext cx="865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charset="2"/>
              </a:rPr>
              <a:t> Electron's </a:t>
            </a:r>
            <a:r>
              <a:rPr lang="en-US"/>
              <a:t>PE = -work done by electric field from r</a:t>
            </a:r>
            <a:r>
              <a:rPr lang="en-US" baseline="-25000"/>
              <a:t>1</a:t>
            </a:r>
            <a:r>
              <a:rPr lang="en-US"/>
              <a:t>=</a:t>
            </a:r>
            <a:r>
              <a:rPr lang="en-US">
                <a:ea typeface="Arial" charset="0"/>
                <a:cs typeface="Arial" charset="0"/>
              </a:rPr>
              <a:t>∞…</a:t>
            </a:r>
            <a:r>
              <a:rPr lang="en-US"/>
              <a:t>r</a:t>
            </a:r>
            <a:r>
              <a:rPr lang="en-US" baseline="-25000"/>
              <a:t>2</a:t>
            </a:r>
            <a:r>
              <a:rPr lang="en-US"/>
              <a:t>=D</a:t>
            </a:r>
            <a:endParaRPr lang="en-US" b="1"/>
          </a:p>
        </p:txBody>
      </p:sp>
      <p:sp>
        <p:nvSpPr>
          <p:cNvPr id="2319388" name="Text Box 28"/>
          <p:cNvSpPr txBox="1">
            <a:spLocks noChangeArrowheads="1"/>
          </p:cNvSpPr>
          <p:nvPr/>
        </p:nvSpPr>
        <p:spPr bwMode="auto">
          <a:xfrm>
            <a:off x="6477000" y="5943600"/>
            <a:ext cx="24241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(for hydrogen)</a:t>
            </a:r>
          </a:p>
        </p:txBody>
      </p:sp>
      <p:sp>
        <p:nvSpPr>
          <p:cNvPr id="7190" name="Text Box 7"/>
          <p:cNvSpPr txBox="1">
            <a:spLocks noChangeArrowheads="1"/>
          </p:cNvSpPr>
          <p:nvPr/>
        </p:nvSpPr>
        <p:spPr bwMode="auto">
          <a:xfrm>
            <a:off x="5946775" y="1044575"/>
            <a:ext cx="30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-</a:t>
            </a:r>
          </a:p>
        </p:txBody>
      </p:sp>
      <p:sp>
        <p:nvSpPr>
          <p:cNvPr id="7192" name="Line 30"/>
          <p:cNvSpPr>
            <a:spLocks noChangeShapeType="1"/>
          </p:cNvSpPr>
          <p:nvPr/>
        </p:nvSpPr>
        <p:spPr bwMode="auto">
          <a:xfrm>
            <a:off x="1752600" y="1533525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19391" name="Line 31"/>
          <p:cNvSpPr>
            <a:spLocks noChangeShapeType="1"/>
          </p:cNvSpPr>
          <p:nvPr/>
        </p:nvSpPr>
        <p:spPr bwMode="auto">
          <a:xfrm>
            <a:off x="914400" y="54864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19392" name="Line 32"/>
          <p:cNvSpPr>
            <a:spLocks noChangeShapeType="1"/>
          </p:cNvSpPr>
          <p:nvPr/>
        </p:nvSpPr>
        <p:spPr bwMode="auto">
          <a:xfrm>
            <a:off x="7467600" y="57912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319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319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9388" grpId="0"/>
      <p:bldP spid="2319391" grpId="0" animBg="1"/>
      <p:bldP spid="231939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71B8-EEBA-5549-AE6E-B3293FC50F8A}" type="slidenum">
              <a:rPr lang="en-US"/>
              <a:pPr/>
              <a:t>15</a:t>
            </a:fld>
            <a:endParaRPr lang="en-US"/>
          </a:p>
        </p:txBody>
      </p:sp>
      <p:sp>
        <p:nvSpPr>
          <p:cNvPr id="164866" name="Line 2"/>
          <p:cNvSpPr>
            <a:spLocks noChangeShapeType="1"/>
          </p:cNvSpPr>
          <p:nvPr/>
        </p:nvSpPr>
        <p:spPr bwMode="auto">
          <a:xfrm flipV="1">
            <a:off x="3151188" y="2570163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67" name="Line 3"/>
          <p:cNvSpPr>
            <a:spLocks noChangeShapeType="1"/>
          </p:cNvSpPr>
          <p:nvPr/>
        </p:nvSpPr>
        <p:spPr bwMode="auto">
          <a:xfrm flipV="1">
            <a:off x="3408363" y="2570163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68" name="Line 4"/>
          <p:cNvSpPr>
            <a:spLocks noChangeShapeType="1"/>
          </p:cNvSpPr>
          <p:nvPr/>
        </p:nvSpPr>
        <p:spPr bwMode="auto">
          <a:xfrm>
            <a:off x="1570038" y="2554288"/>
            <a:ext cx="1587" cy="16256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69" name="Line 5"/>
          <p:cNvSpPr>
            <a:spLocks noChangeShapeType="1"/>
          </p:cNvSpPr>
          <p:nvPr/>
        </p:nvSpPr>
        <p:spPr bwMode="auto">
          <a:xfrm>
            <a:off x="1527175" y="4179888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0" name="Line 6"/>
          <p:cNvSpPr>
            <a:spLocks noChangeShapeType="1"/>
          </p:cNvSpPr>
          <p:nvPr/>
        </p:nvSpPr>
        <p:spPr bwMode="auto">
          <a:xfrm>
            <a:off x="1527175" y="3905250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1" name="Line 7"/>
          <p:cNvSpPr>
            <a:spLocks noChangeShapeType="1"/>
          </p:cNvSpPr>
          <p:nvPr/>
        </p:nvSpPr>
        <p:spPr bwMode="auto">
          <a:xfrm>
            <a:off x="1527175" y="3640138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2" name="Line 8"/>
          <p:cNvSpPr>
            <a:spLocks noChangeShapeType="1"/>
          </p:cNvSpPr>
          <p:nvPr/>
        </p:nvSpPr>
        <p:spPr bwMode="auto">
          <a:xfrm>
            <a:off x="1527175" y="3367088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3" name="Line 9"/>
          <p:cNvSpPr>
            <a:spLocks noChangeShapeType="1"/>
          </p:cNvSpPr>
          <p:nvPr/>
        </p:nvSpPr>
        <p:spPr bwMode="auto">
          <a:xfrm>
            <a:off x="1527175" y="3092450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4" name="Line 10"/>
          <p:cNvSpPr>
            <a:spLocks noChangeShapeType="1"/>
          </p:cNvSpPr>
          <p:nvPr/>
        </p:nvSpPr>
        <p:spPr bwMode="auto">
          <a:xfrm>
            <a:off x="1527175" y="2827338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5" name="Line 11"/>
          <p:cNvSpPr>
            <a:spLocks noChangeShapeType="1"/>
          </p:cNvSpPr>
          <p:nvPr/>
        </p:nvSpPr>
        <p:spPr bwMode="auto">
          <a:xfrm>
            <a:off x="1527175" y="2554288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6" name="Line 12"/>
          <p:cNvSpPr>
            <a:spLocks noChangeShapeType="1"/>
          </p:cNvSpPr>
          <p:nvPr/>
        </p:nvSpPr>
        <p:spPr bwMode="auto">
          <a:xfrm>
            <a:off x="1563688" y="4168775"/>
            <a:ext cx="1235075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7" name="Line 13"/>
          <p:cNvSpPr>
            <a:spLocks noChangeShapeType="1"/>
          </p:cNvSpPr>
          <p:nvPr/>
        </p:nvSpPr>
        <p:spPr bwMode="auto">
          <a:xfrm flipV="1">
            <a:off x="344488" y="4179888"/>
            <a:ext cx="1587" cy="174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8" name="Line 14"/>
          <p:cNvSpPr>
            <a:spLocks noChangeShapeType="1"/>
          </p:cNvSpPr>
          <p:nvPr/>
        </p:nvSpPr>
        <p:spPr bwMode="auto">
          <a:xfrm flipV="1">
            <a:off x="1570038" y="4179888"/>
            <a:ext cx="1587" cy="174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9" name="Line 15"/>
          <p:cNvSpPr>
            <a:spLocks noChangeShapeType="1"/>
          </p:cNvSpPr>
          <p:nvPr/>
        </p:nvSpPr>
        <p:spPr bwMode="auto">
          <a:xfrm flipV="1">
            <a:off x="1817688" y="4179888"/>
            <a:ext cx="3175" cy="174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80" name="Line 16"/>
          <p:cNvSpPr>
            <a:spLocks noChangeShapeType="1"/>
          </p:cNvSpPr>
          <p:nvPr/>
        </p:nvSpPr>
        <p:spPr bwMode="auto">
          <a:xfrm flipV="1">
            <a:off x="2065338" y="4179888"/>
            <a:ext cx="1587" cy="174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81" name="Line 17"/>
          <p:cNvSpPr>
            <a:spLocks noChangeShapeType="1"/>
          </p:cNvSpPr>
          <p:nvPr/>
        </p:nvSpPr>
        <p:spPr bwMode="auto">
          <a:xfrm flipV="1">
            <a:off x="2303463" y="4179888"/>
            <a:ext cx="3175" cy="174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82" name="Line 18"/>
          <p:cNvSpPr>
            <a:spLocks noChangeShapeType="1"/>
          </p:cNvSpPr>
          <p:nvPr/>
        </p:nvSpPr>
        <p:spPr bwMode="auto">
          <a:xfrm flipV="1">
            <a:off x="2551113" y="4179888"/>
            <a:ext cx="1587" cy="174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83" name="Line 19"/>
          <p:cNvSpPr>
            <a:spLocks noChangeShapeType="1"/>
          </p:cNvSpPr>
          <p:nvPr/>
        </p:nvSpPr>
        <p:spPr bwMode="auto">
          <a:xfrm flipV="1">
            <a:off x="2798763" y="4179888"/>
            <a:ext cx="1587" cy="174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84" name="Freeform 20"/>
          <p:cNvSpPr>
            <a:spLocks/>
          </p:cNvSpPr>
          <p:nvPr/>
        </p:nvSpPr>
        <p:spPr bwMode="auto">
          <a:xfrm>
            <a:off x="1592263" y="2827338"/>
            <a:ext cx="76200" cy="6715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"/>
              </a:cxn>
              <a:cxn ang="0">
                <a:pos x="5" y="31"/>
              </a:cxn>
              <a:cxn ang="0">
                <a:pos x="10" y="77"/>
              </a:cxn>
              <a:cxn ang="0">
                <a:pos x="10" y="128"/>
              </a:cxn>
              <a:cxn ang="0">
                <a:pos x="16" y="185"/>
              </a:cxn>
              <a:cxn ang="0">
                <a:pos x="16" y="246"/>
              </a:cxn>
              <a:cxn ang="0">
                <a:pos x="21" y="303"/>
              </a:cxn>
              <a:cxn ang="0">
                <a:pos x="21" y="349"/>
              </a:cxn>
              <a:cxn ang="0">
                <a:pos x="26" y="390"/>
              </a:cxn>
            </a:cxnLst>
            <a:rect l="0" t="0" r="r" b="b"/>
            <a:pathLst>
              <a:path w="26" h="390">
                <a:moveTo>
                  <a:pt x="0" y="0"/>
                </a:moveTo>
                <a:lnTo>
                  <a:pt x="0" y="15"/>
                </a:lnTo>
                <a:lnTo>
                  <a:pt x="5" y="31"/>
                </a:lnTo>
                <a:lnTo>
                  <a:pt x="10" y="77"/>
                </a:lnTo>
                <a:lnTo>
                  <a:pt x="10" y="128"/>
                </a:lnTo>
                <a:lnTo>
                  <a:pt x="16" y="185"/>
                </a:lnTo>
                <a:lnTo>
                  <a:pt x="16" y="246"/>
                </a:lnTo>
                <a:lnTo>
                  <a:pt x="21" y="303"/>
                </a:lnTo>
                <a:lnTo>
                  <a:pt x="21" y="349"/>
                </a:lnTo>
                <a:lnTo>
                  <a:pt x="26" y="390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85" name="Freeform 21"/>
          <p:cNvSpPr>
            <a:spLocks/>
          </p:cNvSpPr>
          <p:nvPr/>
        </p:nvSpPr>
        <p:spPr bwMode="auto">
          <a:xfrm>
            <a:off x="1668463" y="3498850"/>
            <a:ext cx="53975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46"/>
              </a:cxn>
              <a:cxn ang="0">
                <a:pos x="15" y="82"/>
              </a:cxn>
              <a:cxn ang="0">
                <a:pos x="25" y="113"/>
              </a:cxn>
              <a:cxn ang="0">
                <a:pos x="31" y="133"/>
              </a:cxn>
            </a:cxnLst>
            <a:rect l="0" t="0" r="r" b="b"/>
            <a:pathLst>
              <a:path w="31" h="133">
                <a:moveTo>
                  <a:pt x="0" y="0"/>
                </a:moveTo>
                <a:lnTo>
                  <a:pt x="5" y="46"/>
                </a:lnTo>
                <a:lnTo>
                  <a:pt x="15" y="82"/>
                </a:lnTo>
                <a:lnTo>
                  <a:pt x="25" y="113"/>
                </a:lnTo>
                <a:lnTo>
                  <a:pt x="31" y="133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86" name="Freeform 22"/>
          <p:cNvSpPr>
            <a:spLocks/>
          </p:cNvSpPr>
          <p:nvPr/>
        </p:nvSpPr>
        <p:spPr bwMode="auto">
          <a:xfrm>
            <a:off x="1722438" y="3727450"/>
            <a:ext cx="42862" cy="115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21"/>
              </a:cxn>
              <a:cxn ang="0">
                <a:pos x="10" y="41"/>
              </a:cxn>
              <a:cxn ang="0">
                <a:pos x="25" y="67"/>
              </a:cxn>
            </a:cxnLst>
            <a:rect l="0" t="0" r="r" b="b"/>
            <a:pathLst>
              <a:path w="25" h="67">
                <a:moveTo>
                  <a:pt x="0" y="0"/>
                </a:moveTo>
                <a:lnTo>
                  <a:pt x="5" y="21"/>
                </a:lnTo>
                <a:lnTo>
                  <a:pt x="10" y="41"/>
                </a:lnTo>
                <a:lnTo>
                  <a:pt x="25" y="67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87" name="Freeform 23"/>
          <p:cNvSpPr>
            <a:spLocks/>
          </p:cNvSpPr>
          <p:nvPr/>
        </p:nvSpPr>
        <p:spPr bwMode="auto">
          <a:xfrm>
            <a:off x="1765300" y="3843338"/>
            <a:ext cx="52388" cy="61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20"/>
              </a:cxn>
              <a:cxn ang="0">
                <a:pos x="31" y="36"/>
              </a:cxn>
            </a:cxnLst>
            <a:rect l="0" t="0" r="r" b="b"/>
            <a:pathLst>
              <a:path w="31" h="36">
                <a:moveTo>
                  <a:pt x="0" y="0"/>
                </a:moveTo>
                <a:lnTo>
                  <a:pt x="16" y="20"/>
                </a:lnTo>
                <a:lnTo>
                  <a:pt x="31" y="36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88" name="Freeform 24"/>
          <p:cNvSpPr>
            <a:spLocks/>
          </p:cNvSpPr>
          <p:nvPr/>
        </p:nvSpPr>
        <p:spPr bwMode="auto">
          <a:xfrm>
            <a:off x="1817688" y="3905250"/>
            <a:ext cx="46037" cy="428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10"/>
              </a:cxn>
              <a:cxn ang="0">
                <a:pos x="15" y="20"/>
              </a:cxn>
              <a:cxn ang="0">
                <a:pos x="26" y="25"/>
              </a:cxn>
            </a:cxnLst>
            <a:rect l="0" t="0" r="r" b="b"/>
            <a:pathLst>
              <a:path w="26" h="25">
                <a:moveTo>
                  <a:pt x="0" y="0"/>
                </a:moveTo>
                <a:lnTo>
                  <a:pt x="10" y="10"/>
                </a:lnTo>
                <a:lnTo>
                  <a:pt x="15" y="20"/>
                </a:lnTo>
                <a:lnTo>
                  <a:pt x="26" y="25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89" name="Freeform 25"/>
          <p:cNvSpPr>
            <a:spLocks/>
          </p:cNvSpPr>
          <p:nvPr/>
        </p:nvSpPr>
        <p:spPr bwMode="auto">
          <a:xfrm>
            <a:off x="1863725" y="3948113"/>
            <a:ext cx="95250" cy="61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" y="21"/>
              </a:cxn>
              <a:cxn ang="0">
                <a:pos x="56" y="36"/>
              </a:cxn>
            </a:cxnLst>
            <a:rect l="0" t="0" r="r" b="b"/>
            <a:pathLst>
              <a:path w="56" h="36">
                <a:moveTo>
                  <a:pt x="0" y="0"/>
                </a:moveTo>
                <a:lnTo>
                  <a:pt x="25" y="21"/>
                </a:lnTo>
                <a:lnTo>
                  <a:pt x="56" y="36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90" name="Freeform 26"/>
          <p:cNvSpPr>
            <a:spLocks/>
          </p:cNvSpPr>
          <p:nvPr/>
        </p:nvSpPr>
        <p:spPr bwMode="auto">
          <a:xfrm>
            <a:off x="1958975" y="4010025"/>
            <a:ext cx="106363" cy="365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" y="10"/>
              </a:cxn>
              <a:cxn ang="0">
                <a:pos x="41" y="16"/>
              </a:cxn>
              <a:cxn ang="0">
                <a:pos x="61" y="21"/>
              </a:cxn>
            </a:cxnLst>
            <a:rect l="0" t="0" r="r" b="b"/>
            <a:pathLst>
              <a:path w="61" h="21">
                <a:moveTo>
                  <a:pt x="0" y="0"/>
                </a:moveTo>
                <a:lnTo>
                  <a:pt x="26" y="10"/>
                </a:lnTo>
                <a:lnTo>
                  <a:pt x="41" y="16"/>
                </a:lnTo>
                <a:lnTo>
                  <a:pt x="61" y="21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91" name="Freeform 27"/>
          <p:cNvSpPr>
            <a:spLocks/>
          </p:cNvSpPr>
          <p:nvPr/>
        </p:nvSpPr>
        <p:spPr bwMode="auto">
          <a:xfrm>
            <a:off x="2065338" y="4046538"/>
            <a:ext cx="193675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" y="10"/>
              </a:cxn>
              <a:cxn ang="0">
                <a:pos x="113" y="20"/>
              </a:cxn>
            </a:cxnLst>
            <a:rect l="0" t="0" r="r" b="b"/>
            <a:pathLst>
              <a:path w="113" h="20">
                <a:moveTo>
                  <a:pt x="0" y="0"/>
                </a:moveTo>
                <a:lnTo>
                  <a:pt x="52" y="10"/>
                </a:lnTo>
                <a:lnTo>
                  <a:pt x="113" y="20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92" name="Freeform 28"/>
          <p:cNvSpPr>
            <a:spLocks/>
          </p:cNvSpPr>
          <p:nvPr/>
        </p:nvSpPr>
        <p:spPr bwMode="auto">
          <a:xfrm>
            <a:off x="2259013" y="4081463"/>
            <a:ext cx="292100" cy="269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" y="5"/>
              </a:cxn>
              <a:cxn ang="0">
                <a:pos x="82" y="10"/>
              </a:cxn>
              <a:cxn ang="0">
                <a:pos x="169" y="16"/>
              </a:cxn>
            </a:cxnLst>
            <a:rect l="0" t="0" r="r" b="b"/>
            <a:pathLst>
              <a:path w="169" h="16">
                <a:moveTo>
                  <a:pt x="0" y="0"/>
                </a:moveTo>
                <a:lnTo>
                  <a:pt x="36" y="5"/>
                </a:lnTo>
                <a:lnTo>
                  <a:pt x="82" y="10"/>
                </a:lnTo>
                <a:lnTo>
                  <a:pt x="169" y="16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93" name="Line 29"/>
          <p:cNvSpPr>
            <a:spLocks noChangeShapeType="1"/>
          </p:cNvSpPr>
          <p:nvPr/>
        </p:nvSpPr>
        <p:spPr bwMode="auto">
          <a:xfrm>
            <a:off x="5910263" y="460375"/>
            <a:ext cx="1587" cy="1562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94" name="Line 30"/>
          <p:cNvSpPr>
            <a:spLocks noChangeShapeType="1"/>
          </p:cNvSpPr>
          <p:nvPr/>
        </p:nvSpPr>
        <p:spPr bwMode="auto">
          <a:xfrm>
            <a:off x="5867400" y="1768475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95" name="Line 31"/>
          <p:cNvSpPr>
            <a:spLocks noChangeShapeType="1"/>
          </p:cNvSpPr>
          <p:nvPr/>
        </p:nvSpPr>
        <p:spPr bwMode="auto">
          <a:xfrm>
            <a:off x="5867400" y="1503363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96" name="Line 32"/>
          <p:cNvSpPr>
            <a:spLocks noChangeShapeType="1"/>
          </p:cNvSpPr>
          <p:nvPr/>
        </p:nvSpPr>
        <p:spPr bwMode="auto">
          <a:xfrm>
            <a:off x="5867400" y="1246188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97" name="Line 33"/>
          <p:cNvSpPr>
            <a:spLocks noChangeShapeType="1"/>
          </p:cNvSpPr>
          <p:nvPr/>
        </p:nvSpPr>
        <p:spPr bwMode="auto">
          <a:xfrm>
            <a:off x="5867400" y="981075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98" name="Line 34"/>
          <p:cNvSpPr>
            <a:spLocks noChangeShapeType="1"/>
          </p:cNvSpPr>
          <p:nvPr/>
        </p:nvSpPr>
        <p:spPr bwMode="auto">
          <a:xfrm>
            <a:off x="5867400" y="725488"/>
            <a:ext cx="428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99" name="Line 35"/>
          <p:cNvSpPr>
            <a:spLocks noChangeShapeType="1"/>
          </p:cNvSpPr>
          <p:nvPr/>
        </p:nvSpPr>
        <p:spPr bwMode="auto">
          <a:xfrm>
            <a:off x="5867400" y="460375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00" name="Line 36"/>
          <p:cNvSpPr>
            <a:spLocks noChangeShapeType="1"/>
          </p:cNvSpPr>
          <p:nvPr/>
        </p:nvSpPr>
        <p:spPr bwMode="auto">
          <a:xfrm>
            <a:off x="5895975" y="449263"/>
            <a:ext cx="1260475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01" name="Line 37"/>
          <p:cNvSpPr>
            <a:spLocks noChangeShapeType="1"/>
          </p:cNvSpPr>
          <p:nvPr/>
        </p:nvSpPr>
        <p:spPr bwMode="auto">
          <a:xfrm flipV="1">
            <a:off x="3160713" y="460375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02" name="Line 38"/>
          <p:cNvSpPr>
            <a:spLocks noChangeShapeType="1"/>
          </p:cNvSpPr>
          <p:nvPr/>
        </p:nvSpPr>
        <p:spPr bwMode="auto">
          <a:xfrm flipV="1">
            <a:off x="3408363" y="460375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03" name="Line 39"/>
          <p:cNvSpPr>
            <a:spLocks noChangeShapeType="1"/>
          </p:cNvSpPr>
          <p:nvPr/>
        </p:nvSpPr>
        <p:spPr bwMode="auto">
          <a:xfrm flipV="1">
            <a:off x="5910263" y="460375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04" name="Line 40"/>
          <p:cNvSpPr>
            <a:spLocks noChangeShapeType="1"/>
          </p:cNvSpPr>
          <p:nvPr/>
        </p:nvSpPr>
        <p:spPr bwMode="auto">
          <a:xfrm flipV="1">
            <a:off x="6159500" y="460375"/>
            <a:ext cx="1588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05" name="Line 41"/>
          <p:cNvSpPr>
            <a:spLocks noChangeShapeType="1"/>
          </p:cNvSpPr>
          <p:nvPr/>
        </p:nvSpPr>
        <p:spPr bwMode="auto">
          <a:xfrm flipV="1">
            <a:off x="6405563" y="460375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06" name="Line 42"/>
          <p:cNvSpPr>
            <a:spLocks noChangeShapeType="1"/>
          </p:cNvSpPr>
          <p:nvPr/>
        </p:nvSpPr>
        <p:spPr bwMode="auto">
          <a:xfrm flipV="1">
            <a:off x="6661150" y="460375"/>
            <a:ext cx="1588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07" name="Line 43"/>
          <p:cNvSpPr>
            <a:spLocks noChangeShapeType="1"/>
          </p:cNvSpPr>
          <p:nvPr/>
        </p:nvSpPr>
        <p:spPr bwMode="auto">
          <a:xfrm flipV="1">
            <a:off x="6910388" y="460375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08" name="Line 44"/>
          <p:cNvSpPr>
            <a:spLocks noChangeShapeType="1"/>
          </p:cNvSpPr>
          <p:nvPr/>
        </p:nvSpPr>
        <p:spPr bwMode="auto">
          <a:xfrm flipV="1">
            <a:off x="7156450" y="492125"/>
            <a:ext cx="1588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09" name="Freeform 45"/>
          <p:cNvSpPr>
            <a:spLocks/>
          </p:cNvSpPr>
          <p:nvPr/>
        </p:nvSpPr>
        <p:spPr bwMode="auto">
          <a:xfrm>
            <a:off x="5857875" y="1697038"/>
            <a:ext cx="52388" cy="714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10"/>
              </a:cxn>
              <a:cxn ang="0">
                <a:pos x="16" y="25"/>
              </a:cxn>
              <a:cxn ang="0">
                <a:pos x="21" y="36"/>
              </a:cxn>
              <a:cxn ang="0">
                <a:pos x="31" y="41"/>
              </a:cxn>
            </a:cxnLst>
            <a:rect l="0" t="0" r="r" b="b"/>
            <a:pathLst>
              <a:path w="31" h="41">
                <a:moveTo>
                  <a:pt x="0" y="0"/>
                </a:moveTo>
                <a:lnTo>
                  <a:pt x="6" y="10"/>
                </a:lnTo>
                <a:lnTo>
                  <a:pt x="16" y="25"/>
                </a:lnTo>
                <a:lnTo>
                  <a:pt x="21" y="36"/>
                </a:lnTo>
                <a:lnTo>
                  <a:pt x="31" y="41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10" name="Freeform 46"/>
          <p:cNvSpPr>
            <a:spLocks/>
          </p:cNvSpPr>
          <p:nvPr/>
        </p:nvSpPr>
        <p:spPr bwMode="auto">
          <a:xfrm>
            <a:off x="5910263" y="1697038"/>
            <a:ext cx="53975" cy="71437"/>
          </a:xfrm>
          <a:custGeom>
            <a:avLst/>
            <a:gdLst/>
            <a:ahLst/>
            <a:cxnLst>
              <a:cxn ang="0">
                <a:pos x="0" y="41"/>
              </a:cxn>
              <a:cxn ang="0">
                <a:pos x="11" y="36"/>
              </a:cxn>
              <a:cxn ang="0">
                <a:pos x="16" y="25"/>
              </a:cxn>
              <a:cxn ang="0">
                <a:pos x="26" y="10"/>
              </a:cxn>
              <a:cxn ang="0">
                <a:pos x="31" y="0"/>
              </a:cxn>
            </a:cxnLst>
            <a:rect l="0" t="0" r="r" b="b"/>
            <a:pathLst>
              <a:path w="31" h="41">
                <a:moveTo>
                  <a:pt x="0" y="41"/>
                </a:moveTo>
                <a:lnTo>
                  <a:pt x="11" y="36"/>
                </a:lnTo>
                <a:lnTo>
                  <a:pt x="16" y="25"/>
                </a:lnTo>
                <a:lnTo>
                  <a:pt x="26" y="10"/>
                </a:lnTo>
                <a:lnTo>
                  <a:pt x="31" y="0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11" name="Line 47"/>
          <p:cNvSpPr>
            <a:spLocks noChangeShapeType="1"/>
          </p:cNvSpPr>
          <p:nvPr/>
        </p:nvSpPr>
        <p:spPr bwMode="auto">
          <a:xfrm flipV="1">
            <a:off x="5964238" y="1635125"/>
            <a:ext cx="44450" cy="61913"/>
          </a:xfrm>
          <a:prstGeom prst="line">
            <a:avLst/>
          </a:prstGeom>
          <a:noFill/>
          <a:ln w="23813">
            <a:solidFill>
              <a:srgbClr val="96969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12" name="Line 48"/>
          <p:cNvSpPr>
            <a:spLocks noChangeShapeType="1"/>
          </p:cNvSpPr>
          <p:nvPr/>
        </p:nvSpPr>
        <p:spPr bwMode="auto">
          <a:xfrm flipV="1">
            <a:off x="6008688" y="1565275"/>
            <a:ext cx="52387" cy="69850"/>
          </a:xfrm>
          <a:prstGeom prst="line">
            <a:avLst/>
          </a:prstGeom>
          <a:noFill/>
          <a:ln w="23813">
            <a:solidFill>
              <a:srgbClr val="96969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13" name="Line 49"/>
          <p:cNvSpPr>
            <a:spLocks noChangeShapeType="1"/>
          </p:cNvSpPr>
          <p:nvPr/>
        </p:nvSpPr>
        <p:spPr bwMode="auto">
          <a:xfrm flipV="1">
            <a:off x="6061075" y="1503363"/>
            <a:ext cx="52388" cy="61912"/>
          </a:xfrm>
          <a:prstGeom prst="line">
            <a:avLst/>
          </a:prstGeom>
          <a:noFill/>
          <a:ln w="23813">
            <a:solidFill>
              <a:srgbClr val="96969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14" name="Line 50"/>
          <p:cNvSpPr>
            <a:spLocks noChangeShapeType="1"/>
          </p:cNvSpPr>
          <p:nvPr/>
        </p:nvSpPr>
        <p:spPr bwMode="auto">
          <a:xfrm flipV="1">
            <a:off x="6113463" y="1441450"/>
            <a:ext cx="46037" cy="61913"/>
          </a:xfrm>
          <a:prstGeom prst="line">
            <a:avLst/>
          </a:prstGeom>
          <a:noFill/>
          <a:ln w="23813">
            <a:solidFill>
              <a:srgbClr val="96969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15" name="Freeform 51"/>
          <p:cNvSpPr>
            <a:spLocks/>
          </p:cNvSpPr>
          <p:nvPr/>
        </p:nvSpPr>
        <p:spPr bwMode="auto">
          <a:xfrm>
            <a:off x="6159500" y="1370013"/>
            <a:ext cx="52388" cy="71437"/>
          </a:xfrm>
          <a:custGeom>
            <a:avLst/>
            <a:gdLst/>
            <a:ahLst/>
            <a:cxnLst>
              <a:cxn ang="0">
                <a:pos x="0" y="41"/>
              </a:cxn>
              <a:cxn ang="0">
                <a:pos x="15" y="21"/>
              </a:cxn>
              <a:cxn ang="0">
                <a:pos x="31" y="0"/>
              </a:cxn>
            </a:cxnLst>
            <a:rect l="0" t="0" r="r" b="b"/>
            <a:pathLst>
              <a:path w="31" h="41">
                <a:moveTo>
                  <a:pt x="0" y="41"/>
                </a:moveTo>
                <a:lnTo>
                  <a:pt x="15" y="21"/>
                </a:lnTo>
                <a:lnTo>
                  <a:pt x="31" y="0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16" name="Freeform 52"/>
          <p:cNvSpPr>
            <a:spLocks/>
          </p:cNvSpPr>
          <p:nvPr/>
        </p:nvSpPr>
        <p:spPr bwMode="auto">
          <a:xfrm>
            <a:off x="6211888" y="1246188"/>
            <a:ext cx="96837" cy="123825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25" y="36"/>
              </a:cxn>
              <a:cxn ang="0">
                <a:pos x="56" y="0"/>
              </a:cxn>
            </a:cxnLst>
            <a:rect l="0" t="0" r="r" b="b"/>
            <a:pathLst>
              <a:path w="56" h="72">
                <a:moveTo>
                  <a:pt x="0" y="72"/>
                </a:moveTo>
                <a:lnTo>
                  <a:pt x="25" y="36"/>
                </a:lnTo>
                <a:lnTo>
                  <a:pt x="56" y="0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17" name="Freeform 53"/>
          <p:cNvSpPr>
            <a:spLocks/>
          </p:cNvSpPr>
          <p:nvPr/>
        </p:nvSpPr>
        <p:spPr bwMode="auto">
          <a:xfrm>
            <a:off x="6308725" y="1114425"/>
            <a:ext cx="96838" cy="131763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26" y="47"/>
              </a:cxn>
              <a:cxn ang="0">
                <a:pos x="36" y="26"/>
              </a:cxn>
              <a:cxn ang="0">
                <a:pos x="56" y="0"/>
              </a:cxn>
            </a:cxnLst>
            <a:rect l="0" t="0" r="r" b="b"/>
            <a:pathLst>
              <a:path w="56" h="77">
                <a:moveTo>
                  <a:pt x="0" y="77"/>
                </a:moveTo>
                <a:lnTo>
                  <a:pt x="26" y="47"/>
                </a:lnTo>
                <a:lnTo>
                  <a:pt x="36" y="26"/>
                </a:lnTo>
                <a:lnTo>
                  <a:pt x="56" y="0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18" name="Freeform 54"/>
          <p:cNvSpPr>
            <a:spLocks/>
          </p:cNvSpPr>
          <p:nvPr/>
        </p:nvSpPr>
        <p:spPr bwMode="auto">
          <a:xfrm>
            <a:off x="6405563" y="850900"/>
            <a:ext cx="203200" cy="263525"/>
          </a:xfrm>
          <a:custGeom>
            <a:avLst/>
            <a:gdLst/>
            <a:ahLst/>
            <a:cxnLst>
              <a:cxn ang="0">
                <a:pos x="0" y="153"/>
              </a:cxn>
              <a:cxn ang="0">
                <a:pos x="26" y="123"/>
              </a:cxn>
              <a:cxn ang="0">
                <a:pos x="52" y="87"/>
              </a:cxn>
              <a:cxn ang="0">
                <a:pos x="82" y="46"/>
              </a:cxn>
              <a:cxn ang="0">
                <a:pos x="118" y="0"/>
              </a:cxn>
            </a:cxnLst>
            <a:rect l="0" t="0" r="r" b="b"/>
            <a:pathLst>
              <a:path w="118" h="153">
                <a:moveTo>
                  <a:pt x="0" y="153"/>
                </a:moveTo>
                <a:lnTo>
                  <a:pt x="26" y="123"/>
                </a:lnTo>
                <a:lnTo>
                  <a:pt x="52" y="87"/>
                </a:lnTo>
                <a:lnTo>
                  <a:pt x="82" y="46"/>
                </a:lnTo>
                <a:lnTo>
                  <a:pt x="118" y="0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19" name="Freeform 55"/>
          <p:cNvSpPr>
            <a:spLocks/>
          </p:cNvSpPr>
          <p:nvPr/>
        </p:nvSpPr>
        <p:spPr bwMode="auto">
          <a:xfrm>
            <a:off x="6608763" y="460375"/>
            <a:ext cx="301625" cy="390525"/>
          </a:xfrm>
          <a:custGeom>
            <a:avLst/>
            <a:gdLst/>
            <a:ahLst/>
            <a:cxnLst>
              <a:cxn ang="0">
                <a:pos x="0" y="226"/>
              </a:cxn>
              <a:cxn ang="0">
                <a:pos x="41" y="174"/>
              </a:cxn>
              <a:cxn ang="0">
                <a:pos x="82" y="118"/>
              </a:cxn>
              <a:cxn ang="0">
                <a:pos x="128" y="56"/>
              </a:cxn>
              <a:cxn ang="0">
                <a:pos x="175" y="0"/>
              </a:cxn>
            </a:cxnLst>
            <a:rect l="0" t="0" r="r" b="b"/>
            <a:pathLst>
              <a:path w="175" h="226">
                <a:moveTo>
                  <a:pt x="0" y="226"/>
                </a:moveTo>
                <a:lnTo>
                  <a:pt x="41" y="174"/>
                </a:lnTo>
                <a:lnTo>
                  <a:pt x="82" y="118"/>
                </a:lnTo>
                <a:lnTo>
                  <a:pt x="128" y="56"/>
                </a:lnTo>
                <a:lnTo>
                  <a:pt x="175" y="0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20" name="Line 56"/>
          <p:cNvSpPr>
            <a:spLocks noChangeShapeType="1"/>
          </p:cNvSpPr>
          <p:nvPr/>
        </p:nvSpPr>
        <p:spPr bwMode="auto">
          <a:xfrm>
            <a:off x="1527175" y="425450"/>
            <a:ext cx="1588" cy="1571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21" name="Line 57"/>
          <p:cNvSpPr>
            <a:spLocks noChangeShapeType="1"/>
          </p:cNvSpPr>
          <p:nvPr/>
        </p:nvSpPr>
        <p:spPr bwMode="auto">
          <a:xfrm>
            <a:off x="1482725" y="1997075"/>
            <a:ext cx="444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22" name="Line 58"/>
          <p:cNvSpPr>
            <a:spLocks noChangeShapeType="1"/>
          </p:cNvSpPr>
          <p:nvPr/>
        </p:nvSpPr>
        <p:spPr bwMode="auto">
          <a:xfrm>
            <a:off x="1482725" y="1731963"/>
            <a:ext cx="444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23" name="Line 59"/>
          <p:cNvSpPr>
            <a:spLocks noChangeShapeType="1"/>
          </p:cNvSpPr>
          <p:nvPr/>
        </p:nvSpPr>
        <p:spPr bwMode="auto">
          <a:xfrm>
            <a:off x="1482725" y="1476375"/>
            <a:ext cx="44450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24" name="Line 60"/>
          <p:cNvSpPr>
            <a:spLocks noChangeShapeType="1"/>
          </p:cNvSpPr>
          <p:nvPr/>
        </p:nvSpPr>
        <p:spPr bwMode="auto">
          <a:xfrm>
            <a:off x="1482725" y="1211263"/>
            <a:ext cx="444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25" name="Line 61"/>
          <p:cNvSpPr>
            <a:spLocks noChangeShapeType="1"/>
          </p:cNvSpPr>
          <p:nvPr/>
        </p:nvSpPr>
        <p:spPr bwMode="auto">
          <a:xfrm>
            <a:off x="1482725" y="425450"/>
            <a:ext cx="444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26" name="Line 62"/>
          <p:cNvSpPr>
            <a:spLocks noChangeShapeType="1"/>
          </p:cNvSpPr>
          <p:nvPr/>
        </p:nvSpPr>
        <p:spPr bwMode="auto">
          <a:xfrm>
            <a:off x="1520825" y="1987550"/>
            <a:ext cx="1243013" cy="11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27" name="Line 63"/>
          <p:cNvSpPr>
            <a:spLocks noChangeShapeType="1"/>
          </p:cNvSpPr>
          <p:nvPr/>
        </p:nvSpPr>
        <p:spPr bwMode="auto">
          <a:xfrm flipV="1">
            <a:off x="290513" y="1997075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28" name="Line 64"/>
          <p:cNvSpPr>
            <a:spLocks noChangeShapeType="1"/>
          </p:cNvSpPr>
          <p:nvPr/>
        </p:nvSpPr>
        <p:spPr bwMode="auto">
          <a:xfrm flipV="1">
            <a:off x="1527175" y="1997075"/>
            <a:ext cx="1588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29" name="Line 65"/>
          <p:cNvSpPr>
            <a:spLocks noChangeShapeType="1"/>
          </p:cNvSpPr>
          <p:nvPr/>
        </p:nvSpPr>
        <p:spPr bwMode="auto">
          <a:xfrm flipV="1">
            <a:off x="1773238" y="1997075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30" name="Line 66"/>
          <p:cNvSpPr>
            <a:spLocks noChangeShapeType="1"/>
          </p:cNvSpPr>
          <p:nvPr/>
        </p:nvSpPr>
        <p:spPr bwMode="auto">
          <a:xfrm flipV="1">
            <a:off x="2022475" y="1997075"/>
            <a:ext cx="1588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31" name="Line 67"/>
          <p:cNvSpPr>
            <a:spLocks noChangeShapeType="1"/>
          </p:cNvSpPr>
          <p:nvPr/>
        </p:nvSpPr>
        <p:spPr bwMode="auto">
          <a:xfrm flipV="1">
            <a:off x="2268538" y="1997075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32" name="Line 68"/>
          <p:cNvSpPr>
            <a:spLocks noChangeShapeType="1"/>
          </p:cNvSpPr>
          <p:nvPr/>
        </p:nvSpPr>
        <p:spPr bwMode="auto">
          <a:xfrm flipV="1">
            <a:off x="2516188" y="1997075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33" name="Line 69"/>
          <p:cNvSpPr>
            <a:spLocks noChangeShapeType="1"/>
          </p:cNvSpPr>
          <p:nvPr/>
        </p:nvSpPr>
        <p:spPr bwMode="auto">
          <a:xfrm flipV="1">
            <a:off x="2763838" y="1997075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34" name="Freeform 70"/>
          <p:cNvSpPr>
            <a:spLocks/>
          </p:cNvSpPr>
          <p:nvPr/>
        </p:nvSpPr>
        <p:spPr bwMode="auto">
          <a:xfrm>
            <a:off x="1527175" y="690563"/>
            <a:ext cx="53975" cy="61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5"/>
              </a:cxn>
              <a:cxn ang="0">
                <a:pos x="15" y="16"/>
              </a:cxn>
              <a:cxn ang="0">
                <a:pos x="31" y="36"/>
              </a:cxn>
            </a:cxnLst>
            <a:rect l="0" t="0" r="r" b="b"/>
            <a:pathLst>
              <a:path w="31" h="36">
                <a:moveTo>
                  <a:pt x="0" y="0"/>
                </a:moveTo>
                <a:lnTo>
                  <a:pt x="10" y="5"/>
                </a:lnTo>
                <a:lnTo>
                  <a:pt x="15" y="16"/>
                </a:lnTo>
                <a:lnTo>
                  <a:pt x="31" y="36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35" name="Line 71"/>
          <p:cNvSpPr>
            <a:spLocks noChangeShapeType="1"/>
          </p:cNvSpPr>
          <p:nvPr/>
        </p:nvSpPr>
        <p:spPr bwMode="auto">
          <a:xfrm>
            <a:off x="1581150" y="752475"/>
            <a:ext cx="42863" cy="69850"/>
          </a:xfrm>
          <a:prstGeom prst="line">
            <a:avLst/>
          </a:prstGeom>
          <a:noFill/>
          <a:ln w="23813">
            <a:solidFill>
              <a:srgbClr val="96969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36" name="Freeform 72"/>
          <p:cNvSpPr>
            <a:spLocks/>
          </p:cNvSpPr>
          <p:nvPr/>
        </p:nvSpPr>
        <p:spPr bwMode="auto">
          <a:xfrm>
            <a:off x="1624013" y="822325"/>
            <a:ext cx="52387" cy="61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21"/>
              </a:cxn>
              <a:cxn ang="0">
                <a:pos x="31" y="36"/>
              </a:cxn>
            </a:cxnLst>
            <a:rect l="0" t="0" r="r" b="b"/>
            <a:pathLst>
              <a:path w="31" h="36">
                <a:moveTo>
                  <a:pt x="0" y="0"/>
                </a:moveTo>
                <a:lnTo>
                  <a:pt x="16" y="21"/>
                </a:lnTo>
                <a:lnTo>
                  <a:pt x="31" y="36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37" name="Line 73"/>
          <p:cNvSpPr>
            <a:spLocks noChangeShapeType="1"/>
          </p:cNvSpPr>
          <p:nvPr/>
        </p:nvSpPr>
        <p:spPr bwMode="auto">
          <a:xfrm>
            <a:off x="1676400" y="884238"/>
            <a:ext cx="46038" cy="61912"/>
          </a:xfrm>
          <a:prstGeom prst="line">
            <a:avLst/>
          </a:prstGeom>
          <a:noFill/>
          <a:ln w="23813">
            <a:solidFill>
              <a:srgbClr val="96969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38" name="Line 74"/>
          <p:cNvSpPr>
            <a:spLocks noChangeShapeType="1"/>
          </p:cNvSpPr>
          <p:nvPr/>
        </p:nvSpPr>
        <p:spPr bwMode="auto">
          <a:xfrm>
            <a:off x="1722438" y="946150"/>
            <a:ext cx="50800" cy="71438"/>
          </a:xfrm>
          <a:prstGeom prst="line">
            <a:avLst/>
          </a:prstGeom>
          <a:noFill/>
          <a:ln w="23813">
            <a:solidFill>
              <a:srgbClr val="96969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39" name="Freeform 75"/>
          <p:cNvSpPr>
            <a:spLocks/>
          </p:cNvSpPr>
          <p:nvPr/>
        </p:nvSpPr>
        <p:spPr bwMode="auto">
          <a:xfrm>
            <a:off x="1773238" y="1017588"/>
            <a:ext cx="53975" cy="61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15"/>
              </a:cxn>
              <a:cxn ang="0">
                <a:pos x="21" y="26"/>
              </a:cxn>
              <a:cxn ang="0">
                <a:pos x="31" y="36"/>
              </a:cxn>
            </a:cxnLst>
            <a:rect l="0" t="0" r="r" b="b"/>
            <a:pathLst>
              <a:path w="31" h="36">
                <a:moveTo>
                  <a:pt x="0" y="0"/>
                </a:moveTo>
                <a:lnTo>
                  <a:pt x="16" y="15"/>
                </a:lnTo>
                <a:lnTo>
                  <a:pt x="21" y="26"/>
                </a:lnTo>
                <a:lnTo>
                  <a:pt x="31" y="36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40" name="Freeform 76"/>
          <p:cNvSpPr>
            <a:spLocks/>
          </p:cNvSpPr>
          <p:nvPr/>
        </p:nvSpPr>
        <p:spPr bwMode="auto">
          <a:xfrm>
            <a:off x="1827213" y="1079500"/>
            <a:ext cx="96837" cy="131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15"/>
              </a:cxn>
              <a:cxn ang="0">
                <a:pos x="26" y="36"/>
              </a:cxn>
              <a:cxn ang="0">
                <a:pos x="56" y="77"/>
              </a:cxn>
            </a:cxnLst>
            <a:rect l="0" t="0" r="r" b="b"/>
            <a:pathLst>
              <a:path w="56" h="77">
                <a:moveTo>
                  <a:pt x="0" y="0"/>
                </a:moveTo>
                <a:lnTo>
                  <a:pt x="10" y="15"/>
                </a:lnTo>
                <a:lnTo>
                  <a:pt x="26" y="36"/>
                </a:lnTo>
                <a:lnTo>
                  <a:pt x="56" y="77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41" name="Freeform 77"/>
          <p:cNvSpPr>
            <a:spLocks/>
          </p:cNvSpPr>
          <p:nvPr/>
        </p:nvSpPr>
        <p:spPr bwMode="auto">
          <a:xfrm>
            <a:off x="1924050" y="1211263"/>
            <a:ext cx="98425" cy="133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15"/>
              </a:cxn>
              <a:cxn ang="0">
                <a:pos x="26" y="36"/>
              </a:cxn>
              <a:cxn ang="0">
                <a:pos x="36" y="51"/>
              </a:cxn>
              <a:cxn ang="0">
                <a:pos x="57" y="77"/>
              </a:cxn>
            </a:cxnLst>
            <a:rect l="0" t="0" r="r" b="b"/>
            <a:pathLst>
              <a:path w="57" h="77">
                <a:moveTo>
                  <a:pt x="0" y="0"/>
                </a:moveTo>
                <a:lnTo>
                  <a:pt x="11" y="15"/>
                </a:lnTo>
                <a:lnTo>
                  <a:pt x="26" y="36"/>
                </a:lnTo>
                <a:lnTo>
                  <a:pt x="36" y="51"/>
                </a:lnTo>
                <a:lnTo>
                  <a:pt x="57" y="77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42" name="Freeform 78"/>
          <p:cNvSpPr>
            <a:spLocks/>
          </p:cNvSpPr>
          <p:nvPr/>
        </p:nvSpPr>
        <p:spPr bwMode="auto">
          <a:xfrm>
            <a:off x="2022475" y="1344613"/>
            <a:ext cx="193675" cy="265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" y="30"/>
              </a:cxn>
              <a:cxn ang="0">
                <a:pos x="51" y="66"/>
              </a:cxn>
              <a:cxn ang="0">
                <a:pos x="77" y="107"/>
              </a:cxn>
              <a:cxn ang="0">
                <a:pos x="113" y="154"/>
              </a:cxn>
            </a:cxnLst>
            <a:rect l="0" t="0" r="r" b="b"/>
            <a:pathLst>
              <a:path w="113" h="154">
                <a:moveTo>
                  <a:pt x="0" y="0"/>
                </a:moveTo>
                <a:lnTo>
                  <a:pt x="20" y="30"/>
                </a:lnTo>
                <a:lnTo>
                  <a:pt x="51" y="66"/>
                </a:lnTo>
                <a:lnTo>
                  <a:pt x="77" y="107"/>
                </a:lnTo>
                <a:lnTo>
                  <a:pt x="113" y="154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43" name="Freeform 79"/>
          <p:cNvSpPr>
            <a:spLocks/>
          </p:cNvSpPr>
          <p:nvPr/>
        </p:nvSpPr>
        <p:spPr bwMode="auto">
          <a:xfrm>
            <a:off x="2216150" y="1609725"/>
            <a:ext cx="300038" cy="387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1" y="51"/>
              </a:cxn>
              <a:cxn ang="0">
                <a:pos x="82" y="107"/>
              </a:cxn>
              <a:cxn ang="0">
                <a:pos x="128" y="169"/>
              </a:cxn>
              <a:cxn ang="0">
                <a:pos x="174" y="225"/>
              </a:cxn>
            </a:cxnLst>
            <a:rect l="0" t="0" r="r" b="b"/>
            <a:pathLst>
              <a:path w="174" h="225">
                <a:moveTo>
                  <a:pt x="0" y="0"/>
                </a:moveTo>
                <a:lnTo>
                  <a:pt x="41" y="51"/>
                </a:lnTo>
                <a:lnTo>
                  <a:pt x="82" y="107"/>
                </a:lnTo>
                <a:lnTo>
                  <a:pt x="128" y="169"/>
                </a:lnTo>
                <a:lnTo>
                  <a:pt x="174" y="225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44" name="Line 80"/>
          <p:cNvSpPr>
            <a:spLocks noChangeShapeType="1"/>
          </p:cNvSpPr>
          <p:nvPr/>
        </p:nvSpPr>
        <p:spPr bwMode="auto">
          <a:xfrm>
            <a:off x="1562100" y="4681538"/>
            <a:ext cx="1588" cy="16335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45" name="Line 81"/>
          <p:cNvSpPr>
            <a:spLocks noChangeShapeType="1"/>
          </p:cNvSpPr>
          <p:nvPr/>
        </p:nvSpPr>
        <p:spPr bwMode="auto">
          <a:xfrm>
            <a:off x="1519238" y="6315075"/>
            <a:ext cx="428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46" name="Line 82"/>
          <p:cNvSpPr>
            <a:spLocks noChangeShapeType="1"/>
          </p:cNvSpPr>
          <p:nvPr/>
        </p:nvSpPr>
        <p:spPr bwMode="auto">
          <a:xfrm>
            <a:off x="1519238" y="6043613"/>
            <a:ext cx="428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47" name="Line 83"/>
          <p:cNvSpPr>
            <a:spLocks noChangeShapeType="1"/>
          </p:cNvSpPr>
          <p:nvPr/>
        </p:nvSpPr>
        <p:spPr bwMode="auto">
          <a:xfrm>
            <a:off x="1519238" y="5768975"/>
            <a:ext cx="428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48" name="Line 84"/>
          <p:cNvSpPr>
            <a:spLocks noChangeShapeType="1"/>
          </p:cNvSpPr>
          <p:nvPr/>
        </p:nvSpPr>
        <p:spPr bwMode="auto">
          <a:xfrm>
            <a:off x="1519238" y="5503863"/>
            <a:ext cx="428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49" name="Line 85"/>
          <p:cNvSpPr>
            <a:spLocks noChangeShapeType="1"/>
          </p:cNvSpPr>
          <p:nvPr/>
        </p:nvSpPr>
        <p:spPr bwMode="auto">
          <a:xfrm>
            <a:off x="1519238" y="5229225"/>
            <a:ext cx="42862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50" name="Line 86"/>
          <p:cNvSpPr>
            <a:spLocks noChangeShapeType="1"/>
          </p:cNvSpPr>
          <p:nvPr/>
        </p:nvSpPr>
        <p:spPr bwMode="auto">
          <a:xfrm>
            <a:off x="1519238" y="4956175"/>
            <a:ext cx="428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51" name="Line 87"/>
          <p:cNvSpPr>
            <a:spLocks noChangeShapeType="1"/>
          </p:cNvSpPr>
          <p:nvPr/>
        </p:nvSpPr>
        <p:spPr bwMode="auto">
          <a:xfrm>
            <a:off x="1519238" y="4681538"/>
            <a:ext cx="42862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52" name="Line 88"/>
          <p:cNvSpPr>
            <a:spLocks noChangeShapeType="1"/>
          </p:cNvSpPr>
          <p:nvPr/>
        </p:nvSpPr>
        <p:spPr bwMode="auto">
          <a:xfrm>
            <a:off x="1555750" y="6303963"/>
            <a:ext cx="1243013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53" name="Line 89"/>
          <p:cNvSpPr>
            <a:spLocks noChangeShapeType="1"/>
          </p:cNvSpPr>
          <p:nvPr/>
        </p:nvSpPr>
        <p:spPr bwMode="auto">
          <a:xfrm flipV="1">
            <a:off x="325438" y="6315075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54" name="Line 90"/>
          <p:cNvSpPr>
            <a:spLocks noChangeShapeType="1"/>
          </p:cNvSpPr>
          <p:nvPr/>
        </p:nvSpPr>
        <p:spPr bwMode="auto">
          <a:xfrm flipV="1">
            <a:off x="1562100" y="6315075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55" name="Line 91"/>
          <p:cNvSpPr>
            <a:spLocks noChangeShapeType="1"/>
          </p:cNvSpPr>
          <p:nvPr/>
        </p:nvSpPr>
        <p:spPr bwMode="auto">
          <a:xfrm flipV="1">
            <a:off x="1809750" y="6315075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56" name="Line 92"/>
          <p:cNvSpPr>
            <a:spLocks noChangeShapeType="1"/>
          </p:cNvSpPr>
          <p:nvPr/>
        </p:nvSpPr>
        <p:spPr bwMode="auto">
          <a:xfrm flipV="1">
            <a:off x="2055813" y="6315075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57" name="Line 93"/>
          <p:cNvSpPr>
            <a:spLocks noChangeShapeType="1"/>
          </p:cNvSpPr>
          <p:nvPr/>
        </p:nvSpPr>
        <p:spPr bwMode="auto">
          <a:xfrm flipV="1">
            <a:off x="2303463" y="6315075"/>
            <a:ext cx="3175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58" name="Line 94"/>
          <p:cNvSpPr>
            <a:spLocks noChangeShapeType="1"/>
          </p:cNvSpPr>
          <p:nvPr/>
        </p:nvSpPr>
        <p:spPr bwMode="auto">
          <a:xfrm flipV="1">
            <a:off x="2552700" y="6315075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59" name="Line 95"/>
          <p:cNvSpPr>
            <a:spLocks noChangeShapeType="1"/>
          </p:cNvSpPr>
          <p:nvPr/>
        </p:nvSpPr>
        <p:spPr bwMode="auto">
          <a:xfrm flipV="1">
            <a:off x="2798763" y="6315075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60" name="Line 96"/>
          <p:cNvSpPr>
            <a:spLocks noChangeShapeType="1"/>
          </p:cNvSpPr>
          <p:nvPr/>
        </p:nvSpPr>
        <p:spPr bwMode="auto">
          <a:xfrm>
            <a:off x="1508125" y="4956175"/>
            <a:ext cx="53975" cy="1588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61" name="Line 97"/>
          <p:cNvSpPr>
            <a:spLocks noChangeShapeType="1"/>
          </p:cNvSpPr>
          <p:nvPr/>
        </p:nvSpPr>
        <p:spPr bwMode="auto">
          <a:xfrm>
            <a:off x="1562100" y="4956175"/>
            <a:ext cx="52388" cy="1588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62" name="Line 98"/>
          <p:cNvSpPr>
            <a:spLocks noChangeShapeType="1"/>
          </p:cNvSpPr>
          <p:nvPr/>
        </p:nvSpPr>
        <p:spPr bwMode="auto">
          <a:xfrm>
            <a:off x="1614488" y="4956175"/>
            <a:ext cx="46037" cy="7938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63" name="Freeform 99"/>
          <p:cNvSpPr>
            <a:spLocks/>
          </p:cNvSpPr>
          <p:nvPr/>
        </p:nvSpPr>
        <p:spPr bwMode="auto">
          <a:xfrm>
            <a:off x="1660525" y="4964113"/>
            <a:ext cx="50800" cy="17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" y="5"/>
              </a:cxn>
              <a:cxn ang="0">
                <a:pos x="30" y="10"/>
              </a:cxn>
            </a:cxnLst>
            <a:rect l="0" t="0" r="r" b="b"/>
            <a:pathLst>
              <a:path w="30" h="10">
                <a:moveTo>
                  <a:pt x="0" y="0"/>
                </a:moveTo>
                <a:lnTo>
                  <a:pt x="15" y="5"/>
                </a:lnTo>
                <a:lnTo>
                  <a:pt x="30" y="10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64" name="Line 100"/>
          <p:cNvSpPr>
            <a:spLocks noChangeShapeType="1"/>
          </p:cNvSpPr>
          <p:nvPr/>
        </p:nvSpPr>
        <p:spPr bwMode="auto">
          <a:xfrm>
            <a:off x="1711325" y="4981575"/>
            <a:ext cx="44450" cy="28575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65" name="Freeform 101"/>
          <p:cNvSpPr>
            <a:spLocks/>
          </p:cNvSpPr>
          <p:nvPr/>
        </p:nvSpPr>
        <p:spPr bwMode="auto">
          <a:xfrm>
            <a:off x="1755775" y="5010150"/>
            <a:ext cx="53975" cy="2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" y="5"/>
              </a:cxn>
              <a:cxn ang="0">
                <a:pos x="31" y="15"/>
              </a:cxn>
            </a:cxnLst>
            <a:rect l="0" t="0" r="r" b="b"/>
            <a:pathLst>
              <a:path w="31" h="15">
                <a:moveTo>
                  <a:pt x="0" y="0"/>
                </a:moveTo>
                <a:lnTo>
                  <a:pt x="15" y="5"/>
                </a:lnTo>
                <a:lnTo>
                  <a:pt x="31" y="15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66" name="Freeform 102"/>
          <p:cNvSpPr>
            <a:spLocks/>
          </p:cNvSpPr>
          <p:nvPr/>
        </p:nvSpPr>
        <p:spPr bwMode="auto">
          <a:xfrm>
            <a:off x="1809750" y="5035550"/>
            <a:ext cx="53975" cy="44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" y="10"/>
              </a:cxn>
              <a:cxn ang="0">
                <a:pos x="31" y="26"/>
              </a:cxn>
            </a:cxnLst>
            <a:rect l="0" t="0" r="r" b="b"/>
            <a:pathLst>
              <a:path w="31" h="26">
                <a:moveTo>
                  <a:pt x="0" y="0"/>
                </a:moveTo>
                <a:lnTo>
                  <a:pt x="15" y="10"/>
                </a:lnTo>
                <a:lnTo>
                  <a:pt x="31" y="26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67" name="Freeform 103"/>
          <p:cNvSpPr>
            <a:spLocks/>
          </p:cNvSpPr>
          <p:nvPr/>
        </p:nvSpPr>
        <p:spPr bwMode="auto">
          <a:xfrm>
            <a:off x="1863725" y="5080000"/>
            <a:ext cx="95250" cy="96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" y="25"/>
              </a:cxn>
              <a:cxn ang="0">
                <a:pos x="56" y="56"/>
              </a:cxn>
            </a:cxnLst>
            <a:rect l="0" t="0" r="r" b="b"/>
            <a:pathLst>
              <a:path w="56" h="56">
                <a:moveTo>
                  <a:pt x="0" y="0"/>
                </a:moveTo>
                <a:lnTo>
                  <a:pt x="25" y="25"/>
                </a:lnTo>
                <a:lnTo>
                  <a:pt x="56" y="56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68" name="Freeform 104"/>
          <p:cNvSpPr>
            <a:spLocks/>
          </p:cNvSpPr>
          <p:nvPr/>
        </p:nvSpPr>
        <p:spPr bwMode="auto">
          <a:xfrm>
            <a:off x="1958975" y="5176838"/>
            <a:ext cx="96838" cy="1158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" y="26"/>
              </a:cxn>
              <a:cxn ang="0">
                <a:pos x="41" y="41"/>
              </a:cxn>
              <a:cxn ang="0">
                <a:pos x="56" y="67"/>
              </a:cxn>
            </a:cxnLst>
            <a:rect l="0" t="0" r="r" b="b"/>
            <a:pathLst>
              <a:path w="56" h="67">
                <a:moveTo>
                  <a:pt x="0" y="0"/>
                </a:moveTo>
                <a:lnTo>
                  <a:pt x="26" y="26"/>
                </a:lnTo>
                <a:lnTo>
                  <a:pt x="41" y="41"/>
                </a:lnTo>
                <a:lnTo>
                  <a:pt x="56" y="67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69" name="Freeform 105"/>
          <p:cNvSpPr>
            <a:spLocks/>
          </p:cNvSpPr>
          <p:nvPr/>
        </p:nvSpPr>
        <p:spPr bwMode="auto">
          <a:xfrm>
            <a:off x="2055813" y="5292725"/>
            <a:ext cx="195262" cy="325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" y="36"/>
              </a:cxn>
              <a:cxn ang="0">
                <a:pos x="52" y="71"/>
              </a:cxn>
              <a:cxn ang="0">
                <a:pos x="77" y="123"/>
              </a:cxn>
              <a:cxn ang="0">
                <a:pos x="98" y="153"/>
              </a:cxn>
              <a:cxn ang="0">
                <a:pos x="113" y="189"/>
              </a:cxn>
            </a:cxnLst>
            <a:rect l="0" t="0" r="r" b="b"/>
            <a:pathLst>
              <a:path w="113" h="189">
                <a:moveTo>
                  <a:pt x="0" y="0"/>
                </a:moveTo>
                <a:lnTo>
                  <a:pt x="21" y="36"/>
                </a:lnTo>
                <a:lnTo>
                  <a:pt x="52" y="71"/>
                </a:lnTo>
                <a:lnTo>
                  <a:pt x="77" y="123"/>
                </a:lnTo>
                <a:lnTo>
                  <a:pt x="98" y="153"/>
                </a:lnTo>
                <a:lnTo>
                  <a:pt x="113" y="189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70" name="Freeform 106"/>
          <p:cNvSpPr>
            <a:spLocks/>
          </p:cNvSpPr>
          <p:nvPr/>
        </p:nvSpPr>
        <p:spPr bwMode="auto">
          <a:xfrm>
            <a:off x="2251075" y="5618163"/>
            <a:ext cx="301625" cy="696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" y="41"/>
              </a:cxn>
              <a:cxn ang="0">
                <a:pos x="41" y="88"/>
              </a:cxn>
              <a:cxn ang="0">
                <a:pos x="62" y="139"/>
              </a:cxn>
              <a:cxn ang="0">
                <a:pos x="82" y="190"/>
              </a:cxn>
              <a:cxn ang="0">
                <a:pos x="128" y="298"/>
              </a:cxn>
              <a:cxn ang="0">
                <a:pos x="175" y="405"/>
              </a:cxn>
            </a:cxnLst>
            <a:rect l="0" t="0" r="r" b="b"/>
            <a:pathLst>
              <a:path w="175" h="405">
                <a:moveTo>
                  <a:pt x="0" y="0"/>
                </a:moveTo>
                <a:lnTo>
                  <a:pt x="21" y="41"/>
                </a:lnTo>
                <a:lnTo>
                  <a:pt x="41" y="88"/>
                </a:lnTo>
                <a:lnTo>
                  <a:pt x="62" y="139"/>
                </a:lnTo>
                <a:lnTo>
                  <a:pt x="82" y="190"/>
                </a:lnTo>
                <a:lnTo>
                  <a:pt x="128" y="298"/>
                </a:lnTo>
                <a:lnTo>
                  <a:pt x="175" y="405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71" name="Text Box 107"/>
          <p:cNvSpPr txBox="1">
            <a:spLocks noChangeArrowheads="1"/>
          </p:cNvSpPr>
          <p:nvPr/>
        </p:nvSpPr>
        <p:spPr bwMode="auto">
          <a:xfrm>
            <a:off x="1944688" y="2051050"/>
            <a:ext cx="301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Distance from nucleus (D)</a:t>
            </a:r>
          </a:p>
        </p:txBody>
      </p:sp>
      <p:sp>
        <p:nvSpPr>
          <p:cNvPr id="164972" name="Rectangle 108"/>
          <p:cNvSpPr>
            <a:spLocks noChangeArrowheads="1"/>
          </p:cNvSpPr>
          <p:nvPr/>
        </p:nvSpPr>
        <p:spPr bwMode="auto">
          <a:xfrm>
            <a:off x="1514475" y="2006600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00000"/>
                </a:solidFill>
              </a:rPr>
              <a:t>0</a:t>
            </a:r>
            <a:endParaRPr lang="en-US" sz="1800" b="1"/>
          </a:p>
        </p:txBody>
      </p:sp>
      <p:sp>
        <p:nvSpPr>
          <p:cNvPr id="164973" name="Text Box 109"/>
          <p:cNvSpPr txBox="1">
            <a:spLocks noChangeArrowheads="1"/>
          </p:cNvSpPr>
          <p:nvPr/>
        </p:nvSpPr>
        <p:spPr bwMode="auto">
          <a:xfrm rot="-5400000">
            <a:off x="442119" y="783432"/>
            <a:ext cx="172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PE of electron</a:t>
            </a:r>
          </a:p>
        </p:txBody>
      </p:sp>
      <p:sp>
        <p:nvSpPr>
          <p:cNvPr id="164974" name="Text Box 110"/>
          <p:cNvSpPr txBox="1">
            <a:spLocks noChangeArrowheads="1"/>
          </p:cNvSpPr>
          <p:nvPr/>
        </p:nvSpPr>
        <p:spPr bwMode="auto">
          <a:xfrm>
            <a:off x="2484438" y="41513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D</a:t>
            </a:r>
          </a:p>
        </p:txBody>
      </p:sp>
      <p:sp>
        <p:nvSpPr>
          <p:cNvPr id="164975" name="Rectangle 111"/>
          <p:cNvSpPr>
            <a:spLocks noChangeArrowheads="1"/>
          </p:cNvSpPr>
          <p:nvPr/>
        </p:nvSpPr>
        <p:spPr bwMode="auto">
          <a:xfrm>
            <a:off x="1514475" y="4238625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00000"/>
                </a:solidFill>
              </a:rPr>
              <a:t>0</a:t>
            </a:r>
            <a:endParaRPr lang="en-US" sz="1800" b="1"/>
          </a:p>
        </p:txBody>
      </p:sp>
      <p:sp>
        <p:nvSpPr>
          <p:cNvPr id="164976" name="Text Box 112"/>
          <p:cNvSpPr txBox="1">
            <a:spLocks noChangeArrowheads="1"/>
          </p:cNvSpPr>
          <p:nvPr/>
        </p:nvSpPr>
        <p:spPr bwMode="auto">
          <a:xfrm rot="-5400000">
            <a:off x="367507" y="2939256"/>
            <a:ext cx="172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PE of electron</a:t>
            </a:r>
          </a:p>
        </p:txBody>
      </p:sp>
      <p:sp>
        <p:nvSpPr>
          <p:cNvPr id="164977" name="Text Box 113"/>
          <p:cNvSpPr txBox="1">
            <a:spLocks noChangeArrowheads="1"/>
          </p:cNvSpPr>
          <p:nvPr/>
        </p:nvSpPr>
        <p:spPr bwMode="auto">
          <a:xfrm>
            <a:off x="2436813" y="62563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D</a:t>
            </a:r>
          </a:p>
        </p:txBody>
      </p:sp>
      <p:sp>
        <p:nvSpPr>
          <p:cNvPr id="164978" name="Rectangle 114"/>
          <p:cNvSpPr>
            <a:spLocks noChangeArrowheads="1"/>
          </p:cNvSpPr>
          <p:nvPr/>
        </p:nvSpPr>
        <p:spPr bwMode="auto">
          <a:xfrm>
            <a:off x="1524000" y="6315075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00000"/>
                </a:solidFill>
              </a:rPr>
              <a:t>0</a:t>
            </a:r>
            <a:endParaRPr lang="en-US" sz="1800" b="1"/>
          </a:p>
        </p:txBody>
      </p:sp>
      <p:sp>
        <p:nvSpPr>
          <p:cNvPr id="164979" name="Text Box 115"/>
          <p:cNvSpPr txBox="1">
            <a:spLocks noChangeArrowheads="1"/>
          </p:cNvSpPr>
          <p:nvPr/>
        </p:nvSpPr>
        <p:spPr bwMode="auto">
          <a:xfrm rot="-5400000">
            <a:off x="399257" y="5377656"/>
            <a:ext cx="172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PE of electron</a:t>
            </a:r>
          </a:p>
        </p:txBody>
      </p:sp>
      <p:sp>
        <p:nvSpPr>
          <p:cNvPr id="164980" name="Text Box 116"/>
          <p:cNvSpPr txBox="1">
            <a:spLocks noChangeArrowheads="1"/>
          </p:cNvSpPr>
          <p:nvPr/>
        </p:nvSpPr>
        <p:spPr bwMode="auto">
          <a:xfrm>
            <a:off x="6834188" y="889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D</a:t>
            </a:r>
          </a:p>
        </p:txBody>
      </p:sp>
      <p:sp>
        <p:nvSpPr>
          <p:cNvPr id="164981" name="Text Box 117"/>
          <p:cNvSpPr txBox="1">
            <a:spLocks noChangeArrowheads="1"/>
          </p:cNvSpPr>
          <p:nvPr/>
        </p:nvSpPr>
        <p:spPr bwMode="auto">
          <a:xfrm rot="-5400000">
            <a:off x="4782344" y="1207294"/>
            <a:ext cx="172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PE of electron</a:t>
            </a:r>
          </a:p>
        </p:txBody>
      </p:sp>
      <p:sp>
        <p:nvSpPr>
          <p:cNvPr id="164982" name="Rectangle 118"/>
          <p:cNvSpPr>
            <a:spLocks noChangeArrowheads="1"/>
          </p:cNvSpPr>
          <p:nvPr/>
        </p:nvSpPr>
        <p:spPr bwMode="auto">
          <a:xfrm>
            <a:off x="5867400" y="273050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00000"/>
                </a:solidFill>
              </a:rPr>
              <a:t>0</a:t>
            </a:r>
            <a:endParaRPr lang="en-US" sz="1800" b="1"/>
          </a:p>
        </p:txBody>
      </p:sp>
      <p:sp>
        <p:nvSpPr>
          <p:cNvPr id="164983" name="Text Box 119"/>
          <p:cNvSpPr txBox="1">
            <a:spLocks noChangeArrowheads="1"/>
          </p:cNvSpPr>
          <p:nvPr/>
        </p:nvSpPr>
        <p:spPr bwMode="auto">
          <a:xfrm>
            <a:off x="2347913" y="5365750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EE2504"/>
                </a:solidFill>
              </a:rPr>
              <a:t>E</a:t>
            </a:r>
          </a:p>
        </p:txBody>
      </p:sp>
      <p:sp>
        <p:nvSpPr>
          <p:cNvPr id="164984" name="Text Box 120"/>
          <p:cNvSpPr txBox="1">
            <a:spLocks noChangeArrowheads="1"/>
          </p:cNvSpPr>
          <p:nvPr/>
        </p:nvSpPr>
        <p:spPr bwMode="auto">
          <a:xfrm>
            <a:off x="6731000" y="8715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EE2504"/>
                </a:solidFill>
              </a:rPr>
              <a:t>B</a:t>
            </a:r>
          </a:p>
        </p:txBody>
      </p:sp>
      <p:sp>
        <p:nvSpPr>
          <p:cNvPr id="164985" name="Line 121"/>
          <p:cNvSpPr>
            <a:spLocks noChangeShapeType="1"/>
          </p:cNvSpPr>
          <p:nvPr/>
        </p:nvSpPr>
        <p:spPr bwMode="auto">
          <a:xfrm>
            <a:off x="5919788" y="3484563"/>
            <a:ext cx="1587" cy="16097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86" name="Line 122"/>
          <p:cNvSpPr>
            <a:spLocks noChangeShapeType="1"/>
          </p:cNvSpPr>
          <p:nvPr/>
        </p:nvSpPr>
        <p:spPr bwMode="auto">
          <a:xfrm>
            <a:off x="5876925" y="5094288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87" name="Line 123"/>
          <p:cNvSpPr>
            <a:spLocks noChangeShapeType="1"/>
          </p:cNvSpPr>
          <p:nvPr/>
        </p:nvSpPr>
        <p:spPr bwMode="auto">
          <a:xfrm>
            <a:off x="5876925" y="4829175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88" name="Line 124"/>
          <p:cNvSpPr>
            <a:spLocks noChangeShapeType="1"/>
          </p:cNvSpPr>
          <p:nvPr/>
        </p:nvSpPr>
        <p:spPr bwMode="auto">
          <a:xfrm>
            <a:off x="5876925" y="4554538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89" name="Line 125"/>
          <p:cNvSpPr>
            <a:spLocks noChangeShapeType="1"/>
          </p:cNvSpPr>
          <p:nvPr/>
        </p:nvSpPr>
        <p:spPr bwMode="auto">
          <a:xfrm>
            <a:off x="5876925" y="4289425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90" name="Line 126"/>
          <p:cNvSpPr>
            <a:spLocks noChangeShapeType="1"/>
          </p:cNvSpPr>
          <p:nvPr/>
        </p:nvSpPr>
        <p:spPr bwMode="auto">
          <a:xfrm>
            <a:off x="5876925" y="4024313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91" name="Line 127"/>
          <p:cNvSpPr>
            <a:spLocks noChangeShapeType="1"/>
          </p:cNvSpPr>
          <p:nvPr/>
        </p:nvSpPr>
        <p:spPr bwMode="auto">
          <a:xfrm>
            <a:off x="5876925" y="3749675"/>
            <a:ext cx="428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92" name="Line 128"/>
          <p:cNvSpPr>
            <a:spLocks noChangeShapeType="1"/>
          </p:cNvSpPr>
          <p:nvPr/>
        </p:nvSpPr>
        <p:spPr bwMode="auto">
          <a:xfrm>
            <a:off x="5876925" y="3484563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93" name="Line 129"/>
          <p:cNvSpPr>
            <a:spLocks noChangeShapeType="1"/>
          </p:cNvSpPr>
          <p:nvPr/>
        </p:nvSpPr>
        <p:spPr bwMode="auto">
          <a:xfrm flipV="1">
            <a:off x="5918200" y="3486150"/>
            <a:ext cx="1255713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94" name="Line 130"/>
          <p:cNvSpPr>
            <a:spLocks noChangeShapeType="1"/>
          </p:cNvSpPr>
          <p:nvPr/>
        </p:nvSpPr>
        <p:spPr bwMode="auto">
          <a:xfrm flipV="1">
            <a:off x="5919788" y="3484563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95" name="Line 131"/>
          <p:cNvSpPr>
            <a:spLocks noChangeShapeType="1"/>
          </p:cNvSpPr>
          <p:nvPr/>
        </p:nvSpPr>
        <p:spPr bwMode="auto">
          <a:xfrm flipV="1">
            <a:off x="6167438" y="3484563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96" name="Line 132"/>
          <p:cNvSpPr>
            <a:spLocks noChangeShapeType="1"/>
          </p:cNvSpPr>
          <p:nvPr/>
        </p:nvSpPr>
        <p:spPr bwMode="auto">
          <a:xfrm flipV="1">
            <a:off x="6424613" y="3484563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97" name="Line 133"/>
          <p:cNvSpPr>
            <a:spLocks noChangeShapeType="1"/>
          </p:cNvSpPr>
          <p:nvPr/>
        </p:nvSpPr>
        <p:spPr bwMode="auto">
          <a:xfrm flipV="1">
            <a:off x="6670675" y="3484563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98" name="Line 134"/>
          <p:cNvSpPr>
            <a:spLocks noChangeShapeType="1"/>
          </p:cNvSpPr>
          <p:nvPr/>
        </p:nvSpPr>
        <p:spPr bwMode="auto">
          <a:xfrm flipV="1">
            <a:off x="6926263" y="3484563"/>
            <a:ext cx="3175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999" name="Line 135"/>
          <p:cNvSpPr>
            <a:spLocks noChangeShapeType="1"/>
          </p:cNvSpPr>
          <p:nvPr/>
        </p:nvSpPr>
        <p:spPr bwMode="auto">
          <a:xfrm flipV="1">
            <a:off x="7173913" y="3484563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00" name="Freeform 136"/>
          <p:cNvSpPr>
            <a:spLocks/>
          </p:cNvSpPr>
          <p:nvPr/>
        </p:nvSpPr>
        <p:spPr bwMode="auto">
          <a:xfrm>
            <a:off x="5964238" y="4156075"/>
            <a:ext cx="42862" cy="1409700"/>
          </a:xfrm>
          <a:custGeom>
            <a:avLst/>
            <a:gdLst/>
            <a:ahLst/>
            <a:cxnLst>
              <a:cxn ang="0">
                <a:pos x="0" y="390"/>
              </a:cxn>
              <a:cxn ang="0">
                <a:pos x="5" y="374"/>
              </a:cxn>
              <a:cxn ang="0">
                <a:pos x="5" y="359"/>
              </a:cxn>
              <a:cxn ang="0">
                <a:pos x="10" y="313"/>
              </a:cxn>
              <a:cxn ang="0">
                <a:pos x="15" y="262"/>
              </a:cxn>
              <a:cxn ang="0">
                <a:pos x="15" y="205"/>
              </a:cxn>
              <a:cxn ang="0">
                <a:pos x="21" y="144"/>
              </a:cxn>
              <a:cxn ang="0">
                <a:pos x="26" y="87"/>
              </a:cxn>
              <a:cxn ang="0">
                <a:pos x="26" y="41"/>
              </a:cxn>
              <a:cxn ang="0">
                <a:pos x="31" y="0"/>
              </a:cxn>
            </a:cxnLst>
            <a:rect l="0" t="0" r="r" b="b"/>
            <a:pathLst>
              <a:path w="31" h="390">
                <a:moveTo>
                  <a:pt x="0" y="390"/>
                </a:moveTo>
                <a:lnTo>
                  <a:pt x="5" y="374"/>
                </a:lnTo>
                <a:lnTo>
                  <a:pt x="5" y="359"/>
                </a:lnTo>
                <a:lnTo>
                  <a:pt x="10" y="313"/>
                </a:lnTo>
                <a:lnTo>
                  <a:pt x="15" y="262"/>
                </a:lnTo>
                <a:lnTo>
                  <a:pt x="15" y="205"/>
                </a:lnTo>
                <a:lnTo>
                  <a:pt x="21" y="144"/>
                </a:lnTo>
                <a:lnTo>
                  <a:pt x="26" y="87"/>
                </a:lnTo>
                <a:lnTo>
                  <a:pt x="26" y="41"/>
                </a:lnTo>
                <a:lnTo>
                  <a:pt x="31" y="0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01" name="Freeform 137"/>
          <p:cNvSpPr>
            <a:spLocks/>
          </p:cNvSpPr>
          <p:nvPr/>
        </p:nvSpPr>
        <p:spPr bwMode="auto">
          <a:xfrm>
            <a:off x="6018213" y="3937000"/>
            <a:ext cx="52387" cy="219075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5" y="82"/>
              </a:cxn>
              <a:cxn ang="0">
                <a:pos x="15" y="46"/>
              </a:cxn>
              <a:cxn ang="0">
                <a:pos x="25" y="20"/>
              </a:cxn>
              <a:cxn ang="0">
                <a:pos x="31" y="0"/>
              </a:cxn>
            </a:cxnLst>
            <a:rect l="0" t="0" r="r" b="b"/>
            <a:pathLst>
              <a:path w="31" h="128">
                <a:moveTo>
                  <a:pt x="0" y="128"/>
                </a:moveTo>
                <a:lnTo>
                  <a:pt x="5" y="82"/>
                </a:lnTo>
                <a:lnTo>
                  <a:pt x="15" y="46"/>
                </a:lnTo>
                <a:lnTo>
                  <a:pt x="25" y="20"/>
                </a:lnTo>
                <a:lnTo>
                  <a:pt x="31" y="0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02" name="Freeform 138"/>
          <p:cNvSpPr>
            <a:spLocks/>
          </p:cNvSpPr>
          <p:nvPr/>
        </p:nvSpPr>
        <p:spPr bwMode="auto">
          <a:xfrm>
            <a:off x="6070600" y="3821113"/>
            <a:ext cx="42863" cy="115887"/>
          </a:xfrm>
          <a:custGeom>
            <a:avLst/>
            <a:gdLst/>
            <a:ahLst/>
            <a:cxnLst>
              <a:cxn ang="0">
                <a:pos x="0" y="67"/>
              </a:cxn>
              <a:cxn ang="0">
                <a:pos x="5" y="46"/>
              </a:cxn>
              <a:cxn ang="0">
                <a:pos x="10" y="26"/>
              </a:cxn>
              <a:cxn ang="0">
                <a:pos x="25" y="0"/>
              </a:cxn>
            </a:cxnLst>
            <a:rect l="0" t="0" r="r" b="b"/>
            <a:pathLst>
              <a:path w="25" h="67">
                <a:moveTo>
                  <a:pt x="0" y="67"/>
                </a:moveTo>
                <a:lnTo>
                  <a:pt x="5" y="46"/>
                </a:lnTo>
                <a:lnTo>
                  <a:pt x="10" y="26"/>
                </a:lnTo>
                <a:lnTo>
                  <a:pt x="25" y="0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03" name="Freeform 139"/>
          <p:cNvSpPr>
            <a:spLocks/>
          </p:cNvSpPr>
          <p:nvPr/>
        </p:nvSpPr>
        <p:spPr bwMode="auto">
          <a:xfrm>
            <a:off x="6113463" y="3749675"/>
            <a:ext cx="53975" cy="71438"/>
          </a:xfrm>
          <a:custGeom>
            <a:avLst/>
            <a:gdLst/>
            <a:ahLst/>
            <a:cxnLst>
              <a:cxn ang="0">
                <a:pos x="0" y="41"/>
              </a:cxn>
              <a:cxn ang="0">
                <a:pos x="16" y="16"/>
              </a:cxn>
              <a:cxn ang="0">
                <a:pos x="31" y="0"/>
              </a:cxn>
            </a:cxnLst>
            <a:rect l="0" t="0" r="r" b="b"/>
            <a:pathLst>
              <a:path w="31" h="41">
                <a:moveTo>
                  <a:pt x="0" y="41"/>
                </a:moveTo>
                <a:lnTo>
                  <a:pt x="16" y="16"/>
                </a:lnTo>
                <a:lnTo>
                  <a:pt x="31" y="0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04" name="Freeform 140"/>
          <p:cNvSpPr>
            <a:spLocks/>
          </p:cNvSpPr>
          <p:nvPr/>
        </p:nvSpPr>
        <p:spPr bwMode="auto">
          <a:xfrm>
            <a:off x="6167438" y="3706813"/>
            <a:ext cx="53975" cy="42862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15" y="10"/>
              </a:cxn>
              <a:cxn ang="0">
                <a:pos x="31" y="0"/>
              </a:cxn>
            </a:cxnLst>
            <a:rect l="0" t="0" r="r" b="b"/>
            <a:pathLst>
              <a:path w="31" h="25">
                <a:moveTo>
                  <a:pt x="0" y="25"/>
                </a:moveTo>
                <a:lnTo>
                  <a:pt x="15" y="10"/>
                </a:lnTo>
                <a:lnTo>
                  <a:pt x="31" y="0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05" name="Freeform 141"/>
          <p:cNvSpPr>
            <a:spLocks/>
          </p:cNvSpPr>
          <p:nvPr/>
        </p:nvSpPr>
        <p:spPr bwMode="auto">
          <a:xfrm>
            <a:off x="6221413" y="3654425"/>
            <a:ext cx="95250" cy="52388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25" y="15"/>
              </a:cxn>
              <a:cxn ang="0">
                <a:pos x="56" y="0"/>
              </a:cxn>
            </a:cxnLst>
            <a:rect l="0" t="0" r="r" b="b"/>
            <a:pathLst>
              <a:path w="56" h="31">
                <a:moveTo>
                  <a:pt x="0" y="31"/>
                </a:moveTo>
                <a:lnTo>
                  <a:pt x="25" y="15"/>
                </a:lnTo>
                <a:lnTo>
                  <a:pt x="56" y="0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06" name="Freeform 142"/>
          <p:cNvSpPr>
            <a:spLocks/>
          </p:cNvSpPr>
          <p:nvPr/>
        </p:nvSpPr>
        <p:spPr bwMode="auto">
          <a:xfrm>
            <a:off x="6316663" y="3617913"/>
            <a:ext cx="107950" cy="36512"/>
          </a:xfrm>
          <a:custGeom>
            <a:avLst/>
            <a:gdLst/>
            <a:ahLst/>
            <a:cxnLst>
              <a:cxn ang="0">
                <a:pos x="0" y="21"/>
              </a:cxn>
              <a:cxn ang="0">
                <a:pos x="26" y="11"/>
              </a:cxn>
              <a:cxn ang="0">
                <a:pos x="41" y="5"/>
              </a:cxn>
              <a:cxn ang="0">
                <a:pos x="62" y="0"/>
              </a:cxn>
            </a:cxnLst>
            <a:rect l="0" t="0" r="r" b="b"/>
            <a:pathLst>
              <a:path w="62" h="21">
                <a:moveTo>
                  <a:pt x="0" y="21"/>
                </a:moveTo>
                <a:lnTo>
                  <a:pt x="26" y="11"/>
                </a:lnTo>
                <a:lnTo>
                  <a:pt x="41" y="5"/>
                </a:lnTo>
                <a:lnTo>
                  <a:pt x="62" y="0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07" name="Freeform 143"/>
          <p:cNvSpPr>
            <a:spLocks/>
          </p:cNvSpPr>
          <p:nvPr/>
        </p:nvSpPr>
        <p:spPr bwMode="auto">
          <a:xfrm>
            <a:off x="6424613" y="3582988"/>
            <a:ext cx="192087" cy="34925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51" y="10"/>
              </a:cxn>
              <a:cxn ang="0">
                <a:pos x="77" y="5"/>
              </a:cxn>
              <a:cxn ang="0">
                <a:pos x="112" y="0"/>
              </a:cxn>
            </a:cxnLst>
            <a:rect l="0" t="0" r="r" b="b"/>
            <a:pathLst>
              <a:path w="112" h="20">
                <a:moveTo>
                  <a:pt x="0" y="20"/>
                </a:moveTo>
                <a:lnTo>
                  <a:pt x="51" y="10"/>
                </a:lnTo>
                <a:lnTo>
                  <a:pt x="77" y="5"/>
                </a:lnTo>
                <a:lnTo>
                  <a:pt x="112" y="0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08" name="Freeform 144"/>
          <p:cNvSpPr>
            <a:spLocks/>
          </p:cNvSpPr>
          <p:nvPr/>
        </p:nvSpPr>
        <p:spPr bwMode="auto">
          <a:xfrm>
            <a:off x="6616700" y="3556000"/>
            <a:ext cx="309563" cy="2698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41" y="11"/>
              </a:cxn>
              <a:cxn ang="0">
                <a:pos x="88" y="6"/>
              </a:cxn>
              <a:cxn ang="0">
                <a:pos x="134" y="6"/>
              </a:cxn>
              <a:cxn ang="0">
                <a:pos x="180" y="0"/>
              </a:cxn>
            </a:cxnLst>
            <a:rect l="0" t="0" r="r" b="b"/>
            <a:pathLst>
              <a:path w="180" h="16">
                <a:moveTo>
                  <a:pt x="0" y="16"/>
                </a:moveTo>
                <a:lnTo>
                  <a:pt x="41" y="11"/>
                </a:lnTo>
                <a:lnTo>
                  <a:pt x="88" y="6"/>
                </a:lnTo>
                <a:lnTo>
                  <a:pt x="134" y="6"/>
                </a:lnTo>
                <a:lnTo>
                  <a:pt x="180" y="0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09" name="Line 145"/>
          <p:cNvSpPr>
            <a:spLocks noChangeShapeType="1"/>
          </p:cNvSpPr>
          <p:nvPr/>
        </p:nvSpPr>
        <p:spPr bwMode="auto">
          <a:xfrm>
            <a:off x="5867400" y="2936875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10" name="Text Box 146"/>
          <p:cNvSpPr txBox="1">
            <a:spLocks noChangeArrowheads="1"/>
          </p:cNvSpPr>
          <p:nvPr/>
        </p:nvSpPr>
        <p:spPr bwMode="auto">
          <a:xfrm>
            <a:off x="6810375" y="3113088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D</a:t>
            </a:r>
          </a:p>
        </p:txBody>
      </p:sp>
      <p:sp>
        <p:nvSpPr>
          <p:cNvPr id="165011" name="Text Box 147"/>
          <p:cNvSpPr txBox="1">
            <a:spLocks noChangeArrowheads="1"/>
          </p:cNvSpPr>
          <p:nvPr/>
        </p:nvSpPr>
        <p:spPr bwMode="auto">
          <a:xfrm rot="-5400000">
            <a:off x="4783932" y="4090193"/>
            <a:ext cx="172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PE of electron</a:t>
            </a:r>
          </a:p>
        </p:txBody>
      </p:sp>
      <p:sp>
        <p:nvSpPr>
          <p:cNvPr id="165012" name="Rectangle 148"/>
          <p:cNvSpPr>
            <a:spLocks noChangeArrowheads="1"/>
          </p:cNvSpPr>
          <p:nvPr/>
        </p:nvSpPr>
        <p:spPr bwMode="auto">
          <a:xfrm>
            <a:off x="5853113" y="3251200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00000"/>
                </a:solidFill>
              </a:rPr>
              <a:t>0</a:t>
            </a:r>
            <a:endParaRPr lang="en-US" sz="1800" b="1"/>
          </a:p>
        </p:txBody>
      </p:sp>
      <p:sp>
        <p:nvSpPr>
          <p:cNvPr id="165013" name="Text Box 149"/>
          <p:cNvSpPr txBox="1">
            <a:spLocks noChangeArrowheads="1"/>
          </p:cNvSpPr>
          <p:nvPr/>
        </p:nvSpPr>
        <p:spPr bwMode="auto">
          <a:xfrm>
            <a:off x="6484938" y="37671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EE2504"/>
                </a:solidFill>
              </a:rPr>
              <a:t>D</a:t>
            </a:r>
          </a:p>
        </p:txBody>
      </p:sp>
      <p:sp>
        <p:nvSpPr>
          <p:cNvPr id="165014" name="Text Box 150"/>
          <p:cNvSpPr txBox="1">
            <a:spLocks noChangeArrowheads="1"/>
          </p:cNvSpPr>
          <p:nvPr/>
        </p:nvSpPr>
        <p:spPr bwMode="auto">
          <a:xfrm>
            <a:off x="2293938" y="6635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EE2504"/>
                </a:solidFill>
              </a:rPr>
              <a:t>A</a:t>
            </a:r>
          </a:p>
        </p:txBody>
      </p:sp>
      <p:sp>
        <p:nvSpPr>
          <p:cNvPr id="165015" name="Text Box 151"/>
          <p:cNvSpPr txBox="1">
            <a:spLocks noChangeArrowheads="1"/>
          </p:cNvSpPr>
          <p:nvPr/>
        </p:nvSpPr>
        <p:spPr bwMode="auto">
          <a:xfrm>
            <a:off x="1865313" y="289401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EE2504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5096-E187-094C-8DD1-272934A07A33}" type="slidenum">
              <a:rPr lang="en-US"/>
              <a:pPr/>
              <a:t>16</a:t>
            </a:fld>
            <a:endParaRPr lang="en-US"/>
          </a:p>
        </p:txBody>
      </p:sp>
      <p:sp>
        <p:nvSpPr>
          <p:cNvPr id="166914" name="Line 2"/>
          <p:cNvSpPr>
            <a:spLocks noChangeShapeType="1"/>
          </p:cNvSpPr>
          <p:nvPr/>
        </p:nvSpPr>
        <p:spPr bwMode="auto">
          <a:xfrm flipV="1">
            <a:off x="3151188" y="2570163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15" name="Line 3"/>
          <p:cNvSpPr>
            <a:spLocks noChangeShapeType="1"/>
          </p:cNvSpPr>
          <p:nvPr/>
        </p:nvSpPr>
        <p:spPr bwMode="auto">
          <a:xfrm flipV="1">
            <a:off x="3408363" y="2570163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16" name="Line 4"/>
          <p:cNvSpPr>
            <a:spLocks noChangeShapeType="1"/>
          </p:cNvSpPr>
          <p:nvPr/>
        </p:nvSpPr>
        <p:spPr bwMode="auto">
          <a:xfrm>
            <a:off x="1570038" y="2554288"/>
            <a:ext cx="1587" cy="16256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17" name="Line 5"/>
          <p:cNvSpPr>
            <a:spLocks noChangeShapeType="1"/>
          </p:cNvSpPr>
          <p:nvPr/>
        </p:nvSpPr>
        <p:spPr bwMode="auto">
          <a:xfrm>
            <a:off x="1527175" y="4179888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18" name="Line 6"/>
          <p:cNvSpPr>
            <a:spLocks noChangeShapeType="1"/>
          </p:cNvSpPr>
          <p:nvPr/>
        </p:nvSpPr>
        <p:spPr bwMode="auto">
          <a:xfrm>
            <a:off x="1527175" y="3905250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19" name="Line 7"/>
          <p:cNvSpPr>
            <a:spLocks noChangeShapeType="1"/>
          </p:cNvSpPr>
          <p:nvPr/>
        </p:nvSpPr>
        <p:spPr bwMode="auto">
          <a:xfrm>
            <a:off x="1527175" y="3640138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0" name="Line 8"/>
          <p:cNvSpPr>
            <a:spLocks noChangeShapeType="1"/>
          </p:cNvSpPr>
          <p:nvPr/>
        </p:nvSpPr>
        <p:spPr bwMode="auto">
          <a:xfrm>
            <a:off x="1527175" y="3367088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1" name="Line 9"/>
          <p:cNvSpPr>
            <a:spLocks noChangeShapeType="1"/>
          </p:cNvSpPr>
          <p:nvPr/>
        </p:nvSpPr>
        <p:spPr bwMode="auto">
          <a:xfrm>
            <a:off x="1527175" y="3092450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2" name="Line 10"/>
          <p:cNvSpPr>
            <a:spLocks noChangeShapeType="1"/>
          </p:cNvSpPr>
          <p:nvPr/>
        </p:nvSpPr>
        <p:spPr bwMode="auto">
          <a:xfrm>
            <a:off x="1527175" y="2827338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3" name="Line 11"/>
          <p:cNvSpPr>
            <a:spLocks noChangeShapeType="1"/>
          </p:cNvSpPr>
          <p:nvPr/>
        </p:nvSpPr>
        <p:spPr bwMode="auto">
          <a:xfrm>
            <a:off x="1527175" y="2554288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4" name="Line 12"/>
          <p:cNvSpPr>
            <a:spLocks noChangeShapeType="1"/>
          </p:cNvSpPr>
          <p:nvPr/>
        </p:nvSpPr>
        <p:spPr bwMode="auto">
          <a:xfrm>
            <a:off x="1563688" y="4168775"/>
            <a:ext cx="1235075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5" name="Line 13"/>
          <p:cNvSpPr>
            <a:spLocks noChangeShapeType="1"/>
          </p:cNvSpPr>
          <p:nvPr/>
        </p:nvSpPr>
        <p:spPr bwMode="auto">
          <a:xfrm flipV="1">
            <a:off x="344488" y="4179888"/>
            <a:ext cx="1587" cy="174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6" name="Line 14"/>
          <p:cNvSpPr>
            <a:spLocks noChangeShapeType="1"/>
          </p:cNvSpPr>
          <p:nvPr/>
        </p:nvSpPr>
        <p:spPr bwMode="auto">
          <a:xfrm flipV="1">
            <a:off x="1570038" y="4179888"/>
            <a:ext cx="1587" cy="174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7" name="Line 15"/>
          <p:cNvSpPr>
            <a:spLocks noChangeShapeType="1"/>
          </p:cNvSpPr>
          <p:nvPr/>
        </p:nvSpPr>
        <p:spPr bwMode="auto">
          <a:xfrm flipV="1">
            <a:off x="1817688" y="4179888"/>
            <a:ext cx="3175" cy="174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8" name="Line 16"/>
          <p:cNvSpPr>
            <a:spLocks noChangeShapeType="1"/>
          </p:cNvSpPr>
          <p:nvPr/>
        </p:nvSpPr>
        <p:spPr bwMode="auto">
          <a:xfrm flipV="1">
            <a:off x="2065338" y="4179888"/>
            <a:ext cx="1587" cy="174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9" name="Line 17"/>
          <p:cNvSpPr>
            <a:spLocks noChangeShapeType="1"/>
          </p:cNvSpPr>
          <p:nvPr/>
        </p:nvSpPr>
        <p:spPr bwMode="auto">
          <a:xfrm flipV="1">
            <a:off x="2303463" y="4179888"/>
            <a:ext cx="3175" cy="174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0" name="Line 18"/>
          <p:cNvSpPr>
            <a:spLocks noChangeShapeType="1"/>
          </p:cNvSpPr>
          <p:nvPr/>
        </p:nvSpPr>
        <p:spPr bwMode="auto">
          <a:xfrm flipV="1">
            <a:off x="2551113" y="4179888"/>
            <a:ext cx="1587" cy="174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1" name="Line 19"/>
          <p:cNvSpPr>
            <a:spLocks noChangeShapeType="1"/>
          </p:cNvSpPr>
          <p:nvPr/>
        </p:nvSpPr>
        <p:spPr bwMode="auto">
          <a:xfrm flipV="1">
            <a:off x="2798763" y="4179888"/>
            <a:ext cx="1587" cy="174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2" name="Freeform 20"/>
          <p:cNvSpPr>
            <a:spLocks/>
          </p:cNvSpPr>
          <p:nvPr/>
        </p:nvSpPr>
        <p:spPr bwMode="auto">
          <a:xfrm>
            <a:off x="1592263" y="2827338"/>
            <a:ext cx="76200" cy="6715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"/>
              </a:cxn>
              <a:cxn ang="0">
                <a:pos x="5" y="31"/>
              </a:cxn>
              <a:cxn ang="0">
                <a:pos x="10" y="77"/>
              </a:cxn>
              <a:cxn ang="0">
                <a:pos x="10" y="128"/>
              </a:cxn>
              <a:cxn ang="0">
                <a:pos x="16" y="185"/>
              </a:cxn>
              <a:cxn ang="0">
                <a:pos x="16" y="246"/>
              </a:cxn>
              <a:cxn ang="0">
                <a:pos x="21" y="303"/>
              </a:cxn>
              <a:cxn ang="0">
                <a:pos x="21" y="349"/>
              </a:cxn>
              <a:cxn ang="0">
                <a:pos x="26" y="390"/>
              </a:cxn>
            </a:cxnLst>
            <a:rect l="0" t="0" r="r" b="b"/>
            <a:pathLst>
              <a:path w="26" h="390">
                <a:moveTo>
                  <a:pt x="0" y="0"/>
                </a:moveTo>
                <a:lnTo>
                  <a:pt x="0" y="15"/>
                </a:lnTo>
                <a:lnTo>
                  <a:pt x="5" y="31"/>
                </a:lnTo>
                <a:lnTo>
                  <a:pt x="10" y="77"/>
                </a:lnTo>
                <a:lnTo>
                  <a:pt x="10" y="128"/>
                </a:lnTo>
                <a:lnTo>
                  <a:pt x="16" y="185"/>
                </a:lnTo>
                <a:lnTo>
                  <a:pt x="16" y="246"/>
                </a:lnTo>
                <a:lnTo>
                  <a:pt x="21" y="303"/>
                </a:lnTo>
                <a:lnTo>
                  <a:pt x="21" y="349"/>
                </a:lnTo>
                <a:lnTo>
                  <a:pt x="26" y="390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3" name="Freeform 21"/>
          <p:cNvSpPr>
            <a:spLocks/>
          </p:cNvSpPr>
          <p:nvPr/>
        </p:nvSpPr>
        <p:spPr bwMode="auto">
          <a:xfrm>
            <a:off x="1668463" y="3498850"/>
            <a:ext cx="53975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46"/>
              </a:cxn>
              <a:cxn ang="0">
                <a:pos x="15" y="82"/>
              </a:cxn>
              <a:cxn ang="0">
                <a:pos x="25" y="113"/>
              </a:cxn>
              <a:cxn ang="0">
                <a:pos x="31" y="133"/>
              </a:cxn>
            </a:cxnLst>
            <a:rect l="0" t="0" r="r" b="b"/>
            <a:pathLst>
              <a:path w="31" h="133">
                <a:moveTo>
                  <a:pt x="0" y="0"/>
                </a:moveTo>
                <a:lnTo>
                  <a:pt x="5" y="46"/>
                </a:lnTo>
                <a:lnTo>
                  <a:pt x="15" y="82"/>
                </a:lnTo>
                <a:lnTo>
                  <a:pt x="25" y="113"/>
                </a:lnTo>
                <a:lnTo>
                  <a:pt x="31" y="133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4" name="Freeform 22"/>
          <p:cNvSpPr>
            <a:spLocks/>
          </p:cNvSpPr>
          <p:nvPr/>
        </p:nvSpPr>
        <p:spPr bwMode="auto">
          <a:xfrm>
            <a:off x="1722438" y="3727450"/>
            <a:ext cx="42862" cy="115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21"/>
              </a:cxn>
              <a:cxn ang="0">
                <a:pos x="10" y="41"/>
              </a:cxn>
              <a:cxn ang="0">
                <a:pos x="25" y="67"/>
              </a:cxn>
            </a:cxnLst>
            <a:rect l="0" t="0" r="r" b="b"/>
            <a:pathLst>
              <a:path w="25" h="67">
                <a:moveTo>
                  <a:pt x="0" y="0"/>
                </a:moveTo>
                <a:lnTo>
                  <a:pt x="5" y="21"/>
                </a:lnTo>
                <a:lnTo>
                  <a:pt x="10" y="41"/>
                </a:lnTo>
                <a:lnTo>
                  <a:pt x="25" y="67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5" name="Freeform 23"/>
          <p:cNvSpPr>
            <a:spLocks/>
          </p:cNvSpPr>
          <p:nvPr/>
        </p:nvSpPr>
        <p:spPr bwMode="auto">
          <a:xfrm>
            <a:off x="1765300" y="3843338"/>
            <a:ext cx="52388" cy="61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20"/>
              </a:cxn>
              <a:cxn ang="0">
                <a:pos x="31" y="36"/>
              </a:cxn>
            </a:cxnLst>
            <a:rect l="0" t="0" r="r" b="b"/>
            <a:pathLst>
              <a:path w="31" h="36">
                <a:moveTo>
                  <a:pt x="0" y="0"/>
                </a:moveTo>
                <a:lnTo>
                  <a:pt x="16" y="20"/>
                </a:lnTo>
                <a:lnTo>
                  <a:pt x="31" y="36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6" name="Freeform 24"/>
          <p:cNvSpPr>
            <a:spLocks/>
          </p:cNvSpPr>
          <p:nvPr/>
        </p:nvSpPr>
        <p:spPr bwMode="auto">
          <a:xfrm>
            <a:off x="1817688" y="3905250"/>
            <a:ext cx="46037" cy="428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10"/>
              </a:cxn>
              <a:cxn ang="0">
                <a:pos x="15" y="20"/>
              </a:cxn>
              <a:cxn ang="0">
                <a:pos x="26" y="25"/>
              </a:cxn>
            </a:cxnLst>
            <a:rect l="0" t="0" r="r" b="b"/>
            <a:pathLst>
              <a:path w="26" h="25">
                <a:moveTo>
                  <a:pt x="0" y="0"/>
                </a:moveTo>
                <a:lnTo>
                  <a:pt x="10" y="10"/>
                </a:lnTo>
                <a:lnTo>
                  <a:pt x="15" y="20"/>
                </a:lnTo>
                <a:lnTo>
                  <a:pt x="26" y="25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7" name="Freeform 25"/>
          <p:cNvSpPr>
            <a:spLocks/>
          </p:cNvSpPr>
          <p:nvPr/>
        </p:nvSpPr>
        <p:spPr bwMode="auto">
          <a:xfrm>
            <a:off x="1863725" y="3948113"/>
            <a:ext cx="95250" cy="61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" y="21"/>
              </a:cxn>
              <a:cxn ang="0">
                <a:pos x="56" y="36"/>
              </a:cxn>
            </a:cxnLst>
            <a:rect l="0" t="0" r="r" b="b"/>
            <a:pathLst>
              <a:path w="56" h="36">
                <a:moveTo>
                  <a:pt x="0" y="0"/>
                </a:moveTo>
                <a:lnTo>
                  <a:pt x="25" y="21"/>
                </a:lnTo>
                <a:lnTo>
                  <a:pt x="56" y="36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8" name="Freeform 26"/>
          <p:cNvSpPr>
            <a:spLocks/>
          </p:cNvSpPr>
          <p:nvPr/>
        </p:nvSpPr>
        <p:spPr bwMode="auto">
          <a:xfrm>
            <a:off x="1958975" y="4010025"/>
            <a:ext cx="106363" cy="365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" y="10"/>
              </a:cxn>
              <a:cxn ang="0">
                <a:pos x="41" y="16"/>
              </a:cxn>
              <a:cxn ang="0">
                <a:pos x="61" y="21"/>
              </a:cxn>
            </a:cxnLst>
            <a:rect l="0" t="0" r="r" b="b"/>
            <a:pathLst>
              <a:path w="61" h="21">
                <a:moveTo>
                  <a:pt x="0" y="0"/>
                </a:moveTo>
                <a:lnTo>
                  <a:pt x="26" y="10"/>
                </a:lnTo>
                <a:lnTo>
                  <a:pt x="41" y="16"/>
                </a:lnTo>
                <a:lnTo>
                  <a:pt x="61" y="21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9" name="Freeform 27"/>
          <p:cNvSpPr>
            <a:spLocks/>
          </p:cNvSpPr>
          <p:nvPr/>
        </p:nvSpPr>
        <p:spPr bwMode="auto">
          <a:xfrm>
            <a:off x="2065338" y="4046538"/>
            <a:ext cx="193675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" y="10"/>
              </a:cxn>
              <a:cxn ang="0">
                <a:pos x="113" y="20"/>
              </a:cxn>
            </a:cxnLst>
            <a:rect l="0" t="0" r="r" b="b"/>
            <a:pathLst>
              <a:path w="113" h="20">
                <a:moveTo>
                  <a:pt x="0" y="0"/>
                </a:moveTo>
                <a:lnTo>
                  <a:pt x="52" y="10"/>
                </a:lnTo>
                <a:lnTo>
                  <a:pt x="113" y="20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0" name="Freeform 28"/>
          <p:cNvSpPr>
            <a:spLocks/>
          </p:cNvSpPr>
          <p:nvPr/>
        </p:nvSpPr>
        <p:spPr bwMode="auto">
          <a:xfrm>
            <a:off x="2259013" y="4081463"/>
            <a:ext cx="292100" cy="269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" y="5"/>
              </a:cxn>
              <a:cxn ang="0">
                <a:pos x="82" y="10"/>
              </a:cxn>
              <a:cxn ang="0">
                <a:pos x="169" y="16"/>
              </a:cxn>
            </a:cxnLst>
            <a:rect l="0" t="0" r="r" b="b"/>
            <a:pathLst>
              <a:path w="169" h="16">
                <a:moveTo>
                  <a:pt x="0" y="0"/>
                </a:moveTo>
                <a:lnTo>
                  <a:pt x="36" y="5"/>
                </a:lnTo>
                <a:lnTo>
                  <a:pt x="82" y="10"/>
                </a:lnTo>
                <a:lnTo>
                  <a:pt x="169" y="16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1" name="Line 29"/>
          <p:cNvSpPr>
            <a:spLocks noChangeShapeType="1"/>
          </p:cNvSpPr>
          <p:nvPr/>
        </p:nvSpPr>
        <p:spPr bwMode="auto">
          <a:xfrm>
            <a:off x="5043488" y="460375"/>
            <a:ext cx="1587" cy="1562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2" name="Line 30"/>
          <p:cNvSpPr>
            <a:spLocks noChangeShapeType="1"/>
          </p:cNvSpPr>
          <p:nvPr/>
        </p:nvSpPr>
        <p:spPr bwMode="auto">
          <a:xfrm>
            <a:off x="5000625" y="1768475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3" name="Line 31"/>
          <p:cNvSpPr>
            <a:spLocks noChangeShapeType="1"/>
          </p:cNvSpPr>
          <p:nvPr/>
        </p:nvSpPr>
        <p:spPr bwMode="auto">
          <a:xfrm>
            <a:off x="5000625" y="1503363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4" name="Line 32"/>
          <p:cNvSpPr>
            <a:spLocks noChangeShapeType="1"/>
          </p:cNvSpPr>
          <p:nvPr/>
        </p:nvSpPr>
        <p:spPr bwMode="auto">
          <a:xfrm>
            <a:off x="5000625" y="1246188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5" name="Line 33"/>
          <p:cNvSpPr>
            <a:spLocks noChangeShapeType="1"/>
          </p:cNvSpPr>
          <p:nvPr/>
        </p:nvSpPr>
        <p:spPr bwMode="auto">
          <a:xfrm>
            <a:off x="5000625" y="981075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6" name="Line 34"/>
          <p:cNvSpPr>
            <a:spLocks noChangeShapeType="1"/>
          </p:cNvSpPr>
          <p:nvPr/>
        </p:nvSpPr>
        <p:spPr bwMode="auto">
          <a:xfrm>
            <a:off x="5000625" y="725488"/>
            <a:ext cx="428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7" name="Line 35"/>
          <p:cNvSpPr>
            <a:spLocks noChangeShapeType="1"/>
          </p:cNvSpPr>
          <p:nvPr/>
        </p:nvSpPr>
        <p:spPr bwMode="auto">
          <a:xfrm>
            <a:off x="5000625" y="460375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8" name="Line 36"/>
          <p:cNvSpPr>
            <a:spLocks noChangeShapeType="1"/>
          </p:cNvSpPr>
          <p:nvPr/>
        </p:nvSpPr>
        <p:spPr bwMode="auto">
          <a:xfrm>
            <a:off x="5029200" y="449263"/>
            <a:ext cx="1260475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49" name="Line 37"/>
          <p:cNvSpPr>
            <a:spLocks noChangeShapeType="1"/>
          </p:cNvSpPr>
          <p:nvPr/>
        </p:nvSpPr>
        <p:spPr bwMode="auto">
          <a:xfrm flipV="1">
            <a:off x="3160713" y="460375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50" name="Line 38"/>
          <p:cNvSpPr>
            <a:spLocks noChangeShapeType="1"/>
          </p:cNvSpPr>
          <p:nvPr/>
        </p:nvSpPr>
        <p:spPr bwMode="auto">
          <a:xfrm flipV="1">
            <a:off x="3408363" y="460375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51" name="Line 39"/>
          <p:cNvSpPr>
            <a:spLocks noChangeShapeType="1"/>
          </p:cNvSpPr>
          <p:nvPr/>
        </p:nvSpPr>
        <p:spPr bwMode="auto">
          <a:xfrm flipV="1">
            <a:off x="5043488" y="460375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52" name="Line 40"/>
          <p:cNvSpPr>
            <a:spLocks noChangeShapeType="1"/>
          </p:cNvSpPr>
          <p:nvPr/>
        </p:nvSpPr>
        <p:spPr bwMode="auto">
          <a:xfrm flipV="1">
            <a:off x="5292725" y="460375"/>
            <a:ext cx="1588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53" name="Line 41"/>
          <p:cNvSpPr>
            <a:spLocks noChangeShapeType="1"/>
          </p:cNvSpPr>
          <p:nvPr/>
        </p:nvSpPr>
        <p:spPr bwMode="auto">
          <a:xfrm flipV="1">
            <a:off x="5538788" y="460375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54" name="Line 42"/>
          <p:cNvSpPr>
            <a:spLocks noChangeShapeType="1"/>
          </p:cNvSpPr>
          <p:nvPr/>
        </p:nvSpPr>
        <p:spPr bwMode="auto">
          <a:xfrm flipV="1">
            <a:off x="5794375" y="460375"/>
            <a:ext cx="1588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55" name="Line 43"/>
          <p:cNvSpPr>
            <a:spLocks noChangeShapeType="1"/>
          </p:cNvSpPr>
          <p:nvPr/>
        </p:nvSpPr>
        <p:spPr bwMode="auto">
          <a:xfrm flipV="1">
            <a:off x="6043613" y="460375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56" name="Line 44"/>
          <p:cNvSpPr>
            <a:spLocks noChangeShapeType="1"/>
          </p:cNvSpPr>
          <p:nvPr/>
        </p:nvSpPr>
        <p:spPr bwMode="auto">
          <a:xfrm flipV="1">
            <a:off x="6289675" y="460375"/>
            <a:ext cx="1588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57" name="Freeform 45"/>
          <p:cNvSpPr>
            <a:spLocks/>
          </p:cNvSpPr>
          <p:nvPr/>
        </p:nvSpPr>
        <p:spPr bwMode="auto">
          <a:xfrm>
            <a:off x="4991100" y="1697038"/>
            <a:ext cx="52388" cy="714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10"/>
              </a:cxn>
              <a:cxn ang="0">
                <a:pos x="16" y="25"/>
              </a:cxn>
              <a:cxn ang="0">
                <a:pos x="21" y="36"/>
              </a:cxn>
              <a:cxn ang="0">
                <a:pos x="31" y="41"/>
              </a:cxn>
            </a:cxnLst>
            <a:rect l="0" t="0" r="r" b="b"/>
            <a:pathLst>
              <a:path w="31" h="41">
                <a:moveTo>
                  <a:pt x="0" y="0"/>
                </a:moveTo>
                <a:lnTo>
                  <a:pt x="6" y="10"/>
                </a:lnTo>
                <a:lnTo>
                  <a:pt x="16" y="25"/>
                </a:lnTo>
                <a:lnTo>
                  <a:pt x="21" y="36"/>
                </a:lnTo>
                <a:lnTo>
                  <a:pt x="31" y="41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58" name="Freeform 46"/>
          <p:cNvSpPr>
            <a:spLocks/>
          </p:cNvSpPr>
          <p:nvPr/>
        </p:nvSpPr>
        <p:spPr bwMode="auto">
          <a:xfrm>
            <a:off x="5043488" y="1697038"/>
            <a:ext cx="53975" cy="71437"/>
          </a:xfrm>
          <a:custGeom>
            <a:avLst/>
            <a:gdLst/>
            <a:ahLst/>
            <a:cxnLst>
              <a:cxn ang="0">
                <a:pos x="0" y="41"/>
              </a:cxn>
              <a:cxn ang="0">
                <a:pos x="11" y="36"/>
              </a:cxn>
              <a:cxn ang="0">
                <a:pos x="16" y="25"/>
              </a:cxn>
              <a:cxn ang="0">
                <a:pos x="26" y="10"/>
              </a:cxn>
              <a:cxn ang="0">
                <a:pos x="31" y="0"/>
              </a:cxn>
            </a:cxnLst>
            <a:rect l="0" t="0" r="r" b="b"/>
            <a:pathLst>
              <a:path w="31" h="41">
                <a:moveTo>
                  <a:pt x="0" y="41"/>
                </a:moveTo>
                <a:lnTo>
                  <a:pt x="11" y="36"/>
                </a:lnTo>
                <a:lnTo>
                  <a:pt x="16" y="25"/>
                </a:lnTo>
                <a:lnTo>
                  <a:pt x="26" y="10"/>
                </a:lnTo>
                <a:lnTo>
                  <a:pt x="31" y="0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59" name="Line 47"/>
          <p:cNvSpPr>
            <a:spLocks noChangeShapeType="1"/>
          </p:cNvSpPr>
          <p:nvPr/>
        </p:nvSpPr>
        <p:spPr bwMode="auto">
          <a:xfrm flipV="1">
            <a:off x="5097463" y="1635125"/>
            <a:ext cx="44450" cy="61913"/>
          </a:xfrm>
          <a:prstGeom prst="line">
            <a:avLst/>
          </a:prstGeom>
          <a:noFill/>
          <a:ln w="23813">
            <a:solidFill>
              <a:srgbClr val="96969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60" name="Line 48"/>
          <p:cNvSpPr>
            <a:spLocks noChangeShapeType="1"/>
          </p:cNvSpPr>
          <p:nvPr/>
        </p:nvSpPr>
        <p:spPr bwMode="auto">
          <a:xfrm flipV="1">
            <a:off x="5141913" y="1565275"/>
            <a:ext cx="52387" cy="69850"/>
          </a:xfrm>
          <a:prstGeom prst="line">
            <a:avLst/>
          </a:prstGeom>
          <a:noFill/>
          <a:ln w="23813">
            <a:solidFill>
              <a:srgbClr val="96969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61" name="Line 49"/>
          <p:cNvSpPr>
            <a:spLocks noChangeShapeType="1"/>
          </p:cNvSpPr>
          <p:nvPr/>
        </p:nvSpPr>
        <p:spPr bwMode="auto">
          <a:xfrm flipV="1">
            <a:off x="5194300" y="1503363"/>
            <a:ext cx="52388" cy="61912"/>
          </a:xfrm>
          <a:prstGeom prst="line">
            <a:avLst/>
          </a:prstGeom>
          <a:noFill/>
          <a:ln w="23813">
            <a:solidFill>
              <a:srgbClr val="96969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62" name="Line 50"/>
          <p:cNvSpPr>
            <a:spLocks noChangeShapeType="1"/>
          </p:cNvSpPr>
          <p:nvPr/>
        </p:nvSpPr>
        <p:spPr bwMode="auto">
          <a:xfrm flipV="1">
            <a:off x="5246688" y="1441450"/>
            <a:ext cx="46037" cy="61913"/>
          </a:xfrm>
          <a:prstGeom prst="line">
            <a:avLst/>
          </a:prstGeom>
          <a:noFill/>
          <a:ln w="23813">
            <a:solidFill>
              <a:srgbClr val="96969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63" name="Freeform 51"/>
          <p:cNvSpPr>
            <a:spLocks/>
          </p:cNvSpPr>
          <p:nvPr/>
        </p:nvSpPr>
        <p:spPr bwMode="auto">
          <a:xfrm>
            <a:off x="5292725" y="1370013"/>
            <a:ext cx="52388" cy="71437"/>
          </a:xfrm>
          <a:custGeom>
            <a:avLst/>
            <a:gdLst/>
            <a:ahLst/>
            <a:cxnLst>
              <a:cxn ang="0">
                <a:pos x="0" y="41"/>
              </a:cxn>
              <a:cxn ang="0">
                <a:pos x="15" y="21"/>
              </a:cxn>
              <a:cxn ang="0">
                <a:pos x="31" y="0"/>
              </a:cxn>
            </a:cxnLst>
            <a:rect l="0" t="0" r="r" b="b"/>
            <a:pathLst>
              <a:path w="31" h="41">
                <a:moveTo>
                  <a:pt x="0" y="41"/>
                </a:moveTo>
                <a:lnTo>
                  <a:pt x="15" y="21"/>
                </a:lnTo>
                <a:lnTo>
                  <a:pt x="31" y="0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64" name="Freeform 52"/>
          <p:cNvSpPr>
            <a:spLocks/>
          </p:cNvSpPr>
          <p:nvPr/>
        </p:nvSpPr>
        <p:spPr bwMode="auto">
          <a:xfrm>
            <a:off x="5345113" y="1246188"/>
            <a:ext cx="96837" cy="123825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25" y="36"/>
              </a:cxn>
              <a:cxn ang="0">
                <a:pos x="56" y="0"/>
              </a:cxn>
            </a:cxnLst>
            <a:rect l="0" t="0" r="r" b="b"/>
            <a:pathLst>
              <a:path w="56" h="72">
                <a:moveTo>
                  <a:pt x="0" y="72"/>
                </a:moveTo>
                <a:lnTo>
                  <a:pt x="25" y="36"/>
                </a:lnTo>
                <a:lnTo>
                  <a:pt x="56" y="0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65" name="Freeform 53"/>
          <p:cNvSpPr>
            <a:spLocks/>
          </p:cNvSpPr>
          <p:nvPr/>
        </p:nvSpPr>
        <p:spPr bwMode="auto">
          <a:xfrm>
            <a:off x="5441950" y="1114425"/>
            <a:ext cx="96838" cy="131763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26" y="47"/>
              </a:cxn>
              <a:cxn ang="0">
                <a:pos x="36" y="26"/>
              </a:cxn>
              <a:cxn ang="0">
                <a:pos x="56" y="0"/>
              </a:cxn>
            </a:cxnLst>
            <a:rect l="0" t="0" r="r" b="b"/>
            <a:pathLst>
              <a:path w="56" h="77">
                <a:moveTo>
                  <a:pt x="0" y="77"/>
                </a:moveTo>
                <a:lnTo>
                  <a:pt x="26" y="47"/>
                </a:lnTo>
                <a:lnTo>
                  <a:pt x="36" y="26"/>
                </a:lnTo>
                <a:lnTo>
                  <a:pt x="56" y="0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66" name="Freeform 54"/>
          <p:cNvSpPr>
            <a:spLocks/>
          </p:cNvSpPr>
          <p:nvPr/>
        </p:nvSpPr>
        <p:spPr bwMode="auto">
          <a:xfrm>
            <a:off x="5538788" y="850900"/>
            <a:ext cx="203200" cy="263525"/>
          </a:xfrm>
          <a:custGeom>
            <a:avLst/>
            <a:gdLst/>
            <a:ahLst/>
            <a:cxnLst>
              <a:cxn ang="0">
                <a:pos x="0" y="153"/>
              </a:cxn>
              <a:cxn ang="0">
                <a:pos x="26" y="123"/>
              </a:cxn>
              <a:cxn ang="0">
                <a:pos x="52" y="87"/>
              </a:cxn>
              <a:cxn ang="0">
                <a:pos x="82" y="46"/>
              </a:cxn>
              <a:cxn ang="0">
                <a:pos x="118" y="0"/>
              </a:cxn>
            </a:cxnLst>
            <a:rect l="0" t="0" r="r" b="b"/>
            <a:pathLst>
              <a:path w="118" h="153">
                <a:moveTo>
                  <a:pt x="0" y="153"/>
                </a:moveTo>
                <a:lnTo>
                  <a:pt x="26" y="123"/>
                </a:lnTo>
                <a:lnTo>
                  <a:pt x="52" y="87"/>
                </a:lnTo>
                <a:lnTo>
                  <a:pt x="82" y="46"/>
                </a:lnTo>
                <a:lnTo>
                  <a:pt x="118" y="0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67" name="Freeform 55"/>
          <p:cNvSpPr>
            <a:spLocks/>
          </p:cNvSpPr>
          <p:nvPr/>
        </p:nvSpPr>
        <p:spPr bwMode="auto">
          <a:xfrm>
            <a:off x="5741988" y="460375"/>
            <a:ext cx="301625" cy="390525"/>
          </a:xfrm>
          <a:custGeom>
            <a:avLst/>
            <a:gdLst/>
            <a:ahLst/>
            <a:cxnLst>
              <a:cxn ang="0">
                <a:pos x="0" y="226"/>
              </a:cxn>
              <a:cxn ang="0">
                <a:pos x="41" y="174"/>
              </a:cxn>
              <a:cxn ang="0">
                <a:pos x="82" y="118"/>
              </a:cxn>
              <a:cxn ang="0">
                <a:pos x="128" y="56"/>
              </a:cxn>
              <a:cxn ang="0">
                <a:pos x="175" y="0"/>
              </a:cxn>
            </a:cxnLst>
            <a:rect l="0" t="0" r="r" b="b"/>
            <a:pathLst>
              <a:path w="175" h="226">
                <a:moveTo>
                  <a:pt x="0" y="226"/>
                </a:moveTo>
                <a:lnTo>
                  <a:pt x="41" y="174"/>
                </a:lnTo>
                <a:lnTo>
                  <a:pt x="82" y="118"/>
                </a:lnTo>
                <a:lnTo>
                  <a:pt x="128" y="56"/>
                </a:lnTo>
                <a:lnTo>
                  <a:pt x="175" y="0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68" name="Line 56"/>
          <p:cNvSpPr>
            <a:spLocks noChangeShapeType="1"/>
          </p:cNvSpPr>
          <p:nvPr/>
        </p:nvSpPr>
        <p:spPr bwMode="auto">
          <a:xfrm>
            <a:off x="1527175" y="425450"/>
            <a:ext cx="1588" cy="1571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69" name="Line 57"/>
          <p:cNvSpPr>
            <a:spLocks noChangeShapeType="1"/>
          </p:cNvSpPr>
          <p:nvPr/>
        </p:nvSpPr>
        <p:spPr bwMode="auto">
          <a:xfrm>
            <a:off x="1482725" y="1997075"/>
            <a:ext cx="444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70" name="Line 58"/>
          <p:cNvSpPr>
            <a:spLocks noChangeShapeType="1"/>
          </p:cNvSpPr>
          <p:nvPr/>
        </p:nvSpPr>
        <p:spPr bwMode="auto">
          <a:xfrm>
            <a:off x="1482725" y="1731963"/>
            <a:ext cx="444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71" name="Line 59"/>
          <p:cNvSpPr>
            <a:spLocks noChangeShapeType="1"/>
          </p:cNvSpPr>
          <p:nvPr/>
        </p:nvSpPr>
        <p:spPr bwMode="auto">
          <a:xfrm>
            <a:off x="1482725" y="1476375"/>
            <a:ext cx="44450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72" name="Line 60"/>
          <p:cNvSpPr>
            <a:spLocks noChangeShapeType="1"/>
          </p:cNvSpPr>
          <p:nvPr/>
        </p:nvSpPr>
        <p:spPr bwMode="auto">
          <a:xfrm>
            <a:off x="1482725" y="1211263"/>
            <a:ext cx="444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73" name="Line 61"/>
          <p:cNvSpPr>
            <a:spLocks noChangeShapeType="1"/>
          </p:cNvSpPr>
          <p:nvPr/>
        </p:nvSpPr>
        <p:spPr bwMode="auto">
          <a:xfrm>
            <a:off x="1482725" y="425450"/>
            <a:ext cx="444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74" name="Line 62"/>
          <p:cNvSpPr>
            <a:spLocks noChangeShapeType="1"/>
          </p:cNvSpPr>
          <p:nvPr/>
        </p:nvSpPr>
        <p:spPr bwMode="auto">
          <a:xfrm>
            <a:off x="1520825" y="1987550"/>
            <a:ext cx="1243013" cy="11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75" name="Line 63"/>
          <p:cNvSpPr>
            <a:spLocks noChangeShapeType="1"/>
          </p:cNvSpPr>
          <p:nvPr/>
        </p:nvSpPr>
        <p:spPr bwMode="auto">
          <a:xfrm flipV="1">
            <a:off x="290513" y="1997075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76" name="Line 64"/>
          <p:cNvSpPr>
            <a:spLocks noChangeShapeType="1"/>
          </p:cNvSpPr>
          <p:nvPr/>
        </p:nvSpPr>
        <p:spPr bwMode="auto">
          <a:xfrm flipV="1">
            <a:off x="1527175" y="1997075"/>
            <a:ext cx="1588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77" name="Line 65"/>
          <p:cNvSpPr>
            <a:spLocks noChangeShapeType="1"/>
          </p:cNvSpPr>
          <p:nvPr/>
        </p:nvSpPr>
        <p:spPr bwMode="auto">
          <a:xfrm flipV="1">
            <a:off x="1773238" y="1997075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78" name="Line 66"/>
          <p:cNvSpPr>
            <a:spLocks noChangeShapeType="1"/>
          </p:cNvSpPr>
          <p:nvPr/>
        </p:nvSpPr>
        <p:spPr bwMode="auto">
          <a:xfrm flipV="1">
            <a:off x="2022475" y="1997075"/>
            <a:ext cx="1588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79" name="Line 67"/>
          <p:cNvSpPr>
            <a:spLocks noChangeShapeType="1"/>
          </p:cNvSpPr>
          <p:nvPr/>
        </p:nvSpPr>
        <p:spPr bwMode="auto">
          <a:xfrm flipV="1">
            <a:off x="2268538" y="1997075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80" name="Line 68"/>
          <p:cNvSpPr>
            <a:spLocks noChangeShapeType="1"/>
          </p:cNvSpPr>
          <p:nvPr/>
        </p:nvSpPr>
        <p:spPr bwMode="auto">
          <a:xfrm flipV="1">
            <a:off x="2516188" y="1997075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81" name="Line 69"/>
          <p:cNvSpPr>
            <a:spLocks noChangeShapeType="1"/>
          </p:cNvSpPr>
          <p:nvPr/>
        </p:nvSpPr>
        <p:spPr bwMode="auto">
          <a:xfrm flipV="1">
            <a:off x="2763838" y="1997075"/>
            <a:ext cx="1587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82" name="Freeform 70"/>
          <p:cNvSpPr>
            <a:spLocks/>
          </p:cNvSpPr>
          <p:nvPr/>
        </p:nvSpPr>
        <p:spPr bwMode="auto">
          <a:xfrm>
            <a:off x="1527175" y="690563"/>
            <a:ext cx="53975" cy="61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5"/>
              </a:cxn>
              <a:cxn ang="0">
                <a:pos x="15" y="16"/>
              </a:cxn>
              <a:cxn ang="0">
                <a:pos x="31" y="36"/>
              </a:cxn>
            </a:cxnLst>
            <a:rect l="0" t="0" r="r" b="b"/>
            <a:pathLst>
              <a:path w="31" h="36">
                <a:moveTo>
                  <a:pt x="0" y="0"/>
                </a:moveTo>
                <a:lnTo>
                  <a:pt x="10" y="5"/>
                </a:lnTo>
                <a:lnTo>
                  <a:pt x="15" y="16"/>
                </a:lnTo>
                <a:lnTo>
                  <a:pt x="31" y="36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83" name="Line 71"/>
          <p:cNvSpPr>
            <a:spLocks noChangeShapeType="1"/>
          </p:cNvSpPr>
          <p:nvPr/>
        </p:nvSpPr>
        <p:spPr bwMode="auto">
          <a:xfrm>
            <a:off x="1581150" y="752475"/>
            <a:ext cx="42863" cy="69850"/>
          </a:xfrm>
          <a:prstGeom prst="line">
            <a:avLst/>
          </a:prstGeom>
          <a:noFill/>
          <a:ln w="23813">
            <a:solidFill>
              <a:srgbClr val="96969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84" name="Freeform 72"/>
          <p:cNvSpPr>
            <a:spLocks/>
          </p:cNvSpPr>
          <p:nvPr/>
        </p:nvSpPr>
        <p:spPr bwMode="auto">
          <a:xfrm>
            <a:off x="1624013" y="822325"/>
            <a:ext cx="52387" cy="61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21"/>
              </a:cxn>
              <a:cxn ang="0">
                <a:pos x="31" y="36"/>
              </a:cxn>
            </a:cxnLst>
            <a:rect l="0" t="0" r="r" b="b"/>
            <a:pathLst>
              <a:path w="31" h="36">
                <a:moveTo>
                  <a:pt x="0" y="0"/>
                </a:moveTo>
                <a:lnTo>
                  <a:pt x="16" y="21"/>
                </a:lnTo>
                <a:lnTo>
                  <a:pt x="31" y="36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85" name="Line 73"/>
          <p:cNvSpPr>
            <a:spLocks noChangeShapeType="1"/>
          </p:cNvSpPr>
          <p:nvPr/>
        </p:nvSpPr>
        <p:spPr bwMode="auto">
          <a:xfrm>
            <a:off x="1676400" y="884238"/>
            <a:ext cx="46038" cy="61912"/>
          </a:xfrm>
          <a:prstGeom prst="line">
            <a:avLst/>
          </a:prstGeom>
          <a:noFill/>
          <a:ln w="23813">
            <a:solidFill>
              <a:srgbClr val="96969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86" name="Line 74"/>
          <p:cNvSpPr>
            <a:spLocks noChangeShapeType="1"/>
          </p:cNvSpPr>
          <p:nvPr/>
        </p:nvSpPr>
        <p:spPr bwMode="auto">
          <a:xfrm>
            <a:off x="1722438" y="946150"/>
            <a:ext cx="50800" cy="71438"/>
          </a:xfrm>
          <a:prstGeom prst="line">
            <a:avLst/>
          </a:prstGeom>
          <a:noFill/>
          <a:ln w="23813">
            <a:solidFill>
              <a:srgbClr val="96969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87" name="Freeform 75"/>
          <p:cNvSpPr>
            <a:spLocks/>
          </p:cNvSpPr>
          <p:nvPr/>
        </p:nvSpPr>
        <p:spPr bwMode="auto">
          <a:xfrm>
            <a:off x="1773238" y="1017588"/>
            <a:ext cx="53975" cy="61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15"/>
              </a:cxn>
              <a:cxn ang="0">
                <a:pos x="21" y="26"/>
              </a:cxn>
              <a:cxn ang="0">
                <a:pos x="31" y="36"/>
              </a:cxn>
            </a:cxnLst>
            <a:rect l="0" t="0" r="r" b="b"/>
            <a:pathLst>
              <a:path w="31" h="36">
                <a:moveTo>
                  <a:pt x="0" y="0"/>
                </a:moveTo>
                <a:lnTo>
                  <a:pt x="16" y="15"/>
                </a:lnTo>
                <a:lnTo>
                  <a:pt x="21" y="26"/>
                </a:lnTo>
                <a:lnTo>
                  <a:pt x="31" y="36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88" name="Freeform 76"/>
          <p:cNvSpPr>
            <a:spLocks/>
          </p:cNvSpPr>
          <p:nvPr/>
        </p:nvSpPr>
        <p:spPr bwMode="auto">
          <a:xfrm>
            <a:off x="1827213" y="1079500"/>
            <a:ext cx="96837" cy="131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15"/>
              </a:cxn>
              <a:cxn ang="0">
                <a:pos x="26" y="36"/>
              </a:cxn>
              <a:cxn ang="0">
                <a:pos x="56" y="77"/>
              </a:cxn>
            </a:cxnLst>
            <a:rect l="0" t="0" r="r" b="b"/>
            <a:pathLst>
              <a:path w="56" h="77">
                <a:moveTo>
                  <a:pt x="0" y="0"/>
                </a:moveTo>
                <a:lnTo>
                  <a:pt x="10" y="15"/>
                </a:lnTo>
                <a:lnTo>
                  <a:pt x="26" y="36"/>
                </a:lnTo>
                <a:lnTo>
                  <a:pt x="56" y="77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89" name="Freeform 77"/>
          <p:cNvSpPr>
            <a:spLocks/>
          </p:cNvSpPr>
          <p:nvPr/>
        </p:nvSpPr>
        <p:spPr bwMode="auto">
          <a:xfrm>
            <a:off x="1924050" y="1211263"/>
            <a:ext cx="98425" cy="133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15"/>
              </a:cxn>
              <a:cxn ang="0">
                <a:pos x="26" y="36"/>
              </a:cxn>
              <a:cxn ang="0">
                <a:pos x="36" y="51"/>
              </a:cxn>
              <a:cxn ang="0">
                <a:pos x="57" y="77"/>
              </a:cxn>
            </a:cxnLst>
            <a:rect l="0" t="0" r="r" b="b"/>
            <a:pathLst>
              <a:path w="57" h="77">
                <a:moveTo>
                  <a:pt x="0" y="0"/>
                </a:moveTo>
                <a:lnTo>
                  <a:pt x="11" y="15"/>
                </a:lnTo>
                <a:lnTo>
                  <a:pt x="26" y="36"/>
                </a:lnTo>
                <a:lnTo>
                  <a:pt x="36" y="51"/>
                </a:lnTo>
                <a:lnTo>
                  <a:pt x="57" y="77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90" name="Freeform 78"/>
          <p:cNvSpPr>
            <a:spLocks/>
          </p:cNvSpPr>
          <p:nvPr/>
        </p:nvSpPr>
        <p:spPr bwMode="auto">
          <a:xfrm>
            <a:off x="2022475" y="1344613"/>
            <a:ext cx="193675" cy="265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" y="30"/>
              </a:cxn>
              <a:cxn ang="0">
                <a:pos x="51" y="66"/>
              </a:cxn>
              <a:cxn ang="0">
                <a:pos x="77" y="107"/>
              </a:cxn>
              <a:cxn ang="0">
                <a:pos x="113" y="154"/>
              </a:cxn>
            </a:cxnLst>
            <a:rect l="0" t="0" r="r" b="b"/>
            <a:pathLst>
              <a:path w="113" h="154">
                <a:moveTo>
                  <a:pt x="0" y="0"/>
                </a:moveTo>
                <a:lnTo>
                  <a:pt x="20" y="30"/>
                </a:lnTo>
                <a:lnTo>
                  <a:pt x="51" y="66"/>
                </a:lnTo>
                <a:lnTo>
                  <a:pt x="77" y="107"/>
                </a:lnTo>
                <a:lnTo>
                  <a:pt x="113" y="154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91" name="Freeform 79"/>
          <p:cNvSpPr>
            <a:spLocks/>
          </p:cNvSpPr>
          <p:nvPr/>
        </p:nvSpPr>
        <p:spPr bwMode="auto">
          <a:xfrm>
            <a:off x="2216150" y="1609725"/>
            <a:ext cx="300038" cy="387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1" y="51"/>
              </a:cxn>
              <a:cxn ang="0">
                <a:pos x="82" y="107"/>
              </a:cxn>
              <a:cxn ang="0">
                <a:pos x="128" y="169"/>
              </a:cxn>
              <a:cxn ang="0">
                <a:pos x="174" y="225"/>
              </a:cxn>
            </a:cxnLst>
            <a:rect l="0" t="0" r="r" b="b"/>
            <a:pathLst>
              <a:path w="174" h="225">
                <a:moveTo>
                  <a:pt x="0" y="0"/>
                </a:moveTo>
                <a:lnTo>
                  <a:pt x="41" y="51"/>
                </a:lnTo>
                <a:lnTo>
                  <a:pt x="82" y="107"/>
                </a:lnTo>
                <a:lnTo>
                  <a:pt x="128" y="169"/>
                </a:lnTo>
                <a:lnTo>
                  <a:pt x="174" y="225"/>
                </a:lnTo>
              </a:path>
            </a:pathLst>
          </a:custGeom>
          <a:noFill/>
          <a:ln w="23813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92" name="Line 80"/>
          <p:cNvSpPr>
            <a:spLocks noChangeShapeType="1"/>
          </p:cNvSpPr>
          <p:nvPr/>
        </p:nvSpPr>
        <p:spPr bwMode="auto">
          <a:xfrm>
            <a:off x="1562100" y="4681538"/>
            <a:ext cx="1588" cy="16335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93" name="Line 81"/>
          <p:cNvSpPr>
            <a:spLocks noChangeShapeType="1"/>
          </p:cNvSpPr>
          <p:nvPr/>
        </p:nvSpPr>
        <p:spPr bwMode="auto">
          <a:xfrm>
            <a:off x="1519238" y="6315075"/>
            <a:ext cx="428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94" name="Line 82"/>
          <p:cNvSpPr>
            <a:spLocks noChangeShapeType="1"/>
          </p:cNvSpPr>
          <p:nvPr/>
        </p:nvSpPr>
        <p:spPr bwMode="auto">
          <a:xfrm>
            <a:off x="1519238" y="6043613"/>
            <a:ext cx="428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95" name="Line 83"/>
          <p:cNvSpPr>
            <a:spLocks noChangeShapeType="1"/>
          </p:cNvSpPr>
          <p:nvPr/>
        </p:nvSpPr>
        <p:spPr bwMode="auto">
          <a:xfrm>
            <a:off x="1519238" y="5768975"/>
            <a:ext cx="428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96" name="Line 84"/>
          <p:cNvSpPr>
            <a:spLocks noChangeShapeType="1"/>
          </p:cNvSpPr>
          <p:nvPr/>
        </p:nvSpPr>
        <p:spPr bwMode="auto">
          <a:xfrm>
            <a:off x="1519238" y="5503863"/>
            <a:ext cx="428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97" name="Line 85"/>
          <p:cNvSpPr>
            <a:spLocks noChangeShapeType="1"/>
          </p:cNvSpPr>
          <p:nvPr/>
        </p:nvSpPr>
        <p:spPr bwMode="auto">
          <a:xfrm>
            <a:off x="1519238" y="5229225"/>
            <a:ext cx="42862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98" name="Line 86"/>
          <p:cNvSpPr>
            <a:spLocks noChangeShapeType="1"/>
          </p:cNvSpPr>
          <p:nvPr/>
        </p:nvSpPr>
        <p:spPr bwMode="auto">
          <a:xfrm>
            <a:off x="1519238" y="4956175"/>
            <a:ext cx="428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99" name="Line 87"/>
          <p:cNvSpPr>
            <a:spLocks noChangeShapeType="1"/>
          </p:cNvSpPr>
          <p:nvPr/>
        </p:nvSpPr>
        <p:spPr bwMode="auto">
          <a:xfrm>
            <a:off x="1519238" y="4681538"/>
            <a:ext cx="42862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00" name="Line 88"/>
          <p:cNvSpPr>
            <a:spLocks noChangeShapeType="1"/>
          </p:cNvSpPr>
          <p:nvPr/>
        </p:nvSpPr>
        <p:spPr bwMode="auto">
          <a:xfrm>
            <a:off x="1555750" y="6303963"/>
            <a:ext cx="1243013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01" name="Line 89"/>
          <p:cNvSpPr>
            <a:spLocks noChangeShapeType="1"/>
          </p:cNvSpPr>
          <p:nvPr/>
        </p:nvSpPr>
        <p:spPr bwMode="auto">
          <a:xfrm flipV="1">
            <a:off x="325438" y="6315075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02" name="Line 90"/>
          <p:cNvSpPr>
            <a:spLocks noChangeShapeType="1"/>
          </p:cNvSpPr>
          <p:nvPr/>
        </p:nvSpPr>
        <p:spPr bwMode="auto">
          <a:xfrm flipV="1">
            <a:off x="1562100" y="6315075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03" name="Line 91"/>
          <p:cNvSpPr>
            <a:spLocks noChangeShapeType="1"/>
          </p:cNvSpPr>
          <p:nvPr/>
        </p:nvSpPr>
        <p:spPr bwMode="auto">
          <a:xfrm flipV="1">
            <a:off x="1809750" y="6315075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04" name="Line 92"/>
          <p:cNvSpPr>
            <a:spLocks noChangeShapeType="1"/>
          </p:cNvSpPr>
          <p:nvPr/>
        </p:nvSpPr>
        <p:spPr bwMode="auto">
          <a:xfrm flipV="1">
            <a:off x="2055813" y="6315075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05" name="Line 93"/>
          <p:cNvSpPr>
            <a:spLocks noChangeShapeType="1"/>
          </p:cNvSpPr>
          <p:nvPr/>
        </p:nvSpPr>
        <p:spPr bwMode="auto">
          <a:xfrm flipV="1">
            <a:off x="2303463" y="6315075"/>
            <a:ext cx="3175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06" name="Line 94"/>
          <p:cNvSpPr>
            <a:spLocks noChangeShapeType="1"/>
          </p:cNvSpPr>
          <p:nvPr/>
        </p:nvSpPr>
        <p:spPr bwMode="auto">
          <a:xfrm flipV="1">
            <a:off x="2552700" y="6315075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07" name="Line 95"/>
          <p:cNvSpPr>
            <a:spLocks noChangeShapeType="1"/>
          </p:cNvSpPr>
          <p:nvPr/>
        </p:nvSpPr>
        <p:spPr bwMode="auto">
          <a:xfrm flipV="1">
            <a:off x="2798763" y="6315075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08" name="Line 96"/>
          <p:cNvSpPr>
            <a:spLocks noChangeShapeType="1"/>
          </p:cNvSpPr>
          <p:nvPr/>
        </p:nvSpPr>
        <p:spPr bwMode="auto">
          <a:xfrm>
            <a:off x="1508125" y="4956175"/>
            <a:ext cx="53975" cy="1588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09" name="Line 97"/>
          <p:cNvSpPr>
            <a:spLocks noChangeShapeType="1"/>
          </p:cNvSpPr>
          <p:nvPr/>
        </p:nvSpPr>
        <p:spPr bwMode="auto">
          <a:xfrm>
            <a:off x="1562100" y="4956175"/>
            <a:ext cx="52388" cy="1588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10" name="Line 98"/>
          <p:cNvSpPr>
            <a:spLocks noChangeShapeType="1"/>
          </p:cNvSpPr>
          <p:nvPr/>
        </p:nvSpPr>
        <p:spPr bwMode="auto">
          <a:xfrm>
            <a:off x="1614488" y="4956175"/>
            <a:ext cx="46037" cy="7938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11" name="Freeform 99"/>
          <p:cNvSpPr>
            <a:spLocks/>
          </p:cNvSpPr>
          <p:nvPr/>
        </p:nvSpPr>
        <p:spPr bwMode="auto">
          <a:xfrm>
            <a:off x="1660525" y="4964113"/>
            <a:ext cx="50800" cy="17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" y="5"/>
              </a:cxn>
              <a:cxn ang="0">
                <a:pos x="30" y="10"/>
              </a:cxn>
            </a:cxnLst>
            <a:rect l="0" t="0" r="r" b="b"/>
            <a:pathLst>
              <a:path w="30" h="10">
                <a:moveTo>
                  <a:pt x="0" y="0"/>
                </a:moveTo>
                <a:lnTo>
                  <a:pt x="15" y="5"/>
                </a:lnTo>
                <a:lnTo>
                  <a:pt x="30" y="10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12" name="Line 100"/>
          <p:cNvSpPr>
            <a:spLocks noChangeShapeType="1"/>
          </p:cNvSpPr>
          <p:nvPr/>
        </p:nvSpPr>
        <p:spPr bwMode="auto">
          <a:xfrm>
            <a:off x="1711325" y="4981575"/>
            <a:ext cx="44450" cy="28575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13" name="Freeform 101"/>
          <p:cNvSpPr>
            <a:spLocks/>
          </p:cNvSpPr>
          <p:nvPr/>
        </p:nvSpPr>
        <p:spPr bwMode="auto">
          <a:xfrm>
            <a:off x="1755775" y="5010150"/>
            <a:ext cx="53975" cy="2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" y="5"/>
              </a:cxn>
              <a:cxn ang="0">
                <a:pos x="31" y="15"/>
              </a:cxn>
            </a:cxnLst>
            <a:rect l="0" t="0" r="r" b="b"/>
            <a:pathLst>
              <a:path w="31" h="15">
                <a:moveTo>
                  <a:pt x="0" y="0"/>
                </a:moveTo>
                <a:lnTo>
                  <a:pt x="15" y="5"/>
                </a:lnTo>
                <a:lnTo>
                  <a:pt x="31" y="15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14" name="Freeform 102"/>
          <p:cNvSpPr>
            <a:spLocks/>
          </p:cNvSpPr>
          <p:nvPr/>
        </p:nvSpPr>
        <p:spPr bwMode="auto">
          <a:xfrm>
            <a:off x="1809750" y="5035550"/>
            <a:ext cx="53975" cy="44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" y="10"/>
              </a:cxn>
              <a:cxn ang="0">
                <a:pos x="31" y="26"/>
              </a:cxn>
            </a:cxnLst>
            <a:rect l="0" t="0" r="r" b="b"/>
            <a:pathLst>
              <a:path w="31" h="26">
                <a:moveTo>
                  <a:pt x="0" y="0"/>
                </a:moveTo>
                <a:lnTo>
                  <a:pt x="15" y="10"/>
                </a:lnTo>
                <a:lnTo>
                  <a:pt x="31" y="26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15" name="Freeform 103"/>
          <p:cNvSpPr>
            <a:spLocks/>
          </p:cNvSpPr>
          <p:nvPr/>
        </p:nvSpPr>
        <p:spPr bwMode="auto">
          <a:xfrm>
            <a:off x="1863725" y="5080000"/>
            <a:ext cx="95250" cy="96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" y="25"/>
              </a:cxn>
              <a:cxn ang="0">
                <a:pos x="56" y="56"/>
              </a:cxn>
            </a:cxnLst>
            <a:rect l="0" t="0" r="r" b="b"/>
            <a:pathLst>
              <a:path w="56" h="56">
                <a:moveTo>
                  <a:pt x="0" y="0"/>
                </a:moveTo>
                <a:lnTo>
                  <a:pt x="25" y="25"/>
                </a:lnTo>
                <a:lnTo>
                  <a:pt x="56" y="56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16" name="Freeform 104"/>
          <p:cNvSpPr>
            <a:spLocks/>
          </p:cNvSpPr>
          <p:nvPr/>
        </p:nvSpPr>
        <p:spPr bwMode="auto">
          <a:xfrm>
            <a:off x="1958975" y="5176838"/>
            <a:ext cx="96838" cy="1158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" y="26"/>
              </a:cxn>
              <a:cxn ang="0">
                <a:pos x="41" y="41"/>
              </a:cxn>
              <a:cxn ang="0">
                <a:pos x="56" y="67"/>
              </a:cxn>
            </a:cxnLst>
            <a:rect l="0" t="0" r="r" b="b"/>
            <a:pathLst>
              <a:path w="56" h="67">
                <a:moveTo>
                  <a:pt x="0" y="0"/>
                </a:moveTo>
                <a:lnTo>
                  <a:pt x="26" y="26"/>
                </a:lnTo>
                <a:lnTo>
                  <a:pt x="41" y="41"/>
                </a:lnTo>
                <a:lnTo>
                  <a:pt x="56" y="67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17" name="Freeform 105"/>
          <p:cNvSpPr>
            <a:spLocks/>
          </p:cNvSpPr>
          <p:nvPr/>
        </p:nvSpPr>
        <p:spPr bwMode="auto">
          <a:xfrm>
            <a:off x="2055813" y="5292725"/>
            <a:ext cx="195262" cy="325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" y="36"/>
              </a:cxn>
              <a:cxn ang="0">
                <a:pos x="52" y="71"/>
              </a:cxn>
              <a:cxn ang="0">
                <a:pos x="77" y="123"/>
              </a:cxn>
              <a:cxn ang="0">
                <a:pos x="98" y="153"/>
              </a:cxn>
              <a:cxn ang="0">
                <a:pos x="113" y="189"/>
              </a:cxn>
            </a:cxnLst>
            <a:rect l="0" t="0" r="r" b="b"/>
            <a:pathLst>
              <a:path w="113" h="189">
                <a:moveTo>
                  <a:pt x="0" y="0"/>
                </a:moveTo>
                <a:lnTo>
                  <a:pt x="21" y="36"/>
                </a:lnTo>
                <a:lnTo>
                  <a:pt x="52" y="71"/>
                </a:lnTo>
                <a:lnTo>
                  <a:pt x="77" y="123"/>
                </a:lnTo>
                <a:lnTo>
                  <a:pt x="98" y="153"/>
                </a:lnTo>
                <a:lnTo>
                  <a:pt x="113" y="189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18" name="Freeform 106"/>
          <p:cNvSpPr>
            <a:spLocks/>
          </p:cNvSpPr>
          <p:nvPr/>
        </p:nvSpPr>
        <p:spPr bwMode="auto">
          <a:xfrm>
            <a:off x="2251075" y="5618163"/>
            <a:ext cx="301625" cy="696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" y="41"/>
              </a:cxn>
              <a:cxn ang="0">
                <a:pos x="41" y="88"/>
              </a:cxn>
              <a:cxn ang="0">
                <a:pos x="62" y="139"/>
              </a:cxn>
              <a:cxn ang="0">
                <a:pos x="82" y="190"/>
              </a:cxn>
              <a:cxn ang="0">
                <a:pos x="128" y="298"/>
              </a:cxn>
              <a:cxn ang="0">
                <a:pos x="175" y="405"/>
              </a:cxn>
            </a:cxnLst>
            <a:rect l="0" t="0" r="r" b="b"/>
            <a:pathLst>
              <a:path w="175" h="405">
                <a:moveTo>
                  <a:pt x="0" y="0"/>
                </a:moveTo>
                <a:lnTo>
                  <a:pt x="21" y="41"/>
                </a:lnTo>
                <a:lnTo>
                  <a:pt x="41" y="88"/>
                </a:lnTo>
                <a:lnTo>
                  <a:pt x="62" y="139"/>
                </a:lnTo>
                <a:lnTo>
                  <a:pt x="82" y="190"/>
                </a:lnTo>
                <a:lnTo>
                  <a:pt x="128" y="298"/>
                </a:lnTo>
                <a:lnTo>
                  <a:pt x="175" y="405"/>
                </a:lnTo>
              </a:path>
            </a:pathLst>
          </a:custGeom>
          <a:noFill/>
          <a:ln w="25400">
            <a:solidFill>
              <a:srgbClr val="969696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19" name="Text Box 107"/>
          <p:cNvSpPr txBox="1">
            <a:spLocks noChangeArrowheads="1"/>
          </p:cNvSpPr>
          <p:nvPr/>
        </p:nvSpPr>
        <p:spPr bwMode="auto">
          <a:xfrm>
            <a:off x="1944688" y="2051050"/>
            <a:ext cx="263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Distance from nucleus</a:t>
            </a:r>
          </a:p>
        </p:txBody>
      </p:sp>
      <p:sp>
        <p:nvSpPr>
          <p:cNvPr id="167020" name="Rectangle 108"/>
          <p:cNvSpPr>
            <a:spLocks noChangeArrowheads="1"/>
          </p:cNvSpPr>
          <p:nvPr/>
        </p:nvSpPr>
        <p:spPr bwMode="auto">
          <a:xfrm>
            <a:off x="1514475" y="2006600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00000"/>
                </a:solidFill>
              </a:rPr>
              <a:t>0</a:t>
            </a:r>
            <a:endParaRPr lang="en-US" sz="1800" b="1"/>
          </a:p>
        </p:txBody>
      </p:sp>
      <p:sp>
        <p:nvSpPr>
          <p:cNvPr id="167021" name="Text Box 109"/>
          <p:cNvSpPr txBox="1">
            <a:spLocks noChangeArrowheads="1"/>
          </p:cNvSpPr>
          <p:nvPr/>
        </p:nvSpPr>
        <p:spPr bwMode="auto">
          <a:xfrm rot="-5400000">
            <a:off x="442119" y="783432"/>
            <a:ext cx="172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PE of electron</a:t>
            </a:r>
          </a:p>
        </p:txBody>
      </p:sp>
      <p:sp>
        <p:nvSpPr>
          <p:cNvPr id="167022" name="Text Box 110"/>
          <p:cNvSpPr txBox="1">
            <a:spLocks noChangeArrowheads="1"/>
          </p:cNvSpPr>
          <p:nvPr/>
        </p:nvSpPr>
        <p:spPr bwMode="auto">
          <a:xfrm>
            <a:off x="2041525" y="41513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D</a:t>
            </a:r>
          </a:p>
        </p:txBody>
      </p:sp>
      <p:sp>
        <p:nvSpPr>
          <p:cNvPr id="167023" name="Rectangle 111"/>
          <p:cNvSpPr>
            <a:spLocks noChangeArrowheads="1"/>
          </p:cNvSpPr>
          <p:nvPr/>
        </p:nvSpPr>
        <p:spPr bwMode="auto">
          <a:xfrm>
            <a:off x="1514475" y="4238625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00000"/>
                </a:solidFill>
              </a:rPr>
              <a:t>0</a:t>
            </a:r>
            <a:endParaRPr lang="en-US" sz="1800" b="1"/>
          </a:p>
        </p:txBody>
      </p:sp>
      <p:sp>
        <p:nvSpPr>
          <p:cNvPr id="167024" name="Text Box 112"/>
          <p:cNvSpPr txBox="1">
            <a:spLocks noChangeArrowheads="1"/>
          </p:cNvSpPr>
          <p:nvPr/>
        </p:nvSpPr>
        <p:spPr bwMode="auto">
          <a:xfrm rot="-5400000">
            <a:off x="367507" y="2939256"/>
            <a:ext cx="172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PE of electron</a:t>
            </a:r>
          </a:p>
        </p:txBody>
      </p:sp>
      <p:sp>
        <p:nvSpPr>
          <p:cNvPr id="167025" name="Text Box 113"/>
          <p:cNvSpPr txBox="1">
            <a:spLocks noChangeArrowheads="1"/>
          </p:cNvSpPr>
          <p:nvPr/>
        </p:nvSpPr>
        <p:spPr bwMode="auto">
          <a:xfrm>
            <a:off x="1954213" y="63611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D</a:t>
            </a:r>
          </a:p>
        </p:txBody>
      </p:sp>
      <p:sp>
        <p:nvSpPr>
          <p:cNvPr id="167026" name="Rectangle 114"/>
          <p:cNvSpPr>
            <a:spLocks noChangeArrowheads="1"/>
          </p:cNvSpPr>
          <p:nvPr/>
        </p:nvSpPr>
        <p:spPr bwMode="auto">
          <a:xfrm>
            <a:off x="1524000" y="6315075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00000"/>
                </a:solidFill>
              </a:rPr>
              <a:t>0</a:t>
            </a:r>
            <a:endParaRPr lang="en-US" sz="1800" b="1"/>
          </a:p>
        </p:txBody>
      </p:sp>
      <p:sp>
        <p:nvSpPr>
          <p:cNvPr id="167027" name="Text Box 115"/>
          <p:cNvSpPr txBox="1">
            <a:spLocks noChangeArrowheads="1"/>
          </p:cNvSpPr>
          <p:nvPr/>
        </p:nvSpPr>
        <p:spPr bwMode="auto">
          <a:xfrm rot="-5400000">
            <a:off x="399257" y="5377656"/>
            <a:ext cx="172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PE of electron</a:t>
            </a:r>
          </a:p>
        </p:txBody>
      </p:sp>
      <p:sp>
        <p:nvSpPr>
          <p:cNvPr id="167028" name="Text Box 116"/>
          <p:cNvSpPr txBox="1">
            <a:spLocks noChangeArrowheads="1"/>
          </p:cNvSpPr>
          <p:nvPr/>
        </p:nvSpPr>
        <p:spPr bwMode="auto">
          <a:xfrm>
            <a:off x="6040438" y="147638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D</a:t>
            </a:r>
          </a:p>
        </p:txBody>
      </p:sp>
      <p:sp>
        <p:nvSpPr>
          <p:cNvPr id="167029" name="Text Box 117"/>
          <p:cNvSpPr txBox="1">
            <a:spLocks noChangeArrowheads="1"/>
          </p:cNvSpPr>
          <p:nvPr/>
        </p:nvSpPr>
        <p:spPr bwMode="auto">
          <a:xfrm rot="-5400000">
            <a:off x="3915569" y="880269"/>
            <a:ext cx="172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PE of electron</a:t>
            </a:r>
          </a:p>
        </p:txBody>
      </p:sp>
      <p:sp>
        <p:nvSpPr>
          <p:cNvPr id="167030" name="Rectangle 118"/>
          <p:cNvSpPr>
            <a:spLocks noChangeArrowheads="1"/>
          </p:cNvSpPr>
          <p:nvPr/>
        </p:nvSpPr>
        <p:spPr bwMode="auto">
          <a:xfrm>
            <a:off x="5000625" y="273050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00000"/>
                </a:solidFill>
              </a:rPr>
              <a:t>0</a:t>
            </a:r>
            <a:endParaRPr lang="en-US" sz="1800" b="1"/>
          </a:p>
        </p:txBody>
      </p:sp>
      <p:sp>
        <p:nvSpPr>
          <p:cNvPr id="167031" name="Text Box 119"/>
          <p:cNvSpPr txBox="1">
            <a:spLocks noChangeArrowheads="1"/>
          </p:cNvSpPr>
          <p:nvPr/>
        </p:nvSpPr>
        <p:spPr bwMode="auto">
          <a:xfrm>
            <a:off x="2347913" y="5365750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E</a:t>
            </a:r>
          </a:p>
        </p:txBody>
      </p:sp>
      <p:sp>
        <p:nvSpPr>
          <p:cNvPr id="167032" name="Text Box 120"/>
          <p:cNvSpPr txBox="1">
            <a:spLocks noChangeArrowheads="1"/>
          </p:cNvSpPr>
          <p:nvPr/>
        </p:nvSpPr>
        <p:spPr bwMode="auto">
          <a:xfrm>
            <a:off x="5864225" y="8715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B</a:t>
            </a:r>
          </a:p>
        </p:txBody>
      </p:sp>
      <p:sp>
        <p:nvSpPr>
          <p:cNvPr id="167033" name="Text Box 121"/>
          <p:cNvSpPr txBox="1">
            <a:spLocks noChangeArrowheads="1"/>
          </p:cNvSpPr>
          <p:nvPr/>
        </p:nvSpPr>
        <p:spPr bwMode="auto">
          <a:xfrm>
            <a:off x="2293938" y="6635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A</a:t>
            </a:r>
          </a:p>
        </p:txBody>
      </p:sp>
      <p:sp>
        <p:nvSpPr>
          <p:cNvPr id="167034" name="Text Box 122"/>
          <p:cNvSpPr txBox="1">
            <a:spLocks noChangeArrowheads="1"/>
          </p:cNvSpPr>
          <p:nvPr/>
        </p:nvSpPr>
        <p:spPr bwMode="auto">
          <a:xfrm>
            <a:off x="1865313" y="289401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C</a:t>
            </a:r>
          </a:p>
        </p:txBody>
      </p:sp>
      <p:sp>
        <p:nvSpPr>
          <p:cNvPr id="167035" name="Text Box 123"/>
          <p:cNvSpPr txBox="1">
            <a:spLocks noChangeArrowheads="1"/>
          </p:cNvSpPr>
          <p:nvPr/>
        </p:nvSpPr>
        <p:spPr bwMode="auto">
          <a:xfrm>
            <a:off x="4930775" y="2114550"/>
            <a:ext cx="3908425" cy="850900"/>
          </a:xfrm>
          <a:prstGeom prst="rect">
            <a:avLst/>
          </a:prstGeom>
          <a:noFill/>
          <a:ln w="28575">
            <a:solidFill>
              <a:srgbClr val="EE2504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EE2504"/>
                </a:solidFill>
              </a:rPr>
              <a:t>(PE as function of D) = </a:t>
            </a:r>
            <a:r>
              <a:rPr lang="en-US" u="sng">
                <a:solidFill>
                  <a:srgbClr val="EE2504"/>
                </a:solidFill>
              </a:rPr>
              <a:t>-ke</a:t>
            </a:r>
            <a:r>
              <a:rPr lang="en-US" u="sng" baseline="30000">
                <a:solidFill>
                  <a:srgbClr val="EE2504"/>
                </a:solidFill>
              </a:rPr>
              <a:t>2</a:t>
            </a:r>
            <a:endParaRPr lang="en-US" baseline="30000">
              <a:solidFill>
                <a:srgbClr val="EE2504"/>
              </a:solidFill>
            </a:endParaRPr>
          </a:p>
          <a:p>
            <a:r>
              <a:rPr lang="en-US" baseline="30000">
                <a:solidFill>
                  <a:srgbClr val="EE2504"/>
                </a:solidFill>
              </a:rPr>
              <a:t>	</a:t>
            </a:r>
            <a:r>
              <a:rPr lang="en-US">
                <a:solidFill>
                  <a:srgbClr val="EE2504"/>
                </a:solidFill>
              </a:rPr>
              <a:t>                            D</a:t>
            </a:r>
            <a:endParaRPr lang="en-US" u="sng">
              <a:solidFill>
                <a:srgbClr val="EE2504"/>
              </a:solidFill>
            </a:endParaRPr>
          </a:p>
        </p:txBody>
      </p:sp>
      <p:sp>
        <p:nvSpPr>
          <p:cNvPr id="167036" name="Text Box 124"/>
          <p:cNvSpPr txBox="1">
            <a:spLocks noChangeArrowheads="1"/>
          </p:cNvSpPr>
          <p:nvPr/>
        </p:nvSpPr>
        <p:spPr bwMode="auto">
          <a:xfrm>
            <a:off x="6096000" y="4003675"/>
            <a:ext cx="3048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EE2504"/>
                </a:solidFill>
              </a:rPr>
              <a:t>Correct answer</a:t>
            </a:r>
            <a:r>
              <a:rPr lang="en-US" dirty="0"/>
              <a:t>:</a:t>
            </a:r>
          </a:p>
          <a:p>
            <a:r>
              <a:rPr lang="en-US" dirty="0"/>
              <a:t>PE has 1/D relationship</a:t>
            </a:r>
          </a:p>
          <a:p>
            <a:endParaRPr lang="en-US" dirty="0"/>
          </a:p>
          <a:p>
            <a:r>
              <a:rPr lang="en-US" dirty="0" err="1"/>
              <a:t>D</a:t>
            </a:r>
            <a:r>
              <a:rPr lang="en-US" dirty="0"/>
              <a:t> gets really </a:t>
            </a:r>
            <a:r>
              <a:rPr lang="en-US" dirty="0" err="1"/>
              <a:t>small..then</a:t>
            </a:r>
            <a:r>
              <a:rPr lang="en-US" dirty="0"/>
              <a:t> PE really large</a:t>
            </a:r>
            <a:r>
              <a:rPr lang="en-US" dirty="0" smtClean="0"/>
              <a:t> &amp; negative</a:t>
            </a:r>
            <a:r>
              <a:rPr lang="en-US" dirty="0"/>
              <a:t>!</a:t>
            </a:r>
          </a:p>
        </p:txBody>
      </p:sp>
      <p:sp>
        <p:nvSpPr>
          <p:cNvPr id="167037" name="Line 125"/>
          <p:cNvSpPr>
            <a:spLocks noChangeShapeType="1"/>
          </p:cNvSpPr>
          <p:nvPr/>
        </p:nvSpPr>
        <p:spPr bwMode="auto">
          <a:xfrm>
            <a:off x="5707063" y="3451225"/>
            <a:ext cx="1587" cy="16097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38" name="Line 126"/>
          <p:cNvSpPr>
            <a:spLocks noChangeShapeType="1"/>
          </p:cNvSpPr>
          <p:nvPr/>
        </p:nvSpPr>
        <p:spPr bwMode="auto">
          <a:xfrm>
            <a:off x="5664200" y="5060950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39" name="Line 127"/>
          <p:cNvSpPr>
            <a:spLocks noChangeShapeType="1"/>
          </p:cNvSpPr>
          <p:nvPr/>
        </p:nvSpPr>
        <p:spPr bwMode="auto">
          <a:xfrm>
            <a:off x="5664200" y="4795838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40" name="Line 128"/>
          <p:cNvSpPr>
            <a:spLocks noChangeShapeType="1"/>
          </p:cNvSpPr>
          <p:nvPr/>
        </p:nvSpPr>
        <p:spPr bwMode="auto">
          <a:xfrm>
            <a:off x="5664200" y="4521200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41" name="Line 129"/>
          <p:cNvSpPr>
            <a:spLocks noChangeShapeType="1"/>
          </p:cNvSpPr>
          <p:nvPr/>
        </p:nvSpPr>
        <p:spPr bwMode="auto">
          <a:xfrm>
            <a:off x="5664200" y="4256088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42" name="Line 130"/>
          <p:cNvSpPr>
            <a:spLocks noChangeShapeType="1"/>
          </p:cNvSpPr>
          <p:nvPr/>
        </p:nvSpPr>
        <p:spPr bwMode="auto">
          <a:xfrm>
            <a:off x="5664200" y="3990975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43" name="Line 131"/>
          <p:cNvSpPr>
            <a:spLocks noChangeShapeType="1"/>
          </p:cNvSpPr>
          <p:nvPr/>
        </p:nvSpPr>
        <p:spPr bwMode="auto">
          <a:xfrm>
            <a:off x="5664200" y="3716338"/>
            <a:ext cx="428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44" name="Line 132"/>
          <p:cNvSpPr>
            <a:spLocks noChangeShapeType="1"/>
          </p:cNvSpPr>
          <p:nvPr/>
        </p:nvSpPr>
        <p:spPr bwMode="auto">
          <a:xfrm>
            <a:off x="5664200" y="3451225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45" name="Line 133"/>
          <p:cNvSpPr>
            <a:spLocks noChangeShapeType="1"/>
          </p:cNvSpPr>
          <p:nvPr/>
        </p:nvSpPr>
        <p:spPr bwMode="auto">
          <a:xfrm flipV="1">
            <a:off x="5705475" y="3452813"/>
            <a:ext cx="1255713" cy="206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46" name="Line 134"/>
          <p:cNvSpPr>
            <a:spLocks noChangeShapeType="1"/>
          </p:cNvSpPr>
          <p:nvPr/>
        </p:nvSpPr>
        <p:spPr bwMode="auto">
          <a:xfrm flipV="1">
            <a:off x="5707063" y="3451225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47" name="Line 135"/>
          <p:cNvSpPr>
            <a:spLocks noChangeShapeType="1"/>
          </p:cNvSpPr>
          <p:nvPr/>
        </p:nvSpPr>
        <p:spPr bwMode="auto">
          <a:xfrm flipV="1">
            <a:off x="5954713" y="3451225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48" name="Line 136"/>
          <p:cNvSpPr>
            <a:spLocks noChangeShapeType="1"/>
          </p:cNvSpPr>
          <p:nvPr/>
        </p:nvSpPr>
        <p:spPr bwMode="auto">
          <a:xfrm flipV="1">
            <a:off x="6211888" y="3451225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49" name="Line 137"/>
          <p:cNvSpPr>
            <a:spLocks noChangeShapeType="1"/>
          </p:cNvSpPr>
          <p:nvPr/>
        </p:nvSpPr>
        <p:spPr bwMode="auto">
          <a:xfrm flipV="1">
            <a:off x="6457950" y="3451225"/>
            <a:ext cx="1588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50" name="Line 138"/>
          <p:cNvSpPr>
            <a:spLocks noChangeShapeType="1"/>
          </p:cNvSpPr>
          <p:nvPr/>
        </p:nvSpPr>
        <p:spPr bwMode="auto">
          <a:xfrm flipV="1">
            <a:off x="6713538" y="3451225"/>
            <a:ext cx="3175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51" name="Line 139"/>
          <p:cNvSpPr>
            <a:spLocks noChangeShapeType="1"/>
          </p:cNvSpPr>
          <p:nvPr/>
        </p:nvSpPr>
        <p:spPr bwMode="auto">
          <a:xfrm flipV="1">
            <a:off x="6961188" y="3451225"/>
            <a:ext cx="1587" cy="19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40"/>
          <p:cNvGrpSpPr>
            <a:grpSpLocks/>
          </p:cNvGrpSpPr>
          <p:nvPr/>
        </p:nvGrpSpPr>
        <p:grpSpPr bwMode="auto">
          <a:xfrm>
            <a:off x="5751513" y="3522663"/>
            <a:ext cx="962025" cy="2009775"/>
            <a:chOff x="3623" y="2219"/>
            <a:chExt cx="606" cy="1266"/>
          </a:xfrm>
        </p:grpSpPr>
        <p:sp>
          <p:nvSpPr>
            <p:cNvPr id="167053" name="Freeform 141"/>
            <p:cNvSpPr>
              <a:spLocks/>
            </p:cNvSpPr>
            <p:nvPr/>
          </p:nvSpPr>
          <p:spPr bwMode="auto">
            <a:xfrm>
              <a:off x="3623" y="2597"/>
              <a:ext cx="27" cy="888"/>
            </a:xfrm>
            <a:custGeom>
              <a:avLst/>
              <a:gdLst/>
              <a:ahLst/>
              <a:cxnLst>
                <a:cxn ang="0">
                  <a:pos x="0" y="390"/>
                </a:cxn>
                <a:cxn ang="0">
                  <a:pos x="5" y="374"/>
                </a:cxn>
                <a:cxn ang="0">
                  <a:pos x="5" y="359"/>
                </a:cxn>
                <a:cxn ang="0">
                  <a:pos x="10" y="313"/>
                </a:cxn>
                <a:cxn ang="0">
                  <a:pos x="15" y="262"/>
                </a:cxn>
                <a:cxn ang="0">
                  <a:pos x="15" y="205"/>
                </a:cxn>
                <a:cxn ang="0">
                  <a:pos x="21" y="144"/>
                </a:cxn>
                <a:cxn ang="0">
                  <a:pos x="26" y="87"/>
                </a:cxn>
                <a:cxn ang="0">
                  <a:pos x="26" y="41"/>
                </a:cxn>
                <a:cxn ang="0">
                  <a:pos x="31" y="0"/>
                </a:cxn>
              </a:cxnLst>
              <a:rect l="0" t="0" r="r" b="b"/>
              <a:pathLst>
                <a:path w="31" h="390">
                  <a:moveTo>
                    <a:pt x="0" y="390"/>
                  </a:moveTo>
                  <a:lnTo>
                    <a:pt x="5" y="374"/>
                  </a:lnTo>
                  <a:lnTo>
                    <a:pt x="5" y="359"/>
                  </a:lnTo>
                  <a:lnTo>
                    <a:pt x="10" y="313"/>
                  </a:lnTo>
                  <a:lnTo>
                    <a:pt x="15" y="262"/>
                  </a:lnTo>
                  <a:lnTo>
                    <a:pt x="15" y="205"/>
                  </a:lnTo>
                  <a:lnTo>
                    <a:pt x="21" y="144"/>
                  </a:lnTo>
                  <a:lnTo>
                    <a:pt x="26" y="87"/>
                  </a:lnTo>
                  <a:lnTo>
                    <a:pt x="26" y="41"/>
                  </a:lnTo>
                  <a:lnTo>
                    <a:pt x="31" y="0"/>
                  </a:lnTo>
                </a:path>
              </a:pathLst>
            </a:custGeom>
            <a:noFill/>
            <a:ln w="23813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54" name="Freeform 142"/>
            <p:cNvSpPr>
              <a:spLocks/>
            </p:cNvSpPr>
            <p:nvPr/>
          </p:nvSpPr>
          <p:spPr bwMode="auto">
            <a:xfrm>
              <a:off x="3657" y="2459"/>
              <a:ext cx="33" cy="138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5" y="82"/>
                </a:cxn>
                <a:cxn ang="0">
                  <a:pos x="15" y="46"/>
                </a:cxn>
                <a:cxn ang="0">
                  <a:pos x="25" y="20"/>
                </a:cxn>
                <a:cxn ang="0">
                  <a:pos x="31" y="0"/>
                </a:cxn>
              </a:cxnLst>
              <a:rect l="0" t="0" r="r" b="b"/>
              <a:pathLst>
                <a:path w="31" h="128">
                  <a:moveTo>
                    <a:pt x="0" y="128"/>
                  </a:moveTo>
                  <a:lnTo>
                    <a:pt x="5" y="82"/>
                  </a:lnTo>
                  <a:lnTo>
                    <a:pt x="15" y="46"/>
                  </a:lnTo>
                  <a:lnTo>
                    <a:pt x="25" y="20"/>
                  </a:lnTo>
                  <a:lnTo>
                    <a:pt x="31" y="0"/>
                  </a:lnTo>
                </a:path>
              </a:pathLst>
            </a:custGeom>
            <a:noFill/>
            <a:ln w="23813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55" name="Freeform 143"/>
            <p:cNvSpPr>
              <a:spLocks/>
            </p:cNvSpPr>
            <p:nvPr/>
          </p:nvSpPr>
          <p:spPr bwMode="auto">
            <a:xfrm>
              <a:off x="3690" y="2386"/>
              <a:ext cx="27" cy="73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5" y="46"/>
                </a:cxn>
                <a:cxn ang="0">
                  <a:pos x="10" y="26"/>
                </a:cxn>
                <a:cxn ang="0">
                  <a:pos x="25" y="0"/>
                </a:cxn>
              </a:cxnLst>
              <a:rect l="0" t="0" r="r" b="b"/>
              <a:pathLst>
                <a:path w="25" h="67">
                  <a:moveTo>
                    <a:pt x="0" y="67"/>
                  </a:moveTo>
                  <a:lnTo>
                    <a:pt x="5" y="46"/>
                  </a:lnTo>
                  <a:lnTo>
                    <a:pt x="10" y="26"/>
                  </a:lnTo>
                  <a:lnTo>
                    <a:pt x="25" y="0"/>
                  </a:lnTo>
                </a:path>
              </a:pathLst>
            </a:custGeom>
            <a:noFill/>
            <a:ln w="23813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56" name="Freeform 144"/>
            <p:cNvSpPr>
              <a:spLocks/>
            </p:cNvSpPr>
            <p:nvPr/>
          </p:nvSpPr>
          <p:spPr bwMode="auto">
            <a:xfrm>
              <a:off x="3717" y="2341"/>
              <a:ext cx="34" cy="45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6" y="16"/>
                </a:cxn>
                <a:cxn ang="0">
                  <a:pos x="31" y="0"/>
                </a:cxn>
              </a:cxnLst>
              <a:rect l="0" t="0" r="r" b="b"/>
              <a:pathLst>
                <a:path w="31" h="41">
                  <a:moveTo>
                    <a:pt x="0" y="41"/>
                  </a:moveTo>
                  <a:lnTo>
                    <a:pt x="16" y="16"/>
                  </a:lnTo>
                  <a:lnTo>
                    <a:pt x="31" y="0"/>
                  </a:lnTo>
                </a:path>
              </a:pathLst>
            </a:custGeom>
            <a:noFill/>
            <a:ln w="23813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57" name="Freeform 145"/>
            <p:cNvSpPr>
              <a:spLocks/>
            </p:cNvSpPr>
            <p:nvPr/>
          </p:nvSpPr>
          <p:spPr bwMode="auto">
            <a:xfrm>
              <a:off x="3751" y="2314"/>
              <a:ext cx="34" cy="27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5" y="10"/>
                </a:cxn>
                <a:cxn ang="0">
                  <a:pos x="31" y="0"/>
                </a:cxn>
              </a:cxnLst>
              <a:rect l="0" t="0" r="r" b="b"/>
              <a:pathLst>
                <a:path w="31" h="25">
                  <a:moveTo>
                    <a:pt x="0" y="25"/>
                  </a:moveTo>
                  <a:lnTo>
                    <a:pt x="15" y="10"/>
                  </a:lnTo>
                  <a:lnTo>
                    <a:pt x="31" y="0"/>
                  </a:lnTo>
                </a:path>
              </a:pathLst>
            </a:custGeom>
            <a:noFill/>
            <a:ln w="23813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58" name="Freeform 146"/>
            <p:cNvSpPr>
              <a:spLocks/>
            </p:cNvSpPr>
            <p:nvPr/>
          </p:nvSpPr>
          <p:spPr bwMode="auto">
            <a:xfrm>
              <a:off x="3785" y="2281"/>
              <a:ext cx="60" cy="33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25" y="15"/>
                </a:cxn>
                <a:cxn ang="0">
                  <a:pos x="56" y="0"/>
                </a:cxn>
              </a:cxnLst>
              <a:rect l="0" t="0" r="r" b="b"/>
              <a:pathLst>
                <a:path w="56" h="31">
                  <a:moveTo>
                    <a:pt x="0" y="31"/>
                  </a:moveTo>
                  <a:lnTo>
                    <a:pt x="25" y="15"/>
                  </a:lnTo>
                  <a:lnTo>
                    <a:pt x="56" y="0"/>
                  </a:lnTo>
                </a:path>
              </a:pathLst>
            </a:custGeom>
            <a:noFill/>
            <a:ln w="23813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59" name="Freeform 147"/>
            <p:cNvSpPr>
              <a:spLocks/>
            </p:cNvSpPr>
            <p:nvPr/>
          </p:nvSpPr>
          <p:spPr bwMode="auto">
            <a:xfrm>
              <a:off x="3845" y="2258"/>
              <a:ext cx="68" cy="23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6" y="11"/>
                </a:cxn>
                <a:cxn ang="0">
                  <a:pos x="41" y="5"/>
                </a:cxn>
                <a:cxn ang="0">
                  <a:pos x="62" y="0"/>
                </a:cxn>
              </a:cxnLst>
              <a:rect l="0" t="0" r="r" b="b"/>
              <a:pathLst>
                <a:path w="62" h="21">
                  <a:moveTo>
                    <a:pt x="0" y="21"/>
                  </a:moveTo>
                  <a:lnTo>
                    <a:pt x="26" y="11"/>
                  </a:lnTo>
                  <a:lnTo>
                    <a:pt x="41" y="5"/>
                  </a:lnTo>
                  <a:lnTo>
                    <a:pt x="62" y="0"/>
                  </a:lnTo>
                </a:path>
              </a:pathLst>
            </a:custGeom>
            <a:noFill/>
            <a:ln w="23813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60" name="Freeform 148"/>
            <p:cNvSpPr>
              <a:spLocks/>
            </p:cNvSpPr>
            <p:nvPr/>
          </p:nvSpPr>
          <p:spPr bwMode="auto">
            <a:xfrm>
              <a:off x="3913" y="2236"/>
              <a:ext cx="121" cy="2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51" y="10"/>
                </a:cxn>
                <a:cxn ang="0">
                  <a:pos x="77" y="5"/>
                </a:cxn>
                <a:cxn ang="0">
                  <a:pos x="112" y="0"/>
                </a:cxn>
              </a:cxnLst>
              <a:rect l="0" t="0" r="r" b="b"/>
              <a:pathLst>
                <a:path w="112" h="20">
                  <a:moveTo>
                    <a:pt x="0" y="20"/>
                  </a:moveTo>
                  <a:lnTo>
                    <a:pt x="51" y="10"/>
                  </a:lnTo>
                  <a:lnTo>
                    <a:pt x="77" y="5"/>
                  </a:lnTo>
                  <a:lnTo>
                    <a:pt x="112" y="0"/>
                  </a:lnTo>
                </a:path>
              </a:pathLst>
            </a:custGeom>
            <a:noFill/>
            <a:ln w="23813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61" name="Freeform 149"/>
            <p:cNvSpPr>
              <a:spLocks/>
            </p:cNvSpPr>
            <p:nvPr/>
          </p:nvSpPr>
          <p:spPr bwMode="auto">
            <a:xfrm>
              <a:off x="4034" y="2219"/>
              <a:ext cx="195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41" y="11"/>
                </a:cxn>
                <a:cxn ang="0">
                  <a:pos x="88" y="6"/>
                </a:cxn>
                <a:cxn ang="0">
                  <a:pos x="134" y="6"/>
                </a:cxn>
                <a:cxn ang="0">
                  <a:pos x="180" y="0"/>
                </a:cxn>
              </a:cxnLst>
              <a:rect l="0" t="0" r="r" b="b"/>
              <a:pathLst>
                <a:path w="180" h="16">
                  <a:moveTo>
                    <a:pt x="0" y="16"/>
                  </a:moveTo>
                  <a:lnTo>
                    <a:pt x="41" y="11"/>
                  </a:lnTo>
                  <a:lnTo>
                    <a:pt x="88" y="6"/>
                  </a:lnTo>
                  <a:lnTo>
                    <a:pt x="134" y="6"/>
                  </a:lnTo>
                  <a:lnTo>
                    <a:pt x="180" y="0"/>
                  </a:lnTo>
                </a:path>
              </a:pathLst>
            </a:custGeom>
            <a:noFill/>
            <a:ln w="23813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7062" name="Line 150"/>
          <p:cNvSpPr>
            <a:spLocks noChangeShapeType="1"/>
          </p:cNvSpPr>
          <p:nvPr/>
        </p:nvSpPr>
        <p:spPr bwMode="auto">
          <a:xfrm>
            <a:off x="5654675" y="2903538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63" name="Text Box 151"/>
          <p:cNvSpPr txBox="1">
            <a:spLocks noChangeArrowheads="1"/>
          </p:cNvSpPr>
          <p:nvPr/>
        </p:nvSpPr>
        <p:spPr bwMode="auto">
          <a:xfrm>
            <a:off x="6807200" y="313372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D</a:t>
            </a:r>
          </a:p>
        </p:txBody>
      </p:sp>
      <p:sp>
        <p:nvSpPr>
          <p:cNvPr id="167064" name="Text Box 152"/>
          <p:cNvSpPr txBox="1">
            <a:spLocks noChangeArrowheads="1"/>
          </p:cNvSpPr>
          <p:nvPr/>
        </p:nvSpPr>
        <p:spPr bwMode="auto">
          <a:xfrm rot="-5400000">
            <a:off x="4571207" y="4056856"/>
            <a:ext cx="172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PE of electron</a:t>
            </a:r>
          </a:p>
        </p:txBody>
      </p:sp>
      <p:sp>
        <p:nvSpPr>
          <p:cNvPr id="167065" name="Rectangle 153"/>
          <p:cNvSpPr>
            <a:spLocks noChangeArrowheads="1"/>
          </p:cNvSpPr>
          <p:nvPr/>
        </p:nvSpPr>
        <p:spPr bwMode="auto">
          <a:xfrm>
            <a:off x="5640388" y="3217863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00000"/>
                </a:solidFill>
              </a:rPr>
              <a:t>0</a:t>
            </a:r>
            <a:endParaRPr lang="en-US" sz="1800" b="1"/>
          </a:p>
        </p:txBody>
      </p:sp>
      <p:sp>
        <p:nvSpPr>
          <p:cNvPr id="167066" name="Text Box 154"/>
          <p:cNvSpPr txBox="1">
            <a:spLocks noChangeArrowheads="1"/>
          </p:cNvSpPr>
          <p:nvPr/>
        </p:nvSpPr>
        <p:spPr bwMode="auto">
          <a:xfrm>
            <a:off x="6272213" y="37338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d</a:t>
            </a:r>
          </a:p>
        </p:txBody>
      </p:sp>
      <p:grpSp>
        <p:nvGrpSpPr>
          <p:cNvPr id="3" name="Group 155"/>
          <p:cNvGrpSpPr>
            <a:grpSpLocks/>
          </p:cNvGrpSpPr>
          <p:nvPr/>
        </p:nvGrpSpPr>
        <p:grpSpPr bwMode="auto">
          <a:xfrm flipH="1">
            <a:off x="4695825" y="3529013"/>
            <a:ext cx="962025" cy="2009775"/>
            <a:chOff x="3623" y="2219"/>
            <a:chExt cx="606" cy="1266"/>
          </a:xfrm>
        </p:grpSpPr>
        <p:sp>
          <p:nvSpPr>
            <p:cNvPr id="167068" name="Freeform 156"/>
            <p:cNvSpPr>
              <a:spLocks/>
            </p:cNvSpPr>
            <p:nvPr/>
          </p:nvSpPr>
          <p:spPr bwMode="auto">
            <a:xfrm>
              <a:off x="3623" y="2597"/>
              <a:ext cx="27" cy="888"/>
            </a:xfrm>
            <a:custGeom>
              <a:avLst/>
              <a:gdLst/>
              <a:ahLst/>
              <a:cxnLst>
                <a:cxn ang="0">
                  <a:pos x="0" y="390"/>
                </a:cxn>
                <a:cxn ang="0">
                  <a:pos x="5" y="374"/>
                </a:cxn>
                <a:cxn ang="0">
                  <a:pos x="5" y="359"/>
                </a:cxn>
                <a:cxn ang="0">
                  <a:pos x="10" y="313"/>
                </a:cxn>
                <a:cxn ang="0">
                  <a:pos x="15" y="262"/>
                </a:cxn>
                <a:cxn ang="0">
                  <a:pos x="15" y="205"/>
                </a:cxn>
                <a:cxn ang="0">
                  <a:pos x="21" y="144"/>
                </a:cxn>
                <a:cxn ang="0">
                  <a:pos x="26" y="87"/>
                </a:cxn>
                <a:cxn ang="0">
                  <a:pos x="26" y="41"/>
                </a:cxn>
                <a:cxn ang="0">
                  <a:pos x="31" y="0"/>
                </a:cxn>
              </a:cxnLst>
              <a:rect l="0" t="0" r="r" b="b"/>
              <a:pathLst>
                <a:path w="31" h="390">
                  <a:moveTo>
                    <a:pt x="0" y="390"/>
                  </a:moveTo>
                  <a:lnTo>
                    <a:pt x="5" y="374"/>
                  </a:lnTo>
                  <a:lnTo>
                    <a:pt x="5" y="359"/>
                  </a:lnTo>
                  <a:lnTo>
                    <a:pt x="10" y="313"/>
                  </a:lnTo>
                  <a:lnTo>
                    <a:pt x="15" y="262"/>
                  </a:lnTo>
                  <a:lnTo>
                    <a:pt x="15" y="205"/>
                  </a:lnTo>
                  <a:lnTo>
                    <a:pt x="21" y="144"/>
                  </a:lnTo>
                  <a:lnTo>
                    <a:pt x="26" y="87"/>
                  </a:lnTo>
                  <a:lnTo>
                    <a:pt x="26" y="41"/>
                  </a:lnTo>
                  <a:lnTo>
                    <a:pt x="31" y="0"/>
                  </a:lnTo>
                </a:path>
              </a:pathLst>
            </a:custGeom>
            <a:noFill/>
            <a:ln w="23813">
              <a:solidFill>
                <a:srgbClr val="EE2504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69" name="Freeform 157"/>
            <p:cNvSpPr>
              <a:spLocks/>
            </p:cNvSpPr>
            <p:nvPr/>
          </p:nvSpPr>
          <p:spPr bwMode="auto">
            <a:xfrm>
              <a:off x="3657" y="2459"/>
              <a:ext cx="33" cy="138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5" y="82"/>
                </a:cxn>
                <a:cxn ang="0">
                  <a:pos x="15" y="46"/>
                </a:cxn>
                <a:cxn ang="0">
                  <a:pos x="25" y="20"/>
                </a:cxn>
                <a:cxn ang="0">
                  <a:pos x="31" y="0"/>
                </a:cxn>
              </a:cxnLst>
              <a:rect l="0" t="0" r="r" b="b"/>
              <a:pathLst>
                <a:path w="31" h="128">
                  <a:moveTo>
                    <a:pt x="0" y="128"/>
                  </a:moveTo>
                  <a:lnTo>
                    <a:pt x="5" y="82"/>
                  </a:lnTo>
                  <a:lnTo>
                    <a:pt x="15" y="46"/>
                  </a:lnTo>
                  <a:lnTo>
                    <a:pt x="25" y="20"/>
                  </a:lnTo>
                  <a:lnTo>
                    <a:pt x="31" y="0"/>
                  </a:lnTo>
                </a:path>
              </a:pathLst>
            </a:custGeom>
            <a:noFill/>
            <a:ln w="23813">
              <a:solidFill>
                <a:srgbClr val="EE2504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70" name="Freeform 158"/>
            <p:cNvSpPr>
              <a:spLocks/>
            </p:cNvSpPr>
            <p:nvPr/>
          </p:nvSpPr>
          <p:spPr bwMode="auto">
            <a:xfrm>
              <a:off x="3690" y="2386"/>
              <a:ext cx="27" cy="73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5" y="46"/>
                </a:cxn>
                <a:cxn ang="0">
                  <a:pos x="10" y="26"/>
                </a:cxn>
                <a:cxn ang="0">
                  <a:pos x="25" y="0"/>
                </a:cxn>
              </a:cxnLst>
              <a:rect l="0" t="0" r="r" b="b"/>
              <a:pathLst>
                <a:path w="25" h="67">
                  <a:moveTo>
                    <a:pt x="0" y="67"/>
                  </a:moveTo>
                  <a:lnTo>
                    <a:pt x="5" y="46"/>
                  </a:lnTo>
                  <a:lnTo>
                    <a:pt x="10" y="26"/>
                  </a:lnTo>
                  <a:lnTo>
                    <a:pt x="25" y="0"/>
                  </a:lnTo>
                </a:path>
              </a:pathLst>
            </a:custGeom>
            <a:noFill/>
            <a:ln w="23813">
              <a:solidFill>
                <a:srgbClr val="EE2504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71" name="Freeform 159"/>
            <p:cNvSpPr>
              <a:spLocks/>
            </p:cNvSpPr>
            <p:nvPr/>
          </p:nvSpPr>
          <p:spPr bwMode="auto">
            <a:xfrm>
              <a:off x="3717" y="2341"/>
              <a:ext cx="34" cy="45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6" y="16"/>
                </a:cxn>
                <a:cxn ang="0">
                  <a:pos x="31" y="0"/>
                </a:cxn>
              </a:cxnLst>
              <a:rect l="0" t="0" r="r" b="b"/>
              <a:pathLst>
                <a:path w="31" h="41">
                  <a:moveTo>
                    <a:pt x="0" y="41"/>
                  </a:moveTo>
                  <a:lnTo>
                    <a:pt x="16" y="16"/>
                  </a:lnTo>
                  <a:lnTo>
                    <a:pt x="31" y="0"/>
                  </a:lnTo>
                </a:path>
              </a:pathLst>
            </a:custGeom>
            <a:noFill/>
            <a:ln w="23813">
              <a:solidFill>
                <a:srgbClr val="EE2504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72" name="Freeform 160"/>
            <p:cNvSpPr>
              <a:spLocks/>
            </p:cNvSpPr>
            <p:nvPr/>
          </p:nvSpPr>
          <p:spPr bwMode="auto">
            <a:xfrm>
              <a:off x="3751" y="2314"/>
              <a:ext cx="34" cy="27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5" y="10"/>
                </a:cxn>
                <a:cxn ang="0">
                  <a:pos x="31" y="0"/>
                </a:cxn>
              </a:cxnLst>
              <a:rect l="0" t="0" r="r" b="b"/>
              <a:pathLst>
                <a:path w="31" h="25">
                  <a:moveTo>
                    <a:pt x="0" y="25"/>
                  </a:moveTo>
                  <a:lnTo>
                    <a:pt x="15" y="10"/>
                  </a:lnTo>
                  <a:lnTo>
                    <a:pt x="31" y="0"/>
                  </a:lnTo>
                </a:path>
              </a:pathLst>
            </a:custGeom>
            <a:noFill/>
            <a:ln w="23813">
              <a:solidFill>
                <a:srgbClr val="EE2504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73" name="Freeform 161"/>
            <p:cNvSpPr>
              <a:spLocks/>
            </p:cNvSpPr>
            <p:nvPr/>
          </p:nvSpPr>
          <p:spPr bwMode="auto">
            <a:xfrm>
              <a:off x="3785" y="2281"/>
              <a:ext cx="60" cy="33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25" y="15"/>
                </a:cxn>
                <a:cxn ang="0">
                  <a:pos x="56" y="0"/>
                </a:cxn>
              </a:cxnLst>
              <a:rect l="0" t="0" r="r" b="b"/>
              <a:pathLst>
                <a:path w="56" h="31">
                  <a:moveTo>
                    <a:pt x="0" y="31"/>
                  </a:moveTo>
                  <a:lnTo>
                    <a:pt x="25" y="15"/>
                  </a:lnTo>
                  <a:lnTo>
                    <a:pt x="56" y="0"/>
                  </a:lnTo>
                </a:path>
              </a:pathLst>
            </a:custGeom>
            <a:noFill/>
            <a:ln w="23813">
              <a:solidFill>
                <a:srgbClr val="EE2504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74" name="Freeform 162"/>
            <p:cNvSpPr>
              <a:spLocks/>
            </p:cNvSpPr>
            <p:nvPr/>
          </p:nvSpPr>
          <p:spPr bwMode="auto">
            <a:xfrm>
              <a:off x="3845" y="2258"/>
              <a:ext cx="68" cy="23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6" y="11"/>
                </a:cxn>
                <a:cxn ang="0">
                  <a:pos x="41" y="5"/>
                </a:cxn>
                <a:cxn ang="0">
                  <a:pos x="62" y="0"/>
                </a:cxn>
              </a:cxnLst>
              <a:rect l="0" t="0" r="r" b="b"/>
              <a:pathLst>
                <a:path w="62" h="21">
                  <a:moveTo>
                    <a:pt x="0" y="21"/>
                  </a:moveTo>
                  <a:lnTo>
                    <a:pt x="26" y="11"/>
                  </a:lnTo>
                  <a:lnTo>
                    <a:pt x="41" y="5"/>
                  </a:lnTo>
                  <a:lnTo>
                    <a:pt x="62" y="0"/>
                  </a:lnTo>
                </a:path>
              </a:pathLst>
            </a:custGeom>
            <a:noFill/>
            <a:ln w="23813">
              <a:solidFill>
                <a:srgbClr val="EE2504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75" name="Freeform 163"/>
            <p:cNvSpPr>
              <a:spLocks/>
            </p:cNvSpPr>
            <p:nvPr/>
          </p:nvSpPr>
          <p:spPr bwMode="auto">
            <a:xfrm>
              <a:off x="3913" y="2236"/>
              <a:ext cx="121" cy="2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51" y="10"/>
                </a:cxn>
                <a:cxn ang="0">
                  <a:pos x="77" y="5"/>
                </a:cxn>
                <a:cxn ang="0">
                  <a:pos x="112" y="0"/>
                </a:cxn>
              </a:cxnLst>
              <a:rect l="0" t="0" r="r" b="b"/>
              <a:pathLst>
                <a:path w="112" h="20">
                  <a:moveTo>
                    <a:pt x="0" y="20"/>
                  </a:moveTo>
                  <a:lnTo>
                    <a:pt x="51" y="10"/>
                  </a:lnTo>
                  <a:lnTo>
                    <a:pt x="77" y="5"/>
                  </a:lnTo>
                  <a:lnTo>
                    <a:pt x="112" y="0"/>
                  </a:lnTo>
                </a:path>
              </a:pathLst>
            </a:custGeom>
            <a:noFill/>
            <a:ln w="23813">
              <a:solidFill>
                <a:srgbClr val="EE2504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76" name="Freeform 164"/>
            <p:cNvSpPr>
              <a:spLocks/>
            </p:cNvSpPr>
            <p:nvPr/>
          </p:nvSpPr>
          <p:spPr bwMode="auto">
            <a:xfrm>
              <a:off x="4034" y="2219"/>
              <a:ext cx="195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41" y="11"/>
                </a:cxn>
                <a:cxn ang="0">
                  <a:pos x="88" y="6"/>
                </a:cxn>
                <a:cxn ang="0">
                  <a:pos x="134" y="6"/>
                </a:cxn>
                <a:cxn ang="0">
                  <a:pos x="180" y="0"/>
                </a:cxn>
              </a:cxnLst>
              <a:rect l="0" t="0" r="r" b="b"/>
              <a:pathLst>
                <a:path w="180" h="16">
                  <a:moveTo>
                    <a:pt x="0" y="16"/>
                  </a:moveTo>
                  <a:lnTo>
                    <a:pt x="41" y="11"/>
                  </a:lnTo>
                  <a:lnTo>
                    <a:pt x="88" y="6"/>
                  </a:lnTo>
                  <a:lnTo>
                    <a:pt x="134" y="6"/>
                  </a:lnTo>
                  <a:lnTo>
                    <a:pt x="180" y="0"/>
                  </a:lnTo>
                </a:path>
              </a:pathLst>
            </a:custGeom>
            <a:noFill/>
            <a:ln w="23813">
              <a:solidFill>
                <a:srgbClr val="EE2504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65"/>
          <p:cNvGrpSpPr>
            <a:grpSpLocks/>
          </p:cNvGrpSpPr>
          <p:nvPr/>
        </p:nvGrpSpPr>
        <p:grpSpPr bwMode="auto">
          <a:xfrm>
            <a:off x="5749925" y="3521075"/>
            <a:ext cx="962025" cy="2009775"/>
            <a:chOff x="3623" y="2219"/>
            <a:chExt cx="606" cy="1266"/>
          </a:xfrm>
        </p:grpSpPr>
        <p:sp>
          <p:nvSpPr>
            <p:cNvPr id="167078" name="Freeform 166"/>
            <p:cNvSpPr>
              <a:spLocks/>
            </p:cNvSpPr>
            <p:nvPr/>
          </p:nvSpPr>
          <p:spPr bwMode="auto">
            <a:xfrm>
              <a:off x="3623" y="2597"/>
              <a:ext cx="27" cy="888"/>
            </a:xfrm>
            <a:custGeom>
              <a:avLst/>
              <a:gdLst/>
              <a:ahLst/>
              <a:cxnLst>
                <a:cxn ang="0">
                  <a:pos x="0" y="390"/>
                </a:cxn>
                <a:cxn ang="0">
                  <a:pos x="5" y="374"/>
                </a:cxn>
                <a:cxn ang="0">
                  <a:pos x="5" y="359"/>
                </a:cxn>
                <a:cxn ang="0">
                  <a:pos x="10" y="313"/>
                </a:cxn>
                <a:cxn ang="0">
                  <a:pos x="15" y="262"/>
                </a:cxn>
                <a:cxn ang="0">
                  <a:pos x="15" y="205"/>
                </a:cxn>
                <a:cxn ang="0">
                  <a:pos x="21" y="144"/>
                </a:cxn>
                <a:cxn ang="0">
                  <a:pos x="26" y="87"/>
                </a:cxn>
                <a:cxn ang="0">
                  <a:pos x="26" y="41"/>
                </a:cxn>
                <a:cxn ang="0">
                  <a:pos x="31" y="0"/>
                </a:cxn>
              </a:cxnLst>
              <a:rect l="0" t="0" r="r" b="b"/>
              <a:pathLst>
                <a:path w="31" h="390">
                  <a:moveTo>
                    <a:pt x="0" y="390"/>
                  </a:moveTo>
                  <a:lnTo>
                    <a:pt x="5" y="374"/>
                  </a:lnTo>
                  <a:lnTo>
                    <a:pt x="5" y="359"/>
                  </a:lnTo>
                  <a:lnTo>
                    <a:pt x="10" y="313"/>
                  </a:lnTo>
                  <a:lnTo>
                    <a:pt x="15" y="262"/>
                  </a:lnTo>
                  <a:lnTo>
                    <a:pt x="15" y="205"/>
                  </a:lnTo>
                  <a:lnTo>
                    <a:pt x="21" y="144"/>
                  </a:lnTo>
                  <a:lnTo>
                    <a:pt x="26" y="87"/>
                  </a:lnTo>
                  <a:lnTo>
                    <a:pt x="26" y="41"/>
                  </a:lnTo>
                  <a:lnTo>
                    <a:pt x="31" y="0"/>
                  </a:lnTo>
                </a:path>
              </a:pathLst>
            </a:custGeom>
            <a:noFill/>
            <a:ln w="23813">
              <a:solidFill>
                <a:srgbClr val="EE2504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79" name="Freeform 167"/>
            <p:cNvSpPr>
              <a:spLocks/>
            </p:cNvSpPr>
            <p:nvPr/>
          </p:nvSpPr>
          <p:spPr bwMode="auto">
            <a:xfrm>
              <a:off x="3657" y="2459"/>
              <a:ext cx="33" cy="138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5" y="82"/>
                </a:cxn>
                <a:cxn ang="0">
                  <a:pos x="15" y="46"/>
                </a:cxn>
                <a:cxn ang="0">
                  <a:pos x="25" y="20"/>
                </a:cxn>
                <a:cxn ang="0">
                  <a:pos x="31" y="0"/>
                </a:cxn>
              </a:cxnLst>
              <a:rect l="0" t="0" r="r" b="b"/>
              <a:pathLst>
                <a:path w="31" h="128">
                  <a:moveTo>
                    <a:pt x="0" y="128"/>
                  </a:moveTo>
                  <a:lnTo>
                    <a:pt x="5" y="82"/>
                  </a:lnTo>
                  <a:lnTo>
                    <a:pt x="15" y="46"/>
                  </a:lnTo>
                  <a:lnTo>
                    <a:pt x="25" y="20"/>
                  </a:lnTo>
                  <a:lnTo>
                    <a:pt x="31" y="0"/>
                  </a:lnTo>
                </a:path>
              </a:pathLst>
            </a:custGeom>
            <a:noFill/>
            <a:ln w="23813">
              <a:solidFill>
                <a:srgbClr val="EE2504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80" name="Freeform 168"/>
            <p:cNvSpPr>
              <a:spLocks/>
            </p:cNvSpPr>
            <p:nvPr/>
          </p:nvSpPr>
          <p:spPr bwMode="auto">
            <a:xfrm>
              <a:off x="3690" y="2386"/>
              <a:ext cx="27" cy="73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5" y="46"/>
                </a:cxn>
                <a:cxn ang="0">
                  <a:pos x="10" y="26"/>
                </a:cxn>
                <a:cxn ang="0">
                  <a:pos x="25" y="0"/>
                </a:cxn>
              </a:cxnLst>
              <a:rect l="0" t="0" r="r" b="b"/>
              <a:pathLst>
                <a:path w="25" h="67">
                  <a:moveTo>
                    <a:pt x="0" y="67"/>
                  </a:moveTo>
                  <a:lnTo>
                    <a:pt x="5" y="46"/>
                  </a:lnTo>
                  <a:lnTo>
                    <a:pt x="10" y="26"/>
                  </a:lnTo>
                  <a:lnTo>
                    <a:pt x="25" y="0"/>
                  </a:lnTo>
                </a:path>
              </a:pathLst>
            </a:custGeom>
            <a:noFill/>
            <a:ln w="23813">
              <a:solidFill>
                <a:srgbClr val="EE2504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81" name="Freeform 169"/>
            <p:cNvSpPr>
              <a:spLocks/>
            </p:cNvSpPr>
            <p:nvPr/>
          </p:nvSpPr>
          <p:spPr bwMode="auto">
            <a:xfrm>
              <a:off x="3717" y="2341"/>
              <a:ext cx="34" cy="45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6" y="16"/>
                </a:cxn>
                <a:cxn ang="0">
                  <a:pos x="31" y="0"/>
                </a:cxn>
              </a:cxnLst>
              <a:rect l="0" t="0" r="r" b="b"/>
              <a:pathLst>
                <a:path w="31" h="41">
                  <a:moveTo>
                    <a:pt x="0" y="41"/>
                  </a:moveTo>
                  <a:lnTo>
                    <a:pt x="16" y="16"/>
                  </a:lnTo>
                  <a:lnTo>
                    <a:pt x="31" y="0"/>
                  </a:lnTo>
                </a:path>
              </a:pathLst>
            </a:custGeom>
            <a:noFill/>
            <a:ln w="23813">
              <a:solidFill>
                <a:srgbClr val="EE2504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82" name="Freeform 170"/>
            <p:cNvSpPr>
              <a:spLocks/>
            </p:cNvSpPr>
            <p:nvPr/>
          </p:nvSpPr>
          <p:spPr bwMode="auto">
            <a:xfrm>
              <a:off x="3751" y="2314"/>
              <a:ext cx="34" cy="27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5" y="10"/>
                </a:cxn>
                <a:cxn ang="0">
                  <a:pos x="31" y="0"/>
                </a:cxn>
              </a:cxnLst>
              <a:rect l="0" t="0" r="r" b="b"/>
              <a:pathLst>
                <a:path w="31" h="25">
                  <a:moveTo>
                    <a:pt x="0" y="25"/>
                  </a:moveTo>
                  <a:lnTo>
                    <a:pt x="15" y="10"/>
                  </a:lnTo>
                  <a:lnTo>
                    <a:pt x="31" y="0"/>
                  </a:lnTo>
                </a:path>
              </a:pathLst>
            </a:custGeom>
            <a:noFill/>
            <a:ln w="23813">
              <a:solidFill>
                <a:srgbClr val="EE2504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83" name="Freeform 171"/>
            <p:cNvSpPr>
              <a:spLocks/>
            </p:cNvSpPr>
            <p:nvPr/>
          </p:nvSpPr>
          <p:spPr bwMode="auto">
            <a:xfrm>
              <a:off x="3785" y="2281"/>
              <a:ext cx="60" cy="33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25" y="15"/>
                </a:cxn>
                <a:cxn ang="0">
                  <a:pos x="56" y="0"/>
                </a:cxn>
              </a:cxnLst>
              <a:rect l="0" t="0" r="r" b="b"/>
              <a:pathLst>
                <a:path w="56" h="31">
                  <a:moveTo>
                    <a:pt x="0" y="31"/>
                  </a:moveTo>
                  <a:lnTo>
                    <a:pt x="25" y="15"/>
                  </a:lnTo>
                  <a:lnTo>
                    <a:pt x="56" y="0"/>
                  </a:lnTo>
                </a:path>
              </a:pathLst>
            </a:custGeom>
            <a:noFill/>
            <a:ln w="23813">
              <a:solidFill>
                <a:srgbClr val="EE2504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84" name="Freeform 172"/>
            <p:cNvSpPr>
              <a:spLocks/>
            </p:cNvSpPr>
            <p:nvPr/>
          </p:nvSpPr>
          <p:spPr bwMode="auto">
            <a:xfrm>
              <a:off x="3845" y="2258"/>
              <a:ext cx="68" cy="23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6" y="11"/>
                </a:cxn>
                <a:cxn ang="0">
                  <a:pos x="41" y="5"/>
                </a:cxn>
                <a:cxn ang="0">
                  <a:pos x="62" y="0"/>
                </a:cxn>
              </a:cxnLst>
              <a:rect l="0" t="0" r="r" b="b"/>
              <a:pathLst>
                <a:path w="62" h="21">
                  <a:moveTo>
                    <a:pt x="0" y="21"/>
                  </a:moveTo>
                  <a:lnTo>
                    <a:pt x="26" y="11"/>
                  </a:lnTo>
                  <a:lnTo>
                    <a:pt x="41" y="5"/>
                  </a:lnTo>
                  <a:lnTo>
                    <a:pt x="62" y="0"/>
                  </a:lnTo>
                </a:path>
              </a:pathLst>
            </a:custGeom>
            <a:noFill/>
            <a:ln w="23813">
              <a:solidFill>
                <a:srgbClr val="EE2504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85" name="Freeform 173"/>
            <p:cNvSpPr>
              <a:spLocks/>
            </p:cNvSpPr>
            <p:nvPr/>
          </p:nvSpPr>
          <p:spPr bwMode="auto">
            <a:xfrm>
              <a:off x="3913" y="2236"/>
              <a:ext cx="121" cy="2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51" y="10"/>
                </a:cxn>
                <a:cxn ang="0">
                  <a:pos x="77" y="5"/>
                </a:cxn>
                <a:cxn ang="0">
                  <a:pos x="112" y="0"/>
                </a:cxn>
              </a:cxnLst>
              <a:rect l="0" t="0" r="r" b="b"/>
              <a:pathLst>
                <a:path w="112" h="20">
                  <a:moveTo>
                    <a:pt x="0" y="20"/>
                  </a:moveTo>
                  <a:lnTo>
                    <a:pt x="51" y="10"/>
                  </a:lnTo>
                  <a:lnTo>
                    <a:pt x="77" y="5"/>
                  </a:lnTo>
                  <a:lnTo>
                    <a:pt x="112" y="0"/>
                  </a:lnTo>
                </a:path>
              </a:pathLst>
            </a:custGeom>
            <a:noFill/>
            <a:ln w="23813">
              <a:solidFill>
                <a:srgbClr val="EE2504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86" name="Freeform 174"/>
            <p:cNvSpPr>
              <a:spLocks/>
            </p:cNvSpPr>
            <p:nvPr/>
          </p:nvSpPr>
          <p:spPr bwMode="auto">
            <a:xfrm>
              <a:off x="4034" y="2219"/>
              <a:ext cx="195" cy="1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41" y="11"/>
                </a:cxn>
                <a:cxn ang="0">
                  <a:pos x="88" y="6"/>
                </a:cxn>
                <a:cxn ang="0">
                  <a:pos x="134" y="6"/>
                </a:cxn>
                <a:cxn ang="0">
                  <a:pos x="180" y="0"/>
                </a:cxn>
              </a:cxnLst>
              <a:rect l="0" t="0" r="r" b="b"/>
              <a:pathLst>
                <a:path w="180" h="16">
                  <a:moveTo>
                    <a:pt x="0" y="16"/>
                  </a:moveTo>
                  <a:lnTo>
                    <a:pt x="41" y="11"/>
                  </a:lnTo>
                  <a:lnTo>
                    <a:pt x="88" y="6"/>
                  </a:lnTo>
                  <a:lnTo>
                    <a:pt x="134" y="6"/>
                  </a:lnTo>
                  <a:lnTo>
                    <a:pt x="180" y="0"/>
                  </a:lnTo>
                </a:path>
              </a:pathLst>
            </a:custGeom>
            <a:noFill/>
            <a:ln w="23813">
              <a:solidFill>
                <a:srgbClr val="EE2504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4"/>
          <p:cNvSpPr>
            <a:spLocks noChangeArrowheads="1"/>
          </p:cNvSpPr>
          <p:nvPr/>
        </p:nvSpPr>
        <p:spPr bwMode="auto">
          <a:xfrm>
            <a:off x="2886075" y="1581150"/>
            <a:ext cx="1647825" cy="92392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000" b="1">
                <a:solidFill>
                  <a:schemeClr val="tx1"/>
                </a:solidFill>
              </a:rPr>
              <a:t>Potential energy of a single electron in an atom</a:t>
            </a:r>
          </a:p>
        </p:txBody>
      </p:sp>
      <p:sp>
        <p:nvSpPr>
          <p:cNvPr id="8197" name="Text Box 16"/>
          <p:cNvSpPr txBox="1">
            <a:spLocks noChangeArrowheads="1"/>
          </p:cNvSpPr>
          <p:nvPr/>
        </p:nvSpPr>
        <p:spPr bwMode="auto">
          <a:xfrm>
            <a:off x="1066800" y="1143000"/>
            <a:ext cx="6870700" cy="1460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PE of an electron at distance D from the proton is</a:t>
            </a:r>
          </a:p>
          <a:p>
            <a:r>
              <a:rPr lang="en-US"/>
              <a:t>                       </a:t>
            </a:r>
            <a:endParaRPr lang="en-US" baseline="30000"/>
          </a:p>
          <a:p>
            <a:r>
              <a:rPr lang="en-US" baseline="30000"/>
              <a:t>               </a:t>
            </a:r>
          </a:p>
          <a:p>
            <a:r>
              <a:rPr lang="en-US" baseline="30000"/>
              <a:t>                    </a:t>
            </a:r>
            <a:endParaRPr lang="en-US"/>
          </a:p>
        </p:txBody>
      </p:sp>
      <p:sp>
        <p:nvSpPr>
          <p:cNvPr id="8198" name="Text Box 17"/>
          <p:cNvSpPr txBox="1">
            <a:spLocks noChangeArrowheads="1"/>
          </p:cNvSpPr>
          <p:nvPr/>
        </p:nvSpPr>
        <p:spPr bwMode="auto">
          <a:xfrm>
            <a:off x="4876800" y="1822450"/>
            <a:ext cx="2751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 </a:t>
            </a:r>
            <a:r>
              <a:rPr lang="en-US" dirty="0"/>
              <a:t>ke</a:t>
            </a:r>
            <a:r>
              <a:rPr lang="en-US" baseline="30000" dirty="0"/>
              <a:t>2 </a:t>
            </a:r>
            <a:r>
              <a:rPr lang="en-US" dirty="0"/>
              <a:t>= 1.440eV</a:t>
            </a:r>
            <a:r>
              <a:rPr lang="en-US" dirty="0">
                <a:ea typeface="Arial" charset="0"/>
                <a:cs typeface="Arial" charset="0"/>
              </a:rPr>
              <a:t>·</a:t>
            </a:r>
            <a:r>
              <a:rPr lang="en-US" dirty="0"/>
              <a:t>nm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066800" y="2743200"/>
            <a:ext cx="3706813" cy="1260475"/>
            <a:chOff x="576" y="1632"/>
            <a:chExt cx="2335" cy="794"/>
          </a:xfrm>
        </p:grpSpPr>
        <p:sp>
          <p:nvSpPr>
            <p:cNvPr id="8231" name="Oval 19"/>
            <p:cNvSpPr>
              <a:spLocks noChangeArrowheads="1"/>
            </p:cNvSpPr>
            <p:nvPr/>
          </p:nvSpPr>
          <p:spPr bwMode="auto">
            <a:xfrm>
              <a:off x="681" y="1730"/>
              <a:ext cx="218" cy="2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2" name="Oval 20"/>
            <p:cNvSpPr>
              <a:spLocks noChangeArrowheads="1"/>
            </p:cNvSpPr>
            <p:nvPr/>
          </p:nvSpPr>
          <p:spPr bwMode="auto">
            <a:xfrm>
              <a:off x="778" y="1827"/>
              <a:ext cx="218" cy="2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3" name="Oval 21"/>
            <p:cNvSpPr>
              <a:spLocks noChangeArrowheads="1"/>
            </p:cNvSpPr>
            <p:nvPr/>
          </p:nvSpPr>
          <p:spPr bwMode="auto">
            <a:xfrm>
              <a:off x="854" y="1714"/>
              <a:ext cx="218" cy="2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4" name="Oval 22"/>
            <p:cNvSpPr>
              <a:spLocks noChangeArrowheads="1"/>
            </p:cNvSpPr>
            <p:nvPr/>
          </p:nvSpPr>
          <p:spPr bwMode="auto">
            <a:xfrm>
              <a:off x="677" y="2007"/>
              <a:ext cx="218" cy="2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5" name="Text Box 23"/>
            <p:cNvSpPr txBox="1">
              <a:spLocks noChangeArrowheads="1"/>
            </p:cNvSpPr>
            <p:nvPr/>
          </p:nvSpPr>
          <p:spPr bwMode="auto">
            <a:xfrm>
              <a:off x="658" y="2000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8236" name="Text Box 24"/>
            <p:cNvSpPr txBox="1">
              <a:spLocks noChangeArrowheads="1"/>
            </p:cNvSpPr>
            <p:nvPr/>
          </p:nvSpPr>
          <p:spPr bwMode="auto">
            <a:xfrm>
              <a:off x="651" y="1698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8237" name="Text Box 25"/>
            <p:cNvSpPr txBox="1">
              <a:spLocks noChangeArrowheads="1"/>
            </p:cNvSpPr>
            <p:nvPr/>
          </p:nvSpPr>
          <p:spPr bwMode="auto">
            <a:xfrm>
              <a:off x="764" y="1832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8238" name="Text Box 26"/>
            <p:cNvSpPr txBox="1">
              <a:spLocks noChangeArrowheads="1"/>
            </p:cNvSpPr>
            <p:nvPr/>
          </p:nvSpPr>
          <p:spPr bwMode="auto">
            <a:xfrm>
              <a:off x="848" y="1684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8239" name="Text Box 27"/>
            <p:cNvSpPr txBox="1">
              <a:spLocks noChangeArrowheads="1"/>
            </p:cNvSpPr>
            <p:nvPr/>
          </p:nvSpPr>
          <p:spPr bwMode="auto">
            <a:xfrm>
              <a:off x="989" y="2050"/>
              <a:ext cx="13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(For Z protons)</a:t>
              </a:r>
            </a:p>
          </p:txBody>
        </p:sp>
        <p:sp>
          <p:nvSpPr>
            <p:cNvPr id="8240" name="Rectangle 28"/>
            <p:cNvSpPr>
              <a:spLocks noChangeArrowheads="1"/>
            </p:cNvSpPr>
            <p:nvPr/>
          </p:nvSpPr>
          <p:spPr bwMode="auto">
            <a:xfrm>
              <a:off x="1600" y="1665"/>
              <a:ext cx="128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PE = </a:t>
              </a:r>
              <a:r>
                <a:rPr lang="en-US" u="sng"/>
                <a:t>-ke(Ze)</a:t>
              </a:r>
            </a:p>
            <a:p>
              <a:r>
                <a:rPr lang="en-US"/>
                <a:t>	   D</a:t>
              </a:r>
              <a:endParaRPr lang="en-US" u="sng"/>
            </a:p>
          </p:txBody>
        </p:sp>
        <p:sp>
          <p:nvSpPr>
            <p:cNvPr id="8241" name="Rectangle 29"/>
            <p:cNvSpPr>
              <a:spLocks noChangeArrowheads="1"/>
            </p:cNvSpPr>
            <p:nvPr/>
          </p:nvSpPr>
          <p:spPr bwMode="auto">
            <a:xfrm>
              <a:off x="576" y="1632"/>
              <a:ext cx="2335" cy="79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905125" y="1543050"/>
          <a:ext cx="1590675" cy="904875"/>
        </p:xfrm>
        <a:graphic>
          <a:graphicData uri="http://schemas.openxmlformats.org/presentationml/2006/ole">
            <p:oleObj spid="_x0000_s8194" name="Equation" r:id="rId4" imgW="736560" imgH="419040" progId="Equation.3">
              <p:embed/>
            </p:oleObj>
          </a:graphicData>
        </a:graphic>
      </p:graphicFrame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4359275" y="3276600"/>
            <a:ext cx="4710113" cy="3062288"/>
            <a:chOff x="2746" y="2064"/>
            <a:chExt cx="2967" cy="1929"/>
          </a:xfrm>
        </p:grpSpPr>
        <p:grpSp>
          <p:nvGrpSpPr>
            <p:cNvPr id="8207" name="Group 69"/>
            <p:cNvGrpSpPr>
              <a:grpSpLocks/>
            </p:cNvGrpSpPr>
            <p:nvPr/>
          </p:nvGrpSpPr>
          <p:grpSpPr bwMode="auto">
            <a:xfrm>
              <a:off x="3291" y="2064"/>
              <a:ext cx="2010" cy="319"/>
              <a:chOff x="3291" y="2064"/>
              <a:chExt cx="2010" cy="319"/>
            </a:xfrm>
          </p:grpSpPr>
          <p:sp>
            <p:nvSpPr>
              <p:cNvPr id="8223" name="Line 41"/>
              <p:cNvSpPr>
                <a:spLocks noChangeShapeType="1"/>
              </p:cNvSpPr>
              <p:nvPr/>
            </p:nvSpPr>
            <p:spPr bwMode="auto">
              <a:xfrm>
                <a:off x="3380" y="2364"/>
                <a:ext cx="1918" cy="2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24" name="Line 43"/>
              <p:cNvSpPr>
                <a:spLocks noChangeShapeType="1"/>
              </p:cNvSpPr>
              <p:nvPr/>
            </p:nvSpPr>
            <p:spPr bwMode="auto">
              <a:xfrm flipV="1">
                <a:off x="3776" y="2364"/>
                <a:ext cx="3" cy="19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25" name="Line 44"/>
              <p:cNvSpPr>
                <a:spLocks noChangeShapeType="1"/>
              </p:cNvSpPr>
              <p:nvPr/>
            </p:nvSpPr>
            <p:spPr bwMode="auto">
              <a:xfrm flipV="1">
                <a:off x="4165" y="2364"/>
                <a:ext cx="3" cy="19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26" name="Line 45"/>
              <p:cNvSpPr>
                <a:spLocks noChangeShapeType="1"/>
              </p:cNvSpPr>
              <p:nvPr/>
            </p:nvSpPr>
            <p:spPr bwMode="auto">
              <a:xfrm flipV="1">
                <a:off x="4537" y="2364"/>
                <a:ext cx="3" cy="19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27" name="Line 46"/>
              <p:cNvSpPr>
                <a:spLocks noChangeShapeType="1"/>
              </p:cNvSpPr>
              <p:nvPr/>
            </p:nvSpPr>
            <p:spPr bwMode="auto">
              <a:xfrm flipV="1">
                <a:off x="4924" y="2364"/>
                <a:ext cx="5" cy="19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28" name="Line 47"/>
              <p:cNvSpPr>
                <a:spLocks noChangeShapeType="1"/>
              </p:cNvSpPr>
              <p:nvPr/>
            </p:nvSpPr>
            <p:spPr bwMode="auto">
              <a:xfrm flipV="1">
                <a:off x="5298" y="2364"/>
                <a:ext cx="3" cy="19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29" name="Text Box 48"/>
              <p:cNvSpPr txBox="1">
                <a:spLocks noChangeArrowheads="1"/>
              </p:cNvSpPr>
              <p:nvPr/>
            </p:nvSpPr>
            <p:spPr bwMode="auto">
              <a:xfrm>
                <a:off x="3431" y="2090"/>
                <a:ext cx="186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distance from proton</a:t>
                </a:r>
              </a:p>
            </p:txBody>
          </p:sp>
          <p:sp>
            <p:nvSpPr>
              <p:cNvPr id="8230" name="Text Box 49"/>
              <p:cNvSpPr txBox="1">
                <a:spLocks noChangeArrowheads="1"/>
              </p:cNvSpPr>
              <p:nvPr/>
            </p:nvSpPr>
            <p:spPr bwMode="auto">
              <a:xfrm>
                <a:off x="3291" y="2064"/>
                <a:ext cx="1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8208" name="Group 68"/>
            <p:cNvGrpSpPr>
              <a:grpSpLocks/>
            </p:cNvGrpSpPr>
            <p:nvPr/>
          </p:nvGrpSpPr>
          <p:grpSpPr bwMode="auto">
            <a:xfrm>
              <a:off x="2746" y="2352"/>
              <a:ext cx="658" cy="1641"/>
              <a:chOff x="2746" y="2352"/>
              <a:chExt cx="658" cy="1641"/>
            </a:xfrm>
          </p:grpSpPr>
          <p:sp>
            <p:nvSpPr>
              <p:cNvPr id="8216" name="Line 37"/>
              <p:cNvSpPr>
                <a:spLocks noChangeShapeType="1"/>
              </p:cNvSpPr>
              <p:nvPr/>
            </p:nvSpPr>
            <p:spPr bwMode="auto">
              <a:xfrm>
                <a:off x="3353" y="3991"/>
                <a:ext cx="41" cy="2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7" name="Line 38"/>
              <p:cNvSpPr>
                <a:spLocks noChangeShapeType="1"/>
              </p:cNvSpPr>
              <p:nvPr/>
            </p:nvSpPr>
            <p:spPr bwMode="auto">
              <a:xfrm>
                <a:off x="3353" y="3723"/>
                <a:ext cx="41" cy="2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8" name="Line 39"/>
              <p:cNvSpPr>
                <a:spLocks noChangeShapeType="1"/>
              </p:cNvSpPr>
              <p:nvPr/>
            </p:nvSpPr>
            <p:spPr bwMode="auto">
              <a:xfrm>
                <a:off x="3353" y="2364"/>
                <a:ext cx="41" cy="2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9" name="Line 40"/>
              <p:cNvSpPr>
                <a:spLocks noChangeShapeType="1"/>
              </p:cNvSpPr>
              <p:nvPr/>
            </p:nvSpPr>
            <p:spPr bwMode="auto">
              <a:xfrm>
                <a:off x="3402" y="2364"/>
                <a:ext cx="2" cy="1627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20" name="Line 42"/>
              <p:cNvSpPr>
                <a:spLocks noChangeShapeType="1"/>
              </p:cNvSpPr>
              <p:nvPr/>
            </p:nvSpPr>
            <p:spPr bwMode="auto">
              <a:xfrm flipV="1">
                <a:off x="3402" y="2364"/>
                <a:ext cx="2" cy="19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21" name="Text Box 50"/>
              <p:cNvSpPr txBox="1">
                <a:spLocks noChangeArrowheads="1"/>
              </p:cNvSpPr>
              <p:nvPr/>
            </p:nvSpPr>
            <p:spPr bwMode="auto">
              <a:xfrm rot="-5400000">
                <a:off x="2584" y="2824"/>
                <a:ext cx="842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potential</a:t>
                </a:r>
              </a:p>
              <a:p>
                <a:r>
                  <a:rPr lang="en-US"/>
                  <a:t>energy</a:t>
                </a:r>
              </a:p>
            </p:txBody>
          </p:sp>
          <p:sp>
            <p:nvSpPr>
              <p:cNvPr id="8222" name="Line 51"/>
              <p:cNvSpPr>
                <a:spLocks noChangeShapeType="1"/>
              </p:cNvSpPr>
              <p:nvPr/>
            </p:nvSpPr>
            <p:spPr bwMode="auto">
              <a:xfrm flipH="1" flipV="1">
                <a:off x="3265" y="2352"/>
                <a:ext cx="0" cy="16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209" name="Group 67"/>
            <p:cNvGrpSpPr>
              <a:grpSpLocks/>
            </p:cNvGrpSpPr>
            <p:nvPr/>
          </p:nvGrpSpPr>
          <p:grpSpPr bwMode="auto">
            <a:xfrm>
              <a:off x="3417" y="2409"/>
              <a:ext cx="2296" cy="1478"/>
              <a:chOff x="3417" y="2409"/>
              <a:chExt cx="2296" cy="1478"/>
            </a:xfrm>
          </p:grpSpPr>
          <p:sp>
            <p:nvSpPr>
              <p:cNvPr id="8210" name="Freeform 52"/>
              <p:cNvSpPr>
                <a:spLocks/>
              </p:cNvSpPr>
              <p:nvPr/>
            </p:nvSpPr>
            <p:spPr bwMode="auto">
              <a:xfrm>
                <a:off x="3436" y="2409"/>
                <a:ext cx="2277" cy="1478"/>
              </a:xfrm>
              <a:custGeom>
                <a:avLst/>
                <a:gdLst>
                  <a:gd name="T0" fmla="*/ 0 w 2277"/>
                  <a:gd name="T1" fmla="*/ 1478 h 1478"/>
                  <a:gd name="T2" fmla="*/ 28 w 2277"/>
                  <a:gd name="T3" fmla="*/ 1208 h 1478"/>
                  <a:gd name="T4" fmla="*/ 105 w 2277"/>
                  <a:gd name="T5" fmla="*/ 701 h 1478"/>
                  <a:gd name="T6" fmla="*/ 202 w 2277"/>
                  <a:gd name="T7" fmla="*/ 403 h 1478"/>
                  <a:gd name="T8" fmla="*/ 382 w 2277"/>
                  <a:gd name="T9" fmla="*/ 208 h 1478"/>
                  <a:gd name="T10" fmla="*/ 833 w 2277"/>
                  <a:gd name="T11" fmla="*/ 84 h 1478"/>
                  <a:gd name="T12" fmla="*/ 1652 w 2277"/>
                  <a:gd name="T13" fmla="*/ 28 h 1478"/>
                  <a:gd name="T14" fmla="*/ 2277 w 2277"/>
                  <a:gd name="T15" fmla="*/ 0 h 147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277"/>
                  <a:gd name="T25" fmla="*/ 0 h 1478"/>
                  <a:gd name="T26" fmla="*/ 2277 w 2277"/>
                  <a:gd name="T27" fmla="*/ 1478 h 147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277" h="1478">
                    <a:moveTo>
                      <a:pt x="0" y="1478"/>
                    </a:moveTo>
                    <a:cubicBezTo>
                      <a:pt x="5" y="1407"/>
                      <a:pt x="11" y="1337"/>
                      <a:pt x="28" y="1208"/>
                    </a:cubicBezTo>
                    <a:cubicBezTo>
                      <a:pt x="45" y="1079"/>
                      <a:pt x="76" y="835"/>
                      <a:pt x="105" y="701"/>
                    </a:cubicBezTo>
                    <a:cubicBezTo>
                      <a:pt x="134" y="567"/>
                      <a:pt x="156" y="485"/>
                      <a:pt x="202" y="403"/>
                    </a:cubicBezTo>
                    <a:cubicBezTo>
                      <a:pt x="248" y="321"/>
                      <a:pt x="277" y="261"/>
                      <a:pt x="382" y="208"/>
                    </a:cubicBezTo>
                    <a:cubicBezTo>
                      <a:pt x="487" y="155"/>
                      <a:pt x="621" y="114"/>
                      <a:pt x="833" y="84"/>
                    </a:cubicBezTo>
                    <a:cubicBezTo>
                      <a:pt x="1045" y="54"/>
                      <a:pt x="1411" y="42"/>
                      <a:pt x="1652" y="28"/>
                    </a:cubicBezTo>
                    <a:cubicBezTo>
                      <a:pt x="1893" y="14"/>
                      <a:pt x="2173" y="5"/>
                      <a:pt x="2277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1" name="Line 53"/>
              <p:cNvSpPr>
                <a:spLocks noChangeShapeType="1"/>
              </p:cNvSpPr>
              <p:nvPr/>
            </p:nvSpPr>
            <p:spPr bwMode="auto">
              <a:xfrm>
                <a:off x="4314" y="2468"/>
                <a:ext cx="11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2" name="Line 54"/>
              <p:cNvSpPr>
                <a:spLocks noChangeShapeType="1"/>
              </p:cNvSpPr>
              <p:nvPr/>
            </p:nvSpPr>
            <p:spPr bwMode="auto">
              <a:xfrm>
                <a:off x="3899" y="2550"/>
                <a:ext cx="11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3" name="Line 55"/>
              <p:cNvSpPr>
                <a:spLocks noChangeShapeType="1"/>
              </p:cNvSpPr>
              <p:nvPr/>
            </p:nvSpPr>
            <p:spPr bwMode="auto">
              <a:xfrm>
                <a:off x="3669" y="2667"/>
                <a:ext cx="11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4" name="Line 56"/>
              <p:cNvSpPr>
                <a:spLocks noChangeShapeType="1"/>
              </p:cNvSpPr>
              <p:nvPr/>
            </p:nvSpPr>
            <p:spPr bwMode="auto">
              <a:xfrm>
                <a:off x="3501" y="3020"/>
                <a:ext cx="11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5" name="Line 57"/>
              <p:cNvSpPr>
                <a:spLocks noChangeShapeType="1"/>
              </p:cNvSpPr>
              <p:nvPr/>
            </p:nvSpPr>
            <p:spPr bwMode="auto">
              <a:xfrm>
                <a:off x="3417" y="3478"/>
                <a:ext cx="11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321466" name="Oval 58"/>
          <p:cNvSpPr>
            <a:spLocks noChangeArrowheads="1"/>
          </p:cNvSpPr>
          <p:nvPr/>
        </p:nvSpPr>
        <p:spPr bwMode="auto">
          <a:xfrm>
            <a:off x="6804025" y="3786188"/>
            <a:ext cx="131763" cy="131762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1467" name="Freeform 59"/>
          <p:cNvSpPr>
            <a:spLocks/>
          </p:cNvSpPr>
          <p:nvPr/>
        </p:nvSpPr>
        <p:spPr bwMode="auto">
          <a:xfrm>
            <a:off x="5943600" y="4397375"/>
            <a:ext cx="387350" cy="109538"/>
          </a:xfrm>
          <a:custGeom>
            <a:avLst/>
            <a:gdLst>
              <a:gd name="T0" fmla="*/ 0 w 459"/>
              <a:gd name="T1" fmla="*/ 2147483647 h 166"/>
              <a:gd name="T2" fmla="*/ 2147483647 w 459"/>
              <a:gd name="T3" fmla="*/ 2147483647 h 166"/>
              <a:gd name="T4" fmla="*/ 2147483647 w 459"/>
              <a:gd name="T5" fmla="*/ 2147483647 h 166"/>
              <a:gd name="T6" fmla="*/ 2147483647 w 459"/>
              <a:gd name="T7" fmla="*/ 2147483647 h 166"/>
              <a:gd name="T8" fmla="*/ 2147483647 w 459"/>
              <a:gd name="T9" fmla="*/ 2147483647 h 166"/>
              <a:gd name="T10" fmla="*/ 2147483647 w 459"/>
              <a:gd name="T11" fmla="*/ 2147483647 h 166"/>
              <a:gd name="T12" fmla="*/ 2147483647 w 459"/>
              <a:gd name="T13" fmla="*/ 2147483647 h 166"/>
              <a:gd name="T14" fmla="*/ 2147483647 w 459"/>
              <a:gd name="T15" fmla="*/ 2147483647 h 1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59"/>
              <a:gd name="T25" fmla="*/ 0 h 166"/>
              <a:gd name="T26" fmla="*/ 459 w 459"/>
              <a:gd name="T27" fmla="*/ 166 h 16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59" h="166">
                <a:moveTo>
                  <a:pt x="0" y="148"/>
                </a:moveTo>
                <a:cubicBezTo>
                  <a:pt x="14" y="74"/>
                  <a:pt x="29" y="0"/>
                  <a:pt x="51" y="2"/>
                </a:cubicBezTo>
                <a:cubicBezTo>
                  <a:pt x="73" y="4"/>
                  <a:pt x="109" y="160"/>
                  <a:pt x="131" y="163"/>
                </a:cubicBezTo>
                <a:cubicBezTo>
                  <a:pt x="153" y="166"/>
                  <a:pt x="161" y="18"/>
                  <a:pt x="182" y="17"/>
                </a:cubicBezTo>
                <a:cubicBezTo>
                  <a:pt x="203" y="16"/>
                  <a:pt x="233" y="154"/>
                  <a:pt x="255" y="155"/>
                </a:cubicBezTo>
                <a:cubicBezTo>
                  <a:pt x="277" y="156"/>
                  <a:pt x="295" y="32"/>
                  <a:pt x="314" y="24"/>
                </a:cubicBezTo>
                <a:cubicBezTo>
                  <a:pt x="333" y="16"/>
                  <a:pt x="348" y="89"/>
                  <a:pt x="372" y="104"/>
                </a:cubicBezTo>
                <a:cubicBezTo>
                  <a:pt x="396" y="119"/>
                  <a:pt x="446" y="111"/>
                  <a:pt x="459" y="112"/>
                </a:cubicBezTo>
              </a:path>
            </a:pathLst>
          </a:custGeom>
          <a:noFill/>
          <a:ln w="38100" cmpd="sng">
            <a:solidFill>
              <a:srgbClr val="1EC235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1468" name="Freeform 60"/>
          <p:cNvSpPr>
            <a:spLocks/>
          </p:cNvSpPr>
          <p:nvPr/>
        </p:nvSpPr>
        <p:spPr bwMode="auto">
          <a:xfrm>
            <a:off x="6646863" y="4010025"/>
            <a:ext cx="387350" cy="109538"/>
          </a:xfrm>
          <a:custGeom>
            <a:avLst/>
            <a:gdLst>
              <a:gd name="T0" fmla="*/ 0 w 459"/>
              <a:gd name="T1" fmla="*/ 2147483647 h 166"/>
              <a:gd name="T2" fmla="*/ 2147483647 w 459"/>
              <a:gd name="T3" fmla="*/ 2147483647 h 166"/>
              <a:gd name="T4" fmla="*/ 2147483647 w 459"/>
              <a:gd name="T5" fmla="*/ 2147483647 h 166"/>
              <a:gd name="T6" fmla="*/ 2147483647 w 459"/>
              <a:gd name="T7" fmla="*/ 2147483647 h 166"/>
              <a:gd name="T8" fmla="*/ 2147483647 w 459"/>
              <a:gd name="T9" fmla="*/ 2147483647 h 166"/>
              <a:gd name="T10" fmla="*/ 2147483647 w 459"/>
              <a:gd name="T11" fmla="*/ 2147483647 h 166"/>
              <a:gd name="T12" fmla="*/ 2147483647 w 459"/>
              <a:gd name="T13" fmla="*/ 2147483647 h 166"/>
              <a:gd name="T14" fmla="*/ 2147483647 w 459"/>
              <a:gd name="T15" fmla="*/ 2147483647 h 1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59"/>
              <a:gd name="T25" fmla="*/ 0 h 166"/>
              <a:gd name="T26" fmla="*/ 459 w 459"/>
              <a:gd name="T27" fmla="*/ 166 h 16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59" h="166">
                <a:moveTo>
                  <a:pt x="0" y="148"/>
                </a:moveTo>
                <a:cubicBezTo>
                  <a:pt x="14" y="74"/>
                  <a:pt x="29" y="0"/>
                  <a:pt x="51" y="2"/>
                </a:cubicBezTo>
                <a:cubicBezTo>
                  <a:pt x="73" y="4"/>
                  <a:pt x="109" y="160"/>
                  <a:pt x="131" y="163"/>
                </a:cubicBezTo>
                <a:cubicBezTo>
                  <a:pt x="153" y="166"/>
                  <a:pt x="161" y="18"/>
                  <a:pt x="182" y="17"/>
                </a:cubicBezTo>
                <a:cubicBezTo>
                  <a:pt x="203" y="16"/>
                  <a:pt x="233" y="154"/>
                  <a:pt x="255" y="155"/>
                </a:cubicBezTo>
                <a:cubicBezTo>
                  <a:pt x="277" y="156"/>
                  <a:pt x="295" y="32"/>
                  <a:pt x="314" y="24"/>
                </a:cubicBezTo>
                <a:cubicBezTo>
                  <a:pt x="333" y="16"/>
                  <a:pt x="348" y="89"/>
                  <a:pt x="372" y="104"/>
                </a:cubicBezTo>
                <a:cubicBezTo>
                  <a:pt x="396" y="119"/>
                  <a:pt x="446" y="111"/>
                  <a:pt x="459" y="112"/>
                </a:cubicBezTo>
              </a:path>
            </a:pathLst>
          </a:custGeom>
          <a:noFill/>
          <a:ln w="38100" cmpd="sng">
            <a:solidFill>
              <a:srgbClr val="990000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1469" name="Freeform 61"/>
          <p:cNvSpPr>
            <a:spLocks/>
          </p:cNvSpPr>
          <p:nvPr/>
        </p:nvSpPr>
        <p:spPr bwMode="auto">
          <a:xfrm>
            <a:off x="5656263" y="5167313"/>
            <a:ext cx="387350" cy="109537"/>
          </a:xfrm>
          <a:custGeom>
            <a:avLst/>
            <a:gdLst>
              <a:gd name="T0" fmla="*/ 0 w 459"/>
              <a:gd name="T1" fmla="*/ 2147483647 h 166"/>
              <a:gd name="T2" fmla="*/ 2147483647 w 459"/>
              <a:gd name="T3" fmla="*/ 2147483647 h 166"/>
              <a:gd name="T4" fmla="*/ 2147483647 w 459"/>
              <a:gd name="T5" fmla="*/ 2147483647 h 166"/>
              <a:gd name="T6" fmla="*/ 2147483647 w 459"/>
              <a:gd name="T7" fmla="*/ 2147483647 h 166"/>
              <a:gd name="T8" fmla="*/ 2147483647 w 459"/>
              <a:gd name="T9" fmla="*/ 2147483647 h 166"/>
              <a:gd name="T10" fmla="*/ 2147483647 w 459"/>
              <a:gd name="T11" fmla="*/ 2147483647 h 166"/>
              <a:gd name="T12" fmla="*/ 2147483647 w 459"/>
              <a:gd name="T13" fmla="*/ 2147483647 h 166"/>
              <a:gd name="T14" fmla="*/ 2147483647 w 459"/>
              <a:gd name="T15" fmla="*/ 2147483647 h 1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59"/>
              <a:gd name="T25" fmla="*/ 0 h 166"/>
              <a:gd name="T26" fmla="*/ 459 w 459"/>
              <a:gd name="T27" fmla="*/ 166 h 16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59" h="166">
                <a:moveTo>
                  <a:pt x="0" y="148"/>
                </a:moveTo>
                <a:cubicBezTo>
                  <a:pt x="14" y="74"/>
                  <a:pt x="29" y="0"/>
                  <a:pt x="51" y="2"/>
                </a:cubicBezTo>
                <a:cubicBezTo>
                  <a:pt x="73" y="4"/>
                  <a:pt x="109" y="160"/>
                  <a:pt x="131" y="163"/>
                </a:cubicBezTo>
                <a:cubicBezTo>
                  <a:pt x="153" y="166"/>
                  <a:pt x="161" y="18"/>
                  <a:pt x="182" y="17"/>
                </a:cubicBezTo>
                <a:cubicBezTo>
                  <a:pt x="203" y="16"/>
                  <a:pt x="233" y="154"/>
                  <a:pt x="255" y="155"/>
                </a:cubicBezTo>
                <a:cubicBezTo>
                  <a:pt x="277" y="156"/>
                  <a:pt x="295" y="32"/>
                  <a:pt x="314" y="24"/>
                </a:cubicBezTo>
                <a:cubicBezTo>
                  <a:pt x="333" y="16"/>
                  <a:pt x="348" y="89"/>
                  <a:pt x="372" y="104"/>
                </a:cubicBezTo>
                <a:cubicBezTo>
                  <a:pt x="396" y="119"/>
                  <a:pt x="446" y="111"/>
                  <a:pt x="459" y="112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1470" name="Freeform 62"/>
          <p:cNvSpPr>
            <a:spLocks/>
          </p:cNvSpPr>
          <p:nvPr/>
        </p:nvSpPr>
        <p:spPr bwMode="auto">
          <a:xfrm>
            <a:off x="6138863" y="4140200"/>
            <a:ext cx="387350" cy="109538"/>
          </a:xfrm>
          <a:custGeom>
            <a:avLst/>
            <a:gdLst>
              <a:gd name="T0" fmla="*/ 0 w 459"/>
              <a:gd name="T1" fmla="*/ 2147483647 h 166"/>
              <a:gd name="T2" fmla="*/ 2147483647 w 459"/>
              <a:gd name="T3" fmla="*/ 2147483647 h 166"/>
              <a:gd name="T4" fmla="*/ 2147483647 w 459"/>
              <a:gd name="T5" fmla="*/ 2147483647 h 166"/>
              <a:gd name="T6" fmla="*/ 2147483647 w 459"/>
              <a:gd name="T7" fmla="*/ 2147483647 h 166"/>
              <a:gd name="T8" fmla="*/ 2147483647 w 459"/>
              <a:gd name="T9" fmla="*/ 2147483647 h 166"/>
              <a:gd name="T10" fmla="*/ 2147483647 w 459"/>
              <a:gd name="T11" fmla="*/ 2147483647 h 166"/>
              <a:gd name="T12" fmla="*/ 2147483647 w 459"/>
              <a:gd name="T13" fmla="*/ 2147483647 h 166"/>
              <a:gd name="T14" fmla="*/ 2147483647 w 459"/>
              <a:gd name="T15" fmla="*/ 2147483647 h 1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59"/>
              <a:gd name="T25" fmla="*/ 0 h 166"/>
              <a:gd name="T26" fmla="*/ 459 w 459"/>
              <a:gd name="T27" fmla="*/ 166 h 16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59" h="166">
                <a:moveTo>
                  <a:pt x="0" y="148"/>
                </a:moveTo>
                <a:cubicBezTo>
                  <a:pt x="14" y="74"/>
                  <a:pt x="29" y="0"/>
                  <a:pt x="51" y="2"/>
                </a:cubicBezTo>
                <a:cubicBezTo>
                  <a:pt x="73" y="4"/>
                  <a:pt x="109" y="160"/>
                  <a:pt x="131" y="163"/>
                </a:cubicBezTo>
                <a:cubicBezTo>
                  <a:pt x="153" y="166"/>
                  <a:pt x="161" y="18"/>
                  <a:pt x="182" y="17"/>
                </a:cubicBezTo>
                <a:cubicBezTo>
                  <a:pt x="203" y="16"/>
                  <a:pt x="233" y="154"/>
                  <a:pt x="255" y="155"/>
                </a:cubicBezTo>
                <a:cubicBezTo>
                  <a:pt x="277" y="156"/>
                  <a:pt x="295" y="32"/>
                  <a:pt x="314" y="24"/>
                </a:cubicBezTo>
                <a:cubicBezTo>
                  <a:pt x="333" y="16"/>
                  <a:pt x="348" y="89"/>
                  <a:pt x="372" y="104"/>
                </a:cubicBezTo>
                <a:cubicBezTo>
                  <a:pt x="396" y="119"/>
                  <a:pt x="446" y="111"/>
                  <a:pt x="459" y="112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1479" name="Text Box 71"/>
          <p:cNvSpPr txBox="1">
            <a:spLocks noChangeArrowheads="1"/>
          </p:cNvSpPr>
          <p:nvPr/>
        </p:nvSpPr>
        <p:spPr bwMode="auto">
          <a:xfrm>
            <a:off x="5157788" y="3473450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2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2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3116E-6 L -0.05781 0.01943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321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0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5781 0.01943 L -0.10468 0.05135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2321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0" presetClass="path" presetSubtype="0" accel="50000" decel="5000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0468 0.05135 L -0.13124 0.13162 " pathEditMode="relative" ptsTypes="AA">
                                      <p:cBhvr>
                                        <p:cTn id="34" dur="500" fill="hold"/>
                                        <p:tgtEl>
                                          <p:spTgt spid="2321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0" presetClass="path" presetSubtype="0" accel="50000" decel="50000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3125 0.13162 L -0.14566 0.23595 " pathEditMode="relative" ptsTypes="AA">
                                      <p:cBhvr>
                                        <p:cTn id="40" dur="500" fill="hold"/>
                                        <p:tgtEl>
                                          <p:spTgt spid="2321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1466" grpId="0" animBg="1"/>
      <p:bldP spid="2321466" grpId="1" animBg="1"/>
      <p:bldP spid="2321466" grpId="2" animBg="1"/>
      <p:bldP spid="2321466" grpId="3" animBg="1"/>
      <p:bldP spid="2321466" grpId="4" animBg="1"/>
      <p:bldP spid="2321467" grpId="0" animBg="1"/>
      <p:bldP spid="2321468" grpId="0" animBg="1"/>
      <p:bldP spid="2321469" grpId="0" animBg="1"/>
      <p:bldP spid="2321470" grpId="0" animBg="1"/>
      <p:bldP spid="232147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325562"/>
          </a:xfrm>
        </p:spPr>
        <p:txBody>
          <a:bodyPr/>
          <a:lstStyle/>
          <a:p>
            <a:r>
              <a:rPr lang="en-US" sz="4000" b="1"/>
              <a:t>How can we </a:t>
            </a:r>
            <a:r>
              <a:rPr lang="en-US" sz="4000" b="1" i="1"/>
              <a:t>calculate</a:t>
            </a:r>
            <a:r>
              <a:rPr lang="en-US" sz="4000" b="1"/>
              <a:t> the energy levels in hydrogen?</a:t>
            </a:r>
          </a:p>
        </p:txBody>
      </p:sp>
      <p:sp>
        <p:nvSpPr>
          <p:cNvPr id="2311172" name="Text Box 4"/>
          <p:cNvSpPr txBox="1">
            <a:spLocks noChangeArrowheads="1"/>
          </p:cNvSpPr>
          <p:nvPr/>
        </p:nvSpPr>
        <p:spPr bwMode="auto">
          <a:xfrm>
            <a:off x="685800" y="3505200"/>
            <a:ext cx="776605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Step 1: Make precise, quantitative observations!</a:t>
            </a:r>
          </a:p>
          <a:p>
            <a:r>
              <a:rPr lang="en-US"/>
              <a:t>Step 2: Be creative &amp; come up with a model.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095875" y="1600200"/>
            <a:ext cx="3621088" cy="1981200"/>
            <a:chOff x="3210" y="1344"/>
            <a:chExt cx="2281" cy="1248"/>
          </a:xfrm>
        </p:grpSpPr>
        <p:graphicFrame>
          <p:nvGraphicFramePr>
            <p:cNvPr id="9218" name="Object 2"/>
            <p:cNvGraphicFramePr>
              <a:graphicFrameLocks noChangeAspect="1"/>
            </p:cNvGraphicFramePr>
            <p:nvPr/>
          </p:nvGraphicFramePr>
          <p:xfrm>
            <a:off x="4176" y="1344"/>
            <a:ext cx="1315" cy="903"/>
          </p:xfrm>
          <a:graphic>
            <a:graphicData uri="http://schemas.openxmlformats.org/presentationml/2006/ole">
              <p:oleObj spid="_x0000_s9218" name="Equation" r:id="rId3" imgW="850680" imgH="583920" progId="Equation.3">
                <p:embed/>
              </p:oleObj>
            </a:graphicData>
          </a:graphic>
        </p:graphicFrame>
        <p:sp>
          <p:nvSpPr>
            <p:cNvPr id="9227" name="Line 6"/>
            <p:cNvSpPr>
              <a:spLocks noChangeShapeType="1"/>
            </p:cNvSpPr>
            <p:nvPr/>
          </p:nvSpPr>
          <p:spPr bwMode="auto">
            <a:xfrm flipV="1">
              <a:off x="3210" y="1728"/>
              <a:ext cx="1014" cy="8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311178" name="Oval 10"/>
          <p:cNvSpPr>
            <a:spLocks noChangeArrowheads="1"/>
          </p:cNvSpPr>
          <p:nvPr/>
        </p:nvSpPr>
        <p:spPr bwMode="auto">
          <a:xfrm>
            <a:off x="6992938" y="5181600"/>
            <a:ext cx="322262" cy="33655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1179" name="Oval 11"/>
          <p:cNvSpPr>
            <a:spLocks noChangeArrowheads="1"/>
          </p:cNvSpPr>
          <p:nvPr/>
        </p:nvSpPr>
        <p:spPr bwMode="auto">
          <a:xfrm>
            <a:off x="7027863" y="4300538"/>
            <a:ext cx="152400" cy="134937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11180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9288" y="4384675"/>
            <a:ext cx="2744787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1181" name="Text Box 13"/>
          <p:cNvSpPr txBox="1">
            <a:spLocks noChangeArrowheads="1"/>
          </p:cNvSpPr>
          <p:nvPr/>
        </p:nvSpPr>
        <p:spPr bwMode="auto">
          <a:xfrm>
            <a:off x="5351463" y="6461125"/>
            <a:ext cx="3792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*Elapsed time: ~10</a:t>
            </a:r>
            <a:r>
              <a:rPr lang="en-US" sz="2000" b="1" baseline="30000"/>
              <a:t>-11</a:t>
            </a:r>
            <a:r>
              <a:rPr lang="en-US" sz="2000" b="1"/>
              <a:t> seconds</a:t>
            </a:r>
          </a:p>
        </p:txBody>
      </p:sp>
      <p:sp>
        <p:nvSpPr>
          <p:cNvPr id="2311182" name="Text Box 14"/>
          <p:cNvSpPr txBox="1">
            <a:spLocks noChangeArrowheads="1"/>
          </p:cNvSpPr>
          <p:nvPr/>
        </p:nvSpPr>
        <p:spPr bwMode="auto">
          <a:xfrm>
            <a:off x="304800" y="5181600"/>
            <a:ext cx="46180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How to avoid the Ka-Boom?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1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1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11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6" presetClass="path" presetSubtype="0" ac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413 0.14583 C -0.12813 0.05648 -0.07813 -0.02083 -0.01111 -0.02616 C 0.05295 -0.03287 0.11285 0.02708 0.11684 0.11389 C 0.12187 0.19375 0.07986 0.26852 0.01979 0.27384 C -0.03507 0.27778 -0.08715 0.22847 -0.09115 0.15394 C -0.09514 0.08588 -0.06007 0.02176 -0.0092 0.01644 C 0.03785 0.0125 0.08194 0.05394 0.0849 0.11644 C 0.08785 0.17245 0.0599 0.22708 0.01788 0.22986 C -0.02014 0.2338 -0.05608 0.20185 -0.0592 0.15116 C -0.06111 0.10579 -0.0401 0.06181 -0.00712 0.05926 C 0.02187 0.05648 0.05087 0.08056 0.05295 0.11921 C 0.05486 0.15255 0.03993 0.18449 0.0158 0.18727 C -0.00417 0.18982 -0.02517 0.17523 -0.02622 0.14861 C -0.02813 0.12708 -0.02014 0.1044 -0.00521 0.10185 C 0.00694 0.10185 0.01892 0.10718 0.02083 0.12176 C 0.02187 0.13125 0.01979 0.14051 0.01389 0.14445 C 0.01094 0.14583 0.00885 0.14583 0.0059 0.14445 " pathEditMode="relative" rAng="0" ptsTypes="fffffffffffffffff">
                                      <p:cBhvr>
                                        <p:cTn id="28" dur="2000" fill="hold"/>
                                        <p:tgtEl>
                                          <p:spTgt spid="231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1172" grpId="0" build="p"/>
      <p:bldP spid="2311178" grpId="0" animBg="1"/>
      <p:bldP spid="2311179" grpId="0" animBg="1"/>
      <p:bldP spid="2311179" grpId="2" animBg="1"/>
      <p:bldP spid="2311181" grpId="0"/>
      <p:bldP spid="231118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b="1"/>
              <a:t>Bohr Model</a:t>
            </a:r>
          </a:p>
        </p:txBody>
      </p:sp>
      <p:sp>
        <p:nvSpPr>
          <p:cNvPr id="218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41400"/>
            <a:ext cx="7924800" cy="505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Bohr thought: Everybody’s using Planck’s constant these days to talk about energy and frequencies.  Why not inside atoms themselves, since they interact with quantized light energy?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Bohr model has some problems, but it's still useful.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Why </a:t>
            </a:r>
            <a:r>
              <a:rPr lang="en-US" sz="2800" b="1" dirty="0"/>
              <a:t>doesn’t</a:t>
            </a:r>
            <a:r>
              <a:rPr lang="en-US" sz="2800" dirty="0"/>
              <a:t> the electron fall into the nucleus?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According to classical physics, </a:t>
            </a:r>
            <a:r>
              <a:rPr lang="en-US" sz="2400" i="1" dirty="0"/>
              <a:t>It should!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According to Bohr, </a:t>
            </a:r>
            <a:r>
              <a:rPr lang="en-US" sz="2400" i="1" dirty="0"/>
              <a:t>It just doesn’t.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Modern QM will give a satisfying answer, but you’ll have to </a:t>
            </a:r>
            <a:r>
              <a:rPr lang="en-US" sz="2400" dirty="0" smtClean="0"/>
              <a:t>wait…</a:t>
            </a:r>
            <a:endParaRPr lang="en-US" sz="2400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04800" y="6003925"/>
            <a:ext cx="86868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Original paper: Niels Bohr: </a:t>
            </a:r>
            <a:r>
              <a:rPr lang="en-US" sz="2000" i="1"/>
              <a:t>On the Constitution of Atoms and Molecules, </a:t>
            </a:r>
            <a:r>
              <a:rPr lang="en-US" sz="2000"/>
              <a:t>Philosophical Magazine, Series 6, Volume 26, p. 1-25, July 1913.)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009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811213" y="381000"/>
            <a:ext cx="788352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0988" indent="-280988"/>
            <a:r>
              <a:rPr lang="en-US" sz="2800" u="sng" dirty="0" smtClean="0"/>
              <a:t>Last time:</a:t>
            </a:r>
          </a:p>
          <a:p>
            <a:pPr marL="280988" indent="-280988">
              <a:buFontTx/>
              <a:buChar char="•"/>
            </a:pPr>
            <a:r>
              <a:rPr lang="en-US" dirty="0" smtClean="0"/>
              <a:t>Photons, atomic spectra &amp; lasers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03275" y="1676400"/>
            <a:ext cx="78835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0988" indent="-280988"/>
            <a:r>
              <a:rPr lang="en-US" sz="2800" u="sng" dirty="0" smtClean="0"/>
              <a:t>Today:</a:t>
            </a:r>
          </a:p>
          <a:p>
            <a:pPr marL="280988" indent="-280988">
              <a:buFontTx/>
              <a:buChar char="•"/>
            </a:pPr>
            <a:r>
              <a:rPr lang="en-US" dirty="0" err="1" smtClean="0"/>
              <a:t>Balmer</a:t>
            </a:r>
            <a:r>
              <a:rPr lang="en-US" dirty="0" smtClean="0"/>
              <a:t> formula and ideas about atoms</a:t>
            </a:r>
          </a:p>
          <a:p>
            <a:pPr marL="280988" indent="-280988">
              <a:buFontTx/>
              <a:buChar char="•"/>
            </a:pPr>
            <a:r>
              <a:rPr lang="en-US" dirty="0" smtClean="0"/>
              <a:t>Bohr model of hydrogen</a:t>
            </a:r>
          </a:p>
          <a:p>
            <a:pPr marL="280988" indent="-280988">
              <a:buFontTx/>
              <a:buChar char="•"/>
            </a:pPr>
            <a:r>
              <a:rPr lang="en-US" dirty="0" smtClean="0"/>
              <a:t>de Broglie waves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38200" y="4038600"/>
            <a:ext cx="78835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0988" indent="-280988"/>
            <a:r>
              <a:rPr lang="en-US" sz="2800" u="sng" dirty="0" smtClean="0"/>
              <a:t>Thursday:</a:t>
            </a:r>
          </a:p>
          <a:p>
            <a:pPr marL="280988" indent="-280988">
              <a:buFontTx/>
              <a:buChar char="•"/>
            </a:pPr>
            <a:r>
              <a:rPr lang="en-US" dirty="0" smtClean="0"/>
              <a:t>Reading on Blackboard before class</a:t>
            </a:r>
          </a:p>
          <a:p>
            <a:pPr marL="280988" indent="-280988">
              <a:buFontTx/>
              <a:buChar char="•"/>
            </a:pPr>
            <a:r>
              <a:rPr lang="en-US" dirty="0" smtClean="0"/>
              <a:t>Magnetic moments and atomic spin</a:t>
            </a:r>
          </a:p>
          <a:p>
            <a:pPr marL="280988" indent="-280988">
              <a:buFontTx/>
              <a:buChar char="•"/>
            </a:pPr>
            <a:r>
              <a:rPr lang="en-US" dirty="0" smtClean="0"/>
              <a:t>Stern-Gerlach experiments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b="1"/>
              <a:t>Bohr's approach:</a:t>
            </a:r>
          </a:p>
        </p:txBody>
      </p:sp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838200" y="2133600"/>
            <a:ext cx="83058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- Newton's laws assumed to be valid</a:t>
            </a:r>
          </a:p>
          <a:p>
            <a:r>
              <a:rPr lang="en-US"/>
              <a:t>- Coulomb forces provide centripetal acceleration.</a:t>
            </a:r>
          </a:p>
        </p:txBody>
      </p:sp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457200" y="1143000"/>
            <a:ext cx="8458200" cy="1373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#1: Treat the mechanics classical (electron spinning around a proton):</a:t>
            </a:r>
          </a:p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57200" y="3517900"/>
            <a:ext cx="8686800" cy="2484438"/>
            <a:chOff x="288" y="2486"/>
            <a:chExt cx="5472" cy="1565"/>
          </a:xfrm>
        </p:grpSpPr>
        <p:sp>
          <p:nvSpPr>
            <p:cNvPr id="25607" name="Text Box 8"/>
            <p:cNvSpPr txBox="1">
              <a:spLocks noChangeArrowheads="1"/>
            </p:cNvSpPr>
            <p:nvPr/>
          </p:nvSpPr>
          <p:spPr bwMode="auto">
            <a:xfrm>
              <a:off x="528" y="3110"/>
              <a:ext cx="5232" cy="9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282575" indent="-282575"/>
              <a:r>
                <a:rPr lang="en-US"/>
                <a:t>- The angular momentum of the electrons is quantized in multiples of </a:t>
              </a:r>
              <a:r>
                <a:rPr lang="ru-RU" sz="3200" i="1">
                  <a:latin typeface="Times New Roman" charset="0"/>
                </a:rPr>
                <a:t>ћ</a:t>
              </a:r>
              <a:r>
                <a:rPr lang="en-US"/>
                <a:t>.</a:t>
              </a:r>
            </a:p>
            <a:p>
              <a:pPr marL="282575" indent="-282575"/>
              <a:r>
                <a:rPr lang="en-US"/>
                <a:t>- The lowest angular momentum is </a:t>
              </a:r>
              <a:r>
                <a:rPr lang="ru-RU" sz="3200" i="1">
                  <a:latin typeface="Times New Roman" charset="0"/>
                </a:rPr>
                <a:t>ћ</a:t>
              </a:r>
              <a:r>
                <a:rPr lang="en-US" i="1">
                  <a:latin typeface="Times New Roman" charset="0"/>
                </a:rPr>
                <a:t>.</a:t>
              </a:r>
            </a:p>
          </p:txBody>
        </p:sp>
        <p:sp>
          <p:nvSpPr>
            <p:cNvPr id="25608" name="Text Box 9"/>
            <p:cNvSpPr txBox="1">
              <a:spLocks noChangeArrowheads="1"/>
            </p:cNvSpPr>
            <p:nvPr/>
          </p:nvSpPr>
          <p:spPr bwMode="auto">
            <a:xfrm>
              <a:off x="288" y="2486"/>
              <a:ext cx="5328" cy="5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#2: Bohr's hypothesis (Bohr had no proof for this; he just assumed it – leads to correct results!):</a:t>
              </a:r>
            </a:p>
          </p:txBody>
        </p:sp>
      </p:grpSp>
      <p:sp>
        <p:nvSpPr>
          <p:cNvPr id="2294795" name="Rectangle 11"/>
          <p:cNvSpPr>
            <a:spLocks noChangeArrowheads="1"/>
          </p:cNvSpPr>
          <p:nvPr/>
        </p:nvSpPr>
        <p:spPr bwMode="auto">
          <a:xfrm>
            <a:off x="7715250" y="6153150"/>
            <a:ext cx="1376363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ru-RU" i="1">
                <a:latin typeface="Times New Roman" charset="0"/>
              </a:rPr>
              <a:t>ћ</a:t>
            </a:r>
            <a:r>
              <a:rPr lang="en-US" i="1">
                <a:latin typeface="Times New Roman" charset="0"/>
              </a:rPr>
              <a:t> = </a:t>
            </a:r>
            <a:r>
              <a:rPr lang="en-US" sz="3600" i="1" baseline="30000">
                <a:latin typeface="Times New Roman" charset="0"/>
              </a:rPr>
              <a:t>h</a:t>
            </a:r>
            <a:r>
              <a:rPr lang="en-US" sz="3600" i="1">
                <a:latin typeface="Times New Roman" charset="0"/>
              </a:rPr>
              <a:t>/</a:t>
            </a:r>
            <a:r>
              <a:rPr lang="en-US" sz="3600" i="1" baseline="-25000">
                <a:latin typeface="Times New Roman" charset="0"/>
              </a:rPr>
              <a:t>2</a:t>
            </a:r>
            <a:r>
              <a:rPr lang="el-GR" sz="3600" i="1" baseline="-25000">
                <a:latin typeface="Times New Roman" charset="0"/>
              </a:rPr>
              <a:t>π</a:t>
            </a:r>
            <a:endParaRPr lang="en-US" sz="3600" i="1" baseline="-250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79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l"/>
            <a:r>
              <a:rPr lang="en-US" b="1"/>
              <a:t>Bohr Model. </a:t>
            </a:r>
            <a:r>
              <a:rPr lang="en-US" sz="2500" b="1"/>
              <a:t># 1: Classical mechanics</a:t>
            </a:r>
          </a:p>
        </p:txBody>
      </p:sp>
      <p:sp>
        <p:nvSpPr>
          <p:cNvPr id="26627" name="Oval 5"/>
          <p:cNvSpPr>
            <a:spLocks noChangeArrowheads="1"/>
          </p:cNvSpPr>
          <p:nvPr/>
        </p:nvSpPr>
        <p:spPr bwMode="auto">
          <a:xfrm>
            <a:off x="6248400" y="1676400"/>
            <a:ext cx="1524000" cy="1524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Line 7"/>
          <p:cNvSpPr>
            <a:spLocks noChangeShapeType="1"/>
          </p:cNvSpPr>
          <p:nvPr/>
        </p:nvSpPr>
        <p:spPr bwMode="auto">
          <a:xfrm>
            <a:off x="7553325" y="1885950"/>
            <a:ext cx="390525" cy="371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7715250" y="1724025"/>
            <a:ext cx="3413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latin typeface="Times New Roman" charset="0"/>
              </a:rPr>
              <a:t>v</a:t>
            </a:r>
          </a:p>
        </p:txBody>
      </p:sp>
      <p:sp>
        <p:nvSpPr>
          <p:cNvPr id="26630" name="Oval 9"/>
          <p:cNvSpPr>
            <a:spLocks noChangeArrowheads="1"/>
          </p:cNvSpPr>
          <p:nvPr/>
        </p:nvSpPr>
        <p:spPr bwMode="auto">
          <a:xfrm>
            <a:off x="6972300" y="234315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1" name="Line 10"/>
          <p:cNvSpPr>
            <a:spLocks noChangeShapeType="1"/>
          </p:cNvSpPr>
          <p:nvPr/>
        </p:nvSpPr>
        <p:spPr bwMode="auto">
          <a:xfrm flipH="1">
            <a:off x="7239000" y="1857375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2" name="Text Box 11"/>
          <p:cNvSpPr txBox="1">
            <a:spLocks noChangeArrowheads="1"/>
          </p:cNvSpPr>
          <p:nvPr/>
        </p:nvSpPr>
        <p:spPr bwMode="auto">
          <a:xfrm>
            <a:off x="6505575" y="914400"/>
            <a:ext cx="15224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latin typeface="Times New Roman" charset="0"/>
              </a:rPr>
              <a:t>F=k e</a:t>
            </a:r>
            <a:r>
              <a:rPr lang="en-US" i="1" baseline="30000">
                <a:latin typeface="Times New Roman" charset="0"/>
              </a:rPr>
              <a:t>2</a:t>
            </a:r>
            <a:r>
              <a:rPr lang="en-US" i="1">
                <a:latin typeface="Times New Roman" charset="0"/>
              </a:rPr>
              <a:t>/r</a:t>
            </a:r>
            <a:r>
              <a:rPr lang="en-US" i="1" baseline="30000">
                <a:latin typeface="Times New Roman" charset="0"/>
              </a:rPr>
              <a:t>2</a:t>
            </a:r>
            <a:endParaRPr lang="en-US" i="1">
              <a:latin typeface="Times New Roman" charset="0"/>
            </a:endParaRPr>
          </a:p>
        </p:txBody>
      </p:sp>
      <p:sp>
        <p:nvSpPr>
          <p:cNvPr id="26633" name="Line 12"/>
          <p:cNvSpPr>
            <a:spLocks noChangeShapeType="1"/>
          </p:cNvSpPr>
          <p:nvPr/>
        </p:nvSpPr>
        <p:spPr bwMode="auto">
          <a:xfrm>
            <a:off x="7191375" y="1371600"/>
            <a:ext cx="15240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4" name="Text Box 13"/>
          <p:cNvSpPr txBox="1">
            <a:spLocks noChangeArrowheads="1"/>
          </p:cNvSpPr>
          <p:nvPr/>
        </p:nvSpPr>
        <p:spPr bwMode="auto">
          <a:xfrm>
            <a:off x="457200" y="1066800"/>
            <a:ext cx="5486400" cy="12618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The centripetal acceleration</a:t>
            </a:r>
          </a:p>
          <a:p>
            <a:r>
              <a:rPr lang="en-US" sz="2600" i="1" dirty="0">
                <a:latin typeface="Times New Roman" charset="0"/>
              </a:rPr>
              <a:t>a = v</a:t>
            </a:r>
            <a:r>
              <a:rPr lang="en-US" sz="2600" i="1" baseline="30000" dirty="0">
                <a:latin typeface="Times New Roman" charset="0"/>
              </a:rPr>
              <a:t>2 </a:t>
            </a:r>
            <a:r>
              <a:rPr lang="en-US" sz="2600" i="1" dirty="0">
                <a:latin typeface="Times New Roman" charset="0"/>
              </a:rPr>
              <a:t>/ </a:t>
            </a:r>
            <a:r>
              <a:rPr lang="en-US" sz="2600" i="1" dirty="0" err="1">
                <a:latin typeface="Times New Roman" charset="0"/>
              </a:rPr>
              <a:t>r</a:t>
            </a:r>
            <a:r>
              <a:rPr lang="en-US" dirty="0"/>
              <a:t> is provided by the coulomb force</a:t>
            </a:r>
            <a:r>
              <a:rPr lang="en-US" dirty="0">
                <a:latin typeface="Times New Roman" charset="0"/>
              </a:rPr>
              <a:t> </a:t>
            </a:r>
            <a:r>
              <a:rPr lang="en-US" sz="2600" i="1" dirty="0" err="1">
                <a:latin typeface="Times New Roman" charset="0"/>
              </a:rPr>
              <a:t>F</a:t>
            </a:r>
            <a:r>
              <a:rPr lang="en-US" sz="2600" i="1" dirty="0">
                <a:latin typeface="Times New Roman" charset="0"/>
              </a:rPr>
              <a:t> = k</a:t>
            </a:r>
            <a:r>
              <a:rPr lang="en-US" sz="2600" i="1" dirty="0">
                <a:latin typeface="Times New Roman" charset="0"/>
                <a:ea typeface="Times New Roman" charset="0"/>
                <a:cs typeface="Times New Roman" charset="0"/>
              </a:rPr>
              <a:t>·</a:t>
            </a:r>
            <a:r>
              <a:rPr lang="en-US" sz="2600" i="1" dirty="0">
                <a:latin typeface="Times New Roman" charset="0"/>
              </a:rPr>
              <a:t>e</a:t>
            </a:r>
            <a:r>
              <a:rPr lang="en-US" sz="2600" i="1" baseline="30000" dirty="0">
                <a:latin typeface="Times New Roman" charset="0"/>
              </a:rPr>
              <a:t>2</a:t>
            </a:r>
            <a:r>
              <a:rPr lang="en-US" sz="2600" i="1" dirty="0">
                <a:latin typeface="Times New Roman" charset="0"/>
              </a:rPr>
              <a:t>/r</a:t>
            </a:r>
            <a:r>
              <a:rPr lang="en-US" sz="2600" i="1" baseline="30000" dirty="0">
                <a:latin typeface="Times New Roman" charset="0"/>
              </a:rPr>
              <a:t>2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7200" y="3124200"/>
            <a:ext cx="6413500" cy="1493838"/>
            <a:chOff x="624" y="2208"/>
            <a:chExt cx="4040" cy="941"/>
          </a:xfrm>
        </p:grpSpPr>
        <p:sp>
          <p:nvSpPr>
            <p:cNvPr id="26644" name="Text Box 14"/>
            <p:cNvSpPr txBox="1">
              <a:spLocks noChangeArrowheads="1"/>
            </p:cNvSpPr>
            <p:nvPr/>
          </p:nvSpPr>
          <p:spPr bwMode="auto">
            <a:xfrm>
              <a:off x="624" y="2208"/>
              <a:ext cx="4040" cy="9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Newton's second law </a:t>
              </a:r>
              <a:r>
                <a:rPr lang="en-US">
                  <a:sym typeface="Wingdings" charset="2"/>
                </a:rPr>
                <a:t></a:t>
              </a:r>
              <a:r>
                <a:rPr lang="en-US" i="1">
                  <a:latin typeface="Times New Roman" charset="0"/>
                </a:rPr>
                <a:t> </a:t>
              </a:r>
              <a:r>
                <a:rPr lang="en-US" sz="3200" i="1">
                  <a:latin typeface="Times New Roman" charset="0"/>
                </a:rPr>
                <a:t>mv</a:t>
              </a:r>
              <a:r>
                <a:rPr lang="en-US" sz="3200" i="1" baseline="30000">
                  <a:latin typeface="Times New Roman" charset="0"/>
                </a:rPr>
                <a:t>2</a:t>
              </a:r>
              <a:r>
                <a:rPr lang="en-US" sz="3200" i="1">
                  <a:latin typeface="Times New Roman" charset="0"/>
                </a:rPr>
                <a:t>/r = k·e</a:t>
              </a:r>
              <a:r>
                <a:rPr lang="en-US" sz="3200" i="1" baseline="30000">
                  <a:latin typeface="Times New Roman" charset="0"/>
                </a:rPr>
                <a:t>2</a:t>
              </a:r>
              <a:r>
                <a:rPr lang="en-US" sz="3200" i="1">
                  <a:latin typeface="Times New Roman" charset="0"/>
                </a:rPr>
                <a:t>/r</a:t>
              </a:r>
              <a:r>
                <a:rPr lang="en-US" sz="3200" i="1" baseline="30000">
                  <a:latin typeface="Times New Roman" charset="0"/>
                </a:rPr>
                <a:t>2</a:t>
              </a:r>
            </a:p>
            <a:p>
              <a:r>
                <a:rPr lang="en-US"/>
                <a:t>			     or:  </a:t>
              </a:r>
              <a:r>
                <a:rPr lang="en-US" sz="3200" i="1">
                  <a:latin typeface="Times New Roman" charset="0"/>
                </a:rPr>
                <a:t>mv</a:t>
              </a:r>
              <a:r>
                <a:rPr lang="en-US" sz="3200" i="1" baseline="30000">
                  <a:latin typeface="Times New Roman" charset="0"/>
                </a:rPr>
                <a:t>2</a:t>
              </a:r>
              <a:r>
                <a:rPr lang="en-US" sz="3200" i="1">
                  <a:latin typeface="Times New Roman" charset="0"/>
                </a:rPr>
                <a:t> = k·e</a:t>
              </a:r>
              <a:r>
                <a:rPr lang="en-US" sz="3200" i="1" baseline="30000">
                  <a:latin typeface="Times New Roman" charset="0"/>
                </a:rPr>
                <a:t>2</a:t>
              </a:r>
              <a:r>
                <a:rPr lang="en-US" sz="3200" i="1">
                  <a:latin typeface="Times New Roman" charset="0"/>
                </a:rPr>
                <a:t>/r</a:t>
              </a:r>
              <a:endParaRPr lang="en-US" sz="3200">
                <a:latin typeface="Times New Roman" charset="0"/>
              </a:endParaRPr>
            </a:p>
            <a:p>
              <a:r>
                <a:rPr lang="en-US">
                  <a:latin typeface="Times New Roman" charset="0"/>
                </a:rPr>
                <a:t> </a:t>
              </a:r>
            </a:p>
          </p:txBody>
        </p:sp>
        <p:sp>
          <p:nvSpPr>
            <p:cNvPr id="26645" name="Rectangle 15"/>
            <p:cNvSpPr>
              <a:spLocks noChangeArrowheads="1"/>
            </p:cNvSpPr>
            <p:nvPr/>
          </p:nvSpPr>
          <p:spPr bwMode="auto">
            <a:xfrm>
              <a:off x="2906" y="2542"/>
              <a:ext cx="14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6636" name="Oval 6"/>
          <p:cNvSpPr>
            <a:spLocks noChangeArrowheads="1"/>
          </p:cNvSpPr>
          <p:nvPr/>
        </p:nvSpPr>
        <p:spPr bwMode="auto">
          <a:xfrm>
            <a:off x="7410450" y="1762125"/>
            <a:ext cx="152400" cy="152400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9985" name="Text Box 17"/>
          <p:cNvSpPr txBox="1">
            <a:spLocks noChangeArrowheads="1"/>
          </p:cNvSpPr>
          <p:nvPr/>
        </p:nvSpPr>
        <p:spPr bwMode="auto">
          <a:xfrm>
            <a:off x="657225" y="4419600"/>
            <a:ext cx="6507163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 electron's kinetic energy is    </a:t>
            </a:r>
            <a:r>
              <a:rPr lang="en-US" i="1">
                <a:latin typeface="Times New Roman" charset="0"/>
              </a:rPr>
              <a:t>KE = ½ m v</a:t>
            </a:r>
            <a:r>
              <a:rPr lang="en-US" i="1" baseline="30000">
                <a:latin typeface="Times New Roman" charset="0"/>
              </a:rPr>
              <a:t>2</a:t>
            </a:r>
            <a:r>
              <a:rPr lang="en-US" i="1">
                <a:latin typeface="Times New Roman" charset="0"/>
              </a:rPr>
              <a:t> </a:t>
            </a:r>
            <a:r>
              <a:rPr lang="en-US"/>
              <a:t> </a:t>
            </a:r>
          </a:p>
          <a:p>
            <a:r>
              <a:rPr lang="en-US"/>
              <a:t>The electron's potential energy is </a:t>
            </a:r>
            <a:r>
              <a:rPr lang="en-US" i="1">
                <a:latin typeface="Times New Roman" charset="0"/>
              </a:rPr>
              <a:t>PE = - ke</a:t>
            </a:r>
            <a:r>
              <a:rPr lang="en-US" i="1" baseline="30000">
                <a:latin typeface="Times New Roman" charset="0"/>
              </a:rPr>
              <a:t>2</a:t>
            </a:r>
            <a:r>
              <a:rPr lang="en-US" i="1">
                <a:latin typeface="Times New Roman" charset="0"/>
              </a:rPr>
              <a:t>/r</a:t>
            </a:r>
            <a:endParaRPr lang="en-US"/>
          </a:p>
          <a:p>
            <a:r>
              <a:rPr lang="en-US">
                <a:sym typeface="Wingdings" charset="2"/>
              </a:rPr>
              <a:t> </a:t>
            </a:r>
            <a:r>
              <a:rPr lang="en-US" i="1">
                <a:latin typeface="Times New Roman" charset="0"/>
                <a:sym typeface="Wingdings" charset="2"/>
              </a:rPr>
              <a:t>E= KE + PE = -½ ke</a:t>
            </a:r>
            <a:r>
              <a:rPr lang="en-US" i="1" baseline="30000">
                <a:latin typeface="Times New Roman" charset="0"/>
                <a:sym typeface="Wingdings" charset="2"/>
              </a:rPr>
              <a:t>2</a:t>
            </a:r>
            <a:r>
              <a:rPr lang="en-US" i="1">
                <a:latin typeface="Times New Roman" charset="0"/>
                <a:sym typeface="Wingdings" charset="2"/>
              </a:rPr>
              <a:t>/r =</a:t>
            </a:r>
            <a:r>
              <a:rPr lang="en-US">
                <a:sym typeface="Wingdings" charset="2"/>
              </a:rPr>
              <a:t> </a:t>
            </a:r>
            <a:r>
              <a:rPr lang="en-US" i="1">
                <a:latin typeface="Times New Roman" charset="0"/>
                <a:sym typeface="Wingdings" charset="2"/>
              </a:rPr>
              <a:t>½ PE</a:t>
            </a:r>
            <a:endParaRPr lang="en-US"/>
          </a:p>
        </p:txBody>
      </p:sp>
      <p:sp>
        <p:nvSpPr>
          <p:cNvPr id="2259986" name="Rectangle 18"/>
          <p:cNvSpPr>
            <a:spLocks noChangeArrowheads="1"/>
          </p:cNvSpPr>
          <p:nvPr/>
        </p:nvSpPr>
        <p:spPr bwMode="auto">
          <a:xfrm>
            <a:off x="1039813" y="5178425"/>
            <a:ext cx="4217987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9988" name="Text Box 20"/>
          <p:cNvSpPr txBox="1">
            <a:spLocks noChangeArrowheads="1"/>
          </p:cNvSpPr>
          <p:nvPr/>
        </p:nvSpPr>
        <p:spPr bwMode="auto">
          <a:xfrm>
            <a:off x="517525" y="6084888"/>
            <a:ext cx="77406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Therefore: If we know r, we know E and v, etc…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086600" y="4648200"/>
            <a:ext cx="525463" cy="476250"/>
            <a:chOff x="5040" y="2964"/>
            <a:chExt cx="331" cy="300"/>
          </a:xfrm>
        </p:grpSpPr>
        <p:sp>
          <p:nvSpPr>
            <p:cNvPr id="26642" name="Freeform 21"/>
            <p:cNvSpPr>
              <a:spLocks/>
            </p:cNvSpPr>
            <p:nvPr/>
          </p:nvSpPr>
          <p:spPr bwMode="auto">
            <a:xfrm>
              <a:off x="5040" y="2976"/>
              <a:ext cx="96" cy="288"/>
            </a:xfrm>
            <a:custGeom>
              <a:avLst/>
              <a:gdLst>
                <a:gd name="T0" fmla="*/ 0 w 96"/>
                <a:gd name="T1" fmla="*/ 0 h 288"/>
                <a:gd name="T2" fmla="*/ 96 w 96"/>
                <a:gd name="T3" fmla="*/ 144 h 288"/>
                <a:gd name="T4" fmla="*/ 0 w 96"/>
                <a:gd name="T5" fmla="*/ 288 h 288"/>
                <a:gd name="T6" fmla="*/ 0 60000 65536"/>
                <a:gd name="T7" fmla="*/ 0 60000 65536"/>
                <a:gd name="T8" fmla="*/ 0 60000 65536"/>
                <a:gd name="T9" fmla="*/ 0 w 96"/>
                <a:gd name="T10" fmla="*/ 0 h 288"/>
                <a:gd name="T11" fmla="*/ 96 w 96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288">
                  <a:moveTo>
                    <a:pt x="0" y="0"/>
                  </a:moveTo>
                  <a:cubicBezTo>
                    <a:pt x="48" y="48"/>
                    <a:pt x="96" y="96"/>
                    <a:pt x="96" y="144"/>
                  </a:cubicBezTo>
                  <a:cubicBezTo>
                    <a:pt x="96" y="192"/>
                    <a:pt x="16" y="264"/>
                    <a:pt x="0" y="288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643" name="Text Box 23"/>
            <p:cNvSpPr txBox="1">
              <a:spLocks noChangeArrowheads="1"/>
            </p:cNvSpPr>
            <p:nvPr/>
          </p:nvSpPr>
          <p:spPr bwMode="auto">
            <a:xfrm>
              <a:off x="5088" y="2964"/>
              <a:ext cx="283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 +</a:t>
              </a:r>
            </a:p>
          </p:txBody>
        </p:sp>
      </p:grpSp>
      <p:sp>
        <p:nvSpPr>
          <p:cNvPr id="2259992" name="Text Box 24"/>
          <p:cNvSpPr txBox="1">
            <a:spLocks noChangeArrowheads="1"/>
          </p:cNvSpPr>
          <p:nvPr/>
        </p:nvSpPr>
        <p:spPr bwMode="auto">
          <a:xfrm>
            <a:off x="7516813" y="4648200"/>
            <a:ext cx="64135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ym typeface="Wingdings" charset="2"/>
              </a:rPr>
              <a:t></a:t>
            </a:r>
            <a:r>
              <a:rPr lang="en-US" i="1" dirty="0" err="1">
                <a:latin typeface="Times New Roman" charset="0"/>
                <a:ea typeface="Times New Roman" charset="0"/>
                <a:cs typeface="Times New Roman" charset="0"/>
              </a:rPr>
              <a:t>E</a:t>
            </a:r>
            <a:endParaRPr lang="en-US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59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9985" grpId="0" build="p"/>
      <p:bldP spid="2259986" grpId="0" animBg="1"/>
      <p:bldP spid="2259988" grpId="0"/>
      <p:bldP spid="225999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l"/>
            <a:r>
              <a:rPr lang="en-US" sz="4000" b="1"/>
              <a:t>Bohr Model. </a:t>
            </a:r>
            <a:r>
              <a:rPr lang="en-US" sz="2500" b="1"/>
              <a:t>#2: Quantized angular momentum</a:t>
            </a:r>
          </a:p>
        </p:txBody>
      </p:sp>
      <p:sp>
        <p:nvSpPr>
          <p:cNvPr id="10245" name="Oval 3"/>
          <p:cNvSpPr>
            <a:spLocks noChangeArrowheads="1"/>
          </p:cNvSpPr>
          <p:nvPr/>
        </p:nvSpPr>
        <p:spPr bwMode="auto">
          <a:xfrm>
            <a:off x="6248400" y="1676400"/>
            <a:ext cx="1524000" cy="1524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Line 4"/>
          <p:cNvSpPr>
            <a:spLocks noChangeShapeType="1"/>
          </p:cNvSpPr>
          <p:nvPr/>
        </p:nvSpPr>
        <p:spPr bwMode="auto">
          <a:xfrm>
            <a:off x="7553325" y="1885950"/>
            <a:ext cx="390525" cy="371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7715250" y="1724025"/>
            <a:ext cx="3413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latin typeface="Times New Roman" charset="0"/>
              </a:rPr>
              <a:t>v</a:t>
            </a:r>
          </a:p>
        </p:txBody>
      </p:sp>
      <p:sp>
        <p:nvSpPr>
          <p:cNvPr id="10248" name="Oval 6"/>
          <p:cNvSpPr>
            <a:spLocks noChangeArrowheads="1"/>
          </p:cNvSpPr>
          <p:nvPr/>
        </p:nvSpPr>
        <p:spPr bwMode="auto">
          <a:xfrm>
            <a:off x="6981825" y="2352675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9" name="Line 7"/>
          <p:cNvSpPr>
            <a:spLocks noChangeShapeType="1"/>
          </p:cNvSpPr>
          <p:nvPr/>
        </p:nvSpPr>
        <p:spPr bwMode="auto">
          <a:xfrm flipH="1">
            <a:off x="7239000" y="1857375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50" name="Text Box 8"/>
          <p:cNvSpPr txBox="1">
            <a:spLocks noChangeArrowheads="1"/>
          </p:cNvSpPr>
          <p:nvPr/>
        </p:nvSpPr>
        <p:spPr bwMode="auto">
          <a:xfrm>
            <a:off x="6505575" y="914400"/>
            <a:ext cx="15224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latin typeface="Times New Roman" charset="0"/>
              </a:rPr>
              <a:t>F=k e</a:t>
            </a:r>
            <a:r>
              <a:rPr lang="en-US" i="1" baseline="30000">
                <a:latin typeface="Times New Roman" charset="0"/>
              </a:rPr>
              <a:t>2</a:t>
            </a:r>
            <a:r>
              <a:rPr lang="en-US" i="1">
                <a:latin typeface="Times New Roman" charset="0"/>
              </a:rPr>
              <a:t>/r</a:t>
            </a:r>
            <a:r>
              <a:rPr lang="en-US" i="1" baseline="30000">
                <a:latin typeface="Times New Roman" charset="0"/>
              </a:rPr>
              <a:t>2</a:t>
            </a:r>
            <a:endParaRPr lang="en-US" i="1">
              <a:latin typeface="Times New Roman" charset="0"/>
            </a:endParaRPr>
          </a:p>
        </p:txBody>
      </p:sp>
      <p:sp>
        <p:nvSpPr>
          <p:cNvPr id="10251" name="Line 9"/>
          <p:cNvSpPr>
            <a:spLocks noChangeShapeType="1"/>
          </p:cNvSpPr>
          <p:nvPr/>
        </p:nvSpPr>
        <p:spPr bwMode="auto">
          <a:xfrm>
            <a:off x="7191375" y="1371600"/>
            <a:ext cx="15240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05034" name="Text Box 10"/>
          <p:cNvSpPr txBox="1">
            <a:spLocks noChangeArrowheads="1"/>
          </p:cNvSpPr>
          <p:nvPr/>
        </p:nvSpPr>
        <p:spPr bwMode="auto">
          <a:xfrm>
            <a:off x="457200" y="1066800"/>
            <a:ext cx="5867400" cy="2654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Bohr </a:t>
            </a:r>
            <a:r>
              <a:rPr lang="en-US" i="1"/>
              <a:t>assumed</a:t>
            </a:r>
            <a:r>
              <a:rPr lang="en-US"/>
              <a:t> that the angular momentum of the electron could only have the quantized values of:</a:t>
            </a:r>
          </a:p>
          <a:p>
            <a:r>
              <a:rPr lang="en-US" i="1">
                <a:latin typeface="Times New Roman" charset="0"/>
              </a:rPr>
              <a:t>		  	L= n</a:t>
            </a:r>
            <a:r>
              <a:rPr lang="ru-RU" i="1">
                <a:latin typeface="Times New Roman" charset="0"/>
                <a:ea typeface="Times New Roman" charset="0"/>
                <a:cs typeface="Times New Roman" charset="0"/>
              </a:rPr>
              <a:t>ћ</a:t>
            </a:r>
            <a:endParaRPr lang="en-US" i="1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>
                <a:ea typeface="Times New Roman" charset="0"/>
                <a:cs typeface="Times New Roman" charset="0"/>
              </a:rPr>
              <a:t>And therefore:</a:t>
            </a:r>
            <a:r>
              <a:rPr lang="en-US" i="1">
                <a:ea typeface="Times New Roman" charset="0"/>
                <a:cs typeface="Times New Roman" charset="0"/>
              </a:rPr>
              <a:t> </a:t>
            </a:r>
            <a:r>
              <a:rPr lang="en-US" i="1">
                <a:latin typeface="Times New Roman" charset="0"/>
                <a:ea typeface="Times New Roman" charset="0"/>
                <a:cs typeface="Times New Roman" charset="0"/>
              </a:rPr>
              <a:t>mvr = n</a:t>
            </a:r>
            <a:r>
              <a:rPr lang="ru-RU" i="1">
                <a:latin typeface="Times New Roman" charset="0"/>
              </a:rPr>
              <a:t>ћ</a:t>
            </a:r>
            <a:r>
              <a:rPr lang="en-US" i="1">
                <a:latin typeface="Times New Roman" charset="0"/>
              </a:rPr>
              <a:t>, </a:t>
            </a:r>
            <a:r>
              <a:rPr lang="en-US" sz="2700" i="1">
                <a:latin typeface="Times New Roman" charset="0"/>
              </a:rPr>
              <a:t>(n=1,2,3…)</a:t>
            </a:r>
          </a:p>
          <a:p>
            <a:r>
              <a:rPr lang="en-US"/>
              <a:t>		or:     </a:t>
            </a:r>
            <a:r>
              <a:rPr lang="en-US" i="1">
                <a:latin typeface="Times New Roman" charset="0"/>
              </a:rPr>
              <a:t>v = n</a:t>
            </a:r>
            <a:r>
              <a:rPr lang="ru-RU" i="1">
                <a:latin typeface="Times New Roman" charset="0"/>
              </a:rPr>
              <a:t>ћ</a:t>
            </a:r>
            <a:r>
              <a:rPr lang="en-US" i="1">
                <a:latin typeface="Times New Roman" charset="0"/>
              </a:rPr>
              <a:t>/(mr)</a:t>
            </a:r>
          </a:p>
        </p:txBody>
      </p:sp>
      <p:sp>
        <p:nvSpPr>
          <p:cNvPr id="10253" name="Oval 14"/>
          <p:cNvSpPr>
            <a:spLocks noChangeArrowheads="1"/>
          </p:cNvSpPr>
          <p:nvPr/>
        </p:nvSpPr>
        <p:spPr bwMode="auto">
          <a:xfrm>
            <a:off x="7410450" y="1762125"/>
            <a:ext cx="152400" cy="152400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05044" name="Text Box 20"/>
          <p:cNvSpPr txBox="1">
            <a:spLocks noChangeArrowheads="1"/>
          </p:cNvSpPr>
          <p:nvPr/>
        </p:nvSpPr>
        <p:spPr bwMode="auto">
          <a:xfrm>
            <a:off x="457200" y="3657600"/>
            <a:ext cx="76358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Substituting this into </a:t>
            </a:r>
            <a:r>
              <a:rPr lang="en-US" i="1">
                <a:latin typeface="Times New Roman" charset="0"/>
              </a:rPr>
              <a:t>mv</a:t>
            </a:r>
            <a:r>
              <a:rPr lang="en-US" i="1" baseline="30000">
                <a:latin typeface="Times New Roman" charset="0"/>
              </a:rPr>
              <a:t>2</a:t>
            </a:r>
            <a:r>
              <a:rPr lang="en-US" i="1">
                <a:latin typeface="Times New Roman" charset="0"/>
              </a:rPr>
              <a:t> = k·e</a:t>
            </a:r>
            <a:r>
              <a:rPr lang="en-US" i="1" baseline="30000">
                <a:latin typeface="Times New Roman" charset="0"/>
              </a:rPr>
              <a:t>2</a:t>
            </a:r>
            <a:r>
              <a:rPr lang="en-US" i="1">
                <a:latin typeface="Times New Roman" charset="0"/>
              </a:rPr>
              <a:t>/r </a:t>
            </a:r>
            <a:r>
              <a:rPr lang="en-US"/>
              <a:t>leads to:</a:t>
            </a:r>
          </a:p>
        </p:txBody>
      </p:sp>
      <p:graphicFrame>
        <p:nvGraphicFramePr>
          <p:cNvPr id="2305045" name="Object 2"/>
          <p:cNvGraphicFramePr>
            <a:graphicFrameLocks noChangeAspect="1"/>
          </p:cNvGraphicFramePr>
          <p:nvPr/>
        </p:nvGraphicFramePr>
        <p:xfrm>
          <a:off x="536575" y="4267200"/>
          <a:ext cx="5391150" cy="1047750"/>
        </p:xfrm>
        <a:graphic>
          <a:graphicData uri="http://schemas.openxmlformats.org/presentationml/2006/ole">
            <p:oleObj spid="_x0000_s10242" name="Equation" r:id="rId4" imgW="2158920" imgH="419040" progId="Equation.3">
              <p:embed/>
            </p:oleObj>
          </a:graphicData>
        </a:graphic>
      </p:graphicFrame>
      <p:sp>
        <p:nvSpPr>
          <p:cNvPr id="2305046" name="Text Box 22"/>
          <p:cNvSpPr txBox="1">
            <a:spLocks noChangeArrowheads="1"/>
          </p:cNvSpPr>
          <p:nvPr/>
        </p:nvSpPr>
        <p:spPr bwMode="auto">
          <a:xfrm>
            <a:off x="6011863" y="4495800"/>
            <a:ext cx="26670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latin typeface="Times New Roman" charset="0"/>
              </a:rPr>
              <a:t>, r</a:t>
            </a:r>
            <a:r>
              <a:rPr lang="en-US" i="1" baseline="-25000">
                <a:latin typeface="Times New Roman" charset="0"/>
              </a:rPr>
              <a:t>B</a:t>
            </a:r>
            <a:r>
              <a:rPr lang="en-US"/>
              <a:t>: Bohr radius</a:t>
            </a:r>
          </a:p>
        </p:txBody>
      </p:sp>
      <p:graphicFrame>
        <p:nvGraphicFramePr>
          <p:cNvPr id="2305047" name="Object 3"/>
          <p:cNvGraphicFramePr>
            <a:graphicFrameLocks noChangeAspect="1"/>
          </p:cNvGraphicFramePr>
          <p:nvPr/>
        </p:nvGraphicFramePr>
        <p:xfrm>
          <a:off x="179388" y="5521325"/>
          <a:ext cx="6607175" cy="1033463"/>
        </p:xfrm>
        <a:graphic>
          <a:graphicData uri="http://schemas.openxmlformats.org/presentationml/2006/ole">
            <p:oleObj spid="_x0000_s10243" name="Equation" r:id="rId5" imgW="2679700" imgH="419100" progId="Equation.DSMT4">
              <p:embed/>
            </p:oleObj>
          </a:graphicData>
        </a:graphic>
      </p:graphicFrame>
      <p:sp>
        <p:nvSpPr>
          <p:cNvPr id="2305048" name="Text Box 24"/>
          <p:cNvSpPr txBox="1">
            <a:spLocks noChangeArrowheads="1"/>
          </p:cNvSpPr>
          <p:nvPr/>
        </p:nvSpPr>
        <p:spPr bwMode="auto">
          <a:xfrm>
            <a:off x="6661150" y="5683250"/>
            <a:ext cx="23622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>
                <a:latin typeface="Times New Roman" charset="0"/>
              </a:rPr>
              <a:t>, E</a:t>
            </a:r>
            <a:r>
              <a:rPr lang="en-US" i="1" baseline="-25000">
                <a:latin typeface="Times New Roman" charset="0"/>
              </a:rPr>
              <a:t>R</a:t>
            </a:r>
            <a:r>
              <a:rPr lang="en-US"/>
              <a:t>: Rydberg</a:t>
            </a:r>
          </a:p>
          <a:p>
            <a:r>
              <a:rPr lang="en-US"/>
              <a:t>       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0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05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305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05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5044" grpId="0"/>
      <p:bldP spid="2305046" grpId="0"/>
      <p:bldP spid="230504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l"/>
            <a:r>
              <a:rPr lang="en-US" b="1"/>
              <a:t>Bohr Model. </a:t>
            </a:r>
            <a:r>
              <a:rPr lang="en-US" sz="2900" b="1"/>
              <a:t>Results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584200" y="803275"/>
          <a:ext cx="5295900" cy="1047750"/>
        </p:xfrm>
        <a:graphic>
          <a:graphicData uri="http://schemas.openxmlformats.org/presentationml/2006/ole">
            <p:oleObj spid="_x0000_s11266" name="Equation" r:id="rId4" imgW="2120760" imgH="419040" progId="Equation.3">
              <p:embed/>
            </p:oleObj>
          </a:graphicData>
        </a:graphic>
      </p:graphicFrame>
      <p:sp>
        <p:nvSpPr>
          <p:cNvPr id="11270" name="Text Box 14"/>
          <p:cNvSpPr txBox="1">
            <a:spLocks noChangeArrowheads="1"/>
          </p:cNvSpPr>
          <p:nvPr/>
        </p:nvSpPr>
        <p:spPr bwMode="auto">
          <a:xfrm>
            <a:off x="6011863" y="1031875"/>
            <a:ext cx="26670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latin typeface="Times New Roman" charset="0"/>
              </a:rPr>
              <a:t>, r</a:t>
            </a:r>
            <a:r>
              <a:rPr lang="en-US" i="1" baseline="-25000">
                <a:latin typeface="Times New Roman" charset="0"/>
              </a:rPr>
              <a:t>B</a:t>
            </a:r>
            <a:r>
              <a:rPr lang="en-US"/>
              <a:t>: Bohr radius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79388" y="2057400"/>
          <a:ext cx="6607175" cy="1033463"/>
        </p:xfrm>
        <a:graphic>
          <a:graphicData uri="http://schemas.openxmlformats.org/presentationml/2006/ole">
            <p:oleObj spid="_x0000_s11267" name="Equation" r:id="rId5" imgW="2679700" imgH="419100" progId="Equation.DSMT4">
              <p:embed/>
            </p:oleObj>
          </a:graphicData>
        </a:graphic>
      </p:graphicFrame>
      <p:sp>
        <p:nvSpPr>
          <p:cNvPr id="11271" name="Text Box 16"/>
          <p:cNvSpPr txBox="1">
            <a:spLocks noChangeArrowheads="1"/>
          </p:cNvSpPr>
          <p:nvPr/>
        </p:nvSpPr>
        <p:spPr bwMode="auto">
          <a:xfrm>
            <a:off x="6661150" y="2219325"/>
            <a:ext cx="23622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>
                <a:latin typeface="Times New Roman" charset="0"/>
              </a:rPr>
              <a:t>, E</a:t>
            </a:r>
            <a:r>
              <a:rPr lang="en-US" i="1" baseline="-25000">
                <a:latin typeface="Times New Roman" charset="0"/>
              </a:rPr>
              <a:t>R</a:t>
            </a:r>
            <a:r>
              <a:rPr lang="en-US"/>
              <a:t>: Rydberg</a:t>
            </a:r>
          </a:p>
          <a:p>
            <a:r>
              <a:rPr lang="en-US"/>
              <a:t>        Energy</a:t>
            </a:r>
          </a:p>
        </p:txBody>
      </p:sp>
      <p:sp>
        <p:nvSpPr>
          <p:cNvPr id="11272" name="Text Box 17"/>
          <p:cNvSpPr txBox="1">
            <a:spLocks noChangeArrowheads="1"/>
          </p:cNvSpPr>
          <p:nvPr/>
        </p:nvSpPr>
        <p:spPr bwMode="auto">
          <a:xfrm>
            <a:off x="228600" y="3200400"/>
            <a:ext cx="8702675" cy="1373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The Bohr model not only predicts a reasonable atomic radius </a:t>
            </a:r>
            <a:r>
              <a:rPr lang="en-US" i="1">
                <a:latin typeface="Times New Roman" charset="0"/>
              </a:rPr>
              <a:t>r</a:t>
            </a:r>
            <a:r>
              <a:rPr lang="en-US" i="1" baseline="-25000">
                <a:latin typeface="Times New Roman" charset="0"/>
              </a:rPr>
              <a:t>B</a:t>
            </a:r>
            <a:r>
              <a:rPr lang="en-US"/>
              <a:t>, but it also predicts the energy levels in hydrogen to 4 digits accuracy!</a:t>
            </a:r>
          </a:p>
        </p:txBody>
      </p:sp>
      <p:sp>
        <p:nvSpPr>
          <p:cNvPr id="2307090" name="Text Box 18"/>
          <p:cNvSpPr txBox="1">
            <a:spLocks noChangeArrowheads="1"/>
          </p:cNvSpPr>
          <p:nvPr/>
        </p:nvSpPr>
        <p:spPr bwMode="auto">
          <a:xfrm>
            <a:off x="212725" y="4865688"/>
            <a:ext cx="4383088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Possible photon energies: </a:t>
            </a:r>
          </a:p>
        </p:txBody>
      </p:sp>
      <p:graphicFrame>
        <p:nvGraphicFramePr>
          <p:cNvPr id="2307091" name="Object 4"/>
          <p:cNvGraphicFramePr>
            <a:graphicFrameLocks noChangeAspect="1"/>
          </p:cNvGraphicFramePr>
          <p:nvPr/>
        </p:nvGraphicFramePr>
        <p:xfrm>
          <a:off x="4457700" y="4627563"/>
          <a:ext cx="4572000" cy="1079500"/>
        </p:xfrm>
        <a:graphic>
          <a:graphicData uri="http://schemas.openxmlformats.org/presentationml/2006/ole">
            <p:oleObj spid="_x0000_s11268" name="Equation" r:id="rId6" imgW="1828800" imgH="431640" progId="Equation.3">
              <p:embed/>
            </p:oleObj>
          </a:graphicData>
        </a:graphic>
      </p:graphicFrame>
      <p:sp>
        <p:nvSpPr>
          <p:cNvPr id="2307092" name="Text Box 20"/>
          <p:cNvSpPr txBox="1">
            <a:spLocks noChangeArrowheads="1"/>
          </p:cNvSpPr>
          <p:nvPr/>
        </p:nvSpPr>
        <p:spPr bwMode="auto">
          <a:xfrm>
            <a:off x="381000" y="5943600"/>
            <a:ext cx="82327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charset="2"/>
              </a:rPr>
              <a:t> The Bohr model 'explains' the Rydberg formula!!</a:t>
            </a:r>
            <a:endParaRPr lang="en-US"/>
          </a:p>
        </p:txBody>
      </p:sp>
      <p:sp>
        <p:nvSpPr>
          <p:cNvPr id="2307093" name="Text Box 21"/>
          <p:cNvSpPr txBox="1">
            <a:spLocks noChangeArrowheads="1"/>
          </p:cNvSpPr>
          <p:nvPr/>
        </p:nvSpPr>
        <p:spPr bwMode="auto">
          <a:xfrm>
            <a:off x="5487988" y="5426075"/>
            <a:ext cx="8064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(</a:t>
            </a:r>
            <a:r>
              <a:rPr lang="en-US" sz="1600" i="1">
                <a:latin typeface="Times New Roman" charset="0"/>
              </a:rPr>
              <a:t>n &gt; m</a:t>
            </a:r>
            <a:r>
              <a:rPr lang="en-US" sz="1600">
                <a:latin typeface="Times New Roman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0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07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07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0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7090" grpId="0"/>
      <p:bldP spid="2307092" grpId="0"/>
      <p:bldP spid="230709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Line 12"/>
          <p:cNvSpPr>
            <a:spLocks noChangeShapeType="1"/>
          </p:cNvSpPr>
          <p:nvPr/>
        </p:nvSpPr>
        <p:spPr bwMode="auto">
          <a:xfrm>
            <a:off x="1511300" y="4659313"/>
            <a:ext cx="65088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2" name="Line 13"/>
          <p:cNvSpPr>
            <a:spLocks noChangeShapeType="1"/>
          </p:cNvSpPr>
          <p:nvPr/>
        </p:nvSpPr>
        <p:spPr bwMode="auto">
          <a:xfrm>
            <a:off x="1511300" y="4233863"/>
            <a:ext cx="65088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3" name="Line 14"/>
          <p:cNvSpPr>
            <a:spLocks noChangeShapeType="1"/>
          </p:cNvSpPr>
          <p:nvPr/>
        </p:nvSpPr>
        <p:spPr bwMode="auto">
          <a:xfrm>
            <a:off x="1511300" y="2076450"/>
            <a:ext cx="65088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4" name="Line 15"/>
          <p:cNvSpPr>
            <a:spLocks noChangeShapeType="1"/>
          </p:cNvSpPr>
          <p:nvPr/>
        </p:nvSpPr>
        <p:spPr bwMode="auto">
          <a:xfrm>
            <a:off x="1589088" y="2076450"/>
            <a:ext cx="3175" cy="25828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5" name="Line 16"/>
          <p:cNvSpPr>
            <a:spLocks noChangeShapeType="1"/>
          </p:cNvSpPr>
          <p:nvPr/>
        </p:nvSpPr>
        <p:spPr bwMode="auto">
          <a:xfrm>
            <a:off x="1554163" y="2076450"/>
            <a:ext cx="3044825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6" name="Line 17"/>
          <p:cNvSpPr>
            <a:spLocks noChangeShapeType="1"/>
          </p:cNvSpPr>
          <p:nvPr/>
        </p:nvSpPr>
        <p:spPr bwMode="auto">
          <a:xfrm flipV="1">
            <a:off x="1589088" y="2076450"/>
            <a:ext cx="3175" cy="301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7" name="Line 18"/>
          <p:cNvSpPr>
            <a:spLocks noChangeShapeType="1"/>
          </p:cNvSpPr>
          <p:nvPr/>
        </p:nvSpPr>
        <p:spPr bwMode="auto">
          <a:xfrm flipV="1">
            <a:off x="2182813" y="2076450"/>
            <a:ext cx="4762" cy="301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8" name="Line 19"/>
          <p:cNvSpPr>
            <a:spLocks noChangeShapeType="1"/>
          </p:cNvSpPr>
          <p:nvPr/>
        </p:nvSpPr>
        <p:spPr bwMode="auto">
          <a:xfrm flipV="1">
            <a:off x="2800350" y="2076450"/>
            <a:ext cx="4763" cy="301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9" name="Line 20"/>
          <p:cNvSpPr>
            <a:spLocks noChangeShapeType="1"/>
          </p:cNvSpPr>
          <p:nvPr/>
        </p:nvSpPr>
        <p:spPr bwMode="auto">
          <a:xfrm flipV="1">
            <a:off x="3390900" y="2076450"/>
            <a:ext cx="4763" cy="301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0" name="Line 21"/>
          <p:cNvSpPr>
            <a:spLocks noChangeShapeType="1"/>
          </p:cNvSpPr>
          <p:nvPr/>
        </p:nvSpPr>
        <p:spPr bwMode="auto">
          <a:xfrm flipV="1">
            <a:off x="4005263" y="2076450"/>
            <a:ext cx="7937" cy="301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1" name="Line 22"/>
          <p:cNvSpPr>
            <a:spLocks noChangeShapeType="1"/>
          </p:cNvSpPr>
          <p:nvPr/>
        </p:nvSpPr>
        <p:spPr bwMode="auto">
          <a:xfrm flipV="1">
            <a:off x="4598988" y="2076450"/>
            <a:ext cx="4762" cy="3016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2" name="Text Box 23"/>
          <p:cNvSpPr txBox="1">
            <a:spLocks noChangeArrowheads="1"/>
          </p:cNvSpPr>
          <p:nvPr/>
        </p:nvSpPr>
        <p:spPr bwMode="auto">
          <a:xfrm>
            <a:off x="1635125" y="1689100"/>
            <a:ext cx="2495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distance from proton</a:t>
            </a:r>
          </a:p>
        </p:txBody>
      </p:sp>
      <p:sp>
        <p:nvSpPr>
          <p:cNvPr id="12303" name="Text Box 24"/>
          <p:cNvSpPr txBox="1">
            <a:spLocks noChangeArrowheads="1"/>
          </p:cNvSpPr>
          <p:nvPr/>
        </p:nvSpPr>
        <p:spPr bwMode="auto">
          <a:xfrm>
            <a:off x="1412875" y="1600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2304" name="Text Box 25"/>
          <p:cNvSpPr txBox="1">
            <a:spLocks noChangeArrowheads="1"/>
          </p:cNvSpPr>
          <p:nvPr/>
        </p:nvSpPr>
        <p:spPr bwMode="auto">
          <a:xfrm>
            <a:off x="74613" y="2528888"/>
            <a:ext cx="1336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potential</a:t>
            </a:r>
          </a:p>
          <a:p>
            <a:r>
              <a:rPr lang="en-US"/>
              <a:t>energy</a:t>
            </a:r>
          </a:p>
        </p:txBody>
      </p:sp>
      <p:sp>
        <p:nvSpPr>
          <p:cNvPr id="12305" name="Line 26"/>
          <p:cNvSpPr>
            <a:spLocks noChangeShapeType="1"/>
          </p:cNvSpPr>
          <p:nvPr/>
        </p:nvSpPr>
        <p:spPr bwMode="auto">
          <a:xfrm flipH="1" flipV="1">
            <a:off x="1371600" y="2057400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6" name="Freeform 27"/>
          <p:cNvSpPr>
            <a:spLocks/>
          </p:cNvSpPr>
          <p:nvPr/>
        </p:nvSpPr>
        <p:spPr bwMode="auto">
          <a:xfrm>
            <a:off x="1643063" y="2147888"/>
            <a:ext cx="3614737" cy="2346325"/>
          </a:xfrm>
          <a:custGeom>
            <a:avLst/>
            <a:gdLst>
              <a:gd name="T0" fmla="*/ 0 w 2277"/>
              <a:gd name="T1" fmla="*/ 2147483647 h 1478"/>
              <a:gd name="T2" fmla="*/ 2147483647 w 2277"/>
              <a:gd name="T3" fmla="*/ 2147483647 h 1478"/>
              <a:gd name="T4" fmla="*/ 2147483647 w 2277"/>
              <a:gd name="T5" fmla="*/ 2147483647 h 1478"/>
              <a:gd name="T6" fmla="*/ 2147483647 w 2277"/>
              <a:gd name="T7" fmla="*/ 2147483647 h 1478"/>
              <a:gd name="T8" fmla="*/ 2147483647 w 2277"/>
              <a:gd name="T9" fmla="*/ 2147483647 h 1478"/>
              <a:gd name="T10" fmla="*/ 2147483647 w 2277"/>
              <a:gd name="T11" fmla="*/ 2147483647 h 1478"/>
              <a:gd name="T12" fmla="*/ 2147483647 w 2277"/>
              <a:gd name="T13" fmla="*/ 2147483647 h 1478"/>
              <a:gd name="T14" fmla="*/ 2147483647 w 2277"/>
              <a:gd name="T15" fmla="*/ 0 h 147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77"/>
              <a:gd name="T25" fmla="*/ 0 h 1478"/>
              <a:gd name="T26" fmla="*/ 2277 w 2277"/>
              <a:gd name="T27" fmla="*/ 1478 h 147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77" h="1478">
                <a:moveTo>
                  <a:pt x="0" y="1478"/>
                </a:moveTo>
                <a:cubicBezTo>
                  <a:pt x="5" y="1407"/>
                  <a:pt x="11" y="1337"/>
                  <a:pt x="28" y="1208"/>
                </a:cubicBezTo>
                <a:cubicBezTo>
                  <a:pt x="45" y="1079"/>
                  <a:pt x="76" y="835"/>
                  <a:pt x="105" y="701"/>
                </a:cubicBezTo>
                <a:cubicBezTo>
                  <a:pt x="134" y="567"/>
                  <a:pt x="156" y="485"/>
                  <a:pt x="202" y="403"/>
                </a:cubicBezTo>
                <a:cubicBezTo>
                  <a:pt x="248" y="321"/>
                  <a:pt x="277" y="261"/>
                  <a:pt x="382" y="208"/>
                </a:cubicBezTo>
                <a:cubicBezTo>
                  <a:pt x="487" y="155"/>
                  <a:pt x="621" y="114"/>
                  <a:pt x="833" y="84"/>
                </a:cubicBezTo>
                <a:cubicBezTo>
                  <a:pt x="1045" y="54"/>
                  <a:pt x="1411" y="42"/>
                  <a:pt x="1652" y="28"/>
                </a:cubicBezTo>
                <a:cubicBezTo>
                  <a:pt x="1893" y="14"/>
                  <a:pt x="2173" y="5"/>
                  <a:pt x="2277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7" name="Text Box 28"/>
          <p:cNvSpPr txBox="1">
            <a:spLocks noChangeArrowheads="1"/>
          </p:cNvSpPr>
          <p:nvPr/>
        </p:nvSpPr>
        <p:spPr bwMode="auto">
          <a:xfrm>
            <a:off x="304800" y="152400"/>
            <a:ext cx="8839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Only discrete energy levels possible</a:t>
            </a:r>
            <a:r>
              <a:rPr lang="en-US">
                <a:sym typeface="Symbol" charset="2"/>
              </a:rPr>
              <a:t>. </a:t>
            </a:r>
          </a:p>
          <a:p>
            <a:r>
              <a:rPr lang="en-US">
                <a:sym typeface="Symbol" charset="2"/>
              </a:rPr>
              <a:t>Electrons hop down towards lowest level, giving off photons</a:t>
            </a:r>
          </a:p>
          <a:p>
            <a:r>
              <a:rPr lang="en-US">
                <a:sym typeface="Symbol" charset="2"/>
              </a:rPr>
              <a:t>during the jumps. Atoms are stable in lowest level.</a:t>
            </a:r>
          </a:p>
        </p:txBody>
      </p:sp>
      <p:sp>
        <p:nvSpPr>
          <p:cNvPr id="12308" name="Line 29"/>
          <p:cNvSpPr>
            <a:spLocks noChangeShapeType="1"/>
          </p:cNvSpPr>
          <p:nvPr/>
        </p:nvSpPr>
        <p:spPr bwMode="auto">
          <a:xfrm>
            <a:off x="3036888" y="2241550"/>
            <a:ext cx="1873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9" name="Line 30"/>
          <p:cNvSpPr>
            <a:spLocks noChangeShapeType="1"/>
          </p:cNvSpPr>
          <p:nvPr/>
        </p:nvSpPr>
        <p:spPr bwMode="auto">
          <a:xfrm>
            <a:off x="2378075" y="2371725"/>
            <a:ext cx="1873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0" name="Line 31"/>
          <p:cNvSpPr>
            <a:spLocks noChangeShapeType="1"/>
          </p:cNvSpPr>
          <p:nvPr/>
        </p:nvSpPr>
        <p:spPr bwMode="auto">
          <a:xfrm>
            <a:off x="2012950" y="2557463"/>
            <a:ext cx="1873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1" name="Line 32"/>
          <p:cNvSpPr>
            <a:spLocks noChangeShapeType="1"/>
          </p:cNvSpPr>
          <p:nvPr/>
        </p:nvSpPr>
        <p:spPr bwMode="auto">
          <a:xfrm>
            <a:off x="1746250" y="3117850"/>
            <a:ext cx="1873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2" name="Line 33"/>
          <p:cNvSpPr>
            <a:spLocks noChangeShapeType="1"/>
          </p:cNvSpPr>
          <p:nvPr/>
        </p:nvSpPr>
        <p:spPr bwMode="auto">
          <a:xfrm>
            <a:off x="1612900" y="3844925"/>
            <a:ext cx="1873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4706" name="Oval 34"/>
          <p:cNvSpPr>
            <a:spLocks noChangeArrowheads="1"/>
          </p:cNvSpPr>
          <p:nvPr/>
        </p:nvSpPr>
        <p:spPr bwMode="auto">
          <a:xfrm>
            <a:off x="2992438" y="2109788"/>
            <a:ext cx="131762" cy="131762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4708" name="Freeform 36"/>
          <p:cNvSpPr>
            <a:spLocks/>
          </p:cNvSpPr>
          <p:nvPr/>
        </p:nvSpPr>
        <p:spPr bwMode="auto">
          <a:xfrm>
            <a:off x="2132013" y="2720975"/>
            <a:ext cx="387350" cy="109538"/>
          </a:xfrm>
          <a:custGeom>
            <a:avLst/>
            <a:gdLst>
              <a:gd name="T0" fmla="*/ 0 w 459"/>
              <a:gd name="T1" fmla="*/ 2147483647 h 166"/>
              <a:gd name="T2" fmla="*/ 2147483647 w 459"/>
              <a:gd name="T3" fmla="*/ 2147483647 h 166"/>
              <a:gd name="T4" fmla="*/ 2147483647 w 459"/>
              <a:gd name="T5" fmla="*/ 2147483647 h 166"/>
              <a:gd name="T6" fmla="*/ 2147483647 w 459"/>
              <a:gd name="T7" fmla="*/ 2147483647 h 166"/>
              <a:gd name="T8" fmla="*/ 2147483647 w 459"/>
              <a:gd name="T9" fmla="*/ 2147483647 h 166"/>
              <a:gd name="T10" fmla="*/ 2147483647 w 459"/>
              <a:gd name="T11" fmla="*/ 2147483647 h 166"/>
              <a:gd name="T12" fmla="*/ 2147483647 w 459"/>
              <a:gd name="T13" fmla="*/ 2147483647 h 166"/>
              <a:gd name="T14" fmla="*/ 2147483647 w 459"/>
              <a:gd name="T15" fmla="*/ 2147483647 h 1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59"/>
              <a:gd name="T25" fmla="*/ 0 h 166"/>
              <a:gd name="T26" fmla="*/ 459 w 459"/>
              <a:gd name="T27" fmla="*/ 166 h 16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59" h="166">
                <a:moveTo>
                  <a:pt x="0" y="148"/>
                </a:moveTo>
                <a:cubicBezTo>
                  <a:pt x="14" y="74"/>
                  <a:pt x="29" y="0"/>
                  <a:pt x="51" y="2"/>
                </a:cubicBezTo>
                <a:cubicBezTo>
                  <a:pt x="73" y="4"/>
                  <a:pt x="109" y="160"/>
                  <a:pt x="131" y="163"/>
                </a:cubicBezTo>
                <a:cubicBezTo>
                  <a:pt x="153" y="166"/>
                  <a:pt x="161" y="18"/>
                  <a:pt x="182" y="17"/>
                </a:cubicBezTo>
                <a:cubicBezTo>
                  <a:pt x="203" y="16"/>
                  <a:pt x="233" y="154"/>
                  <a:pt x="255" y="155"/>
                </a:cubicBezTo>
                <a:cubicBezTo>
                  <a:pt x="277" y="156"/>
                  <a:pt x="295" y="32"/>
                  <a:pt x="314" y="24"/>
                </a:cubicBezTo>
                <a:cubicBezTo>
                  <a:pt x="333" y="16"/>
                  <a:pt x="348" y="89"/>
                  <a:pt x="372" y="104"/>
                </a:cubicBezTo>
                <a:cubicBezTo>
                  <a:pt x="396" y="119"/>
                  <a:pt x="446" y="111"/>
                  <a:pt x="459" y="112"/>
                </a:cubicBezTo>
              </a:path>
            </a:pathLst>
          </a:custGeom>
          <a:noFill/>
          <a:ln w="38100" cmpd="sng">
            <a:solidFill>
              <a:srgbClr val="1EC235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4709" name="Freeform 37"/>
          <p:cNvSpPr>
            <a:spLocks/>
          </p:cNvSpPr>
          <p:nvPr/>
        </p:nvSpPr>
        <p:spPr bwMode="auto">
          <a:xfrm>
            <a:off x="2835275" y="2333625"/>
            <a:ext cx="387350" cy="109538"/>
          </a:xfrm>
          <a:custGeom>
            <a:avLst/>
            <a:gdLst>
              <a:gd name="T0" fmla="*/ 0 w 459"/>
              <a:gd name="T1" fmla="*/ 2147483647 h 166"/>
              <a:gd name="T2" fmla="*/ 2147483647 w 459"/>
              <a:gd name="T3" fmla="*/ 2147483647 h 166"/>
              <a:gd name="T4" fmla="*/ 2147483647 w 459"/>
              <a:gd name="T5" fmla="*/ 2147483647 h 166"/>
              <a:gd name="T6" fmla="*/ 2147483647 w 459"/>
              <a:gd name="T7" fmla="*/ 2147483647 h 166"/>
              <a:gd name="T8" fmla="*/ 2147483647 w 459"/>
              <a:gd name="T9" fmla="*/ 2147483647 h 166"/>
              <a:gd name="T10" fmla="*/ 2147483647 w 459"/>
              <a:gd name="T11" fmla="*/ 2147483647 h 166"/>
              <a:gd name="T12" fmla="*/ 2147483647 w 459"/>
              <a:gd name="T13" fmla="*/ 2147483647 h 166"/>
              <a:gd name="T14" fmla="*/ 2147483647 w 459"/>
              <a:gd name="T15" fmla="*/ 2147483647 h 1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59"/>
              <a:gd name="T25" fmla="*/ 0 h 166"/>
              <a:gd name="T26" fmla="*/ 459 w 459"/>
              <a:gd name="T27" fmla="*/ 166 h 16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59" h="166">
                <a:moveTo>
                  <a:pt x="0" y="148"/>
                </a:moveTo>
                <a:cubicBezTo>
                  <a:pt x="14" y="74"/>
                  <a:pt x="29" y="0"/>
                  <a:pt x="51" y="2"/>
                </a:cubicBezTo>
                <a:cubicBezTo>
                  <a:pt x="73" y="4"/>
                  <a:pt x="109" y="160"/>
                  <a:pt x="131" y="163"/>
                </a:cubicBezTo>
                <a:cubicBezTo>
                  <a:pt x="153" y="166"/>
                  <a:pt x="161" y="18"/>
                  <a:pt x="182" y="17"/>
                </a:cubicBezTo>
                <a:cubicBezTo>
                  <a:pt x="203" y="16"/>
                  <a:pt x="233" y="154"/>
                  <a:pt x="255" y="155"/>
                </a:cubicBezTo>
                <a:cubicBezTo>
                  <a:pt x="277" y="156"/>
                  <a:pt x="295" y="32"/>
                  <a:pt x="314" y="24"/>
                </a:cubicBezTo>
                <a:cubicBezTo>
                  <a:pt x="333" y="16"/>
                  <a:pt x="348" y="89"/>
                  <a:pt x="372" y="104"/>
                </a:cubicBezTo>
                <a:cubicBezTo>
                  <a:pt x="396" y="119"/>
                  <a:pt x="446" y="111"/>
                  <a:pt x="459" y="112"/>
                </a:cubicBezTo>
              </a:path>
            </a:pathLst>
          </a:custGeom>
          <a:noFill/>
          <a:ln w="38100" cmpd="sng">
            <a:solidFill>
              <a:srgbClr val="990000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4710" name="Freeform 38"/>
          <p:cNvSpPr>
            <a:spLocks/>
          </p:cNvSpPr>
          <p:nvPr/>
        </p:nvSpPr>
        <p:spPr bwMode="auto">
          <a:xfrm>
            <a:off x="1844675" y="3490913"/>
            <a:ext cx="387350" cy="109537"/>
          </a:xfrm>
          <a:custGeom>
            <a:avLst/>
            <a:gdLst>
              <a:gd name="T0" fmla="*/ 0 w 459"/>
              <a:gd name="T1" fmla="*/ 2147483647 h 166"/>
              <a:gd name="T2" fmla="*/ 2147483647 w 459"/>
              <a:gd name="T3" fmla="*/ 2147483647 h 166"/>
              <a:gd name="T4" fmla="*/ 2147483647 w 459"/>
              <a:gd name="T5" fmla="*/ 2147483647 h 166"/>
              <a:gd name="T6" fmla="*/ 2147483647 w 459"/>
              <a:gd name="T7" fmla="*/ 2147483647 h 166"/>
              <a:gd name="T8" fmla="*/ 2147483647 w 459"/>
              <a:gd name="T9" fmla="*/ 2147483647 h 166"/>
              <a:gd name="T10" fmla="*/ 2147483647 w 459"/>
              <a:gd name="T11" fmla="*/ 2147483647 h 166"/>
              <a:gd name="T12" fmla="*/ 2147483647 w 459"/>
              <a:gd name="T13" fmla="*/ 2147483647 h 166"/>
              <a:gd name="T14" fmla="*/ 2147483647 w 459"/>
              <a:gd name="T15" fmla="*/ 2147483647 h 1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59"/>
              <a:gd name="T25" fmla="*/ 0 h 166"/>
              <a:gd name="T26" fmla="*/ 459 w 459"/>
              <a:gd name="T27" fmla="*/ 166 h 16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59" h="166">
                <a:moveTo>
                  <a:pt x="0" y="148"/>
                </a:moveTo>
                <a:cubicBezTo>
                  <a:pt x="14" y="74"/>
                  <a:pt x="29" y="0"/>
                  <a:pt x="51" y="2"/>
                </a:cubicBezTo>
                <a:cubicBezTo>
                  <a:pt x="73" y="4"/>
                  <a:pt x="109" y="160"/>
                  <a:pt x="131" y="163"/>
                </a:cubicBezTo>
                <a:cubicBezTo>
                  <a:pt x="153" y="166"/>
                  <a:pt x="161" y="18"/>
                  <a:pt x="182" y="17"/>
                </a:cubicBezTo>
                <a:cubicBezTo>
                  <a:pt x="203" y="16"/>
                  <a:pt x="233" y="154"/>
                  <a:pt x="255" y="155"/>
                </a:cubicBezTo>
                <a:cubicBezTo>
                  <a:pt x="277" y="156"/>
                  <a:pt x="295" y="32"/>
                  <a:pt x="314" y="24"/>
                </a:cubicBezTo>
                <a:cubicBezTo>
                  <a:pt x="333" y="16"/>
                  <a:pt x="348" y="89"/>
                  <a:pt x="372" y="104"/>
                </a:cubicBezTo>
                <a:cubicBezTo>
                  <a:pt x="396" y="119"/>
                  <a:pt x="446" y="111"/>
                  <a:pt x="459" y="112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4711" name="Freeform 39"/>
          <p:cNvSpPr>
            <a:spLocks/>
          </p:cNvSpPr>
          <p:nvPr/>
        </p:nvSpPr>
        <p:spPr bwMode="auto">
          <a:xfrm>
            <a:off x="2327275" y="2463800"/>
            <a:ext cx="387350" cy="109538"/>
          </a:xfrm>
          <a:custGeom>
            <a:avLst/>
            <a:gdLst>
              <a:gd name="T0" fmla="*/ 0 w 459"/>
              <a:gd name="T1" fmla="*/ 2147483647 h 166"/>
              <a:gd name="T2" fmla="*/ 2147483647 w 459"/>
              <a:gd name="T3" fmla="*/ 2147483647 h 166"/>
              <a:gd name="T4" fmla="*/ 2147483647 w 459"/>
              <a:gd name="T5" fmla="*/ 2147483647 h 166"/>
              <a:gd name="T6" fmla="*/ 2147483647 w 459"/>
              <a:gd name="T7" fmla="*/ 2147483647 h 166"/>
              <a:gd name="T8" fmla="*/ 2147483647 w 459"/>
              <a:gd name="T9" fmla="*/ 2147483647 h 166"/>
              <a:gd name="T10" fmla="*/ 2147483647 w 459"/>
              <a:gd name="T11" fmla="*/ 2147483647 h 166"/>
              <a:gd name="T12" fmla="*/ 2147483647 w 459"/>
              <a:gd name="T13" fmla="*/ 2147483647 h 166"/>
              <a:gd name="T14" fmla="*/ 2147483647 w 459"/>
              <a:gd name="T15" fmla="*/ 2147483647 h 1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59"/>
              <a:gd name="T25" fmla="*/ 0 h 166"/>
              <a:gd name="T26" fmla="*/ 459 w 459"/>
              <a:gd name="T27" fmla="*/ 166 h 16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59" h="166">
                <a:moveTo>
                  <a:pt x="0" y="148"/>
                </a:moveTo>
                <a:cubicBezTo>
                  <a:pt x="14" y="74"/>
                  <a:pt x="29" y="0"/>
                  <a:pt x="51" y="2"/>
                </a:cubicBezTo>
                <a:cubicBezTo>
                  <a:pt x="73" y="4"/>
                  <a:pt x="109" y="160"/>
                  <a:pt x="131" y="163"/>
                </a:cubicBezTo>
                <a:cubicBezTo>
                  <a:pt x="153" y="166"/>
                  <a:pt x="161" y="18"/>
                  <a:pt x="182" y="17"/>
                </a:cubicBezTo>
                <a:cubicBezTo>
                  <a:pt x="203" y="16"/>
                  <a:pt x="233" y="154"/>
                  <a:pt x="255" y="155"/>
                </a:cubicBezTo>
                <a:cubicBezTo>
                  <a:pt x="277" y="156"/>
                  <a:pt x="295" y="32"/>
                  <a:pt x="314" y="24"/>
                </a:cubicBezTo>
                <a:cubicBezTo>
                  <a:pt x="333" y="16"/>
                  <a:pt x="348" y="89"/>
                  <a:pt x="372" y="104"/>
                </a:cubicBezTo>
                <a:cubicBezTo>
                  <a:pt x="396" y="119"/>
                  <a:pt x="446" y="111"/>
                  <a:pt x="459" y="112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4712" name="Text Box 40"/>
          <p:cNvSpPr txBox="1">
            <a:spLocks noChangeArrowheads="1"/>
          </p:cNvSpPr>
          <p:nvPr/>
        </p:nvSpPr>
        <p:spPr bwMode="auto">
          <a:xfrm>
            <a:off x="3279775" y="3635375"/>
            <a:ext cx="57118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Bohr couldn't explain </a:t>
            </a:r>
            <a:r>
              <a:rPr lang="en-US" b="1" i="1"/>
              <a:t>why</a:t>
            </a:r>
            <a:r>
              <a:rPr lang="en-US" b="1"/>
              <a:t> the angular momentum is quantized but his model lead to the Rydberg-Balmer formula, which matched to the experimental observations very well!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1752600" y="3886200"/>
            <a:ext cx="1143000" cy="1084263"/>
            <a:chOff x="1104" y="2448"/>
            <a:chExt cx="720" cy="683"/>
          </a:xfrm>
        </p:grpSpPr>
        <p:graphicFrame>
          <p:nvGraphicFramePr>
            <p:cNvPr id="12290" name="Object 2"/>
            <p:cNvGraphicFramePr>
              <a:graphicFrameLocks noChangeAspect="1"/>
            </p:cNvGraphicFramePr>
            <p:nvPr/>
          </p:nvGraphicFramePr>
          <p:xfrm>
            <a:off x="1104" y="2832"/>
            <a:ext cx="720" cy="299"/>
          </p:xfrm>
          <a:graphic>
            <a:graphicData uri="http://schemas.openxmlformats.org/presentationml/2006/ole">
              <p:oleObj spid="_x0000_s12290" name="Equation" r:id="rId4" imgW="520560" imgH="215640" progId="Equation.3">
                <p:embed/>
              </p:oleObj>
            </a:graphicData>
          </a:graphic>
        </p:graphicFrame>
        <p:sp>
          <p:nvSpPr>
            <p:cNvPr id="12321" name="Line 43"/>
            <p:cNvSpPr>
              <a:spLocks noChangeShapeType="1"/>
            </p:cNvSpPr>
            <p:nvPr/>
          </p:nvSpPr>
          <p:spPr bwMode="auto">
            <a:xfrm flipH="1" flipV="1">
              <a:off x="1152" y="2448"/>
              <a:ext cx="43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204717" name="Text Box 45"/>
          <p:cNvSpPr txBox="1">
            <a:spLocks noChangeArrowheads="1"/>
          </p:cNvSpPr>
          <p:nvPr/>
        </p:nvSpPr>
        <p:spPr bwMode="auto">
          <a:xfrm>
            <a:off x="1279525" y="5454650"/>
            <a:ext cx="755967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He also predicted atomic radii reasonably well and was able to calculate the Rydberg constant.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3116E-6 L -0.05781 0.01943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2047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5781 0.01943 L -0.10468 0.05135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22047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0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0468 0.05135 L -0.13124 0.13162 " pathEditMode="relative" ptsTypes="AA">
                                      <p:cBhvr>
                                        <p:cTn id="18" dur="500" fill="hold"/>
                                        <p:tgtEl>
                                          <p:spTgt spid="22047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0" presetClass="path" presetSubtype="0" accel="50000" decel="5000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3125 0.13162 L -0.14566 0.23595 " pathEditMode="relative" ptsTypes="AA">
                                      <p:cBhvr>
                                        <p:cTn id="24" dur="500" fill="hold"/>
                                        <p:tgtEl>
                                          <p:spTgt spid="22047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4706" grpId="0" animBg="1"/>
      <p:bldP spid="2204706" grpId="1" animBg="1"/>
      <p:bldP spid="2204706" grpId="2" animBg="1"/>
      <p:bldP spid="2204706" grpId="3" animBg="1"/>
      <p:bldP spid="2204708" grpId="0" animBg="1"/>
      <p:bldP spid="2204709" grpId="0" animBg="1"/>
      <p:bldP spid="2204710" grpId="0" animBg="1"/>
      <p:bldP spid="2204711" grpId="0" animBg="1"/>
      <p:bldP spid="2204712" grpId="0"/>
      <p:bldP spid="22047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b="1" dirty="0"/>
              <a:t>Which of the following principles of classical physics is violated in</a:t>
            </a:r>
            <a:r>
              <a:rPr lang="en-US" sz="3200" b="1" dirty="0" smtClean="0"/>
              <a:t> </a:t>
            </a:r>
            <a:r>
              <a:rPr lang="en-US" sz="3200" b="1" dirty="0" smtClean="0"/>
              <a:t>the Bohr</a:t>
            </a:r>
            <a:r>
              <a:rPr lang="en-US" sz="3200" b="1" dirty="0" smtClean="0"/>
              <a:t> </a:t>
            </a:r>
            <a:r>
              <a:rPr lang="en-US" sz="3200" b="1" dirty="0"/>
              <a:t>model?</a:t>
            </a:r>
          </a:p>
        </p:txBody>
      </p:sp>
      <p:sp>
        <p:nvSpPr>
          <p:cNvPr id="221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sz="2400"/>
              <a:t>Opposite charges attract with a force inversely proportional to the square of the distance between them.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sz="2400"/>
              <a:t>The force on an object is equal to its mass times its acceleration.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sz="2400"/>
              <a:t>Accelerating charges radiate energy.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sz="2400"/>
              <a:t>Particles always have a well-defined position and momentum.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sz="2400"/>
              <a:t>All of the above.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Note that both A &amp; B are used in derivation of Bohr model.</a:t>
            </a:r>
          </a:p>
        </p:txBody>
      </p:sp>
      <p:sp>
        <p:nvSpPr>
          <p:cNvPr id="2212868" name="Rectangle 4"/>
          <p:cNvSpPr>
            <a:spLocks noChangeArrowheads="1"/>
          </p:cNvSpPr>
          <p:nvPr/>
        </p:nvSpPr>
        <p:spPr bwMode="auto">
          <a:xfrm>
            <a:off x="398463" y="3375025"/>
            <a:ext cx="5853112" cy="4159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21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86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143000"/>
          </a:xfrm>
        </p:spPr>
        <p:txBody>
          <a:bodyPr/>
          <a:lstStyle/>
          <a:p>
            <a:r>
              <a:rPr lang="en-US" b="1"/>
              <a:t>Successes of Bohr Model</a:t>
            </a:r>
          </a:p>
        </p:txBody>
      </p:sp>
      <p:sp>
        <p:nvSpPr>
          <p:cNvPr id="221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763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'Explains' source of </a:t>
            </a:r>
            <a:r>
              <a:rPr lang="en-US" sz="2800" dirty="0" err="1"/>
              <a:t>Balmer</a:t>
            </a:r>
            <a:r>
              <a:rPr lang="en-US" sz="2800" dirty="0"/>
              <a:t> formula and predicts empirical constant </a:t>
            </a:r>
            <a:r>
              <a:rPr lang="en-US" sz="2800" i="1" dirty="0" err="1">
                <a:latin typeface="Times New Roman" charset="0"/>
              </a:rPr>
              <a:t>R</a:t>
            </a:r>
            <a:r>
              <a:rPr lang="en-US" sz="2800" dirty="0"/>
              <a:t> (</a:t>
            </a:r>
            <a:r>
              <a:rPr lang="en-US" sz="2800" dirty="0" err="1"/>
              <a:t>Rydberg</a:t>
            </a:r>
            <a:r>
              <a:rPr lang="en-US" sz="2800" dirty="0"/>
              <a:t> constant)  from fundamental constants: </a:t>
            </a:r>
            <a:r>
              <a:rPr lang="en-US" sz="2800" i="1" dirty="0" err="1">
                <a:latin typeface="Times New Roman" charset="0"/>
              </a:rPr>
              <a:t>R</a:t>
            </a:r>
            <a:r>
              <a:rPr lang="en-US" sz="2800" i="1" dirty="0">
                <a:latin typeface="Times New Roman" charset="0"/>
              </a:rPr>
              <a:t>=</a:t>
            </a:r>
            <a:r>
              <a:rPr lang="en-US" sz="2800" i="1" baseline="30000" dirty="0">
                <a:latin typeface="Times New Roman" charset="0"/>
              </a:rPr>
              <a:t>1</a:t>
            </a:r>
            <a:r>
              <a:rPr lang="en-US" sz="2800" b="1" i="1" dirty="0">
                <a:latin typeface="Times New Roman" charset="0"/>
              </a:rPr>
              <a:t>/</a:t>
            </a:r>
            <a:r>
              <a:rPr lang="en-US" sz="2800" i="1" baseline="-25000" dirty="0">
                <a:latin typeface="Times New Roman" charset="0"/>
              </a:rPr>
              <a:t>91.2 nm</a:t>
            </a:r>
            <a:r>
              <a:rPr lang="en-US" sz="2800" i="1" dirty="0">
                <a:latin typeface="Times New Roman" charset="0"/>
              </a:rPr>
              <a:t>=mk</a:t>
            </a:r>
            <a:r>
              <a:rPr lang="en-US" sz="2800" i="1" baseline="30000" dirty="0">
                <a:latin typeface="Times New Roman" charset="0"/>
                <a:sym typeface="Symbol" charset="2"/>
              </a:rPr>
              <a:t>2</a:t>
            </a:r>
            <a:r>
              <a:rPr lang="en-US" sz="2800" i="1" dirty="0">
                <a:latin typeface="Times New Roman" charset="0"/>
              </a:rPr>
              <a:t>e</a:t>
            </a:r>
            <a:r>
              <a:rPr lang="en-US" sz="2800" i="1" baseline="30000" dirty="0">
                <a:latin typeface="Times New Roman" charset="0"/>
              </a:rPr>
              <a:t>4</a:t>
            </a:r>
            <a:r>
              <a:rPr lang="en-US" sz="2800" i="1" dirty="0">
                <a:latin typeface="Times New Roman" charset="0"/>
              </a:rPr>
              <a:t>/(</a:t>
            </a:r>
            <a:r>
              <a:rPr lang="en-US" sz="2800" i="1" dirty="0" smtClean="0">
                <a:latin typeface="Times New Roman" charset="0"/>
              </a:rPr>
              <a:t>4πc</a:t>
            </a:r>
            <a:r>
              <a:rPr lang="en-US" sz="2800" dirty="0">
                <a:latin typeface="Times New Roman" charset="0"/>
                <a:sym typeface="MT Extra" charset="0"/>
              </a:rPr>
              <a:t></a:t>
            </a:r>
            <a:r>
              <a:rPr lang="en-US" sz="2800" i="1" baseline="30000" dirty="0">
                <a:latin typeface="Times New Roman" charset="0"/>
              </a:rPr>
              <a:t>3</a:t>
            </a:r>
            <a:r>
              <a:rPr lang="en-US" sz="2800" i="1" dirty="0">
                <a:latin typeface="Times New Roman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Explains why </a:t>
            </a:r>
            <a:r>
              <a:rPr lang="en-US" sz="2800" i="1" dirty="0" err="1">
                <a:latin typeface="Times New Roman" charset="0"/>
              </a:rPr>
              <a:t>R</a:t>
            </a:r>
            <a:r>
              <a:rPr lang="en-US" sz="2800" dirty="0"/>
              <a:t> is different for different single electron atoms </a:t>
            </a:r>
            <a:r>
              <a:rPr lang="en-US" sz="2800" i="1" dirty="0"/>
              <a:t>(</a:t>
            </a:r>
            <a:r>
              <a:rPr lang="en-US" sz="2800" dirty="0"/>
              <a:t>called </a:t>
            </a:r>
            <a:r>
              <a:rPr lang="en-US" sz="2800" i="1" dirty="0"/>
              <a:t>hydrogen-like ions).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Predicts approximate size of hydrogen atom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Explains (sort of) why atoms emit discrete spectral lines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Explains (sort of) why electron doesn’t spiral into nucleus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081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Why is angular momentum quantized yet Newton’s laws still work?</a:t>
            </a:r>
          </a:p>
          <a:p>
            <a:pPr>
              <a:lnSpc>
                <a:spcPct val="90000"/>
              </a:lnSpc>
            </a:pPr>
            <a:r>
              <a:rPr lang="en-US"/>
              <a:t>Why don’t electrons radiate when they are in fixed orbitals yet Coulomb’s law still works?</a:t>
            </a:r>
          </a:p>
          <a:p>
            <a:pPr>
              <a:lnSpc>
                <a:spcPct val="90000"/>
              </a:lnSpc>
            </a:pPr>
            <a:r>
              <a:rPr lang="en-US"/>
              <a:t>No way to know </a:t>
            </a:r>
            <a:r>
              <a:rPr lang="en-US" i="1"/>
              <a:t>a priori</a:t>
            </a:r>
            <a:r>
              <a:rPr lang="en-US"/>
              <a:t> which rules to keep and which to throw out…</a:t>
            </a:r>
          </a:p>
          <a:p>
            <a:pPr>
              <a:lnSpc>
                <a:spcPct val="90000"/>
              </a:lnSpc>
            </a:pPr>
            <a:r>
              <a:rPr lang="en-US"/>
              <a:t>Can't explain shapes of molecular orbits and how bonds work</a:t>
            </a:r>
          </a:p>
          <a:p>
            <a:pPr>
              <a:lnSpc>
                <a:spcPct val="90000"/>
              </a:lnSpc>
            </a:pPr>
            <a:r>
              <a:rPr lang="en-US"/>
              <a:t>Can’t explain doublet spectral lines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/>
          <a:lstStyle/>
          <a:p>
            <a:r>
              <a:rPr lang="en-US" sz="4000" b="1"/>
              <a:t>Shortcomings of the Bohr model:</a:t>
            </a:r>
          </a:p>
        </p:txBody>
      </p:sp>
      <p:sp>
        <p:nvSpPr>
          <p:cNvPr id="2214916" name="Text Box 4"/>
          <p:cNvSpPr txBox="1">
            <a:spLocks noChangeArrowheads="1"/>
          </p:cNvSpPr>
          <p:nvPr/>
        </p:nvSpPr>
        <p:spPr bwMode="auto">
          <a:xfrm>
            <a:off x="3429000" y="6122988"/>
            <a:ext cx="2414588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4914" grpId="0" build="p"/>
      <p:bldP spid="22149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1554163"/>
          </a:xfrm>
        </p:spPr>
        <p:txBody>
          <a:bodyPr/>
          <a:lstStyle/>
          <a:p>
            <a:r>
              <a:rPr lang="en-US" sz="4000" b="1" dirty="0" smtClean="0"/>
              <a:t>H</a:t>
            </a:r>
            <a:r>
              <a:rPr lang="en-US" sz="4000" b="1" dirty="0" smtClean="0"/>
              <a:t>ow </a:t>
            </a:r>
            <a:r>
              <a:rPr lang="en-US" sz="4000" b="1" dirty="0"/>
              <a:t>to resolve these problems?</a:t>
            </a:r>
          </a:p>
        </p:txBody>
      </p:sp>
      <p:sp>
        <p:nvSpPr>
          <p:cNvPr id="2219012" name="Text Box 4"/>
          <p:cNvSpPr txBox="1">
            <a:spLocks noChangeArrowheads="1"/>
          </p:cNvSpPr>
          <p:nvPr/>
        </p:nvSpPr>
        <p:spPr bwMode="auto">
          <a:xfrm>
            <a:off x="1447800" y="4267200"/>
            <a:ext cx="69342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ym typeface="Wingdings" charset="2"/>
              </a:rPr>
              <a:t></a:t>
            </a:r>
            <a:r>
              <a:rPr lang="en-US" sz="3600" dirty="0">
                <a:sym typeface="Wingdings" charset="2"/>
              </a:rPr>
              <a:t> Matter </a:t>
            </a:r>
            <a:r>
              <a:rPr lang="en-US" sz="3600" dirty="0" smtClean="0">
                <a:sym typeface="Wingdings" charset="2"/>
              </a:rPr>
              <a:t>waves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19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90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41325" y="0"/>
            <a:ext cx="8229600" cy="909638"/>
          </a:xfrm>
        </p:spPr>
        <p:txBody>
          <a:bodyPr/>
          <a:lstStyle/>
          <a:p>
            <a:r>
              <a:rPr lang="en-US"/>
              <a:t>Models of the Atom</a:t>
            </a:r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7597775" y="150812"/>
            <a:ext cx="1144588" cy="1144588"/>
            <a:chOff x="4786" y="180"/>
            <a:chExt cx="721" cy="721"/>
          </a:xfrm>
        </p:grpSpPr>
        <p:pic>
          <p:nvPicPr>
            <p:cNvPr id="7177" name="Picture 29" descr="MCED00214_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86" y="180"/>
              <a:ext cx="721" cy="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32"/>
            <p:cNvGrpSpPr>
              <a:grpSpLocks/>
            </p:cNvGrpSpPr>
            <p:nvPr/>
          </p:nvGrpSpPr>
          <p:grpSpPr bwMode="auto">
            <a:xfrm>
              <a:off x="4930" y="513"/>
              <a:ext cx="220" cy="231"/>
              <a:chOff x="5276" y="1182"/>
              <a:chExt cx="220" cy="231"/>
            </a:xfrm>
          </p:grpSpPr>
          <p:sp>
            <p:nvSpPr>
              <p:cNvPr id="7191" name="Oval 31"/>
              <p:cNvSpPr>
                <a:spLocks noChangeArrowheads="1"/>
              </p:cNvSpPr>
              <p:nvPr/>
            </p:nvSpPr>
            <p:spPr bwMode="auto">
              <a:xfrm>
                <a:off x="5299" y="1236"/>
                <a:ext cx="136" cy="1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92" name="Text Box 30"/>
              <p:cNvSpPr txBox="1">
                <a:spLocks noChangeArrowheads="1"/>
              </p:cNvSpPr>
              <p:nvPr/>
            </p:nvSpPr>
            <p:spPr bwMode="auto">
              <a:xfrm>
                <a:off x="5276" y="1182"/>
                <a:ext cx="2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–</a:t>
                </a:r>
              </a:p>
            </p:txBody>
          </p:sp>
        </p:grpSp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5110" y="607"/>
              <a:ext cx="220" cy="231"/>
              <a:chOff x="5276" y="1182"/>
              <a:chExt cx="220" cy="231"/>
            </a:xfrm>
          </p:grpSpPr>
          <p:sp>
            <p:nvSpPr>
              <p:cNvPr id="7189" name="Oval 34"/>
              <p:cNvSpPr>
                <a:spLocks noChangeArrowheads="1"/>
              </p:cNvSpPr>
              <p:nvPr/>
            </p:nvSpPr>
            <p:spPr bwMode="auto">
              <a:xfrm>
                <a:off x="5299" y="1236"/>
                <a:ext cx="136" cy="1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90" name="Text Box 35"/>
              <p:cNvSpPr txBox="1">
                <a:spLocks noChangeArrowheads="1"/>
              </p:cNvSpPr>
              <p:nvPr/>
            </p:nvSpPr>
            <p:spPr bwMode="auto">
              <a:xfrm>
                <a:off x="5276" y="1182"/>
                <a:ext cx="2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–</a:t>
                </a:r>
              </a:p>
            </p:txBody>
          </p:sp>
        </p:grpSp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4861" y="316"/>
              <a:ext cx="220" cy="231"/>
              <a:chOff x="5276" y="1182"/>
              <a:chExt cx="220" cy="231"/>
            </a:xfrm>
          </p:grpSpPr>
          <p:sp>
            <p:nvSpPr>
              <p:cNvPr id="7187" name="Oval 37"/>
              <p:cNvSpPr>
                <a:spLocks noChangeArrowheads="1"/>
              </p:cNvSpPr>
              <p:nvPr/>
            </p:nvSpPr>
            <p:spPr bwMode="auto">
              <a:xfrm>
                <a:off x="5299" y="1236"/>
                <a:ext cx="136" cy="1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88" name="Text Box 38"/>
              <p:cNvSpPr txBox="1">
                <a:spLocks noChangeArrowheads="1"/>
              </p:cNvSpPr>
              <p:nvPr/>
            </p:nvSpPr>
            <p:spPr bwMode="auto">
              <a:xfrm>
                <a:off x="5276" y="1182"/>
                <a:ext cx="2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–</a:t>
                </a:r>
              </a:p>
            </p:txBody>
          </p:sp>
        </p:grpSp>
        <p:grpSp>
          <p:nvGrpSpPr>
            <p:cNvPr id="10" name="Group 39"/>
            <p:cNvGrpSpPr>
              <a:grpSpLocks/>
            </p:cNvGrpSpPr>
            <p:nvPr/>
          </p:nvGrpSpPr>
          <p:grpSpPr bwMode="auto">
            <a:xfrm>
              <a:off x="5144" y="234"/>
              <a:ext cx="220" cy="231"/>
              <a:chOff x="5276" y="1182"/>
              <a:chExt cx="220" cy="231"/>
            </a:xfrm>
          </p:grpSpPr>
          <p:sp>
            <p:nvSpPr>
              <p:cNvPr id="7185" name="Oval 40"/>
              <p:cNvSpPr>
                <a:spLocks noChangeArrowheads="1"/>
              </p:cNvSpPr>
              <p:nvPr/>
            </p:nvSpPr>
            <p:spPr bwMode="auto">
              <a:xfrm>
                <a:off x="5299" y="1236"/>
                <a:ext cx="136" cy="1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86" name="Text Box 41"/>
              <p:cNvSpPr txBox="1">
                <a:spLocks noChangeArrowheads="1"/>
              </p:cNvSpPr>
              <p:nvPr/>
            </p:nvSpPr>
            <p:spPr bwMode="auto">
              <a:xfrm>
                <a:off x="5276" y="1182"/>
                <a:ext cx="2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–</a:t>
                </a:r>
              </a:p>
            </p:txBody>
          </p:sp>
        </p:grpSp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5245" y="438"/>
              <a:ext cx="220" cy="231"/>
              <a:chOff x="5276" y="1182"/>
              <a:chExt cx="220" cy="231"/>
            </a:xfrm>
          </p:grpSpPr>
          <p:sp>
            <p:nvSpPr>
              <p:cNvPr id="7183" name="Oval 43"/>
              <p:cNvSpPr>
                <a:spLocks noChangeArrowheads="1"/>
              </p:cNvSpPr>
              <p:nvPr/>
            </p:nvSpPr>
            <p:spPr bwMode="auto">
              <a:xfrm>
                <a:off x="5299" y="1236"/>
                <a:ext cx="136" cy="1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84" name="Text Box 44"/>
              <p:cNvSpPr txBox="1">
                <a:spLocks noChangeArrowheads="1"/>
              </p:cNvSpPr>
              <p:nvPr/>
            </p:nvSpPr>
            <p:spPr bwMode="auto">
              <a:xfrm>
                <a:off x="5276" y="1182"/>
                <a:ext cx="2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–</a:t>
                </a:r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>
            <a:off x="228600" y="1981200"/>
            <a:ext cx="8632825" cy="1263650"/>
            <a:chOff x="228600" y="1981200"/>
            <a:chExt cx="8632825" cy="1263650"/>
          </a:xfrm>
        </p:grpSpPr>
        <p:grpSp>
          <p:nvGrpSpPr>
            <p:cNvPr id="4" name="Group 54"/>
            <p:cNvGrpSpPr>
              <a:grpSpLocks/>
            </p:cNvGrpSpPr>
            <p:nvPr/>
          </p:nvGrpSpPr>
          <p:grpSpPr bwMode="auto">
            <a:xfrm>
              <a:off x="7581900" y="2130425"/>
              <a:ext cx="1279525" cy="1114425"/>
              <a:chOff x="4776" y="1342"/>
              <a:chExt cx="806" cy="702"/>
            </a:xfrm>
          </p:grpSpPr>
          <p:pic>
            <p:nvPicPr>
              <p:cNvPr id="7193" name="Picture 47" descr="MCDD01775_0000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015" y="1598"/>
                <a:ext cx="207" cy="2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94" name="Oval 48"/>
              <p:cNvSpPr>
                <a:spLocks noChangeArrowheads="1"/>
              </p:cNvSpPr>
              <p:nvPr/>
            </p:nvSpPr>
            <p:spPr bwMode="auto">
              <a:xfrm>
                <a:off x="4776" y="1342"/>
                <a:ext cx="691" cy="70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95" name="Text Box 49"/>
              <p:cNvSpPr txBox="1">
                <a:spLocks noChangeArrowheads="1"/>
              </p:cNvSpPr>
              <p:nvPr/>
            </p:nvSpPr>
            <p:spPr bwMode="auto">
              <a:xfrm>
                <a:off x="5019" y="1582"/>
                <a:ext cx="29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+</a:t>
                </a:r>
              </a:p>
            </p:txBody>
          </p:sp>
          <p:grpSp>
            <p:nvGrpSpPr>
              <p:cNvPr id="5" name="Group 50"/>
              <p:cNvGrpSpPr>
                <a:grpSpLocks/>
              </p:cNvGrpSpPr>
              <p:nvPr/>
            </p:nvGrpSpPr>
            <p:grpSpPr bwMode="auto">
              <a:xfrm>
                <a:off x="5362" y="1571"/>
                <a:ext cx="220" cy="231"/>
                <a:chOff x="5276" y="1182"/>
                <a:chExt cx="220" cy="231"/>
              </a:xfrm>
            </p:grpSpPr>
            <p:sp>
              <p:nvSpPr>
                <p:cNvPr id="7197" name="Oval 51"/>
                <p:cNvSpPr>
                  <a:spLocks noChangeArrowheads="1"/>
                </p:cNvSpPr>
                <p:nvPr/>
              </p:nvSpPr>
              <p:spPr bwMode="auto">
                <a:xfrm>
                  <a:off x="5299" y="1236"/>
                  <a:ext cx="136" cy="13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98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5276" y="1182"/>
                  <a:ext cx="22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/>
                    <a:t>–</a:t>
                  </a:r>
                </a:p>
              </p:txBody>
            </p:sp>
          </p:grpSp>
        </p:grpSp>
        <p:sp>
          <p:nvSpPr>
            <p:cNvPr id="38" name="Rectangle 3"/>
            <p:cNvSpPr txBox="1">
              <a:spLocks noChangeArrowheads="1"/>
            </p:cNvSpPr>
            <p:nvPr/>
          </p:nvSpPr>
          <p:spPr bwMode="auto">
            <a:xfrm>
              <a:off x="228600" y="1981200"/>
              <a:ext cx="82296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Rutherford – Solar System</a:t>
              </a:r>
            </a:p>
            <a:p>
              <a:pPr marL="742950" marR="0" lvl="1" indent="-28575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–"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ＭＳ Ｐゴシック" charset="-128"/>
                </a:rPr>
                <a:t>Why? Scattering showed a small, hard core.</a:t>
              </a:r>
            </a:p>
            <a:p>
              <a:pPr marL="742950" marR="0" lvl="1" indent="-28575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–"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ＭＳ Ｐゴシック" charset="-128"/>
                </a:rPr>
                <a:t>Problem: electrons should spiral into nucleus in ~10</a:t>
              </a:r>
              <a:r>
                <a:rPr kumimoji="0" lang="en-US" sz="2000" b="0" i="0" u="none" strike="noStrike" kern="0" cap="none" spc="0" normalizeH="0" baseline="30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ＭＳ Ｐゴシック" charset="-128"/>
                </a:rPr>
                <a:t>-11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ＭＳ Ｐゴシック" charset="-128"/>
                </a:rPr>
                <a:t> sec.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28600" y="3152775"/>
            <a:ext cx="8229600" cy="1762125"/>
            <a:chOff x="228600" y="3152775"/>
            <a:chExt cx="8229600" cy="1762125"/>
          </a:xfrm>
        </p:grpSpPr>
        <p:pic>
          <p:nvPicPr>
            <p:cNvPr id="37" name="Picture 36" descr="310px-Bohr-atom-PAR.svg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38800" y="3200400"/>
              <a:ext cx="1968500" cy="1714500"/>
            </a:xfrm>
            <a:prstGeom prst="rect">
              <a:avLst/>
            </a:prstGeom>
          </p:spPr>
        </p:pic>
        <p:sp>
          <p:nvSpPr>
            <p:cNvPr id="39" name="Rectangle 3"/>
            <p:cNvSpPr txBox="1">
              <a:spLocks noChangeArrowheads="1"/>
            </p:cNvSpPr>
            <p:nvPr/>
          </p:nvSpPr>
          <p:spPr bwMode="auto">
            <a:xfrm>
              <a:off x="228600" y="3152775"/>
              <a:ext cx="8229600" cy="1190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Bohr – fixed energy levels</a:t>
              </a:r>
            </a:p>
            <a:p>
              <a:pPr marL="742950" marR="0" lvl="1" indent="-28575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–"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ＭＳ Ｐゴシック" charset="-128"/>
                </a:rPr>
                <a:t>Why? Explains spectral lines.</a:t>
              </a:r>
            </a:p>
            <a:p>
              <a:pPr marL="742950" marR="0" lvl="1" indent="-28575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–"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ＭＳ Ｐゴシック" charset="-128"/>
                </a:rPr>
                <a:t>Problem: No reason for fixed energy levels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28600" y="4068763"/>
            <a:ext cx="8628063" cy="1541462"/>
            <a:chOff x="228600" y="4068763"/>
            <a:chExt cx="8628063" cy="1541462"/>
          </a:xfrm>
        </p:grpSpPr>
        <p:grpSp>
          <p:nvGrpSpPr>
            <p:cNvPr id="2" name="Group 56"/>
            <p:cNvGrpSpPr>
              <a:grpSpLocks/>
            </p:cNvGrpSpPr>
            <p:nvPr/>
          </p:nvGrpSpPr>
          <p:grpSpPr bwMode="auto">
            <a:xfrm>
              <a:off x="7456488" y="4068763"/>
              <a:ext cx="1400175" cy="1541462"/>
              <a:chOff x="4697" y="2563"/>
              <a:chExt cx="882" cy="971"/>
            </a:xfrm>
          </p:grpSpPr>
          <p:grpSp>
            <p:nvGrpSpPr>
              <p:cNvPr id="3" name="Group 21"/>
              <p:cNvGrpSpPr>
                <a:grpSpLocks/>
              </p:cNvGrpSpPr>
              <p:nvPr/>
            </p:nvGrpSpPr>
            <p:grpSpPr bwMode="auto">
              <a:xfrm>
                <a:off x="4697" y="2563"/>
                <a:ext cx="882" cy="971"/>
                <a:chOff x="1796" y="890"/>
                <a:chExt cx="2168" cy="2566"/>
              </a:xfrm>
            </p:grpSpPr>
            <p:pic>
              <p:nvPicPr>
                <p:cNvPr id="7201" name="Picture 22" descr="38_stt_5"/>
                <p:cNvPicPr>
                  <a:picLocks noChangeAspect="1" noChangeArrowheads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1796" y="890"/>
                  <a:ext cx="2168" cy="2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202" name="Rectangle 23"/>
                <p:cNvSpPr>
                  <a:spLocks noChangeArrowheads="1"/>
                </p:cNvSpPr>
                <p:nvPr/>
              </p:nvSpPr>
              <p:spPr bwMode="auto">
                <a:xfrm>
                  <a:off x="1824" y="3312"/>
                  <a:ext cx="2064" cy="1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200" name="Oval 46"/>
              <p:cNvSpPr>
                <a:spLocks noChangeArrowheads="1"/>
              </p:cNvSpPr>
              <p:nvPr/>
            </p:nvSpPr>
            <p:spPr bwMode="auto">
              <a:xfrm>
                <a:off x="5054" y="2920"/>
                <a:ext cx="142" cy="143"/>
              </a:xfrm>
              <a:prstGeom prst="ellipse">
                <a:avLst/>
              </a:prstGeom>
              <a:solidFill>
                <a:srgbClr val="9900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lang="en-US" sz="2200">
                    <a:solidFill>
                      <a:schemeClr val="bg1"/>
                    </a:solidFill>
                  </a:rPr>
                  <a:t>+</a:t>
                </a:r>
              </a:p>
            </p:txBody>
          </p:sp>
        </p:grpSp>
        <p:sp>
          <p:nvSpPr>
            <p:cNvPr id="40" name="Rectangle 3"/>
            <p:cNvSpPr txBox="1">
              <a:spLocks noChangeArrowheads="1"/>
            </p:cNvSpPr>
            <p:nvPr/>
          </p:nvSpPr>
          <p:spPr bwMode="auto">
            <a:xfrm>
              <a:off x="228600" y="4343400"/>
              <a:ext cx="8229600" cy="1266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deBroglie – electron standing waves</a:t>
              </a:r>
            </a:p>
            <a:p>
              <a:pPr marL="742950" marR="0" lvl="1" indent="-28575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–"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ＭＳ Ｐゴシック" charset="-128"/>
                </a:rPr>
                <a:t>Why? Explains fixed energy levels</a:t>
              </a:r>
            </a:p>
            <a:p>
              <a:pPr marL="742950" marR="0" lvl="1" indent="-28575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–"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ＭＳ Ｐゴシック" charset="-128"/>
                </a:rPr>
                <a:t>Problem: still only works for Hydrogen.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28600" y="5543550"/>
            <a:ext cx="8229600" cy="1314450"/>
            <a:chOff x="228600" y="5543550"/>
            <a:chExt cx="8229600" cy="1314450"/>
          </a:xfrm>
        </p:grpSpPr>
        <p:pic>
          <p:nvPicPr>
            <p:cNvPr id="39981" name="Picture 4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156450" y="5543550"/>
              <a:ext cx="1247775" cy="1314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" name="Rectangle 3"/>
            <p:cNvSpPr txBox="1">
              <a:spLocks noChangeArrowheads="1"/>
            </p:cNvSpPr>
            <p:nvPr/>
          </p:nvSpPr>
          <p:spPr bwMode="auto">
            <a:xfrm>
              <a:off x="228600" y="5591175"/>
              <a:ext cx="8229600" cy="1266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Schrodinger – quantum wave functions</a:t>
              </a:r>
            </a:p>
            <a:p>
              <a:pPr marL="742950" marR="0" lvl="1" indent="-28575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–"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ＭＳ Ｐゴシック" charset="-128"/>
                </a:rPr>
                <a:t>Why? Explains everything!</a:t>
              </a:r>
            </a:p>
            <a:p>
              <a:pPr marL="742950" marR="0" lvl="1" indent="-285750" algn="l" defTabSz="914400" rtl="0" eaLnBrk="0" fontAlgn="base" latin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–"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ＭＳ Ｐゴシック" charset="-128"/>
                </a:rPr>
                <a:t>Problem: None (except that it’s </a:t>
              </a:r>
              <a:r>
                <a:rPr lang="en-US" sz="2000" kern="0" dirty="0" smtClean="0">
                  <a:latin typeface="+mn-lt"/>
                  <a:ea typeface="ＭＳ Ｐゴシック" charset="-128"/>
                </a:rPr>
                <a:t>abstract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ＭＳ Ｐゴシック" charset="-128"/>
                </a:rPr>
                <a:t>)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endParaRPr>
            </a:p>
          </p:txBody>
        </p:sp>
      </p:grpSp>
      <p:sp>
        <p:nvSpPr>
          <p:cNvPr id="42" name="Rectangle 3"/>
          <p:cNvSpPr txBox="1">
            <a:spLocks noChangeArrowheads="1"/>
          </p:cNvSpPr>
          <p:nvPr/>
        </p:nvSpPr>
        <p:spPr bwMode="auto">
          <a:xfrm>
            <a:off x="228600" y="838200"/>
            <a:ext cx="82296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Thomson – “Plum Pudding”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Why? Known that negative charges can be removed from atom.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Problem: Doesn’t match spectral lines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u="sng"/>
              <a:t>Summary of important Ideas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892175" y="6302375"/>
            <a:ext cx="88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790575" y="4048125"/>
            <a:ext cx="88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790575" y="3857625"/>
            <a:ext cx="88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790575" y="3768725"/>
            <a:ext cx="88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790575" y="3735388"/>
            <a:ext cx="88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790575" y="3690938"/>
            <a:ext cx="88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790575" y="3633788"/>
            <a:ext cx="88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790575" y="3648075"/>
            <a:ext cx="88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1236663" y="6224588"/>
            <a:ext cx="146050" cy="100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487363" y="3094038"/>
            <a:ext cx="1506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Hydrogen</a:t>
            </a: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V="1">
            <a:off x="601663" y="3635375"/>
            <a:ext cx="0" cy="294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 rot="-5400000">
            <a:off x="-212725" y="4643438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Energy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749550" y="3181350"/>
            <a:ext cx="5926138" cy="3627438"/>
            <a:chOff x="1732" y="2004"/>
            <a:chExt cx="3733" cy="2285"/>
          </a:xfrm>
        </p:grpSpPr>
        <p:sp>
          <p:nvSpPr>
            <p:cNvPr id="17426" name="Line 16"/>
            <p:cNvSpPr>
              <a:spLocks noChangeShapeType="1"/>
            </p:cNvSpPr>
            <p:nvPr/>
          </p:nvSpPr>
          <p:spPr bwMode="auto">
            <a:xfrm>
              <a:off x="1805" y="4236"/>
              <a:ext cx="5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7" name="Line 17"/>
            <p:cNvSpPr>
              <a:spLocks noChangeShapeType="1"/>
            </p:cNvSpPr>
            <p:nvPr/>
          </p:nvSpPr>
          <p:spPr bwMode="auto">
            <a:xfrm>
              <a:off x="1811" y="2619"/>
              <a:ext cx="5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8" name="Line 18"/>
            <p:cNvSpPr>
              <a:spLocks noChangeShapeType="1"/>
            </p:cNvSpPr>
            <p:nvPr/>
          </p:nvSpPr>
          <p:spPr bwMode="auto">
            <a:xfrm>
              <a:off x="1811" y="2513"/>
              <a:ext cx="5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9" name="Line 19"/>
            <p:cNvSpPr>
              <a:spLocks noChangeShapeType="1"/>
            </p:cNvSpPr>
            <p:nvPr/>
          </p:nvSpPr>
          <p:spPr bwMode="auto">
            <a:xfrm>
              <a:off x="1811" y="2443"/>
              <a:ext cx="5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0" name="Line 20"/>
            <p:cNvSpPr>
              <a:spLocks noChangeShapeType="1"/>
            </p:cNvSpPr>
            <p:nvPr/>
          </p:nvSpPr>
          <p:spPr bwMode="auto">
            <a:xfrm>
              <a:off x="1811" y="2345"/>
              <a:ext cx="5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1" name="Line 21"/>
            <p:cNvSpPr>
              <a:spLocks noChangeShapeType="1"/>
            </p:cNvSpPr>
            <p:nvPr/>
          </p:nvSpPr>
          <p:spPr bwMode="auto">
            <a:xfrm>
              <a:off x="1811" y="2321"/>
              <a:ext cx="5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2" name="Line 22"/>
            <p:cNvSpPr>
              <a:spLocks noChangeShapeType="1"/>
            </p:cNvSpPr>
            <p:nvPr/>
          </p:nvSpPr>
          <p:spPr bwMode="auto">
            <a:xfrm>
              <a:off x="1811" y="2289"/>
              <a:ext cx="5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3" name="Line 23"/>
            <p:cNvSpPr>
              <a:spLocks noChangeShapeType="1"/>
            </p:cNvSpPr>
            <p:nvPr/>
          </p:nvSpPr>
          <p:spPr bwMode="auto">
            <a:xfrm>
              <a:off x="1811" y="2294"/>
              <a:ext cx="5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4" name="Oval 24"/>
            <p:cNvSpPr>
              <a:spLocks noChangeArrowheads="1"/>
            </p:cNvSpPr>
            <p:nvPr/>
          </p:nvSpPr>
          <p:spPr bwMode="auto">
            <a:xfrm>
              <a:off x="1973" y="4152"/>
              <a:ext cx="92" cy="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5" name="Text Box 25"/>
            <p:cNvSpPr txBox="1">
              <a:spLocks noChangeArrowheads="1"/>
            </p:cNvSpPr>
            <p:nvPr/>
          </p:nvSpPr>
          <p:spPr bwMode="auto">
            <a:xfrm>
              <a:off x="1732" y="2004"/>
              <a:ext cx="7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Lithium</a:t>
              </a:r>
            </a:p>
          </p:txBody>
        </p:sp>
        <p:sp>
          <p:nvSpPr>
            <p:cNvPr id="17436" name="Line 26"/>
            <p:cNvSpPr>
              <a:spLocks noChangeShapeType="1"/>
            </p:cNvSpPr>
            <p:nvPr/>
          </p:nvSpPr>
          <p:spPr bwMode="auto">
            <a:xfrm>
              <a:off x="1817" y="2809"/>
              <a:ext cx="5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7" name="Oval 27"/>
            <p:cNvSpPr>
              <a:spLocks noChangeArrowheads="1"/>
            </p:cNvSpPr>
            <p:nvPr/>
          </p:nvSpPr>
          <p:spPr bwMode="auto">
            <a:xfrm>
              <a:off x="2105" y="4157"/>
              <a:ext cx="92" cy="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8" name="Oval 28"/>
            <p:cNvSpPr>
              <a:spLocks noChangeArrowheads="1"/>
            </p:cNvSpPr>
            <p:nvPr/>
          </p:nvSpPr>
          <p:spPr bwMode="auto">
            <a:xfrm>
              <a:off x="2007" y="2753"/>
              <a:ext cx="92" cy="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9" name="Line 29"/>
            <p:cNvSpPr>
              <a:spLocks noChangeShapeType="1"/>
            </p:cNvSpPr>
            <p:nvPr/>
          </p:nvSpPr>
          <p:spPr bwMode="auto">
            <a:xfrm>
              <a:off x="1811" y="2470"/>
              <a:ext cx="5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0" name="Line 30"/>
            <p:cNvSpPr>
              <a:spLocks noChangeShapeType="1"/>
            </p:cNvSpPr>
            <p:nvPr/>
          </p:nvSpPr>
          <p:spPr bwMode="auto">
            <a:xfrm>
              <a:off x="1811" y="2406"/>
              <a:ext cx="5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1" name="Line 31"/>
            <p:cNvSpPr>
              <a:spLocks noChangeShapeType="1"/>
            </p:cNvSpPr>
            <p:nvPr/>
          </p:nvSpPr>
          <p:spPr bwMode="auto">
            <a:xfrm>
              <a:off x="1811" y="2393"/>
              <a:ext cx="5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2" name="Line 32"/>
            <p:cNvSpPr>
              <a:spLocks noChangeShapeType="1"/>
            </p:cNvSpPr>
            <p:nvPr/>
          </p:nvSpPr>
          <p:spPr bwMode="auto">
            <a:xfrm>
              <a:off x="1811" y="2363"/>
              <a:ext cx="5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3" name="Line 33"/>
            <p:cNvSpPr>
              <a:spLocks noChangeShapeType="1"/>
            </p:cNvSpPr>
            <p:nvPr/>
          </p:nvSpPr>
          <p:spPr bwMode="auto">
            <a:xfrm>
              <a:off x="1811" y="2306"/>
              <a:ext cx="5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4" name="Text Box 34"/>
            <p:cNvSpPr txBox="1">
              <a:spLocks noChangeArrowheads="1"/>
            </p:cNvSpPr>
            <p:nvPr/>
          </p:nvSpPr>
          <p:spPr bwMode="auto">
            <a:xfrm>
              <a:off x="2597" y="2391"/>
              <a:ext cx="2868" cy="1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Electron energy levels in 2 different atoms: Levels have  different spacing (explains unique colors for each type of atom. </a:t>
              </a:r>
            </a:p>
            <a:p>
              <a:endParaRPr lang="en-US"/>
            </a:p>
            <a:p>
              <a:r>
                <a:rPr lang="en-US"/>
                <a:t>Atoms with more than one electron … lower levels filled. </a:t>
              </a:r>
            </a:p>
          </p:txBody>
        </p:sp>
      </p:grpSp>
      <p:sp>
        <p:nvSpPr>
          <p:cNvPr id="17424" name="Text Box 35"/>
          <p:cNvSpPr txBox="1">
            <a:spLocks noChangeArrowheads="1"/>
          </p:cNvSpPr>
          <p:nvPr/>
        </p:nvSpPr>
        <p:spPr bwMode="auto">
          <a:xfrm>
            <a:off x="1104900" y="6491288"/>
            <a:ext cx="150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(not to scale)</a:t>
            </a:r>
          </a:p>
        </p:txBody>
      </p:sp>
      <p:sp>
        <p:nvSpPr>
          <p:cNvPr id="825380" name="Text Box 36"/>
          <p:cNvSpPr txBox="1">
            <a:spLocks noChangeArrowheads="1"/>
          </p:cNvSpPr>
          <p:nvPr/>
        </p:nvSpPr>
        <p:spPr bwMode="auto">
          <a:xfrm>
            <a:off x="228600" y="476250"/>
            <a:ext cx="8915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charset="0"/>
              <a:buAutoNum type="arabicParenR"/>
            </a:pPr>
            <a:r>
              <a:rPr lang="en-US" dirty="0">
                <a:solidFill>
                  <a:schemeClr val="tx2"/>
                </a:solidFill>
              </a:rPr>
              <a:t>Electrons in atoms are found at specific energy levels</a:t>
            </a:r>
          </a:p>
          <a:p>
            <a:pPr marL="342900" indent="-342900">
              <a:buFont typeface="Arial" charset="0"/>
              <a:buAutoNum type="arabicParenR"/>
            </a:pPr>
            <a:r>
              <a:rPr lang="en-US" dirty="0">
                <a:solidFill>
                  <a:schemeClr val="tx2"/>
                </a:solidFill>
              </a:rPr>
              <a:t>Different set of energy levels for different atoms</a:t>
            </a:r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charset="0"/>
              <a:buAutoNum type="arabicParenR"/>
            </a:pPr>
            <a:r>
              <a:rPr lang="en-US" dirty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ne </a:t>
            </a:r>
            <a:r>
              <a:rPr lang="en-US" dirty="0">
                <a:solidFill>
                  <a:schemeClr val="tx2"/>
                </a:solidFill>
              </a:rPr>
              <a:t>photon emitted per electron jump </a:t>
            </a:r>
            <a:r>
              <a:rPr lang="en-US" i="1" u="sng" dirty="0">
                <a:solidFill>
                  <a:schemeClr val="tx2"/>
                </a:solidFill>
              </a:rPr>
              <a:t>down</a:t>
            </a:r>
            <a:r>
              <a:rPr lang="en-US" dirty="0">
                <a:solidFill>
                  <a:schemeClr val="tx2"/>
                </a:solidFill>
              </a:rPr>
              <a:t> between energy levels. Photon color determined by energy difference. </a:t>
            </a:r>
            <a:endParaRPr lang="en-US" dirty="0"/>
          </a:p>
          <a:p>
            <a:pPr marL="342900" indent="-342900"/>
            <a:r>
              <a:rPr lang="en-US" dirty="0"/>
              <a:t>4) If electron not bound to an atom: Can have any energy</a:t>
            </a:r>
            <a:r>
              <a:rPr lang="en-US" dirty="0" smtClean="0"/>
              <a:t>.</a:t>
            </a:r>
          </a:p>
          <a:p>
            <a:pPr marL="342900" indent="-342900"/>
            <a:r>
              <a:rPr lang="en-US" dirty="0" smtClean="0"/>
              <a:t>	(</a:t>
            </a:r>
            <a:r>
              <a:rPr lang="en-US" dirty="0"/>
              <a:t>For instance free electrons in the PE effect.)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5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5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5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5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380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/>
              <a:t>  Waves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Physicists at this time may have been confused about atoms, but they understood waves really well.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They understood that for standing waves, boundary conditions mean that waves only have discrete modes.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e.g., </a:t>
            </a:r>
            <a:r>
              <a:rPr lang="en-US" sz="2400" dirty="0"/>
              <a:t>guitar strings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57200"/>
            <a:ext cx="42513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800600" y="4572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477000" y="76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L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5638800" y="1143000"/>
            <a:ext cx="2133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ym typeface="Symbol" charset="2"/>
              </a:rPr>
              <a:t>λ</a:t>
            </a:r>
            <a:r>
              <a:rPr lang="en-US" sz="2000" b="1" baseline="-25000" dirty="0" smtClean="0">
                <a:sym typeface="Symbol" charset="2"/>
              </a:rPr>
              <a:t>1</a:t>
            </a:r>
            <a:r>
              <a:rPr lang="en-US" sz="2000" b="1" dirty="0">
                <a:sym typeface="Symbol" charset="2"/>
              </a:rPr>
              <a:t>=2</a:t>
            </a:r>
            <a:r>
              <a:rPr lang="en-US" sz="2000" b="1" dirty="0"/>
              <a:t>L     f</a:t>
            </a:r>
            <a:r>
              <a:rPr lang="en-US" sz="2000" b="1" baseline="-25000" dirty="0"/>
              <a:t>1</a:t>
            </a:r>
            <a:r>
              <a:rPr lang="en-US" sz="2000" b="1" dirty="0"/>
              <a:t>=c/2L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5791200" y="2270125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ym typeface="Symbol" charset="2"/>
              </a:rPr>
              <a:t>λ</a:t>
            </a:r>
            <a:r>
              <a:rPr lang="en-US" sz="2000" b="1" baseline="-25000" dirty="0" smtClean="0">
                <a:sym typeface="Symbol" charset="2"/>
              </a:rPr>
              <a:t>2</a:t>
            </a:r>
            <a:r>
              <a:rPr lang="en-US" sz="2000" b="1" dirty="0">
                <a:sym typeface="Symbol" charset="2"/>
              </a:rPr>
              <a:t>=</a:t>
            </a:r>
            <a:r>
              <a:rPr lang="en-US" sz="2000" b="1" dirty="0" err="1"/>
              <a:t>L</a:t>
            </a:r>
            <a:r>
              <a:rPr lang="en-US" sz="2000" b="1" dirty="0"/>
              <a:t>     f</a:t>
            </a:r>
            <a:r>
              <a:rPr lang="en-US" sz="2000" b="1" baseline="-25000" dirty="0"/>
              <a:t>2</a:t>
            </a:r>
            <a:r>
              <a:rPr lang="en-US" sz="2000" b="1" dirty="0"/>
              <a:t>=</a:t>
            </a:r>
            <a:r>
              <a:rPr lang="en-US" sz="2000" b="1" dirty="0" err="1"/>
              <a:t>c/L</a:t>
            </a:r>
            <a:endParaRPr lang="en-US" sz="2000" b="1" dirty="0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5486400" y="44958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ym typeface="Symbol" charset="2"/>
              </a:rPr>
              <a:t>λ</a:t>
            </a:r>
            <a:r>
              <a:rPr lang="en-US" sz="2000" b="1" baseline="-25000" dirty="0" smtClean="0">
                <a:sym typeface="Symbol" charset="2"/>
              </a:rPr>
              <a:t>4</a:t>
            </a:r>
            <a:r>
              <a:rPr lang="en-US" sz="2000" b="1" dirty="0">
                <a:sym typeface="Symbol" charset="2"/>
              </a:rPr>
              <a:t>=</a:t>
            </a:r>
            <a:r>
              <a:rPr lang="en-US" sz="2000" b="1" dirty="0"/>
              <a:t>L/2     f</a:t>
            </a:r>
            <a:r>
              <a:rPr lang="en-US" sz="2000" b="1" baseline="-25000" dirty="0"/>
              <a:t>4</a:t>
            </a:r>
            <a:r>
              <a:rPr lang="en-US" sz="2000" b="1" dirty="0"/>
              <a:t>=2c/L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5410200" y="3413125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ym typeface="Symbol" charset="2"/>
              </a:rPr>
              <a:t>λ</a:t>
            </a:r>
            <a:r>
              <a:rPr lang="en-US" sz="2000" b="1" baseline="-25000" dirty="0" smtClean="0">
                <a:sym typeface="Symbol" charset="2"/>
              </a:rPr>
              <a:t>3</a:t>
            </a:r>
            <a:r>
              <a:rPr lang="en-US" sz="2000" b="1" dirty="0">
                <a:sym typeface="Symbol" charset="2"/>
              </a:rPr>
              <a:t>=2</a:t>
            </a:r>
            <a:r>
              <a:rPr lang="en-US" sz="2000" b="1" dirty="0"/>
              <a:t>L/3     f</a:t>
            </a:r>
            <a:r>
              <a:rPr lang="en-US" sz="2000" b="1" baseline="-25000" dirty="0"/>
              <a:t>3</a:t>
            </a:r>
            <a:r>
              <a:rPr lang="en-US" sz="2000" b="1" dirty="0"/>
              <a:t>=3c/2L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486400" y="562292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ym typeface="Symbol" charset="2"/>
              </a:rPr>
              <a:t>λ</a:t>
            </a:r>
            <a:r>
              <a:rPr lang="en-US" sz="2000" b="1" baseline="-25000" dirty="0" smtClean="0">
                <a:sym typeface="Symbol" charset="2"/>
              </a:rPr>
              <a:t>5</a:t>
            </a:r>
            <a:r>
              <a:rPr lang="en-US" sz="2000" b="1" dirty="0">
                <a:sym typeface="Symbol" charset="2"/>
              </a:rPr>
              <a:t>=2</a:t>
            </a:r>
            <a:r>
              <a:rPr lang="en-US" sz="2000" b="1" dirty="0"/>
              <a:t>L/5    f</a:t>
            </a:r>
            <a:r>
              <a:rPr lang="en-US" sz="2000" b="1" baseline="-25000" dirty="0"/>
              <a:t>5</a:t>
            </a:r>
            <a:r>
              <a:rPr lang="en-US" sz="2000" b="1" dirty="0"/>
              <a:t>=5c/2L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5486400" y="63246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 smtClean="0">
                <a:sym typeface="Symbol" charset="2"/>
              </a:rPr>
              <a:t>λ</a:t>
            </a:r>
            <a:r>
              <a:rPr lang="en-US" sz="2000" b="1" baseline="-25000" dirty="0" err="1" smtClean="0">
                <a:sym typeface="Symbol" charset="2"/>
              </a:rPr>
              <a:t>n</a:t>
            </a:r>
            <a:r>
              <a:rPr lang="en-US" sz="2000" b="1" dirty="0">
                <a:sym typeface="Symbol" charset="2"/>
              </a:rPr>
              <a:t>=2</a:t>
            </a:r>
            <a:r>
              <a:rPr lang="en-US" sz="2000" b="1" dirty="0"/>
              <a:t>L/n    f</a:t>
            </a:r>
            <a:r>
              <a:rPr lang="en-US" sz="2000" b="1" baseline="-25000" dirty="0"/>
              <a:t>5</a:t>
            </a:r>
            <a:r>
              <a:rPr lang="en-US" sz="2000" b="1" dirty="0"/>
              <a:t>=nc/2L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6324600" y="5791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ym typeface="Symbol" charset="2"/>
              </a:rPr>
              <a:t>…</a:t>
            </a:r>
            <a:endParaRPr lang="en-US" sz="2400" b="1"/>
          </a:p>
        </p:txBody>
      </p:sp>
      <p:sp>
        <p:nvSpPr>
          <p:cNvPr id="29716" name="Oval 20"/>
          <p:cNvSpPr>
            <a:spLocks noChangeArrowheads="1"/>
          </p:cNvSpPr>
          <p:nvPr/>
        </p:nvSpPr>
        <p:spPr bwMode="auto">
          <a:xfrm>
            <a:off x="1138238" y="59324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1052513" y="5788025"/>
            <a:ext cx="23479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  = node = fixed point that doesn’t move.</a:t>
            </a:r>
          </a:p>
        </p:txBody>
      </p:sp>
      <p:sp>
        <p:nvSpPr>
          <p:cNvPr id="29718" name="Oval 22"/>
          <p:cNvSpPr>
            <a:spLocks noChangeArrowheads="1"/>
          </p:cNvSpPr>
          <p:nvPr/>
        </p:nvSpPr>
        <p:spPr bwMode="auto">
          <a:xfrm>
            <a:off x="5481638" y="53403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0" name="Oval 24"/>
          <p:cNvSpPr>
            <a:spLocks noChangeArrowheads="1"/>
          </p:cNvSpPr>
          <p:nvPr/>
        </p:nvSpPr>
        <p:spPr bwMode="auto">
          <a:xfrm>
            <a:off x="4789488" y="53514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1" name="Oval 25"/>
          <p:cNvSpPr>
            <a:spLocks noChangeArrowheads="1"/>
          </p:cNvSpPr>
          <p:nvPr/>
        </p:nvSpPr>
        <p:spPr bwMode="auto">
          <a:xfrm>
            <a:off x="6886575" y="53387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2" name="Oval 26"/>
          <p:cNvSpPr>
            <a:spLocks noChangeArrowheads="1"/>
          </p:cNvSpPr>
          <p:nvPr/>
        </p:nvSpPr>
        <p:spPr bwMode="auto">
          <a:xfrm>
            <a:off x="6180138" y="53498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3" name="Oval 27"/>
          <p:cNvSpPr>
            <a:spLocks noChangeArrowheads="1"/>
          </p:cNvSpPr>
          <p:nvPr/>
        </p:nvSpPr>
        <p:spPr bwMode="auto">
          <a:xfrm>
            <a:off x="8289925" y="53355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4" name="Oval 28"/>
          <p:cNvSpPr>
            <a:spLocks noChangeArrowheads="1"/>
          </p:cNvSpPr>
          <p:nvPr/>
        </p:nvSpPr>
        <p:spPr bwMode="auto">
          <a:xfrm>
            <a:off x="7583488" y="53467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5" name="Oval 29"/>
          <p:cNvSpPr>
            <a:spLocks noChangeArrowheads="1"/>
          </p:cNvSpPr>
          <p:nvPr/>
        </p:nvSpPr>
        <p:spPr bwMode="auto">
          <a:xfrm>
            <a:off x="4791075" y="42259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6" name="Oval 30"/>
          <p:cNvSpPr>
            <a:spLocks noChangeArrowheads="1"/>
          </p:cNvSpPr>
          <p:nvPr/>
        </p:nvSpPr>
        <p:spPr bwMode="auto">
          <a:xfrm>
            <a:off x="6538913" y="42243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7" name="Oval 31"/>
          <p:cNvSpPr>
            <a:spLocks noChangeArrowheads="1"/>
          </p:cNvSpPr>
          <p:nvPr/>
        </p:nvSpPr>
        <p:spPr bwMode="auto">
          <a:xfrm>
            <a:off x="5646738" y="42354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8" name="Oval 32"/>
          <p:cNvSpPr>
            <a:spLocks noChangeArrowheads="1"/>
          </p:cNvSpPr>
          <p:nvPr/>
        </p:nvSpPr>
        <p:spPr bwMode="auto">
          <a:xfrm>
            <a:off x="8299450" y="42354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9" name="Oval 33"/>
          <p:cNvSpPr>
            <a:spLocks noChangeArrowheads="1"/>
          </p:cNvSpPr>
          <p:nvPr/>
        </p:nvSpPr>
        <p:spPr bwMode="auto">
          <a:xfrm>
            <a:off x="7407275" y="42322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0" name="Oval 34"/>
          <p:cNvSpPr>
            <a:spLocks noChangeArrowheads="1"/>
          </p:cNvSpPr>
          <p:nvPr/>
        </p:nvSpPr>
        <p:spPr bwMode="auto">
          <a:xfrm>
            <a:off x="5949950" y="31115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1" name="Oval 35"/>
          <p:cNvSpPr>
            <a:spLocks noChangeArrowheads="1"/>
          </p:cNvSpPr>
          <p:nvPr/>
        </p:nvSpPr>
        <p:spPr bwMode="auto">
          <a:xfrm>
            <a:off x="4772025" y="31083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2" name="Oval 36"/>
          <p:cNvSpPr>
            <a:spLocks noChangeArrowheads="1"/>
          </p:cNvSpPr>
          <p:nvPr/>
        </p:nvSpPr>
        <p:spPr bwMode="auto">
          <a:xfrm>
            <a:off x="8296275" y="31083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3" name="Oval 37"/>
          <p:cNvSpPr>
            <a:spLocks noChangeArrowheads="1"/>
          </p:cNvSpPr>
          <p:nvPr/>
        </p:nvSpPr>
        <p:spPr bwMode="auto">
          <a:xfrm>
            <a:off x="7118350" y="31051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4" name="Oval 38"/>
          <p:cNvSpPr>
            <a:spLocks noChangeArrowheads="1"/>
          </p:cNvSpPr>
          <p:nvPr/>
        </p:nvSpPr>
        <p:spPr bwMode="auto">
          <a:xfrm>
            <a:off x="4786313" y="19970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5" name="Oval 39"/>
          <p:cNvSpPr>
            <a:spLocks noChangeArrowheads="1"/>
          </p:cNvSpPr>
          <p:nvPr/>
        </p:nvSpPr>
        <p:spPr bwMode="auto">
          <a:xfrm>
            <a:off x="8289925" y="19939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6" name="Oval 40"/>
          <p:cNvSpPr>
            <a:spLocks noChangeArrowheads="1"/>
          </p:cNvSpPr>
          <p:nvPr/>
        </p:nvSpPr>
        <p:spPr bwMode="auto">
          <a:xfrm>
            <a:off x="6526213" y="19907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7" name="Oval 41"/>
          <p:cNvSpPr>
            <a:spLocks noChangeArrowheads="1"/>
          </p:cNvSpPr>
          <p:nvPr/>
        </p:nvSpPr>
        <p:spPr bwMode="auto">
          <a:xfrm>
            <a:off x="8301038" y="8794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8" name="Oval 42"/>
          <p:cNvSpPr>
            <a:spLocks noChangeArrowheads="1"/>
          </p:cNvSpPr>
          <p:nvPr/>
        </p:nvSpPr>
        <p:spPr bwMode="auto">
          <a:xfrm>
            <a:off x="4794250" y="8763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52" name="TextBox 35"/>
          <p:cNvSpPr txBox="1">
            <a:spLocks noChangeArrowheads="1"/>
          </p:cNvSpPr>
          <p:nvPr/>
        </p:nvSpPr>
        <p:spPr bwMode="auto">
          <a:xfrm>
            <a:off x="8343900" y="6488113"/>
            <a:ext cx="800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hlinkClick r:id="rId4" action="ppaction://hlinkfile"/>
              </a:rPr>
              <a:t>PHET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  <p:bldP spid="29701" grpId="0" animBg="1"/>
      <p:bldP spid="29702" grpId="0"/>
      <p:bldP spid="29706" grpId="0"/>
      <p:bldP spid="29707" grpId="0"/>
      <p:bldP spid="29708" grpId="0"/>
      <p:bldP spid="29709" grpId="0"/>
      <p:bldP spid="29710" grpId="0"/>
      <p:bldP spid="29711" grpId="0"/>
      <p:bldP spid="29712" grpId="0"/>
      <p:bldP spid="29716" grpId="0" animBg="1"/>
      <p:bldP spid="29717" grpId="0"/>
      <p:bldP spid="29718" grpId="0" animBg="1"/>
      <p:bldP spid="29720" grpId="0" animBg="1"/>
      <p:bldP spid="29721" grpId="0" animBg="1"/>
      <p:bldP spid="29722" grpId="0" animBg="1"/>
      <p:bldP spid="29723" grpId="0" animBg="1"/>
      <p:bldP spid="29724" grpId="0" animBg="1"/>
      <p:bldP spid="29725" grpId="0" animBg="1"/>
      <p:bldP spid="29726" grpId="0" animBg="1"/>
      <p:bldP spid="29727" grpId="0" animBg="1"/>
      <p:bldP spid="29728" grpId="0" animBg="1"/>
      <p:bldP spid="29729" grpId="0" animBg="1"/>
      <p:bldP spid="29730" grpId="0" animBg="1"/>
      <p:bldP spid="29731" grpId="0" animBg="1"/>
      <p:bldP spid="29732" grpId="0" animBg="1"/>
      <p:bldP spid="29733" grpId="0" animBg="1"/>
      <p:bldP spid="29734" grpId="0" animBg="1"/>
      <p:bldP spid="29735" grpId="0" animBg="1"/>
      <p:bldP spid="29736" grpId="0" animBg="1"/>
      <p:bldP spid="29737" grpId="0" animBg="1"/>
      <p:bldP spid="2973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Standing Waves on a Ring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800" dirty="0"/>
              <a:t>Just like standing wave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800" dirty="0"/>
              <a:t>on a string, but now the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800" dirty="0"/>
              <a:t>two ends of the string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800" dirty="0"/>
              <a:t>are joined.  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US" sz="2800" dirty="0"/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800" dirty="0"/>
              <a:t>What are the restrictions on the wavelength?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lphaUcPeriod"/>
            </a:pPr>
            <a:r>
              <a:rPr lang="en-US" sz="2800" dirty="0" err="1"/>
              <a:t>r</a:t>
            </a:r>
            <a:r>
              <a:rPr lang="en-US" sz="2800" dirty="0"/>
              <a:t> =</a:t>
            </a:r>
            <a:r>
              <a:rPr lang="en-US" sz="2800" dirty="0" smtClean="0"/>
              <a:t> </a:t>
            </a:r>
            <a:r>
              <a:rPr lang="en-US" sz="2800" dirty="0" err="1" smtClean="0">
                <a:sym typeface="Symbol" charset="2"/>
              </a:rPr>
              <a:t>λ</a:t>
            </a:r>
            <a:endParaRPr lang="en-US" sz="2800" dirty="0" smtClean="0">
              <a:sym typeface="Symbol" charset="2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lphaUcPeriod"/>
            </a:pPr>
            <a:r>
              <a:rPr lang="en-US" sz="2800" dirty="0" err="1">
                <a:sym typeface="Symbol" charset="2"/>
              </a:rPr>
              <a:t>r</a:t>
            </a:r>
            <a:r>
              <a:rPr lang="en-US" sz="2800" dirty="0">
                <a:sym typeface="Symbol" charset="2"/>
              </a:rPr>
              <a:t> = </a:t>
            </a:r>
            <a:r>
              <a:rPr lang="en-US" sz="2800" dirty="0" err="1" smtClean="0">
                <a:sym typeface="Symbol" charset="2"/>
              </a:rPr>
              <a:t>nλ</a:t>
            </a:r>
            <a:endParaRPr lang="en-US" sz="2800" dirty="0" smtClean="0">
              <a:sym typeface="Symbol" charset="2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lphaUcPeriod"/>
            </a:pPr>
            <a:r>
              <a:rPr lang="en-US" sz="2800" dirty="0" err="1" smtClean="0">
                <a:sym typeface="Symbol" charset="2"/>
              </a:rPr>
              <a:t>πr</a:t>
            </a:r>
            <a:r>
              <a:rPr lang="en-US" sz="2800" dirty="0" smtClean="0">
                <a:sym typeface="Symbol" charset="2"/>
              </a:rPr>
              <a:t> </a:t>
            </a:r>
            <a:r>
              <a:rPr lang="en-US" sz="2800" dirty="0">
                <a:sym typeface="Symbol" charset="2"/>
              </a:rPr>
              <a:t>= </a:t>
            </a:r>
            <a:r>
              <a:rPr lang="en-US" sz="2800" dirty="0" err="1" smtClean="0">
                <a:sym typeface="Symbol" charset="2"/>
              </a:rPr>
              <a:t>nλ</a:t>
            </a:r>
            <a:endParaRPr lang="en-US" sz="2800" dirty="0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lphaUcPeriod"/>
            </a:pPr>
            <a:r>
              <a:rPr lang="en-US" sz="2800" dirty="0" smtClean="0"/>
              <a:t>2π</a:t>
            </a:r>
            <a:r>
              <a:rPr lang="en-US" sz="2800" dirty="0" smtClean="0">
                <a:sym typeface="Symbol" charset="2"/>
              </a:rPr>
              <a:t>r </a:t>
            </a:r>
            <a:r>
              <a:rPr lang="en-US" sz="2800" dirty="0">
                <a:sym typeface="Symbol" charset="2"/>
              </a:rPr>
              <a:t>= </a:t>
            </a:r>
            <a:r>
              <a:rPr lang="en-US" sz="2800" dirty="0" err="1" smtClean="0">
                <a:sym typeface="Symbol" charset="2"/>
              </a:rPr>
              <a:t>nλ</a:t>
            </a:r>
            <a:endParaRPr lang="en-US" sz="2800" dirty="0" smtClean="0">
              <a:sym typeface="Symbol" charset="2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lphaUcPeriod"/>
            </a:pPr>
            <a:r>
              <a:rPr lang="en-US" sz="2800" dirty="0" smtClean="0"/>
              <a:t>2π</a:t>
            </a:r>
            <a:r>
              <a:rPr lang="en-US" sz="2800" dirty="0" smtClean="0">
                <a:sym typeface="Symbol" charset="2"/>
              </a:rPr>
              <a:t>r </a:t>
            </a:r>
            <a:r>
              <a:rPr lang="en-US" sz="2800" dirty="0">
                <a:sym typeface="Symbol" charset="2"/>
              </a:rPr>
              <a:t>=</a:t>
            </a:r>
            <a:r>
              <a:rPr lang="en-US" sz="2800" dirty="0" smtClean="0">
                <a:sym typeface="Symbol" charset="2"/>
              </a:rPr>
              <a:t> </a:t>
            </a:r>
            <a:r>
              <a:rPr lang="en-US" sz="2800" dirty="0" err="1" smtClean="0">
                <a:sym typeface="Symbol" charset="2"/>
              </a:rPr>
              <a:t>λ/</a:t>
            </a:r>
            <a:r>
              <a:rPr lang="en-US" sz="2800" dirty="0" err="1">
                <a:sym typeface="Symbol" charset="2"/>
              </a:rPr>
              <a:t>n</a:t>
            </a:r>
            <a:endParaRPr lang="en-US" sz="2800" dirty="0">
              <a:sym typeface="Symbol" charset="2"/>
            </a:endParaRPr>
          </a:p>
        </p:txBody>
      </p:sp>
      <p:pic>
        <p:nvPicPr>
          <p:cNvPr id="4104" name="wave10.avi">
            <a:hlinkClick r:id="" action="ppaction://media"/>
          </p:cNvPr>
          <p:cNvPicPr/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95800" y="1371600"/>
            <a:ext cx="411480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868738" y="4699000"/>
            <a:ext cx="2349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 = 1, 2, 3,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34" fill="hold"/>
                                        <p:tgtEl>
                                          <p:spTgt spid="41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3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104"/>
                </p:tgtEl>
              </p:cMediaNode>
            </p:video>
          </p:childTnLst>
        </p:cTn>
      </p:par>
    </p:tnLst>
    <p:bldLst>
      <p:bldP spid="410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Standing Waves on a Ring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pPr eaLnBrk="1" hangingPunct="1"/>
            <a:r>
              <a:rPr lang="en-US" sz="2800" dirty="0"/>
              <a:t>Answer: </a:t>
            </a:r>
            <a:r>
              <a:rPr lang="en-US" sz="2800" dirty="0" err="1"/>
              <a:t>D</a:t>
            </a:r>
            <a:r>
              <a:rPr lang="en-US" sz="2800" dirty="0"/>
              <a:t>. </a:t>
            </a:r>
            <a:r>
              <a:rPr lang="en-US" sz="2800" dirty="0" smtClean="0"/>
              <a:t>2π</a:t>
            </a:r>
            <a:r>
              <a:rPr lang="en-US" sz="2800" dirty="0" smtClean="0">
                <a:sym typeface="Symbol" charset="2"/>
              </a:rPr>
              <a:t>r </a:t>
            </a:r>
            <a:r>
              <a:rPr lang="en-US" sz="2800" dirty="0">
                <a:sym typeface="Symbol" charset="2"/>
              </a:rPr>
              <a:t>= </a:t>
            </a:r>
            <a:r>
              <a:rPr lang="en-US" sz="2800" dirty="0" err="1" smtClean="0">
                <a:sym typeface="Symbol" charset="2"/>
              </a:rPr>
              <a:t>nλ</a:t>
            </a:r>
            <a:endParaRPr lang="en-US" sz="2800" dirty="0" smtClean="0">
              <a:sym typeface="Symbol" charset="2"/>
            </a:endParaRP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Circumference = </a:t>
            </a:r>
            <a:r>
              <a:rPr lang="en-US" sz="2800" dirty="0" smtClean="0"/>
              <a:t>2π</a:t>
            </a:r>
            <a:r>
              <a:rPr lang="en-US" sz="2800" dirty="0" smtClean="0">
                <a:sym typeface="Symbol" charset="2"/>
              </a:rPr>
              <a:t>r </a:t>
            </a:r>
            <a:endParaRPr lang="en-US" sz="2800" dirty="0">
              <a:sym typeface="Symbol" charset="2"/>
            </a:endParaRPr>
          </a:p>
          <a:p>
            <a:pPr eaLnBrk="1" hangingPunct="1"/>
            <a:r>
              <a:rPr lang="en-US" sz="2800" dirty="0">
                <a:sym typeface="Symbol" charset="2"/>
              </a:rPr>
              <a:t>To get standing wave on ring:</a:t>
            </a:r>
          </a:p>
          <a:p>
            <a:pPr eaLnBrk="1" hangingPunct="1">
              <a:buFontTx/>
              <a:buNone/>
            </a:pPr>
            <a:r>
              <a:rPr lang="en-US" sz="2800" dirty="0">
                <a:sym typeface="Symbol" charset="2"/>
              </a:rPr>
              <a:t>		Circumference = </a:t>
            </a:r>
            <a:r>
              <a:rPr lang="en-US" sz="2800" dirty="0" err="1" smtClean="0">
                <a:sym typeface="Symbol" charset="2"/>
              </a:rPr>
              <a:t>nλ</a:t>
            </a:r>
            <a:endParaRPr lang="en-US" sz="2800" dirty="0" smtClean="0">
              <a:sym typeface="Symbol" charset="2"/>
            </a:endParaRPr>
          </a:p>
          <a:p>
            <a:pPr eaLnBrk="1" hangingPunct="1">
              <a:buFontTx/>
              <a:buNone/>
            </a:pPr>
            <a:r>
              <a:rPr lang="en-US" sz="2800" dirty="0">
                <a:sym typeface="Symbol" charset="2"/>
              </a:rPr>
              <a:t>		Must have integer number of wavelengths to 	get constructive, not destructive, interference.</a:t>
            </a:r>
          </a:p>
          <a:p>
            <a:pPr eaLnBrk="1" hangingPunct="1"/>
            <a:r>
              <a:rPr lang="en-US" sz="2800" dirty="0" err="1">
                <a:sym typeface="Symbol" charset="2"/>
              </a:rPr>
              <a:t>n</a:t>
            </a:r>
            <a:r>
              <a:rPr lang="en-US" sz="2800" dirty="0">
                <a:sym typeface="Symbol" charset="2"/>
              </a:rPr>
              <a:t> = number of wavelengths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371600"/>
            <a:ext cx="411480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deBroglie Waves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deBroglie (French grad student) suggested: maybe electrons are actually little waves going around the nucleus.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This seems plausible because…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Standing waves have quantized frequencies, might be related to quantized energies.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Einstein had shown that light, typically thought of as waves, have particle properties.  Might not electrons, typically thought of as particles, have wave properties?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deBroglie Waves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800"/>
              <a:t>What is n for the ‘electron wave’ in this picture?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2800"/>
          </a:p>
          <a:p>
            <a:pPr marL="533400" indent="-533400" eaLnBrk="1" hangingPunct="1">
              <a:lnSpc>
                <a:spcPct val="90000"/>
              </a:lnSpc>
              <a:buFontTx/>
              <a:buAutoNum type="alphaUcPeriod"/>
            </a:pPr>
            <a:r>
              <a:rPr lang="en-US" sz="2800"/>
              <a:t>1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UcPeriod"/>
            </a:pPr>
            <a:r>
              <a:rPr lang="en-US" sz="2800"/>
              <a:t>5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UcPeriod"/>
            </a:pPr>
            <a:r>
              <a:rPr lang="en-US" sz="2800"/>
              <a:t>10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UcPeriod"/>
            </a:pPr>
            <a:r>
              <a:rPr lang="en-US" sz="2800"/>
              <a:t>20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lphaUcPeriod"/>
            </a:pPr>
            <a:r>
              <a:rPr lang="en-US" sz="2800"/>
              <a:t>Cannot determine from picture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280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Answer: C. 10</a:t>
            </a:r>
          </a:p>
        </p:txBody>
      </p:sp>
      <p:pic>
        <p:nvPicPr>
          <p:cNvPr id="13316" name="Picture 4" descr="deBroglieat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362200"/>
            <a:ext cx="3343275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648200" y="1981200"/>
            <a:ext cx="3886200" cy="2119313"/>
            <a:chOff x="2928" y="1344"/>
            <a:chExt cx="2448" cy="1335"/>
          </a:xfrm>
        </p:grpSpPr>
        <p:sp>
          <p:nvSpPr>
            <p:cNvPr id="13319" name="Text Box 5"/>
            <p:cNvSpPr txBox="1">
              <a:spLocks noChangeArrowheads="1"/>
            </p:cNvSpPr>
            <p:nvPr/>
          </p:nvSpPr>
          <p:spPr bwMode="auto">
            <a:xfrm>
              <a:off x="2928" y="187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3320" name="Text Box 6"/>
            <p:cNvSpPr txBox="1">
              <a:spLocks noChangeArrowheads="1"/>
            </p:cNvSpPr>
            <p:nvPr/>
          </p:nvSpPr>
          <p:spPr bwMode="auto">
            <a:xfrm>
              <a:off x="3216" y="1536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3321" name="Text Box 7"/>
            <p:cNvSpPr txBox="1">
              <a:spLocks noChangeArrowheads="1"/>
            </p:cNvSpPr>
            <p:nvPr/>
          </p:nvSpPr>
          <p:spPr bwMode="auto">
            <a:xfrm>
              <a:off x="3696" y="139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3322" name="Text Box 8"/>
            <p:cNvSpPr txBox="1">
              <a:spLocks noChangeArrowheads="1"/>
            </p:cNvSpPr>
            <p:nvPr/>
          </p:nvSpPr>
          <p:spPr bwMode="auto">
            <a:xfrm>
              <a:off x="4224" y="1344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323" name="Text Box 9"/>
            <p:cNvSpPr txBox="1">
              <a:spLocks noChangeArrowheads="1"/>
            </p:cNvSpPr>
            <p:nvPr/>
          </p:nvSpPr>
          <p:spPr bwMode="auto">
            <a:xfrm>
              <a:off x="4752" y="1440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3324" name="Text Box 10"/>
            <p:cNvSpPr txBox="1">
              <a:spLocks noChangeArrowheads="1"/>
            </p:cNvSpPr>
            <p:nvPr/>
          </p:nvSpPr>
          <p:spPr bwMode="auto">
            <a:xfrm>
              <a:off x="5088" y="1680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3325" name="Text Box 11"/>
            <p:cNvSpPr txBox="1">
              <a:spLocks noChangeArrowheads="1"/>
            </p:cNvSpPr>
            <p:nvPr/>
          </p:nvSpPr>
          <p:spPr bwMode="auto">
            <a:xfrm>
              <a:off x="4992" y="211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3326" name="Text Box 12"/>
            <p:cNvSpPr txBox="1">
              <a:spLocks noChangeArrowheads="1"/>
            </p:cNvSpPr>
            <p:nvPr/>
          </p:nvSpPr>
          <p:spPr bwMode="auto">
            <a:xfrm>
              <a:off x="4656" y="2400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3327" name="Text Box 13"/>
            <p:cNvSpPr txBox="1">
              <a:spLocks noChangeArrowheads="1"/>
            </p:cNvSpPr>
            <p:nvPr/>
          </p:nvSpPr>
          <p:spPr bwMode="auto">
            <a:xfrm>
              <a:off x="3888" y="244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3328" name="Text Box 14"/>
            <p:cNvSpPr txBox="1">
              <a:spLocks noChangeArrowheads="1"/>
            </p:cNvSpPr>
            <p:nvPr/>
          </p:nvSpPr>
          <p:spPr bwMode="auto">
            <a:xfrm>
              <a:off x="3216" y="2400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10</a:t>
              </a:r>
            </a:p>
          </p:txBody>
        </p:sp>
      </p:grp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000375" y="5230813"/>
            <a:ext cx="639286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</a:rPr>
              <a:t>n = number of wavelengths.</a:t>
            </a:r>
          </a:p>
          <a:p>
            <a:r>
              <a:rPr lang="en-US" sz="2000">
                <a:solidFill>
                  <a:schemeClr val="accent2"/>
                </a:solidFill>
              </a:rPr>
              <a:t>It is </a:t>
            </a:r>
            <a:r>
              <a:rPr lang="en-US" sz="2000" b="1">
                <a:solidFill>
                  <a:schemeClr val="accent2"/>
                </a:solidFill>
              </a:rPr>
              <a:t>also</a:t>
            </a:r>
            <a:r>
              <a:rPr lang="en-US" sz="2000">
                <a:solidFill>
                  <a:schemeClr val="accent2"/>
                </a:solidFill>
              </a:rPr>
              <a:t> the number of the energy level E</a:t>
            </a:r>
            <a:r>
              <a:rPr lang="en-US" sz="2000" baseline="-25000">
                <a:solidFill>
                  <a:schemeClr val="accent2"/>
                </a:solidFill>
              </a:rPr>
              <a:t>n</a:t>
            </a:r>
            <a:r>
              <a:rPr lang="en-US" sz="2000">
                <a:solidFill>
                  <a:schemeClr val="accent2"/>
                </a:solidFill>
              </a:rPr>
              <a:t> = -13.6/n</a:t>
            </a:r>
            <a:r>
              <a:rPr lang="en-US" sz="2000" baseline="30000">
                <a:solidFill>
                  <a:schemeClr val="accent2"/>
                </a:solidFill>
              </a:rPr>
              <a:t>2</a:t>
            </a:r>
            <a:r>
              <a:rPr lang="en-US" sz="2000">
                <a:solidFill>
                  <a:schemeClr val="accent2"/>
                </a:solidFill>
              </a:rPr>
              <a:t>.</a:t>
            </a:r>
          </a:p>
          <a:p>
            <a:r>
              <a:rPr lang="en-US" sz="2000">
                <a:solidFill>
                  <a:schemeClr val="accent2"/>
                </a:solidFill>
              </a:rPr>
              <a:t>So the wave above corresponds to</a:t>
            </a:r>
          </a:p>
          <a:p>
            <a:r>
              <a:rPr lang="en-US" sz="2000">
                <a:solidFill>
                  <a:schemeClr val="accent2"/>
                </a:solidFill>
              </a:rPr>
              <a:t>  E</a:t>
            </a:r>
            <a:r>
              <a:rPr lang="en-US" sz="2000" baseline="-25000">
                <a:solidFill>
                  <a:schemeClr val="accent2"/>
                </a:solidFill>
              </a:rPr>
              <a:t>10</a:t>
            </a:r>
            <a:r>
              <a:rPr lang="en-US" sz="2000">
                <a:solidFill>
                  <a:schemeClr val="accent2"/>
                </a:solidFill>
              </a:rPr>
              <a:t> = -13.6/10</a:t>
            </a:r>
            <a:r>
              <a:rPr lang="en-US" sz="2000" baseline="30000">
                <a:solidFill>
                  <a:schemeClr val="accent2"/>
                </a:solidFill>
              </a:rPr>
              <a:t>2</a:t>
            </a:r>
            <a:r>
              <a:rPr lang="en-US" sz="2000">
                <a:solidFill>
                  <a:schemeClr val="accent2"/>
                </a:solidFill>
              </a:rPr>
              <a:t> = -0.136eV</a:t>
            </a:r>
          </a:p>
          <a:p>
            <a:r>
              <a:rPr lang="en-US" sz="2000">
                <a:solidFill>
                  <a:schemeClr val="accent2"/>
                </a:solidFill>
              </a:rPr>
              <a:t>(will explain soon)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deBroglie Waves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/>
              <a:t>n=1			n=2			n=3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r>
              <a:rPr lang="en-US"/>
              <a:t>			…n=10</a:t>
            </a:r>
          </a:p>
        </p:txBody>
      </p:sp>
      <p:pic>
        <p:nvPicPr>
          <p:cNvPr id="20497" name="atom1.avi">
            <a:hlinkClick r:id="" action="ppaction://media"/>
          </p:cNvPr>
          <p:cNvPicPr/>
          <p:nvPr>
            <a:vide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381000" y="2133600"/>
            <a:ext cx="27432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8" name="atom2.avi">
            <a:hlinkClick r:id="" action="ppaction://media"/>
          </p:cNvPr>
          <p:cNvPicPr/>
          <p:nvPr>
            <a:videoFile r:link="rId2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3200400" y="2133600"/>
            <a:ext cx="27432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9" name="atom3.avi">
            <a:hlinkClick r:id="" action="ppaction://media"/>
          </p:cNvPr>
          <p:cNvPicPr/>
          <p:nvPr>
            <a:videoFile r:link="rId3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6096000" y="2133600"/>
            <a:ext cx="27432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1" name="atom10.avi">
            <a:hlinkClick r:id="" action="ppaction://media"/>
          </p:cNvPr>
          <p:cNvPicPr/>
          <p:nvPr>
            <a:videoFile r:link="rId4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3352800" y="4495800"/>
            <a:ext cx="27432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Oval 22"/>
          <p:cNvSpPr>
            <a:spLocks noChangeArrowheads="1"/>
          </p:cNvSpPr>
          <p:nvPr/>
        </p:nvSpPr>
        <p:spPr bwMode="auto">
          <a:xfrm>
            <a:off x="1709738" y="32480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5" name="Oval 23"/>
          <p:cNvSpPr>
            <a:spLocks noChangeArrowheads="1"/>
          </p:cNvSpPr>
          <p:nvPr/>
        </p:nvSpPr>
        <p:spPr bwMode="auto">
          <a:xfrm>
            <a:off x="1679575" y="22621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" name="Oval 24"/>
          <p:cNvSpPr>
            <a:spLocks noChangeArrowheads="1"/>
          </p:cNvSpPr>
          <p:nvPr/>
        </p:nvSpPr>
        <p:spPr bwMode="auto">
          <a:xfrm>
            <a:off x="3476625" y="26543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7" name="Oval 25"/>
          <p:cNvSpPr>
            <a:spLocks noChangeArrowheads="1"/>
          </p:cNvSpPr>
          <p:nvPr/>
        </p:nvSpPr>
        <p:spPr bwMode="auto">
          <a:xfrm>
            <a:off x="4530725" y="32559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8" name="Oval 26"/>
          <p:cNvSpPr>
            <a:spLocks noChangeArrowheads="1"/>
          </p:cNvSpPr>
          <p:nvPr/>
        </p:nvSpPr>
        <p:spPr bwMode="auto">
          <a:xfrm>
            <a:off x="4530725" y="22542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9" name="Oval 27"/>
          <p:cNvSpPr>
            <a:spLocks noChangeArrowheads="1"/>
          </p:cNvSpPr>
          <p:nvPr/>
        </p:nvSpPr>
        <p:spPr bwMode="auto">
          <a:xfrm>
            <a:off x="5595938" y="26606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0" name="Oval 28"/>
          <p:cNvSpPr>
            <a:spLocks noChangeArrowheads="1"/>
          </p:cNvSpPr>
          <p:nvPr/>
        </p:nvSpPr>
        <p:spPr bwMode="auto">
          <a:xfrm>
            <a:off x="8435975" y="29257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1" name="Oval 29"/>
          <p:cNvSpPr>
            <a:spLocks noChangeArrowheads="1"/>
          </p:cNvSpPr>
          <p:nvPr/>
        </p:nvSpPr>
        <p:spPr bwMode="auto">
          <a:xfrm>
            <a:off x="8235950" y="24304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2" name="Oval 30"/>
          <p:cNvSpPr>
            <a:spLocks noChangeArrowheads="1"/>
          </p:cNvSpPr>
          <p:nvPr/>
        </p:nvSpPr>
        <p:spPr bwMode="auto">
          <a:xfrm>
            <a:off x="7416800" y="22733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3" name="Oval 31"/>
          <p:cNvSpPr>
            <a:spLocks noChangeArrowheads="1"/>
          </p:cNvSpPr>
          <p:nvPr/>
        </p:nvSpPr>
        <p:spPr bwMode="auto">
          <a:xfrm>
            <a:off x="6557963" y="24272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4" name="Oval 32"/>
          <p:cNvSpPr>
            <a:spLocks noChangeArrowheads="1"/>
          </p:cNvSpPr>
          <p:nvPr/>
        </p:nvSpPr>
        <p:spPr bwMode="auto">
          <a:xfrm>
            <a:off x="6400800" y="29305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5" name="Oval 33"/>
          <p:cNvSpPr>
            <a:spLocks noChangeArrowheads="1"/>
          </p:cNvSpPr>
          <p:nvPr/>
        </p:nvSpPr>
        <p:spPr bwMode="auto">
          <a:xfrm>
            <a:off x="7397750" y="32527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6" name="Oval 34"/>
          <p:cNvSpPr>
            <a:spLocks noChangeArrowheads="1"/>
          </p:cNvSpPr>
          <p:nvPr/>
        </p:nvSpPr>
        <p:spPr bwMode="auto">
          <a:xfrm>
            <a:off x="5437188" y="47513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7" name="Oval 35"/>
          <p:cNvSpPr>
            <a:spLocks noChangeArrowheads="1"/>
          </p:cNvSpPr>
          <p:nvPr/>
        </p:nvSpPr>
        <p:spPr bwMode="auto">
          <a:xfrm>
            <a:off x="5632450" y="49037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8" name="Oval 36"/>
          <p:cNvSpPr>
            <a:spLocks noChangeArrowheads="1"/>
          </p:cNvSpPr>
          <p:nvPr/>
        </p:nvSpPr>
        <p:spPr bwMode="auto">
          <a:xfrm>
            <a:off x="5757863" y="51720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9" name="Oval 37"/>
          <p:cNvSpPr>
            <a:spLocks noChangeArrowheads="1"/>
          </p:cNvSpPr>
          <p:nvPr/>
        </p:nvSpPr>
        <p:spPr bwMode="auto">
          <a:xfrm>
            <a:off x="5741988" y="50149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0" name="Oval 38"/>
          <p:cNvSpPr>
            <a:spLocks noChangeArrowheads="1"/>
          </p:cNvSpPr>
          <p:nvPr/>
        </p:nvSpPr>
        <p:spPr bwMode="auto">
          <a:xfrm>
            <a:off x="5656263" y="53387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1" name="Oval 39"/>
          <p:cNvSpPr>
            <a:spLocks noChangeArrowheads="1"/>
          </p:cNvSpPr>
          <p:nvPr/>
        </p:nvSpPr>
        <p:spPr bwMode="auto">
          <a:xfrm>
            <a:off x="5427663" y="54768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2" name="Oval 40"/>
          <p:cNvSpPr>
            <a:spLocks noChangeArrowheads="1"/>
          </p:cNvSpPr>
          <p:nvPr/>
        </p:nvSpPr>
        <p:spPr bwMode="auto">
          <a:xfrm>
            <a:off x="5086350" y="55737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3" name="Oval 42"/>
          <p:cNvSpPr>
            <a:spLocks noChangeArrowheads="1"/>
          </p:cNvSpPr>
          <p:nvPr/>
        </p:nvSpPr>
        <p:spPr bwMode="auto">
          <a:xfrm>
            <a:off x="4676775" y="561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4" name="Oval 43"/>
          <p:cNvSpPr>
            <a:spLocks noChangeArrowheads="1"/>
          </p:cNvSpPr>
          <p:nvPr/>
        </p:nvSpPr>
        <p:spPr bwMode="auto">
          <a:xfrm>
            <a:off x="4268788" y="55864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5" name="Oval 44"/>
          <p:cNvSpPr>
            <a:spLocks noChangeArrowheads="1"/>
          </p:cNvSpPr>
          <p:nvPr/>
        </p:nvSpPr>
        <p:spPr bwMode="auto">
          <a:xfrm>
            <a:off x="3914775" y="54578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6" name="Oval 45"/>
          <p:cNvSpPr>
            <a:spLocks noChangeArrowheads="1"/>
          </p:cNvSpPr>
          <p:nvPr/>
        </p:nvSpPr>
        <p:spPr bwMode="auto">
          <a:xfrm>
            <a:off x="3729038" y="48783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7" name="Oval 46"/>
          <p:cNvSpPr>
            <a:spLocks noChangeArrowheads="1"/>
          </p:cNvSpPr>
          <p:nvPr/>
        </p:nvSpPr>
        <p:spPr bwMode="auto">
          <a:xfrm>
            <a:off x="3598863" y="51863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8" name="Oval 47"/>
          <p:cNvSpPr>
            <a:spLocks noChangeArrowheads="1"/>
          </p:cNvSpPr>
          <p:nvPr/>
        </p:nvSpPr>
        <p:spPr bwMode="auto">
          <a:xfrm>
            <a:off x="3624263" y="50307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69" name="Oval 48"/>
          <p:cNvSpPr>
            <a:spLocks noChangeArrowheads="1"/>
          </p:cNvSpPr>
          <p:nvPr/>
        </p:nvSpPr>
        <p:spPr bwMode="auto">
          <a:xfrm>
            <a:off x="3751263" y="53387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70" name="Oval 49"/>
          <p:cNvSpPr>
            <a:spLocks noChangeArrowheads="1"/>
          </p:cNvSpPr>
          <p:nvPr/>
        </p:nvSpPr>
        <p:spPr bwMode="auto">
          <a:xfrm>
            <a:off x="3894138" y="4749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71" name="Oval 50"/>
          <p:cNvSpPr>
            <a:spLocks noChangeArrowheads="1"/>
          </p:cNvSpPr>
          <p:nvPr/>
        </p:nvSpPr>
        <p:spPr bwMode="auto">
          <a:xfrm>
            <a:off x="4130675" y="47037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72" name="Oval 51"/>
          <p:cNvSpPr>
            <a:spLocks noChangeArrowheads="1"/>
          </p:cNvSpPr>
          <p:nvPr/>
        </p:nvSpPr>
        <p:spPr bwMode="auto">
          <a:xfrm>
            <a:off x="4397375" y="46418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73" name="Oval 52"/>
          <p:cNvSpPr>
            <a:spLocks noChangeArrowheads="1"/>
          </p:cNvSpPr>
          <p:nvPr/>
        </p:nvSpPr>
        <p:spPr bwMode="auto">
          <a:xfrm>
            <a:off x="4691063" y="46116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74" name="Oval 53"/>
          <p:cNvSpPr>
            <a:spLocks noChangeArrowheads="1"/>
          </p:cNvSpPr>
          <p:nvPr/>
        </p:nvSpPr>
        <p:spPr bwMode="auto">
          <a:xfrm>
            <a:off x="4941888" y="46370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75" name="Oval 54"/>
          <p:cNvSpPr>
            <a:spLocks noChangeArrowheads="1"/>
          </p:cNvSpPr>
          <p:nvPr/>
        </p:nvSpPr>
        <p:spPr bwMode="auto">
          <a:xfrm>
            <a:off x="5219700" y="46910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76" name="Oval 55"/>
          <p:cNvSpPr>
            <a:spLocks noChangeArrowheads="1"/>
          </p:cNvSpPr>
          <p:nvPr/>
        </p:nvSpPr>
        <p:spPr bwMode="auto">
          <a:xfrm>
            <a:off x="6583363" y="49768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77" name="Text Box 56"/>
          <p:cNvSpPr txBox="1">
            <a:spLocks noChangeArrowheads="1"/>
          </p:cNvSpPr>
          <p:nvPr/>
        </p:nvSpPr>
        <p:spPr bwMode="auto">
          <a:xfrm>
            <a:off x="6497638" y="4832350"/>
            <a:ext cx="23479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  = node = fixed point that doesn’t move.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497"/>
                </p:tgtEl>
              </p:cMediaNode>
            </p:video>
            <p:video>
              <p:cMediaNode>
                <p:cTn id="3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498"/>
                </p:tgtEl>
              </p:cMediaNode>
            </p:video>
            <p:video>
              <p:cMediaNode>
                <p:cTn id="4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499"/>
                </p:tgtEl>
              </p:cMediaNode>
            </p:video>
            <p:video>
              <p:cMediaNode>
                <p:cTn id="5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501"/>
                </p:tgtEl>
              </p:cMediaNode>
            </p:vide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2692400" y="4195763"/>
            <a:ext cx="1066800" cy="457200"/>
          </a:xfrm>
          <a:prstGeom prst="rect">
            <a:avLst/>
          </a:prstGeom>
          <a:solidFill>
            <a:srgbClr val="CCFFCC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000" y="5507038"/>
            <a:ext cx="5121275" cy="538162"/>
          </a:xfrm>
          <a:prstGeom prst="rect">
            <a:avLst/>
          </a:prstGeom>
          <a:solidFill>
            <a:srgbClr val="CCFFCC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deBroglie Waves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69313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If electron orbits are standing waves, there is a relationship between orbital radius and wavelength: </a:t>
            </a:r>
            <a:r>
              <a:rPr lang="en-US" sz="2800" dirty="0" smtClean="0"/>
              <a:t>2π</a:t>
            </a:r>
            <a:r>
              <a:rPr lang="en-US" sz="2800" dirty="0" smtClean="0">
                <a:sym typeface="Symbol" charset="2"/>
              </a:rPr>
              <a:t>r </a:t>
            </a:r>
            <a:r>
              <a:rPr lang="en-US" sz="2800" dirty="0">
                <a:sym typeface="Symbol" charset="2"/>
              </a:rPr>
              <a:t>= </a:t>
            </a:r>
            <a:r>
              <a:rPr lang="en-US" sz="2800" dirty="0" err="1" smtClean="0">
                <a:sym typeface="Symbol" charset="2"/>
              </a:rPr>
              <a:t>nλ</a:t>
            </a:r>
            <a:endParaRPr lang="en-US" sz="2800" dirty="0" smtClean="0">
              <a:sym typeface="Symbol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ym typeface="Symbol" charset="2"/>
              </a:rPr>
              <a:t>But what is the wavelength of an electron?!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ym typeface="Symbol" charset="2"/>
              </a:rPr>
              <a:t>For photons, it was known that photons have momentum </a:t>
            </a:r>
            <a:r>
              <a:rPr lang="en-US" sz="2800" i="1" dirty="0" err="1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E</a:t>
            </a:r>
            <a:r>
              <a:rPr lang="en-US" sz="2800" i="1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= pc= </a:t>
            </a:r>
            <a:r>
              <a:rPr lang="en-US" sz="2800" i="1" dirty="0" err="1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hc</a:t>
            </a:r>
            <a:r>
              <a:rPr lang="en-US" sz="2800" i="1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/</a:t>
            </a:r>
            <a:r>
              <a:rPr lang="en-US" sz="2800" i="1" dirty="0" smtClean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 </a:t>
            </a:r>
            <a:r>
              <a:rPr lang="en-US" sz="2800" i="1" dirty="0" err="1" smtClean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λ</a:t>
            </a:r>
            <a:r>
              <a:rPr lang="en-US" sz="2800" dirty="0" smtClean="0">
                <a:sym typeface="Symbol" charset="2"/>
              </a:rPr>
              <a:t> </a:t>
            </a:r>
            <a:endParaRPr lang="en-US" sz="2800" dirty="0">
              <a:sym typeface="Symbol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ym typeface="Symbol" charset="2"/>
              </a:rPr>
              <a:t>	</a:t>
            </a:r>
            <a:r>
              <a:rPr lang="en-US" sz="2800" dirty="0" err="1" smtClean="0">
                <a:latin typeface="Wingdings"/>
                <a:ea typeface="Wingdings"/>
                <a:cs typeface="Wingdings"/>
                <a:sym typeface="Symbol" charset="2"/>
              </a:rPr>
              <a:t></a:t>
            </a:r>
            <a:r>
              <a:rPr lang="en-US" sz="2800" dirty="0" smtClean="0">
                <a:sym typeface="Symbol" charset="2"/>
              </a:rPr>
              <a:t> </a:t>
            </a:r>
            <a:r>
              <a:rPr lang="en-US" sz="2800" i="1" dirty="0" err="1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p</a:t>
            </a:r>
            <a:r>
              <a:rPr lang="en-US" sz="2800" i="1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=</a:t>
            </a:r>
            <a:r>
              <a:rPr lang="en-US" sz="2800" i="1" dirty="0" err="1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h</a:t>
            </a:r>
            <a:r>
              <a:rPr lang="en-US" sz="2800" i="1" dirty="0" err="1" smtClean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/λ</a:t>
            </a:r>
            <a:r>
              <a:rPr lang="en-US" sz="2800" i="1" dirty="0" smtClean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 </a:t>
            </a:r>
            <a:r>
              <a:rPr lang="en-US" sz="2800" i="1" dirty="0" err="1" smtClean="0">
                <a:latin typeface="Wingdings"/>
                <a:ea typeface="Wingdings"/>
                <a:cs typeface="Wingdings"/>
                <a:sym typeface="Symbol" charset="2"/>
              </a:rPr>
              <a:t></a:t>
            </a:r>
            <a:r>
              <a:rPr lang="en-US" sz="2800" i="1" dirty="0" smtClean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 </a:t>
            </a:r>
            <a:r>
              <a:rPr lang="en-US" sz="2800" i="1" dirty="0" err="1" smtClean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λ</a:t>
            </a:r>
            <a:r>
              <a:rPr lang="en-US" sz="2800" i="1" dirty="0" smtClean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=</a:t>
            </a:r>
            <a:r>
              <a:rPr lang="en-US" sz="2800" i="1" dirty="0" err="1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h/p</a:t>
            </a:r>
            <a:endParaRPr lang="en-US" sz="2800" i="1" dirty="0">
              <a:latin typeface="Times New Roman" charset="0"/>
              <a:ea typeface="Times New Roman" charset="0"/>
              <a:cs typeface="Times New Roman" charset="0"/>
              <a:sym typeface="Symbol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ym typeface="Symbol" charset="2"/>
              </a:rPr>
              <a:t>deBroglie proposed that this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sym typeface="Symbol" charset="2"/>
              </a:rPr>
              <a:t>	is also true for massive particles </a:t>
            </a:r>
            <a:r>
              <a:rPr lang="en-US" sz="2400" dirty="0">
                <a:sym typeface="Symbol" charset="2"/>
              </a:rPr>
              <a:t>(particles </a:t>
            </a:r>
            <a:r>
              <a:rPr lang="en-US" sz="2400" dirty="0" err="1">
                <a:sym typeface="Symbol" charset="2"/>
              </a:rPr>
              <a:t>w</a:t>
            </a:r>
            <a:r>
              <a:rPr lang="en-US" sz="2400" dirty="0">
                <a:sym typeface="Symbol" charset="2"/>
              </a:rPr>
              <a:t>/mass)</a:t>
            </a:r>
            <a:r>
              <a:rPr lang="en-US" sz="2800" dirty="0">
                <a:sym typeface="Symbol" charset="2"/>
              </a:rPr>
              <a:t>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ym typeface="Symbol" charset="2"/>
              </a:rPr>
              <a:t>	</a:t>
            </a:r>
            <a:r>
              <a:rPr lang="en-US" sz="2800" dirty="0" err="1" smtClean="0">
                <a:sym typeface="Symbol" charset="2"/>
              </a:rPr>
              <a:t>λ</a:t>
            </a:r>
            <a:r>
              <a:rPr lang="en-US" sz="2800" i="1" dirty="0" smtClean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=</a:t>
            </a:r>
            <a:r>
              <a:rPr lang="en-US" sz="2800" i="1" dirty="0" err="1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h/p</a:t>
            </a:r>
            <a:r>
              <a:rPr lang="en-US" sz="2800" i="1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=</a:t>
            </a:r>
            <a:r>
              <a:rPr lang="en-US" sz="2800" dirty="0">
                <a:sym typeface="Symbol" charset="2"/>
              </a:rPr>
              <a:t> “deBroglie wavelength</a:t>
            </a:r>
            <a:r>
              <a:rPr lang="en-US" sz="2800" dirty="0" smtClean="0">
                <a:sym typeface="Symbol" charset="2"/>
              </a:rPr>
              <a:t>”</a:t>
            </a:r>
          </a:p>
        </p:txBody>
      </p:sp>
      <p:sp>
        <p:nvSpPr>
          <p:cNvPr id="18436" name="Freeform 4"/>
          <p:cNvSpPr>
            <a:spLocks/>
          </p:cNvSpPr>
          <p:nvPr/>
        </p:nvSpPr>
        <p:spPr bwMode="auto">
          <a:xfrm>
            <a:off x="5395913" y="4132263"/>
            <a:ext cx="2600325" cy="328612"/>
          </a:xfrm>
          <a:custGeom>
            <a:avLst/>
            <a:gdLst>
              <a:gd name="T0" fmla="*/ 0 w 1295"/>
              <a:gd name="T1" fmla="*/ 2147483647 h 344"/>
              <a:gd name="T2" fmla="*/ 2147483647 w 1295"/>
              <a:gd name="T3" fmla="*/ 2147483647 h 344"/>
              <a:gd name="T4" fmla="*/ 2147483647 w 1295"/>
              <a:gd name="T5" fmla="*/ 2147483647 h 344"/>
              <a:gd name="T6" fmla="*/ 2147483647 w 1295"/>
              <a:gd name="T7" fmla="*/ 2147483647 h 344"/>
              <a:gd name="T8" fmla="*/ 2147483647 w 1295"/>
              <a:gd name="T9" fmla="*/ 2147483647 h 344"/>
              <a:gd name="T10" fmla="*/ 2147483647 w 1295"/>
              <a:gd name="T11" fmla="*/ 2147483647 h 344"/>
              <a:gd name="T12" fmla="*/ 2147483647 w 1295"/>
              <a:gd name="T13" fmla="*/ 2147483647 h 344"/>
              <a:gd name="T14" fmla="*/ 2147483647 w 1295"/>
              <a:gd name="T15" fmla="*/ 2147483647 h 344"/>
              <a:gd name="T16" fmla="*/ 2147483647 w 1295"/>
              <a:gd name="T17" fmla="*/ 2147483647 h 344"/>
              <a:gd name="T18" fmla="*/ 2147483647 w 1295"/>
              <a:gd name="T19" fmla="*/ 2147483647 h 344"/>
              <a:gd name="T20" fmla="*/ 2147483647 w 1295"/>
              <a:gd name="T21" fmla="*/ 2147483647 h 344"/>
              <a:gd name="T22" fmla="*/ 2147483647 w 1295"/>
              <a:gd name="T23" fmla="*/ 2147483647 h 344"/>
              <a:gd name="T24" fmla="*/ 2147483647 w 1295"/>
              <a:gd name="T25" fmla="*/ 2147483647 h 344"/>
              <a:gd name="T26" fmla="*/ 2147483647 w 1295"/>
              <a:gd name="T27" fmla="*/ 2147483647 h 344"/>
              <a:gd name="T28" fmla="*/ 2147483647 w 1295"/>
              <a:gd name="T29" fmla="*/ 2147483647 h 344"/>
              <a:gd name="T30" fmla="*/ 2147483647 w 1295"/>
              <a:gd name="T31" fmla="*/ 2147483647 h 344"/>
              <a:gd name="T32" fmla="*/ 2147483647 w 1295"/>
              <a:gd name="T33" fmla="*/ 2147483647 h 344"/>
              <a:gd name="T34" fmla="*/ 2147483647 w 1295"/>
              <a:gd name="T35" fmla="*/ 2147483647 h 3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295"/>
              <a:gd name="T55" fmla="*/ 0 h 344"/>
              <a:gd name="T56" fmla="*/ 1295 w 1295"/>
              <a:gd name="T57" fmla="*/ 344 h 3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295" h="344">
                <a:moveTo>
                  <a:pt x="0" y="7"/>
                </a:moveTo>
                <a:cubicBezTo>
                  <a:pt x="11" y="14"/>
                  <a:pt x="44" y="31"/>
                  <a:pt x="64" y="51"/>
                </a:cubicBezTo>
                <a:cubicBezTo>
                  <a:pt x="84" y="71"/>
                  <a:pt x="101" y="103"/>
                  <a:pt x="117" y="129"/>
                </a:cubicBezTo>
                <a:cubicBezTo>
                  <a:pt x="133" y="155"/>
                  <a:pt x="145" y="183"/>
                  <a:pt x="162" y="210"/>
                </a:cubicBezTo>
                <a:cubicBezTo>
                  <a:pt x="179" y="237"/>
                  <a:pt x="199" y="273"/>
                  <a:pt x="219" y="294"/>
                </a:cubicBezTo>
                <a:cubicBezTo>
                  <a:pt x="239" y="315"/>
                  <a:pt x="260" y="339"/>
                  <a:pt x="282" y="336"/>
                </a:cubicBezTo>
                <a:cubicBezTo>
                  <a:pt x="304" y="333"/>
                  <a:pt x="323" y="319"/>
                  <a:pt x="354" y="276"/>
                </a:cubicBezTo>
                <a:cubicBezTo>
                  <a:pt x="385" y="233"/>
                  <a:pt x="433" y="123"/>
                  <a:pt x="468" y="78"/>
                </a:cubicBezTo>
                <a:cubicBezTo>
                  <a:pt x="503" y="33"/>
                  <a:pt x="531" y="11"/>
                  <a:pt x="561" y="9"/>
                </a:cubicBezTo>
                <a:cubicBezTo>
                  <a:pt x="591" y="7"/>
                  <a:pt x="624" y="40"/>
                  <a:pt x="648" y="66"/>
                </a:cubicBezTo>
                <a:cubicBezTo>
                  <a:pt x="672" y="92"/>
                  <a:pt x="682" y="124"/>
                  <a:pt x="705" y="162"/>
                </a:cubicBezTo>
                <a:cubicBezTo>
                  <a:pt x="728" y="200"/>
                  <a:pt x="761" y="268"/>
                  <a:pt x="786" y="297"/>
                </a:cubicBezTo>
                <a:cubicBezTo>
                  <a:pt x="811" y="326"/>
                  <a:pt x="832" y="344"/>
                  <a:pt x="858" y="336"/>
                </a:cubicBezTo>
                <a:cubicBezTo>
                  <a:pt x="884" y="328"/>
                  <a:pt x="913" y="288"/>
                  <a:pt x="942" y="246"/>
                </a:cubicBezTo>
                <a:cubicBezTo>
                  <a:pt x="971" y="204"/>
                  <a:pt x="1000" y="127"/>
                  <a:pt x="1029" y="87"/>
                </a:cubicBezTo>
                <a:cubicBezTo>
                  <a:pt x="1058" y="47"/>
                  <a:pt x="1087" y="12"/>
                  <a:pt x="1116" y="6"/>
                </a:cubicBezTo>
                <a:cubicBezTo>
                  <a:pt x="1145" y="0"/>
                  <a:pt x="1176" y="17"/>
                  <a:pt x="1206" y="48"/>
                </a:cubicBezTo>
                <a:cubicBezTo>
                  <a:pt x="1236" y="79"/>
                  <a:pt x="1277" y="164"/>
                  <a:pt x="1295" y="194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6521450" y="4133850"/>
            <a:ext cx="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6653213" y="4164013"/>
            <a:ext cx="0" cy="1111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6386513" y="4165600"/>
            <a:ext cx="0" cy="1301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8139113" y="4343400"/>
            <a:ext cx="762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 rot="10800000">
            <a:off x="6985000" y="4267200"/>
            <a:ext cx="239713" cy="161925"/>
            <a:chOff x="1795" y="2600"/>
            <a:chExt cx="168" cy="102"/>
          </a:xfrm>
        </p:grpSpPr>
        <p:sp>
          <p:nvSpPr>
            <p:cNvPr id="15383" name="Line 10"/>
            <p:cNvSpPr>
              <a:spLocks noChangeShapeType="1"/>
            </p:cNvSpPr>
            <p:nvPr/>
          </p:nvSpPr>
          <p:spPr bwMode="auto">
            <a:xfrm flipV="1">
              <a:off x="1880" y="2600"/>
              <a:ext cx="0" cy="9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4" name="Line 11"/>
            <p:cNvSpPr>
              <a:spLocks noChangeShapeType="1"/>
            </p:cNvSpPr>
            <p:nvPr/>
          </p:nvSpPr>
          <p:spPr bwMode="auto">
            <a:xfrm flipV="1">
              <a:off x="1963" y="2619"/>
              <a:ext cx="0" cy="7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5" name="Line 12"/>
            <p:cNvSpPr>
              <a:spLocks noChangeShapeType="1"/>
            </p:cNvSpPr>
            <p:nvPr/>
          </p:nvSpPr>
          <p:spPr bwMode="auto">
            <a:xfrm flipV="1">
              <a:off x="1795" y="2620"/>
              <a:ext cx="0" cy="8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 rot="10800000">
            <a:off x="5842000" y="4265613"/>
            <a:ext cx="239713" cy="161925"/>
            <a:chOff x="1795" y="2600"/>
            <a:chExt cx="168" cy="102"/>
          </a:xfrm>
        </p:grpSpPr>
        <p:sp>
          <p:nvSpPr>
            <p:cNvPr id="15380" name="Line 14"/>
            <p:cNvSpPr>
              <a:spLocks noChangeShapeType="1"/>
            </p:cNvSpPr>
            <p:nvPr/>
          </p:nvSpPr>
          <p:spPr bwMode="auto">
            <a:xfrm flipV="1">
              <a:off x="1880" y="2600"/>
              <a:ext cx="0" cy="9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1" name="Line 15"/>
            <p:cNvSpPr>
              <a:spLocks noChangeShapeType="1"/>
            </p:cNvSpPr>
            <p:nvPr/>
          </p:nvSpPr>
          <p:spPr bwMode="auto">
            <a:xfrm flipV="1">
              <a:off x="1963" y="2619"/>
              <a:ext cx="0" cy="7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2" name="Line 16"/>
            <p:cNvSpPr>
              <a:spLocks noChangeShapeType="1"/>
            </p:cNvSpPr>
            <p:nvPr/>
          </p:nvSpPr>
          <p:spPr bwMode="auto">
            <a:xfrm flipV="1">
              <a:off x="1795" y="2620"/>
              <a:ext cx="0" cy="8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7561263" y="4127500"/>
            <a:ext cx="239712" cy="161925"/>
            <a:chOff x="1795" y="2600"/>
            <a:chExt cx="168" cy="102"/>
          </a:xfrm>
        </p:grpSpPr>
        <p:sp>
          <p:nvSpPr>
            <p:cNvPr id="15377" name="Line 18"/>
            <p:cNvSpPr>
              <a:spLocks noChangeShapeType="1"/>
            </p:cNvSpPr>
            <p:nvPr/>
          </p:nvSpPr>
          <p:spPr bwMode="auto">
            <a:xfrm flipV="1">
              <a:off x="1880" y="2600"/>
              <a:ext cx="0" cy="9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8" name="Line 19"/>
            <p:cNvSpPr>
              <a:spLocks noChangeShapeType="1"/>
            </p:cNvSpPr>
            <p:nvPr/>
          </p:nvSpPr>
          <p:spPr bwMode="auto">
            <a:xfrm flipV="1">
              <a:off x="1963" y="2619"/>
              <a:ext cx="0" cy="7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9" name="Line 20"/>
            <p:cNvSpPr>
              <a:spLocks noChangeShapeType="1"/>
            </p:cNvSpPr>
            <p:nvPr/>
          </p:nvSpPr>
          <p:spPr bwMode="auto">
            <a:xfrm flipV="1">
              <a:off x="1795" y="2620"/>
              <a:ext cx="0" cy="8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7880350" y="3700463"/>
            <a:ext cx="12255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chemeClr val="accent2"/>
                </a:solidFill>
                <a:sym typeface="Symbol" charset="2"/>
              </a:rPr>
              <a:t>(momentum)</a:t>
            </a:r>
          </a:p>
          <a:p>
            <a:pPr algn="ctr"/>
            <a:r>
              <a:rPr lang="en-US" sz="2400">
                <a:solidFill>
                  <a:schemeClr val="accent2"/>
                </a:solidFill>
                <a:sym typeface="Symbol" charset="2"/>
              </a:rPr>
              <a:t>p</a:t>
            </a: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6528755" y="4495800"/>
            <a:ext cx="1212529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accent2"/>
                </a:solidFill>
                <a:sym typeface="Symbol" charset="2"/>
              </a:rPr>
              <a:t>λ</a:t>
            </a:r>
            <a:endParaRPr lang="en-US" sz="2400" dirty="0" smtClean="0">
              <a:solidFill>
                <a:schemeClr val="accent2"/>
              </a:solidFill>
              <a:sym typeface="Symbol" charset="2"/>
            </a:endParaRPr>
          </a:p>
          <a:p>
            <a:pPr algn="ctr"/>
            <a:r>
              <a:rPr lang="en-US" sz="1400" dirty="0">
                <a:solidFill>
                  <a:schemeClr val="accent2"/>
                </a:solidFill>
                <a:sym typeface="Symbol" charset="2"/>
              </a:rPr>
              <a:t>(wavelength)</a:t>
            </a: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V="1">
            <a:off x="6538913" y="4572000"/>
            <a:ext cx="1143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18435" grpId="0" build="p"/>
      <p:bldP spid="18436" grpId="0" animBg="1"/>
      <p:bldP spid="18437" grpId="0" animBg="1"/>
      <p:bldP spid="18438" grpId="0" animBg="1"/>
      <p:bldP spid="18439" grpId="0" animBg="1"/>
      <p:bldP spid="18440" grpId="0" animBg="1"/>
      <p:bldP spid="18454" grpId="0"/>
      <p:bldP spid="18456" grpId="0"/>
      <p:bldP spid="1845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deBroglie Waves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68713"/>
            <a:ext cx="8229600" cy="3154362"/>
          </a:xfrm>
        </p:spPr>
        <p:txBody>
          <a:bodyPr/>
          <a:lstStyle/>
          <a:p>
            <a:pPr marL="990600" lvl="1" indent="-533400" eaLnBrk="1" hangingPunct="1">
              <a:lnSpc>
                <a:spcPct val="90000"/>
              </a:lnSpc>
              <a:spcBef>
                <a:spcPct val="0"/>
              </a:spcBef>
              <a:buFontTx/>
              <a:buAutoNum type="alphaUcPeriod"/>
            </a:pPr>
            <a:r>
              <a:rPr lang="en-US" dirty="0" err="1">
                <a:sym typeface="Symbol" charset="2"/>
              </a:rPr>
              <a:t>L</a:t>
            </a:r>
            <a:r>
              <a:rPr lang="en-US" dirty="0">
                <a:sym typeface="Symbol" charset="2"/>
              </a:rPr>
              <a:t> = </a:t>
            </a:r>
            <a:r>
              <a:rPr lang="en-US" dirty="0" err="1">
                <a:sym typeface="Symbol" charset="2"/>
              </a:rPr>
              <a:t>n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ħ</a:t>
            </a:r>
            <a:r>
              <a:rPr lang="en-US" dirty="0" err="1">
                <a:sym typeface="MT Extra" charset="0"/>
              </a:rPr>
              <a:t>/r</a:t>
            </a:r>
            <a:endParaRPr lang="en-US" dirty="0">
              <a:sym typeface="MT Extra" charset="0"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AutoNum type="alphaUcPeriod"/>
            </a:pPr>
            <a:r>
              <a:rPr lang="en-US" dirty="0" err="1">
                <a:sym typeface="Symbol" charset="2"/>
              </a:rPr>
              <a:t>L</a:t>
            </a:r>
            <a:r>
              <a:rPr lang="en-US" dirty="0">
                <a:sym typeface="Symbol" charset="2"/>
              </a:rPr>
              <a:t> = </a:t>
            </a:r>
            <a:r>
              <a:rPr lang="en-US" dirty="0" err="1">
                <a:sym typeface="Symbol" charset="2"/>
              </a:rPr>
              <a:t>n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ħ</a:t>
            </a:r>
            <a:endParaRPr lang="en-US" dirty="0">
              <a:sym typeface="MT Extra" charset="0"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AutoNum type="alphaUcPeriod"/>
            </a:pPr>
            <a:r>
              <a:rPr lang="en-US" dirty="0" err="1">
                <a:sym typeface="Symbol" charset="2"/>
              </a:rPr>
              <a:t>L</a:t>
            </a:r>
            <a:r>
              <a:rPr lang="en-US" dirty="0">
                <a:sym typeface="Symbol" charset="2"/>
              </a:rPr>
              <a:t> = n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ħ</a:t>
            </a:r>
            <a:r>
              <a:rPr lang="en-US" dirty="0">
                <a:sym typeface="MT Extra" charset="0"/>
              </a:rPr>
              <a:t>/2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UcPeriod"/>
            </a:pPr>
            <a:r>
              <a:rPr lang="en-US" dirty="0" err="1">
                <a:sym typeface="Symbol" charset="2"/>
              </a:rPr>
              <a:t>L</a:t>
            </a:r>
            <a:r>
              <a:rPr lang="en-US" dirty="0">
                <a:sym typeface="Symbol" charset="2"/>
              </a:rPr>
              <a:t> = 2n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ħ</a:t>
            </a:r>
            <a:r>
              <a:rPr lang="en-US" dirty="0">
                <a:sym typeface="MT Extra" charset="0"/>
              </a:rPr>
              <a:t>/r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UcPeriod"/>
            </a:pPr>
            <a:r>
              <a:rPr lang="en-US" dirty="0" err="1">
                <a:sym typeface="Symbol" charset="2"/>
              </a:rPr>
              <a:t>L</a:t>
            </a:r>
            <a:r>
              <a:rPr lang="en-US" dirty="0">
                <a:sym typeface="Symbol" charset="2"/>
              </a:rPr>
              <a:t> = n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ħ</a:t>
            </a:r>
            <a:r>
              <a:rPr lang="en-US" dirty="0">
                <a:sym typeface="MT Extra" charset="0"/>
              </a:rPr>
              <a:t>/2r</a:t>
            </a:r>
            <a:endParaRPr lang="en-US" dirty="0">
              <a:sym typeface="Symbol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sym typeface="MT Extra" charset="0"/>
              </a:rPr>
              <a:t>   (Recall: </a:t>
            </a:r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ħ</a:t>
            </a:r>
            <a:r>
              <a:rPr lang="en-US" sz="2800" dirty="0">
                <a:sym typeface="MT Extra" charset="0"/>
              </a:rPr>
              <a:t> = h/</a:t>
            </a:r>
            <a:r>
              <a:rPr lang="en-US" sz="2800" dirty="0" smtClean="0"/>
              <a:t>2π</a:t>
            </a:r>
            <a:r>
              <a:rPr lang="en-US" sz="2800" dirty="0" smtClean="0">
                <a:sym typeface="Symbol" charset="2"/>
              </a:rPr>
              <a:t>)</a:t>
            </a:r>
            <a:endParaRPr lang="en-US" sz="2800" dirty="0">
              <a:sym typeface="Symbol" charset="2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1447800"/>
            <a:ext cx="8915400" cy="2316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 dirty="0"/>
              <a:t>Given the deBroglie wavelength </a:t>
            </a:r>
            <a:r>
              <a:rPr lang="en-US" sz="3200" dirty="0" smtClean="0"/>
              <a:t>(</a:t>
            </a:r>
            <a:r>
              <a:rPr lang="en-US" sz="3200" dirty="0" err="1" smtClean="0"/>
              <a:t>λ</a:t>
            </a:r>
            <a:r>
              <a:rPr lang="en-US" sz="3200" b="1" dirty="0" smtClean="0">
                <a:sym typeface="Symbol" charset="2"/>
              </a:rPr>
              <a:t>=</a:t>
            </a:r>
            <a:r>
              <a:rPr lang="en-US" sz="3200" b="1" dirty="0" err="1">
                <a:sym typeface="Symbol" charset="2"/>
              </a:rPr>
              <a:t>h/p</a:t>
            </a:r>
            <a:r>
              <a:rPr lang="en-US" sz="3200" dirty="0">
                <a:sym typeface="Symbol" charset="2"/>
              </a:rPr>
              <a:t>)        and the condition for standing waves on a ring (</a:t>
            </a:r>
            <a:r>
              <a:rPr lang="en-US" sz="3200" b="1" dirty="0" smtClean="0"/>
              <a:t>2π</a:t>
            </a:r>
            <a:r>
              <a:rPr lang="en-US" sz="3200" b="1" dirty="0" smtClean="0">
                <a:sym typeface="Symbol" charset="2"/>
              </a:rPr>
              <a:t>r </a:t>
            </a:r>
            <a:r>
              <a:rPr lang="en-US" sz="3200" b="1" dirty="0">
                <a:sym typeface="Symbol" charset="2"/>
              </a:rPr>
              <a:t>= </a:t>
            </a:r>
            <a:r>
              <a:rPr lang="en-US" sz="3200" b="1" dirty="0" err="1" smtClean="0">
                <a:sym typeface="Symbol" charset="2"/>
              </a:rPr>
              <a:t>nλ</a:t>
            </a:r>
            <a:r>
              <a:rPr lang="en-US" sz="3200" dirty="0" smtClean="0">
                <a:sym typeface="Symbol" charset="2"/>
              </a:rPr>
              <a:t>)</a:t>
            </a:r>
            <a:r>
              <a:rPr lang="en-US" sz="3200" dirty="0">
                <a:sym typeface="Symbol" charset="2"/>
              </a:rPr>
              <a:t>, what can you say about the angular momentum </a:t>
            </a:r>
            <a:r>
              <a:rPr lang="en-US" sz="3200" dirty="0" err="1">
                <a:sym typeface="Symbol" charset="2"/>
              </a:rPr>
              <a:t>L</a:t>
            </a:r>
            <a:r>
              <a:rPr lang="en-US" sz="3200" dirty="0">
                <a:sym typeface="Symbol" charset="2"/>
              </a:rPr>
              <a:t> of an electron if it is a deBroglie wave?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2957513" y="3446463"/>
            <a:ext cx="4044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L = angular momentum = pr p = (linear) momentum = mv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7172325" y="3221038"/>
            <a:ext cx="1808163" cy="1747837"/>
            <a:chOff x="9326880" y="1463040"/>
            <a:chExt cx="1808163" cy="1747520"/>
          </a:xfrm>
        </p:grpSpPr>
        <p:sp>
          <p:nvSpPr>
            <p:cNvPr id="16392" name="Oval 3"/>
            <p:cNvSpPr>
              <a:spLocks noChangeArrowheads="1"/>
            </p:cNvSpPr>
            <p:nvPr/>
          </p:nvSpPr>
          <p:spPr bwMode="auto">
            <a:xfrm>
              <a:off x="9326880" y="1686560"/>
              <a:ext cx="1524000" cy="1524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393" name="Line 4"/>
            <p:cNvSpPr>
              <a:spLocks noChangeShapeType="1"/>
            </p:cNvSpPr>
            <p:nvPr/>
          </p:nvSpPr>
          <p:spPr bwMode="auto">
            <a:xfrm>
              <a:off x="10631805" y="1896110"/>
              <a:ext cx="390525" cy="3714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394" name="Text Box 5"/>
            <p:cNvSpPr txBox="1">
              <a:spLocks noChangeArrowheads="1"/>
            </p:cNvSpPr>
            <p:nvPr/>
          </p:nvSpPr>
          <p:spPr bwMode="auto">
            <a:xfrm>
              <a:off x="10793730" y="1734185"/>
              <a:ext cx="341313" cy="5191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 charset="0"/>
                </a:rPr>
                <a:t>v</a:t>
              </a:r>
            </a:p>
          </p:txBody>
        </p:sp>
        <p:sp>
          <p:nvSpPr>
            <p:cNvPr id="16395" name="Oval 6"/>
            <p:cNvSpPr>
              <a:spLocks noChangeArrowheads="1"/>
            </p:cNvSpPr>
            <p:nvPr/>
          </p:nvSpPr>
          <p:spPr bwMode="auto">
            <a:xfrm>
              <a:off x="10060305" y="2362835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396" name="Oval 14"/>
            <p:cNvSpPr>
              <a:spLocks noChangeArrowheads="1"/>
            </p:cNvSpPr>
            <p:nvPr/>
          </p:nvSpPr>
          <p:spPr bwMode="auto">
            <a:xfrm>
              <a:off x="10488930" y="1772285"/>
              <a:ext cx="152400" cy="1524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397" name="Line 7"/>
            <p:cNvSpPr>
              <a:spLocks noChangeShapeType="1"/>
            </p:cNvSpPr>
            <p:nvPr/>
          </p:nvSpPr>
          <p:spPr bwMode="auto">
            <a:xfrm flipV="1">
              <a:off x="10139680" y="1838959"/>
              <a:ext cx="426720" cy="5994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398" name="TextBox 17"/>
            <p:cNvSpPr txBox="1">
              <a:spLocks noChangeArrowheads="1"/>
            </p:cNvSpPr>
            <p:nvPr/>
          </p:nvSpPr>
          <p:spPr bwMode="auto">
            <a:xfrm>
              <a:off x="10129520" y="1879600"/>
              <a:ext cx="27443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 charset="0"/>
                  <a:ea typeface="Times New Roman" charset="0"/>
                  <a:cs typeface="Times New Roman" charset="0"/>
                </a:rPr>
                <a:t>r</a:t>
              </a:r>
            </a:p>
          </p:txBody>
        </p:sp>
        <p:sp>
          <p:nvSpPr>
            <p:cNvPr id="16399" name="TextBox 18"/>
            <p:cNvSpPr txBox="1">
              <a:spLocks noChangeArrowheads="1"/>
            </p:cNvSpPr>
            <p:nvPr/>
          </p:nvSpPr>
          <p:spPr bwMode="auto">
            <a:xfrm>
              <a:off x="10485120" y="1463040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Times New Roman" charset="0"/>
                  <a:ea typeface="Times New Roman" charset="0"/>
                  <a:cs typeface="Times New Roman" charset="0"/>
                </a:rPr>
                <a:t>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  <p:bldP spid="9830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deBroglie Waves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43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Substituting the deBroglie wavelength </a:t>
            </a:r>
            <a:r>
              <a:rPr lang="en-US" sz="2800" dirty="0" smtClean="0"/>
              <a:t>(</a:t>
            </a:r>
            <a:r>
              <a:rPr lang="en-US" sz="2800" dirty="0" err="1" smtClean="0"/>
              <a:t>λ</a:t>
            </a:r>
            <a:r>
              <a:rPr lang="en-US" sz="2800" dirty="0" smtClean="0">
                <a:sym typeface="Symbol" charset="2"/>
              </a:rPr>
              <a:t>=</a:t>
            </a:r>
            <a:r>
              <a:rPr lang="en-US" sz="2800" dirty="0" err="1">
                <a:sym typeface="Symbol" charset="2"/>
              </a:rPr>
              <a:t>h/p</a:t>
            </a:r>
            <a:r>
              <a:rPr lang="en-US" sz="2800" dirty="0">
                <a:sym typeface="Symbol" charset="2"/>
              </a:rPr>
              <a:t>) into the condition for standing waves (</a:t>
            </a:r>
            <a:r>
              <a:rPr lang="en-US" sz="2800" dirty="0" smtClean="0"/>
              <a:t>2π</a:t>
            </a:r>
            <a:r>
              <a:rPr lang="en-US" sz="2800" dirty="0" smtClean="0">
                <a:sym typeface="Symbol" charset="2"/>
              </a:rPr>
              <a:t>r </a:t>
            </a:r>
            <a:r>
              <a:rPr lang="en-US" sz="2800" dirty="0">
                <a:sym typeface="Symbol" charset="2"/>
              </a:rPr>
              <a:t>= </a:t>
            </a:r>
            <a:r>
              <a:rPr lang="en-US" sz="2800" dirty="0" err="1" smtClean="0">
                <a:sym typeface="Symbol" charset="2"/>
              </a:rPr>
              <a:t>nλ</a:t>
            </a:r>
            <a:r>
              <a:rPr lang="en-US" sz="2800" dirty="0" smtClean="0">
                <a:sym typeface="Symbol" charset="2"/>
              </a:rPr>
              <a:t>)</a:t>
            </a:r>
            <a:r>
              <a:rPr lang="en-US" sz="2800" dirty="0">
                <a:sym typeface="Symbol" charset="2"/>
              </a:rPr>
              <a:t>, gives: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2π</a:t>
            </a:r>
            <a:r>
              <a:rPr lang="en-US" sz="2800" dirty="0" smtClean="0">
                <a:sym typeface="Symbol" charset="2"/>
              </a:rPr>
              <a:t>r </a:t>
            </a:r>
            <a:r>
              <a:rPr lang="en-US" sz="2800" dirty="0">
                <a:sym typeface="Symbol" charset="2"/>
              </a:rPr>
              <a:t>= </a:t>
            </a:r>
            <a:r>
              <a:rPr lang="en-US" sz="2800" dirty="0" err="1">
                <a:sym typeface="Symbol" charset="2"/>
              </a:rPr>
              <a:t>nh/p</a:t>
            </a:r>
            <a:endParaRPr lang="en-US" sz="2800" dirty="0">
              <a:sym typeface="Symbol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ym typeface="Symbol" charset="2"/>
              </a:rPr>
              <a:t>Or, rearranging: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sym typeface="Symbol" charset="2"/>
              </a:rPr>
              <a:t>pr = nh/</a:t>
            </a:r>
            <a:r>
              <a:rPr lang="en-US" sz="2800" dirty="0" smtClean="0"/>
              <a:t>2π</a:t>
            </a:r>
            <a:endParaRPr lang="en-US" sz="2800" dirty="0" smtClean="0">
              <a:sym typeface="Symbol" charset="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 err="1">
                <a:sym typeface="Symbol" charset="2"/>
              </a:rPr>
              <a:t>L</a:t>
            </a:r>
            <a:r>
              <a:rPr lang="en-US" sz="2800" dirty="0">
                <a:sym typeface="Symbol" charset="2"/>
              </a:rPr>
              <a:t> = </a:t>
            </a:r>
            <a:r>
              <a:rPr lang="en-US" sz="2800" dirty="0" err="1">
                <a:sym typeface="Symbol" charset="2"/>
              </a:rPr>
              <a:t>n</a:t>
            </a:r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ħ</a:t>
            </a:r>
            <a:endParaRPr lang="en-US" sz="2800" dirty="0">
              <a:sym typeface="MT Extra" charset="0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800" dirty="0">
                <a:sym typeface="MT Extra" charset="0"/>
              </a:rPr>
              <a:t>deBroglie EXPLAINS quantization of angular momentum, and therefore EXPLAINS quantization of energy!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365125" y="344488"/>
            <a:ext cx="7940675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ea typeface="Arial" charset="0"/>
                <a:cs typeface="Arial" charset="0"/>
              </a:rPr>
              <a:t>In the deBroglie picture, the electrons have an intrinsic wavelength associated with them.  We have also been told that one wavelength fits around the circumference for the n=1 level of hydrogen, 2 fit around the circumference for n=2, 5 fit for n=5, etc.</a:t>
            </a:r>
          </a:p>
          <a:p>
            <a:endParaRPr lang="en-US" sz="2800">
              <a:ea typeface="Arial" charset="0"/>
              <a:cs typeface="Arial" charset="0"/>
            </a:endParaRPr>
          </a:p>
          <a:p>
            <a:r>
              <a:rPr lang="en-US" sz="2800">
                <a:ea typeface="Arial" charset="0"/>
                <a:cs typeface="Arial" charset="0"/>
              </a:rPr>
              <a:t>Therefore, we expect that the n=5 circumference is 5 times as large as the n=1 circumference.</a:t>
            </a:r>
          </a:p>
          <a:p>
            <a:endParaRPr lang="en-US" sz="2800">
              <a:ea typeface="Arial" charset="0"/>
              <a:cs typeface="Arial" charset="0"/>
            </a:endParaRPr>
          </a:p>
          <a:p>
            <a:r>
              <a:rPr lang="en-US" sz="2800">
                <a:ea typeface="Arial" charset="0"/>
                <a:cs typeface="Arial" charset="0"/>
              </a:rPr>
              <a:t>A) True</a:t>
            </a:r>
          </a:p>
          <a:p>
            <a:r>
              <a:rPr lang="en-US" sz="2800">
                <a:ea typeface="Arial" charset="0"/>
                <a:cs typeface="Arial" charset="0"/>
              </a:rPr>
              <a:t>B)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2011362"/>
          </a:xfrm>
        </p:spPr>
        <p:txBody>
          <a:bodyPr/>
          <a:lstStyle/>
          <a:p>
            <a:r>
              <a:rPr lang="en-US" sz="4000" b="1"/>
              <a:t>Now we know about the energy levels in atoms. But how can we </a:t>
            </a:r>
            <a:r>
              <a:rPr lang="en-US" sz="4000" b="1" i="1"/>
              <a:t>calculate/predict</a:t>
            </a:r>
            <a:r>
              <a:rPr lang="en-US" sz="4000" b="1"/>
              <a:t> them?</a:t>
            </a:r>
          </a:p>
        </p:txBody>
      </p:sp>
      <p:sp>
        <p:nvSpPr>
          <p:cNvPr id="2311172" name="Text Box 4"/>
          <p:cNvSpPr txBox="1">
            <a:spLocks noChangeArrowheads="1"/>
          </p:cNvSpPr>
          <p:nvPr/>
        </p:nvSpPr>
        <p:spPr bwMode="auto">
          <a:xfrm>
            <a:off x="762000" y="3810000"/>
            <a:ext cx="7766050" cy="1373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Step 1: Make precise, quantitative observations!</a:t>
            </a:r>
          </a:p>
          <a:p>
            <a:r>
              <a:rPr lang="en-US" sz="2800"/>
              <a:t>Step 2: Be creative &amp; come up with a model.</a:t>
            </a:r>
          </a:p>
          <a:p>
            <a:r>
              <a:rPr lang="en-US" sz="2800"/>
              <a:t>Step 3: Put your model to the test.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" y="31242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ym typeface="Wingdings" charset="2"/>
              </a:rPr>
              <a:t> Need a model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1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1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1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1172" grpId="0" build="p"/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65125" y="344488"/>
            <a:ext cx="7940675" cy="353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a typeface="Arial" charset="0"/>
                <a:cs typeface="Arial" charset="0"/>
              </a:rPr>
              <a:t>False! </a:t>
            </a:r>
          </a:p>
          <a:p>
            <a:endParaRPr lang="en-US" sz="2800" dirty="0">
              <a:solidFill>
                <a:srgbClr val="FF0000"/>
              </a:solidFill>
              <a:ea typeface="Arial" charset="0"/>
              <a:cs typeface="Arial" charset="0"/>
            </a:endParaRPr>
          </a:p>
          <a:p>
            <a:r>
              <a:rPr lang="en-US" sz="2800" dirty="0">
                <a:ea typeface="Arial" charset="0"/>
                <a:cs typeface="Arial" charset="0"/>
              </a:rPr>
              <a:t>From</a:t>
            </a:r>
            <a:r>
              <a:rPr lang="en-US" sz="2800" dirty="0" smtClean="0">
                <a:ea typeface="Arial" charset="0"/>
                <a:cs typeface="Arial" charset="0"/>
              </a:rPr>
              <a:t> the Bohr model </a:t>
            </a:r>
            <a:r>
              <a:rPr lang="en-US" sz="2800" dirty="0">
                <a:ea typeface="Arial" charset="0"/>
                <a:cs typeface="Arial" charset="0"/>
              </a:rPr>
              <a:t>we know that </a:t>
            </a:r>
            <a:r>
              <a:rPr lang="en-US" sz="2800" dirty="0" err="1">
                <a:ea typeface="Arial" charset="0"/>
                <a:cs typeface="Arial" charset="0"/>
              </a:rPr>
              <a:t>r</a:t>
            </a:r>
            <a:r>
              <a:rPr lang="en-US" sz="2800" baseline="-25000" dirty="0" err="1">
                <a:ea typeface="Arial" charset="0"/>
                <a:cs typeface="Arial" charset="0"/>
              </a:rPr>
              <a:t>n</a:t>
            </a:r>
            <a:r>
              <a:rPr lang="en-US" sz="2800" dirty="0">
                <a:ea typeface="Arial" charset="0"/>
                <a:cs typeface="Arial" charset="0"/>
              </a:rPr>
              <a:t>=n</a:t>
            </a:r>
            <a:r>
              <a:rPr lang="en-US" sz="2800" baseline="30000" dirty="0">
                <a:ea typeface="Arial" charset="0"/>
                <a:cs typeface="Arial" charset="0"/>
              </a:rPr>
              <a:t>2</a:t>
            </a:r>
            <a:r>
              <a:rPr lang="en-US" sz="2800" dirty="0">
                <a:ea typeface="Arial" charset="0"/>
                <a:cs typeface="Arial" charset="0"/>
              </a:rPr>
              <a:t>a</a:t>
            </a:r>
            <a:r>
              <a:rPr lang="en-US" sz="2800" baseline="-25000" dirty="0">
                <a:ea typeface="Arial" charset="0"/>
                <a:cs typeface="Arial" charset="0"/>
              </a:rPr>
              <a:t>o</a:t>
            </a:r>
            <a:r>
              <a:rPr lang="en-US" sz="2800" dirty="0">
                <a:ea typeface="Arial" charset="0"/>
                <a:cs typeface="Arial" charset="0"/>
              </a:rPr>
              <a:t>. </a:t>
            </a:r>
            <a:r>
              <a:rPr lang="en-US" sz="2800" dirty="0" smtClean="0">
                <a:ea typeface="Arial" charset="0"/>
                <a:cs typeface="Arial" charset="0"/>
              </a:rPr>
              <a:t> </a:t>
            </a:r>
          </a:p>
          <a:p>
            <a:endParaRPr lang="en-US" sz="2800" dirty="0" smtClean="0">
              <a:ea typeface="Arial" charset="0"/>
              <a:cs typeface="Arial" charset="0"/>
            </a:endParaRPr>
          </a:p>
          <a:p>
            <a:r>
              <a:rPr lang="en-US" sz="2800" dirty="0" smtClean="0">
                <a:ea typeface="Arial" charset="0"/>
                <a:cs typeface="Arial" charset="0"/>
              </a:rPr>
              <a:t>Here </a:t>
            </a:r>
            <a:r>
              <a:rPr lang="en-US" sz="2800" dirty="0">
                <a:ea typeface="Arial" charset="0"/>
                <a:cs typeface="Arial" charset="0"/>
              </a:rPr>
              <a:t>the other thing changing with </a:t>
            </a:r>
            <a:r>
              <a:rPr lang="en-US" sz="2800" dirty="0" err="1">
                <a:ea typeface="Arial" charset="0"/>
                <a:cs typeface="Arial" charset="0"/>
              </a:rPr>
              <a:t>n</a:t>
            </a:r>
            <a:r>
              <a:rPr lang="en-US" sz="2800" dirty="0">
                <a:ea typeface="Arial" charset="0"/>
                <a:cs typeface="Arial" charset="0"/>
              </a:rPr>
              <a:t> is the deBroglie wavelength of the electrons, because the electron energy and momentum also change with </a:t>
            </a:r>
            <a:r>
              <a:rPr lang="en-US" sz="2800" dirty="0" err="1">
                <a:ea typeface="Arial" charset="0"/>
                <a:cs typeface="Arial" charset="0"/>
              </a:rPr>
              <a:t>n</a:t>
            </a:r>
            <a:r>
              <a:rPr lang="en-US" sz="2800" dirty="0">
                <a:ea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deBroglie Waves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This is a great story.</a:t>
            </a:r>
          </a:p>
          <a:p>
            <a:pPr eaLnBrk="1" hangingPunct="1"/>
            <a:r>
              <a:rPr lang="en-US" dirty="0"/>
              <a:t>But is it true?</a:t>
            </a:r>
          </a:p>
          <a:p>
            <a:pPr eaLnBrk="1" hangingPunct="1"/>
            <a:r>
              <a:rPr lang="en-US" dirty="0"/>
              <a:t>If so, why no observations of electron waves?</a:t>
            </a:r>
          </a:p>
          <a:p>
            <a:pPr eaLnBrk="1" hangingPunct="1"/>
            <a:r>
              <a:rPr lang="en-US" dirty="0"/>
              <a:t>What would you need to see to believe that this is actually true?</a:t>
            </a:r>
            <a:endParaRPr lang="en-US" dirty="0" smtClean="0"/>
          </a:p>
          <a:p>
            <a:pPr eaLnBrk="1" hangingPunct="1"/>
            <a:r>
              <a:rPr lang="en-US" dirty="0" smtClean="0"/>
              <a:t>Electron </a:t>
            </a:r>
            <a:r>
              <a:rPr lang="en-US" dirty="0"/>
              <a:t>interference!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4572000" y="0"/>
            <a:ext cx="4572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b="1" u="sng"/>
              <a:t>Balmer series:</a:t>
            </a:r>
          </a:p>
          <a:p>
            <a:r>
              <a:rPr lang="en-US" sz="3200" b="1"/>
              <a:t>A closer look at the spectrum of hydrogen</a:t>
            </a:r>
          </a:p>
        </p:txBody>
      </p:sp>
      <p:sp>
        <p:nvSpPr>
          <p:cNvPr id="2135047" name="Text Box 7"/>
          <p:cNvSpPr txBox="1">
            <a:spLocks noChangeArrowheads="1"/>
          </p:cNvSpPr>
          <p:nvPr/>
        </p:nvSpPr>
        <p:spPr bwMode="auto">
          <a:xfrm>
            <a:off x="228600" y="4800600"/>
            <a:ext cx="8915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As n gets larger, what happens to wavelengths of emitted light? </a:t>
            </a:r>
          </a:p>
          <a:p>
            <a:endParaRPr lang="en-US" sz="2800"/>
          </a:p>
          <a:p>
            <a:pPr marL="0" lvl="1"/>
            <a:r>
              <a:rPr lang="en-US" sz="2800">
                <a:sym typeface="Wingdings" charset="2"/>
              </a:rPr>
              <a:t> </a:t>
            </a:r>
            <a:r>
              <a:rPr lang="el-GR" sz="2800"/>
              <a:t>λ</a:t>
            </a:r>
            <a:r>
              <a:rPr lang="en-US" sz="2800"/>
              <a:t> gets smaller and smaller, but it approaches a limit.</a:t>
            </a:r>
          </a:p>
        </p:txBody>
      </p:sp>
      <p:pic>
        <p:nvPicPr>
          <p:cNvPr id="1029" name="Picture 8" descr="Spectrum of the hydrogen la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61913"/>
            <a:ext cx="4614863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1871663"/>
            <a:ext cx="4692650" cy="13287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2319338" y="1925638"/>
            <a:ext cx="145573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656.3 nm</a:t>
            </a:r>
          </a:p>
        </p:txBody>
      </p:sp>
      <p:sp>
        <p:nvSpPr>
          <p:cNvPr id="1032" name="Text Box 11"/>
          <p:cNvSpPr txBox="1">
            <a:spLocks noChangeArrowheads="1"/>
          </p:cNvSpPr>
          <p:nvPr/>
        </p:nvSpPr>
        <p:spPr bwMode="auto">
          <a:xfrm>
            <a:off x="946150" y="1930400"/>
            <a:ext cx="946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486.1</a:t>
            </a:r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420688" y="2286000"/>
            <a:ext cx="946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434.0</a:t>
            </a:r>
          </a:p>
        </p:txBody>
      </p:sp>
      <p:sp>
        <p:nvSpPr>
          <p:cNvPr id="1034" name="Text Box 13"/>
          <p:cNvSpPr txBox="1">
            <a:spLocks noChangeArrowheads="1"/>
          </p:cNvSpPr>
          <p:nvPr/>
        </p:nvSpPr>
        <p:spPr bwMode="auto">
          <a:xfrm>
            <a:off x="0" y="1957388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410.3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6688" y="2657475"/>
            <a:ext cx="8385175" cy="2087563"/>
            <a:chOff x="105" y="1674"/>
            <a:chExt cx="5282" cy="1315"/>
          </a:xfrm>
        </p:grpSpPr>
        <p:sp>
          <p:nvSpPr>
            <p:cNvPr id="1036" name="Rectangle 4"/>
            <p:cNvSpPr>
              <a:spLocks noChangeArrowheads="1"/>
            </p:cNvSpPr>
            <p:nvPr/>
          </p:nvSpPr>
          <p:spPr bwMode="auto">
            <a:xfrm>
              <a:off x="105" y="1674"/>
              <a:ext cx="52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Balmer (1885) noticed wavelengths followed a progression  </a:t>
              </a:r>
            </a:p>
          </p:txBody>
        </p:sp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1851" y="2086"/>
            <a:ext cx="1315" cy="903"/>
          </p:xfrm>
          <a:graphic>
            <a:graphicData uri="http://schemas.openxmlformats.org/presentationml/2006/ole">
              <p:oleObj spid="_x0000_s1026" name="Equation" r:id="rId5" imgW="850680" imgH="583920" progId="Equation.3">
                <p:embed/>
              </p:oleObj>
            </a:graphicData>
          </a:graphic>
        </p:graphicFrame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3295" y="2283"/>
              <a:ext cx="20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charset="2"/>
                </a:rPr>
                <a:t>where n = 3,4,5, 6, ….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5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0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350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50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449638" y="3311525"/>
          <a:ext cx="2087562" cy="1433513"/>
        </p:xfrm>
        <a:graphic>
          <a:graphicData uri="http://schemas.openxmlformats.org/presentationml/2006/ole">
            <p:oleObj spid="_x0000_s2050" name="Equation" r:id="rId4" imgW="850680" imgH="583920" progId="Equation.3">
              <p:embed/>
            </p:oleObj>
          </a:graphicData>
        </a:graphic>
      </p:graphicFrame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5741988" y="3624263"/>
            <a:ext cx="319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where n = 3,4,5,6, …. </a:t>
            </a: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223838" y="6400800"/>
            <a:ext cx="7167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l-GR"/>
              <a:t>λ</a:t>
            </a:r>
            <a:r>
              <a:rPr lang="en-US"/>
              <a:t> gets smaller and smaller, but it approaches a limit</a:t>
            </a:r>
          </a:p>
        </p:txBody>
      </p:sp>
      <p:sp>
        <p:nvSpPr>
          <p:cNvPr id="2137100" name="Text Box 12"/>
          <p:cNvSpPr txBox="1">
            <a:spLocks noChangeArrowheads="1"/>
          </p:cNvSpPr>
          <p:nvPr/>
        </p:nvSpPr>
        <p:spPr bwMode="auto">
          <a:xfrm>
            <a:off x="5241925" y="4502150"/>
            <a:ext cx="39137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gets smaller as </a:t>
            </a:r>
            <a:r>
              <a:rPr lang="en-US" dirty="0" err="1">
                <a:solidFill>
                  <a:srgbClr val="008000"/>
                </a:solidFill>
              </a:rPr>
              <a:t>n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increases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137101" name="Oval 13"/>
          <p:cNvSpPr>
            <a:spLocks noChangeArrowheads="1"/>
          </p:cNvSpPr>
          <p:nvPr/>
        </p:nvSpPr>
        <p:spPr bwMode="auto">
          <a:xfrm>
            <a:off x="4908550" y="3843338"/>
            <a:ext cx="512763" cy="10445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7102" name="Oval 14"/>
          <p:cNvSpPr>
            <a:spLocks noChangeArrowheads="1"/>
          </p:cNvSpPr>
          <p:nvPr/>
        </p:nvSpPr>
        <p:spPr bwMode="auto">
          <a:xfrm>
            <a:off x="4016375" y="3679825"/>
            <a:ext cx="1557338" cy="136048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7103" name="Text Box 15"/>
          <p:cNvSpPr txBox="1">
            <a:spLocks noChangeArrowheads="1"/>
          </p:cNvSpPr>
          <p:nvPr/>
        </p:nvSpPr>
        <p:spPr bwMode="auto">
          <a:xfrm>
            <a:off x="3586163" y="4992688"/>
            <a:ext cx="37942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gets larger as </a:t>
            </a:r>
            <a:r>
              <a:rPr lang="en-US" dirty="0" err="1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increases,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but no larger than 1/4</a:t>
            </a:r>
          </a:p>
        </p:txBody>
      </p:sp>
      <p:graphicFrame>
        <p:nvGraphicFramePr>
          <p:cNvPr id="2137104" name="Object 3"/>
          <p:cNvGraphicFramePr>
            <a:graphicFrameLocks noChangeAspect="1"/>
          </p:cNvGraphicFramePr>
          <p:nvPr/>
        </p:nvGraphicFramePr>
        <p:xfrm>
          <a:off x="2655888" y="5837238"/>
          <a:ext cx="4611687" cy="560387"/>
        </p:xfrm>
        <a:graphic>
          <a:graphicData uri="http://schemas.openxmlformats.org/presentationml/2006/ole">
            <p:oleObj spid="_x0000_s2051" name="Equation" r:id="rId5" imgW="1879560" imgH="228600" progId="Equation.3">
              <p:embed/>
            </p:oleObj>
          </a:graphicData>
        </a:graphic>
      </p:graphicFrame>
      <p:sp>
        <p:nvSpPr>
          <p:cNvPr id="2137105" name="Text Box 17"/>
          <p:cNvSpPr txBox="1">
            <a:spLocks noChangeArrowheads="1"/>
          </p:cNvSpPr>
          <p:nvPr/>
        </p:nvSpPr>
        <p:spPr bwMode="auto">
          <a:xfrm>
            <a:off x="182563" y="4252913"/>
            <a:ext cx="2952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Balmer correctly predicted yet undiscovered spectral lines. </a:t>
            </a:r>
          </a:p>
        </p:txBody>
      </p:sp>
      <p:sp>
        <p:nvSpPr>
          <p:cNvPr id="2059" name="Text Box 19"/>
          <p:cNvSpPr txBox="1">
            <a:spLocks noChangeArrowheads="1"/>
          </p:cNvSpPr>
          <p:nvPr/>
        </p:nvSpPr>
        <p:spPr bwMode="auto">
          <a:xfrm>
            <a:off x="555625" y="3568700"/>
            <a:ext cx="284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 this gets smaller</a:t>
            </a:r>
          </a:p>
        </p:txBody>
      </p:sp>
      <p:sp>
        <p:nvSpPr>
          <p:cNvPr id="2060" name="Text Box 20"/>
          <p:cNvSpPr txBox="1">
            <a:spLocks noChangeArrowheads="1"/>
          </p:cNvSpPr>
          <p:nvPr/>
        </p:nvSpPr>
        <p:spPr bwMode="auto">
          <a:xfrm>
            <a:off x="4572000" y="0"/>
            <a:ext cx="4572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b="1" u="sng"/>
              <a:t>Balmer series:</a:t>
            </a:r>
          </a:p>
          <a:p>
            <a:r>
              <a:rPr lang="en-US" sz="3200" b="1"/>
              <a:t>A closer look at the spectrum of hydrogen</a:t>
            </a:r>
          </a:p>
        </p:txBody>
      </p:sp>
      <p:pic>
        <p:nvPicPr>
          <p:cNvPr id="2061" name="Picture 21" descr="Spectrum of the hydrogen la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-61913"/>
            <a:ext cx="4614863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2" name="Rectangle 22"/>
          <p:cNvSpPr>
            <a:spLocks noChangeArrowheads="1"/>
          </p:cNvSpPr>
          <p:nvPr/>
        </p:nvSpPr>
        <p:spPr bwMode="auto">
          <a:xfrm>
            <a:off x="0" y="1871663"/>
            <a:ext cx="4692650" cy="13287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3" name="Text Box 23"/>
          <p:cNvSpPr txBox="1">
            <a:spLocks noChangeArrowheads="1"/>
          </p:cNvSpPr>
          <p:nvPr/>
        </p:nvSpPr>
        <p:spPr bwMode="auto">
          <a:xfrm>
            <a:off x="2319338" y="1925638"/>
            <a:ext cx="145573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656.3 nm</a:t>
            </a:r>
          </a:p>
        </p:txBody>
      </p:sp>
      <p:sp>
        <p:nvSpPr>
          <p:cNvPr id="2064" name="Text Box 24"/>
          <p:cNvSpPr txBox="1">
            <a:spLocks noChangeArrowheads="1"/>
          </p:cNvSpPr>
          <p:nvPr/>
        </p:nvSpPr>
        <p:spPr bwMode="auto">
          <a:xfrm>
            <a:off x="946150" y="1930400"/>
            <a:ext cx="946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486.1</a:t>
            </a:r>
          </a:p>
        </p:txBody>
      </p:sp>
      <p:sp>
        <p:nvSpPr>
          <p:cNvPr id="2065" name="Text Box 26"/>
          <p:cNvSpPr txBox="1">
            <a:spLocks noChangeArrowheads="1"/>
          </p:cNvSpPr>
          <p:nvPr/>
        </p:nvSpPr>
        <p:spPr bwMode="auto">
          <a:xfrm>
            <a:off x="0" y="1957388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410.3</a:t>
            </a:r>
          </a:p>
        </p:txBody>
      </p:sp>
      <p:sp>
        <p:nvSpPr>
          <p:cNvPr id="2066" name="Rectangle 8"/>
          <p:cNvSpPr>
            <a:spLocks noChangeArrowheads="1"/>
          </p:cNvSpPr>
          <p:nvPr/>
        </p:nvSpPr>
        <p:spPr bwMode="auto">
          <a:xfrm>
            <a:off x="166688" y="2657475"/>
            <a:ext cx="838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Balmer (1885) noticed wavelengths followed a progression  </a:t>
            </a:r>
          </a:p>
        </p:txBody>
      </p:sp>
      <p:sp>
        <p:nvSpPr>
          <p:cNvPr id="2067" name="Text Box 25"/>
          <p:cNvSpPr txBox="1">
            <a:spLocks noChangeArrowheads="1"/>
          </p:cNvSpPr>
          <p:nvPr/>
        </p:nvSpPr>
        <p:spPr bwMode="auto">
          <a:xfrm>
            <a:off x="420688" y="2286000"/>
            <a:ext cx="946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434.0</a:t>
            </a:r>
          </a:p>
        </p:txBody>
      </p:sp>
      <p:pic>
        <p:nvPicPr>
          <p:cNvPr id="2137115" name="Picture 27"/>
          <p:cNvPicPr>
            <a:picLocks noChangeAspect="1" noChangeArrowheads="1"/>
          </p:cNvPicPr>
          <p:nvPr/>
        </p:nvPicPr>
        <p:blipFill>
          <a:blip r:embed="rId7"/>
          <a:srcRect l="35550" r="17775"/>
          <a:stretch>
            <a:fillRect/>
          </a:stretch>
        </p:blipFill>
        <p:spPr bwMode="auto">
          <a:xfrm>
            <a:off x="7924800" y="5029200"/>
            <a:ext cx="530225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37116" name="Freeform 28"/>
          <p:cNvSpPr>
            <a:spLocks/>
          </p:cNvSpPr>
          <p:nvPr/>
        </p:nvSpPr>
        <p:spPr bwMode="auto">
          <a:xfrm>
            <a:off x="8382000" y="5524500"/>
            <a:ext cx="152400" cy="1066800"/>
          </a:xfrm>
          <a:custGeom>
            <a:avLst/>
            <a:gdLst>
              <a:gd name="T0" fmla="*/ 2147483647 w 144"/>
              <a:gd name="T1" fmla="*/ 2147483647 h 608"/>
              <a:gd name="T2" fmla="*/ 2147483647 w 144"/>
              <a:gd name="T3" fmla="*/ 2147483647 h 608"/>
              <a:gd name="T4" fmla="*/ 0 w 144"/>
              <a:gd name="T5" fmla="*/ 0 h 608"/>
              <a:gd name="T6" fmla="*/ 0 60000 65536"/>
              <a:gd name="T7" fmla="*/ 0 60000 65536"/>
              <a:gd name="T8" fmla="*/ 0 60000 65536"/>
              <a:gd name="T9" fmla="*/ 0 w 144"/>
              <a:gd name="T10" fmla="*/ 0 h 608"/>
              <a:gd name="T11" fmla="*/ 144 w 144"/>
              <a:gd name="T12" fmla="*/ 608 h 6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608">
                <a:moveTo>
                  <a:pt x="48" y="608"/>
                </a:moveTo>
                <a:cubicBezTo>
                  <a:pt x="96" y="522"/>
                  <a:pt x="144" y="437"/>
                  <a:pt x="136" y="336"/>
                </a:cubicBezTo>
                <a:cubicBezTo>
                  <a:pt x="128" y="235"/>
                  <a:pt x="23" y="5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7117" name="Freeform 29"/>
          <p:cNvSpPr>
            <a:spLocks/>
          </p:cNvSpPr>
          <p:nvPr/>
        </p:nvSpPr>
        <p:spPr bwMode="auto">
          <a:xfrm>
            <a:off x="8382000" y="5791200"/>
            <a:ext cx="76200" cy="800100"/>
          </a:xfrm>
          <a:custGeom>
            <a:avLst/>
            <a:gdLst>
              <a:gd name="T0" fmla="*/ 2147483647 w 144"/>
              <a:gd name="T1" fmla="*/ 2147483647 h 608"/>
              <a:gd name="T2" fmla="*/ 2147483647 w 144"/>
              <a:gd name="T3" fmla="*/ 2147483647 h 608"/>
              <a:gd name="T4" fmla="*/ 0 w 144"/>
              <a:gd name="T5" fmla="*/ 0 h 608"/>
              <a:gd name="T6" fmla="*/ 0 60000 65536"/>
              <a:gd name="T7" fmla="*/ 0 60000 65536"/>
              <a:gd name="T8" fmla="*/ 0 60000 65536"/>
              <a:gd name="T9" fmla="*/ 0 w 144"/>
              <a:gd name="T10" fmla="*/ 0 h 608"/>
              <a:gd name="T11" fmla="*/ 144 w 144"/>
              <a:gd name="T12" fmla="*/ 608 h 6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608">
                <a:moveTo>
                  <a:pt x="48" y="608"/>
                </a:moveTo>
                <a:cubicBezTo>
                  <a:pt x="96" y="522"/>
                  <a:pt x="144" y="437"/>
                  <a:pt x="136" y="336"/>
                </a:cubicBezTo>
                <a:cubicBezTo>
                  <a:pt x="128" y="235"/>
                  <a:pt x="23" y="5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7118" name="Freeform 30"/>
          <p:cNvSpPr>
            <a:spLocks/>
          </p:cNvSpPr>
          <p:nvPr/>
        </p:nvSpPr>
        <p:spPr bwMode="auto">
          <a:xfrm>
            <a:off x="8382000" y="5334000"/>
            <a:ext cx="228600" cy="1268413"/>
          </a:xfrm>
          <a:custGeom>
            <a:avLst/>
            <a:gdLst>
              <a:gd name="T0" fmla="*/ 2147483647 w 144"/>
              <a:gd name="T1" fmla="*/ 2147483647 h 608"/>
              <a:gd name="T2" fmla="*/ 2147483647 w 144"/>
              <a:gd name="T3" fmla="*/ 2147483647 h 608"/>
              <a:gd name="T4" fmla="*/ 0 w 144"/>
              <a:gd name="T5" fmla="*/ 0 h 608"/>
              <a:gd name="T6" fmla="*/ 0 60000 65536"/>
              <a:gd name="T7" fmla="*/ 0 60000 65536"/>
              <a:gd name="T8" fmla="*/ 0 60000 65536"/>
              <a:gd name="T9" fmla="*/ 0 w 144"/>
              <a:gd name="T10" fmla="*/ 0 h 608"/>
              <a:gd name="T11" fmla="*/ 144 w 144"/>
              <a:gd name="T12" fmla="*/ 608 h 6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608">
                <a:moveTo>
                  <a:pt x="48" y="608"/>
                </a:moveTo>
                <a:cubicBezTo>
                  <a:pt x="96" y="522"/>
                  <a:pt x="144" y="437"/>
                  <a:pt x="136" y="336"/>
                </a:cubicBezTo>
                <a:cubicBezTo>
                  <a:pt x="128" y="235"/>
                  <a:pt x="23" y="5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7119" name="Freeform 31"/>
          <p:cNvSpPr>
            <a:spLocks/>
          </p:cNvSpPr>
          <p:nvPr/>
        </p:nvSpPr>
        <p:spPr bwMode="auto">
          <a:xfrm>
            <a:off x="8382000" y="5257800"/>
            <a:ext cx="304800" cy="1344613"/>
          </a:xfrm>
          <a:custGeom>
            <a:avLst/>
            <a:gdLst>
              <a:gd name="T0" fmla="*/ 2147483647 w 144"/>
              <a:gd name="T1" fmla="*/ 2147483647 h 608"/>
              <a:gd name="T2" fmla="*/ 2147483647 w 144"/>
              <a:gd name="T3" fmla="*/ 2147483647 h 608"/>
              <a:gd name="T4" fmla="*/ 0 w 144"/>
              <a:gd name="T5" fmla="*/ 0 h 608"/>
              <a:gd name="T6" fmla="*/ 0 60000 65536"/>
              <a:gd name="T7" fmla="*/ 0 60000 65536"/>
              <a:gd name="T8" fmla="*/ 0 60000 65536"/>
              <a:gd name="T9" fmla="*/ 0 w 144"/>
              <a:gd name="T10" fmla="*/ 0 h 608"/>
              <a:gd name="T11" fmla="*/ 144 w 144"/>
              <a:gd name="T12" fmla="*/ 608 h 6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608">
                <a:moveTo>
                  <a:pt x="48" y="608"/>
                </a:moveTo>
                <a:cubicBezTo>
                  <a:pt x="96" y="522"/>
                  <a:pt x="144" y="437"/>
                  <a:pt x="136" y="336"/>
                </a:cubicBezTo>
                <a:cubicBezTo>
                  <a:pt x="128" y="235"/>
                  <a:pt x="23" y="5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7120" name="Freeform 32"/>
          <p:cNvSpPr>
            <a:spLocks/>
          </p:cNvSpPr>
          <p:nvPr/>
        </p:nvSpPr>
        <p:spPr bwMode="auto">
          <a:xfrm>
            <a:off x="8382000" y="5224463"/>
            <a:ext cx="381000" cy="1379537"/>
          </a:xfrm>
          <a:custGeom>
            <a:avLst/>
            <a:gdLst>
              <a:gd name="T0" fmla="*/ 2147483647 w 144"/>
              <a:gd name="T1" fmla="*/ 2147483647 h 608"/>
              <a:gd name="T2" fmla="*/ 2147483647 w 144"/>
              <a:gd name="T3" fmla="*/ 2147483647 h 608"/>
              <a:gd name="T4" fmla="*/ 0 w 144"/>
              <a:gd name="T5" fmla="*/ 0 h 608"/>
              <a:gd name="T6" fmla="*/ 0 60000 65536"/>
              <a:gd name="T7" fmla="*/ 0 60000 65536"/>
              <a:gd name="T8" fmla="*/ 0 60000 65536"/>
              <a:gd name="T9" fmla="*/ 0 w 144"/>
              <a:gd name="T10" fmla="*/ 0 h 608"/>
              <a:gd name="T11" fmla="*/ 144 w 144"/>
              <a:gd name="T12" fmla="*/ 608 h 6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608">
                <a:moveTo>
                  <a:pt x="48" y="608"/>
                </a:moveTo>
                <a:cubicBezTo>
                  <a:pt x="96" y="522"/>
                  <a:pt x="144" y="437"/>
                  <a:pt x="136" y="336"/>
                </a:cubicBezTo>
                <a:cubicBezTo>
                  <a:pt x="128" y="235"/>
                  <a:pt x="23" y="5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7121" name="Freeform 33"/>
          <p:cNvSpPr>
            <a:spLocks/>
          </p:cNvSpPr>
          <p:nvPr/>
        </p:nvSpPr>
        <p:spPr bwMode="auto">
          <a:xfrm>
            <a:off x="8382000" y="5181600"/>
            <a:ext cx="457200" cy="1427163"/>
          </a:xfrm>
          <a:custGeom>
            <a:avLst/>
            <a:gdLst>
              <a:gd name="T0" fmla="*/ 2147483647 w 144"/>
              <a:gd name="T1" fmla="*/ 2147483647 h 608"/>
              <a:gd name="T2" fmla="*/ 2147483647 w 144"/>
              <a:gd name="T3" fmla="*/ 2147483647 h 608"/>
              <a:gd name="T4" fmla="*/ 0 w 144"/>
              <a:gd name="T5" fmla="*/ 0 h 608"/>
              <a:gd name="T6" fmla="*/ 0 60000 65536"/>
              <a:gd name="T7" fmla="*/ 0 60000 65536"/>
              <a:gd name="T8" fmla="*/ 0 60000 65536"/>
              <a:gd name="T9" fmla="*/ 0 w 144"/>
              <a:gd name="T10" fmla="*/ 0 h 608"/>
              <a:gd name="T11" fmla="*/ 144 w 144"/>
              <a:gd name="T12" fmla="*/ 608 h 6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608">
                <a:moveTo>
                  <a:pt x="48" y="608"/>
                </a:moveTo>
                <a:cubicBezTo>
                  <a:pt x="96" y="522"/>
                  <a:pt x="144" y="437"/>
                  <a:pt x="136" y="336"/>
                </a:cubicBezTo>
                <a:cubicBezTo>
                  <a:pt x="128" y="235"/>
                  <a:pt x="23" y="5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7124" name="Freeform 36"/>
          <p:cNvSpPr>
            <a:spLocks/>
          </p:cNvSpPr>
          <p:nvPr/>
        </p:nvSpPr>
        <p:spPr bwMode="auto">
          <a:xfrm>
            <a:off x="8388350" y="5172075"/>
            <a:ext cx="533400" cy="1431925"/>
          </a:xfrm>
          <a:custGeom>
            <a:avLst/>
            <a:gdLst>
              <a:gd name="T0" fmla="*/ 2147483647 w 144"/>
              <a:gd name="T1" fmla="*/ 2147483647 h 608"/>
              <a:gd name="T2" fmla="*/ 2147483647 w 144"/>
              <a:gd name="T3" fmla="*/ 2147483647 h 608"/>
              <a:gd name="T4" fmla="*/ 0 w 144"/>
              <a:gd name="T5" fmla="*/ 0 h 608"/>
              <a:gd name="T6" fmla="*/ 0 60000 65536"/>
              <a:gd name="T7" fmla="*/ 0 60000 65536"/>
              <a:gd name="T8" fmla="*/ 0 60000 65536"/>
              <a:gd name="T9" fmla="*/ 0 w 144"/>
              <a:gd name="T10" fmla="*/ 0 h 608"/>
              <a:gd name="T11" fmla="*/ 144 w 144"/>
              <a:gd name="T12" fmla="*/ 608 h 6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608">
                <a:moveTo>
                  <a:pt x="48" y="608"/>
                </a:moveTo>
                <a:cubicBezTo>
                  <a:pt x="96" y="522"/>
                  <a:pt x="144" y="437"/>
                  <a:pt x="136" y="336"/>
                </a:cubicBezTo>
                <a:cubicBezTo>
                  <a:pt x="128" y="235"/>
                  <a:pt x="23" y="5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7125" name="Freeform 37"/>
          <p:cNvSpPr>
            <a:spLocks/>
          </p:cNvSpPr>
          <p:nvPr/>
        </p:nvSpPr>
        <p:spPr bwMode="auto">
          <a:xfrm>
            <a:off x="8394700" y="5162550"/>
            <a:ext cx="590550" cy="1447800"/>
          </a:xfrm>
          <a:custGeom>
            <a:avLst/>
            <a:gdLst>
              <a:gd name="T0" fmla="*/ 2147483647 w 144"/>
              <a:gd name="T1" fmla="*/ 2147483647 h 608"/>
              <a:gd name="T2" fmla="*/ 2147483647 w 144"/>
              <a:gd name="T3" fmla="*/ 2147483647 h 608"/>
              <a:gd name="T4" fmla="*/ 0 w 144"/>
              <a:gd name="T5" fmla="*/ 0 h 608"/>
              <a:gd name="T6" fmla="*/ 0 60000 65536"/>
              <a:gd name="T7" fmla="*/ 0 60000 65536"/>
              <a:gd name="T8" fmla="*/ 0 60000 65536"/>
              <a:gd name="T9" fmla="*/ 0 w 144"/>
              <a:gd name="T10" fmla="*/ 0 h 608"/>
              <a:gd name="T11" fmla="*/ 144 w 144"/>
              <a:gd name="T12" fmla="*/ 608 h 6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608">
                <a:moveTo>
                  <a:pt x="48" y="608"/>
                </a:moveTo>
                <a:cubicBezTo>
                  <a:pt x="96" y="522"/>
                  <a:pt x="144" y="437"/>
                  <a:pt x="136" y="336"/>
                </a:cubicBezTo>
                <a:cubicBezTo>
                  <a:pt x="128" y="235"/>
                  <a:pt x="23" y="5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3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3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3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3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3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3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3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3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3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137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7100" grpId="0"/>
      <p:bldP spid="2137101" grpId="0" animBg="1"/>
      <p:bldP spid="2137102" grpId="0" animBg="1"/>
      <p:bldP spid="2137103" grpId="0"/>
      <p:bldP spid="2137105" grpId="0"/>
      <p:bldP spid="2137116" grpId="0" animBg="1"/>
      <p:bldP spid="2137117" grpId="0" animBg="1"/>
      <p:bldP spid="2137118" grpId="0" animBg="1"/>
      <p:bldP spid="2137119" grpId="0" animBg="1"/>
      <p:bldP spid="2137120" grpId="0" animBg="1"/>
      <p:bldP spid="2137121" grpId="0" animBg="1"/>
      <p:bldP spid="2137124" grpId="0" animBg="1"/>
      <p:bldP spid="21371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166813" y="0"/>
            <a:ext cx="7270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b="1"/>
              <a:t>Hydrogen atom –  Rydberg formula 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0" y="449263"/>
            <a:ext cx="8877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Does generalizing Balmer’s formula work?</a:t>
            </a:r>
          </a:p>
          <a:p>
            <a:r>
              <a:rPr lang="en-US">
                <a:sym typeface="Symbol" charset="2"/>
              </a:rPr>
              <a:t> Yes! </a:t>
            </a:r>
            <a:r>
              <a:rPr lang="en-US">
                <a:sym typeface="Wingdings" charset="2"/>
              </a:rPr>
              <a:t> I</a:t>
            </a:r>
            <a:r>
              <a:rPr lang="en-US">
                <a:sym typeface="Symbol" charset="2"/>
              </a:rPr>
              <a:t>t correctly predicts additional lines in </a:t>
            </a:r>
            <a:r>
              <a:rPr lang="en-US" b="1">
                <a:sym typeface="Symbol" charset="2"/>
              </a:rPr>
              <a:t>HYDROGEN.</a:t>
            </a:r>
            <a:r>
              <a:rPr lang="en-US">
                <a:sym typeface="Symbol" charset="2"/>
              </a:rPr>
              <a:t> </a:t>
            </a:r>
          </a:p>
          <a:p>
            <a:endParaRPr lang="en-US">
              <a:sym typeface="Symbol" charset="2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77900" y="1858963"/>
          <a:ext cx="2087563" cy="1433512"/>
        </p:xfrm>
        <a:graphic>
          <a:graphicData uri="http://schemas.openxmlformats.org/presentationml/2006/ole">
            <p:oleObj spid="_x0000_s3074" name="Equation" r:id="rId4" imgW="850680" imgH="583920" progId="Equation.3">
              <p:embed/>
            </p:oleObj>
          </a:graphicData>
        </a:graphic>
      </p:graphicFrame>
      <p:pic>
        <p:nvPicPr>
          <p:cNvPr id="2141189" name="Picture 5" descr="hydrogen spectrum"/>
          <p:cNvPicPr>
            <a:picLocks noChangeAspect="1" noChangeArrowheads="1"/>
          </p:cNvPicPr>
          <p:nvPr/>
        </p:nvPicPr>
        <p:blipFill>
          <a:blip r:embed="rId5"/>
          <a:srcRect l="3397" t="2248" r="31386" b="17650"/>
          <a:stretch>
            <a:fillRect/>
          </a:stretch>
        </p:blipFill>
        <p:spPr bwMode="auto">
          <a:xfrm>
            <a:off x="4294188" y="1241425"/>
            <a:ext cx="442436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27013" y="1785938"/>
            <a:ext cx="4094162" cy="45847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54013" y="1330325"/>
            <a:ext cx="389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Comic Sans MS" charset="0"/>
              </a:rPr>
              <a:t>Rydberg’s general formula</a:t>
            </a:r>
          </a:p>
        </p:txBody>
      </p:sp>
      <p:sp>
        <p:nvSpPr>
          <p:cNvPr id="2141192" name="Text Box 8"/>
          <p:cNvSpPr txBox="1">
            <a:spLocks noChangeArrowheads="1"/>
          </p:cNvSpPr>
          <p:nvPr/>
        </p:nvSpPr>
        <p:spPr bwMode="auto">
          <a:xfrm>
            <a:off x="4937125" y="1406525"/>
            <a:ext cx="34909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</a:rPr>
              <a:t>Hydrogen energy levels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V="1">
            <a:off x="762000" y="4713288"/>
            <a:ext cx="1631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V="1">
            <a:off x="750888" y="5907088"/>
            <a:ext cx="1631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577975" y="4724400"/>
            <a:ext cx="0" cy="1198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20675" y="44164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76225" y="5624513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</a:t>
            </a:r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1468438" y="4605338"/>
            <a:ext cx="207962" cy="1841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2649538" y="5657850"/>
            <a:ext cx="166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(m=1,2,3..)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649538" y="4437063"/>
            <a:ext cx="989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(n&gt;m)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03200" y="3724275"/>
            <a:ext cx="4103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Predicts </a:t>
            </a:r>
            <a:r>
              <a:rPr lang="en-US">
                <a:latin typeface="Symbol" charset="2"/>
              </a:rPr>
              <a:t>l</a:t>
            </a:r>
            <a:r>
              <a:rPr lang="en-US"/>
              <a:t> of n</a:t>
            </a:r>
            <a:r>
              <a:rPr lang="en-US">
                <a:sym typeface="Wingdings" charset="2"/>
              </a:rPr>
              <a:t>m transition:</a:t>
            </a:r>
            <a:endParaRPr lang="en-US">
              <a:latin typeface="Symbol" charset="2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502150" y="4027488"/>
            <a:ext cx="1471613" cy="2689225"/>
            <a:chOff x="2836" y="2537"/>
            <a:chExt cx="927" cy="1694"/>
          </a:xfrm>
        </p:grpSpPr>
        <p:sp>
          <p:nvSpPr>
            <p:cNvPr id="3093" name="Text Box 20"/>
            <p:cNvSpPr txBox="1">
              <a:spLocks noChangeArrowheads="1"/>
            </p:cNvSpPr>
            <p:nvPr/>
          </p:nvSpPr>
          <p:spPr bwMode="auto">
            <a:xfrm>
              <a:off x="2836" y="3943"/>
              <a:ext cx="9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CC0099"/>
                  </a:solidFill>
                </a:rPr>
                <a:t>m=1, n=2</a:t>
              </a:r>
            </a:p>
          </p:txBody>
        </p:sp>
        <p:sp>
          <p:nvSpPr>
            <p:cNvPr id="3094" name="Line 21"/>
            <p:cNvSpPr>
              <a:spLocks noChangeShapeType="1"/>
            </p:cNvSpPr>
            <p:nvPr/>
          </p:nvSpPr>
          <p:spPr bwMode="auto">
            <a:xfrm>
              <a:off x="3192" y="2537"/>
              <a:ext cx="7" cy="1324"/>
            </a:xfrm>
            <a:prstGeom prst="line">
              <a:avLst/>
            </a:prstGeom>
            <a:noFill/>
            <a:ln w="57150">
              <a:solidFill>
                <a:srgbClr val="CC0099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11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166813" y="0"/>
            <a:ext cx="7270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b="1"/>
              <a:t>Hydrogen atom – Lyman Series</a:t>
            </a:r>
          </a:p>
        </p:txBody>
      </p:sp>
      <p:pic>
        <p:nvPicPr>
          <p:cNvPr id="4100" name="Picture 3" descr="hydrogen spectrum"/>
          <p:cNvPicPr>
            <a:picLocks noChangeAspect="1" noChangeArrowheads="1"/>
          </p:cNvPicPr>
          <p:nvPr/>
        </p:nvPicPr>
        <p:blipFill>
          <a:blip r:embed="rId4"/>
          <a:srcRect l="3397" t="2248" r="78725" b="17650"/>
          <a:stretch>
            <a:fillRect/>
          </a:stretch>
        </p:blipFill>
        <p:spPr bwMode="auto">
          <a:xfrm>
            <a:off x="4294188" y="1241425"/>
            <a:ext cx="121285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5035550" y="6191250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m=1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4684713" y="665163"/>
            <a:ext cx="18335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</a:rPr>
              <a:t>Hydrogen energy levels</a:t>
            </a: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5573713" y="1873250"/>
            <a:ext cx="608012" cy="20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6199188" y="1628775"/>
            <a:ext cx="72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0eV</a:t>
            </a:r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 flipV="1">
            <a:off x="5530850" y="6161088"/>
            <a:ext cx="6413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6" name="Text Box 9"/>
          <p:cNvSpPr txBox="1">
            <a:spLocks noChangeArrowheads="1"/>
          </p:cNvSpPr>
          <p:nvPr/>
        </p:nvSpPr>
        <p:spPr bwMode="auto">
          <a:xfrm>
            <a:off x="6167438" y="5907088"/>
            <a:ext cx="108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-?? eV</a:t>
            </a:r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5715000" y="3044825"/>
            <a:ext cx="342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omic Sans MS" charset="0"/>
              </a:rPr>
              <a:t>Can Rydberg’s formula</a:t>
            </a:r>
          </a:p>
          <a:p>
            <a:r>
              <a:rPr lang="en-US">
                <a:solidFill>
                  <a:srgbClr val="FF0000"/>
                </a:solidFill>
                <a:latin typeface="Comic Sans MS" charset="0"/>
              </a:rPr>
              <a:t>tell us what ground state energy is? 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77900" y="1162050"/>
          <a:ext cx="2087563" cy="1433513"/>
        </p:xfrm>
        <a:graphic>
          <a:graphicData uri="http://schemas.openxmlformats.org/presentationml/2006/ole">
            <p:oleObj spid="_x0000_s4098" name="Equation" r:id="rId5" imgW="850680" imgH="583920" progId="Equation.3">
              <p:embed/>
            </p:oleObj>
          </a:graphicData>
        </a:graphic>
      </p:graphicFrame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227013" y="1089025"/>
            <a:ext cx="4094162" cy="45847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941388" y="633413"/>
            <a:ext cx="2760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Comic Sans MS" charset="0"/>
              </a:rPr>
              <a:t>Rydberg’s formula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V="1">
            <a:off x="762000" y="4016375"/>
            <a:ext cx="1631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V="1">
            <a:off x="750888" y="5210175"/>
            <a:ext cx="1631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1577975" y="4027488"/>
            <a:ext cx="0" cy="11985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20675" y="37195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76225" y="4927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</a:t>
            </a:r>
          </a:p>
        </p:txBody>
      </p:sp>
      <p:sp>
        <p:nvSpPr>
          <p:cNvPr id="4115" name="Oval 19"/>
          <p:cNvSpPr>
            <a:spLocks noChangeArrowheads="1"/>
          </p:cNvSpPr>
          <p:nvPr/>
        </p:nvSpPr>
        <p:spPr bwMode="auto">
          <a:xfrm>
            <a:off x="1468438" y="3908425"/>
            <a:ext cx="207962" cy="1841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2649538" y="4960938"/>
            <a:ext cx="166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(m=1,2,3..)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649538" y="3740150"/>
            <a:ext cx="989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(n&gt;m)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203200" y="3027363"/>
            <a:ext cx="4103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Predicts </a:t>
            </a:r>
            <a:r>
              <a:rPr lang="en-US">
                <a:latin typeface="Symbol" charset="2"/>
              </a:rPr>
              <a:t>l</a:t>
            </a:r>
            <a:r>
              <a:rPr lang="en-US"/>
              <a:t> of n</a:t>
            </a:r>
            <a:r>
              <a:rPr lang="en-US">
                <a:sym typeface="Wingdings" charset="2"/>
              </a:rPr>
              <a:t>m transition:</a:t>
            </a:r>
            <a:endParaRPr lang="en-US">
              <a:latin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5301" name="Rectangle 21"/>
          <p:cNvSpPr>
            <a:spLocks noChangeArrowheads="1"/>
          </p:cNvSpPr>
          <p:nvPr/>
        </p:nvSpPr>
        <p:spPr bwMode="auto">
          <a:xfrm>
            <a:off x="5048250" y="5486400"/>
            <a:ext cx="3505200" cy="121920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033463" y="627063"/>
          <a:ext cx="2087562" cy="1433512"/>
        </p:xfrm>
        <a:graphic>
          <a:graphicData uri="http://schemas.openxmlformats.org/presentationml/2006/ole">
            <p:oleObj spid="_x0000_s5122" name="Equation" r:id="rId4" imgW="850680" imgH="583920" progId="Equation.3">
              <p:embed/>
            </p:oleObj>
          </a:graphicData>
        </a:graphic>
      </p:graphicFrame>
      <p:pic>
        <p:nvPicPr>
          <p:cNvPr id="5127" name="Picture 3" descr="hydrogen spectrum"/>
          <p:cNvPicPr>
            <a:picLocks noChangeAspect="1" noChangeArrowheads="1"/>
          </p:cNvPicPr>
          <p:nvPr/>
        </p:nvPicPr>
        <p:blipFill>
          <a:blip r:embed="rId5"/>
          <a:srcRect l="3397" t="2248" r="78725" b="17650"/>
          <a:stretch>
            <a:fillRect/>
          </a:stretch>
        </p:blipFill>
        <p:spPr bwMode="auto">
          <a:xfrm>
            <a:off x="6188075" y="166688"/>
            <a:ext cx="121285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Rectangle 4"/>
          <p:cNvSpPr>
            <a:spLocks noChangeArrowheads="1"/>
          </p:cNvSpPr>
          <p:nvPr/>
        </p:nvSpPr>
        <p:spPr bwMode="auto">
          <a:xfrm>
            <a:off x="282575" y="554038"/>
            <a:ext cx="3832225" cy="156686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129" name="Text Box 5"/>
          <p:cNvSpPr txBox="1">
            <a:spLocks noChangeArrowheads="1"/>
          </p:cNvSpPr>
          <p:nvPr/>
        </p:nvSpPr>
        <p:spPr bwMode="auto">
          <a:xfrm>
            <a:off x="228600" y="98425"/>
            <a:ext cx="3665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Comic Sans MS" charset="0"/>
              </a:rPr>
              <a:t>Balmer-Rydberg formula</a:t>
            </a:r>
          </a:p>
        </p:txBody>
      </p:sp>
      <p:sp>
        <p:nvSpPr>
          <p:cNvPr id="5130" name="Text Box 6"/>
          <p:cNvSpPr txBox="1">
            <a:spLocks noChangeArrowheads="1"/>
          </p:cNvSpPr>
          <p:nvPr/>
        </p:nvSpPr>
        <p:spPr bwMode="auto">
          <a:xfrm>
            <a:off x="5591175" y="-9525"/>
            <a:ext cx="3686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charset="0"/>
              </a:rPr>
              <a:t>Hydrogen energy levels</a:t>
            </a:r>
          </a:p>
        </p:txBody>
      </p:sp>
      <p:sp>
        <p:nvSpPr>
          <p:cNvPr id="5131" name="Line 7"/>
          <p:cNvSpPr>
            <a:spLocks noChangeShapeType="1"/>
          </p:cNvSpPr>
          <p:nvPr/>
        </p:nvSpPr>
        <p:spPr bwMode="auto">
          <a:xfrm flipV="1">
            <a:off x="7456488" y="787400"/>
            <a:ext cx="608012" cy="20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2" name="Text Box 8"/>
          <p:cNvSpPr txBox="1">
            <a:spLocks noChangeArrowheads="1"/>
          </p:cNvSpPr>
          <p:nvPr/>
        </p:nvSpPr>
        <p:spPr bwMode="auto">
          <a:xfrm>
            <a:off x="8093075" y="554038"/>
            <a:ext cx="72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0eV</a:t>
            </a:r>
          </a:p>
        </p:txBody>
      </p:sp>
      <p:sp>
        <p:nvSpPr>
          <p:cNvPr id="5133" name="Line 9"/>
          <p:cNvSpPr>
            <a:spLocks noChangeShapeType="1"/>
          </p:cNvSpPr>
          <p:nvPr/>
        </p:nvSpPr>
        <p:spPr bwMode="auto">
          <a:xfrm flipV="1">
            <a:off x="7467600" y="5075238"/>
            <a:ext cx="641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4" name="Text Box 10"/>
          <p:cNvSpPr txBox="1">
            <a:spLocks noChangeArrowheads="1"/>
          </p:cNvSpPr>
          <p:nvPr/>
        </p:nvSpPr>
        <p:spPr bwMode="auto">
          <a:xfrm>
            <a:off x="8061325" y="4832350"/>
            <a:ext cx="10826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-?? eV</a:t>
            </a:r>
          </a:p>
        </p:txBody>
      </p:sp>
      <p:sp>
        <p:nvSpPr>
          <p:cNvPr id="5135" name="Text Box 11"/>
          <p:cNvSpPr txBox="1">
            <a:spLocks noChangeArrowheads="1"/>
          </p:cNvSpPr>
          <p:nvPr/>
        </p:nvSpPr>
        <p:spPr bwMode="auto">
          <a:xfrm>
            <a:off x="244475" y="2252663"/>
            <a:ext cx="455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99"/>
                </a:solidFill>
                <a:latin typeface="Comic Sans MS" charset="0"/>
              </a:rPr>
              <a:t>Look at energy for a transition</a:t>
            </a:r>
          </a:p>
          <a:p>
            <a:r>
              <a:rPr lang="en-US">
                <a:solidFill>
                  <a:srgbClr val="CC0099"/>
                </a:solidFill>
                <a:latin typeface="Comic Sans MS" charset="0"/>
              </a:rPr>
              <a:t>between n=infinity and m=1</a:t>
            </a:r>
          </a:p>
        </p:txBody>
      </p:sp>
      <p:graphicFrame>
        <p:nvGraphicFramePr>
          <p:cNvPr id="2145292" name="Object 3"/>
          <p:cNvGraphicFramePr>
            <a:graphicFrameLocks noChangeAspect="1"/>
          </p:cNvGraphicFramePr>
          <p:nvPr/>
        </p:nvGraphicFramePr>
        <p:xfrm>
          <a:off x="-46038" y="4233863"/>
          <a:ext cx="6262688" cy="1058862"/>
        </p:xfrm>
        <a:graphic>
          <a:graphicData uri="http://schemas.openxmlformats.org/presentationml/2006/ole">
            <p:oleObj spid="_x0000_s5123" name="Equation" r:id="rId6" imgW="2552700" imgH="431800" progId="Equation.DSMT4">
              <p:embed/>
            </p:oleObj>
          </a:graphicData>
        </a:graphic>
      </p:graphicFrame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0" y="4022725"/>
            <a:ext cx="1058863" cy="1376363"/>
            <a:chOff x="0" y="2534"/>
            <a:chExt cx="667" cy="867"/>
          </a:xfrm>
        </p:grpSpPr>
        <p:sp>
          <p:nvSpPr>
            <p:cNvPr id="5140" name="Line 14"/>
            <p:cNvSpPr>
              <a:spLocks noChangeShapeType="1"/>
            </p:cNvSpPr>
            <p:nvPr/>
          </p:nvSpPr>
          <p:spPr bwMode="auto">
            <a:xfrm flipV="1">
              <a:off x="0" y="2791"/>
              <a:ext cx="418" cy="6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1" name="Text Box 15"/>
            <p:cNvSpPr txBox="1">
              <a:spLocks noChangeArrowheads="1"/>
            </p:cNvSpPr>
            <p:nvPr/>
          </p:nvSpPr>
          <p:spPr bwMode="auto">
            <a:xfrm>
              <a:off x="209" y="2534"/>
              <a:ext cx="4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0eV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603875" y="3784600"/>
            <a:ext cx="468313" cy="1462088"/>
            <a:chOff x="3530" y="2384"/>
            <a:chExt cx="295" cy="921"/>
          </a:xfrm>
        </p:grpSpPr>
        <p:sp>
          <p:nvSpPr>
            <p:cNvPr id="5138" name="Line 17"/>
            <p:cNvSpPr>
              <a:spLocks noChangeShapeType="1"/>
            </p:cNvSpPr>
            <p:nvPr/>
          </p:nvSpPr>
          <p:spPr bwMode="auto">
            <a:xfrm flipV="1">
              <a:off x="3530" y="2586"/>
              <a:ext cx="164" cy="7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9" name="Text Box 18"/>
            <p:cNvSpPr txBox="1">
              <a:spLocks noChangeArrowheads="1"/>
            </p:cNvSpPr>
            <p:nvPr/>
          </p:nvSpPr>
          <p:spPr bwMode="auto">
            <a:xfrm>
              <a:off x="3602" y="238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</p:grpSp>
      <p:graphicFrame>
        <p:nvGraphicFramePr>
          <p:cNvPr id="2145299" name="Object 4"/>
          <p:cNvGraphicFramePr>
            <a:graphicFrameLocks noChangeAspect="1"/>
          </p:cNvGraphicFramePr>
          <p:nvPr/>
        </p:nvGraphicFramePr>
        <p:xfrm>
          <a:off x="966788" y="5619750"/>
          <a:ext cx="3363912" cy="965200"/>
        </p:xfrm>
        <a:graphic>
          <a:graphicData uri="http://schemas.openxmlformats.org/presentationml/2006/ole">
            <p:oleObj spid="_x0000_s5124" name="Equation" r:id="rId7" imgW="1371600" imgH="393700" progId="Equation.DSMT4">
              <p:embed/>
            </p:oleObj>
          </a:graphicData>
        </a:graphic>
      </p:graphicFrame>
      <p:graphicFrame>
        <p:nvGraphicFramePr>
          <p:cNvPr id="2145300" name="Object 5"/>
          <p:cNvGraphicFramePr>
            <a:graphicFrameLocks noChangeAspect="1"/>
          </p:cNvGraphicFramePr>
          <p:nvPr/>
        </p:nvGraphicFramePr>
        <p:xfrm>
          <a:off x="5133975" y="5486400"/>
          <a:ext cx="3389313" cy="1166813"/>
        </p:xfrm>
        <a:graphic>
          <a:graphicData uri="http://schemas.openxmlformats.org/presentationml/2006/ole">
            <p:oleObj spid="_x0000_s5125" name="Equation" r:id="rId8" imgW="11430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4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530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13745</TotalTime>
  <Words>3012</Words>
  <Application>Microsoft Macintosh PowerPoint</Application>
  <PresentationFormat>On-screen Show (4:3)</PresentationFormat>
  <Paragraphs>511</Paragraphs>
  <Slides>41</Slides>
  <Notes>38</Notes>
  <HiddenSlides>0</HiddenSlides>
  <MMClips>5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Default Design</vt:lpstr>
      <vt:lpstr>Equation</vt:lpstr>
      <vt:lpstr>MathType 6.0 Equation</vt:lpstr>
      <vt:lpstr>Slide 1</vt:lpstr>
      <vt:lpstr>Slide 2</vt:lpstr>
      <vt:lpstr>Slide 3</vt:lpstr>
      <vt:lpstr>Now we know about the energy levels in atoms. But how can we calculate/predict them?</vt:lpstr>
      <vt:lpstr>Slide 5</vt:lpstr>
      <vt:lpstr>Slide 6</vt:lpstr>
      <vt:lpstr>Slide 7</vt:lpstr>
      <vt:lpstr>Slide 8</vt:lpstr>
      <vt:lpstr>Slide 9</vt:lpstr>
      <vt:lpstr>Slide 10</vt:lpstr>
      <vt:lpstr>Rutherford shot alpha particles at atoms and he figured out that a tiny, positive, hard core is surrounded by negative charge very far away from the core.</vt:lpstr>
      <vt:lpstr>Slide 12</vt:lpstr>
      <vt:lpstr>Slide 13</vt:lpstr>
      <vt:lpstr>Potential energy of the electron in hydrogen</vt:lpstr>
      <vt:lpstr>Slide 15</vt:lpstr>
      <vt:lpstr>Slide 16</vt:lpstr>
      <vt:lpstr>Potential energy of a single electron in an atom</vt:lpstr>
      <vt:lpstr>How can we calculate the energy levels in hydrogen?</vt:lpstr>
      <vt:lpstr>Bohr Model</vt:lpstr>
      <vt:lpstr>Bohr's approach:</vt:lpstr>
      <vt:lpstr>Bohr Model. # 1: Classical mechanics</vt:lpstr>
      <vt:lpstr>Bohr Model. #2: Quantized angular momentum</vt:lpstr>
      <vt:lpstr>Bohr Model. Results</vt:lpstr>
      <vt:lpstr>Slide 24</vt:lpstr>
      <vt:lpstr>Which of the following principles of classical physics is violated in the Bohr model?</vt:lpstr>
      <vt:lpstr>Successes of Bohr Model</vt:lpstr>
      <vt:lpstr>Shortcomings of the Bohr model:</vt:lpstr>
      <vt:lpstr>How to resolve these problems?</vt:lpstr>
      <vt:lpstr>Models of the Atom</vt:lpstr>
      <vt:lpstr>  Waves</vt:lpstr>
      <vt:lpstr>Standing Waves on a Ring</vt:lpstr>
      <vt:lpstr>Standing Waves on a Ring</vt:lpstr>
      <vt:lpstr>deBroglie Waves</vt:lpstr>
      <vt:lpstr>deBroglie Waves</vt:lpstr>
      <vt:lpstr>deBroglie Waves</vt:lpstr>
      <vt:lpstr>deBroglie Waves</vt:lpstr>
      <vt:lpstr>deBroglie Waves</vt:lpstr>
      <vt:lpstr>deBroglie Waves</vt:lpstr>
      <vt:lpstr>Slide 39</vt:lpstr>
      <vt:lpstr>Slide 40</vt:lpstr>
      <vt:lpstr>deBroglie Waves</vt:lpstr>
    </vt:vector>
  </TitlesOfParts>
  <Company>JILA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Bohn</dc:creator>
  <cp:lastModifiedBy>Zombie</cp:lastModifiedBy>
  <cp:revision>770</cp:revision>
  <dcterms:created xsi:type="dcterms:W3CDTF">2011-03-01T13:48:51Z</dcterms:created>
  <dcterms:modified xsi:type="dcterms:W3CDTF">2011-03-01T14:54:05Z</dcterms:modified>
</cp:coreProperties>
</file>