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embeddings/oleObject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3.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4.bin" ContentType="application/vnd.openxmlformats-officedocument.oleObject"/>
  <Override PartName="/ppt/notesSlides/notesSlide2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23.xml" ContentType="application/vnd.openxmlformats-officedocument.presentationml.notesSlide+xml"/>
  <Override PartName="/ppt/embeddings/oleObject13.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notesSlides/notesSlide33.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34.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35.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notesSlides/notesSlide36.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1510" r:id="rId2"/>
    <p:sldId id="1511" r:id="rId3"/>
    <p:sldId id="1530" r:id="rId4"/>
    <p:sldId id="1519" r:id="rId5"/>
    <p:sldId id="1520" r:id="rId6"/>
    <p:sldId id="1521" r:id="rId7"/>
    <p:sldId id="1522" r:id="rId8"/>
    <p:sldId id="1524" r:id="rId9"/>
    <p:sldId id="1525" r:id="rId10"/>
    <p:sldId id="1526" r:id="rId11"/>
    <p:sldId id="1573" r:id="rId12"/>
    <p:sldId id="1531" r:id="rId13"/>
    <p:sldId id="1532" r:id="rId14"/>
    <p:sldId id="1533" r:id="rId15"/>
    <p:sldId id="1534" r:id="rId16"/>
    <p:sldId id="1535" r:id="rId17"/>
    <p:sldId id="1536" r:id="rId18"/>
    <p:sldId id="1537" r:id="rId19"/>
    <p:sldId id="1538" r:id="rId20"/>
    <p:sldId id="1539" r:id="rId21"/>
    <p:sldId id="1540" r:id="rId22"/>
    <p:sldId id="1551" r:id="rId23"/>
    <p:sldId id="1542" r:id="rId24"/>
    <p:sldId id="1543" r:id="rId25"/>
    <p:sldId id="1544" r:id="rId26"/>
    <p:sldId id="1559" r:id="rId27"/>
    <p:sldId id="1545" r:id="rId28"/>
    <p:sldId id="1546" r:id="rId29"/>
    <p:sldId id="1571" r:id="rId30"/>
    <p:sldId id="1547" r:id="rId31"/>
    <p:sldId id="1560" r:id="rId32"/>
    <p:sldId id="1572" r:id="rId33"/>
    <p:sldId id="1548" r:id="rId34"/>
    <p:sldId id="1549" r:id="rId35"/>
    <p:sldId id="1550" r:id="rId36"/>
    <p:sldId id="1561" r:id="rId37"/>
    <p:sldId id="1562" r:id="rId38"/>
    <p:sldId id="1563" r:id="rId39"/>
    <p:sldId id="1564" r:id="rId40"/>
    <p:sldId id="1565" r:id="rId41"/>
    <p:sldId id="1566" r:id="rId42"/>
    <p:sldId id="1567" r:id="rId43"/>
    <p:sldId id="1568" r:id="rId44"/>
    <p:sldId id="1569" r:id="rId45"/>
    <p:sldId id="1570" r:id="rId4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0000FF"/>
    <a:srgbClr val="FFCCFF"/>
    <a:srgbClr val="FFCCCC"/>
    <a:srgbClr val="006600"/>
    <a:srgbClr val="33CC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0" autoAdjust="0"/>
    <p:restoredTop sz="95641" autoAdjust="0"/>
  </p:normalViewPr>
  <p:slideViewPr>
    <p:cSldViewPr>
      <p:cViewPr varScale="1">
        <p:scale>
          <a:sx n="100" d="100"/>
          <a:sy n="100" d="100"/>
        </p:scale>
        <p:origin x="-13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4" Type="http://schemas.openxmlformats.org/officeDocument/2006/relationships/image" Target="../media/image60.wmf"/><Relationship Id="rId5" Type="http://schemas.openxmlformats.org/officeDocument/2006/relationships/image" Target="../media/image61.wmf"/><Relationship Id="rId1" Type="http://schemas.openxmlformats.org/officeDocument/2006/relationships/image" Target="../media/image57.wmf"/><Relationship Id="rId2"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6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5.wmf"/><Relationship Id="rId2"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7.wmf"/><Relationship Id="rId2"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64.wmf"/><Relationship Id="rId1" Type="http://schemas.openxmlformats.org/officeDocument/2006/relationships/image" Target="../media/image70.wmf"/><Relationship Id="rId2" Type="http://schemas.openxmlformats.org/officeDocument/2006/relationships/image" Target="../media/image7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wmf"/><Relationship Id="rId2"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1" Type="http://schemas.openxmlformats.org/officeDocument/2006/relationships/image" Target="../media/image25.wmf"/><Relationship Id="rId2"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1" Type="http://schemas.openxmlformats.org/officeDocument/2006/relationships/image" Target="../media/image31.wmf"/><Relationship Id="rId2"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 Id="rId2" Type="http://schemas.openxmlformats.org/officeDocument/2006/relationships/image" Target="../media/image40.wmf"/><Relationship Id="rId3"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63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632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63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E2F7891-CE29-B44C-AB69-0C8CF5D7F5F5}" type="slidenum">
              <a:rPr lang="en-US"/>
              <a:pPr/>
              <a:t>‹#›</a:t>
            </a:fld>
            <a:endParaRPr lang="en-US"/>
          </a:p>
        </p:txBody>
      </p:sp>
    </p:spTree>
    <p:extLst>
      <p:ext uri="{BB962C8B-B14F-4D97-AF65-F5344CB8AC3E}">
        <p14:creationId xmlns:p14="http://schemas.microsoft.com/office/powerpoint/2010/main" val="557430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6BF950D-FF77-FC4C-BCED-9400C36CDC85}" type="slidenum">
              <a:rPr lang="en-US"/>
              <a:pPr/>
              <a:t>‹#›</a:t>
            </a:fld>
            <a:endParaRPr lang="en-US"/>
          </a:p>
        </p:txBody>
      </p:sp>
    </p:spTree>
    <p:extLst>
      <p:ext uri="{BB962C8B-B14F-4D97-AF65-F5344CB8AC3E}">
        <p14:creationId xmlns:p14="http://schemas.microsoft.com/office/powerpoint/2010/main" val="1984344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6B39-9223-47E3-820E-26C6ACC2B431}" type="slidenum">
              <a:rPr lang="en-US"/>
              <a:pPr/>
              <a:t>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2C84859-BEA8-EF4F-947C-125DD929D1CA}" type="slidenum">
              <a:rPr lang="en-US"/>
              <a:pPr/>
              <a:t>10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765DA18-F04C-DA46-B256-C2CE795636BA}"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A magnetic field works to align the north pole of a compass needle along the direction of the magnetic field, and the south pole in the direction opposite the field.  If the needle is not originally aligned with the magnetic field, there will be a net torque and (in the absence of friction) the needle will oscillate back and forth about the equilibrium position.  Here, the arrow representing the compass needle points in the direction of the north pole.  By “uniform” we mean the magnetic field has the same strength and points in the same direction everywhere in space.</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sz="1300" dirty="0" smtClean="0">
                <a:latin typeface="+mn-lt"/>
              </a:rPr>
              <a:t>In a uniform magnetic field, the force on the north pole of the needle is equal and opposite the force on the south pole, and so the net force on the needle is zero and it experiences no (linear) acceleration.</a:t>
            </a:r>
          </a:p>
        </p:txBody>
      </p:sp>
      <p:sp>
        <p:nvSpPr>
          <p:cNvPr id="4" name="Slide Number Placeholder 3"/>
          <p:cNvSpPr>
            <a:spLocks noGrp="1"/>
          </p:cNvSpPr>
          <p:nvPr>
            <p:ph type="sldNum" sz="quarter" idx="10"/>
          </p:nvPr>
        </p:nvSpPr>
        <p:spPr/>
        <p:txBody>
          <a:bodyPr/>
          <a:lstStyle/>
          <a:p>
            <a:fld id="{AB2BB173-FFDC-48E7-8EAF-EF39EBF6E2C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two regular bar magnets held close together, the</a:t>
            </a:r>
            <a:r>
              <a:rPr lang="en-US" baseline="0" dirty="0" smtClean="0"/>
              <a:t> magnetic field between them is approximately uniform.  If we change the shape of the bar magnets, we can create a magnetic field that is non-uniform.  The actual field lines would look more complicated, but this image gives us a general idea of what we’re talking about.</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If the magnetic field is not uniform in space, then the forces on the two poles will in general not be equal, and the needle will experience a net force, causing it to accelerate.</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sz="1300" dirty="0" smtClean="0">
                <a:latin typeface="+mn-lt"/>
              </a:rPr>
              <a:t>The net force on the needle in a non-uniform magnetic field is going to be proportional to the projection of the magnetic needle onto the axis of the field.  When the projection is large, the net force will be large; when the projection is zero, there is zero net force; a negative projection implies a force in the opposite direction. </a:t>
            </a:r>
          </a:p>
        </p:txBody>
      </p:sp>
      <p:sp>
        <p:nvSpPr>
          <p:cNvPr id="4" name="Slide Number Placeholder 3"/>
          <p:cNvSpPr>
            <a:spLocks noGrp="1"/>
          </p:cNvSpPr>
          <p:nvPr>
            <p:ph type="sldNum" sz="quarter" idx="10"/>
          </p:nvPr>
        </p:nvSpPr>
        <p:spPr/>
        <p:txBody>
          <a:bodyPr/>
          <a:lstStyle/>
          <a:p>
            <a:fld id="{AB2BB173-FFDC-48E7-8EAF-EF39EBF6E2C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In the case of a magnetic needle, all types of projections are allowed.</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  Correct answer is (C).</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  Correct answer is (C).</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F9350-7D10-4B7D-8FEB-272A9D459645}" type="slidenum">
              <a:rPr lang="en-US"/>
              <a:pPr/>
              <a:t>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magnetic field produced by a bar magnet is similar to the magnetic field produced by a current loop.</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An arrow representing the orientation of the compass needle could also describe the magnetic moment of a current loop (by the right-hand rule).  The magnetic moment vector is given by the product of the current times the area of the loop, and points in a direction perpendicular to the plane of the loop, in a direction given by the right-hand rule.</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Defining the magnetic moment in this way makes it easy to find the torque on a current loop in the presence of a magnetic field.  The magnetic field exerts a torque on the current loop, but does not make it align with the magnetic field like it did with the compass needle.  Instead, the magnetic moment vector precesses about the magnetic field lines in such a way that the projection of the magnetic moment vector onto the direction of the field remains constant (this is analogous to the precession of a spinning gyroscope in a gravitational field; the rotating mass is analogous to the current in the loop, see next slide).</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sz="1300" dirty="0" smtClean="0">
                <a:latin typeface="+mn-lt"/>
              </a:rPr>
              <a:t>This is analogous to the precession of a spinning gyroscope in a gravitational field; the rotating mass is analogous to the current in the loop, and the gravitational field is analogous to the magnetic field.  The torque wants to change the axis of rotation for the spinning mass, but the gyroscope can only spin about its symmetry axis; the effect is for the axis of rotation to precess instead.</a:t>
            </a:r>
            <a:endParaRPr lang="en-US" dirty="0" smtClean="0"/>
          </a:p>
          <a:p>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sz="1300" dirty="0" smtClean="0">
                <a:latin typeface="+mn-lt"/>
              </a:rPr>
              <a:t>This is analogous to the precession of a spinning gyroscope in a gravitational field; the rotating mass is analogous to the current in the loop, and the gravitational field is analogous to the magnetic field.  The torque wants to change the axis of rotation for the spinning mass, but the gyroscope can only spin about its symmetry axis; the effect is for the axis of rotation to precess instead.</a:t>
            </a:r>
            <a:endParaRPr lang="en-US" dirty="0" smtClean="0"/>
          </a:p>
          <a:p>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A current loop in a non-uniform magnetic field will experience a net force (just as the compass needle does).  Like the compass needle, the net force experienced by the current loop is proportional to the projection of the magnetic moment onto the direction of the field (which remains constant, as with the gyroscope).</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dirty="0" smtClean="0"/>
              <a:t>We could form a beam of atoms by boiling them off from an oven</a:t>
            </a:r>
            <a:r>
              <a:rPr lang="en-US" baseline="0" dirty="0" smtClean="0"/>
              <a:t> and collimating the beam.  The spin of each atom would point in some random direction (some </a:t>
            </a:r>
            <a:r>
              <a:rPr lang="en-US" sz="1300" dirty="0" smtClean="0">
                <a:latin typeface="+mn-lt"/>
              </a:rPr>
              <a:t>straight up, some straight down, most somewhere in between).  The projection remains constant, and so some would experience a maximum deflection, but most somewhere in between.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 Bohr Model:</a:t>
            </a:r>
            <a:r>
              <a:rPr lang="en-US" baseline="0" dirty="0" smtClean="0"/>
              <a:t> </a:t>
            </a:r>
            <a:r>
              <a:rPr lang="en-US" dirty="0" smtClean="0"/>
              <a:t>The orbital motion of the electron</a:t>
            </a:r>
            <a:r>
              <a:rPr lang="en-US" baseline="0" dirty="0" smtClean="0"/>
              <a:t> </a:t>
            </a:r>
            <a:r>
              <a:rPr lang="en-US" dirty="0" smtClean="0"/>
              <a:t>forms a current loop.</a:t>
            </a:r>
            <a:r>
              <a:rPr lang="en-US" baseline="0" dirty="0" smtClean="0"/>
              <a:t>  </a:t>
            </a:r>
            <a:r>
              <a:rPr lang="en-US" dirty="0" smtClean="0"/>
              <a:t>The Bohr Model gets the angular momentum of the</a:t>
            </a:r>
            <a:r>
              <a:rPr lang="en-US" baseline="0" dirty="0" smtClean="0"/>
              <a:t> </a:t>
            </a:r>
            <a:r>
              <a:rPr lang="en-US" dirty="0" smtClean="0"/>
              <a:t>ground state wrong (it is zero, not ħ).</a:t>
            </a:r>
            <a:r>
              <a:rPr lang="en-US" baseline="0" dirty="0" smtClean="0"/>
              <a:t>  However, t</a:t>
            </a:r>
            <a:r>
              <a:rPr lang="en-US" dirty="0" smtClean="0"/>
              <a:t>he orbital motion of an electron does</a:t>
            </a:r>
            <a:r>
              <a:rPr lang="en-US" baseline="0" dirty="0" smtClean="0"/>
              <a:t> </a:t>
            </a:r>
            <a:r>
              <a:rPr lang="en-US" dirty="0" smtClean="0"/>
              <a:t>contribute to the magnetic moment of</a:t>
            </a:r>
            <a:r>
              <a:rPr lang="en-US" baseline="0" dirty="0" smtClean="0"/>
              <a:t> </a:t>
            </a:r>
            <a:r>
              <a:rPr lang="en-US" dirty="0" smtClean="0"/>
              <a:t>an atom, so this model is not all bad.  There are other things that contribute</a:t>
            </a:r>
            <a:r>
              <a:rPr lang="en-US" baseline="0" dirty="0" smtClean="0"/>
              <a:t> to the magnetic moment of an atom, which we will discuss later.  In the end, we care that atoms have magnetic moments, and not so much </a:t>
            </a:r>
            <a:r>
              <a:rPr lang="en-US" baseline="0" smtClean="0"/>
              <a:t>about where they come from.</a:t>
            </a:r>
            <a:endParaRPr lang="en-US" dirty="0" smtClean="0"/>
          </a:p>
        </p:txBody>
      </p:sp>
      <p:sp>
        <p:nvSpPr>
          <p:cNvPr id="4" name="Slide Number Placeholder 3"/>
          <p:cNvSpPr>
            <a:spLocks noGrp="1"/>
          </p:cNvSpPr>
          <p:nvPr>
            <p:ph type="sldNum" sz="quarter" idx="10"/>
          </p:nvPr>
        </p:nvSpPr>
        <p:spPr/>
        <p:txBody>
          <a:bodyPr/>
          <a:lstStyle/>
          <a:p>
            <a:fld id="{AB2BB173-FFDC-48E7-8EAF-EF39EBF6E2C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 Bohr Model:</a:t>
            </a:r>
            <a:r>
              <a:rPr lang="en-US" baseline="0" dirty="0" smtClean="0"/>
              <a:t> </a:t>
            </a:r>
            <a:r>
              <a:rPr lang="en-US" dirty="0" smtClean="0"/>
              <a:t>The orbital motion of the electron</a:t>
            </a:r>
            <a:r>
              <a:rPr lang="en-US" baseline="0" dirty="0" smtClean="0"/>
              <a:t> </a:t>
            </a:r>
            <a:r>
              <a:rPr lang="en-US" dirty="0" smtClean="0"/>
              <a:t>forms a current loop.</a:t>
            </a:r>
            <a:r>
              <a:rPr lang="en-US" baseline="0" dirty="0" smtClean="0"/>
              <a:t>  </a:t>
            </a:r>
            <a:r>
              <a:rPr lang="en-US" dirty="0" smtClean="0"/>
              <a:t>The Bohr Model gets the angular momentum of the</a:t>
            </a:r>
            <a:r>
              <a:rPr lang="en-US" baseline="0" dirty="0" smtClean="0"/>
              <a:t> </a:t>
            </a:r>
            <a:r>
              <a:rPr lang="en-US" dirty="0" smtClean="0"/>
              <a:t>ground state wrong (it is zero, not ħ).</a:t>
            </a:r>
            <a:r>
              <a:rPr lang="en-US" baseline="0" dirty="0" smtClean="0"/>
              <a:t>  However, t</a:t>
            </a:r>
            <a:r>
              <a:rPr lang="en-US" dirty="0" smtClean="0"/>
              <a:t>he orbital motion of an electron does</a:t>
            </a:r>
            <a:r>
              <a:rPr lang="en-US" baseline="0" dirty="0" smtClean="0"/>
              <a:t> </a:t>
            </a:r>
            <a:r>
              <a:rPr lang="en-US" dirty="0" smtClean="0"/>
              <a:t>contribute to the magnetic moment of</a:t>
            </a:r>
            <a:r>
              <a:rPr lang="en-US" baseline="0" dirty="0" smtClean="0"/>
              <a:t> </a:t>
            </a:r>
            <a:r>
              <a:rPr lang="en-US" dirty="0" smtClean="0"/>
              <a:t>an atom, so this model is not all bad.  There are other things that contribute</a:t>
            </a:r>
            <a:r>
              <a:rPr lang="en-US" baseline="0" dirty="0" smtClean="0"/>
              <a:t> to the magnetic moment of an atom, which we will discuss later.  In the end, we care that atoms have magnetic moments, and not so much </a:t>
            </a:r>
            <a:r>
              <a:rPr lang="en-US" baseline="0" smtClean="0"/>
              <a:t>about where they come from.</a:t>
            </a:r>
            <a:endParaRPr lang="en-US" dirty="0" smtClean="0"/>
          </a:p>
        </p:txBody>
      </p:sp>
      <p:sp>
        <p:nvSpPr>
          <p:cNvPr id="4" name="Slide Number Placeholder 3"/>
          <p:cNvSpPr>
            <a:spLocks noGrp="1"/>
          </p:cNvSpPr>
          <p:nvPr>
            <p:ph type="sldNum" sz="quarter" idx="10"/>
          </p:nvPr>
        </p:nvSpPr>
        <p:spPr/>
        <p:txBody>
          <a:bodyPr/>
          <a:lstStyle/>
          <a:p>
            <a:fld id="{AB2BB173-FFDC-48E7-8EAF-EF39EBF6E2CF}"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2BB173-FFDC-48E7-8EAF-EF39EBF6E2C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765DA18-F04C-DA46-B256-C2CE795636BA}" type="slidenum">
              <a:rPr lang="en-US"/>
              <a:pPr/>
              <a:t>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B2BB173-FFDC-48E7-8EAF-EF39EBF6E2CF}"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If the magnetic moments for each of the atoms are pointing in random directions (some straight up, some straight down, most somewhere in between), then one would expect to see a smooth distribution of deflections that peaks in the middle.  This is because the projection of the magnetic moment should remain constant, with the atom therefore experiencing a constant force of magnitude determined by the value of the projection.</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sz="1300" dirty="0" err="1" smtClean="0">
                <a:latin typeface="+mn-lt"/>
              </a:rPr>
              <a:t>magneton</a:t>
            </a:r>
            <a:r>
              <a:rPr lang="en-US" sz="1300" dirty="0" smtClean="0">
                <a:latin typeface="+mn-lt"/>
              </a:rPr>
              <a:t>, </a:t>
            </a:r>
            <a:r>
              <a:rPr lang="en-US" sz="1300" dirty="0" err="1" smtClean="0">
                <a:latin typeface="+mn-lt"/>
              </a:rPr>
              <a:t>m</a:t>
            </a:r>
            <a:r>
              <a:rPr lang="en-US" sz="1300" baseline="-25000" dirty="0" err="1" smtClean="0">
                <a:latin typeface="+mn-lt"/>
              </a:rPr>
              <a:t>B</a:t>
            </a:r>
            <a:r>
              <a:rPr lang="en-US" sz="1300" dirty="0" smtClean="0">
                <a:latin typeface="+mn-lt"/>
              </a:rPr>
              <a:t> = 9.27 x 10</a:t>
            </a:r>
            <a:r>
              <a:rPr lang="en-US" sz="1300" baseline="30000" dirty="0" smtClean="0">
                <a:latin typeface="+mn-lt"/>
              </a:rPr>
              <a:t>-24</a:t>
            </a:r>
            <a:r>
              <a:rPr lang="en-US" sz="1300" dirty="0" smtClean="0">
                <a:latin typeface="+mn-lt"/>
              </a:rPr>
              <a:t> joule/</a:t>
            </a:r>
            <a:r>
              <a:rPr lang="en-US" sz="1300" dirty="0" err="1" smtClean="0">
                <a:latin typeface="+mn-lt"/>
              </a:rPr>
              <a:t>tesla</a:t>
            </a:r>
            <a:r>
              <a:rPr lang="en-US" sz="1300" dirty="0" smtClean="0">
                <a:latin typeface="+mn-lt"/>
              </a:rPr>
              <a:t> (e.g. for silver, the observed values are +</a:t>
            </a:r>
            <a:r>
              <a:rPr lang="en-US" sz="1300" dirty="0" err="1" smtClean="0">
                <a:latin typeface="+mn-lt"/>
              </a:rPr>
              <a:t>m</a:t>
            </a:r>
            <a:r>
              <a:rPr lang="en-US" sz="1300" baseline="-25000" dirty="0" err="1" smtClean="0">
                <a:latin typeface="+mn-lt"/>
              </a:rPr>
              <a:t>B</a:t>
            </a:r>
            <a:r>
              <a:rPr lang="en-US" sz="1300" dirty="0" smtClean="0">
                <a:latin typeface="+mn-lt"/>
              </a:rPr>
              <a:t> and –</a:t>
            </a:r>
            <a:r>
              <a:rPr lang="en-US" sz="1300" dirty="0" err="1" smtClean="0">
                <a:latin typeface="+mn-lt"/>
              </a:rPr>
              <a:t>m</a:t>
            </a:r>
            <a:r>
              <a:rPr lang="en-US" sz="1300" baseline="-25000" dirty="0" err="1" smtClean="0">
                <a:latin typeface="+mn-lt"/>
              </a:rPr>
              <a:t>B</a:t>
            </a:r>
            <a:r>
              <a:rPr lang="en-US" sz="1300" dirty="0" smtClean="0">
                <a:latin typeface="+mn-lt"/>
              </a:rPr>
              <a:t>; for nitrogen they are +3m</a:t>
            </a:r>
            <a:r>
              <a:rPr lang="en-US" sz="1300" baseline="-25000" dirty="0" smtClean="0">
                <a:latin typeface="+mn-lt"/>
              </a:rPr>
              <a:t>B</a:t>
            </a:r>
            <a:r>
              <a:rPr lang="en-US" sz="1300" dirty="0" smtClean="0">
                <a:latin typeface="+mn-lt"/>
              </a:rPr>
              <a:t>, +</a:t>
            </a:r>
            <a:r>
              <a:rPr lang="en-US" sz="1300" dirty="0" err="1" smtClean="0">
                <a:latin typeface="+mn-lt"/>
              </a:rPr>
              <a:t>m</a:t>
            </a:r>
            <a:r>
              <a:rPr lang="en-US" sz="1300" baseline="-25000" dirty="0" err="1" smtClean="0">
                <a:latin typeface="+mn-lt"/>
              </a:rPr>
              <a:t>B</a:t>
            </a:r>
            <a:r>
              <a:rPr lang="en-US" sz="1300" dirty="0" smtClean="0">
                <a:latin typeface="+mn-lt"/>
              </a:rPr>
              <a:t>, -</a:t>
            </a:r>
            <a:r>
              <a:rPr lang="en-US" sz="1300" dirty="0" err="1" smtClean="0">
                <a:latin typeface="+mn-lt"/>
              </a:rPr>
              <a:t>m</a:t>
            </a:r>
            <a:r>
              <a:rPr lang="en-US" sz="1300" baseline="-25000" dirty="0" err="1" smtClean="0">
                <a:latin typeface="+mn-lt"/>
              </a:rPr>
              <a:t>B</a:t>
            </a:r>
            <a:r>
              <a:rPr lang="en-US" sz="1300" dirty="0" smtClean="0">
                <a:latin typeface="+mn-lt"/>
              </a:rPr>
              <a:t>, and -3m</a:t>
            </a:r>
            <a:r>
              <a:rPr lang="en-US" sz="1300" baseline="-25000" dirty="0" smtClean="0">
                <a:latin typeface="+mn-lt"/>
              </a:rPr>
              <a:t>B</a:t>
            </a:r>
            <a:r>
              <a:rPr lang="en-US" sz="1300" dirty="0" smtClean="0">
                <a:latin typeface="+mn-lt"/>
              </a:rPr>
              <a:t>).  Simplest case with a two-state system like silver atoms, as were used in the original Stern-Gerlach experiment; will speak from here on out only in terms of “atoms” having spin “plus” (+</a:t>
            </a:r>
            <a:r>
              <a:rPr lang="en-US" sz="1300" dirty="0" err="1" smtClean="0">
                <a:latin typeface="+mn-lt"/>
              </a:rPr>
              <a:t>m</a:t>
            </a:r>
            <a:r>
              <a:rPr lang="en-US" sz="1300" baseline="-25000" dirty="0" err="1" smtClean="0">
                <a:latin typeface="+mn-lt"/>
              </a:rPr>
              <a:t>B</a:t>
            </a:r>
            <a:r>
              <a:rPr lang="en-US" sz="1300" dirty="0" smtClean="0">
                <a:latin typeface="+mn-lt"/>
              </a:rPr>
              <a:t>) or “minus” (-</a:t>
            </a:r>
            <a:r>
              <a:rPr lang="en-US" sz="1300" dirty="0" err="1" smtClean="0">
                <a:latin typeface="+mn-lt"/>
              </a:rPr>
              <a:t>m</a:t>
            </a:r>
            <a:r>
              <a:rPr lang="en-US" sz="1300" baseline="-25000" dirty="0" err="1" smtClean="0">
                <a:latin typeface="+mn-lt"/>
              </a:rPr>
              <a:t>B</a:t>
            </a:r>
            <a:r>
              <a:rPr lang="en-US" sz="1300"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said we could measure</a:t>
            </a:r>
            <a:r>
              <a:rPr lang="en-US" baseline="0" dirty="0" smtClean="0"/>
              <a:t> m along any axis we want, so let’s have some notation for the component of the magnetic moment vector we are measuring.  A measurement along the +z-axis tells us about </a:t>
            </a:r>
            <a:r>
              <a:rPr lang="en-US" baseline="0" dirty="0" err="1" smtClean="0"/>
              <a:t>m</a:t>
            </a:r>
            <a:r>
              <a:rPr lang="en-US" baseline="-25000" dirty="0" err="1" smtClean="0"/>
              <a:t>Z</a:t>
            </a:r>
            <a:r>
              <a:rPr lang="en-US" baseline="0" dirty="0" smtClean="0"/>
              <a:t>; similarly, a measurement along the +x-axis tells us about </a:t>
            </a:r>
            <a:r>
              <a:rPr lang="en-US" baseline="0" dirty="0" err="1" smtClean="0"/>
              <a:t>m</a:t>
            </a:r>
            <a:r>
              <a:rPr lang="en-US" baseline="-25000" dirty="0" err="1" smtClean="0"/>
              <a:t>X</a:t>
            </a:r>
            <a:r>
              <a:rPr lang="en-US" baseline="0" dirty="0" smtClean="0"/>
              <a:t>; a measurement along some arbitrary angle theta (measured relative to the z-axis) gives us the value of m</a:t>
            </a:r>
            <a:r>
              <a:rPr lang="el-GR" baseline="-25000" dirty="0" smtClean="0"/>
              <a:t>Θ</a:t>
            </a:r>
            <a:r>
              <a:rPr lang="en-US" baseline="0" dirty="0" smtClean="0"/>
              <a:t>.  Remember, no matter what axis we choose, we only get one of two possible values: +</a:t>
            </a:r>
            <a:r>
              <a:rPr lang="en-US" baseline="0" dirty="0" err="1" smtClean="0"/>
              <a:t>m</a:t>
            </a:r>
            <a:r>
              <a:rPr lang="en-US" baseline="-25000" dirty="0" err="1" smtClean="0"/>
              <a:t>B</a:t>
            </a:r>
            <a:r>
              <a:rPr lang="en-US" baseline="0" dirty="0" smtClean="0"/>
              <a:t> or –</a:t>
            </a:r>
            <a:r>
              <a:rPr lang="en-US" baseline="0" dirty="0" err="1" smtClean="0"/>
              <a:t>m</a:t>
            </a:r>
            <a:r>
              <a:rPr lang="en-US" baseline="-25000" dirty="0" err="1" smtClean="0"/>
              <a:t>B</a:t>
            </a:r>
            <a:r>
              <a:rPr lang="en-US" baseline="0" dirty="0" smtClean="0"/>
              <a:t>.</a:t>
            </a:r>
            <a:endParaRPr lang="en-US" baseline="-25000"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drawing all the intricate parts of a real</a:t>
            </a:r>
            <a:r>
              <a:rPr lang="en-US" baseline="0" dirty="0" smtClean="0"/>
              <a:t> Stern-Gerlach analyzer, let’s introduce this simplified version.  The arrow coming in represents the incoming beam of atoms; the arrow on the device indicates the direction of the magnetic field; atoms are guided into either the plus-channel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or the minus-channel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depending upon the value of the projection of the magnetic moment vector onto the magnetic field.</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drawing all the intricate parts of a real</a:t>
            </a:r>
            <a:r>
              <a:rPr lang="en-US" baseline="0" dirty="0" smtClean="0"/>
              <a:t> Stern-Gerlach analyzer, let’s introduce this simplified version.  The arrow coming in represents the incoming beam of atoms; the arrow on the device indicates the direction of the magnetic field; atoms are guided into either the plus-channel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or the minus-channel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depending upon the value of the projection of the magnetic moment vector onto the magnetic field.</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of drawing all the intricate parts of a real</a:t>
            </a:r>
            <a:r>
              <a:rPr lang="en-US" baseline="0" dirty="0" smtClean="0"/>
              <a:t> Stern-Gerlach analyzer, let’s introduce this simplified version.  The arrow coming in represents the incoming beam of atoms; the arrow on the device indicates the direction of the magnetic field; atoms are guided into either the plus-channel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or the minus-channel (</a:t>
            </a:r>
            <a:r>
              <a:rPr lang="en-US" baseline="0" dirty="0" err="1" smtClean="0"/>
              <a:t>m</a:t>
            </a:r>
            <a:r>
              <a:rPr lang="en-US" baseline="-25000" dirty="0" err="1" smtClean="0"/>
              <a:t>Z</a:t>
            </a:r>
            <a:r>
              <a:rPr lang="en-US" baseline="0" dirty="0" smtClean="0"/>
              <a:t> = -</a:t>
            </a:r>
            <a:r>
              <a:rPr lang="en-US" baseline="0" dirty="0" err="1" smtClean="0"/>
              <a:t>m</a:t>
            </a:r>
            <a:r>
              <a:rPr lang="en-US" baseline="-25000" dirty="0" err="1" smtClean="0"/>
              <a:t>B</a:t>
            </a:r>
            <a:r>
              <a:rPr lang="en-US" baseline="0" dirty="0" smtClean="0"/>
              <a:t>), depending upon the value of the projection of the magnetic moment vector onto the magnetic field.</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Concept Test</a:t>
            </a:r>
            <a:endParaRPr lang="en-US" dirty="0"/>
          </a:p>
        </p:txBody>
      </p:sp>
      <p:sp>
        <p:nvSpPr>
          <p:cNvPr id="4" name="Slide Number Placeholder 3"/>
          <p:cNvSpPr>
            <a:spLocks noGrp="1"/>
          </p:cNvSpPr>
          <p:nvPr>
            <p:ph type="sldNum" sz="quarter" idx="10"/>
          </p:nvPr>
        </p:nvSpPr>
        <p:spPr/>
        <p:txBody>
          <a:bodyPr/>
          <a:lstStyle/>
          <a:p>
            <a:fld id="{0C774DD1-25D7-440A-AD09-328A84E8D5DE}"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B262F07-5590-CA44-9040-7D8758C296C7}" type="slidenum">
              <a:rPr lang="en-US"/>
              <a:pPr/>
              <a:t>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518319C-16FB-D740-AD51-4C3CA5DE2C42}" type="slidenum">
              <a:rPr lang="en-US"/>
              <a:pPr/>
              <a:t>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72D0D34-DE21-3E42-8197-ABC37893BA6B}"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AA07397-C2C5-1F41-B665-2BD2829C744A}" type="slidenum">
              <a:rPr lang="en-US"/>
              <a:pPr/>
              <a:t>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sym typeface="Symbol" charset="2"/>
              </a:rPr>
              <a:t>E = pc = hc/</a:t>
            </a:r>
            <a:r>
              <a:rPr lang="el-GR">
                <a:latin typeface="Lucida Grande" charset="0"/>
                <a:sym typeface="Symbol" charset="2"/>
              </a:rPr>
              <a:t>λ</a:t>
            </a:r>
            <a:endParaRPr lang="en-US">
              <a:sym typeface="Symbol" charset="2"/>
            </a:endParaRPr>
          </a:p>
          <a:p>
            <a:pPr eaLnBrk="1" hangingPunct="1"/>
            <a:r>
              <a:rPr lang="en-US">
                <a:sym typeface="Symbol" charset="2"/>
              </a:rPr>
              <a:t>p = E/c</a:t>
            </a:r>
          </a:p>
          <a:p>
            <a:pPr eaLnBrk="1" hangingPunct="1"/>
            <a:r>
              <a:rPr lang="el-GR">
                <a:latin typeface="Lucida Grande" charset="0"/>
                <a:sym typeface="Symbol" charset="2"/>
              </a:rPr>
              <a:t>λ</a:t>
            </a:r>
            <a:r>
              <a:rPr lang="en-US">
                <a:sym typeface="Symbol" charset="2"/>
              </a:rPr>
              <a:t> = h/p = hc/E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8E28FCC-6440-594C-A8DC-805966D7E8E1}" type="slidenum">
              <a:rPr lang="en-US"/>
              <a:pPr/>
              <a:t>8</a:t>
            </a:fld>
            <a:endParaRPr 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19F0BA8-6B42-344D-976F-A7A45944AA8F}" type="slidenum">
              <a:rPr lang="en-US"/>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C9387D1-5D61-E642-9B85-4B15F22FFD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6B65EDA-B474-754E-A0E9-88B711295E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20CEAAD-CB69-9F42-B4E3-E7746EDD17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A1DD6BD-960C-3F4E-B688-42934482FF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21ACBDC-687D-1E43-8662-DF4F46045F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D1EBD86-E4E6-684F-B2BB-058A297AC9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F6A3761-1687-5A42-B9C6-3AA51542FBA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E96013E-B57B-8C4F-9FB2-6DCEFFC749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90E8555-0640-2643-8795-3ACF19B242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9D44EB9-B1E4-334B-BD04-EB474D7BE5C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59D475-C776-7F4A-A8B8-89471AAFAB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6868B64-3FDF-AE4D-BC03-07D69B660C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1.pn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2.jpeg"/><Relationship Id="rId5" Type="http://schemas.openxmlformats.org/officeDocument/2006/relationships/oleObject" Target="../embeddings/oleObject1.bin"/><Relationship Id="rId6"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4.jpeg"/><Relationship Id="rId5" Type="http://schemas.openxmlformats.org/officeDocument/2006/relationships/oleObject" Target="../embeddings/oleObject2.bin"/><Relationship Id="rId6" Type="http://schemas.openxmlformats.org/officeDocument/2006/relationships/image" Target="../media/image13.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8.jpeg"/><Relationship Id="rId5" Type="http://schemas.openxmlformats.org/officeDocument/2006/relationships/oleObject" Target="../embeddings/oleObject3.bin"/><Relationship Id="rId6"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oleObject" Target="../embeddings/oleObject4.bin"/><Relationship Id="rId7" Type="http://schemas.openxmlformats.org/officeDocument/2006/relationships/image" Target="../media/image22.w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oleObject" Target="../embeddings/oleObject8.bin"/><Relationship Id="rId13" Type="http://schemas.openxmlformats.org/officeDocument/2006/relationships/image" Target="../media/image28.w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21.xml"/><Relationship Id="rId4" Type="http://schemas.openxmlformats.org/officeDocument/2006/relationships/image" Target="../media/image29.jpeg"/><Relationship Id="rId5" Type="http://schemas.openxmlformats.org/officeDocument/2006/relationships/image" Target="../media/image30.gif"/><Relationship Id="rId6" Type="http://schemas.openxmlformats.org/officeDocument/2006/relationships/oleObject" Target="../embeddings/oleObject5.bin"/><Relationship Id="rId7" Type="http://schemas.openxmlformats.org/officeDocument/2006/relationships/image" Target="../media/image25.wmf"/><Relationship Id="rId8" Type="http://schemas.openxmlformats.org/officeDocument/2006/relationships/oleObject" Target="../embeddings/oleObject6.bin"/><Relationship Id="rId9" Type="http://schemas.openxmlformats.org/officeDocument/2006/relationships/image" Target="../media/image26.wmf"/><Relationship Id="rId10"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34.w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notesSlide" Target="../notesSlides/notesSlide22.xml"/><Relationship Id="rId4" Type="http://schemas.openxmlformats.org/officeDocument/2006/relationships/image" Target="../media/image35.jpeg"/><Relationship Id="rId5" Type="http://schemas.openxmlformats.org/officeDocument/2006/relationships/oleObject" Target="../embeddings/oleObject9.bin"/><Relationship Id="rId6" Type="http://schemas.openxmlformats.org/officeDocument/2006/relationships/image" Target="../media/image31.wmf"/><Relationship Id="rId7" Type="http://schemas.openxmlformats.org/officeDocument/2006/relationships/oleObject" Target="../embeddings/oleObject10.bin"/><Relationship Id="rId8" Type="http://schemas.openxmlformats.org/officeDocument/2006/relationships/image" Target="../media/image32.wmf"/><Relationship Id="rId9" Type="http://schemas.openxmlformats.org/officeDocument/2006/relationships/oleObject" Target="../embeddings/oleObject11.bin"/><Relationship Id="rId10"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7.gif"/><Relationship Id="rId5" Type="http://schemas.openxmlformats.org/officeDocument/2006/relationships/image" Target="../media/image38.png"/><Relationship Id="rId6" Type="http://schemas.openxmlformats.org/officeDocument/2006/relationships/oleObject" Target="../embeddings/oleObject13.bin"/><Relationship Id="rId7" Type="http://schemas.openxmlformats.org/officeDocument/2006/relationships/image" Target="../media/image36.w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42.jpeg"/><Relationship Id="rId5" Type="http://schemas.openxmlformats.org/officeDocument/2006/relationships/oleObject" Target="../embeddings/oleObject14.bin"/><Relationship Id="rId6" Type="http://schemas.openxmlformats.org/officeDocument/2006/relationships/image" Target="../media/image39.wmf"/><Relationship Id="rId7" Type="http://schemas.openxmlformats.org/officeDocument/2006/relationships/oleObject" Target="../embeddings/oleObject15.bin"/><Relationship Id="rId8" Type="http://schemas.openxmlformats.org/officeDocument/2006/relationships/image" Target="../media/image40.wmf"/><Relationship Id="rId9" Type="http://schemas.openxmlformats.org/officeDocument/2006/relationships/oleObject" Target="../embeddings/oleObject16.bin"/><Relationship Id="rId10" Type="http://schemas.openxmlformats.org/officeDocument/2006/relationships/image" Target="../media/image41.w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image" Target="../media/image4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4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4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4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52.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oleObject" Target="../embeddings/oleObject18.bin"/><Relationship Id="rId5" Type="http://schemas.openxmlformats.org/officeDocument/2006/relationships/image" Target="../media/image53.wmf"/><Relationship Id="rId6" Type="http://schemas.openxmlformats.org/officeDocument/2006/relationships/oleObject" Target="../embeddings/oleObject19.bin"/><Relationship Id="rId7" Type="http://schemas.openxmlformats.org/officeDocument/2006/relationships/image" Target="../media/image54.wmf"/><Relationship Id="rId8" Type="http://schemas.openxmlformats.org/officeDocument/2006/relationships/oleObject" Target="../embeddings/oleObject20.bin"/><Relationship Id="rId9" Type="http://schemas.openxmlformats.org/officeDocument/2006/relationships/image" Target="../media/image55.w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1" Type="http://schemas.openxmlformats.org/officeDocument/2006/relationships/image" Target="../media/image59.wmf"/><Relationship Id="rId12" Type="http://schemas.openxmlformats.org/officeDocument/2006/relationships/oleObject" Target="../embeddings/oleObject24.bin"/><Relationship Id="rId13" Type="http://schemas.openxmlformats.org/officeDocument/2006/relationships/image" Target="../media/image60.wmf"/><Relationship Id="rId14" Type="http://schemas.openxmlformats.org/officeDocument/2006/relationships/oleObject" Target="../embeddings/oleObject25.bin"/><Relationship Id="rId15" Type="http://schemas.openxmlformats.org/officeDocument/2006/relationships/image" Target="../media/image61.wmf"/><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33.xml"/><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oleObject" Target="../embeddings/oleObject21.bin"/><Relationship Id="rId7" Type="http://schemas.openxmlformats.org/officeDocument/2006/relationships/image" Target="../media/image57.wmf"/><Relationship Id="rId8" Type="http://schemas.openxmlformats.org/officeDocument/2006/relationships/oleObject" Target="../embeddings/oleObject22.bin"/><Relationship Id="rId9" Type="http://schemas.openxmlformats.org/officeDocument/2006/relationships/image" Target="../media/image58.wmf"/><Relationship Id="rId10" Type="http://schemas.openxmlformats.org/officeDocument/2006/relationships/oleObject" Target="../embeddings/oleObject2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56.jpeg"/><Relationship Id="rId5" Type="http://schemas.openxmlformats.org/officeDocument/2006/relationships/oleObject" Target="../embeddings/oleObject26.bin"/><Relationship Id="rId6" Type="http://schemas.openxmlformats.org/officeDocument/2006/relationships/image" Target="../media/image53.wmf"/><Relationship Id="rId7" Type="http://schemas.openxmlformats.org/officeDocument/2006/relationships/oleObject" Target="../embeddings/oleObject27.bin"/><Relationship Id="rId8" Type="http://schemas.openxmlformats.org/officeDocument/2006/relationships/image" Target="../media/image54.wmf"/><Relationship Id="rId9" Type="http://schemas.openxmlformats.org/officeDocument/2006/relationships/oleObject" Target="../embeddings/oleObject28.bin"/><Relationship Id="rId10" Type="http://schemas.openxmlformats.org/officeDocument/2006/relationships/image" Target="../media/image64.w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56.jpeg"/><Relationship Id="rId5" Type="http://schemas.openxmlformats.org/officeDocument/2006/relationships/oleObject" Target="../embeddings/oleObject29.bin"/><Relationship Id="rId6" Type="http://schemas.openxmlformats.org/officeDocument/2006/relationships/image" Target="../media/image65.wmf"/><Relationship Id="rId7" Type="http://schemas.openxmlformats.org/officeDocument/2006/relationships/oleObject" Target="../embeddings/oleObject30.bin"/><Relationship Id="rId8" Type="http://schemas.openxmlformats.org/officeDocument/2006/relationships/image" Target="../media/image66.w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56.jpeg"/><Relationship Id="rId5" Type="http://schemas.openxmlformats.org/officeDocument/2006/relationships/oleObject" Target="../embeddings/oleObject31.bin"/><Relationship Id="rId6" Type="http://schemas.openxmlformats.org/officeDocument/2006/relationships/image" Target="../media/image67.wmf"/><Relationship Id="rId7" Type="http://schemas.openxmlformats.org/officeDocument/2006/relationships/oleObject" Target="../embeddings/oleObject32.bin"/><Relationship Id="rId8" Type="http://schemas.openxmlformats.org/officeDocument/2006/relationships/image" Target="../media/image68.w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43.xml.rels><?xml version="1.0" encoding="UTF-8" standalone="yes"?>
<Relationships xmlns="http://schemas.openxmlformats.org/package/2006/relationships"><Relationship Id="rId11" Type="http://schemas.openxmlformats.org/officeDocument/2006/relationships/oleObject" Target="../embeddings/oleObject37.bin"/><Relationship Id="rId12" Type="http://schemas.openxmlformats.org/officeDocument/2006/relationships/image" Target="../media/image74.wmf"/><Relationship Id="rId13" Type="http://schemas.openxmlformats.org/officeDocument/2006/relationships/oleObject" Target="../embeddings/oleObject38.bin"/><Relationship Id="rId14" Type="http://schemas.openxmlformats.org/officeDocument/2006/relationships/image" Target="../media/image75.wmf"/><Relationship Id="rId15" Type="http://schemas.openxmlformats.org/officeDocument/2006/relationships/oleObject" Target="../embeddings/oleObject39.bin"/><Relationship Id="rId16" Type="http://schemas.openxmlformats.org/officeDocument/2006/relationships/image" Target="../media/image64.wmf"/><Relationship Id="rId1" Type="http://schemas.openxmlformats.org/officeDocument/2006/relationships/vmlDrawing" Target="../drawings/vmlDrawing15.vml"/><Relationship Id="rId2" Type="http://schemas.openxmlformats.org/officeDocument/2006/relationships/slideLayout" Target="../slideLayouts/slideLayout7.xml"/><Relationship Id="rId3" Type="http://schemas.openxmlformats.org/officeDocument/2006/relationships/oleObject" Target="../embeddings/oleObject33.bin"/><Relationship Id="rId4" Type="http://schemas.openxmlformats.org/officeDocument/2006/relationships/image" Target="../media/image70.wmf"/><Relationship Id="rId5" Type="http://schemas.openxmlformats.org/officeDocument/2006/relationships/oleObject" Target="../embeddings/oleObject34.bin"/><Relationship Id="rId6" Type="http://schemas.openxmlformats.org/officeDocument/2006/relationships/image" Target="../media/image71.emf"/><Relationship Id="rId7" Type="http://schemas.openxmlformats.org/officeDocument/2006/relationships/oleObject" Target="../embeddings/oleObject35.bin"/><Relationship Id="rId8" Type="http://schemas.openxmlformats.org/officeDocument/2006/relationships/image" Target="../media/image72.wmf"/><Relationship Id="rId9" Type="http://schemas.openxmlformats.org/officeDocument/2006/relationships/oleObject" Target="../embeddings/oleObject36.bin"/><Relationship Id="rId10" Type="http://schemas.openxmlformats.org/officeDocument/2006/relationships/image" Target="../media/image7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7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image" Target="../media/image76.jpeg"/><Relationship Id="rId5" Type="http://schemas.openxmlformats.org/officeDocument/2006/relationships/oleObject" Target="../embeddings/oleObject40.bin"/><Relationship Id="rId6" Type="http://schemas.openxmlformats.org/officeDocument/2006/relationships/image" Target="../media/image70.wmf"/><Relationship Id="rId7" Type="http://schemas.openxmlformats.org/officeDocument/2006/relationships/oleObject" Target="../embeddings/oleObject41.bin"/><Relationship Id="rId8" Type="http://schemas.openxmlformats.org/officeDocument/2006/relationships/image" Target="../media/image77.w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1" Type="http://schemas.openxmlformats.org/officeDocument/2006/relationships/image" Target="../media/image5.pn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 Type="http://schemas.microsoft.com/office/2007/relationships/media" Target="file://localhost/C/%5CDocuments%20and%20Settings%5CSammy%5CMy%20Documents%5CMy%20Videos%5Catom1.avi" TargetMode="External"/><Relationship Id="rId2" Type="http://schemas.openxmlformats.org/officeDocument/2006/relationships/video" Target="file://localhost/C/%5CDocuments%20and%20Settings%5CSammy%5CMy%20Documents%5CMy%20Videos%5Catom1.avi" TargetMode="External"/><Relationship Id="rId3" Type="http://schemas.microsoft.com/office/2007/relationships/media" Target="file://localhost/C/%5CDocuments%20and%20Settings%5CSammy%5CMy%20Documents%5CMy%20Videos%5Catom2.avi" TargetMode="External"/><Relationship Id="rId4" Type="http://schemas.openxmlformats.org/officeDocument/2006/relationships/video" Target="file://localhost/C/%5CDocuments%20and%20Settings%5CSammy%5CMy%20Documents%5CMy%20Videos%5Catom2.avi" TargetMode="External"/><Relationship Id="rId5" Type="http://schemas.microsoft.com/office/2007/relationships/media" Target="file://localhost/C/%5CDocuments%20and%20Settings%5CSammy%5CMy%20Documents%5CMy%20Videos%5Catom3.avi" TargetMode="External"/><Relationship Id="rId6" Type="http://schemas.openxmlformats.org/officeDocument/2006/relationships/video" Target="file://localhost/C/%5CDocuments%20and%20Settings%5CSammy%5CMy%20Documents%5CMy%20Videos%5Catom3.avi" TargetMode="External"/><Relationship Id="rId7" Type="http://schemas.microsoft.com/office/2007/relationships/media" Target="file://localhost/C/%5CDocuments%20and%20Settings%5CSammy%5CMy%20Documents%5CMy%20Videos%5Catom10.avi" TargetMode="External"/><Relationship Id="rId8" Type="http://schemas.openxmlformats.org/officeDocument/2006/relationships/video" Target="file://localhost/C/%5CDocuments%20and%20Settings%5CSammy%5CMy%20Documents%5CMy%20Videos%5Catom10.avi" TargetMode="External"/><Relationship Id="rId9" Type="http://schemas.openxmlformats.org/officeDocument/2006/relationships/slideLayout" Target="../slideLayouts/slideLayout2.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1F6D020-A6C6-4935-9540-7BB7F9A49A30}" type="slidenum">
              <a:rPr lang="en-US"/>
              <a:pPr/>
              <a:t>1</a:t>
            </a:fld>
            <a:endParaRPr lang="en-US"/>
          </a:p>
        </p:txBody>
      </p:sp>
      <p:sp>
        <p:nvSpPr>
          <p:cNvPr id="3074" name="Text Box 2"/>
          <p:cNvSpPr txBox="1">
            <a:spLocks noChangeArrowheads="1"/>
          </p:cNvSpPr>
          <p:nvPr/>
        </p:nvSpPr>
        <p:spPr bwMode="auto">
          <a:xfrm>
            <a:off x="381000" y="1495425"/>
            <a:ext cx="184150" cy="519113"/>
          </a:xfrm>
          <a:prstGeom prst="rect">
            <a:avLst/>
          </a:prstGeom>
          <a:noFill/>
          <a:ln w="9525">
            <a:noFill/>
            <a:miter lim="800000"/>
            <a:headEnd/>
            <a:tailEnd/>
          </a:ln>
          <a:effectLst/>
        </p:spPr>
        <p:txBody>
          <a:bodyPr wrap="none">
            <a:spAutoFit/>
          </a:bodyPr>
          <a:lstStyle/>
          <a:p>
            <a:endParaRPr lang="en-US" sz="2800">
              <a:latin typeface="Times New Roman" pitchFamily="18" charset="0"/>
            </a:endParaRPr>
          </a:p>
        </p:txBody>
      </p:sp>
      <p:sp>
        <p:nvSpPr>
          <p:cNvPr id="3075"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3079" name="Rectangle 7"/>
          <p:cNvSpPr>
            <a:spLocks noChangeArrowheads="1"/>
          </p:cNvSpPr>
          <p:nvPr/>
        </p:nvSpPr>
        <p:spPr bwMode="auto">
          <a:xfrm>
            <a:off x="0" y="5029200"/>
            <a:ext cx="4419600" cy="1785104"/>
          </a:xfrm>
          <a:prstGeom prst="rect">
            <a:avLst/>
          </a:prstGeom>
          <a:noFill/>
          <a:ln w="9525">
            <a:noFill/>
            <a:miter lim="800000"/>
            <a:headEnd/>
            <a:tailEnd/>
          </a:ln>
          <a:effectLst/>
        </p:spPr>
        <p:txBody>
          <a:bodyPr wrap="square">
            <a:spAutoFit/>
          </a:bodyPr>
          <a:lstStyle/>
          <a:p>
            <a:r>
              <a:rPr lang="en-US" sz="2200" b="1" dirty="0" smtClean="0"/>
              <a:t>3/3 Day 14: </a:t>
            </a:r>
            <a:endParaRPr lang="en-US" sz="2200" b="1" dirty="0"/>
          </a:p>
          <a:p>
            <a:r>
              <a:rPr lang="en-US" sz="2200" dirty="0" smtClean="0"/>
              <a:t>Questions?</a:t>
            </a:r>
          </a:p>
          <a:p>
            <a:r>
              <a:rPr lang="en-US" sz="2200" dirty="0" smtClean="0"/>
              <a:t>Atomic Models</a:t>
            </a:r>
          </a:p>
          <a:p>
            <a:r>
              <a:rPr lang="en-US" sz="2200" dirty="0" smtClean="0"/>
              <a:t>Magnets/magnetic moments</a:t>
            </a:r>
          </a:p>
          <a:p>
            <a:r>
              <a:rPr lang="en-US" sz="2200" dirty="0" smtClean="0"/>
              <a:t>Stern-Gerlach Experiments</a:t>
            </a:r>
          </a:p>
        </p:txBody>
      </p:sp>
      <p:sp>
        <p:nvSpPr>
          <p:cNvPr id="10" name="Rectangle 7"/>
          <p:cNvSpPr>
            <a:spLocks noChangeArrowheads="1"/>
          </p:cNvSpPr>
          <p:nvPr/>
        </p:nvSpPr>
        <p:spPr bwMode="auto">
          <a:xfrm>
            <a:off x="4191000" y="5029200"/>
            <a:ext cx="4953000" cy="1446550"/>
          </a:xfrm>
          <a:prstGeom prst="rect">
            <a:avLst/>
          </a:prstGeom>
          <a:noFill/>
          <a:ln w="9525">
            <a:noFill/>
            <a:miter lim="800000"/>
            <a:headEnd/>
            <a:tailEnd/>
          </a:ln>
          <a:effectLst/>
        </p:spPr>
        <p:txBody>
          <a:bodyPr wrap="square">
            <a:spAutoFit/>
          </a:bodyPr>
          <a:lstStyle/>
          <a:p>
            <a:pPr algn="r"/>
            <a:r>
              <a:rPr lang="en-US" sz="2200" b="1" dirty="0" smtClean="0"/>
              <a:t>Next Week:  </a:t>
            </a:r>
            <a:endParaRPr lang="en-US" sz="2200" dirty="0" smtClean="0"/>
          </a:p>
          <a:p>
            <a:pPr algn="r"/>
            <a:r>
              <a:rPr lang="en-US" sz="2200" dirty="0" smtClean="0"/>
              <a:t>Entanglement</a:t>
            </a:r>
          </a:p>
          <a:p>
            <a:pPr algn="r"/>
            <a:r>
              <a:rPr lang="en-US" sz="2200" dirty="0" smtClean="0"/>
              <a:t>Quantum Cryptography</a:t>
            </a:r>
          </a:p>
          <a:p>
            <a:pPr algn="r"/>
            <a:r>
              <a:rPr lang="en-US" sz="2200" dirty="0" smtClean="0"/>
              <a:t>Quantum Physics &amp; Reality</a:t>
            </a:r>
          </a:p>
        </p:txBody>
      </p:sp>
      <p:pic>
        <p:nvPicPr>
          <p:cNvPr id="9" name="Picture 8" descr="310px-Bohr-atom-PAR.svg.png"/>
          <p:cNvPicPr>
            <a:picLocks noChangeAspect="1"/>
          </p:cNvPicPr>
          <p:nvPr/>
        </p:nvPicPr>
        <p:blipFill>
          <a:blip r:embed="rId3"/>
          <a:stretch>
            <a:fillRect/>
          </a:stretch>
        </p:blipFill>
        <p:spPr>
          <a:xfrm>
            <a:off x="2667000" y="533400"/>
            <a:ext cx="3937000" cy="3429000"/>
          </a:xfrm>
          <a:prstGeom prst="rect">
            <a:avLst/>
          </a:prstGeom>
        </p:spPr>
      </p:pic>
      <p:sp>
        <p:nvSpPr>
          <p:cNvPr id="11" name="Rectangle 7"/>
          <p:cNvSpPr>
            <a:spLocks noChangeArrowheads="1"/>
          </p:cNvSpPr>
          <p:nvPr/>
        </p:nvSpPr>
        <p:spPr bwMode="auto">
          <a:xfrm>
            <a:off x="304800" y="3658850"/>
            <a:ext cx="8670925" cy="1323439"/>
          </a:xfrm>
          <a:prstGeom prst="rect">
            <a:avLst/>
          </a:prstGeom>
          <a:noFill/>
          <a:ln w="9525">
            <a:noFill/>
            <a:miter lim="800000"/>
            <a:headEnd/>
            <a:tailEnd/>
          </a:ln>
        </p:spPr>
        <p:txBody>
          <a:bodyPr>
            <a:spAutoFit/>
          </a:bodyPr>
          <a:lstStyle/>
          <a:p>
            <a:r>
              <a:rPr lang="en-US" sz="2800" dirty="0" smtClean="0">
                <a:latin typeface="Helvetica" pitchFamily="112" charset="0"/>
                <a:ea typeface="Lucida Grande" pitchFamily="112" charset="0"/>
                <a:cs typeface="Lucida Grande" pitchFamily="112" charset="0"/>
              </a:rPr>
              <a:t>“</a:t>
            </a:r>
            <a:r>
              <a:rPr lang="en-US" sz="2800" dirty="0" smtClean="0"/>
              <a:t>If this nonsense of Bohr should in the end prove to be right, we will quit physics! </a:t>
            </a:r>
            <a:r>
              <a:rPr lang="en-US" sz="2800" dirty="0" smtClean="0">
                <a:latin typeface="Helvetica" pitchFamily="112" charset="0"/>
                <a:ea typeface="Lucida Grande" pitchFamily="112" charset="0"/>
                <a:cs typeface="Lucida Grande" pitchFamily="112" charset="0"/>
              </a:rPr>
              <a:t>”</a:t>
            </a:r>
          </a:p>
          <a:p>
            <a:r>
              <a:rPr lang="en-US" sz="2400" dirty="0" smtClean="0">
                <a:latin typeface="Helvetica" pitchFamily="112" charset="0"/>
                <a:ea typeface="Lucida Grande" pitchFamily="112" charset="0"/>
                <a:cs typeface="Lucida Grande" pitchFamily="112" charset="0"/>
              </a:rPr>
              <a:t>	- Otto Stern &amp; Max von Laue</a:t>
            </a:r>
            <a:endParaRPr lang="en-US" sz="2400" dirty="0">
              <a:latin typeface="Helvetica" pitchFamily="112" charset="0"/>
              <a:ea typeface="Lucida Grande" pitchFamily="112" charset="0"/>
              <a:cs typeface="Lucida Grande" pitchFamily="11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5125" y="344488"/>
            <a:ext cx="7940675" cy="3539431"/>
          </a:xfrm>
          <a:prstGeom prst="rect">
            <a:avLst/>
          </a:prstGeom>
          <a:noFill/>
          <a:ln w="9525">
            <a:noFill/>
            <a:miter lim="800000"/>
            <a:headEnd/>
            <a:tailEnd/>
          </a:ln>
        </p:spPr>
        <p:txBody>
          <a:bodyPr>
            <a:prstTxWarp prst="textNoShape">
              <a:avLst/>
            </a:prstTxWarp>
            <a:spAutoFit/>
          </a:bodyPr>
          <a:lstStyle/>
          <a:p>
            <a:r>
              <a:rPr lang="en-US" sz="2800" dirty="0">
                <a:solidFill>
                  <a:srgbClr val="FF0000"/>
                </a:solidFill>
                <a:ea typeface="Arial" charset="0"/>
                <a:cs typeface="Arial" charset="0"/>
              </a:rPr>
              <a:t>False! </a:t>
            </a:r>
          </a:p>
          <a:p>
            <a:endParaRPr lang="en-US" sz="2800" dirty="0">
              <a:solidFill>
                <a:srgbClr val="FF0000"/>
              </a:solidFill>
              <a:ea typeface="Arial" charset="0"/>
              <a:cs typeface="Arial" charset="0"/>
            </a:endParaRPr>
          </a:p>
          <a:p>
            <a:r>
              <a:rPr lang="en-US" sz="2800" dirty="0">
                <a:ea typeface="Arial" charset="0"/>
                <a:cs typeface="Arial" charset="0"/>
              </a:rPr>
              <a:t>From</a:t>
            </a:r>
            <a:r>
              <a:rPr lang="en-US" sz="2800" dirty="0" smtClean="0">
                <a:ea typeface="Arial" charset="0"/>
                <a:cs typeface="Arial" charset="0"/>
              </a:rPr>
              <a:t> the Bohr model </a:t>
            </a:r>
            <a:r>
              <a:rPr lang="en-US" sz="2800" dirty="0">
                <a:ea typeface="Arial" charset="0"/>
                <a:cs typeface="Arial" charset="0"/>
              </a:rPr>
              <a:t>we know that </a:t>
            </a:r>
            <a:r>
              <a:rPr lang="en-US" sz="2800" dirty="0" err="1">
                <a:ea typeface="Arial" charset="0"/>
                <a:cs typeface="Arial" charset="0"/>
              </a:rPr>
              <a:t>r</a:t>
            </a:r>
            <a:r>
              <a:rPr lang="en-US" sz="2800" baseline="-25000" dirty="0" err="1">
                <a:ea typeface="Arial" charset="0"/>
                <a:cs typeface="Arial" charset="0"/>
              </a:rPr>
              <a:t>n</a:t>
            </a:r>
            <a:r>
              <a:rPr lang="en-US" sz="2800" dirty="0">
                <a:ea typeface="Arial" charset="0"/>
                <a:cs typeface="Arial" charset="0"/>
              </a:rPr>
              <a:t>=n</a:t>
            </a:r>
            <a:r>
              <a:rPr lang="en-US" sz="2800" baseline="30000" dirty="0">
                <a:ea typeface="Arial" charset="0"/>
                <a:cs typeface="Arial" charset="0"/>
              </a:rPr>
              <a:t>2</a:t>
            </a:r>
            <a:r>
              <a:rPr lang="en-US" sz="2800" dirty="0">
                <a:ea typeface="Arial" charset="0"/>
                <a:cs typeface="Arial" charset="0"/>
              </a:rPr>
              <a:t>a</a:t>
            </a:r>
            <a:r>
              <a:rPr lang="en-US" sz="2800" baseline="-25000" dirty="0">
                <a:ea typeface="Arial" charset="0"/>
                <a:cs typeface="Arial" charset="0"/>
              </a:rPr>
              <a:t>o</a:t>
            </a:r>
            <a:r>
              <a:rPr lang="en-US" sz="2800" dirty="0">
                <a:ea typeface="Arial" charset="0"/>
                <a:cs typeface="Arial" charset="0"/>
              </a:rPr>
              <a:t>. </a:t>
            </a:r>
            <a:r>
              <a:rPr lang="en-US" sz="2800" dirty="0" smtClean="0">
                <a:ea typeface="Arial" charset="0"/>
                <a:cs typeface="Arial" charset="0"/>
              </a:rPr>
              <a:t> </a:t>
            </a:r>
          </a:p>
          <a:p>
            <a:endParaRPr lang="en-US" sz="2800" dirty="0" smtClean="0">
              <a:ea typeface="Arial" charset="0"/>
              <a:cs typeface="Arial" charset="0"/>
            </a:endParaRPr>
          </a:p>
          <a:p>
            <a:r>
              <a:rPr lang="en-US" sz="2800" dirty="0" smtClean="0">
                <a:ea typeface="Arial" charset="0"/>
                <a:cs typeface="Arial" charset="0"/>
              </a:rPr>
              <a:t>Here </a:t>
            </a:r>
            <a:r>
              <a:rPr lang="en-US" sz="2800" dirty="0">
                <a:ea typeface="Arial" charset="0"/>
                <a:cs typeface="Arial" charset="0"/>
              </a:rPr>
              <a:t>the other thing changing with </a:t>
            </a:r>
            <a:r>
              <a:rPr lang="en-US" sz="2800" dirty="0" err="1">
                <a:ea typeface="Arial" charset="0"/>
                <a:cs typeface="Arial" charset="0"/>
              </a:rPr>
              <a:t>n</a:t>
            </a:r>
            <a:r>
              <a:rPr lang="en-US" sz="2800" dirty="0">
                <a:ea typeface="Arial" charset="0"/>
                <a:cs typeface="Arial" charset="0"/>
              </a:rPr>
              <a:t> is the deBroglie wavelength of the electrons, because the electron energy and momentum also change with </a:t>
            </a:r>
            <a:r>
              <a:rPr lang="en-US" sz="2800" dirty="0" err="1">
                <a:ea typeface="Arial" charset="0"/>
                <a:cs typeface="Arial" charset="0"/>
              </a:rPr>
              <a:t>n</a:t>
            </a:r>
            <a:r>
              <a:rPr lang="en-US" sz="2800" dirty="0">
                <a:ea typeface="Arial" charset="0"/>
                <a:cs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41325" y="0"/>
            <a:ext cx="8229600" cy="909638"/>
          </a:xfrm>
        </p:spPr>
        <p:txBody>
          <a:bodyPr/>
          <a:lstStyle/>
          <a:p>
            <a:r>
              <a:rPr lang="en-US"/>
              <a:t>Models of the Atom</a:t>
            </a:r>
          </a:p>
        </p:txBody>
      </p:sp>
      <p:grpSp>
        <p:nvGrpSpPr>
          <p:cNvPr id="2" name="Group 53"/>
          <p:cNvGrpSpPr>
            <a:grpSpLocks/>
          </p:cNvGrpSpPr>
          <p:nvPr/>
        </p:nvGrpSpPr>
        <p:grpSpPr bwMode="auto">
          <a:xfrm>
            <a:off x="7597775" y="150812"/>
            <a:ext cx="1144588" cy="1144588"/>
            <a:chOff x="4786" y="180"/>
            <a:chExt cx="721" cy="721"/>
          </a:xfrm>
        </p:grpSpPr>
        <p:pic>
          <p:nvPicPr>
            <p:cNvPr id="7177" name="Picture 29" descr="MCED00214_0000[1]"/>
            <p:cNvPicPr>
              <a:picLocks noChangeAspect="1" noChangeArrowheads="1"/>
            </p:cNvPicPr>
            <p:nvPr/>
          </p:nvPicPr>
          <p:blipFill>
            <a:blip r:embed="rId3"/>
            <a:srcRect/>
            <a:stretch>
              <a:fillRect/>
            </a:stretch>
          </p:blipFill>
          <p:spPr bwMode="auto">
            <a:xfrm>
              <a:off x="4786" y="180"/>
              <a:ext cx="721" cy="721"/>
            </a:xfrm>
            <a:prstGeom prst="rect">
              <a:avLst/>
            </a:prstGeom>
            <a:noFill/>
            <a:ln w="9525">
              <a:noFill/>
              <a:miter lim="800000"/>
              <a:headEnd/>
              <a:tailEnd/>
            </a:ln>
          </p:spPr>
        </p:pic>
        <p:grpSp>
          <p:nvGrpSpPr>
            <p:cNvPr id="3" name="Group 32"/>
            <p:cNvGrpSpPr>
              <a:grpSpLocks/>
            </p:cNvGrpSpPr>
            <p:nvPr/>
          </p:nvGrpSpPr>
          <p:grpSpPr bwMode="auto">
            <a:xfrm>
              <a:off x="4930" y="513"/>
              <a:ext cx="220" cy="231"/>
              <a:chOff x="5276" y="1182"/>
              <a:chExt cx="220" cy="231"/>
            </a:xfrm>
          </p:grpSpPr>
          <p:sp>
            <p:nvSpPr>
              <p:cNvPr id="7191" name="Oval 31"/>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92" name="Text Box 30"/>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4" name="Group 33"/>
            <p:cNvGrpSpPr>
              <a:grpSpLocks/>
            </p:cNvGrpSpPr>
            <p:nvPr/>
          </p:nvGrpSpPr>
          <p:grpSpPr bwMode="auto">
            <a:xfrm>
              <a:off x="5110" y="607"/>
              <a:ext cx="220" cy="231"/>
              <a:chOff x="5276" y="1182"/>
              <a:chExt cx="220" cy="231"/>
            </a:xfrm>
          </p:grpSpPr>
          <p:sp>
            <p:nvSpPr>
              <p:cNvPr id="7189" name="Oval 34"/>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90" name="Text Box 35"/>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5" name="Group 36"/>
            <p:cNvGrpSpPr>
              <a:grpSpLocks/>
            </p:cNvGrpSpPr>
            <p:nvPr/>
          </p:nvGrpSpPr>
          <p:grpSpPr bwMode="auto">
            <a:xfrm>
              <a:off x="4861" y="316"/>
              <a:ext cx="220" cy="231"/>
              <a:chOff x="5276" y="1182"/>
              <a:chExt cx="220" cy="231"/>
            </a:xfrm>
          </p:grpSpPr>
          <p:sp>
            <p:nvSpPr>
              <p:cNvPr id="7187" name="Oval 37"/>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88" name="Text Box 38"/>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6" name="Group 39"/>
            <p:cNvGrpSpPr>
              <a:grpSpLocks/>
            </p:cNvGrpSpPr>
            <p:nvPr/>
          </p:nvGrpSpPr>
          <p:grpSpPr bwMode="auto">
            <a:xfrm>
              <a:off x="5144" y="234"/>
              <a:ext cx="220" cy="231"/>
              <a:chOff x="5276" y="1182"/>
              <a:chExt cx="220" cy="231"/>
            </a:xfrm>
          </p:grpSpPr>
          <p:sp>
            <p:nvSpPr>
              <p:cNvPr id="7185" name="Oval 40"/>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86" name="Text Box 41"/>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7" name="Group 42"/>
            <p:cNvGrpSpPr>
              <a:grpSpLocks/>
            </p:cNvGrpSpPr>
            <p:nvPr/>
          </p:nvGrpSpPr>
          <p:grpSpPr bwMode="auto">
            <a:xfrm>
              <a:off x="5245" y="438"/>
              <a:ext cx="220" cy="231"/>
              <a:chOff x="5276" y="1182"/>
              <a:chExt cx="220" cy="231"/>
            </a:xfrm>
          </p:grpSpPr>
          <p:sp>
            <p:nvSpPr>
              <p:cNvPr id="7183" name="Oval 43"/>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84" name="Text Box 44"/>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grpSp>
        <p:nvGrpSpPr>
          <p:cNvPr id="8" name="Group 42"/>
          <p:cNvGrpSpPr/>
          <p:nvPr/>
        </p:nvGrpSpPr>
        <p:grpSpPr>
          <a:xfrm>
            <a:off x="228600" y="1981200"/>
            <a:ext cx="8632825" cy="1263650"/>
            <a:chOff x="228600" y="1981200"/>
            <a:chExt cx="8632825" cy="1263650"/>
          </a:xfrm>
        </p:grpSpPr>
        <p:grpSp>
          <p:nvGrpSpPr>
            <p:cNvPr id="9" name="Group 54"/>
            <p:cNvGrpSpPr>
              <a:grpSpLocks/>
            </p:cNvGrpSpPr>
            <p:nvPr/>
          </p:nvGrpSpPr>
          <p:grpSpPr bwMode="auto">
            <a:xfrm>
              <a:off x="7581900" y="2130425"/>
              <a:ext cx="1279525" cy="1114425"/>
              <a:chOff x="4776" y="1342"/>
              <a:chExt cx="806" cy="702"/>
            </a:xfrm>
          </p:grpSpPr>
          <p:pic>
            <p:nvPicPr>
              <p:cNvPr id="7193" name="Picture 47" descr="MCDD01775_0000[1]"/>
              <p:cNvPicPr>
                <a:picLocks noChangeAspect="1" noChangeArrowheads="1"/>
              </p:cNvPicPr>
              <p:nvPr/>
            </p:nvPicPr>
            <p:blipFill>
              <a:blip r:embed="rId4"/>
              <a:srcRect/>
              <a:stretch>
                <a:fillRect/>
              </a:stretch>
            </p:blipFill>
            <p:spPr bwMode="auto">
              <a:xfrm>
                <a:off x="5015" y="1598"/>
                <a:ext cx="207" cy="207"/>
              </a:xfrm>
              <a:prstGeom prst="rect">
                <a:avLst/>
              </a:prstGeom>
              <a:noFill/>
              <a:ln w="9525">
                <a:noFill/>
                <a:miter lim="800000"/>
                <a:headEnd/>
                <a:tailEnd/>
              </a:ln>
            </p:spPr>
          </p:pic>
          <p:sp>
            <p:nvSpPr>
              <p:cNvPr id="7194" name="Oval 48"/>
              <p:cNvSpPr>
                <a:spLocks noChangeArrowheads="1"/>
              </p:cNvSpPr>
              <p:nvPr/>
            </p:nvSpPr>
            <p:spPr bwMode="auto">
              <a:xfrm>
                <a:off x="4776" y="1342"/>
                <a:ext cx="691" cy="70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7195" name="Text Box 49"/>
              <p:cNvSpPr txBox="1">
                <a:spLocks noChangeArrowheads="1"/>
              </p:cNvSpPr>
              <p:nvPr/>
            </p:nvSpPr>
            <p:spPr bwMode="auto">
              <a:xfrm>
                <a:off x="5019" y="1582"/>
                <a:ext cx="293"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nvGrpSpPr>
              <p:cNvPr id="10" name="Group 50"/>
              <p:cNvGrpSpPr>
                <a:grpSpLocks/>
              </p:cNvGrpSpPr>
              <p:nvPr/>
            </p:nvGrpSpPr>
            <p:grpSpPr bwMode="auto">
              <a:xfrm>
                <a:off x="5362" y="1571"/>
                <a:ext cx="220" cy="231"/>
                <a:chOff x="5276" y="1182"/>
                <a:chExt cx="220" cy="231"/>
              </a:xfrm>
            </p:grpSpPr>
            <p:sp>
              <p:nvSpPr>
                <p:cNvPr id="7197" name="Oval 51"/>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98" name="Text Box 52"/>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sp>
          <p:nvSpPr>
            <p:cNvPr id="38" name="Rectangle 3"/>
            <p:cNvSpPr txBox="1">
              <a:spLocks noChangeArrowheads="1"/>
            </p:cNvSpPr>
            <p:nvPr/>
          </p:nvSpPr>
          <p:spPr bwMode="auto">
            <a:xfrm>
              <a:off x="228600" y="1981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Rutherford – Solar System</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Scattering showed a small, hard core.</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electrons should spiral into nucleus in ~10</a:t>
              </a:r>
              <a:r>
                <a:rPr kumimoji="0" lang="en-US" sz="2000" b="0" i="0" u="none" strike="noStrike" kern="0" cap="none" spc="0" normalizeH="0" baseline="30000" noProof="0" dirty="0" smtClean="0">
                  <a:ln>
                    <a:noFill/>
                  </a:ln>
                  <a:solidFill>
                    <a:schemeClr val="tx1"/>
                  </a:solidFill>
                  <a:effectLst/>
                  <a:uLnTx/>
                  <a:uFillTx/>
                  <a:latin typeface="+mn-lt"/>
                  <a:ea typeface="ＭＳ Ｐゴシック" charset="-128"/>
                </a:rPr>
                <a:t>-11</a:t>
              </a: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 sec.</a:t>
              </a:r>
            </a:p>
          </p:txBody>
        </p:sp>
      </p:grpSp>
      <p:grpSp>
        <p:nvGrpSpPr>
          <p:cNvPr id="11" name="Group 43"/>
          <p:cNvGrpSpPr/>
          <p:nvPr/>
        </p:nvGrpSpPr>
        <p:grpSpPr>
          <a:xfrm>
            <a:off x="228600" y="3190875"/>
            <a:ext cx="8229600" cy="1762125"/>
            <a:chOff x="228600" y="3152775"/>
            <a:chExt cx="8229600" cy="1762125"/>
          </a:xfrm>
        </p:grpSpPr>
        <p:pic>
          <p:nvPicPr>
            <p:cNvPr id="37" name="Picture 36" descr="310px-Bohr-atom-PAR.svg.png"/>
            <p:cNvPicPr>
              <a:picLocks noChangeAspect="1"/>
            </p:cNvPicPr>
            <p:nvPr/>
          </p:nvPicPr>
          <p:blipFill>
            <a:blip r:embed="rId5"/>
            <a:stretch>
              <a:fillRect/>
            </a:stretch>
          </p:blipFill>
          <p:spPr>
            <a:xfrm>
              <a:off x="5638800" y="3200400"/>
              <a:ext cx="1968500" cy="1714500"/>
            </a:xfrm>
            <a:prstGeom prst="rect">
              <a:avLst/>
            </a:prstGeom>
          </p:spPr>
        </p:pic>
        <p:sp>
          <p:nvSpPr>
            <p:cNvPr id="39" name="Rectangle 3"/>
            <p:cNvSpPr txBox="1">
              <a:spLocks noChangeArrowheads="1"/>
            </p:cNvSpPr>
            <p:nvPr/>
          </p:nvSpPr>
          <p:spPr bwMode="auto">
            <a:xfrm>
              <a:off x="228600" y="3152775"/>
              <a:ext cx="8229600" cy="119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Bohr – fixed energy levels</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Explains spectral lines.</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No reason for fixed energy levels</a:t>
              </a:r>
            </a:p>
          </p:txBody>
        </p:sp>
      </p:grpSp>
      <p:grpSp>
        <p:nvGrpSpPr>
          <p:cNvPr id="12" name="Group 44"/>
          <p:cNvGrpSpPr/>
          <p:nvPr/>
        </p:nvGrpSpPr>
        <p:grpSpPr>
          <a:xfrm>
            <a:off x="228600" y="4068763"/>
            <a:ext cx="8628063" cy="1541462"/>
            <a:chOff x="228600" y="4068763"/>
            <a:chExt cx="8628063" cy="1541462"/>
          </a:xfrm>
        </p:grpSpPr>
        <p:grpSp>
          <p:nvGrpSpPr>
            <p:cNvPr id="13" name="Group 56"/>
            <p:cNvGrpSpPr>
              <a:grpSpLocks/>
            </p:cNvGrpSpPr>
            <p:nvPr/>
          </p:nvGrpSpPr>
          <p:grpSpPr bwMode="auto">
            <a:xfrm>
              <a:off x="7456488" y="4068763"/>
              <a:ext cx="1400175" cy="1541462"/>
              <a:chOff x="4697" y="2563"/>
              <a:chExt cx="882" cy="971"/>
            </a:xfrm>
          </p:grpSpPr>
          <p:grpSp>
            <p:nvGrpSpPr>
              <p:cNvPr id="14" name="Group 21"/>
              <p:cNvGrpSpPr>
                <a:grpSpLocks/>
              </p:cNvGrpSpPr>
              <p:nvPr/>
            </p:nvGrpSpPr>
            <p:grpSpPr bwMode="auto">
              <a:xfrm>
                <a:off x="4697" y="2563"/>
                <a:ext cx="882" cy="971"/>
                <a:chOff x="1796" y="890"/>
                <a:chExt cx="2168" cy="2566"/>
              </a:xfrm>
            </p:grpSpPr>
            <p:pic>
              <p:nvPicPr>
                <p:cNvPr id="7201" name="Picture 22" descr="38_stt_5"/>
                <p:cNvPicPr>
                  <a:picLocks noChangeAspect="1" noChangeArrowheads="1"/>
                </p:cNvPicPr>
                <p:nvPr/>
              </p:nvPicPr>
              <p:blipFill>
                <a:blip r:embed="rId6"/>
                <a:srcRect/>
                <a:stretch>
                  <a:fillRect/>
                </a:stretch>
              </p:blipFill>
              <p:spPr bwMode="auto">
                <a:xfrm>
                  <a:off x="1796" y="890"/>
                  <a:ext cx="2168" cy="2540"/>
                </a:xfrm>
                <a:prstGeom prst="rect">
                  <a:avLst/>
                </a:prstGeom>
                <a:noFill/>
                <a:ln w="9525">
                  <a:noFill/>
                  <a:miter lim="800000"/>
                  <a:headEnd/>
                  <a:tailEnd/>
                </a:ln>
              </p:spPr>
            </p:pic>
            <p:sp>
              <p:nvSpPr>
                <p:cNvPr id="7202" name="Rectangle 23"/>
                <p:cNvSpPr>
                  <a:spLocks noChangeArrowheads="1"/>
                </p:cNvSpPr>
                <p:nvPr/>
              </p:nvSpPr>
              <p:spPr bwMode="auto">
                <a:xfrm>
                  <a:off x="1824" y="3312"/>
                  <a:ext cx="2064" cy="14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7200" name="Oval 46"/>
              <p:cNvSpPr>
                <a:spLocks noChangeArrowheads="1"/>
              </p:cNvSpPr>
              <p:nvPr/>
            </p:nvSpPr>
            <p:spPr bwMode="auto">
              <a:xfrm>
                <a:off x="5054" y="2920"/>
                <a:ext cx="142" cy="143"/>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grpSp>
        <p:sp>
          <p:nvSpPr>
            <p:cNvPr id="40" name="Rectangle 3"/>
            <p:cNvSpPr txBox="1">
              <a:spLocks noChangeArrowheads="1"/>
            </p:cNvSpPr>
            <p:nvPr/>
          </p:nvSpPr>
          <p:spPr bwMode="auto">
            <a:xfrm>
              <a:off x="228600" y="4343400"/>
              <a:ext cx="8229600" cy="126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deBroglie – electron standing waves</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Explains fixed energy levels</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still only works for Hydrogen.</a:t>
              </a:r>
            </a:p>
          </p:txBody>
        </p:sp>
      </p:grpSp>
      <p:grpSp>
        <p:nvGrpSpPr>
          <p:cNvPr id="15" name="Group 45"/>
          <p:cNvGrpSpPr/>
          <p:nvPr/>
        </p:nvGrpSpPr>
        <p:grpSpPr>
          <a:xfrm>
            <a:off x="228600" y="5543550"/>
            <a:ext cx="8229600" cy="1314450"/>
            <a:chOff x="228600" y="5543550"/>
            <a:chExt cx="8229600" cy="1314450"/>
          </a:xfrm>
        </p:grpSpPr>
        <p:pic>
          <p:nvPicPr>
            <p:cNvPr id="39981" name="Picture 45"/>
            <p:cNvPicPr>
              <a:picLocks noChangeAspect="1" noChangeArrowheads="1"/>
            </p:cNvPicPr>
            <p:nvPr/>
          </p:nvPicPr>
          <p:blipFill>
            <a:blip r:embed="rId7"/>
            <a:srcRect/>
            <a:stretch>
              <a:fillRect/>
            </a:stretch>
          </p:blipFill>
          <p:spPr bwMode="auto">
            <a:xfrm>
              <a:off x="7156450" y="5543550"/>
              <a:ext cx="1247775" cy="1314450"/>
            </a:xfrm>
            <a:prstGeom prst="rect">
              <a:avLst/>
            </a:prstGeom>
            <a:noFill/>
            <a:ln w="9525">
              <a:noFill/>
              <a:miter lim="800000"/>
              <a:headEnd/>
              <a:tailEnd/>
            </a:ln>
          </p:spPr>
        </p:pic>
        <p:sp>
          <p:nvSpPr>
            <p:cNvPr id="41" name="Rectangle 3"/>
            <p:cNvSpPr txBox="1">
              <a:spLocks noChangeArrowheads="1"/>
            </p:cNvSpPr>
            <p:nvPr/>
          </p:nvSpPr>
          <p:spPr bwMode="auto">
            <a:xfrm>
              <a:off x="228600" y="5591175"/>
              <a:ext cx="8229600" cy="1266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Schrodinger – quantum wave functions</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Explains everything!</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None (except that it’s </a:t>
              </a:r>
              <a:r>
                <a:rPr lang="en-US" sz="2000" kern="0" dirty="0" smtClean="0">
                  <a:latin typeface="+mn-lt"/>
                  <a:ea typeface="ＭＳ Ｐゴシック" charset="-128"/>
                </a:rPr>
                <a:t>abstract</a:t>
              </a: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a:t>
              </a:r>
              <a:endParaRPr kumimoji="0" lang="en-US" sz="2000" b="0" i="0" u="none" strike="noStrike" kern="0" cap="none" spc="0" normalizeH="0" baseline="0" noProof="0" dirty="0">
                <a:ln>
                  <a:noFill/>
                </a:ln>
                <a:solidFill>
                  <a:schemeClr val="tx1"/>
                </a:solidFill>
                <a:effectLst/>
                <a:uLnTx/>
                <a:uFillTx/>
                <a:latin typeface="+mn-lt"/>
                <a:ea typeface="ＭＳ Ｐゴシック" charset="-128"/>
              </a:endParaRPr>
            </a:p>
          </p:txBody>
        </p:sp>
      </p:grpSp>
      <p:sp>
        <p:nvSpPr>
          <p:cNvPr id="42" name="Rectangle 3"/>
          <p:cNvSpPr txBox="1">
            <a:spLocks noChangeArrowheads="1"/>
          </p:cNvSpPr>
          <p:nvPr/>
        </p:nvSpPr>
        <p:spPr bwMode="auto">
          <a:xfrm>
            <a:off x="228600" y="838200"/>
            <a:ext cx="8229600" cy="111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Thomson – “Plum Pudding”</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Known that negative charges can be removed from atom.</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Doesn’t match spectral lines</a:t>
            </a:r>
            <a:endParaRPr kumimoji="0" lang="en-US" sz="2000" b="0" i="0" u="none" strike="noStrike" kern="0" cap="none" spc="0" normalizeH="0" baseline="0" noProof="0" dirty="0">
              <a:ln>
                <a:noFill/>
              </a:ln>
              <a:solidFill>
                <a:schemeClr val="tx1"/>
              </a:solidFill>
              <a:effectLst/>
              <a:uLnTx/>
              <a:uFillTx/>
              <a:latin typeface="+mn-lt"/>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ombie\Desktop\magneedle copy.jpg"/>
          <p:cNvPicPr>
            <a:picLocks noChangeAspect="1" noChangeArrowheads="1"/>
          </p:cNvPicPr>
          <p:nvPr/>
        </p:nvPicPr>
        <p:blipFill>
          <a:blip r:embed="rId4" cstate="print"/>
          <a:srcRect/>
          <a:stretch>
            <a:fillRect/>
          </a:stretch>
        </p:blipFill>
        <p:spPr bwMode="auto">
          <a:xfrm>
            <a:off x="1828800" y="1146048"/>
            <a:ext cx="5394960" cy="4797552"/>
          </a:xfrm>
          <a:prstGeom prst="rect">
            <a:avLst/>
          </a:prstGeom>
          <a:noFill/>
        </p:spPr>
      </p:pic>
      <p:sp>
        <p:nvSpPr>
          <p:cNvPr id="5" name="TextBox 4"/>
          <p:cNvSpPr txBox="1"/>
          <p:nvPr/>
        </p:nvSpPr>
        <p:spPr>
          <a:xfrm>
            <a:off x="0" y="228600"/>
            <a:ext cx="9144000" cy="523220"/>
          </a:xfrm>
          <a:prstGeom prst="rect">
            <a:avLst/>
          </a:prstGeom>
          <a:noFill/>
        </p:spPr>
        <p:txBody>
          <a:bodyPr wrap="square" rtlCol="0">
            <a:spAutoFit/>
          </a:bodyPr>
          <a:lstStyle/>
          <a:p>
            <a:pPr algn="ctr"/>
            <a:r>
              <a:rPr lang="en-US" sz="2800" dirty="0" smtClean="0"/>
              <a:t>Compass Needle in a </a:t>
            </a:r>
            <a:r>
              <a:rPr lang="en-US" sz="2800" u="sng" dirty="0" smtClean="0"/>
              <a:t>Uniform</a:t>
            </a:r>
            <a:r>
              <a:rPr lang="en-US" sz="2800" dirty="0" smtClean="0"/>
              <a:t> Magnetic Field</a:t>
            </a:r>
            <a:endParaRPr lang="en-US" sz="2800" dirty="0"/>
          </a:p>
        </p:txBody>
      </p:sp>
      <p:graphicFrame>
        <p:nvGraphicFramePr>
          <p:cNvPr id="17410" name="Object 2"/>
          <p:cNvGraphicFramePr>
            <a:graphicFrameLocks noChangeAspect="1"/>
          </p:cNvGraphicFramePr>
          <p:nvPr/>
        </p:nvGraphicFramePr>
        <p:xfrm>
          <a:off x="5181600" y="5791200"/>
          <a:ext cx="3060700" cy="685800"/>
        </p:xfrm>
        <a:graphic>
          <a:graphicData uri="http://schemas.openxmlformats.org/presentationml/2006/ole">
            <mc:AlternateContent xmlns:mc="http://schemas.openxmlformats.org/markup-compatibility/2006">
              <mc:Choice xmlns:v="urn:schemas-microsoft-com:vml" Requires="v">
                <p:oleObj spid="_x0000_s138245" name="Packager Shell Object" showAsIcon="1" r:id="rId5" imgW="3061440" imgH="685800" progId="">
                  <p:embed/>
                </p:oleObj>
              </mc:Choice>
              <mc:Fallback>
                <p:oleObj name="Packager Shell Object" showAsIcon="1" r:id="rId5" imgW="3061440" imgH="685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791200"/>
                        <a:ext cx="3060700" cy="6858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Compass Needle in a </a:t>
            </a:r>
            <a:r>
              <a:rPr lang="en-US" sz="2800" u="sng" dirty="0" smtClean="0"/>
              <a:t>Uniform</a:t>
            </a:r>
            <a:r>
              <a:rPr lang="en-US" sz="2800" dirty="0" smtClean="0"/>
              <a:t> Magnetic Field</a:t>
            </a:r>
            <a:endParaRPr lang="en-US" sz="2800" dirty="0"/>
          </a:p>
        </p:txBody>
      </p:sp>
      <p:pic>
        <p:nvPicPr>
          <p:cNvPr id="15361" name="Picture 1" descr="C:\Users\Zombie\Desktop\magneticforce copy.jpg"/>
          <p:cNvPicPr>
            <a:picLocks noChangeAspect="1" noChangeArrowheads="1"/>
          </p:cNvPicPr>
          <p:nvPr/>
        </p:nvPicPr>
        <p:blipFill>
          <a:blip r:embed="rId4" cstate="print"/>
          <a:srcRect/>
          <a:stretch>
            <a:fillRect/>
          </a:stretch>
        </p:blipFill>
        <p:spPr bwMode="auto">
          <a:xfrm>
            <a:off x="1524000" y="859536"/>
            <a:ext cx="5998464" cy="5998464"/>
          </a:xfrm>
          <a:prstGeom prst="rect">
            <a:avLst/>
          </a:prstGeom>
          <a:noFill/>
        </p:spPr>
      </p:pic>
      <p:graphicFrame>
        <p:nvGraphicFramePr>
          <p:cNvPr id="5" name="Object 4"/>
          <p:cNvGraphicFramePr>
            <a:graphicFrameLocks noChangeAspect="1"/>
          </p:cNvGraphicFramePr>
          <p:nvPr/>
        </p:nvGraphicFramePr>
        <p:xfrm>
          <a:off x="1295400" y="5486400"/>
          <a:ext cx="1517650" cy="758825"/>
        </p:xfrm>
        <a:graphic>
          <a:graphicData uri="http://schemas.openxmlformats.org/presentationml/2006/ole">
            <mc:AlternateContent xmlns:mc="http://schemas.openxmlformats.org/markup-compatibility/2006">
              <mc:Choice xmlns:v="urn:schemas-microsoft-com:vml" Requires="v">
                <p:oleObj spid="_x0000_s140293" name="Equation" r:id="rId5" imgW="507960" imgH="253800" progId="Equation.DSMT4">
                  <p:embed/>
                </p:oleObj>
              </mc:Choice>
              <mc:Fallback>
                <p:oleObj name="Equation" r:id="rId5" imgW="50796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486400"/>
                        <a:ext cx="1517650"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3999" cy="523220"/>
          </a:xfrm>
          <a:prstGeom prst="rect">
            <a:avLst/>
          </a:prstGeom>
          <a:noFill/>
        </p:spPr>
        <p:txBody>
          <a:bodyPr wrap="square" rtlCol="0">
            <a:spAutoFit/>
          </a:bodyPr>
          <a:lstStyle/>
          <a:p>
            <a:pPr algn="ctr"/>
            <a:r>
              <a:rPr lang="en-US" sz="2800" dirty="0" smtClean="0"/>
              <a:t>Uniform vs. Non-Uniform Magnetic Fields</a:t>
            </a:r>
            <a:endParaRPr lang="en-US" sz="2800" dirty="0"/>
          </a:p>
        </p:txBody>
      </p:sp>
      <p:sp>
        <p:nvSpPr>
          <p:cNvPr id="4" name="TextBox 3"/>
          <p:cNvSpPr txBox="1"/>
          <p:nvPr/>
        </p:nvSpPr>
        <p:spPr>
          <a:xfrm>
            <a:off x="2142756" y="4639270"/>
            <a:ext cx="1338764" cy="1200329"/>
          </a:xfrm>
          <a:prstGeom prst="rect">
            <a:avLst/>
          </a:prstGeom>
          <a:noFill/>
        </p:spPr>
        <p:txBody>
          <a:bodyPr wrap="none" rtlCol="0">
            <a:spAutoFit/>
          </a:bodyPr>
          <a:lstStyle/>
          <a:p>
            <a:pPr algn="ctr"/>
            <a:r>
              <a:rPr lang="en-US" sz="2400" dirty="0" smtClean="0">
                <a:solidFill>
                  <a:srgbClr val="FF0000"/>
                </a:solidFill>
              </a:rPr>
              <a:t>uniform</a:t>
            </a:r>
          </a:p>
          <a:p>
            <a:pPr algn="ctr"/>
            <a:r>
              <a:rPr lang="en-US" sz="2400" dirty="0" smtClean="0">
                <a:solidFill>
                  <a:srgbClr val="FF0000"/>
                </a:solidFill>
              </a:rPr>
              <a:t>magnetic</a:t>
            </a:r>
          </a:p>
          <a:p>
            <a:pPr algn="ctr"/>
            <a:r>
              <a:rPr lang="en-US" sz="2400" dirty="0" smtClean="0">
                <a:solidFill>
                  <a:srgbClr val="FF0000"/>
                </a:solidFill>
              </a:rPr>
              <a:t>field</a:t>
            </a:r>
            <a:endParaRPr lang="en-US" sz="2400" dirty="0">
              <a:solidFill>
                <a:srgbClr val="FF0000"/>
              </a:solidFill>
            </a:endParaRPr>
          </a:p>
        </p:txBody>
      </p:sp>
      <p:pic>
        <p:nvPicPr>
          <p:cNvPr id="13313" name="Picture 1" descr="C:\Users\Zombie\Desktop\magnets copy.jpg"/>
          <p:cNvPicPr>
            <a:picLocks noChangeAspect="1" noChangeArrowheads="1"/>
          </p:cNvPicPr>
          <p:nvPr/>
        </p:nvPicPr>
        <p:blipFill>
          <a:blip r:embed="rId3" cstate="print"/>
          <a:srcRect/>
          <a:stretch>
            <a:fillRect/>
          </a:stretch>
        </p:blipFill>
        <p:spPr bwMode="auto">
          <a:xfrm>
            <a:off x="1905000" y="1143000"/>
            <a:ext cx="5401056" cy="3602736"/>
          </a:xfrm>
          <a:prstGeom prst="rect">
            <a:avLst/>
          </a:prstGeom>
          <a:noFill/>
        </p:spPr>
      </p:pic>
      <p:sp>
        <p:nvSpPr>
          <p:cNvPr id="6" name="TextBox 5"/>
          <p:cNvSpPr txBox="1"/>
          <p:nvPr/>
        </p:nvSpPr>
        <p:spPr>
          <a:xfrm>
            <a:off x="5527084" y="4639270"/>
            <a:ext cx="1761957" cy="1200329"/>
          </a:xfrm>
          <a:prstGeom prst="rect">
            <a:avLst/>
          </a:prstGeom>
          <a:noFill/>
        </p:spPr>
        <p:txBody>
          <a:bodyPr wrap="none" rtlCol="0">
            <a:spAutoFit/>
          </a:bodyPr>
          <a:lstStyle/>
          <a:p>
            <a:pPr algn="ctr"/>
            <a:r>
              <a:rPr lang="en-US" sz="2400" dirty="0" smtClean="0">
                <a:solidFill>
                  <a:srgbClr val="FF0000"/>
                </a:solidFill>
              </a:rPr>
              <a:t>non-uniform</a:t>
            </a:r>
          </a:p>
          <a:p>
            <a:pPr algn="ctr"/>
            <a:r>
              <a:rPr lang="en-US" sz="2400" dirty="0" smtClean="0">
                <a:solidFill>
                  <a:srgbClr val="FF0000"/>
                </a:solidFill>
              </a:rPr>
              <a:t>magnetic</a:t>
            </a:r>
          </a:p>
          <a:p>
            <a:pPr algn="ctr"/>
            <a:r>
              <a:rPr lang="en-US" sz="2400" dirty="0" smtClean="0">
                <a:solidFill>
                  <a:srgbClr val="FF0000"/>
                </a:solidFill>
              </a:rPr>
              <a:t>field</a:t>
            </a:r>
            <a:endParaRPr lang="en-US" sz="2400" dirty="0">
              <a:solidFill>
                <a:srgbClr val="FF0000"/>
              </a:solidFill>
            </a:endParaRPr>
          </a:p>
        </p:txBody>
      </p:sp>
      <p:sp>
        <p:nvSpPr>
          <p:cNvPr id="7" name="Rectangle 6"/>
          <p:cNvSpPr/>
          <p:nvPr/>
        </p:nvSpPr>
        <p:spPr>
          <a:xfrm>
            <a:off x="4800600" y="1219200"/>
            <a:ext cx="32766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Compass Needle in a </a:t>
            </a:r>
            <a:r>
              <a:rPr lang="en-US" sz="2800" u="sng" dirty="0" smtClean="0"/>
              <a:t>Non-Uniform</a:t>
            </a:r>
            <a:r>
              <a:rPr lang="en-US" sz="2800" dirty="0" smtClean="0"/>
              <a:t> Magnetic Field</a:t>
            </a:r>
            <a:endParaRPr lang="en-US" sz="2800" dirty="0"/>
          </a:p>
        </p:txBody>
      </p:sp>
      <p:pic>
        <p:nvPicPr>
          <p:cNvPr id="11265" name="Picture 1" descr="C:\Users\Zombie\Desktop\needlenonuniform copy.jpg"/>
          <p:cNvPicPr>
            <a:picLocks noChangeAspect="1" noChangeArrowheads="1"/>
          </p:cNvPicPr>
          <p:nvPr/>
        </p:nvPicPr>
        <p:blipFill>
          <a:blip r:embed="rId3" cstate="print"/>
          <a:srcRect/>
          <a:stretch>
            <a:fillRect/>
          </a:stretch>
        </p:blipFill>
        <p:spPr bwMode="auto">
          <a:xfrm>
            <a:off x="762000" y="685800"/>
            <a:ext cx="7606284" cy="6038088"/>
          </a:xfrm>
          <a:prstGeom prst="rect">
            <a:avLst/>
          </a:prstGeom>
          <a:noFill/>
        </p:spPr>
      </p:pic>
      <p:sp>
        <p:nvSpPr>
          <p:cNvPr id="4" name="Rectangle 3"/>
          <p:cNvSpPr/>
          <p:nvPr/>
        </p:nvSpPr>
        <p:spPr>
          <a:xfrm>
            <a:off x="4114800" y="990600"/>
            <a:ext cx="39624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867400" y="1066800"/>
            <a:ext cx="3276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Zombie\Desktop\oneprojection.jpg"/>
          <p:cNvPicPr>
            <a:picLocks noChangeAspect="1"/>
          </p:cNvPicPr>
          <p:nvPr/>
        </p:nvPicPr>
        <p:blipFill>
          <a:blip r:embed="rId4" cstate="print"/>
          <a:srcRect/>
          <a:stretch>
            <a:fillRect/>
          </a:stretch>
        </p:blipFill>
        <p:spPr bwMode="auto">
          <a:xfrm>
            <a:off x="1828800" y="2362200"/>
            <a:ext cx="5394960" cy="3599410"/>
          </a:xfrm>
          <a:prstGeom prst="rect">
            <a:avLst/>
          </a:prstGeom>
          <a:noFill/>
          <a:ln w="9525">
            <a:noFill/>
            <a:miter lim="800000"/>
            <a:headEnd/>
            <a:tailEnd/>
          </a:ln>
        </p:spPr>
      </p:pic>
      <p:sp>
        <p:nvSpPr>
          <p:cNvPr id="4" name="TextBox 3"/>
          <p:cNvSpPr txBox="1"/>
          <p:nvPr/>
        </p:nvSpPr>
        <p:spPr>
          <a:xfrm>
            <a:off x="381000" y="1143000"/>
            <a:ext cx="8156656" cy="830997"/>
          </a:xfrm>
          <a:prstGeom prst="rect">
            <a:avLst/>
          </a:prstGeom>
          <a:noFill/>
        </p:spPr>
        <p:txBody>
          <a:bodyPr wrap="none" rtlCol="0">
            <a:spAutoFit/>
          </a:bodyPr>
          <a:lstStyle/>
          <a:p>
            <a:r>
              <a:rPr lang="en-US" sz="2400" dirty="0" smtClean="0"/>
              <a:t>It turns out the net force is proportional to the </a:t>
            </a:r>
            <a:r>
              <a:rPr lang="en-US" sz="2400" b="1" i="1" dirty="0" smtClean="0"/>
              <a:t>projection</a:t>
            </a:r>
            <a:r>
              <a:rPr lang="en-US" sz="2400" dirty="0" smtClean="0"/>
              <a:t> of the</a:t>
            </a:r>
          </a:p>
          <a:p>
            <a:r>
              <a:rPr lang="en-US" sz="2400" dirty="0" smtClean="0"/>
              <a:t> magnetic needle onto the magnetic field.</a:t>
            </a:r>
            <a:endParaRPr lang="en-US" sz="2400" dirty="0"/>
          </a:p>
        </p:txBody>
      </p:sp>
      <p:sp>
        <p:nvSpPr>
          <p:cNvPr id="5" name="TextBox 4"/>
          <p:cNvSpPr txBox="1"/>
          <p:nvPr/>
        </p:nvSpPr>
        <p:spPr>
          <a:xfrm>
            <a:off x="0" y="228600"/>
            <a:ext cx="9144000" cy="523220"/>
          </a:xfrm>
          <a:prstGeom prst="rect">
            <a:avLst/>
          </a:prstGeom>
          <a:noFill/>
        </p:spPr>
        <p:txBody>
          <a:bodyPr wrap="square" rtlCol="0">
            <a:spAutoFit/>
          </a:bodyPr>
          <a:lstStyle/>
          <a:p>
            <a:pPr algn="ctr"/>
            <a:r>
              <a:rPr lang="en-US" sz="2800" dirty="0" smtClean="0"/>
              <a:t>Compass Needle in a </a:t>
            </a:r>
            <a:r>
              <a:rPr lang="en-US" sz="2800" u="sng" dirty="0" smtClean="0"/>
              <a:t>Non-Uniform</a:t>
            </a:r>
            <a:r>
              <a:rPr lang="en-US" sz="2800" dirty="0" smtClean="0"/>
              <a:t> Magnetic Field</a:t>
            </a:r>
            <a:endParaRPr lang="en-US" sz="2800" dirty="0"/>
          </a:p>
        </p:txBody>
      </p:sp>
      <p:graphicFrame>
        <p:nvGraphicFramePr>
          <p:cNvPr id="6" name="Object 5"/>
          <p:cNvGraphicFramePr>
            <a:graphicFrameLocks noChangeAspect="1"/>
          </p:cNvGraphicFramePr>
          <p:nvPr/>
        </p:nvGraphicFramePr>
        <p:xfrm>
          <a:off x="3048000" y="6096000"/>
          <a:ext cx="2614613" cy="512763"/>
        </p:xfrm>
        <a:graphic>
          <a:graphicData uri="http://schemas.openxmlformats.org/presentationml/2006/ole">
            <mc:AlternateContent xmlns:mc="http://schemas.openxmlformats.org/markup-compatibility/2006">
              <mc:Choice xmlns:v="urn:schemas-microsoft-com:vml" Requires="v">
                <p:oleObj spid="_x0000_s146437" name="Equation" r:id="rId5" imgW="1295280" imgH="253800" progId="Equation.DSMT4">
                  <p:embed/>
                </p:oleObj>
              </mc:Choice>
              <mc:Fallback>
                <p:oleObj name="Equation" r:id="rId5" imgW="12952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6096000"/>
                        <a:ext cx="2614613"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267200" y="4292025"/>
            <a:ext cx="457176" cy="584775"/>
          </a:xfrm>
          <a:prstGeom prst="rect">
            <a:avLst/>
          </a:prstGeom>
          <a:noFill/>
        </p:spPr>
        <p:txBody>
          <a:bodyPr wrap="none" rtlCol="0">
            <a:spAutoFit/>
          </a:bodyPr>
          <a:lstStyle/>
          <a:p>
            <a:r>
              <a:rPr lang="el-GR" sz="3200" dirty="0" smtClean="0"/>
              <a:t>Θ</a:t>
            </a:r>
            <a:endParaRPr lang="en-US" sz="3200" dirty="0"/>
          </a:p>
        </p:txBody>
      </p:sp>
      <p:sp>
        <p:nvSpPr>
          <p:cNvPr id="8" name="Arc 7"/>
          <p:cNvSpPr/>
          <p:nvPr/>
        </p:nvSpPr>
        <p:spPr>
          <a:xfrm>
            <a:off x="4038600" y="4953000"/>
            <a:ext cx="381000" cy="3048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rot="5400000" flipH="1" flipV="1">
            <a:off x="4114800" y="4038600"/>
            <a:ext cx="1447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67200" y="388620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3543300" y="46101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0" y="6553200"/>
            <a:ext cx="251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749" y="543580"/>
            <a:ext cx="9211307" cy="507831"/>
          </a:xfrm>
          <a:prstGeom prst="rect">
            <a:avLst/>
          </a:prstGeom>
          <a:noFill/>
        </p:spPr>
        <p:txBody>
          <a:bodyPr wrap="none" rtlCol="0">
            <a:spAutoFit/>
          </a:bodyPr>
          <a:lstStyle/>
          <a:p>
            <a:r>
              <a:rPr lang="en-US" sz="2700" dirty="0" smtClean="0"/>
              <a:t>For a magnetic needle, all types of projections are allowed:</a:t>
            </a:r>
            <a:endParaRPr lang="en-US" sz="2700" dirty="0"/>
          </a:p>
        </p:txBody>
      </p:sp>
      <p:pic>
        <p:nvPicPr>
          <p:cNvPr id="34818" name="Picture 2" descr="C:\Users\Zombie\Desktop\projections copy.jpg"/>
          <p:cNvPicPr>
            <a:picLocks noChangeAspect="1" noChangeArrowheads="1"/>
          </p:cNvPicPr>
          <p:nvPr/>
        </p:nvPicPr>
        <p:blipFill>
          <a:blip r:embed="rId3" cstate="print"/>
          <a:srcRect/>
          <a:stretch>
            <a:fillRect/>
          </a:stretch>
        </p:blipFill>
        <p:spPr bwMode="auto">
          <a:xfrm>
            <a:off x="533400" y="1295400"/>
            <a:ext cx="8390382" cy="47259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Zombie\Desktop\projections_problem copy.jpg"/>
          <p:cNvPicPr>
            <a:picLocks noChangeAspect="1" noChangeArrowheads="1"/>
          </p:cNvPicPr>
          <p:nvPr/>
        </p:nvPicPr>
        <p:blipFill>
          <a:blip r:embed="rId3" cstate="print"/>
          <a:srcRect/>
          <a:stretch>
            <a:fillRect/>
          </a:stretch>
        </p:blipFill>
        <p:spPr bwMode="auto">
          <a:xfrm>
            <a:off x="1371600" y="533400"/>
            <a:ext cx="7191756" cy="4050792"/>
          </a:xfrm>
          <a:prstGeom prst="rect">
            <a:avLst/>
          </a:prstGeom>
          <a:noFill/>
        </p:spPr>
      </p:pic>
      <p:sp>
        <p:nvSpPr>
          <p:cNvPr id="3" name="TextBox 2"/>
          <p:cNvSpPr txBox="1"/>
          <p:nvPr/>
        </p:nvSpPr>
        <p:spPr>
          <a:xfrm>
            <a:off x="-18319" y="76200"/>
            <a:ext cx="9314719" cy="738664"/>
          </a:xfrm>
          <a:prstGeom prst="rect">
            <a:avLst/>
          </a:prstGeom>
          <a:noFill/>
        </p:spPr>
        <p:txBody>
          <a:bodyPr wrap="none" rtlCol="0">
            <a:spAutoFit/>
          </a:bodyPr>
          <a:lstStyle/>
          <a:p>
            <a:r>
              <a:rPr lang="en-US" sz="2100" dirty="0"/>
              <a:t>B</a:t>
            </a:r>
            <a:r>
              <a:rPr lang="en-US" sz="2100" dirty="0" smtClean="0"/>
              <a:t>elow are four magnetic arrows (</a:t>
            </a:r>
            <a:r>
              <a:rPr lang="en-US" sz="2100" b="1" dirty="0" smtClean="0"/>
              <a:t>A</a:t>
            </a:r>
            <a:r>
              <a:rPr lang="en-US" sz="2100" dirty="0" smtClean="0"/>
              <a:t>, </a:t>
            </a:r>
            <a:r>
              <a:rPr lang="en-US" sz="2100" b="1" dirty="0" smtClean="0"/>
              <a:t>B</a:t>
            </a:r>
            <a:r>
              <a:rPr lang="en-US" sz="2100" dirty="0" smtClean="0"/>
              <a:t>, </a:t>
            </a:r>
            <a:r>
              <a:rPr lang="en-US" sz="2100" b="1" dirty="0" smtClean="0"/>
              <a:t>C</a:t>
            </a:r>
            <a:r>
              <a:rPr lang="en-US" sz="2100" dirty="0" smtClean="0"/>
              <a:t>, and </a:t>
            </a:r>
            <a:r>
              <a:rPr lang="en-US" sz="2100" b="1" dirty="0" smtClean="0"/>
              <a:t>D</a:t>
            </a:r>
            <a:r>
              <a:rPr lang="en-US" sz="2100" dirty="0" smtClean="0"/>
              <a:t>), shown relative to magnetic</a:t>
            </a:r>
          </a:p>
          <a:p>
            <a:r>
              <a:rPr lang="en-US" sz="2100" dirty="0" smtClean="0"/>
              <a:t>field lines pointing vertically upward.  All four arrows have the same length.</a:t>
            </a:r>
            <a:endParaRPr lang="en-US" sz="2100" dirty="0"/>
          </a:p>
        </p:txBody>
      </p:sp>
      <p:grpSp>
        <p:nvGrpSpPr>
          <p:cNvPr id="2" name="Group 8"/>
          <p:cNvGrpSpPr/>
          <p:nvPr/>
        </p:nvGrpSpPr>
        <p:grpSpPr>
          <a:xfrm>
            <a:off x="228600" y="990600"/>
            <a:ext cx="2057400" cy="762000"/>
            <a:chOff x="228600" y="1676400"/>
            <a:chExt cx="2057400" cy="762000"/>
          </a:xfrm>
        </p:grpSpPr>
        <p:sp>
          <p:nvSpPr>
            <p:cNvPr id="4" name="TextBox 3"/>
            <p:cNvSpPr txBox="1"/>
            <p:nvPr/>
          </p:nvSpPr>
          <p:spPr>
            <a:xfrm>
              <a:off x="228600" y="1676400"/>
              <a:ext cx="2004459" cy="369332"/>
            </a:xfrm>
            <a:prstGeom prst="rect">
              <a:avLst/>
            </a:prstGeom>
            <a:noFill/>
          </p:spPr>
          <p:txBody>
            <a:bodyPr wrap="none" rtlCol="0">
              <a:spAutoFit/>
            </a:bodyPr>
            <a:lstStyle/>
            <a:p>
              <a:r>
                <a:rPr lang="en-US" u="sng" dirty="0" smtClean="0"/>
                <a:t>magnetic field lines</a:t>
              </a:r>
              <a:endParaRPr lang="en-US" u="sng" dirty="0"/>
            </a:p>
          </p:txBody>
        </p:sp>
        <p:cxnSp>
          <p:nvCxnSpPr>
            <p:cNvPr id="6" name="Straight Arrow Connector 5"/>
            <p:cNvCxnSpPr/>
            <p:nvPr/>
          </p:nvCxnSpPr>
          <p:spPr>
            <a:xfrm>
              <a:off x="1371600" y="2133600"/>
              <a:ext cx="9144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09600" y="3811012"/>
            <a:ext cx="7772400" cy="3123932"/>
          </a:xfrm>
          <a:prstGeom prst="rect">
            <a:avLst/>
          </a:prstGeom>
          <a:noFill/>
        </p:spPr>
        <p:txBody>
          <a:bodyPr wrap="square" rtlCol="0">
            <a:spAutoFit/>
          </a:bodyPr>
          <a:lstStyle/>
          <a:p>
            <a:r>
              <a:rPr lang="en-US" sz="2300" dirty="0" smtClean="0"/>
              <a:t>Rank the arrows </a:t>
            </a:r>
            <a:r>
              <a:rPr lang="en-US" sz="2300" dirty="0"/>
              <a:t>from highest value of the </a:t>
            </a:r>
            <a:r>
              <a:rPr lang="en-US" sz="2300" dirty="0" smtClean="0"/>
              <a:t>projection onto the vertical axis to </a:t>
            </a:r>
            <a:r>
              <a:rPr lang="en-US" sz="2300" dirty="0"/>
              <a:t>the </a:t>
            </a:r>
            <a:r>
              <a:rPr lang="en-US" sz="2300" dirty="0" smtClean="0"/>
              <a:t>lowest.  If </a:t>
            </a:r>
            <a:r>
              <a:rPr lang="en-US" sz="2300" dirty="0"/>
              <a:t>two projections are equal, then say so</a:t>
            </a:r>
            <a:r>
              <a:rPr lang="en-US" sz="2300" dirty="0" smtClean="0"/>
              <a:t>.</a:t>
            </a:r>
          </a:p>
          <a:p>
            <a:endParaRPr lang="en-US" sz="800" dirty="0"/>
          </a:p>
          <a:p>
            <a:pPr marL="342900" lvl="0" indent="-342900">
              <a:buAutoNum type="alphaUcParenR"/>
            </a:pPr>
            <a:r>
              <a:rPr lang="en-US" sz="2400" dirty="0" smtClean="0"/>
              <a:t> A </a:t>
            </a:r>
            <a:r>
              <a:rPr lang="en-US" sz="2400" dirty="0"/>
              <a:t>&gt; B &gt; C &gt; </a:t>
            </a:r>
            <a:r>
              <a:rPr lang="en-US" sz="2400" dirty="0" smtClean="0"/>
              <a:t>D</a:t>
            </a:r>
          </a:p>
          <a:p>
            <a:pPr lvl="0"/>
            <a:r>
              <a:rPr lang="en-US" sz="2400" dirty="0" smtClean="0"/>
              <a:t>B)  A </a:t>
            </a:r>
            <a:r>
              <a:rPr lang="en-US" sz="2400" dirty="0"/>
              <a:t>&gt; B &gt; D &gt; C </a:t>
            </a:r>
          </a:p>
          <a:p>
            <a:pPr lvl="0"/>
            <a:r>
              <a:rPr lang="en-US" sz="2400" dirty="0" smtClean="0"/>
              <a:t>C)  A </a:t>
            </a:r>
            <a:r>
              <a:rPr lang="en-US" sz="2400" dirty="0"/>
              <a:t>&gt; B = D &gt; C</a:t>
            </a:r>
          </a:p>
          <a:p>
            <a:pPr marL="342900" lvl="0" indent="-342900">
              <a:buAutoNum type="alphaUcParenR" startAt="4"/>
            </a:pPr>
            <a:r>
              <a:rPr lang="en-US" sz="2400" dirty="0" smtClean="0"/>
              <a:t> A </a:t>
            </a:r>
            <a:r>
              <a:rPr lang="en-US" sz="2400" dirty="0"/>
              <a:t>&gt; C &gt; B = </a:t>
            </a:r>
            <a:r>
              <a:rPr lang="en-US" sz="2400" dirty="0" smtClean="0"/>
              <a:t>D</a:t>
            </a:r>
          </a:p>
          <a:p>
            <a:pPr marL="342900" lvl="0" indent="-342900">
              <a:buAutoNum type="alphaUcParenR" startAt="4"/>
            </a:pPr>
            <a:r>
              <a:rPr lang="en-US" sz="2400" dirty="0" smtClean="0"/>
              <a:t> None of the above.</a:t>
            </a:r>
            <a:endParaRPr lang="en-US" sz="2400" dirty="0"/>
          </a:p>
        </p:txBody>
      </p:sp>
      <p:sp>
        <p:nvSpPr>
          <p:cNvPr id="10" name="Rectangle 9"/>
          <p:cNvSpPr/>
          <p:nvPr/>
        </p:nvSpPr>
        <p:spPr>
          <a:xfrm>
            <a:off x="533400" y="5791200"/>
            <a:ext cx="27432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Zombie\Desktop\projections_problem_2 copy.jpg"/>
          <p:cNvPicPr>
            <a:picLocks noChangeAspect="1" noChangeArrowheads="1"/>
          </p:cNvPicPr>
          <p:nvPr/>
        </p:nvPicPr>
        <p:blipFill>
          <a:blip r:embed="rId3" cstate="print"/>
          <a:srcRect/>
          <a:stretch>
            <a:fillRect/>
          </a:stretch>
        </p:blipFill>
        <p:spPr bwMode="auto">
          <a:xfrm>
            <a:off x="1371600" y="533400"/>
            <a:ext cx="7191756" cy="4050792"/>
          </a:xfrm>
          <a:prstGeom prst="rect">
            <a:avLst/>
          </a:prstGeom>
          <a:noFill/>
        </p:spPr>
      </p:pic>
      <p:sp>
        <p:nvSpPr>
          <p:cNvPr id="3" name="TextBox 2"/>
          <p:cNvSpPr txBox="1"/>
          <p:nvPr/>
        </p:nvSpPr>
        <p:spPr>
          <a:xfrm>
            <a:off x="-18319" y="76200"/>
            <a:ext cx="9314719" cy="738664"/>
          </a:xfrm>
          <a:prstGeom prst="rect">
            <a:avLst/>
          </a:prstGeom>
          <a:noFill/>
        </p:spPr>
        <p:txBody>
          <a:bodyPr wrap="none" rtlCol="0">
            <a:spAutoFit/>
          </a:bodyPr>
          <a:lstStyle/>
          <a:p>
            <a:r>
              <a:rPr lang="en-US" sz="2100" dirty="0"/>
              <a:t>B</a:t>
            </a:r>
            <a:r>
              <a:rPr lang="en-US" sz="2100" dirty="0" smtClean="0"/>
              <a:t>elow are four magnetic arrows (</a:t>
            </a:r>
            <a:r>
              <a:rPr lang="en-US" sz="2100" b="1" dirty="0" smtClean="0"/>
              <a:t>A</a:t>
            </a:r>
            <a:r>
              <a:rPr lang="en-US" sz="2100" dirty="0" smtClean="0"/>
              <a:t>, </a:t>
            </a:r>
            <a:r>
              <a:rPr lang="en-US" sz="2100" b="1" dirty="0" smtClean="0"/>
              <a:t>B</a:t>
            </a:r>
            <a:r>
              <a:rPr lang="en-US" sz="2100" dirty="0" smtClean="0"/>
              <a:t>, </a:t>
            </a:r>
            <a:r>
              <a:rPr lang="en-US" sz="2100" b="1" dirty="0" smtClean="0"/>
              <a:t>C</a:t>
            </a:r>
            <a:r>
              <a:rPr lang="en-US" sz="2100" dirty="0" smtClean="0"/>
              <a:t>, and </a:t>
            </a:r>
            <a:r>
              <a:rPr lang="en-US" sz="2100" b="1" dirty="0" smtClean="0"/>
              <a:t>D</a:t>
            </a:r>
            <a:r>
              <a:rPr lang="en-US" sz="2100" dirty="0" smtClean="0"/>
              <a:t>), shown relative to magnetic</a:t>
            </a:r>
          </a:p>
          <a:p>
            <a:r>
              <a:rPr lang="en-US" sz="2100" dirty="0" smtClean="0"/>
              <a:t>field lines pointing left &amp; downward.  All four arrows have the same length.</a:t>
            </a:r>
            <a:endParaRPr lang="en-US" sz="2100" dirty="0"/>
          </a:p>
        </p:txBody>
      </p:sp>
      <p:sp>
        <p:nvSpPr>
          <p:cNvPr id="8" name="TextBox 7"/>
          <p:cNvSpPr txBox="1"/>
          <p:nvPr/>
        </p:nvSpPr>
        <p:spPr>
          <a:xfrm>
            <a:off x="457200" y="3811012"/>
            <a:ext cx="8023030" cy="3046988"/>
          </a:xfrm>
          <a:prstGeom prst="rect">
            <a:avLst/>
          </a:prstGeom>
          <a:noFill/>
        </p:spPr>
        <p:txBody>
          <a:bodyPr wrap="none" rtlCol="0">
            <a:spAutoFit/>
          </a:bodyPr>
          <a:lstStyle/>
          <a:p>
            <a:r>
              <a:rPr lang="en-US" sz="2400" dirty="0" smtClean="0"/>
              <a:t>Rank the arrows </a:t>
            </a:r>
            <a:r>
              <a:rPr lang="en-US" sz="2400" dirty="0"/>
              <a:t>from highest </a:t>
            </a:r>
            <a:r>
              <a:rPr lang="en-US" sz="2400" dirty="0" smtClean="0"/>
              <a:t>value to lowest </a:t>
            </a:r>
            <a:r>
              <a:rPr lang="en-US" sz="2400" dirty="0"/>
              <a:t>of the </a:t>
            </a:r>
            <a:r>
              <a:rPr lang="en-US" sz="2400" dirty="0" smtClean="0"/>
              <a:t>projection</a:t>
            </a:r>
          </a:p>
          <a:p>
            <a:r>
              <a:rPr lang="en-US" sz="2400" dirty="0" smtClean="0"/>
              <a:t> onto the shown axis.  If </a:t>
            </a:r>
            <a:r>
              <a:rPr lang="en-US" sz="2400" dirty="0"/>
              <a:t>two projections are equal, then say so</a:t>
            </a:r>
            <a:r>
              <a:rPr lang="en-US" sz="2400" dirty="0" smtClean="0"/>
              <a:t>.</a:t>
            </a:r>
          </a:p>
          <a:p>
            <a:endParaRPr lang="en-US" sz="2400" dirty="0"/>
          </a:p>
          <a:p>
            <a:pPr marL="342900" lvl="0" indent="-342900">
              <a:buAutoNum type="alphaUcParenR"/>
            </a:pPr>
            <a:r>
              <a:rPr lang="en-US" sz="2400" dirty="0" smtClean="0"/>
              <a:t> A </a:t>
            </a:r>
            <a:r>
              <a:rPr lang="en-US" sz="2400" dirty="0"/>
              <a:t>&gt; B </a:t>
            </a:r>
            <a:r>
              <a:rPr lang="en-US" sz="2400" dirty="0" smtClean="0"/>
              <a:t>= </a:t>
            </a:r>
            <a:r>
              <a:rPr lang="en-US" sz="2400" dirty="0"/>
              <a:t>D</a:t>
            </a:r>
            <a:r>
              <a:rPr lang="en-US" sz="2400" dirty="0" smtClean="0"/>
              <a:t> </a:t>
            </a:r>
            <a:r>
              <a:rPr lang="en-US" sz="2400" dirty="0"/>
              <a:t>&gt; </a:t>
            </a:r>
            <a:r>
              <a:rPr lang="en-US" sz="2400" dirty="0" smtClean="0"/>
              <a:t>C</a:t>
            </a:r>
          </a:p>
          <a:p>
            <a:pPr lvl="0"/>
            <a:r>
              <a:rPr lang="en-US" sz="2400" dirty="0" smtClean="0"/>
              <a:t>B)  D </a:t>
            </a:r>
            <a:r>
              <a:rPr lang="en-US" sz="2400" dirty="0"/>
              <a:t>&gt; </a:t>
            </a:r>
            <a:r>
              <a:rPr lang="en-US" sz="2400" dirty="0" smtClean="0"/>
              <a:t>C </a:t>
            </a:r>
            <a:r>
              <a:rPr lang="en-US" sz="2400" dirty="0"/>
              <a:t>&gt; </a:t>
            </a:r>
            <a:r>
              <a:rPr lang="en-US" sz="2400" dirty="0" smtClean="0"/>
              <a:t>B = A </a:t>
            </a:r>
            <a:endParaRPr lang="en-US" sz="2400" dirty="0"/>
          </a:p>
          <a:p>
            <a:pPr lvl="0"/>
            <a:r>
              <a:rPr lang="en-US" sz="2400" dirty="0" smtClean="0"/>
              <a:t>C)  C </a:t>
            </a:r>
            <a:r>
              <a:rPr lang="en-US" sz="2400" dirty="0"/>
              <a:t>&gt; </a:t>
            </a:r>
            <a:r>
              <a:rPr lang="en-US" sz="2400" dirty="0" smtClean="0"/>
              <a:t>D </a:t>
            </a:r>
            <a:r>
              <a:rPr lang="en-US" sz="2400" dirty="0"/>
              <a:t>= </a:t>
            </a:r>
            <a:r>
              <a:rPr lang="en-US" sz="2400" dirty="0" smtClean="0"/>
              <a:t>B </a:t>
            </a:r>
            <a:r>
              <a:rPr lang="en-US" sz="2400" dirty="0"/>
              <a:t>&gt; </a:t>
            </a:r>
            <a:r>
              <a:rPr lang="en-US" sz="2400" dirty="0" smtClean="0"/>
              <a:t>A</a:t>
            </a:r>
            <a:endParaRPr lang="en-US" sz="2400" dirty="0"/>
          </a:p>
          <a:p>
            <a:pPr marL="342900" lvl="0" indent="-342900">
              <a:buAutoNum type="alphaUcParenR" startAt="4"/>
            </a:pPr>
            <a:r>
              <a:rPr lang="en-US" sz="2400" dirty="0" smtClean="0"/>
              <a:t> A = B </a:t>
            </a:r>
            <a:r>
              <a:rPr lang="en-US" sz="2400" dirty="0"/>
              <a:t>&gt; </a:t>
            </a:r>
            <a:r>
              <a:rPr lang="en-US" sz="2400" dirty="0" smtClean="0"/>
              <a:t>C </a:t>
            </a:r>
            <a:r>
              <a:rPr lang="en-US" sz="2400" dirty="0"/>
              <a:t>&gt;</a:t>
            </a:r>
            <a:r>
              <a:rPr lang="en-US" sz="2400" dirty="0" smtClean="0"/>
              <a:t> D</a:t>
            </a:r>
          </a:p>
          <a:p>
            <a:pPr marL="342900" lvl="0" indent="-342900">
              <a:buAutoNum type="alphaUcParenR" startAt="4"/>
            </a:pPr>
            <a:r>
              <a:rPr lang="en-US" sz="2400" dirty="0" smtClean="0"/>
              <a:t> None of the above.</a:t>
            </a:r>
            <a:endParaRPr lang="en-US" sz="2400" dirty="0"/>
          </a:p>
        </p:txBody>
      </p:sp>
      <p:sp>
        <p:nvSpPr>
          <p:cNvPr id="10" name="Rectangle 9"/>
          <p:cNvSpPr/>
          <p:nvPr/>
        </p:nvSpPr>
        <p:spPr>
          <a:xfrm>
            <a:off x="381000" y="5334000"/>
            <a:ext cx="26670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811213" y="381000"/>
            <a:ext cx="7883525" cy="1631216"/>
          </a:xfrm>
          <a:prstGeom prst="rect">
            <a:avLst/>
          </a:prstGeom>
          <a:noFill/>
          <a:ln w="9525">
            <a:noFill/>
            <a:miter lim="800000"/>
            <a:headEnd/>
            <a:tailEnd/>
          </a:ln>
          <a:effectLst/>
        </p:spPr>
        <p:txBody>
          <a:bodyPr>
            <a:spAutoFit/>
          </a:bodyPr>
          <a:lstStyle/>
          <a:p>
            <a:pPr marL="280988" indent="-280988"/>
            <a:r>
              <a:rPr lang="en-US" sz="2800" u="sng" dirty="0" smtClean="0"/>
              <a:t>Last time:</a:t>
            </a:r>
          </a:p>
          <a:p>
            <a:pPr marL="280988" indent="-280988">
              <a:buFontTx/>
              <a:buChar char="•"/>
            </a:pPr>
            <a:r>
              <a:rPr lang="en-US" dirty="0" err="1" smtClean="0"/>
              <a:t>Balmer</a:t>
            </a:r>
            <a:r>
              <a:rPr lang="en-US" dirty="0" smtClean="0"/>
              <a:t> formula, atomic spectra</a:t>
            </a:r>
          </a:p>
          <a:p>
            <a:pPr marL="280988" indent="-280988">
              <a:buFontTx/>
              <a:buChar char="•"/>
            </a:pPr>
            <a:r>
              <a:rPr lang="en-US" dirty="0" smtClean="0"/>
              <a:t>Bohr model</a:t>
            </a:r>
          </a:p>
          <a:p>
            <a:pPr marL="280988" indent="-280988">
              <a:buFontTx/>
              <a:buChar char="•"/>
            </a:pPr>
            <a:r>
              <a:rPr lang="en-US" dirty="0" smtClean="0"/>
              <a:t>de Broglie waves</a:t>
            </a:r>
          </a:p>
        </p:txBody>
      </p:sp>
      <p:sp>
        <p:nvSpPr>
          <p:cNvPr id="4" name="Text Box 4"/>
          <p:cNvSpPr txBox="1">
            <a:spLocks noChangeArrowheads="1"/>
          </p:cNvSpPr>
          <p:nvPr/>
        </p:nvSpPr>
        <p:spPr bwMode="auto">
          <a:xfrm>
            <a:off x="838200" y="2133600"/>
            <a:ext cx="7883525" cy="1631216"/>
          </a:xfrm>
          <a:prstGeom prst="rect">
            <a:avLst/>
          </a:prstGeom>
          <a:noFill/>
          <a:ln w="9525">
            <a:noFill/>
            <a:miter lim="800000"/>
            <a:headEnd/>
            <a:tailEnd/>
          </a:ln>
          <a:effectLst/>
        </p:spPr>
        <p:txBody>
          <a:bodyPr>
            <a:spAutoFit/>
          </a:bodyPr>
          <a:lstStyle/>
          <a:p>
            <a:pPr marL="280988" indent="-280988"/>
            <a:r>
              <a:rPr lang="en-US" sz="2800" u="sng" dirty="0" smtClean="0"/>
              <a:t>Today:</a:t>
            </a:r>
          </a:p>
          <a:p>
            <a:pPr marL="280988" indent="-280988">
              <a:buFontTx/>
              <a:buChar char="•"/>
            </a:pPr>
            <a:r>
              <a:rPr lang="en-US" dirty="0" smtClean="0"/>
              <a:t>Magnets and magnetic fields</a:t>
            </a:r>
          </a:p>
          <a:p>
            <a:pPr marL="280988" indent="-280988">
              <a:buFontTx/>
              <a:buChar char="•"/>
            </a:pPr>
            <a:r>
              <a:rPr lang="en-US" dirty="0" smtClean="0"/>
              <a:t>Atomic spin</a:t>
            </a:r>
          </a:p>
          <a:p>
            <a:pPr marL="280988" indent="-280988">
              <a:buFontTx/>
              <a:buChar char="•"/>
            </a:pPr>
            <a:r>
              <a:rPr lang="en-US" dirty="0" smtClean="0"/>
              <a:t>Stern-Gerlach experiments</a:t>
            </a:r>
          </a:p>
        </p:txBody>
      </p:sp>
      <p:sp>
        <p:nvSpPr>
          <p:cNvPr id="5" name="Text Box 4"/>
          <p:cNvSpPr txBox="1">
            <a:spLocks noChangeArrowheads="1"/>
          </p:cNvSpPr>
          <p:nvPr/>
        </p:nvSpPr>
        <p:spPr bwMode="auto">
          <a:xfrm>
            <a:off x="838200" y="4038600"/>
            <a:ext cx="7883525" cy="1631216"/>
          </a:xfrm>
          <a:prstGeom prst="rect">
            <a:avLst/>
          </a:prstGeom>
          <a:noFill/>
          <a:ln w="9525">
            <a:noFill/>
            <a:miter lim="800000"/>
            <a:headEnd/>
            <a:tailEnd/>
          </a:ln>
          <a:effectLst/>
        </p:spPr>
        <p:txBody>
          <a:bodyPr>
            <a:spAutoFit/>
          </a:bodyPr>
          <a:lstStyle/>
          <a:p>
            <a:pPr marL="280988" indent="-280988"/>
            <a:r>
              <a:rPr lang="en-US" sz="2800" u="sng" dirty="0" smtClean="0"/>
              <a:t>Next Week:</a:t>
            </a:r>
          </a:p>
          <a:p>
            <a:pPr marL="280988" indent="-280988">
              <a:buFontTx/>
              <a:buChar char="•"/>
            </a:pPr>
            <a:r>
              <a:rPr lang="en-US" dirty="0" smtClean="0"/>
              <a:t>Reading on Blackboard before class</a:t>
            </a:r>
          </a:p>
          <a:p>
            <a:pPr marL="280988" indent="-280988">
              <a:buFontTx/>
              <a:buChar char="•"/>
            </a:pPr>
            <a:r>
              <a:rPr lang="en-US" dirty="0" smtClean="0"/>
              <a:t>Entanglement/</a:t>
            </a:r>
            <a:r>
              <a:rPr lang="en-US" dirty="0" err="1" smtClean="0"/>
              <a:t>EPR</a:t>
            </a:r>
            <a:r>
              <a:rPr lang="en-US" dirty="0" smtClean="0"/>
              <a:t> “paradox”</a:t>
            </a:r>
          </a:p>
          <a:p>
            <a:pPr marL="280988" indent="-280988">
              <a:buFontTx/>
              <a:buChar char="•"/>
            </a:pPr>
            <a:r>
              <a:rPr lang="en-US" dirty="0" smtClean="0"/>
              <a:t>Quantum physics and </a:t>
            </a:r>
            <a:r>
              <a:rPr lang="en-US" i="1" dirty="0" smtClean="0"/>
              <a:t>reality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Zombie\Desktop\Magnetic_ring_dipole_field_lines.png"/>
          <p:cNvPicPr>
            <a:picLocks noChangeAspect="1" noChangeArrowheads="1"/>
          </p:cNvPicPr>
          <p:nvPr/>
        </p:nvPicPr>
        <p:blipFill>
          <a:blip r:embed="rId4" cstate="print"/>
          <a:srcRect/>
          <a:stretch>
            <a:fillRect/>
          </a:stretch>
        </p:blipFill>
        <p:spPr bwMode="auto">
          <a:xfrm>
            <a:off x="5029200" y="1447800"/>
            <a:ext cx="2857500" cy="2857500"/>
          </a:xfrm>
          <a:prstGeom prst="rect">
            <a:avLst/>
          </a:prstGeom>
          <a:noFill/>
        </p:spPr>
      </p:pic>
      <p:pic>
        <p:nvPicPr>
          <p:cNvPr id="31747" name="Picture 3" descr="C:\Users\Zombie\Desktop\barmag.jpg"/>
          <p:cNvPicPr>
            <a:picLocks noChangeAspect="1" noChangeArrowheads="1"/>
          </p:cNvPicPr>
          <p:nvPr/>
        </p:nvPicPr>
        <p:blipFill>
          <a:blip r:embed="rId5" cstate="print"/>
          <a:srcRect/>
          <a:stretch>
            <a:fillRect/>
          </a:stretch>
        </p:blipFill>
        <p:spPr bwMode="auto">
          <a:xfrm>
            <a:off x="1219200" y="1066800"/>
            <a:ext cx="2641600" cy="3657600"/>
          </a:xfrm>
          <a:prstGeom prst="rect">
            <a:avLst/>
          </a:prstGeom>
          <a:noFill/>
        </p:spPr>
      </p:pic>
      <p:sp>
        <p:nvSpPr>
          <p:cNvPr id="4" name="TextBox 3"/>
          <p:cNvSpPr txBox="1"/>
          <p:nvPr/>
        </p:nvSpPr>
        <p:spPr>
          <a:xfrm>
            <a:off x="1012130" y="4800600"/>
            <a:ext cx="3026470" cy="954107"/>
          </a:xfrm>
          <a:prstGeom prst="rect">
            <a:avLst/>
          </a:prstGeom>
          <a:noFill/>
        </p:spPr>
        <p:txBody>
          <a:bodyPr wrap="none" rtlCol="0">
            <a:spAutoFit/>
          </a:bodyPr>
          <a:lstStyle/>
          <a:p>
            <a:r>
              <a:rPr lang="en-US" sz="2800" dirty="0" smtClean="0"/>
              <a:t>Magnetic field lines</a:t>
            </a:r>
          </a:p>
          <a:p>
            <a:r>
              <a:rPr lang="en-US" sz="2800" dirty="0" smtClean="0"/>
              <a:t>of a bar magnet</a:t>
            </a:r>
            <a:endParaRPr lang="en-US" sz="2800" dirty="0"/>
          </a:p>
        </p:txBody>
      </p:sp>
      <p:sp>
        <p:nvSpPr>
          <p:cNvPr id="5" name="TextBox 4"/>
          <p:cNvSpPr txBox="1"/>
          <p:nvPr/>
        </p:nvSpPr>
        <p:spPr>
          <a:xfrm>
            <a:off x="4974530" y="4800600"/>
            <a:ext cx="3026470" cy="954107"/>
          </a:xfrm>
          <a:prstGeom prst="rect">
            <a:avLst/>
          </a:prstGeom>
          <a:noFill/>
        </p:spPr>
        <p:txBody>
          <a:bodyPr wrap="none" rtlCol="0">
            <a:spAutoFit/>
          </a:bodyPr>
          <a:lstStyle/>
          <a:p>
            <a:r>
              <a:rPr lang="en-US" sz="2800" dirty="0" smtClean="0"/>
              <a:t>Magnetic field lines</a:t>
            </a:r>
          </a:p>
          <a:p>
            <a:r>
              <a:rPr lang="en-US" sz="2800" dirty="0" smtClean="0"/>
              <a:t>of a current loop</a:t>
            </a:r>
            <a:endParaRPr lang="en-US" sz="2800" dirty="0"/>
          </a:p>
        </p:txBody>
      </p:sp>
      <p:graphicFrame>
        <p:nvGraphicFramePr>
          <p:cNvPr id="37890" name="Object 2"/>
          <p:cNvGraphicFramePr>
            <a:graphicFrameLocks noChangeAspect="1"/>
          </p:cNvGraphicFramePr>
          <p:nvPr/>
        </p:nvGraphicFramePr>
        <p:xfrm>
          <a:off x="2743200" y="5867400"/>
          <a:ext cx="3060700" cy="685800"/>
        </p:xfrm>
        <a:graphic>
          <a:graphicData uri="http://schemas.openxmlformats.org/presentationml/2006/ole">
            <mc:AlternateContent xmlns:mc="http://schemas.openxmlformats.org/markup-compatibility/2006">
              <mc:Choice xmlns:v="urn:schemas-microsoft-com:vml" Requires="v">
                <p:oleObj spid="_x0000_s154629" name="Packager Shell Object" showAsIcon="1" r:id="rId6" imgW="3061440" imgH="685800" progId="">
                  <p:embed/>
                </p:oleObj>
              </mc:Choice>
              <mc:Fallback>
                <p:oleObj name="Packager Shell Object" showAsIcon="1" r:id="rId6" imgW="3061440" imgH="685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867400"/>
                        <a:ext cx="3060700" cy="6858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Zombie\Desktop\currentloop copy.jpg"/>
          <p:cNvPicPr>
            <a:picLocks noChangeAspect="1"/>
          </p:cNvPicPr>
          <p:nvPr/>
        </p:nvPicPr>
        <p:blipFill>
          <a:blip r:embed="rId4" cstate="print"/>
          <a:srcRect/>
          <a:stretch>
            <a:fillRect/>
          </a:stretch>
        </p:blipFill>
        <p:spPr bwMode="auto">
          <a:xfrm>
            <a:off x="4724400" y="762000"/>
            <a:ext cx="3925824" cy="3316224"/>
          </a:xfrm>
          <a:prstGeom prst="rect">
            <a:avLst/>
          </a:prstGeom>
          <a:noFill/>
          <a:ln w="9525">
            <a:noFill/>
            <a:miter lim="800000"/>
            <a:headEnd/>
            <a:tailEnd/>
          </a:ln>
        </p:spPr>
      </p:pic>
      <p:sp>
        <p:nvSpPr>
          <p:cNvPr id="3" name="TextBox 2"/>
          <p:cNvSpPr txBox="1"/>
          <p:nvPr/>
        </p:nvSpPr>
        <p:spPr>
          <a:xfrm>
            <a:off x="0" y="228600"/>
            <a:ext cx="9143999" cy="523220"/>
          </a:xfrm>
          <a:prstGeom prst="rect">
            <a:avLst/>
          </a:prstGeom>
          <a:noFill/>
        </p:spPr>
        <p:txBody>
          <a:bodyPr wrap="square" rtlCol="0">
            <a:spAutoFit/>
          </a:bodyPr>
          <a:lstStyle/>
          <a:p>
            <a:pPr algn="ctr"/>
            <a:r>
              <a:rPr lang="en-US" sz="2800" dirty="0" smtClean="0"/>
              <a:t>Magnetic Moment of a Current Loop</a:t>
            </a:r>
            <a:endParaRPr lang="en-US" sz="2800" dirty="0"/>
          </a:p>
        </p:txBody>
      </p:sp>
      <p:pic>
        <p:nvPicPr>
          <p:cNvPr id="2049" name="Picture 1" descr="C:\Users\Zombie\Desktop\righthandrule.gif"/>
          <p:cNvPicPr>
            <a:picLocks noChangeAspect="1" noChangeArrowheads="1"/>
          </p:cNvPicPr>
          <p:nvPr/>
        </p:nvPicPr>
        <p:blipFill>
          <a:blip r:embed="rId5" cstate="print"/>
          <a:srcRect/>
          <a:stretch>
            <a:fillRect/>
          </a:stretch>
        </p:blipFill>
        <p:spPr bwMode="auto">
          <a:xfrm>
            <a:off x="381000" y="3581400"/>
            <a:ext cx="1362075" cy="2647950"/>
          </a:xfrm>
          <a:prstGeom prst="rect">
            <a:avLst/>
          </a:prstGeom>
          <a:noFill/>
        </p:spPr>
      </p:pic>
      <p:sp>
        <p:nvSpPr>
          <p:cNvPr id="5" name="TextBox 4"/>
          <p:cNvSpPr txBox="1"/>
          <p:nvPr/>
        </p:nvSpPr>
        <p:spPr>
          <a:xfrm>
            <a:off x="5105400" y="3124200"/>
            <a:ext cx="304800" cy="523220"/>
          </a:xfrm>
          <a:prstGeom prst="rect">
            <a:avLst/>
          </a:prstGeom>
          <a:noFill/>
        </p:spPr>
        <p:txBody>
          <a:bodyPr wrap="square" rtlCol="0">
            <a:spAutoFit/>
          </a:bodyPr>
          <a:lstStyle/>
          <a:p>
            <a:r>
              <a:rPr lang="en-US" sz="2800" dirty="0" smtClean="0">
                <a:latin typeface="Imprint MT Shadow" pitchFamily="82" charset="0"/>
              </a:rPr>
              <a:t>I</a:t>
            </a:r>
            <a:endParaRPr lang="en-US" sz="2800" dirty="0">
              <a:latin typeface="Imprint MT Shadow" pitchFamily="82" charset="0"/>
            </a:endParaRPr>
          </a:p>
        </p:txBody>
      </p:sp>
      <p:graphicFrame>
        <p:nvGraphicFramePr>
          <p:cNvPr id="7" name="Object 6"/>
          <p:cNvGraphicFramePr>
            <a:graphicFrameLocks noChangeAspect="1"/>
          </p:cNvGraphicFramePr>
          <p:nvPr/>
        </p:nvGraphicFramePr>
        <p:xfrm>
          <a:off x="6994525" y="1403350"/>
          <a:ext cx="415925" cy="447675"/>
        </p:xfrm>
        <a:graphic>
          <a:graphicData uri="http://schemas.openxmlformats.org/presentationml/2006/ole">
            <mc:AlternateContent xmlns:mc="http://schemas.openxmlformats.org/markup-compatibility/2006">
              <mc:Choice xmlns:v="urn:schemas-microsoft-com:vml" Requires="v">
                <p:oleObj spid="_x0000_s156683" name="Equation" r:id="rId6" imgW="164880" imgH="177480" progId="Equation.DSMT4">
                  <p:embed/>
                </p:oleObj>
              </mc:Choice>
              <mc:Fallback>
                <p:oleObj name="Equation" r:id="rId6" imgW="164880" imgH="17748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4525" y="1403350"/>
                        <a:ext cx="415925" cy="447675"/>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nvGraphicFramePr>
        <p:xfrm>
          <a:off x="2343150" y="1943100"/>
          <a:ext cx="1639888" cy="534988"/>
        </p:xfrm>
        <a:graphic>
          <a:graphicData uri="http://schemas.openxmlformats.org/presentationml/2006/ole">
            <mc:AlternateContent xmlns:mc="http://schemas.openxmlformats.org/markup-compatibility/2006">
              <mc:Choice xmlns:v="urn:schemas-microsoft-com:vml" Requires="v">
                <p:oleObj spid="_x0000_s156684" name="Equation" r:id="rId8" imgW="545760" imgH="177480" progId="Equation.DSMT4">
                  <p:embed/>
                </p:oleObj>
              </mc:Choice>
              <mc:Fallback>
                <p:oleObj name="Equation" r:id="rId8" imgW="545760" imgH="17748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1943100"/>
                        <a:ext cx="1639888"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855913" y="4114800"/>
          <a:ext cx="2027237" cy="611188"/>
        </p:xfrm>
        <a:graphic>
          <a:graphicData uri="http://schemas.openxmlformats.org/presentationml/2006/ole">
            <mc:AlternateContent xmlns:mc="http://schemas.openxmlformats.org/markup-compatibility/2006">
              <mc:Choice xmlns:v="urn:schemas-microsoft-com:vml" Requires="v">
                <p:oleObj spid="_x0000_s156685" name="Equation" r:id="rId10" imgW="672840" imgH="203040" progId="Equation.DSMT4">
                  <p:embed/>
                </p:oleObj>
              </mc:Choice>
              <mc:Fallback>
                <p:oleObj name="Equation" r:id="rId10" imgW="672840" imgH="20304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5913" y="4114800"/>
                        <a:ext cx="20272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905000" y="5029200"/>
            <a:ext cx="6888104" cy="1200329"/>
          </a:xfrm>
          <a:prstGeom prst="rect">
            <a:avLst/>
          </a:prstGeom>
          <a:noFill/>
        </p:spPr>
        <p:txBody>
          <a:bodyPr wrap="none" rtlCol="0">
            <a:spAutoFit/>
          </a:bodyPr>
          <a:lstStyle/>
          <a:p>
            <a:r>
              <a:rPr lang="en-US" sz="2400" dirty="0" smtClean="0"/>
              <a:t>      points in the direction perpendicular to the plane</a:t>
            </a:r>
          </a:p>
          <a:p>
            <a:r>
              <a:rPr lang="en-US" sz="2400" dirty="0" smtClean="0"/>
              <a:t>of the current loop, in the direction given by</a:t>
            </a:r>
          </a:p>
          <a:p>
            <a:r>
              <a:rPr lang="en-US" sz="2400" dirty="0" smtClean="0"/>
              <a:t>the </a:t>
            </a:r>
            <a:r>
              <a:rPr lang="en-US" sz="2400" b="1" i="1" dirty="0" smtClean="0"/>
              <a:t>right-hand rule</a:t>
            </a:r>
            <a:r>
              <a:rPr lang="en-US" sz="2400" dirty="0" smtClean="0"/>
              <a:t>.</a:t>
            </a:r>
            <a:endParaRPr lang="en-US" sz="2400" dirty="0"/>
          </a:p>
        </p:txBody>
      </p:sp>
      <p:graphicFrame>
        <p:nvGraphicFramePr>
          <p:cNvPr id="11" name="Object 10"/>
          <p:cNvGraphicFramePr>
            <a:graphicFrameLocks noChangeAspect="1"/>
          </p:cNvGraphicFramePr>
          <p:nvPr/>
        </p:nvGraphicFramePr>
        <p:xfrm>
          <a:off x="1981200" y="4953000"/>
          <a:ext cx="374650" cy="523875"/>
        </p:xfrm>
        <a:graphic>
          <a:graphicData uri="http://schemas.openxmlformats.org/presentationml/2006/ole">
            <mc:AlternateContent xmlns:mc="http://schemas.openxmlformats.org/markup-compatibility/2006">
              <mc:Choice xmlns:v="urn:schemas-microsoft-com:vml" Requires="v">
                <p:oleObj spid="_x0000_s156686" name="Equation" r:id="rId12" imgW="126720" imgH="177480" progId="Equation.DSMT4">
                  <p:embed/>
                </p:oleObj>
              </mc:Choice>
              <mc:Fallback>
                <p:oleObj name="Equation" r:id="rId12" imgW="126720" imgH="17748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4953000"/>
                        <a:ext cx="3746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rot="10800000" flipV="1">
            <a:off x="5867400" y="2743200"/>
            <a:ext cx="914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0800" y="2743200"/>
            <a:ext cx="325730" cy="584775"/>
          </a:xfrm>
          <a:prstGeom prst="rect">
            <a:avLst/>
          </a:prstGeom>
          <a:noFill/>
        </p:spPr>
        <p:txBody>
          <a:bodyPr wrap="none" rtlCol="0">
            <a:spAutoFit/>
          </a:bodyPr>
          <a:lstStyle/>
          <a:p>
            <a:r>
              <a:rPr lang="en-US" sz="3200" i="1" dirty="0" smtClean="0"/>
              <a:t>r</a:t>
            </a:r>
            <a:endParaRPr lang="en-US" sz="3200" i="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1524000" y="516626"/>
            <a:ext cx="6096000" cy="4953000"/>
            <a:chOff x="1524000" y="914400"/>
            <a:chExt cx="6096000" cy="4953000"/>
          </a:xfrm>
        </p:grpSpPr>
        <p:pic>
          <p:nvPicPr>
            <p:cNvPr id="21506" name="Picture 2" descr="C:\Users\Zombie\Desktop\currentloop.jpg"/>
            <p:cNvPicPr>
              <a:picLocks noChangeAspect="1" noChangeArrowheads="1"/>
            </p:cNvPicPr>
            <p:nvPr/>
          </p:nvPicPr>
          <p:blipFill>
            <a:blip r:embed="rId4" cstate="print"/>
            <a:srcRect/>
            <a:stretch>
              <a:fillRect/>
            </a:stretch>
          </p:blipFill>
          <p:spPr bwMode="auto">
            <a:xfrm>
              <a:off x="1524000" y="914400"/>
              <a:ext cx="6096000" cy="4953000"/>
            </a:xfrm>
            <a:prstGeom prst="rect">
              <a:avLst/>
            </a:prstGeom>
            <a:noFill/>
          </p:spPr>
        </p:pic>
        <p:graphicFrame>
          <p:nvGraphicFramePr>
            <p:cNvPr id="3073" name="Object 1"/>
            <p:cNvGraphicFramePr>
              <a:graphicFrameLocks noChangeAspect="1"/>
            </p:cNvGraphicFramePr>
            <p:nvPr/>
          </p:nvGraphicFramePr>
          <p:xfrm>
            <a:off x="4708525" y="2089150"/>
            <a:ext cx="415925" cy="447675"/>
          </p:xfrm>
          <a:graphic>
            <a:graphicData uri="http://schemas.openxmlformats.org/presentationml/2006/ole">
              <mc:AlternateContent xmlns:mc="http://schemas.openxmlformats.org/markup-compatibility/2006">
                <mc:Choice xmlns:v="urn:schemas-microsoft-com:vml" Requires="v">
                  <p:oleObj spid="_x0000_s178187" name="Equation" r:id="rId5" imgW="164880" imgH="177480" progId="Equation.DSMT4">
                    <p:embed/>
                  </p:oleObj>
                </mc:Choice>
                <mc:Fallback>
                  <p:oleObj name="Equation" r:id="rId5" imgW="164880" imgH="17748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8525" y="2089150"/>
                          <a:ext cx="415925" cy="447675"/>
                        </a:xfrm>
                        <a:prstGeom prst="rect">
                          <a:avLst/>
                        </a:prstGeom>
                        <a:solidFill>
                          <a:schemeClr val="bg1"/>
                        </a:solidFill>
                      </p:spPr>
                    </p:pic>
                  </p:oleObj>
                </mc:Fallback>
              </mc:AlternateContent>
            </a:graphicData>
          </a:graphic>
        </p:graphicFrame>
      </p:grpSp>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Torque on a Current Loop in a Magnetic Field</a:t>
            </a:r>
            <a:endParaRPr lang="en-US" sz="2800" dirty="0"/>
          </a:p>
        </p:txBody>
      </p:sp>
      <p:graphicFrame>
        <p:nvGraphicFramePr>
          <p:cNvPr id="8" name="Object 7"/>
          <p:cNvGraphicFramePr>
            <a:graphicFrameLocks noChangeAspect="1"/>
          </p:cNvGraphicFramePr>
          <p:nvPr/>
        </p:nvGraphicFramePr>
        <p:xfrm>
          <a:off x="1657350" y="876300"/>
          <a:ext cx="1866900" cy="647700"/>
        </p:xfrm>
        <a:graphic>
          <a:graphicData uri="http://schemas.openxmlformats.org/presentationml/2006/ole">
            <mc:AlternateContent xmlns:mc="http://schemas.openxmlformats.org/markup-compatibility/2006">
              <mc:Choice xmlns:v="urn:schemas-microsoft-com:vml" Requires="v">
                <p:oleObj spid="_x0000_s178188" name="Equation" r:id="rId7" imgW="622080" imgH="215640" progId="Equation.DSMT4">
                  <p:embed/>
                </p:oleObj>
              </mc:Choice>
              <mc:Fallback>
                <p:oleObj name="Equation" r:id="rId7" imgW="622080" imgH="21564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7350" y="876300"/>
                        <a:ext cx="1866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4364038" y="877888"/>
          <a:ext cx="3375025" cy="833437"/>
        </p:xfrm>
        <a:graphic>
          <a:graphicData uri="http://schemas.openxmlformats.org/presentationml/2006/ole">
            <mc:AlternateContent xmlns:mc="http://schemas.openxmlformats.org/markup-compatibility/2006">
              <mc:Choice xmlns:v="urn:schemas-microsoft-com:vml" Requires="v">
                <p:oleObj spid="_x0000_s178189" name="Equation" r:id="rId9" imgW="1130040" imgH="279360" progId="Equation.DSMT4">
                  <p:embed/>
                </p:oleObj>
              </mc:Choice>
              <mc:Fallback>
                <p:oleObj name="Equation" r:id="rId9" imgW="1130040" imgH="279360"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4038" y="877888"/>
                        <a:ext cx="33750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 y="4718448"/>
            <a:ext cx="9144000" cy="523220"/>
          </a:xfrm>
          <a:prstGeom prst="rect">
            <a:avLst/>
          </a:prstGeom>
          <a:noFill/>
        </p:spPr>
        <p:txBody>
          <a:bodyPr wrap="square" rtlCol="0">
            <a:spAutoFit/>
          </a:bodyPr>
          <a:lstStyle/>
          <a:p>
            <a:pPr algn="ctr"/>
            <a:r>
              <a:rPr lang="en-US" sz="2800" dirty="0" smtClean="0"/>
              <a:t>What effect does this torque have on the current loop?</a:t>
            </a:r>
            <a:endParaRPr lang="en-US" sz="2800" dirty="0"/>
          </a:p>
        </p:txBody>
      </p:sp>
      <p:sp>
        <p:nvSpPr>
          <p:cNvPr id="10" name="TextBox 9"/>
          <p:cNvSpPr txBox="1"/>
          <p:nvPr/>
        </p:nvSpPr>
        <p:spPr>
          <a:xfrm>
            <a:off x="0" y="5241668"/>
            <a:ext cx="9143999" cy="830997"/>
          </a:xfrm>
          <a:prstGeom prst="rect">
            <a:avLst/>
          </a:prstGeom>
          <a:noFill/>
        </p:spPr>
        <p:txBody>
          <a:bodyPr wrap="square" rtlCol="0">
            <a:spAutoFit/>
          </a:bodyPr>
          <a:lstStyle/>
          <a:p>
            <a:pPr algn="ctr"/>
            <a:r>
              <a:rPr lang="en-US" sz="2400" dirty="0" smtClean="0"/>
              <a:t>The magnetic moment vector </a:t>
            </a:r>
            <a:r>
              <a:rPr lang="en-US" sz="2400" b="1" i="1" dirty="0" smtClean="0"/>
              <a:t>precesses</a:t>
            </a:r>
            <a:r>
              <a:rPr lang="en-US" sz="2400" dirty="0" smtClean="0"/>
              <a:t> about  the</a:t>
            </a:r>
          </a:p>
          <a:p>
            <a:pPr algn="ctr"/>
            <a:r>
              <a:rPr lang="en-US" sz="2400" dirty="0" smtClean="0"/>
              <a:t>magnetic field lines, but the angle </a:t>
            </a:r>
            <a:r>
              <a:rPr lang="el-GR" sz="2400" dirty="0" smtClean="0"/>
              <a:t>φ</a:t>
            </a:r>
            <a:r>
              <a:rPr lang="en-US" sz="2400" dirty="0" smtClean="0"/>
              <a:t> remains constant.</a:t>
            </a:r>
            <a:endParaRPr lang="en-US" sz="2400" dirty="0"/>
          </a:p>
        </p:txBody>
      </p:sp>
      <p:grpSp>
        <p:nvGrpSpPr>
          <p:cNvPr id="4" name="Group 13"/>
          <p:cNvGrpSpPr/>
          <p:nvPr/>
        </p:nvGrpSpPr>
        <p:grpSpPr>
          <a:xfrm>
            <a:off x="3048000" y="6142192"/>
            <a:ext cx="2590800" cy="612775"/>
            <a:chOff x="3048000" y="6019800"/>
            <a:chExt cx="2590800" cy="612775"/>
          </a:xfrm>
        </p:grpSpPr>
        <p:sp>
          <p:nvSpPr>
            <p:cNvPr id="11" name="Rectangle 10"/>
            <p:cNvSpPr/>
            <p:nvPr/>
          </p:nvSpPr>
          <p:spPr>
            <a:xfrm>
              <a:off x="3048000" y="6019800"/>
              <a:ext cx="2590800" cy="609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318" name="Object 6"/>
            <p:cNvGraphicFramePr>
              <a:graphicFrameLocks noChangeAspect="1"/>
            </p:cNvGraphicFramePr>
            <p:nvPr/>
          </p:nvGraphicFramePr>
          <p:xfrm>
            <a:off x="3200400" y="6019800"/>
            <a:ext cx="2376488" cy="612775"/>
          </p:xfrm>
          <a:graphic>
            <a:graphicData uri="http://schemas.openxmlformats.org/presentationml/2006/ole">
              <mc:AlternateContent xmlns:mc="http://schemas.openxmlformats.org/markup-compatibility/2006">
                <mc:Choice xmlns:v="urn:schemas-microsoft-com:vml" Requires="v">
                  <p:oleObj spid="_x0000_s178190" name="Equation" r:id="rId11" imgW="787320" imgH="203040" progId="Equation.DSMT4">
                    <p:embed/>
                  </p:oleObj>
                </mc:Choice>
                <mc:Fallback>
                  <p:oleObj name="Equation" r:id="rId11" imgW="787320" imgH="20304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6019800"/>
                          <a:ext cx="2376488"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Zombie\Desktop\SCHOOL\FLASH BACKUP 050810\ModernCourseMaterials\Papers_Images\Images\Gyroscope_precession.gif"/>
          <p:cNvPicPr>
            <a:picLocks noChangeAspect="1" noChangeArrowheads="1" noCrop="1"/>
          </p:cNvPicPr>
          <p:nvPr/>
        </p:nvPicPr>
        <p:blipFill>
          <a:blip r:embed="rId4" cstate="print"/>
          <a:srcRect/>
          <a:stretch>
            <a:fillRect/>
          </a:stretch>
        </p:blipFill>
        <p:spPr bwMode="auto">
          <a:xfrm>
            <a:off x="914400" y="1295400"/>
            <a:ext cx="2857500" cy="2857500"/>
          </a:xfrm>
          <a:prstGeom prst="rect">
            <a:avLst/>
          </a:prstGeom>
          <a:noFill/>
          <a:scene3d>
            <a:camera prst="orthographicFront">
              <a:rot lat="0" lon="10799977" rev="0"/>
            </a:camera>
            <a:lightRig rig="threePt" dir="t"/>
          </a:scene3d>
        </p:spPr>
      </p:pic>
      <p:pic>
        <p:nvPicPr>
          <p:cNvPr id="57347" name="Picture 3" descr="C:\Users\Zombie\Desktop\SCHOOL\ModernCourseMaterials\CurriculumPHYS2130FA10\Images\300px-PrecessionOfATop.svg.png"/>
          <p:cNvPicPr>
            <a:picLocks noChangeAspect="1" noChangeArrowheads="1"/>
          </p:cNvPicPr>
          <p:nvPr/>
        </p:nvPicPr>
        <p:blipFill>
          <a:blip r:embed="rId5" cstate="print"/>
          <a:srcRect/>
          <a:stretch>
            <a:fillRect/>
          </a:stretch>
        </p:blipFill>
        <p:spPr bwMode="auto">
          <a:xfrm>
            <a:off x="5257800" y="1143000"/>
            <a:ext cx="2857500" cy="2857500"/>
          </a:xfrm>
          <a:prstGeom prst="rect">
            <a:avLst/>
          </a:prstGeom>
          <a:noFill/>
        </p:spPr>
      </p:pic>
      <p:sp>
        <p:nvSpPr>
          <p:cNvPr id="4" name="TextBox 3"/>
          <p:cNvSpPr txBox="1"/>
          <p:nvPr/>
        </p:nvSpPr>
        <p:spPr>
          <a:xfrm>
            <a:off x="0" y="467380"/>
            <a:ext cx="9144000" cy="523220"/>
          </a:xfrm>
          <a:prstGeom prst="rect">
            <a:avLst/>
          </a:prstGeom>
          <a:noFill/>
        </p:spPr>
        <p:txBody>
          <a:bodyPr wrap="square" rtlCol="0">
            <a:spAutoFit/>
          </a:bodyPr>
          <a:lstStyle/>
          <a:p>
            <a:pPr algn="ctr"/>
            <a:r>
              <a:rPr lang="en-US" sz="2800" dirty="0" smtClean="0"/>
              <a:t>Precession of a Gyroscope in a Gravitational Field:</a:t>
            </a:r>
            <a:endParaRPr lang="en-US" sz="2800" dirty="0"/>
          </a:p>
        </p:txBody>
      </p:sp>
      <p:graphicFrame>
        <p:nvGraphicFramePr>
          <p:cNvPr id="5" name="Object 4"/>
          <p:cNvGraphicFramePr>
            <a:graphicFrameLocks noChangeAspect="1"/>
          </p:cNvGraphicFramePr>
          <p:nvPr/>
        </p:nvGraphicFramePr>
        <p:xfrm>
          <a:off x="3687762" y="1905000"/>
          <a:ext cx="1417638" cy="1265238"/>
        </p:xfrm>
        <a:graphic>
          <a:graphicData uri="http://schemas.openxmlformats.org/presentationml/2006/ole">
            <mc:AlternateContent xmlns:mc="http://schemas.openxmlformats.org/markup-compatibility/2006">
              <mc:Choice xmlns:v="urn:schemas-microsoft-com:vml" Requires="v">
                <p:oleObj spid="_x0000_s160773" name="Equation" r:id="rId6" imgW="469800" imgH="419040" progId="Equation.DSMT4">
                  <p:embed/>
                </p:oleObj>
              </mc:Choice>
              <mc:Fallback>
                <p:oleObj name="Equation" r:id="rId6" imgW="469800" imgH="41904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762" y="1905000"/>
                        <a:ext cx="1417638" cy="126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3400" y="4267200"/>
            <a:ext cx="6831229" cy="461665"/>
          </a:xfrm>
          <a:prstGeom prst="rect">
            <a:avLst/>
          </a:prstGeom>
          <a:noFill/>
        </p:spPr>
        <p:txBody>
          <a:bodyPr wrap="none" rtlCol="0">
            <a:spAutoFit/>
          </a:bodyPr>
          <a:lstStyle/>
          <a:p>
            <a:r>
              <a:rPr lang="en-US" sz="2400" dirty="0" smtClean="0"/>
              <a:t>The gyroscope can only spin about the symmetry axis</a:t>
            </a:r>
            <a:endParaRPr lang="en-US" sz="2400" dirty="0"/>
          </a:p>
        </p:txBody>
      </p:sp>
      <p:sp>
        <p:nvSpPr>
          <p:cNvPr id="7" name="TextBox 6"/>
          <p:cNvSpPr txBox="1"/>
          <p:nvPr/>
        </p:nvSpPr>
        <p:spPr>
          <a:xfrm>
            <a:off x="609600" y="5020270"/>
            <a:ext cx="7811434" cy="1200329"/>
          </a:xfrm>
          <a:prstGeom prst="rect">
            <a:avLst/>
          </a:prstGeom>
          <a:noFill/>
        </p:spPr>
        <p:txBody>
          <a:bodyPr wrap="none" rtlCol="0">
            <a:spAutoFit/>
          </a:bodyPr>
          <a:lstStyle/>
          <a:p>
            <a:r>
              <a:rPr lang="en-US" sz="2400" dirty="0" smtClean="0"/>
              <a:t>The torque acts at </a:t>
            </a:r>
            <a:r>
              <a:rPr lang="en-US" sz="2400" b="1" i="1" dirty="0" smtClean="0"/>
              <a:t>right angles </a:t>
            </a:r>
            <a:r>
              <a:rPr lang="en-US" sz="2400" dirty="0" smtClean="0"/>
              <a:t>to the angular momentum</a:t>
            </a:r>
          </a:p>
          <a:p>
            <a:r>
              <a:rPr lang="en-US" sz="2400" dirty="0" smtClean="0"/>
              <a:t>vector, so  it changes the </a:t>
            </a:r>
            <a:r>
              <a:rPr lang="en-US" sz="2400" b="1" i="1" dirty="0" smtClean="0"/>
              <a:t>direction</a:t>
            </a:r>
            <a:r>
              <a:rPr lang="en-US" sz="2400" dirty="0" smtClean="0"/>
              <a:t> of the angular momentum</a:t>
            </a:r>
          </a:p>
          <a:p>
            <a:r>
              <a:rPr lang="en-US" sz="2400" dirty="0" smtClean="0"/>
              <a:t> vector, but </a:t>
            </a:r>
            <a:r>
              <a:rPr lang="en-US" sz="2400" b="1" i="1" dirty="0" smtClean="0"/>
              <a:t>not its magnitude</a:t>
            </a:r>
            <a:r>
              <a:rPr lang="en-US" sz="2400" dirty="0" smtClean="0"/>
              <a:t>. </a:t>
            </a:r>
            <a:endParaRPr lang="en-US" sz="2400" dirty="0"/>
          </a:p>
        </p:txBody>
      </p:sp>
      <p:cxnSp>
        <p:nvCxnSpPr>
          <p:cNvPr id="9" name="Straight Connector 8"/>
          <p:cNvCxnSpPr/>
          <p:nvPr/>
        </p:nvCxnSpPr>
        <p:spPr>
          <a:xfrm>
            <a:off x="5638800" y="3810000"/>
            <a:ext cx="190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1" y="4267200"/>
            <a:ext cx="8305800" cy="2339102"/>
          </a:xfrm>
          <a:prstGeom prst="rect">
            <a:avLst/>
          </a:prstGeom>
          <a:noFill/>
        </p:spPr>
        <p:txBody>
          <a:bodyPr wrap="square" rtlCol="0">
            <a:spAutoFit/>
          </a:bodyPr>
          <a:lstStyle/>
          <a:p>
            <a:pPr marL="457200" indent="-457200">
              <a:buAutoNum type="alphaUcParenR"/>
            </a:pPr>
            <a:r>
              <a:rPr lang="en-US" sz="2400" dirty="0" smtClean="0"/>
              <a:t>The torque does not cause the magnetic moment vector of the current loop to flip directions.</a:t>
            </a:r>
          </a:p>
          <a:p>
            <a:pPr marL="457200" indent="-457200">
              <a:buAutoNum type="alphaUcParenR"/>
            </a:pPr>
            <a:r>
              <a:rPr lang="en-US" sz="2400" dirty="0" smtClean="0"/>
              <a:t>Since </a:t>
            </a:r>
            <a:r>
              <a:rPr lang="en-US" sz="2600" dirty="0" err="1" smtClean="0"/>
              <a:t>ϕ</a:t>
            </a:r>
            <a:r>
              <a:rPr lang="en-US" sz="2400" dirty="0" smtClean="0"/>
              <a:t> = constant, the projection of the magnetic moment vector onto the direction of the B-field does not change while the current loop is interacting with the B-field.</a:t>
            </a:r>
            <a:endParaRPr lang="en-US" sz="2400" dirty="0"/>
          </a:p>
        </p:txBody>
      </p:sp>
      <p:pic>
        <p:nvPicPr>
          <p:cNvPr id="8" name="Picture 2" descr="C:\Users\Zombie\Desktop\currentloop.jpg"/>
          <p:cNvPicPr>
            <a:picLocks noChangeAspect="1" noChangeArrowheads="1"/>
          </p:cNvPicPr>
          <p:nvPr/>
        </p:nvPicPr>
        <p:blipFill>
          <a:blip r:embed="rId3" cstate="print"/>
          <a:srcRect/>
          <a:stretch>
            <a:fillRect/>
          </a:stretch>
        </p:blipFill>
        <p:spPr bwMode="auto">
          <a:xfrm>
            <a:off x="914400" y="990600"/>
            <a:ext cx="3810000" cy="3095625"/>
          </a:xfrm>
          <a:prstGeom prst="rect">
            <a:avLst/>
          </a:prstGeom>
          <a:noFill/>
        </p:spPr>
      </p:pic>
      <p:sp>
        <p:nvSpPr>
          <p:cNvPr id="4" name="TextBox 3"/>
          <p:cNvSpPr txBox="1"/>
          <p:nvPr/>
        </p:nvSpPr>
        <p:spPr>
          <a:xfrm>
            <a:off x="3048000" y="3657600"/>
            <a:ext cx="3282373" cy="523220"/>
          </a:xfrm>
          <a:prstGeom prst="rect">
            <a:avLst/>
          </a:prstGeom>
          <a:noFill/>
        </p:spPr>
        <p:txBody>
          <a:bodyPr wrap="none" rtlCol="0">
            <a:spAutoFit/>
          </a:bodyPr>
          <a:lstStyle/>
          <a:p>
            <a:r>
              <a:rPr lang="en-US" sz="2800" dirty="0" smtClean="0"/>
              <a:t>Take-Home Message:</a:t>
            </a:r>
            <a:endParaRPr lang="en-US" sz="2800" dirty="0"/>
          </a:p>
        </p:txBody>
      </p:sp>
      <p:sp>
        <p:nvSpPr>
          <p:cNvPr id="10" name="TextBox 9"/>
          <p:cNvSpPr txBox="1"/>
          <p:nvPr/>
        </p:nvSpPr>
        <p:spPr>
          <a:xfrm>
            <a:off x="0" y="304800"/>
            <a:ext cx="9143999" cy="523220"/>
          </a:xfrm>
          <a:prstGeom prst="rect">
            <a:avLst/>
          </a:prstGeom>
          <a:noFill/>
        </p:spPr>
        <p:txBody>
          <a:bodyPr wrap="square" rtlCol="0">
            <a:spAutoFit/>
          </a:bodyPr>
          <a:lstStyle/>
          <a:p>
            <a:pPr algn="ctr"/>
            <a:r>
              <a:rPr lang="en-US" sz="2800" dirty="0" smtClean="0"/>
              <a:t>What corresponds to what?</a:t>
            </a:r>
            <a:endParaRPr lang="en-US" sz="2800" dirty="0"/>
          </a:p>
        </p:txBody>
      </p:sp>
      <p:pic>
        <p:nvPicPr>
          <p:cNvPr id="11" name="Picture 3" descr="C:\Users\Zombie\Desktop\SCHOOL\ModernCourseMaterials\CurriculumPHYS2130FA10\Images\300px-PrecessionOfATop.svg.png"/>
          <p:cNvPicPr>
            <a:picLocks noChangeAspect="1" noChangeArrowheads="1"/>
          </p:cNvPicPr>
          <p:nvPr/>
        </p:nvPicPr>
        <p:blipFill>
          <a:blip r:embed="rId4" cstate="print"/>
          <a:srcRect/>
          <a:stretch>
            <a:fillRect/>
          </a:stretch>
        </p:blipFill>
        <p:spPr bwMode="auto">
          <a:xfrm>
            <a:off x="5295900" y="990600"/>
            <a:ext cx="2857500" cy="2857500"/>
          </a:xfrm>
          <a:prstGeom prst="rect">
            <a:avLst/>
          </a:prstGeom>
          <a:noFill/>
        </p:spPr>
      </p:pic>
      <p:cxnSp>
        <p:nvCxnSpPr>
          <p:cNvPr id="7" name="Straight Connector 6"/>
          <p:cNvCxnSpPr/>
          <p:nvPr/>
        </p:nvCxnSpPr>
        <p:spPr>
          <a:xfrm>
            <a:off x="5638800" y="3657600"/>
            <a:ext cx="1905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C:\Users\Zombie\Desktop\momentnonuniform copy.jpg"/>
          <p:cNvPicPr>
            <a:picLocks noChangeAspect="1" noChangeArrowheads="1"/>
          </p:cNvPicPr>
          <p:nvPr/>
        </p:nvPicPr>
        <p:blipFill>
          <a:blip r:embed="rId4" cstate="print"/>
          <a:srcRect/>
          <a:stretch>
            <a:fillRect/>
          </a:stretch>
        </p:blipFill>
        <p:spPr bwMode="auto">
          <a:xfrm>
            <a:off x="623316" y="743712"/>
            <a:ext cx="7606284" cy="6038088"/>
          </a:xfrm>
          <a:prstGeom prst="rect">
            <a:avLst/>
          </a:prstGeom>
          <a:noFill/>
        </p:spPr>
      </p:pic>
      <p:sp>
        <p:nvSpPr>
          <p:cNvPr id="5" name="TextBox 4"/>
          <p:cNvSpPr txBox="1"/>
          <p:nvPr/>
        </p:nvSpPr>
        <p:spPr>
          <a:xfrm>
            <a:off x="0" y="228600"/>
            <a:ext cx="9144000" cy="523220"/>
          </a:xfrm>
          <a:prstGeom prst="rect">
            <a:avLst/>
          </a:prstGeom>
          <a:noFill/>
        </p:spPr>
        <p:txBody>
          <a:bodyPr wrap="square" rtlCol="0">
            <a:spAutoFit/>
          </a:bodyPr>
          <a:lstStyle/>
          <a:p>
            <a:pPr algn="ctr"/>
            <a:r>
              <a:rPr lang="en-US" sz="2800" dirty="0" smtClean="0"/>
              <a:t>Magnetic Moment in a </a:t>
            </a:r>
            <a:r>
              <a:rPr lang="en-US" sz="2800" u="sng" dirty="0" smtClean="0"/>
              <a:t>Non-Uniform</a:t>
            </a:r>
            <a:r>
              <a:rPr lang="en-US" sz="2800" dirty="0" smtClean="0"/>
              <a:t> Magnetic Field</a:t>
            </a:r>
            <a:endParaRPr lang="en-US" sz="2800" dirty="0"/>
          </a:p>
        </p:txBody>
      </p:sp>
      <p:graphicFrame>
        <p:nvGraphicFramePr>
          <p:cNvPr id="32770" name="Object 2"/>
          <p:cNvGraphicFramePr>
            <a:graphicFrameLocks noChangeAspect="1"/>
          </p:cNvGraphicFramePr>
          <p:nvPr/>
        </p:nvGraphicFramePr>
        <p:xfrm>
          <a:off x="2346325" y="4070350"/>
          <a:ext cx="415925" cy="447675"/>
        </p:xfrm>
        <a:graphic>
          <a:graphicData uri="http://schemas.openxmlformats.org/presentationml/2006/ole">
            <mc:AlternateContent xmlns:mc="http://schemas.openxmlformats.org/markup-compatibility/2006">
              <mc:Choice xmlns:v="urn:schemas-microsoft-com:vml" Requires="v">
                <p:oleObj spid="_x0000_s164873" name="Equation" r:id="rId5" imgW="164880" imgH="177480" progId="Equation.DSMT4">
                  <p:embed/>
                </p:oleObj>
              </mc:Choice>
              <mc:Fallback>
                <p:oleObj name="Equation" r:id="rId5" imgW="164880" imgH="177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325" y="4070350"/>
                        <a:ext cx="415925" cy="447675"/>
                      </a:xfrm>
                      <a:prstGeom prst="rect">
                        <a:avLst/>
                      </a:prstGeom>
                      <a:solidFill>
                        <a:schemeClr val="bg1"/>
                      </a:solidFill>
                    </p:spPr>
                  </p:pic>
                </p:oleObj>
              </mc:Fallback>
            </mc:AlternateContent>
          </a:graphicData>
        </a:graphic>
      </p:graphicFrame>
      <p:graphicFrame>
        <p:nvGraphicFramePr>
          <p:cNvPr id="32771" name="Object 3"/>
          <p:cNvGraphicFramePr>
            <a:graphicFrameLocks noChangeAspect="1"/>
          </p:cNvGraphicFramePr>
          <p:nvPr/>
        </p:nvGraphicFramePr>
        <p:xfrm>
          <a:off x="4632325" y="3765550"/>
          <a:ext cx="415925" cy="447675"/>
        </p:xfrm>
        <a:graphic>
          <a:graphicData uri="http://schemas.openxmlformats.org/presentationml/2006/ole">
            <mc:AlternateContent xmlns:mc="http://schemas.openxmlformats.org/markup-compatibility/2006">
              <mc:Choice xmlns:v="urn:schemas-microsoft-com:vml" Requires="v">
                <p:oleObj spid="_x0000_s164874" name="Equation" r:id="rId7" imgW="164880" imgH="177480" progId="Equation.DSMT4">
                  <p:embed/>
                </p:oleObj>
              </mc:Choice>
              <mc:Fallback>
                <p:oleObj name="Equation" r:id="rId7" imgW="1648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25" y="3765550"/>
                        <a:ext cx="415925" cy="447675"/>
                      </a:xfrm>
                      <a:prstGeom prst="rect">
                        <a:avLst/>
                      </a:prstGeom>
                      <a:solidFill>
                        <a:schemeClr val="bg1"/>
                      </a:solidFill>
                    </p:spPr>
                  </p:pic>
                </p:oleObj>
              </mc:Fallback>
            </mc:AlternateContent>
          </a:graphicData>
        </a:graphic>
      </p:graphicFrame>
      <p:graphicFrame>
        <p:nvGraphicFramePr>
          <p:cNvPr id="32772" name="Object 4"/>
          <p:cNvGraphicFramePr>
            <a:graphicFrameLocks noChangeAspect="1"/>
          </p:cNvGraphicFramePr>
          <p:nvPr/>
        </p:nvGraphicFramePr>
        <p:xfrm>
          <a:off x="6842125" y="4016375"/>
          <a:ext cx="415925" cy="447675"/>
        </p:xfrm>
        <a:graphic>
          <a:graphicData uri="http://schemas.openxmlformats.org/presentationml/2006/ole">
            <mc:AlternateContent xmlns:mc="http://schemas.openxmlformats.org/markup-compatibility/2006">
              <mc:Choice xmlns:v="urn:schemas-microsoft-com:vml" Requires="v">
                <p:oleObj spid="_x0000_s164875" name="Equation" r:id="rId9" imgW="164880" imgH="177480" progId="Equation.DSMT4">
                  <p:embed/>
                </p:oleObj>
              </mc:Choice>
              <mc:Fallback>
                <p:oleObj name="Equation" r:id="rId9" imgW="164880" imgH="1774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25" y="4016375"/>
                        <a:ext cx="415925" cy="447675"/>
                      </a:xfrm>
                      <a:prstGeom prst="rect">
                        <a:avLst/>
                      </a:prstGeom>
                      <a:solidFill>
                        <a:schemeClr val="bg1"/>
                      </a:solidFill>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C:\Users\Zombie\Desktop\precession.gif"/>
          <p:cNvPicPr>
            <a:picLocks noChangeAspect="1" noChangeArrowheads="1"/>
          </p:cNvPicPr>
          <p:nvPr/>
        </p:nvPicPr>
        <p:blipFill>
          <a:blip r:embed="rId2" cstate="print"/>
          <a:srcRect/>
          <a:stretch>
            <a:fillRect/>
          </a:stretch>
        </p:blipFill>
        <p:spPr bwMode="auto">
          <a:xfrm>
            <a:off x="2286000" y="1524000"/>
            <a:ext cx="4343400" cy="3448050"/>
          </a:xfrm>
          <a:prstGeom prst="rect">
            <a:avLst/>
          </a:prstGeom>
          <a:noFill/>
        </p:spPr>
      </p:pic>
      <p:cxnSp>
        <p:nvCxnSpPr>
          <p:cNvPr id="4" name="Straight Arrow Connector 3"/>
          <p:cNvCxnSpPr/>
          <p:nvPr/>
        </p:nvCxnSpPr>
        <p:spPr>
          <a:xfrm rot="16200000" flipV="1">
            <a:off x="3505200" y="2743200"/>
            <a:ext cx="990600" cy="68580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7298" y="228600"/>
            <a:ext cx="7740902" cy="523220"/>
          </a:xfrm>
          <a:prstGeom prst="rect">
            <a:avLst/>
          </a:prstGeom>
          <a:noFill/>
        </p:spPr>
        <p:txBody>
          <a:bodyPr wrap="none" rtlCol="0">
            <a:spAutoFit/>
          </a:bodyPr>
          <a:lstStyle/>
          <a:p>
            <a:r>
              <a:rPr lang="en-US" sz="2800" dirty="0" smtClean="0"/>
              <a:t>Magnetic Moment in a </a:t>
            </a:r>
            <a:r>
              <a:rPr lang="en-US" sz="2800" u="sng" dirty="0" smtClean="0"/>
              <a:t>Non-Uniform</a:t>
            </a:r>
            <a:r>
              <a:rPr lang="en-US" sz="2800" dirty="0" smtClean="0"/>
              <a:t> Magnetic Field</a:t>
            </a:r>
            <a:endParaRPr lang="en-US" sz="2800" dirty="0"/>
          </a:p>
        </p:txBody>
      </p:sp>
      <p:pic>
        <p:nvPicPr>
          <p:cNvPr id="192515" name="Picture 3" descr="C:\Users\Zombie\Desktop\SGcurrentloopexpectaions(1) copy.jpg"/>
          <p:cNvPicPr>
            <a:picLocks noChangeAspect="1" noChangeArrowheads="1"/>
          </p:cNvPicPr>
          <p:nvPr/>
        </p:nvPicPr>
        <p:blipFill>
          <a:blip r:embed="rId3" cstate="print"/>
          <a:srcRect/>
          <a:stretch>
            <a:fillRect/>
          </a:stretch>
        </p:blipFill>
        <p:spPr bwMode="auto">
          <a:xfrm>
            <a:off x="1169988" y="5040313"/>
            <a:ext cx="762000" cy="1057275"/>
          </a:xfrm>
          <a:prstGeom prst="rect">
            <a:avLst/>
          </a:prstGeom>
          <a:noFill/>
        </p:spPr>
      </p:pic>
      <p:pic>
        <p:nvPicPr>
          <p:cNvPr id="192516" name="Picture 4" descr="C:\Users\Zombie\Desktop\SGcurrentloopexpectaions(2) copy.jpg"/>
          <p:cNvPicPr>
            <a:picLocks noChangeAspect="1" noChangeArrowheads="1"/>
          </p:cNvPicPr>
          <p:nvPr/>
        </p:nvPicPr>
        <p:blipFill>
          <a:blip r:embed="rId4" cstate="print"/>
          <a:srcRect/>
          <a:stretch>
            <a:fillRect/>
          </a:stretch>
        </p:blipFill>
        <p:spPr bwMode="auto">
          <a:xfrm>
            <a:off x="3810000" y="5305425"/>
            <a:ext cx="1238250" cy="790575"/>
          </a:xfrm>
          <a:prstGeom prst="rect">
            <a:avLst/>
          </a:prstGeom>
          <a:noFill/>
        </p:spPr>
      </p:pic>
      <p:pic>
        <p:nvPicPr>
          <p:cNvPr id="192517" name="Picture 5" descr="C:\Users\Zombie\Desktop\SGcurrentloopexpectaions(3) copy.jpg"/>
          <p:cNvPicPr>
            <a:picLocks noChangeAspect="1" noChangeArrowheads="1"/>
          </p:cNvPicPr>
          <p:nvPr/>
        </p:nvPicPr>
        <p:blipFill>
          <a:blip r:embed="rId5" cstate="print"/>
          <a:srcRect/>
          <a:stretch>
            <a:fillRect/>
          </a:stretch>
        </p:blipFill>
        <p:spPr bwMode="auto">
          <a:xfrm>
            <a:off x="7010400" y="4972050"/>
            <a:ext cx="609600" cy="112395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Zombie\Desktop\SGcurrentloopexpectaions copy.jpg"/>
          <p:cNvPicPr>
            <a:picLocks noChangeAspect="1" noChangeArrowheads="1"/>
          </p:cNvPicPr>
          <p:nvPr/>
        </p:nvPicPr>
        <p:blipFill>
          <a:blip r:embed="rId3" cstate="print"/>
          <a:srcRect/>
          <a:stretch>
            <a:fillRect/>
          </a:stretch>
        </p:blipFill>
        <p:spPr bwMode="auto">
          <a:xfrm>
            <a:off x="1066800" y="1295400"/>
            <a:ext cx="6572250" cy="4500563"/>
          </a:xfrm>
          <a:prstGeom prst="rect">
            <a:avLst/>
          </a:prstGeom>
          <a:noFill/>
        </p:spPr>
      </p:pic>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Magnetic Moment in a </a:t>
            </a:r>
            <a:r>
              <a:rPr lang="en-US" sz="2800" u="sng" dirty="0" smtClean="0"/>
              <a:t>Non-Uniform</a:t>
            </a:r>
            <a:r>
              <a:rPr lang="en-US" sz="2800" dirty="0" smtClean="0"/>
              <a:t> Magnetic Field</a:t>
            </a:r>
            <a:endParaRPr lang="en-US" sz="2800" dirty="0"/>
          </a:p>
        </p:txBody>
      </p:sp>
      <p:sp>
        <p:nvSpPr>
          <p:cNvPr id="4" name="TextBox 3"/>
          <p:cNvSpPr txBox="1"/>
          <p:nvPr/>
        </p:nvSpPr>
        <p:spPr>
          <a:xfrm>
            <a:off x="228600" y="3124200"/>
            <a:ext cx="951286" cy="646331"/>
          </a:xfrm>
          <a:prstGeom prst="rect">
            <a:avLst/>
          </a:prstGeom>
          <a:noFill/>
        </p:spPr>
        <p:txBody>
          <a:bodyPr wrap="none" rtlCol="0">
            <a:spAutoFit/>
          </a:bodyPr>
          <a:lstStyle/>
          <a:p>
            <a:r>
              <a:rPr lang="en-US" b="1" dirty="0" smtClean="0">
                <a:solidFill>
                  <a:srgbClr val="FF0000"/>
                </a:solidFill>
              </a:rPr>
              <a:t>Atom</a:t>
            </a:r>
          </a:p>
          <a:p>
            <a:r>
              <a:rPr lang="en-US" b="1" dirty="0" smtClean="0">
                <a:solidFill>
                  <a:srgbClr val="FF0000"/>
                </a:solidFill>
              </a:rPr>
              <a:t>injected</a:t>
            </a:r>
            <a:endParaRPr lang="en-US" b="1" dirty="0">
              <a:solidFill>
                <a:srgbClr val="FF0000"/>
              </a:solidFill>
            </a:endParaRPr>
          </a:p>
        </p:txBody>
      </p:sp>
      <p:cxnSp>
        <p:nvCxnSpPr>
          <p:cNvPr id="6" name="Straight Arrow Connector 5"/>
          <p:cNvCxnSpPr/>
          <p:nvPr/>
        </p:nvCxnSpPr>
        <p:spPr>
          <a:xfrm flipV="1">
            <a:off x="1905000" y="4876800"/>
            <a:ext cx="609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5181600"/>
            <a:ext cx="1542410" cy="923330"/>
          </a:xfrm>
          <a:prstGeom prst="rect">
            <a:avLst/>
          </a:prstGeom>
          <a:noFill/>
        </p:spPr>
        <p:txBody>
          <a:bodyPr wrap="none" rtlCol="0">
            <a:spAutoFit/>
          </a:bodyPr>
          <a:lstStyle/>
          <a:p>
            <a:r>
              <a:rPr lang="en-US" b="1" dirty="0" smtClean="0">
                <a:solidFill>
                  <a:srgbClr val="FF0000"/>
                </a:solidFill>
              </a:rPr>
              <a:t>Non-uniform</a:t>
            </a:r>
          </a:p>
          <a:p>
            <a:r>
              <a:rPr lang="en-US" b="1" dirty="0" smtClean="0">
                <a:solidFill>
                  <a:srgbClr val="FF0000"/>
                </a:solidFill>
              </a:rPr>
              <a:t>magnetic field</a:t>
            </a:r>
          </a:p>
          <a:p>
            <a:r>
              <a:rPr lang="en-US" b="1" dirty="0" smtClean="0">
                <a:solidFill>
                  <a:srgbClr val="FF0000"/>
                </a:solidFill>
              </a:rPr>
              <a:t>lines</a:t>
            </a:r>
            <a:endParaRPr lang="en-US" b="1" dirty="0">
              <a:solidFill>
                <a:srgbClr val="FF0000"/>
              </a:solidFill>
            </a:endParaRPr>
          </a:p>
        </p:txBody>
      </p:sp>
      <p:sp>
        <p:nvSpPr>
          <p:cNvPr id="8" name="TextBox 7"/>
          <p:cNvSpPr txBox="1"/>
          <p:nvPr/>
        </p:nvSpPr>
        <p:spPr>
          <a:xfrm>
            <a:off x="7391400" y="990600"/>
            <a:ext cx="1752600" cy="461665"/>
          </a:xfrm>
          <a:prstGeom prst="rect">
            <a:avLst/>
          </a:prstGeom>
          <a:noFill/>
        </p:spPr>
        <p:txBody>
          <a:bodyPr wrap="square" rtlCol="0">
            <a:spAutoFit/>
          </a:bodyPr>
          <a:lstStyle/>
          <a:p>
            <a:r>
              <a:rPr lang="en-US" b="1" u="sng" dirty="0" smtClean="0">
                <a:solidFill>
                  <a:srgbClr val="FF0000"/>
                </a:solidFill>
              </a:rPr>
              <a:t>Projection</a:t>
            </a:r>
            <a:endParaRPr lang="en-US" b="1" dirty="0">
              <a:solidFill>
                <a:srgbClr val="FF0000"/>
              </a:solidFill>
            </a:endParaRPr>
          </a:p>
        </p:txBody>
      </p:sp>
      <p:sp>
        <p:nvSpPr>
          <p:cNvPr id="9" name="TextBox 8"/>
          <p:cNvSpPr txBox="1"/>
          <p:nvPr/>
        </p:nvSpPr>
        <p:spPr>
          <a:xfrm>
            <a:off x="6934200" y="1383268"/>
            <a:ext cx="1520673" cy="369332"/>
          </a:xfrm>
          <a:prstGeom prst="rect">
            <a:avLst/>
          </a:prstGeom>
          <a:noFill/>
        </p:spPr>
        <p:txBody>
          <a:bodyPr wrap="none" rtlCol="0">
            <a:spAutoFit/>
          </a:bodyPr>
          <a:lstStyle/>
          <a:p>
            <a:r>
              <a:rPr lang="en-US" b="1" dirty="0" smtClean="0">
                <a:solidFill>
                  <a:srgbClr val="FF0000"/>
                </a:solidFill>
              </a:rPr>
              <a:t>large, positive</a:t>
            </a:r>
            <a:endParaRPr lang="en-US" b="1" dirty="0">
              <a:solidFill>
                <a:srgbClr val="FF0000"/>
              </a:solidFill>
            </a:endParaRPr>
          </a:p>
        </p:txBody>
      </p:sp>
      <p:sp>
        <p:nvSpPr>
          <p:cNvPr id="10" name="TextBox 9"/>
          <p:cNvSpPr txBox="1"/>
          <p:nvPr/>
        </p:nvSpPr>
        <p:spPr>
          <a:xfrm>
            <a:off x="7543800" y="3429000"/>
            <a:ext cx="589520" cy="369332"/>
          </a:xfrm>
          <a:prstGeom prst="rect">
            <a:avLst/>
          </a:prstGeom>
          <a:noFill/>
        </p:spPr>
        <p:txBody>
          <a:bodyPr wrap="none" rtlCol="0">
            <a:spAutoFit/>
          </a:bodyPr>
          <a:lstStyle/>
          <a:p>
            <a:r>
              <a:rPr lang="en-US" b="1" dirty="0" smtClean="0">
                <a:solidFill>
                  <a:srgbClr val="FF0000"/>
                </a:solidFill>
              </a:rPr>
              <a:t>zero</a:t>
            </a:r>
            <a:endParaRPr lang="en-US" b="1" dirty="0">
              <a:solidFill>
                <a:srgbClr val="FF0000"/>
              </a:solidFill>
            </a:endParaRPr>
          </a:p>
        </p:txBody>
      </p:sp>
      <p:sp>
        <p:nvSpPr>
          <p:cNvPr id="11" name="TextBox 10"/>
          <p:cNvSpPr txBox="1"/>
          <p:nvPr/>
        </p:nvSpPr>
        <p:spPr>
          <a:xfrm>
            <a:off x="6781800" y="5181600"/>
            <a:ext cx="1581908" cy="369332"/>
          </a:xfrm>
          <a:prstGeom prst="rect">
            <a:avLst/>
          </a:prstGeom>
          <a:noFill/>
        </p:spPr>
        <p:txBody>
          <a:bodyPr wrap="none" rtlCol="0">
            <a:spAutoFit/>
          </a:bodyPr>
          <a:lstStyle/>
          <a:p>
            <a:r>
              <a:rPr lang="en-US" b="1" dirty="0" smtClean="0">
                <a:solidFill>
                  <a:srgbClr val="FF0000"/>
                </a:solidFill>
              </a:rPr>
              <a:t>large, negative</a:t>
            </a:r>
            <a:endParaRPr lang="en-US" b="1" dirty="0">
              <a:solidFill>
                <a:srgbClr val="FF0000"/>
              </a:solidFill>
            </a:endParaRPr>
          </a:p>
        </p:txBody>
      </p:sp>
      <p:sp>
        <p:nvSpPr>
          <p:cNvPr id="12" name="TextBox 11"/>
          <p:cNvSpPr txBox="1"/>
          <p:nvPr/>
        </p:nvSpPr>
        <p:spPr>
          <a:xfrm>
            <a:off x="7086600" y="4191000"/>
            <a:ext cx="971690" cy="461665"/>
          </a:xfrm>
          <a:prstGeom prst="rect">
            <a:avLst/>
          </a:prstGeom>
          <a:noFill/>
        </p:spPr>
        <p:txBody>
          <a:bodyPr wrap="none" rtlCol="0">
            <a:spAutoFit/>
          </a:bodyPr>
          <a:lstStyle/>
          <a:p>
            <a:r>
              <a:rPr lang="en-US" b="1" dirty="0" smtClean="0">
                <a:solidFill>
                  <a:srgbClr val="FF0000"/>
                </a:solidFill>
              </a:rPr>
              <a:t>small</a:t>
            </a:r>
            <a:endParaRPr lang="en-US" b="1" dirty="0">
              <a:solidFill>
                <a:srgbClr val="FF0000"/>
              </a:solidFill>
            </a:endParaRPr>
          </a:p>
        </p:txBody>
      </p:sp>
      <p:sp>
        <p:nvSpPr>
          <p:cNvPr id="13" name="TextBox 12"/>
          <p:cNvSpPr txBox="1"/>
          <p:nvPr/>
        </p:nvSpPr>
        <p:spPr>
          <a:xfrm>
            <a:off x="7623327" y="2450068"/>
            <a:ext cx="971690" cy="461665"/>
          </a:xfrm>
          <a:prstGeom prst="rect">
            <a:avLst/>
          </a:prstGeom>
          <a:noFill/>
        </p:spPr>
        <p:txBody>
          <a:bodyPr wrap="none" rtlCol="0">
            <a:spAutoFit/>
          </a:bodyPr>
          <a:lstStyle/>
          <a:p>
            <a:r>
              <a:rPr lang="en-US" b="1" dirty="0" smtClean="0">
                <a:solidFill>
                  <a:srgbClr val="FF0000"/>
                </a:solidFill>
              </a:rPr>
              <a:t>small</a:t>
            </a:r>
            <a:endParaRPr lang="en-US" b="1" dirty="0">
              <a:solidFill>
                <a:srgbClr val="FF0000"/>
              </a:solidFill>
            </a:endParaRPr>
          </a:p>
        </p:txBody>
      </p:sp>
      <p:sp>
        <p:nvSpPr>
          <p:cNvPr id="14" name="TextBox 13"/>
          <p:cNvSpPr txBox="1"/>
          <p:nvPr/>
        </p:nvSpPr>
        <p:spPr>
          <a:xfrm>
            <a:off x="7391400" y="5943600"/>
            <a:ext cx="1752600" cy="461665"/>
          </a:xfrm>
          <a:prstGeom prst="rect">
            <a:avLst/>
          </a:prstGeom>
          <a:noFill/>
        </p:spPr>
        <p:txBody>
          <a:bodyPr wrap="square" rtlCol="0">
            <a:spAutoFit/>
          </a:bodyPr>
          <a:lstStyle/>
          <a:p>
            <a:r>
              <a:rPr lang="en-US" b="1" u="sng" dirty="0" smtClean="0">
                <a:solidFill>
                  <a:srgbClr val="FF0000"/>
                </a:solidFill>
              </a:rPr>
              <a:t>Deflection</a:t>
            </a:r>
            <a:endParaRPr lang="en-US"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4572000" cy="523220"/>
          </a:xfrm>
          <a:prstGeom prst="rect">
            <a:avLst/>
          </a:prstGeom>
          <a:noFill/>
        </p:spPr>
        <p:txBody>
          <a:bodyPr wrap="square" rtlCol="0">
            <a:spAutoFit/>
          </a:bodyPr>
          <a:lstStyle/>
          <a:p>
            <a:r>
              <a:rPr lang="en-US" sz="2800" dirty="0" smtClean="0"/>
              <a:t>Remember the Bohr Model:</a:t>
            </a:r>
          </a:p>
        </p:txBody>
      </p:sp>
      <p:sp>
        <p:nvSpPr>
          <p:cNvPr id="6" name="TextBox 5"/>
          <p:cNvSpPr txBox="1"/>
          <p:nvPr/>
        </p:nvSpPr>
        <p:spPr>
          <a:xfrm>
            <a:off x="304800" y="1724085"/>
            <a:ext cx="8610600" cy="4524315"/>
          </a:xfrm>
          <a:prstGeom prst="rect">
            <a:avLst/>
          </a:prstGeom>
          <a:noFill/>
        </p:spPr>
        <p:txBody>
          <a:bodyPr wrap="square" rtlCol="0">
            <a:spAutoFit/>
          </a:bodyPr>
          <a:lstStyle/>
          <a:p>
            <a:pPr>
              <a:buFont typeface="Arial" pitchFamily="34" charset="0"/>
              <a:buChar char="•"/>
            </a:pPr>
            <a:r>
              <a:rPr lang="en-US" sz="2400" dirty="0" smtClean="0"/>
              <a:t> We know how magnetic moments (current loops) behave</a:t>
            </a:r>
          </a:p>
          <a:p>
            <a:r>
              <a:rPr lang="en-US" sz="2400" dirty="0" smtClean="0"/>
              <a:t>	 in the presence of a magnetic field.</a:t>
            </a:r>
          </a:p>
          <a:p>
            <a:endParaRPr lang="en-US" sz="2400" dirty="0" smtClean="0"/>
          </a:p>
          <a:p>
            <a:pPr>
              <a:buFont typeface="Arial" pitchFamily="34" charset="0"/>
              <a:buChar char="•"/>
            </a:pPr>
            <a:r>
              <a:rPr lang="en-US" sz="2400" dirty="0" smtClean="0"/>
              <a:t> Orbital angular momentum does contribute to the magnetic 	moment of an atom – even in modern theories</a:t>
            </a:r>
          </a:p>
          <a:p>
            <a:endParaRPr lang="en-US" sz="2400" dirty="0" smtClean="0"/>
          </a:p>
          <a:p>
            <a:pPr>
              <a:buFont typeface="Arial" pitchFamily="34" charset="0"/>
              <a:buChar char="•"/>
            </a:pPr>
            <a:r>
              <a:rPr lang="en-US" sz="2400" dirty="0" smtClean="0"/>
              <a:t> We know a neutral atom has a magnetic moment when it is</a:t>
            </a:r>
          </a:p>
          <a:p>
            <a:r>
              <a:rPr lang="en-US" sz="2400" dirty="0" smtClean="0"/>
              <a:t>	deflected by a non-uniform magnetic field.</a:t>
            </a:r>
          </a:p>
          <a:p>
            <a:pPr>
              <a:buFont typeface="Arial" pitchFamily="34" charset="0"/>
              <a:buChar char="•"/>
            </a:pPr>
            <a:endParaRPr lang="en-US" sz="2400" dirty="0" smtClean="0"/>
          </a:p>
          <a:p>
            <a:pPr>
              <a:buFont typeface="Arial" pitchFamily="34" charset="0"/>
              <a:buChar char="•"/>
            </a:pPr>
            <a:r>
              <a:rPr lang="en-US" sz="2400" dirty="0" smtClean="0"/>
              <a:t> Measuring this deflection (when the B-field is well known) is 	a measurement of the projection of the atom’s magnetic</a:t>
            </a:r>
          </a:p>
          <a:p>
            <a:r>
              <a:rPr lang="en-US" sz="2400" dirty="0" smtClean="0"/>
              <a:t>	moment onto the axis of the magnetic field.</a:t>
            </a:r>
            <a:endParaRPr lang="en-US" sz="2400" dirty="0"/>
          </a:p>
        </p:txBody>
      </p:sp>
      <p:pic>
        <p:nvPicPr>
          <p:cNvPr id="7" name="Picture 6" descr="310px-Bohr-atom-PAR.svg.png"/>
          <p:cNvPicPr>
            <a:picLocks noChangeAspect="1"/>
          </p:cNvPicPr>
          <p:nvPr/>
        </p:nvPicPr>
        <p:blipFill>
          <a:blip r:embed="rId3"/>
          <a:stretch>
            <a:fillRect/>
          </a:stretch>
        </p:blipFill>
        <p:spPr>
          <a:xfrm>
            <a:off x="5715000" y="0"/>
            <a:ext cx="1968500" cy="17145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4572000" cy="523220"/>
          </a:xfrm>
          <a:prstGeom prst="rect">
            <a:avLst/>
          </a:prstGeom>
          <a:noFill/>
        </p:spPr>
        <p:txBody>
          <a:bodyPr wrap="square" rtlCol="0">
            <a:spAutoFit/>
          </a:bodyPr>
          <a:lstStyle/>
          <a:p>
            <a:r>
              <a:rPr lang="en-US" sz="2800" dirty="0" smtClean="0"/>
              <a:t>Remember the Bohr Model:</a:t>
            </a:r>
          </a:p>
        </p:txBody>
      </p:sp>
      <p:sp>
        <p:nvSpPr>
          <p:cNvPr id="6" name="TextBox 5"/>
          <p:cNvSpPr txBox="1"/>
          <p:nvPr/>
        </p:nvSpPr>
        <p:spPr>
          <a:xfrm>
            <a:off x="304800" y="1724085"/>
            <a:ext cx="8610600" cy="4524315"/>
          </a:xfrm>
          <a:prstGeom prst="rect">
            <a:avLst/>
          </a:prstGeom>
          <a:noFill/>
        </p:spPr>
        <p:txBody>
          <a:bodyPr wrap="square" rtlCol="0">
            <a:spAutoFit/>
          </a:bodyPr>
          <a:lstStyle/>
          <a:p>
            <a:pPr>
              <a:buFont typeface="Arial" pitchFamily="34" charset="0"/>
              <a:buChar char="•"/>
            </a:pPr>
            <a:r>
              <a:rPr lang="en-US" sz="2400" dirty="0" smtClean="0"/>
              <a:t> We know how magnetic moments (current loops) behave</a:t>
            </a:r>
          </a:p>
          <a:p>
            <a:r>
              <a:rPr lang="en-US" sz="2400" dirty="0" smtClean="0"/>
              <a:t>	 in the presence of a magnetic field.</a:t>
            </a:r>
          </a:p>
          <a:p>
            <a:endParaRPr lang="en-US" sz="2400" dirty="0" smtClean="0"/>
          </a:p>
          <a:p>
            <a:pPr>
              <a:buFont typeface="Arial" pitchFamily="34" charset="0"/>
              <a:buChar char="•"/>
            </a:pPr>
            <a:r>
              <a:rPr lang="en-US" sz="2400" dirty="0" smtClean="0"/>
              <a:t> Orbital angular momentum does contribute to the magnetic 	moment of an atom – even in modern theories</a:t>
            </a:r>
          </a:p>
          <a:p>
            <a:endParaRPr lang="en-US" sz="2400" dirty="0" smtClean="0"/>
          </a:p>
          <a:p>
            <a:pPr>
              <a:buFont typeface="Arial" pitchFamily="34" charset="0"/>
              <a:buChar char="•"/>
            </a:pPr>
            <a:r>
              <a:rPr lang="en-US" sz="2400" dirty="0" smtClean="0"/>
              <a:t> We know a neutral atom has a magnetic moment when it is</a:t>
            </a:r>
          </a:p>
          <a:p>
            <a:r>
              <a:rPr lang="en-US" sz="2400" dirty="0" smtClean="0"/>
              <a:t>	deflected by a non-uniform magnetic field.</a:t>
            </a:r>
          </a:p>
          <a:p>
            <a:pPr>
              <a:buFont typeface="Arial" pitchFamily="34" charset="0"/>
              <a:buChar char="•"/>
            </a:pPr>
            <a:endParaRPr lang="en-US" sz="2400" dirty="0" smtClean="0"/>
          </a:p>
          <a:p>
            <a:pPr>
              <a:buFont typeface="Arial" pitchFamily="34" charset="0"/>
              <a:buChar char="•"/>
            </a:pPr>
            <a:r>
              <a:rPr lang="en-US" sz="2400" dirty="0" smtClean="0"/>
              <a:t> Measuring this deflection (when the B-field is well known) is 	a measurement of the projection of the atom’s magnetic</a:t>
            </a:r>
          </a:p>
          <a:p>
            <a:r>
              <a:rPr lang="en-US" sz="2400" dirty="0" smtClean="0"/>
              <a:t>	moment onto the axis of the magnetic field.</a:t>
            </a:r>
            <a:endParaRPr lang="en-US" sz="2400" dirty="0"/>
          </a:p>
        </p:txBody>
      </p:sp>
      <p:sp>
        <p:nvSpPr>
          <p:cNvPr id="8" name="Oval 20"/>
          <p:cNvSpPr>
            <a:spLocks noChangeArrowheads="1"/>
          </p:cNvSpPr>
          <p:nvPr/>
        </p:nvSpPr>
        <p:spPr bwMode="auto">
          <a:xfrm>
            <a:off x="7027863" y="0"/>
            <a:ext cx="152400" cy="134937"/>
          </a:xfrm>
          <a:prstGeom prst="ellipse">
            <a:avLst/>
          </a:prstGeom>
          <a:solidFill>
            <a:srgbClr val="0000FF"/>
          </a:solidFill>
          <a:ln w="9525">
            <a:noFill/>
            <a:round/>
            <a:headEnd/>
            <a:tailEnd/>
          </a:ln>
        </p:spPr>
        <p:txBody>
          <a:bodyPr wrap="none" anchor="ctr">
            <a:prstTxWarp prst="textNoShape">
              <a:avLst/>
            </a:prstTxWarp>
          </a:bodyPr>
          <a:lstStyle/>
          <a:p>
            <a:endParaRPr lang="en-US"/>
          </a:p>
        </p:txBody>
      </p:sp>
      <p:sp>
        <p:nvSpPr>
          <p:cNvPr id="9" name="Oval 19"/>
          <p:cNvSpPr>
            <a:spLocks noChangeArrowheads="1"/>
          </p:cNvSpPr>
          <p:nvPr/>
        </p:nvSpPr>
        <p:spPr bwMode="auto">
          <a:xfrm>
            <a:off x="6934200" y="914400"/>
            <a:ext cx="322262" cy="33655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1"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41325" y="0"/>
            <a:ext cx="8229600" cy="909638"/>
          </a:xfrm>
        </p:spPr>
        <p:txBody>
          <a:bodyPr/>
          <a:lstStyle/>
          <a:p>
            <a:r>
              <a:rPr lang="en-US"/>
              <a:t>Models of the Atom</a:t>
            </a:r>
          </a:p>
        </p:txBody>
      </p:sp>
      <p:grpSp>
        <p:nvGrpSpPr>
          <p:cNvPr id="6" name="Group 53"/>
          <p:cNvGrpSpPr>
            <a:grpSpLocks/>
          </p:cNvGrpSpPr>
          <p:nvPr/>
        </p:nvGrpSpPr>
        <p:grpSpPr bwMode="auto">
          <a:xfrm>
            <a:off x="7597775" y="150812"/>
            <a:ext cx="1144588" cy="1144588"/>
            <a:chOff x="4786" y="180"/>
            <a:chExt cx="721" cy="721"/>
          </a:xfrm>
        </p:grpSpPr>
        <p:pic>
          <p:nvPicPr>
            <p:cNvPr id="7177" name="Picture 29" descr="MCED00214_0000[1]"/>
            <p:cNvPicPr>
              <a:picLocks noChangeAspect="1" noChangeArrowheads="1"/>
            </p:cNvPicPr>
            <p:nvPr/>
          </p:nvPicPr>
          <p:blipFill>
            <a:blip r:embed="rId3"/>
            <a:srcRect/>
            <a:stretch>
              <a:fillRect/>
            </a:stretch>
          </p:blipFill>
          <p:spPr bwMode="auto">
            <a:xfrm>
              <a:off x="4786" y="180"/>
              <a:ext cx="721" cy="721"/>
            </a:xfrm>
            <a:prstGeom prst="rect">
              <a:avLst/>
            </a:prstGeom>
            <a:noFill/>
            <a:ln w="9525">
              <a:noFill/>
              <a:miter lim="800000"/>
              <a:headEnd/>
              <a:tailEnd/>
            </a:ln>
          </p:spPr>
        </p:pic>
        <p:grpSp>
          <p:nvGrpSpPr>
            <p:cNvPr id="7" name="Group 32"/>
            <p:cNvGrpSpPr>
              <a:grpSpLocks/>
            </p:cNvGrpSpPr>
            <p:nvPr/>
          </p:nvGrpSpPr>
          <p:grpSpPr bwMode="auto">
            <a:xfrm>
              <a:off x="4930" y="513"/>
              <a:ext cx="220" cy="231"/>
              <a:chOff x="5276" y="1182"/>
              <a:chExt cx="220" cy="231"/>
            </a:xfrm>
          </p:grpSpPr>
          <p:sp>
            <p:nvSpPr>
              <p:cNvPr id="7191" name="Oval 31"/>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92" name="Text Box 30"/>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8" name="Group 33"/>
            <p:cNvGrpSpPr>
              <a:grpSpLocks/>
            </p:cNvGrpSpPr>
            <p:nvPr/>
          </p:nvGrpSpPr>
          <p:grpSpPr bwMode="auto">
            <a:xfrm>
              <a:off x="5110" y="607"/>
              <a:ext cx="220" cy="231"/>
              <a:chOff x="5276" y="1182"/>
              <a:chExt cx="220" cy="231"/>
            </a:xfrm>
          </p:grpSpPr>
          <p:sp>
            <p:nvSpPr>
              <p:cNvPr id="7189" name="Oval 34"/>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90" name="Text Box 35"/>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9" name="Group 36"/>
            <p:cNvGrpSpPr>
              <a:grpSpLocks/>
            </p:cNvGrpSpPr>
            <p:nvPr/>
          </p:nvGrpSpPr>
          <p:grpSpPr bwMode="auto">
            <a:xfrm>
              <a:off x="4861" y="316"/>
              <a:ext cx="220" cy="231"/>
              <a:chOff x="5276" y="1182"/>
              <a:chExt cx="220" cy="231"/>
            </a:xfrm>
          </p:grpSpPr>
          <p:sp>
            <p:nvSpPr>
              <p:cNvPr id="7187" name="Oval 37"/>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88" name="Text Box 38"/>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10" name="Group 39"/>
            <p:cNvGrpSpPr>
              <a:grpSpLocks/>
            </p:cNvGrpSpPr>
            <p:nvPr/>
          </p:nvGrpSpPr>
          <p:grpSpPr bwMode="auto">
            <a:xfrm>
              <a:off x="5144" y="234"/>
              <a:ext cx="220" cy="231"/>
              <a:chOff x="5276" y="1182"/>
              <a:chExt cx="220" cy="231"/>
            </a:xfrm>
          </p:grpSpPr>
          <p:sp>
            <p:nvSpPr>
              <p:cNvPr id="7185" name="Oval 40"/>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86" name="Text Box 41"/>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11" name="Group 42"/>
            <p:cNvGrpSpPr>
              <a:grpSpLocks/>
            </p:cNvGrpSpPr>
            <p:nvPr/>
          </p:nvGrpSpPr>
          <p:grpSpPr bwMode="auto">
            <a:xfrm>
              <a:off x="5245" y="438"/>
              <a:ext cx="220" cy="231"/>
              <a:chOff x="5276" y="1182"/>
              <a:chExt cx="220" cy="231"/>
            </a:xfrm>
          </p:grpSpPr>
          <p:sp>
            <p:nvSpPr>
              <p:cNvPr id="7183" name="Oval 43"/>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84" name="Text Box 44"/>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grpSp>
        <p:nvGrpSpPr>
          <p:cNvPr id="43" name="Group 42"/>
          <p:cNvGrpSpPr/>
          <p:nvPr/>
        </p:nvGrpSpPr>
        <p:grpSpPr>
          <a:xfrm>
            <a:off x="228600" y="1981200"/>
            <a:ext cx="8632825" cy="1263650"/>
            <a:chOff x="228600" y="1981200"/>
            <a:chExt cx="8632825" cy="1263650"/>
          </a:xfrm>
        </p:grpSpPr>
        <p:grpSp>
          <p:nvGrpSpPr>
            <p:cNvPr id="4" name="Group 54"/>
            <p:cNvGrpSpPr>
              <a:grpSpLocks/>
            </p:cNvGrpSpPr>
            <p:nvPr/>
          </p:nvGrpSpPr>
          <p:grpSpPr bwMode="auto">
            <a:xfrm>
              <a:off x="7581900" y="2130425"/>
              <a:ext cx="1279525" cy="1114425"/>
              <a:chOff x="4776" y="1342"/>
              <a:chExt cx="806" cy="702"/>
            </a:xfrm>
          </p:grpSpPr>
          <p:pic>
            <p:nvPicPr>
              <p:cNvPr id="7193" name="Picture 47" descr="MCDD01775_0000[1]"/>
              <p:cNvPicPr>
                <a:picLocks noChangeAspect="1" noChangeArrowheads="1"/>
              </p:cNvPicPr>
              <p:nvPr/>
            </p:nvPicPr>
            <p:blipFill>
              <a:blip r:embed="rId4"/>
              <a:srcRect/>
              <a:stretch>
                <a:fillRect/>
              </a:stretch>
            </p:blipFill>
            <p:spPr bwMode="auto">
              <a:xfrm>
                <a:off x="5015" y="1598"/>
                <a:ext cx="207" cy="207"/>
              </a:xfrm>
              <a:prstGeom prst="rect">
                <a:avLst/>
              </a:prstGeom>
              <a:noFill/>
              <a:ln w="9525">
                <a:noFill/>
                <a:miter lim="800000"/>
                <a:headEnd/>
                <a:tailEnd/>
              </a:ln>
            </p:spPr>
          </p:pic>
          <p:sp>
            <p:nvSpPr>
              <p:cNvPr id="7194" name="Oval 48"/>
              <p:cNvSpPr>
                <a:spLocks noChangeArrowheads="1"/>
              </p:cNvSpPr>
              <p:nvPr/>
            </p:nvSpPr>
            <p:spPr bwMode="auto">
              <a:xfrm>
                <a:off x="4776" y="1342"/>
                <a:ext cx="691" cy="70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7195" name="Text Box 49"/>
              <p:cNvSpPr txBox="1">
                <a:spLocks noChangeArrowheads="1"/>
              </p:cNvSpPr>
              <p:nvPr/>
            </p:nvSpPr>
            <p:spPr bwMode="auto">
              <a:xfrm>
                <a:off x="5019" y="1582"/>
                <a:ext cx="293"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nvGrpSpPr>
              <p:cNvPr id="5" name="Group 50"/>
              <p:cNvGrpSpPr>
                <a:grpSpLocks/>
              </p:cNvGrpSpPr>
              <p:nvPr/>
            </p:nvGrpSpPr>
            <p:grpSpPr bwMode="auto">
              <a:xfrm>
                <a:off x="5362" y="1571"/>
                <a:ext cx="220" cy="231"/>
                <a:chOff x="5276" y="1182"/>
                <a:chExt cx="220" cy="231"/>
              </a:xfrm>
            </p:grpSpPr>
            <p:sp>
              <p:nvSpPr>
                <p:cNvPr id="7197" name="Oval 51"/>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98" name="Text Box 52"/>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sp>
          <p:nvSpPr>
            <p:cNvPr id="38" name="Rectangle 3"/>
            <p:cNvSpPr txBox="1">
              <a:spLocks noChangeArrowheads="1"/>
            </p:cNvSpPr>
            <p:nvPr/>
          </p:nvSpPr>
          <p:spPr bwMode="auto">
            <a:xfrm>
              <a:off x="228600" y="19812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Rutherford – Solar System</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Scattering showed a small, hard core.</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electrons should spiral into nucleus in ~10</a:t>
              </a:r>
              <a:r>
                <a:rPr kumimoji="0" lang="en-US" sz="2000" b="0" i="0" u="none" strike="noStrike" kern="0" cap="none" spc="0" normalizeH="0" baseline="30000" noProof="0" dirty="0" smtClean="0">
                  <a:ln>
                    <a:noFill/>
                  </a:ln>
                  <a:solidFill>
                    <a:schemeClr val="tx1"/>
                  </a:solidFill>
                  <a:effectLst/>
                  <a:uLnTx/>
                  <a:uFillTx/>
                  <a:latin typeface="+mn-lt"/>
                  <a:ea typeface="ＭＳ Ｐゴシック" charset="-128"/>
                </a:rPr>
                <a:t>-11</a:t>
              </a: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 sec.</a:t>
              </a:r>
            </a:p>
          </p:txBody>
        </p:sp>
      </p:grpSp>
      <p:grpSp>
        <p:nvGrpSpPr>
          <p:cNvPr id="44" name="Group 43"/>
          <p:cNvGrpSpPr/>
          <p:nvPr/>
        </p:nvGrpSpPr>
        <p:grpSpPr>
          <a:xfrm>
            <a:off x="228600" y="3152775"/>
            <a:ext cx="8229600" cy="1762125"/>
            <a:chOff x="228600" y="3152775"/>
            <a:chExt cx="8229600" cy="1762125"/>
          </a:xfrm>
        </p:grpSpPr>
        <p:pic>
          <p:nvPicPr>
            <p:cNvPr id="37" name="Picture 36" descr="310px-Bohr-atom-PAR.svg.png"/>
            <p:cNvPicPr>
              <a:picLocks noChangeAspect="1"/>
            </p:cNvPicPr>
            <p:nvPr/>
          </p:nvPicPr>
          <p:blipFill>
            <a:blip r:embed="rId5"/>
            <a:stretch>
              <a:fillRect/>
            </a:stretch>
          </p:blipFill>
          <p:spPr>
            <a:xfrm>
              <a:off x="5638800" y="3200400"/>
              <a:ext cx="1968500" cy="1714500"/>
            </a:xfrm>
            <a:prstGeom prst="rect">
              <a:avLst/>
            </a:prstGeom>
          </p:spPr>
        </p:pic>
        <p:sp>
          <p:nvSpPr>
            <p:cNvPr id="39" name="Rectangle 3"/>
            <p:cNvSpPr txBox="1">
              <a:spLocks noChangeArrowheads="1"/>
            </p:cNvSpPr>
            <p:nvPr/>
          </p:nvSpPr>
          <p:spPr bwMode="auto">
            <a:xfrm>
              <a:off x="228600" y="3152775"/>
              <a:ext cx="8229600" cy="119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Bohr – fixed energy levels</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Explains spectral lines.</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No reason for fixed energy levels</a:t>
              </a:r>
            </a:p>
          </p:txBody>
        </p:sp>
      </p:grpSp>
      <p:sp>
        <p:nvSpPr>
          <p:cNvPr id="42" name="Rectangle 3"/>
          <p:cNvSpPr txBox="1">
            <a:spLocks noChangeArrowheads="1"/>
          </p:cNvSpPr>
          <p:nvPr/>
        </p:nvSpPr>
        <p:spPr bwMode="auto">
          <a:xfrm>
            <a:off x="228600" y="838200"/>
            <a:ext cx="8229600" cy="111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Thomson – “Plum Pudding”</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Why? Known that negative charges can be removed from atom.</a:t>
            </a:r>
          </a:p>
          <a:p>
            <a:pPr marL="742950" marR="0" lvl="1" indent="-28575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charset="-128"/>
              </a:rPr>
              <a:t>Problem: Doesn’t match spectral lines</a:t>
            </a:r>
            <a:endParaRPr kumimoji="0" lang="en-US" sz="2000" b="0" i="0" u="none" strike="noStrike" kern="0" cap="none" spc="0" normalizeH="0" baseline="0" noProof="0" dirty="0">
              <a:ln>
                <a:noFill/>
              </a:ln>
              <a:solidFill>
                <a:schemeClr val="tx1"/>
              </a:solidFill>
              <a:effectLst/>
              <a:uLnTx/>
              <a:uFillTx/>
              <a:latin typeface="+mn-lt"/>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1015" y="228600"/>
            <a:ext cx="4836324" cy="646331"/>
          </a:xfrm>
          <a:prstGeom prst="rect">
            <a:avLst/>
          </a:prstGeom>
          <a:noFill/>
        </p:spPr>
        <p:txBody>
          <a:bodyPr wrap="none" rtlCol="0">
            <a:spAutoFit/>
          </a:bodyPr>
          <a:lstStyle/>
          <a:p>
            <a:r>
              <a:rPr lang="en-US" sz="3600" b="1" u="sng" dirty="0" smtClean="0"/>
              <a:t>Classical Expectations</a:t>
            </a:r>
            <a:r>
              <a:rPr lang="en-US" sz="3600" b="1" dirty="0" smtClean="0"/>
              <a:t>(?)</a:t>
            </a:r>
            <a:endParaRPr lang="en-US" sz="3600" b="1" dirty="0"/>
          </a:p>
        </p:txBody>
      </p:sp>
      <p:pic>
        <p:nvPicPr>
          <p:cNvPr id="55298" name="Picture 2" descr="C:\Users\Zombie\Desktop\SGclassicalexpectation copy.jpg"/>
          <p:cNvPicPr>
            <a:picLocks noChangeAspect="1" noChangeArrowheads="1"/>
          </p:cNvPicPr>
          <p:nvPr/>
        </p:nvPicPr>
        <p:blipFill>
          <a:blip r:embed="rId3" cstate="print"/>
          <a:srcRect/>
          <a:stretch>
            <a:fillRect/>
          </a:stretch>
        </p:blipFill>
        <p:spPr bwMode="auto">
          <a:xfrm>
            <a:off x="1447800" y="1566862"/>
            <a:ext cx="6384131" cy="4300538"/>
          </a:xfrm>
          <a:prstGeom prst="rect">
            <a:avLst/>
          </a:prstGeom>
          <a:noFill/>
        </p:spPr>
      </p:pic>
      <p:sp>
        <p:nvSpPr>
          <p:cNvPr id="4" name="Rectangle 3"/>
          <p:cNvSpPr/>
          <p:nvPr/>
        </p:nvSpPr>
        <p:spPr>
          <a:xfrm>
            <a:off x="2286000" y="1981200"/>
            <a:ext cx="4572000"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295400"/>
            <a:ext cx="2908360" cy="461665"/>
          </a:xfrm>
          <a:prstGeom prst="rect">
            <a:avLst/>
          </a:prstGeom>
          <a:noFill/>
        </p:spPr>
        <p:txBody>
          <a:bodyPr wrap="none" rtlCol="0">
            <a:spAutoFit/>
          </a:bodyPr>
          <a:lstStyle/>
          <a:p>
            <a:r>
              <a:rPr lang="en-US" sz="2400" dirty="0" smtClean="0"/>
              <a:t>Classically, we expect:</a:t>
            </a:r>
          </a:p>
        </p:txBody>
      </p:sp>
      <p:sp>
        <p:nvSpPr>
          <p:cNvPr id="3" name="TextBox 2"/>
          <p:cNvSpPr txBox="1"/>
          <p:nvPr/>
        </p:nvSpPr>
        <p:spPr>
          <a:xfrm>
            <a:off x="1447800" y="1905000"/>
            <a:ext cx="6934200" cy="3785652"/>
          </a:xfrm>
          <a:prstGeom prst="rect">
            <a:avLst/>
          </a:prstGeom>
          <a:noFill/>
        </p:spPr>
        <p:txBody>
          <a:bodyPr wrap="square" rtlCol="0">
            <a:spAutoFit/>
          </a:bodyPr>
          <a:lstStyle/>
          <a:p>
            <a:pPr marL="342900" indent="-342900">
              <a:buAutoNum type="arabicPeriod"/>
            </a:pPr>
            <a:r>
              <a:rPr lang="en-US" sz="2400" dirty="0" smtClean="0"/>
              <a:t>Magnetic moments are deflected in a non-uniform magnetic field</a:t>
            </a:r>
          </a:p>
          <a:p>
            <a:pPr marL="342900" indent="-342900">
              <a:buAutoNum type="arabicPeriod"/>
            </a:pPr>
            <a:endParaRPr lang="en-US" sz="2400" dirty="0" smtClean="0"/>
          </a:p>
          <a:p>
            <a:pPr marL="342900" indent="-342900">
              <a:buAutoNum type="arabicPeriod"/>
            </a:pPr>
            <a:r>
              <a:rPr lang="en-US" sz="2400" dirty="0" smtClean="0"/>
              <a:t>Magnetic moments precess in the presence of a magnetic field, and the projection of the magnetic moment along the field axis remains constant.</a:t>
            </a:r>
          </a:p>
          <a:p>
            <a:pPr marL="342900" indent="-342900">
              <a:buAutoNum type="arabicPeriod"/>
            </a:pPr>
            <a:endParaRPr lang="en-US" sz="2400" dirty="0" smtClean="0"/>
          </a:p>
          <a:p>
            <a:pPr marL="342900" indent="-342900">
              <a:buAutoNum type="arabicPeriod"/>
            </a:pPr>
            <a:r>
              <a:rPr lang="en-US" sz="2400" dirty="0" smtClean="0"/>
              <a:t>If the magnetic moment vectors are randomly oriented, then we should see a broadening of the particle beam</a:t>
            </a:r>
            <a:endParaRPr lang="en-US" sz="2400" dirty="0"/>
          </a:p>
        </p:txBody>
      </p:sp>
      <p:sp>
        <p:nvSpPr>
          <p:cNvPr id="4" name="TextBox 3"/>
          <p:cNvSpPr txBox="1"/>
          <p:nvPr/>
        </p:nvSpPr>
        <p:spPr>
          <a:xfrm>
            <a:off x="2819400" y="228600"/>
            <a:ext cx="3040448" cy="523220"/>
          </a:xfrm>
          <a:prstGeom prst="rect">
            <a:avLst/>
          </a:prstGeom>
          <a:noFill/>
        </p:spPr>
        <p:txBody>
          <a:bodyPr wrap="none" rtlCol="0">
            <a:spAutoFit/>
          </a:bodyPr>
          <a:lstStyle/>
          <a:p>
            <a:r>
              <a:rPr lang="en-US" sz="2800" dirty="0" smtClean="0"/>
              <a:t>Key Ideas/Concepts</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1015" y="228600"/>
            <a:ext cx="5342102" cy="646331"/>
          </a:xfrm>
          <a:prstGeom prst="rect">
            <a:avLst/>
          </a:prstGeom>
          <a:noFill/>
        </p:spPr>
        <p:txBody>
          <a:bodyPr wrap="none" rtlCol="0">
            <a:spAutoFit/>
          </a:bodyPr>
          <a:lstStyle/>
          <a:p>
            <a:r>
              <a:rPr lang="en-US" sz="3600" b="1" u="sng" dirty="0" smtClean="0"/>
              <a:t>Classical Expectations</a:t>
            </a:r>
            <a:endParaRPr lang="en-US" sz="3600" b="1" dirty="0"/>
          </a:p>
        </p:txBody>
      </p:sp>
      <p:pic>
        <p:nvPicPr>
          <p:cNvPr id="55298" name="Picture 2" descr="C:\Users\Zombie\Desktop\SGclassicalexpectation copy.jpg"/>
          <p:cNvPicPr>
            <a:picLocks noChangeAspect="1" noChangeArrowheads="1"/>
          </p:cNvPicPr>
          <p:nvPr/>
        </p:nvPicPr>
        <p:blipFill>
          <a:blip r:embed="rId3" cstate="print"/>
          <a:srcRect/>
          <a:stretch>
            <a:fillRect/>
          </a:stretch>
        </p:blipFill>
        <p:spPr bwMode="auto">
          <a:xfrm>
            <a:off x="1447800" y="1566862"/>
            <a:ext cx="6384131" cy="43005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C:\Users\Zombie\Desktop\SGobserved copy.jpg"/>
          <p:cNvPicPr>
            <a:picLocks noChangeAspect="1" noChangeArrowheads="1"/>
          </p:cNvPicPr>
          <p:nvPr/>
        </p:nvPicPr>
        <p:blipFill>
          <a:blip r:embed="rId3" cstate="print"/>
          <a:srcRect/>
          <a:stretch>
            <a:fillRect/>
          </a:stretch>
        </p:blipFill>
        <p:spPr bwMode="auto">
          <a:xfrm>
            <a:off x="1447800" y="1295400"/>
            <a:ext cx="6567488" cy="4483894"/>
          </a:xfrm>
          <a:prstGeom prst="rect">
            <a:avLst/>
          </a:prstGeom>
          <a:noFill/>
        </p:spPr>
      </p:pic>
      <p:sp>
        <p:nvSpPr>
          <p:cNvPr id="5" name="TextBox 4"/>
          <p:cNvSpPr txBox="1"/>
          <p:nvPr/>
        </p:nvSpPr>
        <p:spPr>
          <a:xfrm>
            <a:off x="3124200" y="228600"/>
            <a:ext cx="2660087" cy="646331"/>
          </a:xfrm>
          <a:prstGeom prst="rect">
            <a:avLst/>
          </a:prstGeom>
          <a:noFill/>
        </p:spPr>
        <p:txBody>
          <a:bodyPr wrap="none" rtlCol="0">
            <a:spAutoFit/>
          </a:bodyPr>
          <a:lstStyle/>
          <a:p>
            <a:r>
              <a:rPr lang="en-US" sz="3600" b="1" u="sng" dirty="0" smtClean="0"/>
              <a:t>Observation:</a:t>
            </a:r>
            <a:endParaRPr lang="en-US" sz="3600" b="1" u="sng"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Zombie\Desktop\Stern-Gerlach_experiment.PNG"/>
          <p:cNvPicPr>
            <a:picLocks noChangeAspect="1" noChangeArrowheads="1"/>
          </p:cNvPicPr>
          <p:nvPr/>
        </p:nvPicPr>
        <p:blipFill>
          <a:blip r:embed="rId3" cstate="print"/>
          <a:srcRect/>
          <a:stretch>
            <a:fillRect/>
          </a:stretch>
        </p:blipFill>
        <p:spPr bwMode="auto">
          <a:xfrm>
            <a:off x="152400" y="990600"/>
            <a:ext cx="8666667" cy="5400000"/>
          </a:xfrm>
          <a:prstGeom prst="rect">
            <a:avLst/>
          </a:prstGeom>
          <a:noFill/>
        </p:spPr>
      </p:pic>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Stern-Gerlach Experiment with Silver Atoms (1922)</a:t>
            </a:r>
            <a:r>
              <a:rPr lang="en-US" sz="2800" dirty="0" smtClean="0">
                <a:solidFill>
                  <a:srgbClr val="FF0000"/>
                </a:solidFill>
              </a:rPr>
              <a:t>*</a:t>
            </a:r>
            <a:endParaRPr lang="en-US" sz="2800" dirty="0">
              <a:solidFill>
                <a:srgbClr val="FF0000"/>
              </a:solidFill>
            </a:endParaRPr>
          </a:p>
        </p:txBody>
      </p:sp>
      <p:sp>
        <p:nvSpPr>
          <p:cNvPr id="5" name="TextBox 4"/>
          <p:cNvSpPr txBox="1"/>
          <p:nvPr/>
        </p:nvSpPr>
        <p:spPr>
          <a:xfrm>
            <a:off x="304800" y="6248400"/>
            <a:ext cx="2986972" cy="369332"/>
          </a:xfrm>
          <a:prstGeom prst="rect">
            <a:avLst/>
          </a:prstGeom>
          <a:noFill/>
        </p:spPr>
        <p:txBody>
          <a:bodyPr wrap="none" rtlCol="0">
            <a:spAutoFit/>
          </a:bodyPr>
          <a:lstStyle/>
          <a:p>
            <a:r>
              <a:rPr lang="en-US" dirty="0" smtClean="0">
                <a:solidFill>
                  <a:srgbClr val="FF0000"/>
                </a:solidFill>
              </a:rPr>
              <a:t>*Nobel Prize for Stern in 1943</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638800"/>
            <a:ext cx="8984383" cy="954107"/>
          </a:xfrm>
          <a:prstGeom prst="rect">
            <a:avLst/>
          </a:prstGeom>
          <a:noFill/>
        </p:spPr>
        <p:txBody>
          <a:bodyPr wrap="square" rtlCol="0">
            <a:spAutoFit/>
          </a:bodyPr>
          <a:lstStyle/>
          <a:p>
            <a:r>
              <a:rPr lang="en-US" sz="2800" u="sng" dirty="0" smtClean="0"/>
              <a:t>“Stern and Gerlach: How a Bad Cigar Helped Reorient Atomic Physics” – Available on Blackboard</a:t>
            </a:r>
            <a:endParaRPr lang="en-US" sz="2800" u="sng" dirty="0"/>
          </a:p>
        </p:txBody>
      </p:sp>
      <p:pic>
        <p:nvPicPr>
          <p:cNvPr id="2" name="Picture 1" descr="C:\Users\Zombie\Desktop\postcard_gerlach_bohr.jpg"/>
          <p:cNvPicPr>
            <a:picLocks noChangeAspect="1"/>
          </p:cNvPicPr>
          <p:nvPr/>
        </p:nvPicPr>
        <p:blipFill>
          <a:blip r:embed="rId2" cstate="print"/>
          <a:srcRect/>
          <a:stretch>
            <a:fillRect/>
          </a:stretch>
        </p:blipFill>
        <p:spPr bwMode="auto">
          <a:xfrm>
            <a:off x="1419225" y="990600"/>
            <a:ext cx="6429375" cy="4243388"/>
          </a:xfrm>
          <a:prstGeom prst="rect">
            <a:avLst/>
          </a:prstGeom>
          <a:noFill/>
          <a:ln w="9525">
            <a:noFill/>
            <a:miter lim="800000"/>
            <a:headEnd/>
            <a:tailEnd/>
          </a:ln>
        </p:spPr>
      </p:pic>
      <p:sp>
        <p:nvSpPr>
          <p:cNvPr id="3" name="TextBox 2"/>
          <p:cNvSpPr txBox="1"/>
          <p:nvPr/>
        </p:nvSpPr>
        <p:spPr>
          <a:xfrm>
            <a:off x="83456" y="5486400"/>
            <a:ext cx="8908144" cy="769441"/>
          </a:xfrm>
          <a:prstGeom prst="rect">
            <a:avLst/>
          </a:prstGeom>
          <a:noFill/>
        </p:spPr>
        <p:txBody>
          <a:bodyPr wrap="none" rtlCol="0">
            <a:spAutoFit/>
          </a:bodyPr>
          <a:lstStyle/>
          <a:p>
            <a:r>
              <a:rPr lang="en-US" sz="2200" dirty="0" smtClean="0"/>
              <a:t>“…attached </a:t>
            </a:r>
            <a:r>
              <a:rPr lang="en-US" sz="2200" dirty="0"/>
              <a:t>is the continuation of our work: the </a:t>
            </a:r>
            <a:r>
              <a:rPr lang="en-US" sz="2200" dirty="0" smtClean="0"/>
              <a:t>experimental proof of</a:t>
            </a:r>
          </a:p>
          <a:p>
            <a:r>
              <a:rPr lang="en-US" sz="2200" dirty="0" smtClean="0"/>
              <a:t>directional quantization</a:t>
            </a:r>
            <a:r>
              <a:rPr lang="en-US" sz="2200" dirty="0"/>
              <a:t>. </a:t>
            </a:r>
            <a:r>
              <a:rPr lang="en-US" sz="2200" dirty="0" smtClean="0"/>
              <a:t> Silver without  magnetic field/with magnetic field.”</a:t>
            </a:r>
            <a:endParaRPr lang="en-US" sz="2200" dirty="0"/>
          </a:p>
        </p:txBody>
      </p:sp>
      <p:sp>
        <p:nvSpPr>
          <p:cNvPr id="4" name="TextBox 3"/>
          <p:cNvSpPr txBox="1"/>
          <p:nvPr/>
        </p:nvSpPr>
        <p:spPr>
          <a:xfrm>
            <a:off x="1600200" y="152400"/>
            <a:ext cx="5968557" cy="830997"/>
          </a:xfrm>
          <a:prstGeom prst="rect">
            <a:avLst/>
          </a:prstGeom>
          <a:noFill/>
        </p:spPr>
        <p:txBody>
          <a:bodyPr wrap="none" rtlCol="0">
            <a:spAutoFit/>
          </a:bodyPr>
          <a:lstStyle/>
          <a:p>
            <a:pPr algn="ctr"/>
            <a:r>
              <a:rPr lang="en-US" sz="2400" dirty="0"/>
              <a:t>Postcard from Gerlach to Bohr showing </a:t>
            </a:r>
            <a:r>
              <a:rPr lang="en-US" sz="2400" dirty="0" smtClean="0"/>
              <a:t>results</a:t>
            </a:r>
          </a:p>
          <a:p>
            <a:pPr algn="ctr"/>
            <a:r>
              <a:rPr lang="en-US" sz="2400" dirty="0" smtClean="0"/>
              <a:t>from </a:t>
            </a:r>
            <a:r>
              <a:rPr lang="en-US" sz="2400" dirty="0"/>
              <a:t>earliest Stern-Gerlach </a:t>
            </a:r>
            <a:r>
              <a:rPr lang="en-US" sz="2400" dirty="0" smtClean="0"/>
              <a:t>experiments:</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p:spPr>
        <p:txBody>
          <a:bodyPr wrap="square" rtlCol="0">
            <a:spAutoFit/>
          </a:bodyPr>
          <a:lstStyle/>
          <a:p>
            <a:pPr algn="ctr"/>
            <a:r>
              <a:rPr lang="en-US" sz="3200" dirty="0" smtClean="0"/>
              <a:t>“Directional Quantization”?</a:t>
            </a:r>
            <a:endParaRPr lang="en-US" sz="3200" dirty="0"/>
          </a:p>
        </p:txBody>
      </p:sp>
      <p:sp>
        <p:nvSpPr>
          <p:cNvPr id="3" name="TextBox 2"/>
          <p:cNvSpPr txBox="1"/>
          <p:nvPr/>
        </p:nvSpPr>
        <p:spPr>
          <a:xfrm>
            <a:off x="381000" y="838200"/>
            <a:ext cx="8458200" cy="5232201"/>
          </a:xfrm>
          <a:prstGeom prst="rect">
            <a:avLst/>
          </a:prstGeom>
          <a:noFill/>
        </p:spPr>
        <p:txBody>
          <a:bodyPr wrap="square" rtlCol="0">
            <a:spAutoFit/>
          </a:bodyPr>
          <a:lstStyle/>
          <a:p>
            <a:r>
              <a:rPr lang="en-US" sz="2400" b="1" i="1" dirty="0" smtClean="0"/>
              <a:t>Quantized</a:t>
            </a:r>
            <a:r>
              <a:rPr lang="en-US" sz="2400" dirty="0" smtClean="0"/>
              <a:t> means </a:t>
            </a:r>
            <a:r>
              <a:rPr lang="en-US" sz="2400" dirty="0" smtClean="0"/>
              <a:t>discrete </a:t>
            </a:r>
            <a:r>
              <a:rPr lang="en-US" sz="2400" dirty="0" smtClean="0"/>
              <a:t>– the quantity comes in </a:t>
            </a:r>
            <a:r>
              <a:rPr lang="en-US" sz="2400" dirty="0" smtClean="0"/>
              <a:t>discrete </a:t>
            </a:r>
            <a:r>
              <a:rPr lang="en-US" sz="2400" dirty="0" smtClean="0"/>
              <a:t>values instead of continuous.</a:t>
            </a:r>
          </a:p>
          <a:p>
            <a:endParaRPr lang="en-US" sz="1000" dirty="0" smtClean="0"/>
          </a:p>
          <a:p>
            <a:r>
              <a:rPr lang="en-US" sz="2400" dirty="0" smtClean="0"/>
              <a:t>What kinds of quantization have we seen so far?</a:t>
            </a:r>
          </a:p>
          <a:p>
            <a:pPr lvl="1">
              <a:buFont typeface="Arial" pitchFamily="34" charset="0"/>
              <a:buChar char="•"/>
            </a:pPr>
            <a:r>
              <a:rPr lang="en-US" sz="2400" dirty="0" smtClean="0"/>
              <a:t> Quantization of photon energy</a:t>
            </a:r>
          </a:p>
          <a:p>
            <a:pPr lvl="1">
              <a:buFont typeface="Arial" pitchFamily="34" charset="0"/>
              <a:buChar char="•"/>
            </a:pPr>
            <a:r>
              <a:rPr lang="en-US" sz="2400" dirty="0" smtClean="0"/>
              <a:t> Quantization of atomic energy levels</a:t>
            </a:r>
          </a:p>
          <a:p>
            <a:pPr lvl="1">
              <a:buFont typeface="Arial" pitchFamily="34" charset="0"/>
              <a:buChar char="•"/>
            </a:pPr>
            <a:r>
              <a:rPr lang="en-US" sz="2400" dirty="0" smtClean="0"/>
              <a:t> Quantization of angular momentum</a:t>
            </a:r>
          </a:p>
          <a:p>
            <a:endParaRPr lang="en-US" sz="1200" dirty="0" smtClean="0"/>
          </a:p>
          <a:p>
            <a:r>
              <a:rPr lang="en-US" sz="2400" b="1" i="1" dirty="0" smtClean="0"/>
              <a:t>Classically</a:t>
            </a:r>
            <a:r>
              <a:rPr lang="en-US" sz="2400" dirty="0" smtClean="0"/>
              <a:t>, we would expect that the magnetic moment vector could be pointing in any direction when we measure it.</a:t>
            </a:r>
          </a:p>
          <a:p>
            <a:endParaRPr lang="en-US" sz="2400" dirty="0" smtClean="0"/>
          </a:p>
          <a:p>
            <a:r>
              <a:rPr lang="en-US" sz="2400" dirty="0" smtClean="0"/>
              <a:t>By </a:t>
            </a:r>
            <a:r>
              <a:rPr lang="en-US" sz="2400" b="1" i="1" dirty="0" smtClean="0"/>
              <a:t>directional quantization</a:t>
            </a:r>
            <a:r>
              <a:rPr lang="en-US" sz="2400" dirty="0" smtClean="0"/>
              <a:t>, they are referring to how the projection of the magnetic moment vector for the silver atoms onto </a:t>
            </a:r>
            <a:r>
              <a:rPr lang="en-US" sz="2400" u="sng" dirty="0" smtClean="0"/>
              <a:t>any</a:t>
            </a:r>
            <a:r>
              <a:rPr lang="en-US" sz="2400" dirty="0" smtClean="0"/>
              <a:t> axis only comes in two </a:t>
            </a:r>
            <a:r>
              <a:rPr lang="en-US" sz="2400" dirty="0" smtClean="0"/>
              <a:t>discrete </a:t>
            </a:r>
            <a:r>
              <a:rPr lang="en-US" sz="2400" dirty="0" smtClean="0"/>
              <a:t>values [+</a:t>
            </a:r>
            <a:r>
              <a:rPr lang="en-US" sz="2400" dirty="0" err="1" smtClean="0"/>
              <a:t>m</a:t>
            </a:r>
            <a:r>
              <a:rPr lang="en-US" sz="2400" baseline="-25000" dirty="0" err="1" smtClean="0"/>
              <a:t>B</a:t>
            </a:r>
            <a:r>
              <a:rPr lang="en-US" sz="2400" dirty="0" smtClean="0"/>
              <a:t> or -</a:t>
            </a:r>
            <a:r>
              <a:rPr lang="en-US" sz="2400" dirty="0" err="1" smtClean="0"/>
              <a:t>m</a:t>
            </a:r>
            <a:r>
              <a:rPr lang="en-US" sz="2400" baseline="-25000" dirty="0" err="1" smtClean="0"/>
              <a:t>B</a:t>
            </a:r>
            <a:r>
              <a:rPr lang="en-US" sz="2400" dirty="0" smtClean="0"/>
              <a:t>], and not in a continuous spectrum.</a:t>
            </a:r>
          </a:p>
        </p:txBody>
      </p:sp>
      <p:graphicFrame>
        <p:nvGraphicFramePr>
          <p:cNvPr id="4" name="Object 3"/>
          <p:cNvGraphicFramePr>
            <a:graphicFrameLocks noChangeAspect="1"/>
          </p:cNvGraphicFramePr>
          <p:nvPr>
            <p:extLst>
              <p:ext uri="{D42A27DB-BD31-4B8C-83A1-F6EECF244321}">
                <p14:modId xmlns:p14="http://schemas.microsoft.com/office/powerpoint/2010/main" val="3513793938"/>
              </p:ext>
            </p:extLst>
          </p:nvPr>
        </p:nvGraphicFramePr>
        <p:xfrm>
          <a:off x="2336800" y="5876925"/>
          <a:ext cx="5373688" cy="993775"/>
        </p:xfrm>
        <a:graphic>
          <a:graphicData uri="http://schemas.openxmlformats.org/presentationml/2006/ole">
            <mc:AlternateContent xmlns:mc="http://schemas.openxmlformats.org/markup-compatibility/2006">
              <mc:Choice xmlns:v="urn:schemas-microsoft-com:vml" Requires="v">
                <p:oleObj spid="_x0000_s194565" name="Equation" r:id="rId3" imgW="2679700" imgH="495300" progId="Equation.DSMT4">
                  <p:embed/>
                </p:oleObj>
              </mc:Choice>
              <mc:Fallback>
                <p:oleObj name="Equation" r:id="rId3" imgW="2679700" imgH="495300" progId="Equation.DSMT4">
                  <p:embed/>
                  <p:pic>
                    <p:nvPicPr>
                      <p:cNvPr id="0" name="Picture 2"/>
                      <p:cNvPicPr>
                        <a:picLocks noChangeAspect="1" noChangeArrowheads="1"/>
                      </p:cNvPicPr>
                      <p:nvPr/>
                    </p:nvPicPr>
                    <p:blipFill>
                      <a:blip r:embed="rId4"/>
                      <a:srcRect/>
                      <a:stretch>
                        <a:fillRect/>
                      </a:stretch>
                    </p:blipFill>
                    <p:spPr bwMode="auto">
                      <a:xfrm>
                        <a:off x="2336800" y="5876925"/>
                        <a:ext cx="5373688"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9"/>
          <p:cNvGrpSpPr/>
          <p:nvPr/>
        </p:nvGrpSpPr>
        <p:grpSpPr>
          <a:xfrm>
            <a:off x="3352800" y="4419600"/>
            <a:ext cx="3962400" cy="2657856"/>
            <a:chOff x="3276600" y="4200144"/>
            <a:chExt cx="3962400" cy="2657856"/>
          </a:xfrm>
        </p:grpSpPr>
        <p:pic>
          <p:nvPicPr>
            <p:cNvPr id="4" name="Picture 3" descr="C:\Users\Zombie\Desktop\SG01 copy.jpg"/>
            <p:cNvPicPr>
              <a:picLocks noChangeAspect="1"/>
            </p:cNvPicPr>
            <p:nvPr/>
          </p:nvPicPr>
          <p:blipFill>
            <a:blip r:embed="rId3"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81800" y="4927600"/>
            <a:ext cx="457200" cy="558800"/>
          </p:xfrm>
          <a:graphic>
            <a:graphicData uri="http://schemas.openxmlformats.org/presentationml/2006/ole">
              <mc:AlternateContent xmlns:mc="http://schemas.openxmlformats.org/markup-compatibility/2006">
                <mc:Choice xmlns:v="urn:schemas-microsoft-com:vml" Requires="v">
                  <p:oleObj spid="_x0000_s195593" name="Equation" r:id="rId4" imgW="228600" imgH="279360" progId="Equation.DSMT4">
                    <p:embed/>
                  </p:oleObj>
                </mc:Choice>
                <mc:Fallback>
                  <p:oleObj name="Equation" r:id="rId4" imgW="22860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927600"/>
                          <a:ext cx="457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3"/>
            <p:cNvGraphicFramePr>
              <a:graphicFrameLocks noChangeAspect="1"/>
            </p:cNvGraphicFramePr>
            <p:nvPr/>
          </p:nvGraphicFramePr>
          <p:xfrm>
            <a:off x="6781800" y="5842000"/>
            <a:ext cx="457200" cy="558800"/>
          </p:xfrm>
          <a:graphic>
            <a:graphicData uri="http://schemas.openxmlformats.org/presentationml/2006/ole">
              <mc:AlternateContent xmlns:mc="http://schemas.openxmlformats.org/markup-compatibility/2006">
                <mc:Choice xmlns:v="urn:schemas-microsoft-com:vml" Requires="v">
                  <p:oleObj spid="_x0000_s195594" name="Equation" r:id="rId6" imgW="228600" imgH="279360" progId="Equation.DSMT4">
                    <p:embed/>
                  </p:oleObj>
                </mc:Choice>
                <mc:Fallback>
                  <p:oleObj name="Equation" r:id="rId6" imgW="228600" imgH="27936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5842000"/>
                          <a:ext cx="457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3116788" y="381000"/>
            <a:ext cx="2598212" cy="584775"/>
          </a:xfrm>
          <a:prstGeom prst="rect">
            <a:avLst/>
          </a:prstGeom>
          <a:noFill/>
        </p:spPr>
        <p:txBody>
          <a:bodyPr wrap="none" rtlCol="0">
            <a:spAutoFit/>
          </a:bodyPr>
          <a:lstStyle/>
          <a:p>
            <a:r>
              <a:rPr lang="en-US" sz="3200" dirty="0" smtClean="0"/>
              <a:t>In the future…</a:t>
            </a:r>
            <a:endParaRPr lang="en-US" sz="3200" dirty="0"/>
          </a:p>
        </p:txBody>
      </p:sp>
      <p:sp>
        <p:nvSpPr>
          <p:cNvPr id="3" name="TextBox 2"/>
          <p:cNvSpPr txBox="1"/>
          <p:nvPr/>
        </p:nvSpPr>
        <p:spPr>
          <a:xfrm>
            <a:off x="152400" y="1143000"/>
            <a:ext cx="8839200" cy="3416320"/>
          </a:xfrm>
          <a:prstGeom prst="rect">
            <a:avLst/>
          </a:prstGeom>
          <a:noFill/>
        </p:spPr>
        <p:txBody>
          <a:bodyPr wrap="square" rtlCol="0">
            <a:spAutoFit/>
          </a:bodyPr>
          <a:lstStyle/>
          <a:p>
            <a:r>
              <a:rPr lang="en-US" sz="2400" dirty="0" smtClean="0"/>
              <a:t>Some atoms have more than two possible projections of the magnetic moment vector along a given axis, but we will only deal with “two-state” systems when talking about atomic spin.</a:t>
            </a:r>
          </a:p>
          <a:p>
            <a:endParaRPr lang="en-US" sz="2400" dirty="0" smtClean="0"/>
          </a:p>
          <a:p>
            <a:r>
              <a:rPr lang="en-US" sz="2400" dirty="0" smtClean="0"/>
              <a:t>When we say a particle is measured as “</a:t>
            </a:r>
            <a:r>
              <a:rPr lang="en-US" sz="2400" b="1" i="1" dirty="0" smtClean="0"/>
              <a:t>spin up</a:t>
            </a:r>
            <a:r>
              <a:rPr lang="en-US" sz="2400" dirty="0" smtClean="0"/>
              <a:t>” (or </a:t>
            </a:r>
            <a:r>
              <a:rPr lang="en-US" sz="2400" b="1" i="1" dirty="0" smtClean="0"/>
              <a:t>down</a:t>
            </a:r>
            <a:r>
              <a:rPr lang="en-US" sz="2400" dirty="0" smtClean="0"/>
              <a:t>) along a given axis, we are saying that we measured the projection of the magnetic moment along that axis (+</a:t>
            </a:r>
            <a:r>
              <a:rPr lang="en-US" sz="2400" dirty="0" err="1" smtClean="0"/>
              <a:t>m</a:t>
            </a:r>
            <a:r>
              <a:rPr lang="en-US" sz="2400" baseline="-25000" dirty="0" err="1" smtClean="0"/>
              <a:t>B</a:t>
            </a:r>
            <a:r>
              <a:rPr lang="en-US" sz="2400" dirty="0" smtClean="0"/>
              <a:t> or -</a:t>
            </a:r>
            <a:r>
              <a:rPr lang="en-US" sz="2400" dirty="0" err="1" smtClean="0"/>
              <a:t>m</a:t>
            </a:r>
            <a:r>
              <a:rPr lang="en-US" sz="2400" baseline="-25000" dirty="0" err="1" smtClean="0"/>
              <a:t>B</a:t>
            </a:r>
            <a:r>
              <a:rPr lang="en-US" sz="2400" dirty="0" smtClean="0"/>
              <a:t>), and observed it exiting the </a:t>
            </a:r>
            <a:r>
              <a:rPr lang="en-US" sz="2400" b="1" i="1" dirty="0" smtClean="0"/>
              <a:t>plus-channel</a:t>
            </a:r>
            <a:r>
              <a:rPr lang="en-US" sz="2400" dirty="0" smtClean="0"/>
              <a:t> (</a:t>
            </a:r>
            <a:r>
              <a:rPr lang="en-US" sz="2400" b="1" i="1" dirty="0" smtClean="0"/>
              <a:t>minus-channel</a:t>
            </a:r>
            <a:r>
              <a:rPr lang="en-US" sz="2400" dirty="0" smtClean="0"/>
              <a:t>) of a Stern-Gerlach type apparatus.</a:t>
            </a:r>
          </a:p>
        </p:txBody>
      </p:sp>
      <p:sp>
        <p:nvSpPr>
          <p:cNvPr id="5" name="TextBox 4"/>
          <p:cNvSpPr txBox="1"/>
          <p:nvPr/>
        </p:nvSpPr>
        <p:spPr>
          <a:xfrm>
            <a:off x="304800" y="5181600"/>
            <a:ext cx="3579378" cy="954107"/>
          </a:xfrm>
          <a:prstGeom prst="rect">
            <a:avLst/>
          </a:prstGeom>
          <a:noFill/>
        </p:spPr>
        <p:txBody>
          <a:bodyPr wrap="none" rtlCol="0">
            <a:spAutoFit/>
          </a:bodyPr>
          <a:lstStyle/>
          <a:p>
            <a:r>
              <a:rPr lang="en-US" sz="2800" dirty="0" smtClean="0"/>
              <a:t>A simplified</a:t>
            </a:r>
          </a:p>
          <a:p>
            <a:r>
              <a:rPr lang="en-US" sz="2800" dirty="0" smtClean="0"/>
              <a:t>Stern-Gerlach analyzer:</a:t>
            </a:r>
          </a:p>
        </p:txBody>
      </p:sp>
      <p:graphicFrame>
        <p:nvGraphicFramePr>
          <p:cNvPr id="67588" name="Object 4"/>
          <p:cNvGraphicFramePr>
            <a:graphicFrameLocks noChangeAspect="1"/>
          </p:cNvGraphicFramePr>
          <p:nvPr/>
        </p:nvGraphicFramePr>
        <p:xfrm>
          <a:off x="7480300" y="5181600"/>
          <a:ext cx="1663700" cy="685800"/>
        </p:xfrm>
        <a:graphic>
          <a:graphicData uri="http://schemas.openxmlformats.org/presentationml/2006/ole">
            <mc:AlternateContent xmlns:mc="http://schemas.openxmlformats.org/markup-compatibility/2006">
              <mc:Choice xmlns:v="urn:schemas-microsoft-com:vml" Requires="v">
                <p:oleObj spid="_x0000_s195595" name="Packager Shell Object" showAsIcon="1" r:id="rId8" imgW="1663920" imgH="685800" progId="">
                  <p:embed/>
                </p:oleObj>
              </mc:Choice>
              <mc:Fallback>
                <p:oleObj name="Packager Shell Object" showAsIcon="1" r:id="rId8" imgW="1663920" imgH="6858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0300" y="5181600"/>
                        <a:ext cx="1663700" cy="6858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685800"/>
            <a:ext cx="5282665" cy="584775"/>
          </a:xfrm>
          <a:prstGeom prst="rect">
            <a:avLst/>
          </a:prstGeom>
          <a:noFill/>
        </p:spPr>
        <p:txBody>
          <a:bodyPr wrap="none" rtlCol="0">
            <a:spAutoFit/>
          </a:bodyPr>
          <a:lstStyle/>
          <a:p>
            <a:r>
              <a:rPr lang="en-US" sz="3200" dirty="0" smtClean="0"/>
              <a:t>Notation for projection values:</a:t>
            </a:r>
            <a:endParaRPr lang="en-US" sz="3200" dirty="0"/>
          </a:p>
        </p:txBody>
      </p:sp>
      <p:grpSp>
        <p:nvGrpSpPr>
          <p:cNvPr id="5" name="Group 4"/>
          <p:cNvGrpSpPr/>
          <p:nvPr/>
        </p:nvGrpSpPr>
        <p:grpSpPr>
          <a:xfrm>
            <a:off x="533400" y="1447800"/>
            <a:ext cx="5074920" cy="4267200"/>
            <a:chOff x="2286000" y="1524000"/>
            <a:chExt cx="5074920" cy="4267200"/>
          </a:xfrm>
        </p:grpSpPr>
        <p:pic>
          <p:nvPicPr>
            <p:cNvPr id="2" name="Picture 1" descr="C:\Users\Zombie\Desktop\projections.jpg"/>
            <p:cNvPicPr>
              <a:picLocks noChangeAspect="1"/>
            </p:cNvPicPr>
            <p:nvPr/>
          </p:nvPicPr>
          <p:blipFill>
            <a:blip r:embed="rId4" cstate="print"/>
            <a:srcRect/>
            <a:stretch>
              <a:fillRect/>
            </a:stretch>
          </p:blipFill>
          <p:spPr bwMode="auto">
            <a:xfrm>
              <a:off x="2286000" y="1524000"/>
              <a:ext cx="5074920" cy="4267200"/>
            </a:xfrm>
            <a:prstGeom prst="rect">
              <a:avLst/>
            </a:prstGeom>
            <a:noFill/>
            <a:ln w="9525">
              <a:noFill/>
              <a:miter lim="800000"/>
              <a:headEnd/>
              <a:tailEnd/>
            </a:ln>
          </p:spPr>
        </p:pic>
        <p:sp>
          <p:nvSpPr>
            <p:cNvPr id="4" name="TextBox 3"/>
            <p:cNvSpPr txBox="1"/>
            <p:nvPr/>
          </p:nvSpPr>
          <p:spPr>
            <a:xfrm>
              <a:off x="3962400" y="3352800"/>
              <a:ext cx="336952" cy="369332"/>
            </a:xfrm>
            <a:prstGeom prst="rect">
              <a:avLst/>
            </a:prstGeom>
            <a:noFill/>
          </p:spPr>
          <p:txBody>
            <a:bodyPr wrap="none" rtlCol="0">
              <a:spAutoFit/>
            </a:bodyPr>
            <a:lstStyle/>
            <a:p>
              <a:r>
                <a:rPr lang="el-GR" b="1" dirty="0" smtClean="0"/>
                <a:t>Θ</a:t>
              </a:r>
              <a:endParaRPr lang="en-US" b="1" dirty="0"/>
            </a:p>
          </p:txBody>
        </p:sp>
      </p:grpSp>
      <p:pic>
        <p:nvPicPr>
          <p:cNvPr id="6145" name="Picture 1" descr="C:\Users\Zombie\Desktop\projectionsheadon copy.jpg"/>
          <p:cNvPicPr>
            <a:picLocks noChangeAspect="1" noChangeArrowheads="1"/>
          </p:cNvPicPr>
          <p:nvPr/>
        </p:nvPicPr>
        <p:blipFill>
          <a:blip r:embed="rId5" cstate="print"/>
          <a:srcRect/>
          <a:stretch>
            <a:fillRect/>
          </a:stretch>
        </p:blipFill>
        <p:spPr bwMode="auto">
          <a:xfrm>
            <a:off x="5878513" y="2219325"/>
            <a:ext cx="2697162" cy="2700338"/>
          </a:xfrm>
          <a:prstGeom prst="rect">
            <a:avLst/>
          </a:prstGeom>
          <a:noFill/>
        </p:spPr>
      </p:pic>
      <p:graphicFrame>
        <p:nvGraphicFramePr>
          <p:cNvPr id="8" name="Object 7"/>
          <p:cNvGraphicFramePr>
            <a:graphicFrameLocks noChangeAspect="1"/>
          </p:cNvGraphicFramePr>
          <p:nvPr/>
        </p:nvGraphicFramePr>
        <p:xfrm>
          <a:off x="8458200" y="2057400"/>
          <a:ext cx="320675" cy="417513"/>
        </p:xfrm>
        <a:graphic>
          <a:graphicData uri="http://schemas.openxmlformats.org/presentationml/2006/ole">
            <mc:AlternateContent xmlns:mc="http://schemas.openxmlformats.org/markup-compatibility/2006">
              <mc:Choice xmlns:v="urn:schemas-microsoft-com:vml" Requires="v">
                <p:oleObj spid="_x0000_s196621" name="Equation" r:id="rId6" imgW="126720" imgH="164880" progId="Equation.DSMT4">
                  <p:embed/>
                </p:oleObj>
              </mc:Choice>
              <mc:Fallback>
                <p:oleObj name="Equation" r:id="rId6" imgW="126720" imgH="16488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2057400"/>
                        <a:ext cx="320675"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5867400" y="4937125"/>
          <a:ext cx="320675" cy="449263"/>
        </p:xfrm>
        <a:graphic>
          <a:graphicData uri="http://schemas.openxmlformats.org/presentationml/2006/ole">
            <mc:AlternateContent xmlns:mc="http://schemas.openxmlformats.org/markup-compatibility/2006">
              <mc:Choice xmlns:v="urn:schemas-microsoft-com:vml" Requires="v">
                <p:oleObj spid="_x0000_s196622" name="Equation" r:id="rId8" imgW="126720" imgH="177480" progId="Equation.DSMT4">
                  <p:embed/>
                </p:oleObj>
              </mc:Choice>
              <mc:Fallback>
                <p:oleObj name="Equation" r:id="rId8" imgW="126720" imgH="17748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937125"/>
                        <a:ext cx="320675"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6245225" y="2254250"/>
          <a:ext cx="512763" cy="579438"/>
        </p:xfrm>
        <a:graphic>
          <a:graphicData uri="http://schemas.openxmlformats.org/presentationml/2006/ole">
            <mc:AlternateContent xmlns:mc="http://schemas.openxmlformats.org/markup-compatibility/2006">
              <mc:Choice xmlns:v="urn:schemas-microsoft-com:vml" Requires="v">
                <p:oleObj spid="_x0000_s196623" name="Equation" r:id="rId10" imgW="203040" imgH="228600" progId="Equation.DSMT4">
                  <p:embed/>
                </p:oleObj>
              </mc:Choice>
              <mc:Fallback>
                <p:oleObj name="Equation" r:id="rId10" imgW="203040" imgH="22860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5225" y="2254250"/>
                        <a:ext cx="512763"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7708900" y="2908300"/>
          <a:ext cx="546100" cy="579438"/>
        </p:xfrm>
        <a:graphic>
          <a:graphicData uri="http://schemas.openxmlformats.org/presentationml/2006/ole">
            <mc:AlternateContent xmlns:mc="http://schemas.openxmlformats.org/markup-compatibility/2006">
              <mc:Choice xmlns:v="urn:schemas-microsoft-com:vml" Requires="v">
                <p:oleObj spid="_x0000_s196624" name="Equation" r:id="rId12" imgW="215640" imgH="228600" progId="Equation.DSMT4">
                  <p:embed/>
                </p:oleObj>
              </mc:Choice>
              <mc:Fallback>
                <p:oleObj name="Equation" r:id="rId12" imgW="215640" imgH="22860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8900" y="2908300"/>
                        <a:ext cx="546100"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6553200" y="4114800"/>
          <a:ext cx="577850" cy="579438"/>
        </p:xfrm>
        <a:graphic>
          <a:graphicData uri="http://schemas.openxmlformats.org/presentationml/2006/ole">
            <mc:AlternateContent xmlns:mc="http://schemas.openxmlformats.org/markup-compatibility/2006">
              <mc:Choice xmlns:v="urn:schemas-microsoft-com:vml" Requires="v">
                <p:oleObj spid="_x0000_s196625" name="Equation" r:id="rId14" imgW="228600" imgH="228600" progId="Equation.DSMT4">
                  <p:embed/>
                </p:oleObj>
              </mc:Choice>
              <mc:Fallback>
                <p:oleObj name="Equation" r:id="rId14" imgW="228600" imgH="228600" progId="Equation.DSMT4">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4114800"/>
                        <a:ext cx="577850"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5638800" y="1905000"/>
            <a:ext cx="3276600" cy="3886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324600" y="5943600"/>
            <a:ext cx="1949701" cy="461665"/>
          </a:xfrm>
          <a:prstGeom prst="rect">
            <a:avLst/>
          </a:prstGeom>
          <a:noFill/>
        </p:spPr>
        <p:txBody>
          <a:bodyPr wrap="none" rtlCol="0">
            <a:spAutoFit/>
          </a:bodyPr>
          <a:lstStyle/>
          <a:p>
            <a:r>
              <a:rPr lang="en-US" sz="2400" b="1" dirty="0" smtClean="0"/>
              <a:t>Head-on view</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457200" y="762000"/>
            <a:ext cx="7924800" cy="5315712"/>
            <a:chOff x="3276600" y="4200144"/>
            <a:chExt cx="3962400" cy="2657856"/>
          </a:xfrm>
        </p:grpSpPr>
        <p:pic>
          <p:nvPicPr>
            <p:cNvPr id="5" name="Picture 4" descr="C:\Users\Zombie\Desktop\SG01 copy.jpg"/>
            <p:cNvPicPr>
              <a:picLocks noChangeAspect="1"/>
            </p:cNvPicPr>
            <p:nvPr/>
          </p:nvPicPr>
          <p:blipFill>
            <a:blip r:embed="rId4"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81800" y="4927600"/>
            <a:ext cx="457200" cy="558800"/>
          </p:xfrm>
          <a:graphic>
            <a:graphicData uri="http://schemas.openxmlformats.org/presentationml/2006/ole">
              <mc:AlternateContent xmlns:mc="http://schemas.openxmlformats.org/markup-compatibility/2006">
                <mc:Choice xmlns:v="urn:schemas-microsoft-com:vml" Requires="v">
                  <p:oleObj spid="_x0000_s198665" name="Equation" r:id="rId5" imgW="228600" imgH="279360" progId="Equation.DSMT4">
                    <p:embed/>
                  </p:oleObj>
                </mc:Choice>
                <mc:Fallback>
                  <p:oleObj name="Equation" r:id="rId5" imgW="22860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927600"/>
                          <a:ext cx="457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6781800" y="5842000"/>
            <a:ext cx="457200" cy="558800"/>
          </p:xfrm>
          <a:graphic>
            <a:graphicData uri="http://schemas.openxmlformats.org/presentationml/2006/ole">
              <mc:AlternateContent xmlns:mc="http://schemas.openxmlformats.org/markup-compatibility/2006">
                <mc:Choice xmlns:v="urn:schemas-microsoft-com:vml" Requires="v">
                  <p:oleObj spid="_x0000_s198666" name="Equation" r:id="rId7" imgW="228600" imgH="279360" progId="Equation.DSMT4">
                    <p:embed/>
                  </p:oleObj>
                </mc:Choice>
                <mc:Fallback>
                  <p:oleObj name="Equation" r:id="rId7" imgW="228600" imgH="2793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5842000"/>
                          <a:ext cx="4572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52600" y="533400"/>
            <a:ext cx="6124369" cy="584775"/>
          </a:xfrm>
          <a:prstGeom prst="rect">
            <a:avLst/>
          </a:prstGeom>
          <a:noFill/>
        </p:spPr>
        <p:txBody>
          <a:bodyPr wrap="none" rtlCol="0">
            <a:spAutoFit/>
          </a:bodyPr>
          <a:lstStyle/>
          <a:p>
            <a:r>
              <a:rPr lang="en-US" sz="3200" dirty="0" smtClean="0"/>
              <a:t>A simplified Stern-Gerlach analyzer:</a:t>
            </a:r>
            <a:endParaRPr lang="en-US" sz="3200" dirty="0"/>
          </a:p>
        </p:txBody>
      </p:sp>
      <p:sp>
        <p:nvSpPr>
          <p:cNvPr id="10" name="TextBox 9"/>
          <p:cNvSpPr txBox="1"/>
          <p:nvPr/>
        </p:nvSpPr>
        <p:spPr>
          <a:xfrm>
            <a:off x="304800" y="5181600"/>
            <a:ext cx="7978210" cy="954107"/>
          </a:xfrm>
          <a:prstGeom prst="rect">
            <a:avLst/>
          </a:prstGeom>
          <a:noFill/>
        </p:spPr>
        <p:txBody>
          <a:bodyPr wrap="none" rtlCol="0">
            <a:spAutoFit/>
          </a:bodyPr>
          <a:lstStyle/>
          <a:p>
            <a:r>
              <a:rPr lang="en-US" sz="2800" dirty="0" smtClean="0">
                <a:solidFill>
                  <a:srgbClr val="FF0000"/>
                </a:solidFill>
              </a:rPr>
              <a:t>However the analyzer is oriented, we always measure</a:t>
            </a:r>
          </a:p>
          <a:p>
            <a:r>
              <a:rPr lang="en-US" sz="2800" dirty="0" smtClean="0">
                <a:solidFill>
                  <a:srgbClr val="FF0000"/>
                </a:solidFill>
              </a:rPr>
              <a:t>one of two values: </a:t>
            </a:r>
            <a:r>
              <a:rPr lang="en-US" sz="2800" b="1" i="1" dirty="0" smtClean="0">
                <a:solidFill>
                  <a:srgbClr val="FF0000"/>
                </a:solidFill>
              </a:rPr>
              <a:t>spin-up </a:t>
            </a:r>
            <a:r>
              <a:rPr lang="en-US" sz="2800" dirty="0" smtClean="0">
                <a:solidFill>
                  <a:srgbClr val="FF0000"/>
                </a:solidFill>
              </a:rPr>
              <a:t>(+</a:t>
            </a:r>
            <a:r>
              <a:rPr lang="en-US" sz="2800" dirty="0" err="1" smtClean="0">
                <a:solidFill>
                  <a:srgbClr val="FF0000"/>
                </a:solidFill>
              </a:rPr>
              <a:t>m</a:t>
            </a:r>
            <a:r>
              <a:rPr lang="en-US" sz="2800" baseline="-25000" dirty="0" err="1" smtClean="0">
                <a:solidFill>
                  <a:srgbClr val="FF0000"/>
                </a:solidFill>
              </a:rPr>
              <a:t>B</a:t>
            </a:r>
            <a:r>
              <a:rPr lang="en-US" sz="2800" dirty="0" smtClean="0">
                <a:solidFill>
                  <a:srgbClr val="FF0000"/>
                </a:solidFill>
              </a:rPr>
              <a:t>) or </a:t>
            </a:r>
            <a:r>
              <a:rPr lang="en-US" sz="2800" b="1" i="1" dirty="0" smtClean="0">
                <a:solidFill>
                  <a:srgbClr val="FF0000"/>
                </a:solidFill>
              </a:rPr>
              <a:t>spin-down </a:t>
            </a:r>
            <a:r>
              <a:rPr lang="en-US" sz="2800" dirty="0" smtClean="0">
                <a:solidFill>
                  <a:srgbClr val="FF0000"/>
                </a:solidFill>
              </a:rPr>
              <a:t>(-</a:t>
            </a:r>
            <a:r>
              <a:rPr lang="en-US" sz="2800" dirty="0" err="1" smtClean="0">
                <a:solidFill>
                  <a:srgbClr val="FF0000"/>
                </a:solidFill>
              </a:rPr>
              <a:t>m</a:t>
            </a:r>
            <a:r>
              <a:rPr lang="en-US" sz="2800" baseline="-25000" dirty="0" err="1" smtClean="0">
                <a:solidFill>
                  <a:srgbClr val="FF0000"/>
                </a:solidFill>
              </a:rPr>
              <a:t>B</a:t>
            </a:r>
            <a:r>
              <a:rPr lang="en-US" sz="2800" dirty="0" smtClean="0">
                <a:solidFill>
                  <a:srgbClr val="FF0000"/>
                </a:solidFill>
              </a:rPr>
              <a:t>).</a:t>
            </a:r>
            <a:endParaRPr lang="en-US" sz="2800" b="1" i="1" dirty="0" smtClean="0">
              <a:solidFill>
                <a:srgbClr val="FF0000"/>
              </a:solidFill>
            </a:endParaRPr>
          </a:p>
        </p:txBody>
      </p:sp>
      <p:graphicFrame>
        <p:nvGraphicFramePr>
          <p:cNvPr id="74755" name="Object 3"/>
          <p:cNvGraphicFramePr>
            <a:graphicFrameLocks noChangeAspect="1"/>
          </p:cNvGraphicFramePr>
          <p:nvPr/>
        </p:nvGraphicFramePr>
        <p:xfrm>
          <a:off x="2895600" y="6221412"/>
          <a:ext cx="3463925" cy="484188"/>
        </p:xfrm>
        <a:graphic>
          <a:graphicData uri="http://schemas.openxmlformats.org/presentationml/2006/ole">
            <mc:AlternateContent xmlns:mc="http://schemas.openxmlformats.org/markup-compatibility/2006">
              <mc:Choice xmlns:v="urn:schemas-microsoft-com:vml" Requires="v">
                <p:oleObj spid="_x0000_s198667" name="Equation" r:id="rId9" imgW="1726920" imgH="241200" progId="Equation.DSMT4">
                  <p:embed/>
                </p:oleObj>
              </mc:Choice>
              <mc:Fallback>
                <p:oleObj name="Equation" r:id="rId9" imgW="1726920" imgH="2412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6221412"/>
                        <a:ext cx="34639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deBroglie Waves</a:t>
            </a:r>
          </a:p>
        </p:txBody>
      </p:sp>
      <p:sp>
        <p:nvSpPr>
          <p:cNvPr id="31747" name="Rectangle 3"/>
          <p:cNvSpPr>
            <a:spLocks noGrp="1" noChangeArrowheads="1"/>
          </p:cNvSpPr>
          <p:nvPr>
            <p:ph type="body" idx="1"/>
          </p:nvPr>
        </p:nvSpPr>
        <p:spPr/>
        <p:txBody>
          <a:bodyPr/>
          <a:lstStyle/>
          <a:p>
            <a:pPr eaLnBrk="1" hangingPunct="1">
              <a:lnSpc>
                <a:spcPct val="90000"/>
              </a:lnSpc>
            </a:pPr>
            <a:r>
              <a:rPr lang="en-US"/>
              <a:t>deBroglie (French grad student) suggested: maybe electrons are actually little waves going around the nucleus.</a:t>
            </a:r>
          </a:p>
          <a:p>
            <a:pPr eaLnBrk="1" hangingPunct="1">
              <a:lnSpc>
                <a:spcPct val="90000"/>
              </a:lnSpc>
            </a:pPr>
            <a:r>
              <a:rPr lang="en-US"/>
              <a:t>This seems plausible because…</a:t>
            </a:r>
          </a:p>
          <a:p>
            <a:pPr lvl="1" eaLnBrk="1" hangingPunct="1">
              <a:lnSpc>
                <a:spcPct val="90000"/>
              </a:lnSpc>
            </a:pPr>
            <a:r>
              <a:rPr lang="en-US"/>
              <a:t>Standing waves have quantized frequencies, might be related to quantized energies.</a:t>
            </a:r>
          </a:p>
          <a:p>
            <a:pPr lvl="1" eaLnBrk="1" hangingPunct="1">
              <a:lnSpc>
                <a:spcPct val="90000"/>
              </a:lnSpc>
            </a:pPr>
            <a:r>
              <a:rPr lang="en-US"/>
              <a:t>Einstein had shown that light, typically thought of as waves, have particle properties.  Might not electrons, typically thought of as particles, have wave properties?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457200" y="762000"/>
            <a:ext cx="8077200" cy="5315712"/>
            <a:chOff x="3276600" y="4200144"/>
            <a:chExt cx="4038600" cy="2657856"/>
          </a:xfrm>
        </p:grpSpPr>
        <p:pic>
          <p:nvPicPr>
            <p:cNvPr id="5" name="Picture 4" descr="C:\Users\Zombie\Desktop\SG01 copy.jpg"/>
            <p:cNvPicPr>
              <a:picLocks noChangeAspect="1"/>
            </p:cNvPicPr>
            <p:nvPr/>
          </p:nvPicPr>
          <p:blipFill>
            <a:blip r:embed="rId4"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05600" y="4927219"/>
            <a:ext cx="609600" cy="558800"/>
          </p:xfrm>
          <a:graphic>
            <a:graphicData uri="http://schemas.openxmlformats.org/presentationml/2006/ole">
              <mc:AlternateContent xmlns:mc="http://schemas.openxmlformats.org/markup-compatibility/2006">
                <mc:Choice xmlns:v="urn:schemas-microsoft-com:vml" Requires="v">
                  <p:oleObj spid="_x0000_s200711" name="Equation" r:id="rId5" imgW="304560" imgH="279360" progId="Equation.DSMT4">
                    <p:embed/>
                  </p:oleObj>
                </mc:Choice>
                <mc:Fallback>
                  <p:oleObj name="Equation" r:id="rId5" imgW="304560" imgH="27936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927219"/>
                          <a:ext cx="6096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6705600" y="5841619"/>
            <a:ext cx="609600" cy="558800"/>
          </p:xfrm>
          <a:graphic>
            <a:graphicData uri="http://schemas.openxmlformats.org/presentationml/2006/ole">
              <mc:AlternateContent xmlns:mc="http://schemas.openxmlformats.org/markup-compatibility/2006">
                <mc:Choice xmlns:v="urn:schemas-microsoft-com:vml" Requires="v">
                  <p:oleObj spid="_x0000_s200712" name="Equation" r:id="rId7" imgW="304560" imgH="279360" progId="Equation.DSMT4">
                    <p:embed/>
                  </p:oleObj>
                </mc:Choice>
                <mc:Fallback>
                  <p:oleObj name="Equation" r:id="rId7" imgW="304560" imgH="27936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5841619"/>
                          <a:ext cx="6096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52600" y="533400"/>
            <a:ext cx="6124369" cy="584775"/>
          </a:xfrm>
          <a:prstGeom prst="rect">
            <a:avLst/>
          </a:prstGeom>
          <a:noFill/>
        </p:spPr>
        <p:txBody>
          <a:bodyPr wrap="none" rtlCol="0">
            <a:spAutoFit/>
          </a:bodyPr>
          <a:lstStyle/>
          <a:p>
            <a:r>
              <a:rPr lang="en-US" sz="3200" dirty="0" smtClean="0"/>
              <a:t>A simplified Stern-Gerlach analyzer:</a:t>
            </a:r>
            <a:endParaRPr lang="en-US" sz="3200" dirty="0"/>
          </a:p>
        </p:txBody>
      </p:sp>
      <p:sp>
        <p:nvSpPr>
          <p:cNvPr id="10" name="TextBox 9"/>
          <p:cNvSpPr txBox="1"/>
          <p:nvPr/>
        </p:nvSpPr>
        <p:spPr>
          <a:xfrm>
            <a:off x="1066800" y="1295400"/>
            <a:ext cx="7234160" cy="523220"/>
          </a:xfrm>
          <a:prstGeom prst="rect">
            <a:avLst/>
          </a:prstGeom>
          <a:noFill/>
        </p:spPr>
        <p:txBody>
          <a:bodyPr wrap="none" rtlCol="0">
            <a:spAutoFit/>
          </a:bodyPr>
          <a:lstStyle/>
          <a:p>
            <a:r>
              <a:rPr lang="en-US" sz="2800" dirty="0" smtClean="0">
                <a:solidFill>
                  <a:srgbClr val="FF0000"/>
                </a:solidFill>
              </a:rPr>
              <a:t>If the analyzer is oriented along the +z-direction:</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457200" y="762000"/>
            <a:ext cx="8077200" cy="5315712"/>
            <a:chOff x="3276600" y="4200144"/>
            <a:chExt cx="4038600" cy="2657856"/>
          </a:xfrm>
        </p:grpSpPr>
        <p:pic>
          <p:nvPicPr>
            <p:cNvPr id="5" name="Picture 4" descr="C:\Users\Zombie\Desktop\SG01 copy.jpg"/>
            <p:cNvPicPr>
              <a:picLocks noChangeAspect="1"/>
            </p:cNvPicPr>
            <p:nvPr/>
          </p:nvPicPr>
          <p:blipFill>
            <a:blip r:embed="rId4" cstate="print"/>
            <a:srcRect/>
            <a:stretch>
              <a:fillRect/>
            </a:stretch>
          </p:blipFill>
          <p:spPr bwMode="auto">
            <a:xfrm>
              <a:off x="3276600" y="4200144"/>
              <a:ext cx="3791712" cy="2657856"/>
            </a:xfrm>
            <a:prstGeom prst="rect">
              <a:avLst/>
            </a:prstGeom>
            <a:noFill/>
            <a:ln w="9525">
              <a:noFill/>
              <a:miter lim="800000"/>
              <a:headEnd/>
              <a:tailEnd/>
            </a:ln>
          </p:spPr>
        </p:pic>
        <p:graphicFrame>
          <p:nvGraphicFramePr>
            <p:cNvPr id="6" name="Object 5"/>
            <p:cNvGraphicFramePr>
              <a:graphicFrameLocks noChangeAspect="1"/>
            </p:cNvGraphicFramePr>
            <p:nvPr/>
          </p:nvGraphicFramePr>
          <p:xfrm>
            <a:off x="6705600" y="4927219"/>
            <a:ext cx="609600" cy="558800"/>
          </p:xfrm>
          <a:graphic>
            <a:graphicData uri="http://schemas.openxmlformats.org/presentationml/2006/ole">
              <mc:AlternateContent xmlns:mc="http://schemas.openxmlformats.org/markup-compatibility/2006">
                <mc:Choice xmlns:v="urn:schemas-microsoft-com:vml" Requires="v">
                  <p:oleObj spid="_x0000_s202759" name="Equation" r:id="rId5" imgW="304560" imgH="279360" progId="Equation.DSMT4">
                    <p:embed/>
                  </p:oleObj>
                </mc:Choice>
                <mc:Fallback>
                  <p:oleObj name="Equation" r:id="rId5" imgW="304560" imgH="27936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927219"/>
                          <a:ext cx="6096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6705600" y="5841619"/>
            <a:ext cx="609600" cy="558800"/>
          </p:xfrm>
          <a:graphic>
            <a:graphicData uri="http://schemas.openxmlformats.org/presentationml/2006/ole">
              <mc:AlternateContent xmlns:mc="http://schemas.openxmlformats.org/markup-compatibility/2006">
                <mc:Choice xmlns:v="urn:schemas-microsoft-com:vml" Requires="v">
                  <p:oleObj spid="_x0000_s202760" name="Equation" r:id="rId7" imgW="304560" imgH="279360" progId="Equation.DSMT4">
                    <p:embed/>
                  </p:oleObj>
                </mc:Choice>
                <mc:Fallback>
                  <p:oleObj name="Equation" r:id="rId7" imgW="304560" imgH="27936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5841619"/>
                          <a:ext cx="6096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5562600" y="44958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632460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1752600" y="533400"/>
            <a:ext cx="6124369" cy="584775"/>
          </a:xfrm>
          <a:prstGeom prst="rect">
            <a:avLst/>
          </a:prstGeom>
          <a:noFill/>
        </p:spPr>
        <p:txBody>
          <a:bodyPr wrap="none" rtlCol="0">
            <a:spAutoFit/>
          </a:bodyPr>
          <a:lstStyle/>
          <a:p>
            <a:r>
              <a:rPr lang="en-US" sz="3200" dirty="0" smtClean="0"/>
              <a:t>A simplified Stern-Gerlach analyzer:</a:t>
            </a:r>
            <a:endParaRPr lang="en-US" sz="3200" dirty="0"/>
          </a:p>
        </p:txBody>
      </p:sp>
      <p:sp>
        <p:nvSpPr>
          <p:cNvPr id="10" name="TextBox 9"/>
          <p:cNvSpPr txBox="1"/>
          <p:nvPr/>
        </p:nvSpPr>
        <p:spPr>
          <a:xfrm>
            <a:off x="1066800" y="1295400"/>
            <a:ext cx="7295074" cy="523220"/>
          </a:xfrm>
          <a:prstGeom prst="rect">
            <a:avLst/>
          </a:prstGeom>
          <a:noFill/>
        </p:spPr>
        <p:txBody>
          <a:bodyPr wrap="none" rtlCol="0">
            <a:spAutoFit/>
          </a:bodyPr>
          <a:lstStyle/>
          <a:p>
            <a:r>
              <a:rPr lang="en-US" sz="2800" dirty="0" smtClean="0">
                <a:solidFill>
                  <a:srgbClr val="FF0000"/>
                </a:solidFill>
              </a:rPr>
              <a:t>If the analyzer is oriented along the </a:t>
            </a:r>
            <a:r>
              <a:rPr lang="el-GR" sz="2800" dirty="0" smtClean="0">
                <a:solidFill>
                  <a:srgbClr val="FF0000"/>
                </a:solidFill>
              </a:rPr>
              <a:t>θ</a:t>
            </a:r>
            <a:r>
              <a:rPr lang="en-US" sz="2800" dirty="0" smtClean="0">
                <a:solidFill>
                  <a:srgbClr val="FF0000"/>
                </a:solidFill>
              </a:rPr>
              <a:t>-direction:</a:t>
            </a:r>
            <a:endParaRPr lang="en-US"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1000"/>
            <a:ext cx="9144000" cy="584775"/>
          </a:xfrm>
          <a:prstGeom prst="rect">
            <a:avLst/>
          </a:prstGeom>
          <a:noFill/>
        </p:spPr>
        <p:txBody>
          <a:bodyPr wrap="square" rtlCol="0">
            <a:spAutoFit/>
          </a:bodyPr>
          <a:lstStyle/>
          <a:p>
            <a:pPr algn="ctr"/>
            <a:r>
              <a:rPr lang="en-US" sz="3200" dirty="0" smtClean="0"/>
              <a:t>Repeated spin measurements:</a:t>
            </a:r>
            <a:endParaRPr lang="en-US" sz="3200" dirty="0"/>
          </a:p>
        </p:txBody>
      </p:sp>
      <p:sp>
        <p:nvSpPr>
          <p:cNvPr id="4" name="TextBox 3"/>
          <p:cNvSpPr txBox="1"/>
          <p:nvPr/>
        </p:nvSpPr>
        <p:spPr>
          <a:xfrm>
            <a:off x="76200" y="4800600"/>
            <a:ext cx="9108639" cy="1538883"/>
          </a:xfrm>
          <a:prstGeom prst="rect">
            <a:avLst/>
          </a:prstGeom>
          <a:noFill/>
        </p:spPr>
        <p:txBody>
          <a:bodyPr wrap="none" rtlCol="0">
            <a:spAutoFit/>
          </a:bodyPr>
          <a:lstStyle/>
          <a:p>
            <a:r>
              <a:rPr lang="en-US" sz="2350" dirty="0" smtClean="0"/>
              <a:t>Ignore the atoms exiting from the </a:t>
            </a:r>
            <a:r>
              <a:rPr lang="en-US" sz="2350" b="1" i="1" dirty="0" smtClean="0"/>
              <a:t>minus-channel</a:t>
            </a:r>
            <a:r>
              <a:rPr lang="en-US" sz="2350" dirty="0" smtClean="0"/>
              <a:t> of </a:t>
            </a:r>
            <a:r>
              <a:rPr lang="en-US" sz="2350" b="1" dirty="0" smtClean="0"/>
              <a:t>Analyzer 1</a:t>
            </a:r>
            <a:r>
              <a:rPr lang="en-US" sz="2350" dirty="0" smtClean="0"/>
              <a:t>,</a:t>
            </a:r>
          </a:p>
          <a:p>
            <a:r>
              <a:rPr lang="en-US" sz="2350" dirty="0" smtClean="0"/>
              <a:t>and feed the atoms exiting from the </a:t>
            </a:r>
            <a:r>
              <a:rPr lang="en-US" sz="2350" b="1" i="1" dirty="0" smtClean="0"/>
              <a:t>plus-channel</a:t>
            </a:r>
            <a:r>
              <a:rPr lang="en-US" sz="2350" i="1" dirty="0" smtClean="0"/>
              <a:t> </a:t>
            </a:r>
            <a:r>
              <a:rPr lang="en-US" sz="2350" dirty="0" smtClean="0"/>
              <a:t>into </a:t>
            </a:r>
            <a:r>
              <a:rPr lang="en-US" sz="2350" b="1" dirty="0" smtClean="0"/>
              <a:t>Analyzer 2</a:t>
            </a:r>
            <a:r>
              <a:rPr lang="en-US" sz="2350" dirty="0" smtClean="0"/>
              <a:t>.</a:t>
            </a:r>
          </a:p>
          <a:p>
            <a:endParaRPr lang="en-US" sz="2350" dirty="0" smtClean="0"/>
          </a:p>
          <a:p>
            <a:r>
              <a:rPr lang="en-US" sz="2350" dirty="0" smtClean="0"/>
              <a:t>All of the atoms also leave from the </a:t>
            </a:r>
            <a:r>
              <a:rPr lang="en-US" sz="2350" b="1" i="1" dirty="0" smtClean="0"/>
              <a:t>plus-channel</a:t>
            </a:r>
            <a:r>
              <a:rPr lang="en-US" sz="2350" dirty="0" smtClean="0"/>
              <a:t> of </a:t>
            </a:r>
            <a:r>
              <a:rPr lang="en-US" sz="2350" b="1" dirty="0" smtClean="0"/>
              <a:t>Analyzer 2</a:t>
            </a:r>
            <a:r>
              <a:rPr lang="en-US" sz="2350" dirty="0" smtClean="0"/>
              <a:t>.</a:t>
            </a:r>
            <a:endParaRPr lang="en-US" sz="2350" dirty="0"/>
          </a:p>
        </p:txBody>
      </p:sp>
      <p:pic>
        <p:nvPicPr>
          <p:cNvPr id="2049" name="Picture 1" descr="C:\Users\Zombie\Desktop\SG02 copy.jpg"/>
          <p:cNvPicPr>
            <a:picLocks noChangeAspect="1" noChangeArrowheads="1"/>
          </p:cNvPicPr>
          <p:nvPr/>
        </p:nvPicPr>
        <p:blipFill>
          <a:blip r:embed="rId2" cstate="print"/>
          <a:srcRect/>
          <a:stretch>
            <a:fillRect/>
          </a:stretch>
        </p:blipFill>
        <p:spPr bwMode="auto">
          <a:xfrm>
            <a:off x="304800" y="1066800"/>
            <a:ext cx="8591550" cy="3566160"/>
          </a:xfrm>
          <a:prstGeom prst="rect">
            <a:avLst/>
          </a:prstGeom>
          <a:noFill/>
        </p:spPr>
      </p:pic>
      <p:sp>
        <p:nvSpPr>
          <p:cNvPr id="5" name="Rectangle 4"/>
          <p:cNvSpPr/>
          <p:nvPr/>
        </p:nvSpPr>
        <p:spPr>
          <a:xfrm>
            <a:off x="7239000" y="1295400"/>
            <a:ext cx="838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2133600"/>
            <a:ext cx="1143000" cy="461665"/>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0"/>
            <a:ext cx="3532955" cy="646331"/>
          </a:xfrm>
          <a:prstGeom prst="rect">
            <a:avLst/>
          </a:prstGeom>
          <a:noFill/>
        </p:spPr>
        <p:txBody>
          <a:bodyPr wrap="none" rtlCol="0">
            <a:spAutoFit/>
          </a:bodyPr>
          <a:lstStyle/>
          <a:p>
            <a:r>
              <a:rPr lang="en-US" sz="3600" b="1" u="sng" dirty="0" smtClean="0"/>
              <a:t>State Preparation</a:t>
            </a:r>
            <a:endParaRPr lang="en-US" sz="3600" b="1" u="sng" dirty="0"/>
          </a:p>
        </p:txBody>
      </p:sp>
      <p:sp>
        <p:nvSpPr>
          <p:cNvPr id="3" name="TextBox 2"/>
          <p:cNvSpPr txBox="1"/>
          <p:nvPr/>
        </p:nvSpPr>
        <p:spPr>
          <a:xfrm>
            <a:off x="0" y="990600"/>
            <a:ext cx="9447167" cy="2339102"/>
          </a:xfrm>
          <a:prstGeom prst="rect">
            <a:avLst/>
          </a:prstGeom>
          <a:noFill/>
        </p:spPr>
        <p:txBody>
          <a:bodyPr wrap="none" rtlCol="0">
            <a:spAutoFit/>
          </a:bodyPr>
          <a:lstStyle/>
          <a:p>
            <a:r>
              <a:rPr lang="en-US" sz="2400" dirty="0" smtClean="0"/>
              <a:t>The atoms leaving the plus-channel of vertical </a:t>
            </a:r>
            <a:r>
              <a:rPr lang="en-US" sz="2400" b="1" dirty="0" smtClean="0"/>
              <a:t>Analyzer 1</a:t>
            </a:r>
            <a:r>
              <a:rPr lang="en-US" sz="2400" dirty="0" smtClean="0"/>
              <a:t> were</a:t>
            </a:r>
          </a:p>
          <a:p>
            <a:endParaRPr lang="en-US" sz="600" dirty="0" smtClean="0"/>
          </a:p>
          <a:p>
            <a:r>
              <a:rPr lang="en-US" sz="2400" dirty="0" smtClean="0"/>
              <a:t>	 all in the state </a:t>
            </a:r>
          </a:p>
          <a:p>
            <a:endParaRPr lang="en-US" sz="1000" dirty="0" smtClean="0"/>
          </a:p>
          <a:p>
            <a:r>
              <a:rPr lang="en-US" sz="2350" dirty="0" smtClean="0"/>
              <a:t>We confirmed this when all these atoms also leave the plus-channel</a:t>
            </a:r>
          </a:p>
          <a:p>
            <a:r>
              <a:rPr lang="en-US" sz="2350" dirty="0" smtClean="0"/>
              <a:t>of vertical </a:t>
            </a:r>
            <a:r>
              <a:rPr lang="en-US" sz="2350" b="1" dirty="0" smtClean="0"/>
              <a:t>Analyzer 2</a:t>
            </a:r>
            <a:r>
              <a:rPr lang="en-US" sz="2350" dirty="0" smtClean="0"/>
              <a:t>.  We can repeat this as often as we like…</a:t>
            </a:r>
          </a:p>
          <a:p>
            <a:endParaRPr lang="en-US" sz="1000" dirty="0" smtClean="0"/>
          </a:p>
          <a:p>
            <a:r>
              <a:rPr lang="en-US" sz="2400" dirty="0" smtClean="0"/>
              <a:t>All of these atoms were in the </a:t>
            </a:r>
            <a:r>
              <a:rPr lang="en-US" sz="2400" b="1" i="1" dirty="0" smtClean="0"/>
              <a:t>definite state</a:t>
            </a:r>
            <a:endParaRPr lang="en-US" sz="2400" dirty="0"/>
          </a:p>
        </p:txBody>
      </p:sp>
      <p:sp>
        <p:nvSpPr>
          <p:cNvPr id="4" name="TextBox 3"/>
          <p:cNvSpPr txBox="1"/>
          <p:nvPr/>
        </p:nvSpPr>
        <p:spPr>
          <a:xfrm>
            <a:off x="2825091" y="3352800"/>
            <a:ext cx="3423309" cy="646331"/>
          </a:xfrm>
          <a:prstGeom prst="rect">
            <a:avLst/>
          </a:prstGeom>
          <a:noFill/>
        </p:spPr>
        <p:txBody>
          <a:bodyPr wrap="none" rtlCol="0">
            <a:spAutoFit/>
          </a:bodyPr>
          <a:lstStyle/>
          <a:p>
            <a:r>
              <a:rPr lang="en-US" sz="3600" b="1" u="sng" dirty="0" smtClean="0"/>
              <a:t>Bracket Notation</a:t>
            </a:r>
            <a:endParaRPr lang="en-US" sz="3600" b="1" u="sng" dirty="0"/>
          </a:p>
        </p:txBody>
      </p:sp>
      <p:graphicFrame>
        <p:nvGraphicFramePr>
          <p:cNvPr id="1029" name="Object 5"/>
          <p:cNvGraphicFramePr>
            <a:graphicFrameLocks noChangeAspect="1"/>
          </p:cNvGraphicFramePr>
          <p:nvPr/>
        </p:nvGraphicFramePr>
        <p:xfrm>
          <a:off x="3352800" y="1419225"/>
          <a:ext cx="612775" cy="561975"/>
        </p:xfrm>
        <a:graphic>
          <a:graphicData uri="http://schemas.openxmlformats.org/presentationml/2006/ole">
            <mc:AlternateContent xmlns:mc="http://schemas.openxmlformats.org/markup-compatibility/2006">
              <mc:Choice xmlns:v="urn:schemas-microsoft-com:vml" Requires="v">
                <p:oleObj spid="_x0000_s205841" name="Equation" r:id="rId3" imgW="304560" imgH="279360" progId="Equation.DSMT4">
                  <p:embed/>
                </p:oleObj>
              </mc:Choice>
              <mc:Fallback>
                <p:oleObj name="Equation" r:id="rId3" imgW="304560" imgH="2793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419225"/>
                        <a:ext cx="61277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6135688" y="2819400"/>
          <a:ext cx="612775" cy="561975"/>
        </p:xfrm>
        <a:graphic>
          <a:graphicData uri="http://schemas.openxmlformats.org/presentationml/2006/ole">
            <mc:AlternateContent xmlns:mc="http://schemas.openxmlformats.org/markup-compatibility/2006">
              <mc:Choice xmlns:v="urn:schemas-microsoft-com:vml" Requires="v">
                <p:oleObj spid="_x0000_s205842" name="Equation" r:id="rId5" imgW="304800" imgH="279400" progId="Equation.DSMT4">
                  <p:embed/>
                </p:oleObj>
              </mc:Choice>
              <mc:Fallback>
                <p:oleObj name="Equation" r:id="rId5" imgW="304800" imgH="2794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688" y="2819400"/>
                        <a:ext cx="61277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13"/>
          <p:cNvGrpSpPr/>
          <p:nvPr/>
        </p:nvGrpSpPr>
        <p:grpSpPr>
          <a:xfrm>
            <a:off x="228600" y="4038600"/>
            <a:ext cx="8686800" cy="2590800"/>
            <a:chOff x="228600" y="4038600"/>
            <a:chExt cx="8686800" cy="2590800"/>
          </a:xfrm>
        </p:grpSpPr>
        <p:sp>
          <p:nvSpPr>
            <p:cNvPr id="7" name="TextBox 6"/>
            <p:cNvSpPr txBox="1"/>
            <p:nvPr/>
          </p:nvSpPr>
          <p:spPr>
            <a:xfrm>
              <a:off x="228600" y="4038600"/>
              <a:ext cx="8686800" cy="2462213"/>
            </a:xfrm>
            <a:prstGeom prst="rect">
              <a:avLst/>
            </a:prstGeom>
            <a:noFill/>
          </p:spPr>
          <p:txBody>
            <a:bodyPr wrap="square" rtlCol="0">
              <a:spAutoFit/>
            </a:bodyPr>
            <a:lstStyle/>
            <a:p>
              <a:r>
                <a:rPr lang="en-US" sz="2400" dirty="0" smtClean="0"/>
                <a:t>We’ll place </a:t>
              </a:r>
              <a:r>
                <a:rPr lang="en-US" sz="2400" b="1" i="1" dirty="0" smtClean="0"/>
                <a:t>any information </a:t>
              </a:r>
              <a:r>
                <a:rPr lang="en-US" sz="2400" dirty="0" smtClean="0"/>
                <a:t>we have about a </a:t>
              </a:r>
              <a:r>
                <a:rPr lang="en-US" sz="2400" b="1" i="1" dirty="0" smtClean="0"/>
                <a:t>quantum state</a:t>
              </a:r>
              <a:r>
                <a:rPr lang="en-US" sz="2400" dirty="0" smtClean="0"/>
                <a:t> inside a </a:t>
              </a:r>
              <a:r>
                <a:rPr lang="en-US" dirty="0" smtClean="0"/>
                <a:t> </a:t>
              </a:r>
              <a:r>
                <a:rPr lang="en-US" sz="2400" dirty="0" smtClean="0"/>
                <a:t>bracket:	             = “Psi”  is a generic symbol for a 					quantum state</a:t>
              </a:r>
            </a:p>
            <a:p>
              <a:endParaRPr lang="en-US" sz="2400" dirty="0" smtClean="0"/>
            </a:p>
            <a:p>
              <a:r>
                <a:rPr lang="en-US" sz="2400" dirty="0" smtClean="0"/>
                <a:t>For the atoms leaving the plus-channel of </a:t>
              </a:r>
              <a:r>
                <a:rPr lang="en-US" sz="2400" b="1" dirty="0" smtClean="0"/>
                <a:t>Analyzer 1</a:t>
              </a:r>
              <a:r>
                <a:rPr lang="en-US" sz="2400" dirty="0" smtClean="0"/>
                <a:t> we write:                                </a:t>
              </a:r>
            </a:p>
            <a:p>
              <a:endParaRPr lang="en-US" sz="1000" dirty="0" smtClean="0"/>
            </a:p>
            <a:p>
              <a:r>
                <a:rPr lang="en-US" sz="2400" dirty="0" smtClean="0"/>
                <a:t>		      </a:t>
              </a:r>
              <a:r>
                <a:rPr lang="en-US" sz="2400" b="1" u="sng" dirty="0" smtClean="0"/>
                <a:t>OR</a:t>
              </a:r>
              <a:endParaRPr lang="en-US" sz="2400" b="1" dirty="0" smtClean="0"/>
            </a:p>
          </p:txBody>
        </p:sp>
        <p:graphicFrame>
          <p:nvGraphicFramePr>
            <p:cNvPr id="5" name="Object 4"/>
            <p:cNvGraphicFramePr>
              <a:graphicFrameLocks noChangeAspect="1"/>
            </p:cNvGraphicFramePr>
            <p:nvPr/>
          </p:nvGraphicFramePr>
          <p:xfrm>
            <a:off x="2743200" y="4419600"/>
            <a:ext cx="660400" cy="628650"/>
          </p:xfrm>
          <a:graphic>
            <a:graphicData uri="http://schemas.openxmlformats.org/presentationml/2006/ole">
              <mc:AlternateContent xmlns:mc="http://schemas.openxmlformats.org/markup-compatibility/2006">
                <mc:Choice xmlns:v="urn:schemas-microsoft-com:vml" Requires="v">
                  <p:oleObj spid="_x0000_s205843" name="Equation" r:id="rId7" imgW="266400" imgH="253800" progId="Equation.DSMT4">
                    <p:embed/>
                  </p:oleObj>
                </mc:Choice>
                <mc:Fallback>
                  <p:oleObj name="Equation" r:id="rId7" imgW="266400" imgH="2538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4419600"/>
                          <a:ext cx="6604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594100" y="5943600"/>
            <a:ext cx="1892300" cy="641350"/>
          </p:xfrm>
          <a:graphic>
            <a:graphicData uri="http://schemas.openxmlformats.org/presentationml/2006/ole">
              <mc:AlternateContent xmlns:mc="http://schemas.openxmlformats.org/markup-compatibility/2006">
                <mc:Choice xmlns:v="urn:schemas-microsoft-com:vml" Requires="v">
                  <p:oleObj spid="_x0000_s205844" name="Equation" r:id="rId9" imgW="749160" imgH="253800" progId="Equation.DSMT4">
                    <p:embed/>
                  </p:oleObj>
                </mc:Choice>
                <mc:Fallback>
                  <p:oleObj name="Equation" r:id="rId9" imgW="749160" imgH="25380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4100" y="5943600"/>
                          <a:ext cx="1892300"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09600" y="5934075"/>
            <a:ext cx="1708150" cy="695325"/>
          </p:xfrm>
          <a:graphic>
            <a:graphicData uri="http://schemas.openxmlformats.org/presentationml/2006/ole">
              <mc:AlternateContent xmlns:mc="http://schemas.openxmlformats.org/markup-compatibility/2006">
                <mc:Choice xmlns:v="urn:schemas-microsoft-com:vml" Requires="v">
                  <p:oleObj spid="_x0000_s205845" name="Equation" r:id="rId11" imgW="685800" imgH="279360" progId="Equation.DSMT4">
                    <p:embed/>
                  </p:oleObj>
                </mc:Choice>
                <mc:Fallback>
                  <p:oleObj name="Equation" r:id="rId11" imgW="685800" imgH="27936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934075"/>
                          <a:ext cx="170815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657600" y="4419600"/>
            <a:ext cx="447675" cy="415925"/>
          </p:xfrm>
          <a:graphic>
            <a:graphicData uri="http://schemas.openxmlformats.org/presentationml/2006/ole">
              <mc:AlternateContent xmlns:mc="http://schemas.openxmlformats.org/markup-compatibility/2006">
                <mc:Choice xmlns:v="urn:schemas-microsoft-com:vml" Requires="v">
                  <p:oleObj spid="_x0000_s205846" name="Equation" r:id="rId13" imgW="177480" imgH="164880" progId="Equation.DSMT4">
                    <p:embed/>
                  </p:oleObj>
                </mc:Choice>
                <mc:Fallback>
                  <p:oleObj name="Equation" r:id="rId13" imgW="177480" imgH="1648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4419600"/>
                          <a:ext cx="44767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32" name="Object 8"/>
          <p:cNvGraphicFramePr>
            <a:graphicFrameLocks noChangeAspect="1"/>
          </p:cNvGraphicFramePr>
          <p:nvPr/>
        </p:nvGraphicFramePr>
        <p:xfrm>
          <a:off x="5715000" y="6373813"/>
          <a:ext cx="3463925" cy="484187"/>
        </p:xfrm>
        <a:graphic>
          <a:graphicData uri="http://schemas.openxmlformats.org/presentationml/2006/ole">
            <mc:AlternateContent xmlns:mc="http://schemas.openxmlformats.org/markup-compatibility/2006">
              <mc:Choice xmlns:v="urn:schemas-microsoft-com:vml" Requires="v">
                <p:oleObj spid="_x0000_s205847" name="Equation" r:id="rId15" imgW="1726920" imgH="241200" progId="Equation.DSMT4">
                  <p:embed/>
                </p:oleObj>
              </mc:Choice>
              <mc:Fallback>
                <p:oleObj name="Equation" r:id="rId15" imgW="1726920" imgH="2412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00" y="6373813"/>
                        <a:ext cx="346392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Zombie\Desktop\SG03 copy.jpg"/>
          <p:cNvPicPr>
            <a:picLocks noChangeAspect="1" noChangeArrowheads="1"/>
          </p:cNvPicPr>
          <p:nvPr/>
        </p:nvPicPr>
        <p:blipFill>
          <a:blip r:embed="rId3" cstate="print"/>
          <a:srcRect/>
          <a:stretch>
            <a:fillRect/>
          </a:stretch>
        </p:blipFill>
        <p:spPr bwMode="auto">
          <a:xfrm>
            <a:off x="304800" y="548640"/>
            <a:ext cx="8591550" cy="3566160"/>
          </a:xfrm>
          <a:prstGeom prst="rect">
            <a:avLst/>
          </a:prstGeom>
          <a:noFill/>
        </p:spPr>
      </p:pic>
      <p:sp>
        <p:nvSpPr>
          <p:cNvPr id="8" name="Rectangle 7"/>
          <p:cNvSpPr/>
          <p:nvPr/>
        </p:nvSpPr>
        <p:spPr>
          <a:xfrm>
            <a:off x="7239000" y="1066800"/>
            <a:ext cx="762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3000" y="457200"/>
            <a:ext cx="6590009" cy="584775"/>
          </a:xfrm>
          <a:prstGeom prst="rect">
            <a:avLst/>
          </a:prstGeom>
          <a:noFill/>
        </p:spPr>
        <p:txBody>
          <a:bodyPr wrap="none" rtlCol="0">
            <a:spAutoFit/>
          </a:bodyPr>
          <a:lstStyle/>
          <a:p>
            <a:r>
              <a:rPr lang="en-US" sz="3200" dirty="0" smtClean="0"/>
              <a:t>Analyzer 2 is now oriented downward:</a:t>
            </a:r>
            <a:endParaRPr lang="en-US" sz="3200" dirty="0"/>
          </a:p>
        </p:txBody>
      </p:sp>
      <p:sp>
        <p:nvSpPr>
          <p:cNvPr id="4" name="TextBox 3"/>
          <p:cNvSpPr txBox="1"/>
          <p:nvPr/>
        </p:nvSpPr>
        <p:spPr>
          <a:xfrm>
            <a:off x="33368" y="3581400"/>
            <a:ext cx="8348632" cy="2677656"/>
          </a:xfrm>
          <a:prstGeom prst="rect">
            <a:avLst/>
          </a:prstGeom>
          <a:noFill/>
        </p:spPr>
        <p:txBody>
          <a:bodyPr wrap="none" rtlCol="0">
            <a:spAutoFit/>
          </a:bodyPr>
          <a:lstStyle/>
          <a:p>
            <a:r>
              <a:rPr lang="en-US" sz="2400" b="1" i="1" dirty="0" smtClean="0"/>
              <a:t>Ignore</a:t>
            </a:r>
            <a:r>
              <a:rPr lang="en-US" sz="2400" dirty="0" smtClean="0"/>
              <a:t> the atoms exiting from the </a:t>
            </a:r>
            <a:r>
              <a:rPr lang="en-US" sz="2400" b="1" i="1" dirty="0" smtClean="0"/>
              <a:t>minus-channel</a:t>
            </a:r>
            <a:r>
              <a:rPr lang="en-US" sz="2400" dirty="0" smtClean="0"/>
              <a:t> of </a:t>
            </a:r>
            <a:r>
              <a:rPr lang="en-US" sz="2400" b="1" dirty="0" smtClean="0"/>
              <a:t>Analyzer 1</a:t>
            </a:r>
            <a:r>
              <a:rPr lang="en-US" sz="2400" dirty="0" smtClean="0"/>
              <a:t>,</a:t>
            </a:r>
          </a:p>
          <a:p>
            <a:r>
              <a:rPr lang="en-US" sz="2400" dirty="0" smtClean="0"/>
              <a:t>and feed the atoms exiting from the </a:t>
            </a:r>
            <a:r>
              <a:rPr lang="en-US" sz="2400" b="1" i="1" dirty="0" smtClean="0"/>
              <a:t>plus-channel</a:t>
            </a:r>
            <a:r>
              <a:rPr lang="en-US" sz="2400" dirty="0" smtClean="0"/>
              <a:t> into </a:t>
            </a:r>
            <a:r>
              <a:rPr lang="en-US" sz="2400" b="1" dirty="0" smtClean="0"/>
              <a:t>Analyzer 2</a:t>
            </a:r>
            <a:r>
              <a:rPr lang="en-US" sz="2400" dirty="0" smtClean="0"/>
              <a:t>.</a:t>
            </a:r>
          </a:p>
          <a:p>
            <a:endParaRPr lang="en-US" sz="2400" dirty="0" smtClean="0"/>
          </a:p>
          <a:p>
            <a:r>
              <a:rPr lang="en-US" sz="2400" dirty="0" smtClean="0"/>
              <a:t>What happens when these atoms enter </a:t>
            </a:r>
            <a:r>
              <a:rPr lang="en-US" sz="2400" b="1" dirty="0" smtClean="0"/>
              <a:t>Analyzer 2</a:t>
            </a:r>
            <a:r>
              <a:rPr lang="en-US" sz="2400" dirty="0" smtClean="0"/>
              <a:t>?</a:t>
            </a:r>
          </a:p>
          <a:p>
            <a:endParaRPr lang="en-US" sz="2400" dirty="0" smtClean="0"/>
          </a:p>
          <a:p>
            <a:pPr marL="457200" indent="-457200">
              <a:buAutoNum type="alphaUcParenR"/>
            </a:pPr>
            <a:r>
              <a:rPr lang="en-US" sz="2400" dirty="0" smtClean="0"/>
              <a:t>They all exit from the plus-channel.</a:t>
            </a:r>
          </a:p>
          <a:p>
            <a:pPr marL="457200" indent="-457200">
              <a:buAutoNum type="alphaUcParenR"/>
            </a:pPr>
            <a:r>
              <a:rPr lang="en-US" sz="2400" dirty="0" smtClean="0"/>
              <a:t>They all exit from the minus-channel.</a:t>
            </a:r>
          </a:p>
        </p:txBody>
      </p:sp>
      <p:sp>
        <p:nvSpPr>
          <p:cNvPr id="5" name="TextBox 4"/>
          <p:cNvSpPr txBox="1"/>
          <p:nvPr/>
        </p:nvSpPr>
        <p:spPr>
          <a:xfrm>
            <a:off x="7467600" y="1524000"/>
            <a:ext cx="914400" cy="584776"/>
          </a:xfrm>
          <a:prstGeom prst="rect">
            <a:avLst/>
          </a:prstGeom>
          <a:solidFill>
            <a:schemeClr val="bg1"/>
          </a:solidFill>
        </p:spPr>
        <p:txBody>
          <a:bodyPr wrap="square" rtlCol="0">
            <a:spAutoFit/>
          </a:bodyPr>
          <a:lstStyle/>
          <a:p>
            <a:r>
              <a:rPr lang="en-US" sz="3200" dirty="0" smtClean="0">
                <a:solidFill>
                  <a:srgbClr val="FF0000"/>
                </a:solidFill>
              </a:rPr>
              <a:t>???</a:t>
            </a:r>
            <a:endParaRPr lang="en-US" sz="32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Users\Zombie\Desktop\SG03 copy.jpg"/>
          <p:cNvPicPr>
            <a:picLocks noChangeAspect="1" noChangeArrowheads="1"/>
          </p:cNvPicPr>
          <p:nvPr/>
        </p:nvPicPr>
        <p:blipFill>
          <a:blip r:embed="rId4" cstate="print"/>
          <a:srcRect/>
          <a:stretch>
            <a:fillRect/>
          </a:stretch>
        </p:blipFill>
        <p:spPr bwMode="auto">
          <a:xfrm>
            <a:off x="304800" y="548640"/>
            <a:ext cx="8591550" cy="3566160"/>
          </a:xfrm>
          <a:prstGeom prst="rect">
            <a:avLst/>
          </a:prstGeom>
          <a:noFill/>
        </p:spPr>
      </p:pic>
      <p:sp>
        <p:nvSpPr>
          <p:cNvPr id="3" name="TextBox 2"/>
          <p:cNvSpPr txBox="1"/>
          <p:nvPr/>
        </p:nvSpPr>
        <p:spPr>
          <a:xfrm>
            <a:off x="1143000" y="457200"/>
            <a:ext cx="6590009" cy="584775"/>
          </a:xfrm>
          <a:prstGeom prst="rect">
            <a:avLst/>
          </a:prstGeom>
          <a:noFill/>
        </p:spPr>
        <p:txBody>
          <a:bodyPr wrap="none" rtlCol="0">
            <a:spAutoFit/>
          </a:bodyPr>
          <a:lstStyle/>
          <a:p>
            <a:r>
              <a:rPr lang="en-US" sz="3200" dirty="0" smtClean="0"/>
              <a:t>Analyzer 2 is now oriented downward:</a:t>
            </a:r>
            <a:endParaRPr lang="en-US" sz="3200" dirty="0"/>
          </a:p>
        </p:txBody>
      </p:sp>
      <p:sp>
        <p:nvSpPr>
          <p:cNvPr id="7" name="TextBox 6"/>
          <p:cNvSpPr txBox="1"/>
          <p:nvPr/>
        </p:nvSpPr>
        <p:spPr>
          <a:xfrm>
            <a:off x="200440" y="3962400"/>
            <a:ext cx="8105360" cy="2092881"/>
          </a:xfrm>
          <a:prstGeom prst="rect">
            <a:avLst/>
          </a:prstGeom>
          <a:noFill/>
        </p:spPr>
        <p:txBody>
          <a:bodyPr wrap="none" rtlCol="0">
            <a:spAutoFit/>
          </a:bodyPr>
          <a:lstStyle/>
          <a:p>
            <a:r>
              <a:rPr lang="en-US" sz="2600" dirty="0" smtClean="0"/>
              <a:t>All the atoms leave from the </a:t>
            </a:r>
            <a:r>
              <a:rPr lang="en-US" sz="2600" b="1" i="1" dirty="0" smtClean="0"/>
              <a:t>minus-channel</a:t>
            </a:r>
            <a:r>
              <a:rPr lang="en-US" sz="2600" dirty="0" smtClean="0"/>
              <a:t> of </a:t>
            </a:r>
            <a:r>
              <a:rPr lang="en-US" sz="2600" b="1" dirty="0" smtClean="0"/>
              <a:t>Analyzer 2</a:t>
            </a:r>
            <a:r>
              <a:rPr lang="en-US" sz="2600" dirty="0" smtClean="0"/>
              <a:t>.</a:t>
            </a:r>
          </a:p>
          <a:p>
            <a:endParaRPr lang="en-US" sz="2600" dirty="0" smtClean="0"/>
          </a:p>
          <a:p>
            <a:r>
              <a:rPr lang="en-US" sz="2600" dirty="0" smtClean="0"/>
              <a:t>Remember, with </a:t>
            </a:r>
            <a:r>
              <a:rPr lang="en-US" sz="2600" b="1" dirty="0" smtClean="0"/>
              <a:t>Analyzer 2</a:t>
            </a:r>
            <a:r>
              <a:rPr lang="en-US" sz="2600" dirty="0" smtClean="0"/>
              <a:t> we are now measuring m</a:t>
            </a:r>
            <a:r>
              <a:rPr lang="en-US" sz="2600" baseline="-25000" dirty="0" smtClean="0"/>
              <a:t>(-Z)</a:t>
            </a:r>
            <a:endParaRPr lang="en-US" sz="2600" dirty="0" smtClean="0"/>
          </a:p>
          <a:p>
            <a:endParaRPr lang="en-US" sz="2600" dirty="0" smtClean="0"/>
          </a:p>
          <a:p>
            <a:r>
              <a:rPr lang="en-US" sz="2600" dirty="0" smtClean="0"/>
              <a:t>An atom in the state         is also in the state </a:t>
            </a:r>
            <a:endParaRPr lang="en-US" sz="2600" dirty="0"/>
          </a:p>
        </p:txBody>
      </p:sp>
      <p:graphicFrame>
        <p:nvGraphicFramePr>
          <p:cNvPr id="77825" name="Object 1"/>
          <p:cNvGraphicFramePr>
            <a:graphicFrameLocks noChangeAspect="1"/>
          </p:cNvGraphicFramePr>
          <p:nvPr/>
        </p:nvGraphicFramePr>
        <p:xfrm>
          <a:off x="3352800" y="5562600"/>
          <a:ext cx="612775" cy="561975"/>
        </p:xfrm>
        <a:graphic>
          <a:graphicData uri="http://schemas.openxmlformats.org/presentationml/2006/ole">
            <mc:AlternateContent xmlns:mc="http://schemas.openxmlformats.org/markup-compatibility/2006">
              <mc:Choice xmlns:v="urn:schemas-microsoft-com:vml" Requires="v">
                <p:oleObj spid="_x0000_s208903" name="Equation" r:id="rId5" imgW="304560" imgH="279360" progId="Equation.DSMT4">
                  <p:embed/>
                </p:oleObj>
              </mc:Choice>
              <mc:Fallback>
                <p:oleObj name="Equation" r:id="rId5" imgW="30456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562600"/>
                        <a:ext cx="61277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6" name="Object 2"/>
          <p:cNvGraphicFramePr>
            <a:graphicFrameLocks noChangeAspect="1"/>
          </p:cNvGraphicFramePr>
          <p:nvPr/>
        </p:nvGraphicFramePr>
        <p:xfrm>
          <a:off x="6767513" y="5562600"/>
          <a:ext cx="868362" cy="561975"/>
        </p:xfrm>
        <a:graphic>
          <a:graphicData uri="http://schemas.openxmlformats.org/presentationml/2006/ole">
            <mc:AlternateContent xmlns:mc="http://schemas.openxmlformats.org/markup-compatibility/2006">
              <mc:Choice xmlns:v="urn:schemas-microsoft-com:vml" Requires="v">
                <p:oleObj spid="_x0000_s208904" name="Equation" r:id="rId7" imgW="431640" imgH="279360" progId="Equation.DSMT4">
                  <p:embed/>
                </p:oleObj>
              </mc:Choice>
              <mc:Fallback>
                <p:oleObj name="Equation" r:id="rId7" imgW="431640" imgH="2793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7513" y="5562600"/>
                        <a:ext cx="868362"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deBroglie Waves</a:t>
            </a:r>
          </a:p>
        </p:txBody>
      </p:sp>
      <p:sp>
        <p:nvSpPr>
          <p:cNvPr id="7171" name="Rectangle 3"/>
          <p:cNvSpPr>
            <a:spLocks noGrp="1" noChangeArrowheads="1"/>
          </p:cNvSpPr>
          <p:nvPr>
            <p:ph type="body" idx="1"/>
          </p:nvPr>
        </p:nvSpPr>
        <p:spPr/>
        <p:txBody>
          <a:bodyPr/>
          <a:lstStyle/>
          <a:p>
            <a:pPr marL="533400" indent="-533400" eaLnBrk="1" hangingPunct="1">
              <a:lnSpc>
                <a:spcPct val="90000"/>
              </a:lnSpc>
              <a:buFontTx/>
              <a:buNone/>
            </a:pPr>
            <a:r>
              <a:rPr lang="en-US" sz="2800"/>
              <a:t>What is n for the ‘electron wave’ in this picture?</a:t>
            </a:r>
          </a:p>
          <a:p>
            <a:pPr marL="533400" indent="-533400" eaLnBrk="1" hangingPunct="1">
              <a:lnSpc>
                <a:spcPct val="90000"/>
              </a:lnSpc>
            </a:pPr>
            <a:endParaRPr lang="en-US" sz="2800"/>
          </a:p>
          <a:p>
            <a:pPr marL="533400" indent="-533400" eaLnBrk="1" hangingPunct="1">
              <a:lnSpc>
                <a:spcPct val="90000"/>
              </a:lnSpc>
              <a:buFontTx/>
              <a:buAutoNum type="alphaUcPeriod"/>
            </a:pPr>
            <a:r>
              <a:rPr lang="en-US" sz="2800"/>
              <a:t>1</a:t>
            </a:r>
          </a:p>
          <a:p>
            <a:pPr marL="533400" indent="-533400" eaLnBrk="1" hangingPunct="1">
              <a:lnSpc>
                <a:spcPct val="90000"/>
              </a:lnSpc>
              <a:buFontTx/>
              <a:buAutoNum type="alphaUcPeriod"/>
            </a:pPr>
            <a:r>
              <a:rPr lang="en-US" sz="2800"/>
              <a:t>5</a:t>
            </a:r>
          </a:p>
          <a:p>
            <a:pPr marL="533400" indent="-533400" eaLnBrk="1" hangingPunct="1">
              <a:lnSpc>
                <a:spcPct val="90000"/>
              </a:lnSpc>
              <a:buFontTx/>
              <a:buAutoNum type="alphaUcPeriod"/>
            </a:pPr>
            <a:r>
              <a:rPr lang="en-US" sz="2800"/>
              <a:t>10</a:t>
            </a:r>
          </a:p>
          <a:p>
            <a:pPr marL="533400" indent="-533400" eaLnBrk="1" hangingPunct="1">
              <a:lnSpc>
                <a:spcPct val="90000"/>
              </a:lnSpc>
              <a:buFontTx/>
              <a:buAutoNum type="alphaUcPeriod"/>
            </a:pPr>
            <a:r>
              <a:rPr lang="en-US" sz="2800"/>
              <a:t>20</a:t>
            </a:r>
          </a:p>
          <a:p>
            <a:pPr marL="533400" indent="-533400" eaLnBrk="1" hangingPunct="1">
              <a:lnSpc>
                <a:spcPct val="90000"/>
              </a:lnSpc>
              <a:buFontTx/>
              <a:buAutoNum type="alphaUcPeriod"/>
            </a:pPr>
            <a:r>
              <a:rPr lang="en-US" sz="2800"/>
              <a:t>Cannot determine from picture</a:t>
            </a:r>
          </a:p>
          <a:p>
            <a:pPr marL="533400" indent="-533400" eaLnBrk="1" hangingPunct="1">
              <a:lnSpc>
                <a:spcPct val="90000"/>
              </a:lnSpc>
            </a:pPr>
            <a:endParaRPr lang="en-US" sz="2800"/>
          </a:p>
          <a:p>
            <a:pPr marL="533400" indent="-533400" eaLnBrk="1" hangingPunct="1">
              <a:lnSpc>
                <a:spcPct val="90000"/>
              </a:lnSpc>
              <a:buFontTx/>
              <a:buNone/>
            </a:pPr>
            <a:r>
              <a:rPr lang="en-US" sz="2800">
                <a:solidFill>
                  <a:srgbClr val="FF0000"/>
                </a:solidFill>
              </a:rPr>
              <a:t>Answer: C. 10</a:t>
            </a:r>
          </a:p>
        </p:txBody>
      </p:sp>
      <p:pic>
        <p:nvPicPr>
          <p:cNvPr id="13316" name="Picture 4" descr="deBroglieatom"/>
          <p:cNvPicPr>
            <a:picLocks noChangeAspect="1" noChangeArrowheads="1"/>
          </p:cNvPicPr>
          <p:nvPr/>
        </p:nvPicPr>
        <p:blipFill>
          <a:blip r:embed="rId3"/>
          <a:srcRect/>
          <a:stretch>
            <a:fillRect/>
          </a:stretch>
        </p:blipFill>
        <p:spPr bwMode="auto">
          <a:xfrm>
            <a:off x="4953000" y="2362200"/>
            <a:ext cx="3343275" cy="2098675"/>
          </a:xfrm>
          <a:prstGeom prst="rect">
            <a:avLst/>
          </a:prstGeom>
          <a:noFill/>
          <a:ln w="9525">
            <a:noFill/>
            <a:miter lim="800000"/>
            <a:headEnd/>
            <a:tailEnd/>
          </a:ln>
        </p:spPr>
      </p:pic>
      <p:grpSp>
        <p:nvGrpSpPr>
          <p:cNvPr id="2" name="Group 15"/>
          <p:cNvGrpSpPr>
            <a:grpSpLocks/>
          </p:cNvGrpSpPr>
          <p:nvPr/>
        </p:nvGrpSpPr>
        <p:grpSpPr bwMode="auto">
          <a:xfrm>
            <a:off x="4648200" y="1981200"/>
            <a:ext cx="3886200" cy="2119313"/>
            <a:chOff x="2928" y="1344"/>
            <a:chExt cx="2448" cy="1335"/>
          </a:xfrm>
        </p:grpSpPr>
        <p:sp>
          <p:nvSpPr>
            <p:cNvPr id="13319" name="Text Box 5"/>
            <p:cNvSpPr txBox="1">
              <a:spLocks noChangeArrowheads="1"/>
            </p:cNvSpPr>
            <p:nvPr/>
          </p:nvSpPr>
          <p:spPr bwMode="auto">
            <a:xfrm>
              <a:off x="2928" y="1872"/>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1</a:t>
              </a:r>
            </a:p>
          </p:txBody>
        </p:sp>
        <p:sp>
          <p:nvSpPr>
            <p:cNvPr id="13320" name="Text Box 6"/>
            <p:cNvSpPr txBox="1">
              <a:spLocks noChangeArrowheads="1"/>
            </p:cNvSpPr>
            <p:nvPr/>
          </p:nvSpPr>
          <p:spPr bwMode="auto">
            <a:xfrm>
              <a:off x="3216" y="1536"/>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2</a:t>
              </a:r>
            </a:p>
          </p:txBody>
        </p:sp>
        <p:sp>
          <p:nvSpPr>
            <p:cNvPr id="13321" name="Text Box 7"/>
            <p:cNvSpPr txBox="1">
              <a:spLocks noChangeArrowheads="1"/>
            </p:cNvSpPr>
            <p:nvPr/>
          </p:nvSpPr>
          <p:spPr bwMode="auto">
            <a:xfrm>
              <a:off x="3696" y="1392"/>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3</a:t>
              </a:r>
            </a:p>
          </p:txBody>
        </p:sp>
        <p:sp>
          <p:nvSpPr>
            <p:cNvPr id="13322" name="Text Box 8"/>
            <p:cNvSpPr txBox="1">
              <a:spLocks noChangeArrowheads="1"/>
            </p:cNvSpPr>
            <p:nvPr/>
          </p:nvSpPr>
          <p:spPr bwMode="auto">
            <a:xfrm>
              <a:off x="4224" y="1344"/>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4</a:t>
              </a:r>
            </a:p>
          </p:txBody>
        </p:sp>
        <p:sp>
          <p:nvSpPr>
            <p:cNvPr id="13323" name="Text Box 9"/>
            <p:cNvSpPr txBox="1">
              <a:spLocks noChangeArrowheads="1"/>
            </p:cNvSpPr>
            <p:nvPr/>
          </p:nvSpPr>
          <p:spPr bwMode="auto">
            <a:xfrm>
              <a:off x="4752" y="1440"/>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5</a:t>
              </a:r>
            </a:p>
          </p:txBody>
        </p:sp>
        <p:sp>
          <p:nvSpPr>
            <p:cNvPr id="13324" name="Text Box 10"/>
            <p:cNvSpPr txBox="1">
              <a:spLocks noChangeArrowheads="1"/>
            </p:cNvSpPr>
            <p:nvPr/>
          </p:nvSpPr>
          <p:spPr bwMode="auto">
            <a:xfrm>
              <a:off x="5088" y="1680"/>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6</a:t>
              </a:r>
            </a:p>
          </p:txBody>
        </p:sp>
        <p:sp>
          <p:nvSpPr>
            <p:cNvPr id="13325" name="Text Box 11"/>
            <p:cNvSpPr txBox="1">
              <a:spLocks noChangeArrowheads="1"/>
            </p:cNvSpPr>
            <p:nvPr/>
          </p:nvSpPr>
          <p:spPr bwMode="auto">
            <a:xfrm>
              <a:off x="4992" y="2112"/>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7</a:t>
              </a:r>
            </a:p>
          </p:txBody>
        </p:sp>
        <p:sp>
          <p:nvSpPr>
            <p:cNvPr id="13326" name="Text Box 12"/>
            <p:cNvSpPr txBox="1">
              <a:spLocks noChangeArrowheads="1"/>
            </p:cNvSpPr>
            <p:nvPr/>
          </p:nvSpPr>
          <p:spPr bwMode="auto">
            <a:xfrm>
              <a:off x="4656" y="2400"/>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8</a:t>
              </a:r>
            </a:p>
          </p:txBody>
        </p:sp>
        <p:sp>
          <p:nvSpPr>
            <p:cNvPr id="13327" name="Text Box 13"/>
            <p:cNvSpPr txBox="1">
              <a:spLocks noChangeArrowheads="1"/>
            </p:cNvSpPr>
            <p:nvPr/>
          </p:nvSpPr>
          <p:spPr bwMode="auto">
            <a:xfrm>
              <a:off x="3888" y="2448"/>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9</a:t>
              </a:r>
            </a:p>
          </p:txBody>
        </p:sp>
        <p:sp>
          <p:nvSpPr>
            <p:cNvPr id="13328" name="Text Box 14"/>
            <p:cNvSpPr txBox="1">
              <a:spLocks noChangeArrowheads="1"/>
            </p:cNvSpPr>
            <p:nvPr/>
          </p:nvSpPr>
          <p:spPr bwMode="auto">
            <a:xfrm>
              <a:off x="3216" y="2400"/>
              <a:ext cx="288" cy="231"/>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rPr>
                <a:t>10</a:t>
              </a:r>
            </a:p>
          </p:txBody>
        </p:sp>
      </p:grpSp>
      <p:sp>
        <p:nvSpPr>
          <p:cNvPr id="7184" name="Text Box 16"/>
          <p:cNvSpPr txBox="1">
            <a:spLocks noChangeArrowheads="1"/>
          </p:cNvSpPr>
          <p:nvPr/>
        </p:nvSpPr>
        <p:spPr bwMode="auto">
          <a:xfrm>
            <a:off x="3000375" y="5230813"/>
            <a:ext cx="6392863" cy="1631950"/>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accent2"/>
                </a:solidFill>
              </a:rPr>
              <a:t>n = number of wavelengths.</a:t>
            </a:r>
          </a:p>
          <a:p>
            <a:r>
              <a:rPr lang="en-US" sz="2000">
                <a:solidFill>
                  <a:schemeClr val="accent2"/>
                </a:solidFill>
              </a:rPr>
              <a:t>It is </a:t>
            </a:r>
            <a:r>
              <a:rPr lang="en-US" sz="2000" b="1">
                <a:solidFill>
                  <a:schemeClr val="accent2"/>
                </a:solidFill>
              </a:rPr>
              <a:t>also</a:t>
            </a:r>
            <a:r>
              <a:rPr lang="en-US" sz="2000">
                <a:solidFill>
                  <a:schemeClr val="accent2"/>
                </a:solidFill>
              </a:rPr>
              <a:t> the number of the energy level E</a:t>
            </a:r>
            <a:r>
              <a:rPr lang="en-US" sz="2000" baseline="-25000">
                <a:solidFill>
                  <a:schemeClr val="accent2"/>
                </a:solidFill>
              </a:rPr>
              <a:t>n</a:t>
            </a:r>
            <a:r>
              <a:rPr lang="en-US" sz="2000">
                <a:solidFill>
                  <a:schemeClr val="accent2"/>
                </a:solidFill>
              </a:rPr>
              <a:t> = -13.6/n</a:t>
            </a:r>
            <a:r>
              <a:rPr lang="en-US" sz="2000" baseline="30000">
                <a:solidFill>
                  <a:schemeClr val="accent2"/>
                </a:solidFill>
              </a:rPr>
              <a:t>2</a:t>
            </a:r>
            <a:r>
              <a:rPr lang="en-US" sz="2000">
                <a:solidFill>
                  <a:schemeClr val="accent2"/>
                </a:solidFill>
              </a:rPr>
              <a:t>.</a:t>
            </a:r>
          </a:p>
          <a:p>
            <a:r>
              <a:rPr lang="en-US" sz="2000">
                <a:solidFill>
                  <a:schemeClr val="accent2"/>
                </a:solidFill>
              </a:rPr>
              <a:t>So the wave above corresponds to</a:t>
            </a:r>
          </a:p>
          <a:p>
            <a:r>
              <a:rPr lang="en-US" sz="2000">
                <a:solidFill>
                  <a:schemeClr val="accent2"/>
                </a:solidFill>
              </a:rPr>
              <a:t>  E</a:t>
            </a:r>
            <a:r>
              <a:rPr lang="en-US" sz="2000" baseline="-25000">
                <a:solidFill>
                  <a:schemeClr val="accent2"/>
                </a:solidFill>
              </a:rPr>
              <a:t>10</a:t>
            </a:r>
            <a:r>
              <a:rPr lang="en-US" sz="2000">
                <a:solidFill>
                  <a:schemeClr val="accent2"/>
                </a:solidFill>
              </a:rPr>
              <a:t> = -13.6/10</a:t>
            </a:r>
            <a:r>
              <a:rPr lang="en-US" sz="2000" baseline="30000">
                <a:solidFill>
                  <a:schemeClr val="accent2"/>
                </a:solidFill>
              </a:rPr>
              <a:t>2</a:t>
            </a:r>
            <a:r>
              <a:rPr lang="en-US" sz="2000">
                <a:solidFill>
                  <a:schemeClr val="accent2"/>
                </a:solidFill>
              </a:rPr>
              <a:t> = -0.136eV</a:t>
            </a:r>
          </a:p>
          <a:p>
            <a:r>
              <a:rPr lang="en-US" sz="2000">
                <a:solidFill>
                  <a:schemeClr val="accent2"/>
                </a:solidFill>
              </a:rPr>
              <a:t>(will explain soon)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deBroglie Waves</a:t>
            </a:r>
          </a:p>
        </p:txBody>
      </p:sp>
      <p:sp>
        <p:nvSpPr>
          <p:cNvPr id="14339" name="Rectangle 3"/>
          <p:cNvSpPr>
            <a:spLocks noGrp="1" noChangeArrowheads="1"/>
          </p:cNvSpPr>
          <p:nvPr>
            <p:ph type="body" idx="1"/>
          </p:nvPr>
        </p:nvSpPr>
        <p:spPr/>
        <p:txBody>
          <a:bodyPr/>
          <a:lstStyle/>
          <a:p>
            <a:pPr algn="ctr" eaLnBrk="1" hangingPunct="1">
              <a:buFontTx/>
              <a:buNone/>
            </a:pPr>
            <a:r>
              <a:rPr lang="en-US"/>
              <a:t>n=1			n=2			n=3</a:t>
            </a:r>
          </a:p>
          <a:p>
            <a:pPr eaLnBrk="1" hangingPunct="1"/>
            <a:endParaRPr lang="en-US"/>
          </a:p>
          <a:p>
            <a:pPr eaLnBrk="1" hangingPunct="1"/>
            <a:endParaRPr lang="en-US"/>
          </a:p>
          <a:p>
            <a:pPr eaLnBrk="1" hangingPunct="1">
              <a:buFontTx/>
              <a:buNone/>
            </a:pPr>
            <a:endParaRPr lang="en-US"/>
          </a:p>
          <a:p>
            <a:pPr eaLnBrk="1" hangingPunct="1">
              <a:buFontTx/>
              <a:buNone/>
            </a:pPr>
            <a:r>
              <a:rPr lang="en-US"/>
              <a:t>			…n=10</a:t>
            </a:r>
          </a:p>
        </p:txBody>
      </p:sp>
      <p:pic>
        <p:nvPicPr>
          <p:cNvPr id="20497" name="atom1.avi">
            <a:hlinkClick r:id="" action="ppaction://media"/>
          </p:cNvPr>
          <p:cNvPicPr/>
          <p:nvPr>
            <a:videoFile r:link="rId2"/>
            <p:extLst>
              <p:ext uri="{DAA4B4D4-6D71-4841-9C94-3DE7FCFB9230}">
                <p14:media xmlns:p14="http://schemas.microsoft.com/office/powerpoint/2010/main" r:link="rId1"/>
              </p:ext>
            </p:extLst>
          </p:nvPr>
        </p:nvPicPr>
        <p:blipFill>
          <a:blip r:embed="rId11"/>
          <a:srcRect/>
          <a:stretch>
            <a:fillRect/>
          </a:stretch>
        </p:blipFill>
        <p:spPr bwMode="auto">
          <a:xfrm>
            <a:off x="381000" y="2133600"/>
            <a:ext cx="2743200" cy="1381125"/>
          </a:xfrm>
          <a:prstGeom prst="rect">
            <a:avLst/>
          </a:prstGeom>
          <a:noFill/>
          <a:ln w="9525">
            <a:noFill/>
            <a:miter lim="800000"/>
            <a:headEnd/>
            <a:tailEnd/>
          </a:ln>
        </p:spPr>
      </p:pic>
      <p:pic>
        <p:nvPicPr>
          <p:cNvPr id="20498" name="atom2.avi">
            <a:hlinkClick r:id="" action="ppaction://media"/>
          </p:cNvPr>
          <p:cNvPicPr/>
          <p:nvPr>
            <a:videoFile r:link="rId4"/>
            <p:extLst>
              <p:ext uri="{DAA4B4D4-6D71-4841-9C94-3DE7FCFB9230}">
                <p14:media xmlns:p14="http://schemas.microsoft.com/office/powerpoint/2010/main" r:link="rId3"/>
              </p:ext>
            </p:extLst>
          </p:nvPr>
        </p:nvPicPr>
        <p:blipFill>
          <a:blip r:embed="rId12"/>
          <a:srcRect/>
          <a:stretch>
            <a:fillRect/>
          </a:stretch>
        </p:blipFill>
        <p:spPr bwMode="auto">
          <a:xfrm>
            <a:off x="3200400" y="2133600"/>
            <a:ext cx="2743200" cy="1381125"/>
          </a:xfrm>
          <a:prstGeom prst="rect">
            <a:avLst/>
          </a:prstGeom>
          <a:noFill/>
          <a:ln w="9525">
            <a:noFill/>
            <a:miter lim="800000"/>
            <a:headEnd/>
            <a:tailEnd/>
          </a:ln>
        </p:spPr>
      </p:pic>
      <p:pic>
        <p:nvPicPr>
          <p:cNvPr id="20499" name="atom3.avi">
            <a:hlinkClick r:id="" action="ppaction://media"/>
          </p:cNvPr>
          <p:cNvPicPr/>
          <p:nvPr>
            <a:videoFile r:link="rId6"/>
            <p:extLst>
              <p:ext uri="{DAA4B4D4-6D71-4841-9C94-3DE7FCFB9230}">
                <p14:media xmlns:p14="http://schemas.microsoft.com/office/powerpoint/2010/main" r:link="rId5"/>
              </p:ext>
            </p:extLst>
          </p:nvPr>
        </p:nvPicPr>
        <p:blipFill>
          <a:blip r:embed="rId13"/>
          <a:srcRect/>
          <a:stretch>
            <a:fillRect/>
          </a:stretch>
        </p:blipFill>
        <p:spPr bwMode="auto">
          <a:xfrm>
            <a:off x="6096000" y="2133600"/>
            <a:ext cx="2743200" cy="1381125"/>
          </a:xfrm>
          <a:prstGeom prst="rect">
            <a:avLst/>
          </a:prstGeom>
          <a:noFill/>
          <a:ln w="9525">
            <a:noFill/>
            <a:miter lim="800000"/>
            <a:headEnd/>
            <a:tailEnd/>
          </a:ln>
        </p:spPr>
      </p:pic>
      <p:pic>
        <p:nvPicPr>
          <p:cNvPr id="20501" name="atom10.avi">
            <a:hlinkClick r:id="" action="ppaction://media"/>
          </p:cNvPr>
          <p:cNvPicPr/>
          <p:nvPr>
            <a:videoFile r:link="rId8"/>
            <p:extLst>
              <p:ext uri="{DAA4B4D4-6D71-4841-9C94-3DE7FCFB9230}">
                <p14:media xmlns:p14="http://schemas.microsoft.com/office/powerpoint/2010/main" r:link="rId7"/>
              </p:ext>
            </p:extLst>
          </p:nvPr>
        </p:nvPicPr>
        <p:blipFill>
          <a:blip r:embed="rId14"/>
          <a:srcRect/>
          <a:stretch>
            <a:fillRect/>
          </a:stretch>
        </p:blipFill>
        <p:spPr bwMode="auto">
          <a:xfrm>
            <a:off x="3352800" y="4495800"/>
            <a:ext cx="2743200" cy="1381125"/>
          </a:xfrm>
          <a:prstGeom prst="rect">
            <a:avLst/>
          </a:prstGeom>
          <a:noFill/>
          <a:ln w="9525">
            <a:noFill/>
            <a:miter lim="800000"/>
            <a:headEnd/>
            <a:tailEnd/>
          </a:ln>
        </p:spPr>
      </p:pic>
      <p:sp>
        <p:nvSpPr>
          <p:cNvPr id="14344" name="Oval 22"/>
          <p:cNvSpPr>
            <a:spLocks noChangeArrowheads="1"/>
          </p:cNvSpPr>
          <p:nvPr/>
        </p:nvSpPr>
        <p:spPr bwMode="auto">
          <a:xfrm>
            <a:off x="1709738" y="324802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5" name="Oval 23"/>
          <p:cNvSpPr>
            <a:spLocks noChangeArrowheads="1"/>
          </p:cNvSpPr>
          <p:nvPr/>
        </p:nvSpPr>
        <p:spPr bwMode="auto">
          <a:xfrm>
            <a:off x="1679575" y="22621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6" name="Oval 24"/>
          <p:cNvSpPr>
            <a:spLocks noChangeArrowheads="1"/>
          </p:cNvSpPr>
          <p:nvPr/>
        </p:nvSpPr>
        <p:spPr bwMode="auto">
          <a:xfrm>
            <a:off x="3476625" y="26543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7" name="Oval 25"/>
          <p:cNvSpPr>
            <a:spLocks noChangeArrowheads="1"/>
          </p:cNvSpPr>
          <p:nvPr/>
        </p:nvSpPr>
        <p:spPr bwMode="auto">
          <a:xfrm>
            <a:off x="4530725" y="32559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8" name="Oval 26"/>
          <p:cNvSpPr>
            <a:spLocks noChangeArrowheads="1"/>
          </p:cNvSpPr>
          <p:nvPr/>
        </p:nvSpPr>
        <p:spPr bwMode="auto">
          <a:xfrm>
            <a:off x="4530725" y="225425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9" name="Oval 27"/>
          <p:cNvSpPr>
            <a:spLocks noChangeArrowheads="1"/>
          </p:cNvSpPr>
          <p:nvPr/>
        </p:nvSpPr>
        <p:spPr bwMode="auto">
          <a:xfrm>
            <a:off x="5595938" y="266065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0" name="Oval 28"/>
          <p:cNvSpPr>
            <a:spLocks noChangeArrowheads="1"/>
          </p:cNvSpPr>
          <p:nvPr/>
        </p:nvSpPr>
        <p:spPr bwMode="auto">
          <a:xfrm>
            <a:off x="8435975" y="2925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1" name="Oval 29"/>
          <p:cNvSpPr>
            <a:spLocks noChangeArrowheads="1"/>
          </p:cNvSpPr>
          <p:nvPr/>
        </p:nvSpPr>
        <p:spPr bwMode="auto">
          <a:xfrm>
            <a:off x="8235950" y="24304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2" name="Oval 30"/>
          <p:cNvSpPr>
            <a:spLocks noChangeArrowheads="1"/>
          </p:cNvSpPr>
          <p:nvPr/>
        </p:nvSpPr>
        <p:spPr bwMode="auto">
          <a:xfrm>
            <a:off x="7416800" y="22733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3" name="Oval 31"/>
          <p:cNvSpPr>
            <a:spLocks noChangeArrowheads="1"/>
          </p:cNvSpPr>
          <p:nvPr/>
        </p:nvSpPr>
        <p:spPr bwMode="auto">
          <a:xfrm>
            <a:off x="6557963" y="24272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4" name="Oval 32"/>
          <p:cNvSpPr>
            <a:spLocks noChangeArrowheads="1"/>
          </p:cNvSpPr>
          <p:nvPr/>
        </p:nvSpPr>
        <p:spPr bwMode="auto">
          <a:xfrm>
            <a:off x="6400800" y="293052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5" name="Oval 33"/>
          <p:cNvSpPr>
            <a:spLocks noChangeArrowheads="1"/>
          </p:cNvSpPr>
          <p:nvPr/>
        </p:nvSpPr>
        <p:spPr bwMode="auto">
          <a:xfrm>
            <a:off x="7397750" y="32527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6" name="Oval 34"/>
          <p:cNvSpPr>
            <a:spLocks noChangeArrowheads="1"/>
          </p:cNvSpPr>
          <p:nvPr/>
        </p:nvSpPr>
        <p:spPr bwMode="auto">
          <a:xfrm>
            <a:off x="5437188" y="47513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7" name="Oval 35"/>
          <p:cNvSpPr>
            <a:spLocks noChangeArrowheads="1"/>
          </p:cNvSpPr>
          <p:nvPr/>
        </p:nvSpPr>
        <p:spPr bwMode="auto">
          <a:xfrm>
            <a:off x="5632450" y="49037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8" name="Oval 36"/>
          <p:cNvSpPr>
            <a:spLocks noChangeArrowheads="1"/>
          </p:cNvSpPr>
          <p:nvPr/>
        </p:nvSpPr>
        <p:spPr bwMode="auto">
          <a:xfrm>
            <a:off x="5757863" y="517207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9" name="Oval 37"/>
          <p:cNvSpPr>
            <a:spLocks noChangeArrowheads="1"/>
          </p:cNvSpPr>
          <p:nvPr/>
        </p:nvSpPr>
        <p:spPr bwMode="auto">
          <a:xfrm>
            <a:off x="5741988" y="50149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0" name="Oval 38"/>
          <p:cNvSpPr>
            <a:spLocks noChangeArrowheads="1"/>
          </p:cNvSpPr>
          <p:nvPr/>
        </p:nvSpPr>
        <p:spPr bwMode="auto">
          <a:xfrm>
            <a:off x="5656263" y="5338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1" name="Oval 39"/>
          <p:cNvSpPr>
            <a:spLocks noChangeArrowheads="1"/>
          </p:cNvSpPr>
          <p:nvPr/>
        </p:nvSpPr>
        <p:spPr bwMode="auto">
          <a:xfrm>
            <a:off x="5427663" y="547687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2" name="Oval 40"/>
          <p:cNvSpPr>
            <a:spLocks noChangeArrowheads="1"/>
          </p:cNvSpPr>
          <p:nvPr/>
        </p:nvSpPr>
        <p:spPr bwMode="auto">
          <a:xfrm>
            <a:off x="5086350" y="55737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3" name="Oval 42"/>
          <p:cNvSpPr>
            <a:spLocks noChangeArrowheads="1"/>
          </p:cNvSpPr>
          <p:nvPr/>
        </p:nvSpPr>
        <p:spPr bwMode="auto">
          <a:xfrm>
            <a:off x="4676775" y="56134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4" name="Oval 43"/>
          <p:cNvSpPr>
            <a:spLocks noChangeArrowheads="1"/>
          </p:cNvSpPr>
          <p:nvPr/>
        </p:nvSpPr>
        <p:spPr bwMode="auto">
          <a:xfrm>
            <a:off x="4268788" y="55864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5" name="Oval 44"/>
          <p:cNvSpPr>
            <a:spLocks noChangeArrowheads="1"/>
          </p:cNvSpPr>
          <p:nvPr/>
        </p:nvSpPr>
        <p:spPr bwMode="auto">
          <a:xfrm>
            <a:off x="3914775" y="545782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6" name="Oval 45"/>
          <p:cNvSpPr>
            <a:spLocks noChangeArrowheads="1"/>
          </p:cNvSpPr>
          <p:nvPr/>
        </p:nvSpPr>
        <p:spPr bwMode="auto">
          <a:xfrm>
            <a:off x="3729038" y="48783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7" name="Oval 46"/>
          <p:cNvSpPr>
            <a:spLocks noChangeArrowheads="1"/>
          </p:cNvSpPr>
          <p:nvPr/>
        </p:nvSpPr>
        <p:spPr bwMode="auto">
          <a:xfrm>
            <a:off x="3598863" y="51863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8" name="Oval 47"/>
          <p:cNvSpPr>
            <a:spLocks noChangeArrowheads="1"/>
          </p:cNvSpPr>
          <p:nvPr/>
        </p:nvSpPr>
        <p:spPr bwMode="auto">
          <a:xfrm>
            <a:off x="3624263" y="50307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9" name="Oval 48"/>
          <p:cNvSpPr>
            <a:spLocks noChangeArrowheads="1"/>
          </p:cNvSpPr>
          <p:nvPr/>
        </p:nvSpPr>
        <p:spPr bwMode="auto">
          <a:xfrm>
            <a:off x="3751263" y="5338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0" name="Oval 49"/>
          <p:cNvSpPr>
            <a:spLocks noChangeArrowheads="1"/>
          </p:cNvSpPr>
          <p:nvPr/>
        </p:nvSpPr>
        <p:spPr bwMode="auto">
          <a:xfrm>
            <a:off x="3894138" y="47498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1" name="Oval 50"/>
          <p:cNvSpPr>
            <a:spLocks noChangeArrowheads="1"/>
          </p:cNvSpPr>
          <p:nvPr/>
        </p:nvSpPr>
        <p:spPr bwMode="auto">
          <a:xfrm>
            <a:off x="4130675" y="4703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2" name="Oval 51"/>
          <p:cNvSpPr>
            <a:spLocks noChangeArrowheads="1"/>
          </p:cNvSpPr>
          <p:nvPr/>
        </p:nvSpPr>
        <p:spPr bwMode="auto">
          <a:xfrm>
            <a:off x="4397375" y="464185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3" name="Oval 52"/>
          <p:cNvSpPr>
            <a:spLocks noChangeArrowheads="1"/>
          </p:cNvSpPr>
          <p:nvPr/>
        </p:nvSpPr>
        <p:spPr bwMode="auto">
          <a:xfrm>
            <a:off x="4691063" y="46116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4" name="Oval 53"/>
          <p:cNvSpPr>
            <a:spLocks noChangeArrowheads="1"/>
          </p:cNvSpPr>
          <p:nvPr/>
        </p:nvSpPr>
        <p:spPr bwMode="auto">
          <a:xfrm>
            <a:off x="4941888" y="46370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5" name="Oval 54"/>
          <p:cNvSpPr>
            <a:spLocks noChangeArrowheads="1"/>
          </p:cNvSpPr>
          <p:nvPr/>
        </p:nvSpPr>
        <p:spPr bwMode="auto">
          <a:xfrm>
            <a:off x="5219700" y="46910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6" name="Oval 55"/>
          <p:cNvSpPr>
            <a:spLocks noChangeArrowheads="1"/>
          </p:cNvSpPr>
          <p:nvPr/>
        </p:nvSpPr>
        <p:spPr bwMode="auto">
          <a:xfrm>
            <a:off x="6583363" y="49768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7" name="Text Box 56"/>
          <p:cNvSpPr txBox="1">
            <a:spLocks noChangeArrowheads="1"/>
          </p:cNvSpPr>
          <p:nvPr/>
        </p:nvSpPr>
        <p:spPr bwMode="auto">
          <a:xfrm>
            <a:off x="6497638" y="4832350"/>
            <a:ext cx="2347912" cy="91598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2"/>
                </a:solidFill>
              </a:rPr>
              <a:t>  = node = fixed point that doesn’t move.</a:t>
            </a:r>
          </a:p>
        </p:txBody>
      </p:sp>
    </p:spTree>
  </p:cSld>
  <p:clrMapOvr>
    <a:masterClrMapping/>
  </p:clrMapOvr>
  <p:timing>
    <p:tnLst>
      <p:par>
        <p:cTn xmlns:p14="http://schemas.microsoft.com/office/powerpoint/2010/mai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20497"/>
                </p:tgtEl>
              </p:cMediaNode>
            </p:video>
            <p:video>
              <p:cMediaNode>
                <p:cTn id="3" repeatCount="indefinite" fill="hold" display="0">
                  <p:stCondLst>
                    <p:cond delay="indefinite"/>
                  </p:stCondLst>
                  <p:endCondLst>
                    <p:cond evt="onNext" delay="0">
                      <p:tgtEl>
                        <p:sldTgt/>
                      </p:tgtEl>
                    </p:cond>
                    <p:cond evt="onPrev" delay="0">
                      <p:tgtEl>
                        <p:sldTgt/>
                      </p:tgtEl>
                    </p:cond>
                  </p:endCondLst>
                </p:cTn>
                <p:tgtEl>
                  <p:spTgt spid="20498"/>
                </p:tgtEl>
              </p:cMediaNode>
            </p:video>
            <p:video>
              <p:cMediaNode>
                <p:cTn id="4" repeatCount="indefinite" fill="hold" display="0">
                  <p:stCondLst>
                    <p:cond delay="indefinite"/>
                  </p:stCondLst>
                  <p:endCondLst>
                    <p:cond evt="onNext" delay="0">
                      <p:tgtEl>
                        <p:sldTgt/>
                      </p:tgtEl>
                    </p:cond>
                    <p:cond evt="onPrev" delay="0">
                      <p:tgtEl>
                        <p:sldTgt/>
                      </p:tgtEl>
                    </p:cond>
                  </p:endCondLst>
                </p:cTn>
                <p:tgtEl>
                  <p:spTgt spid="20499"/>
                </p:tgtEl>
              </p:cMediaNode>
            </p:video>
            <p:video>
              <p:cMediaNode>
                <p:cTn id="5" repeatCount="indefinite" fill="hold" display="0">
                  <p:stCondLst>
                    <p:cond delay="indefinite"/>
                  </p:stCondLst>
                  <p:endCondLst>
                    <p:cond evt="onNext" delay="0">
                      <p:tgtEl>
                        <p:sldTgt/>
                      </p:tgtEl>
                    </p:cond>
                    <p:cond evt="onPrev" delay="0">
                      <p:tgtEl>
                        <p:sldTgt/>
                      </p:tgtEl>
                    </p:cond>
                  </p:endCondLst>
                </p:cTn>
                <p:tgtEl>
                  <p:spTgt spid="20501"/>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692400" y="4195763"/>
            <a:ext cx="1066800" cy="457200"/>
          </a:xfrm>
          <a:prstGeom prst="rect">
            <a:avLst/>
          </a:prstGeom>
          <a:solidFill>
            <a:srgbClr val="CC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24" name="Rectangle 23"/>
          <p:cNvSpPr/>
          <p:nvPr/>
        </p:nvSpPr>
        <p:spPr>
          <a:xfrm>
            <a:off x="762000" y="5507038"/>
            <a:ext cx="5121275" cy="538162"/>
          </a:xfrm>
          <a:prstGeom prst="rect">
            <a:avLst/>
          </a:prstGeom>
          <a:solidFill>
            <a:srgbClr val="CCFFCC"/>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sp>
        <p:nvSpPr>
          <p:cNvPr id="15364" name="Rectangle 2"/>
          <p:cNvSpPr>
            <a:spLocks noGrp="1" noChangeArrowheads="1"/>
          </p:cNvSpPr>
          <p:nvPr>
            <p:ph type="title"/>
          </p:nvPr>
        </p:nvSpPr>
        <p:spPr/>
        <p:txBody>
          <a:bodyPr/>
          <a:lstStyle/>
          <a:p>
            <a:pPr eaLnBrk="1" hangingPunct="1"/>
            <a:r>
              <a:rPr lang="en-US"/>
              <a:t>deBroglie Waves</a:t>
            </a:r>
          </a:p>
        </p:txBody>
      </p:sp>
      <p:sp>
        <p:nvSpPr>
          <p:cNvPr id="18435" name="Rectangle 3"/>
          <p:cNvSpPr>
            <a:spLocks noGrp="1" noChangeArrowheads="1"/>
          </p:cNvSpPr>
          <p:nvPr>
            <p:ph type="body" idx="1"/>
          </p:nvPr>
        </p:nvSpPr>
        <p:spPr>
          <a:xfrm>
            <a:off x="457200" y="1600200"/>
            <a:ext cx="8469313" cy="4525963"/>
          </a:xfrm>
        </p:spPr>
        <p:txBody>
          <a:bodyPr/>
          <a:lstStyle/>
          <a:p>
            <a:pPr eaLnBrk="1" hangingPunct="1">
              <a:lnSpc>
                <a:spcPct val="90000"/>
              </a:lnSpc>
            </a:pPr>
            <a:r>
              <a:rPr lang="en-US" sz="2800" dirty="0"/>
              <a:t>If electron orbits are standing waves, there is a relationship between orbital radius and wavelength: </a:t>
            </a:r>
            <a:r>
              <a:rPr lang="en-US" sz="2800" dirty="0" smtClean="0"/>
              <a:t>2π</a:t>
            </a:r>
            <a:r>
              <a:rPr lang="en-US" sz="2800" dirty="0" smtClean="0">
                <a:sym typeface="Symbol" charset="2"/>
              </a:rPr>
              <a:t>r </a:t>
            </a:r>
            <a:r>
              <a:rPr lang="en-US" sz="2800" dirty="0">
                <a:sym typeface="Symbol" charset="2"/>
              </a:rPr>
              <a:t>= </a:t>
            </a:r>
            <a:r>
              <a:rPr lang="en-US" sz="2800" dirty="0" err="1" smtClean="0">
                <a:sym typeface="Symbol" charset="2"/>
              </a:rPr>
              <a:t>nλ</a:t>
            </a:r>
            <a:endParaRPr lang="en-US" sz="2800" dirty="0" smtClean="0">
              <a:sym typeface="Symbol" charset="2"/>
            </a:endParaRPr>
          </a:p>
          <a:p>
            <a:pPr eaLnBrk="1" hangingPunct="1">
              <a:lnSpc>
                <a:spcPct val="90000"/>
              </a:lnSpc>
            </a:pPr>
            <a:r>
              <a:rPr lang="en-US" sz="2800" dirty="0">
                <a:sym typeface="Symbol" charset="2"/>
              </a:rPr>
              <a:t>But what is the wavelength of an electron?!</a:t>
            </a:r>
          </a:p>
          <a:p>
            <a:pPr eaLnBrk="1" hangingPunct="1">
              <a:lnSpc>
                <a:spcPct val="90000"/>
              </a:lnSpc>
            </a:pPr>
            <a:r>
              <a:rPr lang="en-US" sz="2800" dirty="0">
                <a:sym typeface="Symbol" charset="2"/>
              </a:rPr>
              <a:t>For photons, it was known that photons have momentum </a:t>
            </a:r>
            <a:r>
              <a:rPr lang="en-US" sz="2800" i="1" dirty="0" err="1">
                <a:latin typeface="Times New Roman" charset="0"/>
                <a:ea typeface="Times New Roman" charset="0"/>
                <a:cs typeface="Times New Roman" charset="0"/>
                <a:sym typeface="Symbol" charset="2"/>
              </a:rPr>
              <a:t>E</a:t>
            </a:r>
            <a:r>
              <a:rPr lang="en-US" sz="2800" i="1" dirty="0">
                <a:latin typeface="Times New Roman" charset="0"/>
                <a:ea typeface="Times New Roman" charset="0"/>
                <a:cs typeface="Times New Roman" charset="0"/>
                <a:sym typeface="Symbol" charset="2"/>
              </a:rPr>
              <a:t>= pc= </a:t>
            </a:r>
            <a:r>
              <a:rPr lang="en-US" sz="2800" i="1" dirty="0" err="1">
                <a:latin typeface="Times New Roman" charset="0"/>
                <a:ea typeface="Times New Roman" charset="0"/>
                <a:cs typeface="Times New Roman" charset="0"/>
                <a:sym typeface="Symbol" charset="2"/>
              </a:rPr>
              <a:t>hc</a:t>
            </a:r>
            <a:r>
              <a:rPr lang="en-US" sz="2800" i="1" dirty="0">
                <a:latin typeface="Times New Roman" charset="0"/>
                <a:ea typeface="Times New Roman" charset="0"/>
                <a:cs typeface="Times New Roman" charset="0"/>
                <a:sym typeface="Symbol" charset="2"/>
              </a:rPr>
              <a:t>/</a:t>
            </a:r>
            <a:r>
              <a:rPr lang="en-US" sz="2800" i="1" dirty="0" smtClean="0">
                <a:latin typeface="Times New Roman" charset="0"/>
                <a:ea typeface="Times New Roman" charset="0"/>
                <a:cs typeface="Times New Roman" charset="0"/>
                <a:sym typeface="Symbol" charset="2"/>
              </a:rPr>
              <a:t> </a:t>
            </a:r>
            <a:r>
              <a:rPr lang="en-US" sz="2800" i="1" dirty="0" err="1" smtClean="0">
                <a:latin typeface="Times New Roman" charset="0"/>
                <a:ea typeface="Times New Roman" charset="0"/>
                <a:cs typeface="Times New Roman" charset="0"/>
                <a:sym typeface="Symbol" charset="2"/>
              </a:rPr>
              <a:t>λ</a:t>
            </a:r>
            <a:r>
              <a:rPr lang="en-US" sz="2800" dirty="0" smtClean="0">
                <a:sym typeface="Symbol" charset="2"/>
              </a:rPr>
              <a:t> </a:t>
            </a:r>
            <a:endParaRPr lang="en-US" sz="2800" dirty="0">
              <a:sym typeface="Symbol" charset="2"/>
            </a:endParaRPr>
          </a:p>
          <a:p>
            <a:pPr eaLnBrk="1" hangingPunct="1">
              <a:lnSpc>
                <a:spcPct val="90000"/>
              </a:lnSpc>
              <a:buFontTx/>
              <a:buNone/>
            </a:pPr>
            <a:r>
              <a:rPr lang="en-US" sz="2800" dirty="0" smtClean="0">
                <a:sym typeface="Symbol" charset="2"/>
              </a:rPr>
              <a:t>	</a:t>
            </a:r>
            <a:r>
              <a:rPr lang="en-US" sz="2800" dirty="0" err="1" smtClean="0">
                <a:latin typeface="Wingdings"/>
                <a:ea typeface="Wingdings"/>
                <a:cs typeface="Wingdings"/>
                <a:sym typeface="Symbol" charset="2"/>
              </a:rPr>
              <a:t></a:t>
            </a:r>
            <a:r>
              <a:rPr lang="en-US" sz="2800" dirty="0" smtClean="0">
                <a:sym typeface="Symbol" charset="2"/>
              </a:rPr>
              <a:t> </a:t>
            </a:r>
            <a:r>
              <a:rPr lang="en-US" sz="2800" i="1" dirty="0" err="1">
                <a:latin typeface="Times New Roman" charset="0"/>
                <a:ea typeface="Times New Roman" charset="0"/>
                <a:cs typeface="Times New Roman" charset="0"/>
                <a:sym typeface="Symbol" charset="2"/>
              </a:rPr>
              <a:t>p</a:t>
            </a:r>
            <a:r>
              <a:rPr lang="en-US" sz="2800" i="1" dirty="0">
                <a:latin typeface="Times New Roman" charset="0"/>
                <a:ea typeface="Times New Roman" charset="0"/>
                <a:cs typeface="Times New Roman" charset="0"/>
                <a:sym typeface="Symbol" charset="2"/>
              </a:rPr>
              <a:t>=</a:t>
            </a:r>
            <a:r>
              <a:rPr lang="en-US" sz="2800" i="1" dirty="0" err="1">
                <a:latin typeface="Times New Roman" charset="0"/>
                <a:ea typeface="Times New Roman" charset="0"/>
                <a:cs typeface="Times New Roman" charset="0"/>
                <a:sym typeface="Symbol" charset="2"/>
              </a:rPr>
              <a:t>h</a:t>
            </a:r>
            <a:r>
              <a:rPr lang="en-US" sz="2800" i="1" dirty="0" err="1" smtClean="0">
                <a:latin typeface="Times New Roman" charset="0"/>
                <a:ea typeface="Times New Roman" charset="0"/>
                <a:cs typeface="Times New Roman" charset="0"/>
                <a:sym typeface="Symbol" charset="2"/>
              </a:rPr>
              <a:t>/λ</a:t>
            </a:r>
            <a:r>
              <a:rPr lang="en-US" sz="2800" i="1" dirty="0" smtClean="0">
                <a:latin typeface="Times New Roman" charset="0"/>
                <a:ea typeface="Times New Roman" charset="0"/>
                <a:cs typeface="Times New Roman" charset="0"/>
                <a:sym typeface="Symbol" charset="2"/>
              </a:rPr>
              <a:t> </a:t>
            </a:r>
            <a:r>
              <a:rPr lang="en-US" sz="2800" i="1" dirty="0" err="1" smtClean="0">
                <a:latin typeface="Wingdings"/>
                <a:ea typeface="Wingdings"/>
                <a:cs typeface="Wingdings"/>
                <a:sym typeface="Symbol" charset="2"/>
              </a:rPr>
              <a:t></a:t>
            </a:r>
            <a:r>
              <a:rPr lang="en-US" sz="2800" i="1" dirty="0" smtClean="0">
                <a:latin typeface="Times New Roman" charset="0"/>
                <a:ea typeface="Times New Roman" charset="0"/>
                <a:cs typeface="Times New Roman" charset="0"/>
                <a:sym typeface="Symbol" charset="2"/>
              </a:rPr>
              <a:t> </a:t>
            </a:r>
            <a:r>
              <a:rPr lang="en-US" sz="2800" i="1" dirty="0" err="1" smtClean="0">
                <a:latin typeface="Times New Roman" charset="0"/>
                <a:ea typeface="Times New Roman" charset="0"/>
                <a:cs typeface="Times New Roman" charset="0"/>
                <a:sym typeface="Symbol" charset="2"/>
              </a:rPr>
              <a:t>λ</a:t>
            </a:r>
            <a:r>
              <a:rPr lang="en-US" sz="2800" i="1" dirty="0" smtClean="0">
                <a:latin typeface="Times New Roman" charset="0"/>
                <a:ea typeface="Times New Roman" charset="0"/>
                <a:cs typeface="Times New Roman" charset="0"/>
                <a:sym typeface="Symbol" charset="2"/>
              </a:rPr>
              <a:t>=</a:t>
            </a:r>
            <a:r>
              <a:rPr lang="en-US" sz="2800" i="1" dirty="0" err="1">
                <a:latin typeface="Times New Roman" charset="0"/>
                <a:ea typeface="Times New Roman" charset="0"/>
                <a:cs typeface="Times New Roman" charset="0"/>
                <a:sym typeface="Symbol" charset="2"/>
              </a:rPr>
              <a:t>h/p</a:t>
            </a:r>
            <a:endParaRPr lang="en-US" sz="2800" i="1" dirty="0">
              <a:latin typeface="Times New Roman" charset="0"/>
              <a:ea typeface="Times New Roman" charset="0"/>
              <a:cs typeface="Times New Roman" charset="0"/>
              <a:sym typeface="Symbol" charset="2"/>
            </a:endParaRPr>
          </a:p>
          <a:p>
            <a:pPr eaLnBrk="1" hangingPunct="1">
              <a:lnSpc>
                <a:spcPct val="90000"/>
              </a:lnSpc>
            </a:pPr>
            <a:r>
              <a:rPr lang="en-US" sz="2800" dirty="0">
                <a:sym typeface="Symbol" charset="2"/>
              </a:rPr>
              <a:t>deBroglie proposed that this</a:t>
            </a:r>
          </a:p>
          <a:p>
            <a:pPr eaLnBrk="1" hangingPunct="1">
              <a:lnSpc>
                <a:spcPct val="90000"/>
              </a:lnSpc>
              <a:buFontTx/>
              <a:buNone/>
            </a:pPr>
            <a:r>
              <a:rPr lang="en-US" sz="2800" dirty="0">
                <a:sym typeface="Symbol" charset="2"/>
              </a:rPr>
              <a:t>	is also true for massive particles </a:t>
            </a:r>
            <a:r>
              <a:rPr lang="en-US" sz="2400" dirty="0">
                <a:sym typeface="Symbol" charset="2"/>
              </a:rPr>
              <a:t>(particles </a:t>
            </a:r>
            <a:r>
              <a:rPr lang="en-US" sz="2400" dirty="0" err="1">
                <a:sym typeface="Symbol" charset="2"/>
              </a:rPr>
              <a:t>w</a:t>
            </a:r>
            <a:r>
              <a:rPr lang="en-US" sz="2400" dirty="0">
                <a:sym typeface="Symbol" charset="2"/>
              </a:rPr>
              <a:t>/mass)</a:t>
            </a:r>
            <a:r>
              <a:rPr lang="en-US" sz="2800" dirty="0">
                <a:sym typeface="Symbol" charset="2"/>
              </a:rPr>
              <a:t>!</a:t>
            </a:r>
          </a:p>
          <a:p>
            <a:pPr eaLnBrk="1" hangingPunct="1">
              <a:lnSpc>
                <a:spcPct val="90000"/>
              </a:lnSpc>
              <a:buFontTx/>
              <a:buNone/>
            </a:pPr>
            <a:r>
              <a:rPr lang="en-US" sz="2800" dirty="0" smtClean="0">
                <a:sym typeface="Symbol" charset="2"/>
              </a:rPr>
              <a:t>	</a:t>
            </a:r>
            <a:r>
              <a:rPr lang="en-US" sz="2800" dirty="0" err="1" smtClean="0">
                <a:sym typeface="Symbol" charset="2"/>
              </a:rPr>
              <a:t>λ</a:t>
            </a:r>
            <a:r>
              <a:rPr lang="en-US" sz="2800" i="1" dirty="0" smtClean="0">
                <a:latin typeface="Times New Roman" charset="0"/>
                <a:ea typeface="Times New Roman" charset="0"/>
                <a:cs typeface="Times New Roman" charset="0"/>
                <a:sym typeface="Symbol" charset="2"/>
              </a:rPr>
              <a:t>=</a:t>
            </a:r>
            <a:r>
              <a:rPr lang="en-US" sz="2800" i="1" dirty="0" err="1">
                <a:latin typeface="Times New Roman" charset="0"/>
                <a:ea typeface="Times New Roman" charset="0"/>
                <a:cs typeface="Times New Roman" charset="0"/>
                <a:sym typeface="Symbol" charset="2"/>
              </a:rPr>
              <a:t>h/p</a:t>
            </a:r>
            <a:r>
              <a:rPr lang="en-US" sz="2800" i="1" dirty="0">
                <a:latin typeface="Times New Roman" charset="0"/>
                <a:ea typeface="Times New Roman" charset="0"/>
                <a:cs typeface="Times New Roman" charset="0"/>
                <a:sym typeface="Symbol" charset="2"/>
              </a:rPr>
              <a:t> </a:t>
            </a:r>
            <a:r>
              <a:rPr lang="en-US" sz="2800" dirty="0">
                <a:latin typeface="Times New Roman" charset="0"/>
                <a:ea typeface="Times New Roman" charset="0"/>
                <a:cs typeface="Times New Roman" charset="0"/>
                <a:sym typeface="Symbol" charset="2"/>
              </a:rPr>
              <a:t>=</a:t>
            </a:r>
            <a:r>
              <a:rPr lang="en-US" sz="2800" dirty="0">
                <a:sym typeface="Symbol" charset="2"/>
              </a:rPr>
              <a:t> “deBroglie wavelength</a:t>
            </a:r>
            <a:r>
              <a:rPr lang="en-US" sz="2800" dirty="0" smtClean="0">
                <a:sym typeface="Symbol" charset="2"/>
              </a:rPr>
              <a:t>”</a:t>
            </a:r>
          </a:p>
        </p:txBody>
      </p:sp>
      <p:sp>
        <p:nvSpPr>
          <p:cNvPr id="18436" name="Freeform 4"/>
          <p:cNvSpPr>
            <a:spLocks/>
          </p:cNvSpPr>
          <p:nvPr/>
        </p:nvSpPr>
        <p:spPr bwMode="auto">
          <a:xfrm>
            <a:off x="5395913" y="4132263"/>
            <a:ext cx="2600325" cy="328612"/>
          </a:xfrm>
          <a:custGeom>
            <a:avLst/>
            <a:gdLst>
              <a:gd name="T0" fmla="*/ 0 w 1295"/>
              <a:gd name="T1" fmla="*/ 2147483647 h 344"/>
              <a:gd name="T2" fmla="*/ 2147483647 w 1295"/>
              <a:gd name="T3" fmla="*/ 2147483647 h 344"/>
              <a:gd name="T4" fmla="*/ 2147483647 w 1295"/>
              <a:gd name="T5" fmla="*/ 2147483647 h 344"/>
              <a:gd name="T6" fmla="*/ 2147483647 w 1295"/>
              <a:gd name="T7" fmla="*/ 2147483647 h 344"/>
              <a:gd name="T8" fmla="*/ 2147483647 w 1295"/>
              <a:gd name="T9" fmla="*/ 2147483647 h 344"/>
              <a:gd name="T10" fmla="*/ 2147483647 w 1295"/>
              <a:gd name="T11" fmla="*/ 2147483647 h 344"/>
              <a:gd name="T12" fmla="*/ 2147483647 w 1295"/>
              <a:gd name="T13" fmla="*/ 2147483647 h 344"/>
              <a:gd name="T14" fmla="*/ 2147483647 w 1295"/>
              <a:gd name="T15" fmla="*/ 2147483647 h 344"/>
              <a:gd name="T16" fmla="*/ 2147483647 w 1295"/>
              <a:gd name="T17" fmla="*/ 2147483647 h 344"/>
              <a:gd name="T18" fmla="*/ 2147483647 w 1295"/>
              <a:gd name="T19" fmla="*/ 2147483647 h 344"/>
              <a:gd name="T20" fmla="*/ 2147483647 w 1295"/>
              <a:gd name="T21" fmla="*/ 2147483647 h 344"/>
              <a:gd name="T22" fmla="*/ 2147483647 w 1295"/>
              <a:gd name="T23" fmla="*/ 2147483647 h 344"/>
              <a:gd name="T24" fmla="*/ 2147483647 w 1295"/>
              <a:gd name="T25" fmla="*/ 2147483647 h 344"/>
              <a:gd name="T26" fmla="*/ 2147483647 w 1295"/>
              <a:gd name="T27" fmla="*/ 2147483647 h 344"/>
              <a:gd name="T28" fmla="*/ 2147483647 w 1295"/>
              <a:gd name="T29" fmla="*/ 2147483647 h 344"/>
              <a:gd name="T30" fmla="*/ 2147483647 w 1295"/>
              <a:gd name="T31" fmla="*/ 2147483647 h 344"/>
              <a:gd name="T32" fmla="*/ 2147483647 w 1295"/>
              <a:gd name="T33" fmla="*/ 2147483647 h 344"/>
              <a:gd name="T34" fmla="*/ 2147483647 w 1295"/>
              <a:gd name="T35" fmla="*/ 2147483647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chemeClr val="accent2"/>
            </a:solidFill>
            <a:round/>
            <a:headEnd type="none" w="med" len="med"/>
            <a:tailEnd type="none" w="med" len="med"/>
          </a:ln>
        </p:spPr>
        <p:txBody>
          <a:bodyPr>
            <a:prstTxWarp prst="textNoShape">
              <a:avLst/>
            </a:prstTxWarp>
          </a:bodyPr>
          <a:lstStyle/>
          <a:p>
            <a:endParaRPr lang="en-US"/>
          </a:p>
        </p:txBody>
      </p:sp>
      <p:sp>
        <p:nvSpPr>
          <p:cNvPr id="18437" name="Line 5"/>
          <p:cNvSpPr>
            <a:spLocks noChangeShapeType="1"/>
          </p:cNvSpPr>
          <p:nvPr/>
        </p:nvSpPr>
        <p:spPr bwMode="auto">
          <a:xfrm flipV="1">
            <a:off x="6521450" y="4133850"/>
            <a:ext cx="0" cy="152400"/>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8438" name="Line 6"/>
          <p:cNvSpPr>
            <a:spLocks noChangeShapeType="1"/>
          </p:cNvSpPr>
          <p:nvPr/>
        </p:nvSpPr>
        <p:spPr bwMode="auto">
          <a:xfrm flipV="1">
            <a:off x="6653213" y="4164013"/>
            <a:ext cx="0" cy="111125"/>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8439" name="Line 7"/>
          <p:cNvSpPr>
            <a:spLocks noChangeShapeType="1"/>
          </p:cNvSpPr>
          <p:nvPr/>
        </p:nvSpPr>
        <p:spPr bwMode="auto">
          <a:xfrm flipV="1">
            <a:off x="6386513" y="4165600"/>
            <a:ext cx="0" cy="130175"/>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8440" name="Line 8"/>
          <p:cNvSpPr>
            <a:spLocks noChangeShapeType="1"/>
          </p:cNvSpPr>
          <p:nvPr/>
        </p:nvSpPr>
        <p:spPr bwMode="auto">
          <a:xfrm flipV="1">
            <a:off x="8139113" y="4343400"/>
            <a:ext cx="76200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pSp>
        <p:nvGrpSpPr>
          <p:cNvPr id="2" name="Group 9"/>
          <p:cNvGrpSpPr>
            <a:grpSpLocks/>
          </p:cNvGrpSpPr>
          <p:nvPr/>
        </p:nvGrpSpPr>
        <p:grpSpPr bwMode="auto">
          <a:xfrm rot="10800000">
            <a:off x="6985000" y="4267200"/>
            <a:ext cx="239713" cy="161925"/>
            <a:chOff x="1795" y="2600"/>
            <a:chExt cx="168" cy="102"/>
          </a:xfrm>
        </p:grpSpPr>
        <p:sp>
          <p:nvSpPr>
            <p:cNvPr id="15383" name="Line 10"/>
            <p:cNvSpPr>
              <a:spLocks noChangeShapeType="1"/>
            </p:cNvSpPr>
            <p:nvPr/>
          </p:nvSpPr>
          <p:spPr bwMode="auto">
            <a:xfrm flipV="1">
              <a:off x="1880" y="2600"/>
              <a:ext cx="0" cy="96"/>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5384" name="Line 11"/>
            <p:cNvSpPr>
              <a:spLocks noChangeShapeType="1"/>
            </p:cNvSpPr>
            <p:nvPr/>
          </p:nvSpPr>
          <p:spPr bwMode="auto">
            <a:xfrm flipV="1">
              <a:off x="1963" y="2619"/>
              <a:ext cx="0" cy="70"/>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5385" name="Line 12"/>
            <p:cNvSpPr>
              <a:spLocks noChangeShapeType="1"/>
            </p:cNvSpPr>
            <p:nvPr/>
          </p:nvSpPr>
          <p:spPr bwMode="auto">
            <a:xfrm flipV="1">
              <a:off x="1795" y="2620"/>
              <a:ext cx="0" cy="82"/>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grpSp>
      <p:grpSp>
        <p:nvGrpSpPr>
          <p:cNvPr id="3" name="Group 13"/>
          <p:cNvGrpSpPr>
            <a:grpSpLocks/>
          </p:cNvGrpSpPr>
          <p:nvPr/>
        </p:nvGrpSpPr>
        <p:grpSpPr bwMode="auto">
          <a:xfrm rot="10800000">
            <a:off x="5842000" y="4265613"/>
            <a:ext cx="239713" cy="161925"/>
            <a:chOff x="1795" y="2600"/>
            <a:chExt cx="168" cy="102"/>
          </a:xfrm>
        </p:grpSpPr>
        <p:sp>
          <p:nvSpPr>
            <p:cNvPr id="15380" name="Line 14"/>
            <p:cNvSpPr>
              <a:spLocks noChangeShapeType="1"/>
            </p:cNvSpPr>
            <p:nvPr/>
          </p:nvSpPr>
          <p:spPr bwMode="auto">
            <a:xfrm flipV="1">
              <a:off x="1880" y="2600"/>
              <a:ext cx="0" cy="96"/>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5381" name="Line 15"/>
            <p:cNvSpPr>
              <a:spLocks noChangeShapeType="1"/>
            </p:cNvSpPr>
            <p:nvPr/>
          </p:nvSpPr>
          <p:spPr bwMode="auto">
            <a:xfrm flipV="1">
              <a:off x="1963" y="2619"/>
              <a:ext cx="0" cy="70"/>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5382" name="Line 16"/>
            <p:cNvSpPr>
              <a:spLocks noChangeShapeType="1"/>
            </p:cNvSpPr>
            <p:nvPr/>
          </p:nvSpPr>
          <p:spPr bwMode="auto">
            <a:xfrm flipV="1">
              <a:off x="1795" y="2620"/>
              <a:ext cx="0" cy="82"/>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grpSp>
      <p:grpSp>
        <p:nvGrpSpPr>
          <p:cNvPr id="4" name="Group 17"/>
          <p:cNvGrpSpPr>
            <a:grpSpLocks/>
          </p:cNvGrpSpPr>
          <p:nvPr/>
        </p:nvGrpSpPr>
        <p:grpSpPr bwMode="auto">
          <a:xfrm>
            <a:off x="7561263" y="4127500"/>
            <a:ext cx="239712" cy="161925"/>
            <a:chOff x="1795" y="2600"/>
            <a:chExt cx="168" cy="102"/>
          </a:xfrm>
        </p:grpSpPr>
        <p:sp>
          <p:nvSpPr>
            <p:cNvPr id="15377" name="Line 18"/>
            <p:cNvSpPr>
              <a:spLocks noChangeShapeType="1"/>
            </p:cNvSpPr>
            <p:nvPr/>
          </p:nvSpPr>
          <p:spPr bwMode="auto">
            <a:xfrm flipV="1">
              <a:off x="1880" y="2600"/>
              <a:ext cx="0" cy="96"/>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5378" name="Line 19"/>
            <p:cNvSpPr>
              <a:spLocks noChangeShapeType="1"/>
            </p:cNvSpPr>
            <p:nvPr/>
          </p:nvSpPr>
          <p:spPr bwMode="auto">
            <a:xfrm flipV="1">
              <a:off x="1963" y="2619"/>
              <a:ext cx="0" cy="70"/>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sp>
          <p:nvSpPr>
            <p:cNvPr id="15379" name="Line 20"/>
            <p:cNvSpPr>
              <a:spLocks noChangeShapeType="1"/>
            </p:cNvSpPr>
            <p:nvPr/>
          </p:nvSpPr>
          <p:spPr bwMode="auto">
            <a:xfrm flipV="1">
              <a:off x="1795" y="2620"/>
              <a:ext cx="0" cy="82"/>
            </a:xfrm>
            <a:prstGeom prst="line">
              <a:avLst/>
            </a:prstGeom>
            <a:noFill/>
            <a:ln w="9525">
              <a:solidFill>
                <a:schemeClr val="accent2"/>
              </a:solidFill>
              <a:round/>
              <a:headEnd/>
              <a:tailEnd type="triangle" w="med" len="med"/>
            </a:ln>
          </p:spPr>
          <p:txBody>
            <a:bodyPr>
              <a:prstTxWarp prst="textNoShape">
                <a:avLst/>
              </a:prstTxWarp>
            </a:bodyPr>
            <a:lstStyle/>
            <a:p>
              <a:endParaRPr lang="en-US"/>
            </a:p>
          </p:txBody>
        </p:sp>
      </p:grpSp>
      <p:sp>
        <p:nvSpPr>
          <p:cNvPr id="18454" name="Rectangle 22"/>
          <p:cNvSpPr>
            <a:spLocks noChangeArrowheads="1"/>
          </p:cNvSpPr>
          <p:nvPr/>
        </p:nvSpPr>
        <p:spPr bwMode="auto">
          <a:xfrm>
            <a:off x="7880350" y="3700463"/>
            <a:ext cx="1225550" cy="669925"/>
          </a:xfrm>
          <a:prstGeom prst="rect">
            <a:avLst/>
          </a:prstGeom>
          <a:noFill/>
          <a:ln w="9525">
            <a:noFill/>
            <a:miter lim="800000"/>
            <a:headEnd/>
            <a:tailEnd/>
          </a:ln>
        </p:spPr>
        <p:txBody>
          <a:bodyPr>
            <a:prstTxWarp prst="textNoShape">
              <a:avLst/>
            </a:prstTxWarp>
            <a:spAutoFit/>
          </a:bodyPr>
          <a:lstStyle/>
          <a:p>
            <a:pPr algn="ctr"/>
            <a:r>
              <a:rPr lang="en-US" sz="1400">
                <a:solidFill>
                  <a:schemeClr val="accent2"/>
                </a:solidFill>
                <a:sym typeface="Symbol" charset="2"/>
              </a:rPr>
              <a:t>(momentum)</a:t>
            </a:r>
          </a:p>
          <a:p>
            <a:pPr algn="ctr"/>
            <a:r>
              <a:rPr lang="en-US" sz="2400">
                <a:solidFill>
                  <a:schemeClr val="accent2"/>
                </a:solidFill>
                <a:sym typeface="Symbol" charset="2"/>
              </a:rPr>
              <a:t>p</a:t>
            </a:r>
          </a:p>
        </p:txBody>
      </p:sp>
      <p:sp>
        <p:nvSpPr>
          <p:cNvPr id="18456" name="Rectangle 24"/>
          <p:cNvSpPr>
            <a:spLocks noChangeArrowheads="1"/>
          </p:cNvSpPr>
          <p:nvPr/>
        </p:nvSpPr>
        <p:spPr bwMode="auto">
          <a:xfrm>
            <a:off x="6528755" y="4495800"/>
            <a:ext cx="1212529" cy="677108"/>
          </a:xfrm>
          <a:prstGeom prst="rect">
            <a:avLst/>
          </a:prstGeom>
          <a:noFill/>
          <a:ln w="9525">
            <a:noFill/>
            <a:miter lim="800000"/>
            <a:headEnd/>
            <a:tailEnd/>
          </a:ln>
        </p:spPr>
        <p:txBody>
          <a:bodyPr wrap="none">
            <a:prstTxWarp prst="textNoShape">
              <a:avLst/>
            </a:prstTxWarp>
            <a:spAutoFit/>
          </a:bodyPr>
          <a:lstStyle/>
          <a:p>
            <a:pPr algn="ctr"/>
            <a:r>
              <a:rPr lang="en-US" sz="2400" dirty="0" err="1" smtClean="0">
                <a:solidFill>
                  <a:schemeClr val="accent2"/>
                </a:solidFill>
                <a:sym typeface="Symbol" charset="2"/>
              </a:rPr>
              <a:t>λ</a:t>
            </a:r>
            <a:endParaRPr lang="en-US" sz="2400" dirty="0" smtClean="0">
              <a:solidFill>
                <a:schemeClr val="accent2"/>
              </a:solidFill>
              <a:sym typeface="Symbol" charset="2"/>
            </a:endParaRPr>
          </a:p>
          <a:p>
            <a:pPr algn="ctr"/>
            <a:r>
              <a:rPr lang="en-US" sz="1400" dirty="0">
                <a:solidFill>
                  <a:schemeClr val="accent2"/>
                </a:solidFill>
                <a:sym typeface="Symbol" charset="2"/>
              </a:rPr>
              <a:t>(wavelength)</a:t>
            </a:r>
          </a:p>
        </p:txBody>
      </p:sp>
      <p:sp>
        <p:nvSpPr>
          <p:cNvPr id="18457" name="Line 25"/>
          <p:cNvSpPr>
            <a:spLocks noChangeShapeType="1"/>
          </p:cNvSpPr>
          <p:nvPr/>
        </p:nvSpPr>
        <p:spPr bwMode="auto">
          <a:xfrm flipV="1">
            <a:off x="6538913" y="4572000"/>
            <a:ext cx="114300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43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843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843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843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844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45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45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457"/>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8435">
                                            <p:txEl>
                                              <p:pRg st="4" end="4"/>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435">
                                            <p:txEl>
                                              <p:pRg st="5" end="5"/>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2000"/>
                                  </p:stCondLst>
                                  <p:childTnLst>
                                    <p:set>
                                      <p:cBhvr>
                                        <p:cTn id="54" dur="1" fill="hold">
                                          <p:stCondLst>
                                            <p:cond delay="0"/>
                                          </p:stCondLst>
                                        </p:cTn>
                                        <p:tgtEl>
                                          <p:spTgt spid="18435">
                                            <p:txEl>
                                              <p:pRg st="6" end="6"/>
                                            </p:txEl>
                                          </p:spTgt>
                                        </p:tgtEl>
                                        <p:attrNameLst>
                                          <p:attrName>style.visibility</p:attrName>
                                        </p:attrNameLst>
                                      </p:cBhvr>
                                      <p:to>
                                        <p:strVal val="visible"/>
                                      </p:to>
                                    </p:se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8435" grpId="0" build="p"/>
      <p:bldP spid="18436" grpId="0" animBg="1"/>
      <p:bldP spid="18437" grpId="0" animBg="1"/>
      <p:bldP spid="18438" grpId="0" animBg="1"/>
      <p:bldP spid="18439" grpId="0" animBg="1"/>
      <p:bldP spid="18440" grpId="0" animBg="1"/>
      <p:bldP spid="18454" grpId="0"/>
      <p:bldP spid="18456" grpId="0"/>
      <p:bldP spid="184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deBroglie Waves</a:t>
            </a:r>
          </a:p>
        </p:txBody>
      </p:sp>
      <p:sp>
        <p:nvSpPr>
          <p:cNvPr id="100355" name="Rectangle 3"/>
          <p:cNvSpPr>
            <a:spLocks noGrp="1" noChangeArrowheads="1"/>
          </p:cNvSpPr>
          <p:nvPr>
            <p:ph type="body" idx="1"/>
          </p:nvPr>
        </p:nvSpPr>
        <p:spPr>
          <a:xfrm>
            <a:off x="457200" y="1600200"/>
            <a:ext cx="8229600" cy="4743450"/>
          </a:xfrm>
        </p:spPr>
        <p:txBody>
          <a:bodyPr/>
          <a:lstStyle/>
          <a:p>
            <a:pPr eaLnBrk="1" hangingPunct="1">
              <a:lnSpc>
                <a:spcPct val="90000"/>
              </a:lnSpc>
            </a:pPr>
            <a:r>
              <a:rPr lang="en-US" sz="2800" dirty="0"/>
              <a:t>Substituting the deBroglie wavelength </a:t>
            </a:r>
            <a:r>
              <a:rPr lang="en-US" sz="2800" dirty="0" smtClean="0"/>
              <a:t>(</a:t>
            </a:r>
            <a:r>
              <a:rPr lang="en-US" sz="2800" dirty="0" err="1" smtClean="0"/>
              <a:t>λ</a:t>
            </a:r>
            <a:r>
              <a:rPr lang="en-US" sz="2800" dirty="0" smtClean="0">
                <a:sym typeface="Symbol" charset="2"/>
              </a:rPr>
              <a:t>=</a:t>
            </a:r>
            <a:r>
              <a:rPr lang="en-US" sz="2800" dirty="0" err="1">
                <a:sym typeface="Symbol" charset="2"/>
              </a:rPr>
              <a:t>h/p</a:t>
            </a:r>
            <a:r>
              <a:rPr lang="en-US" sz="2800" dirty="0">
                <a:sym typeface="Symbol" charset="2"/>
              </a:rPr>
              <a:t>) into the condition for standing waves (</a:t>
            </a:r>
            <a:r>
              <a:rPr lang="en-US" sz="2800" dirty="0" smtClean="0"/>
              <a:t>2π</a:t>
            </a:r>
            <a:r>
              <a:rPr lang="en-US" sz="2800" dirty="0" smtClean="0">
                <a:sym typeface="Symbol" charset="2"/>
              </a:rPr>
              <a:t>r </a:t>
            </a:r>
            <a:r>
              <a:rPr lang="en-US" sz="2800" dirty="0">
                <a:sym typeface="Symbol" charset="2"/>
              </a:rPr>
              <a:t>= </a:t>
            </a:r>
            <a:r>
              <a:rPr lang="en-US" sz="2800" dirty="0" err="1" smtClean="0">
                <a:sym typeface="Symbol" charset="2"/>
              </a:rPr>
              <a:t>nλ</a:t>
            </a:r>
            <a:r>
              <a:rPr lang="en-US" sz="2800" dirty="0" smtClean="0">
                <a:sym typeface="Symbol" charset="2"/>
              </a:rPr>
              <a:t>)</a:t>
            </a:r>
            <a:r>
              <a:rPr lang="en-US" sz="2800" dirty="0">
                <a:sym typeface="Symbol" charset="2"/>
              </a:rPr>
              <a:t>, gives:</a:t>
            </a:r>
          </a:p>
          <a:p>
            <a:pPr algn="ctr" eaLnBrk="1" hangingPunct="1">
              <a:lnSpc>
                <a:spcPct val="90000"/>
              </a:lnSpc>
              <a:buFontTx/>
              <a:buNone/>
            </a:pPr>
            <a:r>
              <a:rPr lang="en-US" sz="2800" dirty="0" smtClean="0"/>
              <a:t>2π</a:t>
            </a:r>
            <a:r>
              <a:rPr lang="en-US" sz="2800" dirty="0" smtClean="0">
                <a:sym typeface="Symbol" charset="2"/>
              </a:rPr>
              <a:t>r </a:t>
            </a:r>
            <a:r>
              <a:rPr lang="en-US" sz="2800" dirty="0">
                <a:sym typeface="Symbol" charset="2"/>
              </a:rPr>
              <a:t>= </a:t>
            </a:r>
            <a:r>
              <a:rPr lang="en-US" sz="2800" dirty="0" err="1">
                <a:sym typeface="Symbol" charset="2"/>
              </a:rPr>
              <a:t>nh/p</a:t>
            </a:r>
            <a:endParaRPr lang="en-US" sz="2800" dirty="0">
              <a:sym typeface="Symbol" charset="2"/>
            </a:endParaRPr>
          </a:p>
          <a:p>
            <a:pPr eaLnBrk="1" hangingPunct="1">
              <a:lnSpc>
                <a:spcPct val="90000"/>
              </a:lnSpc>
            </a:pPr>
            <a:r>
              <a:rPr lang="en-US" sz="2800" dirty="0">
                <a:sym typeface="Symbol" charset="2"/>
              </a:rPr>
              <a:t>Or, rearranging:</a:t>
            </a:r>
          </a:p>
          <a:p>
            <a:pPr algn="ctr" eaLnBrk="1" hangingPunct="1">
              <a:lnSpc>
                <a:spcPct val="90000"/>
              </a:lnSpc>
              <a:buFontTx/>
              <a:buNone/>
            </a:pPr>
            <a:r>
              <a:rPr lang="en-US" sz="2800" dirty="0">
                <a:sym typeface="Symbol" charset="2"/>
              </a:rPr>
              <a:t>pr = nh/</a:t>
            </a:r>
            <a:r>
              <a:rPr lang="en-US" sz="2800" dirty="0" smtClean="0"/>
              <a:t>2π</a:t>
            </a:r>
            <a:endParaRPr lang="en-US" sz="2800" dirty="0" smtClean="0">
              <a:sym typeface="Symbol" charset="2"/>
            </a:endParaRPr>
          </a:p>
          <a:p>
            <a:pPr algn="ctr" eaLnBrk="1" hangingPunct="1">
              <a:lnSpc>
                <a:spcPct val="90000"/>
              </a:lnSpc>
              <a:buFontTx/>
              <a:buNone/>
            </a:pPr>
            <a:r>
              <a:rPr lang="en-US" sz="2800" dirty="0" err="1">
                <a:sym typeface="Symbol" charset="2"/>
              </a:rPr>
              <a:t>L</a:t>
            </a:r>
            <a:r>
              <a:rPr lang="en-US" sz="2800" dirty="0">
                <a:sym typeface="Symbol" charset="2"/>
              </a:rPr>
              <a:t> = </a:t>
            </a:r>
            <a:r>
              <a:rPr lang="en-US" sz="2800" dirty="0" err="1">
                <a:sym typeface="Symbol" charset="2"/>
              </a:rPr>
              <a:t>n</a:t>
            </a:r>
            <a:r>
              <a:rPr lang="en-US" sz="2800" dirty="0" err="1">
                <a:latin typeface="Times New Roman" charset="0"/>
                <a:ea typeface="Times New Roman" charset="0"/>
                <a:cs typeface="Times New Roman" charset="0"/>
                <a:sym typeface="Symbol" charset="2"/>
              </a:rPr>
              <a:t>ħ</a:t>
            </a:r>
            <a:endParaRPr lang="en-US" sz="2800" dirty="0">
              <a:sym typeface="MT Extra" charset="0"/>
            </a:endParaRPr>
          </a:p>
          <a:p>
            <a:pPr eaLnBrk="1" hangingPunct="1">
              <a:lnSpc>
                <a:spcPct val="90000"/>
              </a:lnSpc>
              <a:spcBef>
                <a:spcPts val="1200"/>
              </a:spcBef>
            </a:pPr>
            <a:r>
              <a:rPr lang="en-US" sz="2800" dirty="0">
                <a:sym typeface="MT Extra" charset="0"/>
              </a:rPr>
              <a:t>deBroglie EXPLAINS quantization of angular momentum, and therefore EXPLAINS quantization of energy!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365125" y="344488"/>
            <a:ext cx="7940675" cy="5262562"/>
          </a:xfrm>
          <a:prstGeom prst="rect">
            <a:avLst/>
          </a:prstGeom>
          <a:noFill/>
          <a:ln w="9525">
            <a:noFill/>
            <a:miter lim="800000"/>
            <a:headEnd/>
            <a:tailEnd/>
          </a:ln>
        </p:spPr>
        <p:txBody>
          <a:bodyPr>
            <a:prstTxWarp prst="textNoShape">
              <a:avLst/>
            </a:prstTxWarp>
            <a:spAutoFit/>
          </a:bodyPr>
          <a:lstStyle/>
          <a:p>
            <a:r>
              <a:rPr lang="en-US" sz="2800">
                <a:ea typeface="Arial" charset="0"/>
                <a:cs typeface="Arial" charset="0"/>
              </a:rPr>
              <a:t>In the deBroglie picture, the electrons have an intrinsic wavelength associated with them.  We have also been told that one wavelength fits around the circumference for the n=1 level of hydrogen, 2 fit around the circumference for n=2, 5 fit for n=5, etc.</a:t>
            </a:r>
          </a:p>
          <a:p>
            <a:endParaRPr lang="en-US" sz="2800">
              <a:ea typeface="Arial" charset="0"/>
              <a:cs typeface="Arial" charset="0"/>
            </a:endParaRPr>
          </a:p>
          <a:p>
            <a:r>
              <a:rPr lang="en-US" sz="2800">
                <a:ea typeface="Arial" charset="0"/>
                <a:cs typeface="Arial" charset="0"/>
              </a:rPr>
              <a:t>Therefore, we expect that the n=5 circumference is 5 times as large as the n=1 circumference.</a:t>
            </a:r>
          </a:p>
          <a:p>
            <a:endParaRPr lang="en-US" sz="2800">
              <a:ea typeface="Arial" charset="0"/>
              <a:cs typeface="Arial" charset="0"/>
            </a:endParaRPr>
          </a:p>
          <a:p>
            <a:r>
              <a:rPr lang="en-US" sz="2800">
                <a:ea typeface="Arial" charset="0"/>
                <a:cs typeface="Arial" charset="0"/>
              </a:rPr>
              <a:t>A) True</a:t>
            </a:r>
          </a:p>
          <a:p>
            <a:r>
              <a:rPr lang="en-US" sz="2800">
                <a:ea typeface="Arial" charset="0"/>
                <a:cs typeface="Arial" charset="0"/>
              </a:rPr>
              <a:t>B) False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14090</TotalTime>
  <Words>3630</Words>
  <Application>Microsoft Macintosh PowerPoint</Application>
  <PresentationFormat>On-screen Show (4:3)</PresentationFormat>
  <Paragraphs>374</Paragraphs>
  <Slides>45</Slides>
  <Notes>38</Notes>
  <HiddenSlides>0</HiddenSlides>
  <MMClips>4</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45</vt:i4>
      </vt:variant>
    </vt:vector>
  </HeadingPairs>
  <TitlesOfParts>
    <vt:vector size="49" baseType="lpstr">
      <vt:lpstr>Default Design</vt:lpstr>
      <vt:lpstr>Packager Shell Object</vt:lpstr>
      <vt:lpstr>Equation</vt:lpstr>
      <vt:lpstr>MathType 6.0 Equation</vt:lpstr>
      <vt:lpstr>PowerPoint Presentation</vt:lpstr>
      <vt:lpstr>PowerPoint Presentation</vt:lpstr>
      <vt:lpstr>Models of the Atom</vt:lpstr>
      <vt:lpstr>deBroglie Waves</vt:lpstr>
      <vt:lpstr>deBroglie Waves</vt:lpstr>
      <vt:lpstr>deBroglie Waves</vt:lpstr>
      <vt:lpstr>deBroglie Waves</vt:lpstr>
      <vt:lpstr>deBroglie Waves</vt:lpstr>
      <vt:lpstr>PowerPoint Presentation</vt:lpstr>
      <vt:lpstr>PowerPoint Presentation</vt:lpstr>
      <vt:lpstr>Models of the Atom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JILA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Bohn</dc:creator>
  <cp:lastModifiedBy>Charles Baily</cp:lastModifiedBy>
  <cp:revision>781</cp:revision>
  <dcterms:created xsi:type="dcterms:W3CDTF">2011-03-03T14:43:48Z</dcterms:created>
  <dcterms:modified xsi:type="dcterms:W3CDTF">2014-03-25T16:54:37Z</dcterms:modified>
</cp:coreProperties>
</file>