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Default Extension="wmf" ContentType="image/x-wmf"/>
  <Override PartName="/ppt/embeddings/oleObject47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embeddings/oleObject33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30.bin" ContentType="application/vnd.openxmlformats-officedocument.oleObject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embeddings/oleObject34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41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31.bin" ContentType="application/vnd.openxmlformats-officedocument.oleObject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embeddings/oleObject35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embeddings/oleObject32.bin" ContentType="application/vnd.openxmlformats-officedocument.oleObject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36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3" r:id="rId2"/>
    <p:sldId id="294" r:id="rId3"/>
    <p:sldId id="296" r:id="rId4"/>
    <p:sldId id="292" r:id="rId5"/>
    <p:sldId id="290" r:id="rId6"/>
    <p:sldId id="275" r:id="rId7"/>
    <p:sldId id="272" r:id="rId8"/>
    <p:sldId id="273" r:id="rId9"/>
    <p:sldId id="274" r:id="rId10"/>
    <p:sldId id="276" r:id="rId11"/>
    <p:sldId id="277" r:id="rId12"/>
    <p:sldId id="256" r:id="rId13"/>
    <p:sldId id="278" r:id="rId14"/>
    <p:sldId id="281" r:id="rId15"/>
    <p:sldId id="279" r:id="rId16"/>
    <p:sldId id="280" r:id="rId17"/>
    <p:sldId id="282" r:id="rId18"/>
    <p:sldId id="283" r:id="rId19"/>
    <p:sldId id="284" r:id="rId20"/>
    <p:sldId id="289" r:id="rId21"/>
    <p:sldId id="334" r:id="rId22"/>
    <p:sldId id="285" r:id="rId23"/>
    <p:sldId id="286" r:id="rId24"/>
    <p:sldId id="287" r:id="rId25"/>
    <p:sldId id="288" r:id="rId26"/>
    <p:sldId id="301" r:id="rId27"/>
    <p:sldId id="302" r:id="rId28"/>
    <p:sldId id="327" r:id="rId29"/>
    <p:sldId id="328" r:id="rId30"/>
    <p:sldId id="329" r:id="rId31"/>
    <p:sldId id="330" r:id="rId32"/>
    <p:sldId id="331" r:id="rId33"/>
    <p:sldId id="317" r:id="rId34"/>
    <p:sldId id="318" r:id="rId35"/>
    <p:sldId id="319" r:id="rId36"/>
    <p:sldId id="320" r:id="rId37"/>
    <p:sldId id="303" r:id="rId38"/>
    <p:sldId id="304" r:id="rId39"/>
    <p:sldId id="305" r:id="rId40"/>
    <p:sldId id="306" r:id="rId41"/>
    <p:sldId id="307" r:id="rId42"/>
    <p:sldId id="308" r:id="rId43"/>
    <p:sldId id="332" r:id="rId44"/>
    <p:sldId id="333" r:id="rId45"/>
    <p:sldId id="321" r:id="rId46"/>
    <p:sldId id="322" r:id="rId47"/>
    <p:sldId id="310" r:id="rId48"/>
    <p:sldId id="311" r:id="rId49"/>
    <p:sldId id="312" r:id="rId50"/>
    <p:sldId id="325" r:id="rId51"/>
    <p:sldId id="326" r:id="rId52"/>
    <p:sldId id="324" r:id="rId5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E0078"/>
    <a:srgbClr val="9C00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234" autoAdjust="0"/>
    <p:restoredTop sz="94624" autoAdjust="0"/>
  </p:normalViewPr>
  <p:slideViewPr>
    <p:cSldViewPr>
      <p:cViewPr varScale="1">
        <p:scale>
          <a:sx n="53" d="100"/>
          <a:sy n="53" d="100"/>
        </p:scale>
        <p:origin x="-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pict"/><Relationship Id="rId1" Type="http://schemas.openxmlformats.org/officeDocument/2006/relationships/image" Target="../media/image29.wmf"/><Relationship Id="rId2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pict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84805D5-FB07-5F41-AAAB-C0F9B51994F6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4F9EB21B-BAF1-0042-B044-330B32FB32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F6743C0-8097-B743-8F70-E25B23573A8A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15" tIns="48257" rIns="96515" bIns="482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E7964BD1-8195-AC48-BD70-3663152A7B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CC26E3-8CE7-D94A-9BD5-BD121E52AED1}" type="slidenum">
              <a:rPr lang="en-US"/>
              <a:pPr/>
              <a:t>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969268-F38C-6447-B319-1157A80096C3}" type="slidenum">
              <a:rPr lang="en-US"/>
              <a:pPr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4BD1-8195-AC48-BD70-3663152A7B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572B1-87C7-4D45-86B2-208B802FEA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4BD1-8195-AC48-BD70-3663152A7B3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4BD1-8195-AC48-BD70-3663152A7B3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B8FD0-AB1E-0145-821C-54BF393D2768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0287A-5AE6-154D-B481-86A8E3D99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F8874-2D19-1E48-AB97-011F274811C3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F792-41E8-9F44-A240-BFBCAE533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E0EB2-0EFD-5D45-AE9F-B1A1890873A3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B6B6B-C90F-4843-89BE-6D2FB8D17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6D91E-51DC-584C-B9DE-BF77B982AB02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49F7F-59CC-7140-9F92-15C1D3C3B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77CE6-1C4B-934B-BFFB-4D27F1D2DFCD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00DA-1C5E-8E44-A0EA-1030AADA0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C68F0-6551-C44E-8FD8-6F0EBAD3D1CD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21CC3-578A-884A-A438-E816CF681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DD68E-02C2-B445-A3C5-898909A1C7DE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30B85-BD92-D04B-9956-C6FA8FF21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2151B-EDC9-9641-86D9-3C32A29C66C0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5123A-F549-C845-8C04-6B8199443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ED37A-5A08-A64B-928B-AA03B0D19C0E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CAEF-14C2-584F-8332-29CEA0127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83377-7350-3845-BEFA-B660101AF941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C6AA9-77F2-F843-B884-970A8D751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1E98F-DA82-E649-8089-123B69199D85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21558-7F6C-064C-91C4-F0F63CEEA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0F2CC4-19DF-1043-BFC7-3CC5E5E64603}" type="datetimeFigureOut">
              <a:rPr lang="en-US"/>
              <a:pPr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5D5A361-4537-854A-AAB5-12B97590A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1.bin"/><Relationship Id="rId5" Type="http://schemas.openxmlformats.org/officeDocument/2006/relationships/oleObject" Target="../embeddings/oleObject2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6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hyperlink" Target="http://images.google.com/imgres?imgurl=http://sock.blogs.com/sock/sock1.JPG&amp;imgrefurl=http://sock.blogs.com/&amp;h=240&amp;w=166&amp;sz=20&amp;tbnid=EfPl53UOzLkJ:&amp;tbnh=104&amp;tbnw=71&amp;hl=en&amp;start=164&amp;prev=/images?q=sock&amp;start=160&amp;svnum=10&amp;hl=en&amp;lr=&amp;rls=GGLD,GGLD:2005-09,GGLD:en&amp;sa=N" TargetMode="External"/><Relationship Id="rId5" Type="http://schemas.openxmlformats.org/officeDocument/2006/relationships/image" Target="../media/image39.jpeg"/><Relationship Id="rId6" Type="http://schemas.openxmlformats.org/officeDocument/2006/relationships/hyperlink" Target="http://images.google.com/imgres?imgurl=http://www.anomalies.co.uk/store/sock.gif&amp;imgrefurl=http://www.anomalies.co.uk/store/&amp;h=700&amp;w=700&amp;sz=16&amp;tbnid=4TlEhc7AjjQJ:&amp;tbnh=138&amp;tbnw=138&amp;hl=en&amp;start=138&amp;prev=/images?q=sock&amp;start=120&amp;svnum=10&amp;hl=en&amp;lr=&amp;rls=GGLD,GGLD:2005-09,GGLD:en&amp;sa=N" TargetMode="External"/><Relationship Id="rId7" Type="http://schemas.openxmlformats.org/officeDocument/2006/relationships/image" Target="../media/image40.jpeg"/><Relationship Id="rId8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ast.cam.ac.uk/AAO/images/icons/aat017_2.jpg&amp;imgrefurl=http://www.ast.cam.ac.uk/AAO/images/general/galaxies.html&amp;h=205&amp;w=265&amp;sz=16&amp;tbnid=MPmeHRgvZHYJ:&amp;tbnh=83&amp;tbnw=108&amp;hl=en&amp;start=3&amp;prev=/images?q=galaxy&amp;svnum=10&amp;hl=en&amp;lr=&amp;rls=GGLD,GGLD:2005-09,GGLD:e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6.jpeg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7.jpeg"/><Relationship Id="rId8" Type="http://schemas.openxmlformats.org/officeDocument/2006/relationships/oleObject" Target="../embeddings/oleObject37.bin"/><Relationship Id="rId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oleObject" Target="../embeddings/oleObject4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oleObject" Target="../embeddings/oleObject47.bin"/><Relationship Id="rId5" Type="http://schemas.openxmlformats.org/officeDocument/2006/relationships/oleObject" Target="../embeddings/oleObject48.bin"/><Relationship Id="rId6" Type="http://schemas.openxmlformats.org/officeDocument/2006/relationships/oleObject" Target="../embeddings/oleObject4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2DA2-4396-9F4C-8249-DCE822AE5435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49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8600" y="51054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charset="0"/>
              </a:rPr>
              <a:t>3/10 Day 16: </a:t>
            </a:r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Questions? </a:t>
            </a:r>
          </a:p>
          <a:p>
            <a:r>
              <a:rPr lang="en-US" sz="2400" dirty="0">
                <a:latin typeface="Calibri" charset="0"/>
              </a:rPr>
              <a:t>Hidden Variables</a:t>
            </a:r>
          </a:p>
          <a:p>
            <a:r>
              <a:rPr lang="en-US" sz="2400" dirty="0">
                <a:latin typeface="Calibri" charset="0"/>
              </a:rPr>
              <a:t>Local </a:t>
            </a:r>
            <a:r>
              <a:rPr lang="en-US" sz="2400" dirty="0" smtClean="0">
                <a:latin typeface="Calibri" charset="0"/>
              </a:rPr>
              <a:t>Realism &amp; EPR</a:t>
            </a:r>
            <a:endParaRPr lang="en-US" sz="2400" dirty="0">
              <a:latin typeface="Calibri" charset="0"/>
            </a:endParaRPr>
          </a:p>
        </p:txBody>
      </p:sp>
      <p:pic>
        <p:nvPicPr>
          <p:cNvPr id="21511" name="Picture 2" descr="C:\Users\Zombie\Desktop\Werner_Heisenberg_Niels_Bo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066800"/>
            <a:ext cx="44450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4572000" y="990600"/>
            <a:ext cx="4191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 charset="0"/>
                <a:ea typeface="Lucida Grande" charset="0"/>
                <a:cs typeface="Lucida Grande" charset="0"/>
              </a:rPr>
              <a:t>“</a:t>
            </a:r>
            <a:r>
              <a:rPr lang="en-US" sz="2400" dirty="0">
                <a:latin typeface="Calibri" charset="0"/>
              </a:rPr>
              <a:t>The problems of language here are really serious. We wish to speak in some way about the structure of the atoms. But we cannot speak about atoms in ordinary language.“</a:t>
            </a:r>
          </a:p>
          <a:p>
            <a:endParaRPr lang="en-US" sz="800" dirty="0">
              <a:latin typeface="Helvetica" charset="0"/>
              <a:ea typeface="Lucida Grande" charset="0"/>
              <a:cs typeface="Lucida Grande" charset="0"/>
            </a:endParaRPr>
          </a:p>
          <a:p>
            <a:r>
              <a:rPr lang="en-US" sz="2000" dirty="0">
                <a:latin typeface="Helvetica" charset="0"/>
                <a:ea typeface="Lucida Grande" charset="0"/>
                <a:cs typeface="Lucida Grande" charset="0"/>
              </a:rPr>
              <a:t>- Werner Heisenberg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43400" y="51054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latin typeface="Calibri" charset="0"/>
              </a:rPr>
              <a:t>Next Week (after Spring Break!):</a:t>
            </a:r>
          </a:p>
          <a:p>
            <a:pPr algn="r"/>
            <a:r>
              <a:rPr lang="en-US" sz="2400" dirty="0" smtClean="0">
                <a:latin typeface="Calibri" charset="0"/>
              </a:rPr>
              <a:t>Single-Photon Experiments</a:t>
            </a:r>
          </a:p>
          <a:p>
            <a:pPr algn="r"/>
            <a:r>
              <a:rPr lang="en-US" sz="2400" dirty="0" smtClean="0">
                <a:latin typeface="Calibri" charset="0"/>
              </a:rPr>
              <a:t>Complementarity</a:t>
            </a:r>
          </a:p>
          <a:p>
            <a:pPr algn="r"/>
            <a:r>
              <a:rPr lang="en-US" sz="2400" dirty="0" smtClean="0">
                <a:latin typeface="Calibri" charset="0"/>
              </a:rPr>
              <a:t>Matter Waves</a:t>
            </a:r>
            <a:endParaRPr lang="en-US" sz="2400" dirty="0">
              <a:latin typeface="Calibri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1997" y="107950"/>
            <a:ext cx="4988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PH300 </a:t>
            </a:r>
            <a:r>
              <a:rPr lang="en-US" sz="2800" dirty="0">
                <a:latin typeface="Comic Sans MS" pitchFamily="66" charset="0"/>
              </a:rPr>
              <a:t>Modern </a:t>
            </a:r>
            <a:r>
              <a:rPr lang="en-US" sz="2800" dirty="0" smtClean="0">
                <a:latin typeface="Comic Sans MS" pitchFamily="66" charset="0"/>
              </a:rPr>
              <a:t>Physics SP11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733800" y="177800"/>
            <a:ext cx="148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Locality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33400" y="914400"/>
            <a:ext cx="810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charset="0"/>
              </a:rPr>
              <a:t>EPR</a:t>
            </a:r>
            <a:r>
              <a:rPr lang="en-US" sz="2400" dirty="0">
                <a:latin typeface="Calibri" charset="0"/>
              </a:rPr>
              <a:t> make one other </a:t>
            </a:r>
            <a:r>
              <a:rPr lang="en-US" sz="2400" b="1" i="1" dirty="0">
                <a:latin typeface="Calibri" charset="0"/>
              </a:rPr>
              <a:t>assumption</a:t>
            </a:r>
            <a:r>
              <a:rPr lang="en-US" sz="2400" dirty="0">
                <a:latin typeface="Calibri" charset="0"/>
              </a:rPr>
              <a:t>, but is it really an assumption?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3200400" y="1676400"/>
            <a:ext cx="1219200" cy="1143000"/>
            <a:chOff x="2895600" y="1676400"/>
            <a:chExt cx="1219200" cy="1143000"/>
          </a:xfrm>
        </p:grpSpPr>
        <p:sp>
          <p:nvSpPr>
            <p:cNvPr id="4" name="Rectangle 3"/>
            <p:cNvSpPr/>
            <p:nvPr/>
          </p:nvSpPr>
          <p:spPr>
            <a:xfrm>
              <a:off x="2895600" y="1676400"/>
              <a:ext cx="1219200" cy="11430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44" name="TextBox 7"/>
            <p:cNvSpPr txBox="1">
              <a:spLocks noChangeArrowheads="1"/>
            </p:cNvSpPr>
            <p:nvPr/>
          </p:nvSpPr>
          <p:spPr bwMode="auto">
            <a:xfrm>
              <a:off x="3276600" y="1981200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Calibri" charset="0"/>
                </a:rPr>
                <a:t>1</a:t>
              </a:r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4495800" y="1676400"/>
            <a:ext cx="1219200" cy="1143000"/>
            <a:chOff x="4191000" y="1676400"/>
            <a:chExt cx="1219200" cy="1143000"/>
          </a:xfrm>
        </p:grpSpPr>
        <p:sp>
          <p:nvSpPr>
            <p:cNvPr id="5" name="Rectangle 4"/>
            <p:cNvSpPr/>
            <p:nvPr/>
          </p:nvSpPr>
          <p:spPr>
            <a:xfrm>
              <a:off x="4191000" y="1676400"/>
              <a:ext cx="1219200" cy="1143000"/>
            </a:xfrm>
            <a:prstGeom prst="rect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42" name="TextBox 8"/>
            <p:cNvSpPr txBox="1">
              <a:spLocks noChangeArrowheads="1"/>
            </p:cNvSpPr>
            <p:nvPr/>
          </p:nvSpPr>
          <p:spPr bwMode="auto">
            <a:xfrm>
              <a:off x="4607290" y="1981200"/>
              <a:ext cx="3930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latin typeface="Calibri" charset="0"/>
                </a:rPr>
                <a:t>2</a:t>
              </a:r>
            </a:p>
          </p:txBody>
        </p:sp>
      </p:grpSp>
      <p:sp>
        <p:nvSpPr>
          <p:cNvPr id="26630" name="TextBox 17"/>
          <p:cNvSpPr txBox="1">
            <a:spLocks noChangeArrowheads="1"/>
          </p:cNvSpPr>
          <p:nvPr/>
        </p:nvSpPr>
        <p:spPr bwMode="auto">
          <a:xfrm>
            <a:off x="1524000" y="2971800"/>
            <a:ext cx="593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Suppose we have two physical systems, </a:t>
            </a:r>
            <a:r>
              <a:rPr lang="en-US" sz="2400" b="1">
                <a:latin typeface="Calibri" charset="0"/>
              </a:rPr>
              <a:t>1</a:t>
            </a:r>
            <a:r>
              <a:rPr lang="en-US" sz="2400">
                <a:latin typeface="Calibri" charset="0"/>
              </a:rPr>
              <a:t> &amp; </a:t>
            </a:r>
            <a:r>
              <a:rPr lang="en-US" sz="2400" b="1">
                <a:latin typeface="Calibri" charset="0"/>
              </a:rPr>
              <a:t>2</a:t>
            </a:r>
            <a:r>
              <a:rPr lang="en-US" sz="2400">
                <a:latin typeface="Calibri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" y="54102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If </a:t>
            </a:r>
            <a:r>
              <a:rPr lang="en-US" sz="2400" b="1">
                <a:latin typeface="Calibri" charset="0"/>
              </a:rPr>
              <a:t>1</a:t>
            </a:r>
            <a:r>
              <a:rPr lang="en-US" sz="2400">
                <a:latin typeface="Calibri" charset="0"/>
              </a:rPr>
              <a:t> &amp; </a:t>
            </a:r>
            <a:r>
              <a:rPr lang="en-US" sz="2400" b="1">
                <a:latin typeface="Calibri" charset="0"/>
              </a:rPr>
              <a:t>2</a:t>
            </a:r>
            <a:r>
              <a:rPr lang="en-US" sz="2400">
                <a:latin typeface="Calibri" charset="0"/>
              </a:rPr>
              <a:t> are physically separated from one another, </a:t>
            </a:r>
            <a:r>
              <a:rPr lang="en-US" sz="2400" b="1" i="1">
                <a:latin typeface="Calibri" charset="0"/>
              </a:rPr>
              <a:t>locality</a:t>
            </a:r>
            <a:r>
              <a:rPr lang="en-US" sz="2400">
                <a:latin typeface="Calibri" charset="0"/>
              </a:rPr>
              <a:t> assumes that a measurement performed on </a:t>
            </a:r>
            <a:r>
              <a:rPr lang="en-US" sz="2400" b="1">
                <a:latin typeface="Calibri" charset="0"/>
              </a:rPr>
              <a:t>System 1</a:t>
            </a:r>
            <a:r>
              <a:rPr lang="en-US" sz="2400">
                <a:latin typeface="Calibri" charset="0"/>
              </a:rPr>
              <a:t> can’t affect the outcome of a measurement performed on </a:t>
            </a:r>
            <a:r>
              <a:rPr lang="en-US" sz="2400" b="1">
                <a:latin typeface="Calibri" charset="0"/>
              </a:rPr>
              <a:t>System 2</a:t>
            </a:r>
            <a:r>
              <a:rPr lang="en-US" sz="2400">
                <a:latin typeface="Calibri" charset="0"/>
              </a:rPr>
              <a:t>, and vice-versa.</a:t>
            </a: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219200" y="3886200"/>
            <a:ext cx="6629400" cy="1143000"/>
            <a:chOff x="1219200" y="3886200"/>
            <a:chExt cx="6629400" cy="1143000"/>
          </a:xfrm>
        </p:grpSpPr>
        <p:grpSp>
          <p:nvGrpSpPr>
            <p:cNvPr id="26633" name="Group 11"/>
            <p:cNvGrpSpPr>
              <a:grpSpLocks/>
            </p:cNvGrpSpPr>
            <p:nvPr/>
          </p:nvGrpSpPr>
          <p:grpSpPr bwMode="auto">
            <a:xfrm>
              <a:off x="1219200" y="3886200"/>
              <a:ext cx="1219200" cy="1143000"/>
              <a:chOff x="2895600" y="1676400"/>
              <a:chExt cx="12192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895600" y="1676400"/>
                <a:ext cx="1219200" cy="1143000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40" name="TextBox 13"/>
              <p:cNvSpPr txBox="1">
                <a:spLocks noChangeArrowheads="1"/>
              </p:cNvSpPr>
              <p:nvPr/>
            </p:nvSpPr>
            <p:spPr bwMode="auto">
              <a:xfrm>
                <a:off x="3276600" y="1981200"/>
                <a:ext cx="39305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1</a:t>
                </a:r>
              </a:p>
            </p:txBody>
          </p:sp>
        </p:grpSp>
        <p:grpSp>
          <p:nvGrpSpPr>
            <p:cNvPr id="26634" name="Group 14"/>
            <p:cNvGrpSpPr>
              <a:grpSpLocks/>
            </p:cNvGrpSpPr>
            <p:nvPr/>
          </p:nvGrpSpPr>
          <p:grpSpPr bwMode="auto">
            <a:xfrm>
              <a:off x="6629400" y="3886200"/>
              <a:ext cx="1219200" cy="1143000"/>
              <a:chOff x="4191000" y="1676400"/>
              <a:chExt cx="1219200" cy="1143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91000" y="1676400"/>
                <a:ext cx="1219200" cy="1143000"/>
              </a:xfrm>
              <a:prstGeom prst="rect">
                <a:avLst/>
              </a:prstGeom>
              <a:noFill/>
              <a:ln w="635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38" name="TextBox 16"/>
              <p:cNvSpPr txBox="1">
                <a:spLocks noChangeArrowheads="1"/>
              </p:cNvSpPr>
              <p:nvPr/>
            </p:nvSpPr>
            <p:spPr bwMode="auto">
              <a:xfrm>
                <a:off x="4607290" y="1981200"/>
                <a:ext cx="39305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>
                    <a:latin typeface="Calibri" charset="0"/>
                  </a:rPr>
                  <a:t>2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5257800" y="4419600"/>
              <a:ext cx="1066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2743200" y="4419600"/>
              <a:ext cx="1143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457200" y="100965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Put together a </a:t>
            </a:r>
            <a:r>
              <a:rPr lang="en-US" sz="2400" b="1" i="1">
                <a:latin typeface="Calibri" charset="0"/>
              </a:rPr>
              <a:t>Realist perspective </a:t>
            </a:r>
            <a:r>
              <a:rPr lang="en-US" sz="2400">
                <a:latin typeface="Calibri" charset="0"/>
              </a:rPr>
              <a:t>and the </a:t>
            </a:r>
            <a:r>
              <a:rPr lang="en-US" sz="2400" b="1" i="1">
                <a:latin typeface="Calibri" charset="0"/>
              </a:rPr>
              <a:t>assumption of locality</a:t>
            </a:r>
            <a:r>
              <a:rPr lang="en-US" sz="2400">
                <a:latin typeface="Calibri" charset="0"/>
              </a:rPr>
              <a:t> and we get an interpretation of quantum mechanics that we’ll call </a:t>
            </a:r>
            <a:r>
              <a:rPr lang="en-US" sz="2400" b="1" i="1">
                <a:latin typeface="Calibri" charset="0"/>
              </a:rPr>
              <a:t>Local Realism</a:t>
            </a:r>
            <a:r>
              <a:rPr lang="en-US" sz="2400">
                <a:latin typeface="Calibri" charset="0"/>
              </a:rPr>
              <a:t>.</a:t>
            </a:r>
            <a:endParaRPr lang="en-US" sz="2400" b="1" i="1">
              <a:latin typeface="Calibri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405765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Is this a question of science or philosophy?</a:t>
            </a:r>
          </a:p>
          <a:p>
            <a:pPr algn="just"/>
            <a:r>
              <a:rPr lang="en-US" sz="2400">
                <a:latin typeface="Calibri" charset="0"/>
              </a:rPr>
              <a:t>How could we decide?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598738"/>
            <a:ext cx="838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>
                <a:latin typeface="Calibri" charset="0"/>
              </a:rPr>
              <a:t>Local Realism</a:t>
            </a:r>
            <a:r>
              <a:rPr lang="en-US" sz="2400">
                <a:latin typeface="Calibri" charset="0"/>
              </a:rPr>
              <a:t> says that hidden variables exist and that quantum mechanics is an incomplete description of reality.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200400" y="177800"/>
            <a:ext cx="247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Local Realism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27685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Can we devise an experiment to test whether the assumptions of </a:t>
            </a:r>
            <a:r>
              <a:rPr lang="en-US" sz="2400" b="1" i="1">
                <a:latin typeface="Calibri" charset="0"/>
              </a:rPr>
              <a:t>Local Realism</a:t>
            </a:r>
            <a:r>
              <a:rPr lang="en-US" sz="2400">
                <a:latin typeface="Calibri" charset="0"/>
              </a:rPr>
              <a:t> are correct?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6243638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Calibri" charset="0"/>
              </a:rPr>
              <a:t>Yes!!  But first we have to learn about </a:t>
            </a:r>
            <a:r>
              <a:rPr lang="en-US" sz="2400" b="1" i="1">
                <a:solidFill>
                  <a:srgbClr val="FF0000"/>
                </a:solidFill>
                <a:latin typeface="Calibri" charset="0"/>
              </a:rPr>
              <a:t>entanglement</a:t>
            </a:r>
            <a:r>
              <a:rPr lang="en-US" sz="2400">
                <a:solidFill>
                  <a:srgbClr val="FF0000"/>
                </a:solidFill>
                <a:latin typeface="Calibri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Zombie\Desktop\EPR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78813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00400" y="177800"/>
            <a:ext cx="256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Entanglement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04800" y="2438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Suppose we have a source that produces </a:t>
            </a:r>
            <a:r>
              <a:rPr lang="en-US" sz="2400" b="1" i="1">
                <a:latin typeface="Calibri" charset="0"/>
              </a:rPr>
              <a:t>pairs of atoms</a:t>
            </a:r>
            <a:r>
              <a:rPr lang="en-US" sz="2400">
                <a:latin typeface="Calibri" charset="0"/>
              </a:rPr>
              <a:t> traveling in </a:t>
            </a:r>
            <a:r>
              <a:rPr lang="en-US" sz="2400" b="1" i="1">
                <a:latin typeface="Calibri" charset="0"/>
              </a:rPr>
              <a:t>opposite directions</a:t>
            </a:r>
            <a:r>
              <a:rPr lang="en-US" sz="2400">
                <a:latin typeface="Calibri" charset="0"/>
              </a:rPr>
              <a:t>, and having </a:t>
            </a:r>
            <a:r>
              <a:rPr lang="en-US" sz="2400" b="1" i="1">
                <a:latin typeface="Calibri" charset="0"/>
              </a:rPr>
              <a:t>opposite spins</a:t>
            </a:r>
            <a:r>
              <a:rPr lang="en-US" sz="2400">
                <a:latin typeface="Calibri" charset="0"/>
              </a:rPr>
              <a:t>:</a:t>
            </a:r>
          </a:p>
        </p:txBody>
      </p:sp>
      <p:grpSp>
        <p:nvGrpSpPr>
          <p:cNvPr id="28677" name="Group 33"/>
          <p:cNvGrpSpPr>
            <a:grpSpLocks/>
          </p:cNvGrpSpPr>
          <p:nvPr/>
        </p:nvGrpSpPr>
        <p:grpSpPr bwMode="auto">
          <a:xfrm>
            <a:off x="1371600" y="3505200"/>
            <a:ext cx="6400800" cy="990600"/>
            <a:chOff x="1371600" y="4191000"/>
            <a:chExt cx="6400800" cy="990600"/>
          </a:xfrm>
        </p:grpSpPr>
        <p:grpSp>
          <p:nvGrpSpPr>
            <p:cNvPr id="28705" name="Group 12"/>
            <p:cNvGrpSpPr>
              <a:grpSpLocks/>
            </p:cNvGrpSpPr>
            <p:nvPr/>
          </p:nvGrpSpPr>
          <p:grpSpPr bwMode="auto">
            <a:xfrm>
              <a:off x="3810000" y="4191000"/>
              <a:ext cx="1600200" cy="990600"/>
              <a:chOff x="4038600" y="4495800"/>
              <a:chExt cx="1600200" cy="990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038600" y="4495800"/>
                <a:ext cx="1600200" cy="99060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4610101" y="4989512"/>
                <a:ext cx="381000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cxnSpLocks noChangeAspect="1"/>
              </p:cNvCxnSpPr>
              <p:nvPr/>
            </p:nvCxnSpPr>
            <p:spPr>
              <a:xfrm rot="16200000" flipH="1" flipV="1">
                <a:off x="4762501" y="4989512"/>
                <a:ext cx="381000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4799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1657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23" name="TextBox 10"/>
              <p:cNvSpPr txBox="1">
                <a:spLocks noChangeArrowheads="1"/>
              </p:cNvSpPr>
              <p:nvPr/>
            </p:nvSpPr>
            <p:spPr bwMode="auto">
              <a:xfrm>
                <a:off x="4178084" y="48884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1</a:t>
                </a:r>
              </a:p>
            </p:txBody>
          </p:sp>
          <p:sp>
            <p:nvSpPr>
              <p:cNvPr id="28724" name="TextBox 11"/>
              <p:cNvSpPr txBox="1">
                <a:spLocks noChangeArrowheads="1"/>
              </p:cNvSpPr>
              <p:nvPr/>
            </p:nvSpPr>
            <p:spPr bwMode="auto">
              <a:xfrm>
                <a:off x="5244884" y="4876800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28706" name="Group 17"/>
            <p:cNvGrpSpPr>
              <a:grpSpLocks/>
            </p:cNvGrpSpPr>
            <p:nvPr/>
          </p:nvGrpSpPr>
          <p:grpSpPr bwMode="auto">
            <a:xfrm>
              <a:off x="6858000" y="4191000"/>
              <a:ext cx="914400" cy="914400"/>
              <a:chOff x="6705597" y="4800597"/>
              <a:chExt cx="914400" cy="914400"/>
            </a:xfrm>
          </p:grpSpPr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5" name="Straight Arrow Connector 14"/>
              <p:cNvCxnSpPr>
                <a:cxnSpLocks noChangeAspect="1"/>
              </p:cNvCxnSpPr>
              <p:nvPr/>
            </p:nvCxnSpPr>
            <p:spPr>
              <a:xfrm rot="162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17" name="TextBox 16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28707" name="Group 18"/>
            <p:cNvGrpSpPr>
              <a:grpSpLocks/>
            </p:cNvGrpSpPr>
            <p:nvPr/>
          </p:nvGrpSpPr>
          <p:grpSpPr bwMode="auto">
            <a:xfrm>
              <a:off x="1371600" y="4191000"/>
              <a:ext cx="914400" cy="914400"/>
              <a:chOff x="6705597" y="4800597"/>
              <a:chExt cx="914400" cy="91440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1" name="Straight Arrow Connector 20"/>
              <p:cNvCxnSpPr>
                <a:cxnSpLocks noChangeAspect="1"/>
              </p:cNvCxnSpPr>
              <p:nvPr/>
            </p:nvCxnSpPr>
            <p:spPr>
              <a:xfrm rot="54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13" name="TextBox 22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</a:rPr>
                  <a:t>1</a:t>
                </a:r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rot="10800000">
              <a:off x="25146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912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81000" y="685800"/>
            <a:ext cx="2743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0" y="609600"/>
            <a:ext cx="2743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680" name="Group 34"/>
          <p:cNvGrpSpPr>
            <a:grpSpLocks/>
          </p:cNvGrpSpPr>
          <p:nvPr/>
        </p:nvGrpSpPr>
        <p:grpSpPr bwMode="auto">
          <a:xfrm>
            <a:off x="1371600" y="5410200"/>
            <a:ext cx="6400800" cy="990600"/>
            <a:chOff x="1371600" y="4191000"/>
            <a:chExt cx="6400800" cy="990600"/>
          </a:xfrm>
        </p:grpSpPr>
        <p:grpSp>
          <p:nvGrpSpPr>
            <p:cNvPr id="28685" name="Group 12"/>
            <p:cNvGrpSpPr>
              <a:grpSpLocks/>
            </p:cNvGrpSpPr>
            <p:nvPr/>
          </p:nvGrpSpPr>
          <p:grpSpPr bwMode="auto">
            <a:xfrm>
              <a:off x="3810000" y="4191000"/>
              <a:ext cx="1600200" cy="990600"/>
              <a:chOff x="4038600" y="4495800"/>
              <a:chExt cx="1600200" cy="990600"/>
            </a:xfrm>
          </p:grpSpPr>
          <p:sp>
            <p:nvSpPr>
              <p:cNvPr id="49" name="Oval 4"/>
              <p:cNvSpPr/>
              <p:nvPr/>
            </p:nvSpPr>
            <p:spPr>
              <a:xfrm>
                <a:off x="4038600" y="4495800"/>
                <a:ext cx="1600200" cy="99060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4763294" y="4990306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cxnSpLocks noChangeAspect="1"/>
              </p:cNvCxnSpPr>
              <p:nvPr/>
            </p:nvCxnSpPr>
            <p:spPr>
              <a:xfrm rot="16200000" flipH="1" flipV="1">
                <a:off x="4610894" y="4990306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4799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1657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03" name="TextBox 53"/>
              <p:cNvSpPr txBox="1">
                <a:spLocks noChangeArrowheads="1"/>
              </p:cNvSpPr>
              <p:nvPr/>
            </p:nvSpPr>
            <p:spPr bwMode="auto">
              <a:xfrm>
                <a:off x="4178084" y="48884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1</a:t>
                </a:r>
              </a:p>
            </p:txBody>
          </p:sp>
          <p:sp>
            <p:nvSpPr>
              <p:cNvPr id="28704" name="TextBox 54"/>
              <p:cNvSpPr txBox="1">
                <a:spLocks noChangeArrowheads="1"/>
              </p:cNvSpPr>
              <p:nvPr/>
            </p:nvSpPr>
            <p:spPr bwMode="auto">
              <a:xfrm>
                <a:off x="5244884" y="4876800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28686" name="Group 17"/>
            <p:cNvGrpSpPr>
              <a:grpSpLocks/>
            </p:cNvGrpSpPr>
            <p:nvPr/>
          </p:nvGrpSpPr>
          <p:grpSpPr bwMode="auto">
            <a:xfrm>
              <a:off x="6858000" y="4191000"/>
              <a:ext cx="914400" cy="914400"/>
              <a:chOff x="6705597" y="4800597"/>
              <a:chExt cx="914400" cy="9144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6" name="Straight Arrow Connector 45"/>
              <p:cNvCxnSpPr>
                <a:cxnSpLocks noChangeAspect="1"/>
              </p:cNvCxnSpPr>
              <p:nvPr/>
            </p:nvCxnSpPr>
            <p:spPr>
              <a:xfrm rot="54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97" name="TextBox 47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28687" name="Group 18"/>
            <p:cNvGrpSpPr>
              <a:grpSpLocks/>
            </p:cNvGrpSpPr>
            <p:nvPr/>
          </p:nvGrpSpPr>
          <p:grpSpPr bwMode="auto">
            <a:xfrm>
              <a:off x="1371600" y="4191000"/>
              <a:ext cx="914400" cy="914400"/>
              <a:chOff x="6705597" y="4800597"/>
              <a:chExt cx="914400" cy="9144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2" name="Straight Arrow Connector 41"/>
              <p:cNvCxnSpPr>
                <a:cxnSpLocks noChangeAspect="1"/>
              </p:cNvCxnSpPr>
              <p:nvPr/>
            </p:nvCxnSpPr>
            <p:spPr>
              <a:xfrm rot="162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93" name="TextBox 43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Calibri" charset="0"/>
                  </a:rPr>
                  <a:t>1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rot="10800000">
              <a:off x="25146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912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1" name="TextBox 55"/>
          <p:cNvSpPr txBox="1">
            <a:spLocks noChangeArrowheads="1"/>
          </p:cNvSpPr>
          <p:nvPr/>
        </p:nvSpPr>
        <p:spPr bwMode="auto">
          <a:xfrm>
            <a:off x="4271963" y="4572000"/>
            <a:ext cx="757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latin typeface="Calibri" charset="0"/>
              </a:rPr>
              <a:t>OR</a:t>
            </a:r>
          </a:p>
        </p:txBody>
      </p:sp>
      <p:sp>
        <p:nvSpPr>
          <p:cNvPr id="28682" name="TextBox 56"/>
          <p:cNvSpPr txBox="1">
            <a:spLocks noChangeArrowheads="1"/>
          </p:cNvSpPr>
          <p:nvPr/>
        </p:nvSpPr>
        <p:spPr bwMode="auto">
          <a:xfrm>
            <a:off x="2286000" y="4648200"/>
            <a:ext cx="1412875" cy="3698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Total spin = 0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352800" y="4267200"/>
            <a:ext cx="457200" cy="381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3352800" y="5029200"/>
            <a:ext cx="53340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0248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0250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4800" y="266223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Place two Stern-Gerlach analyzers to the left and right of the source, and oriented at the same angle.</a:t>
            </a:r>
          </a:p>
        </p:txBody>
      </p:sp>
      <p:grpSp>
        <p:nvGrpSpPr>
          <p:cNvPr id="10245" name="Group 64"/>
          <p:cNvGrpSpPr>
            <a:grpSpLocks/>
          </p:cNvGrpSpPr>
          <p:nvPr/>
        </p:nvGrpSpPr>
        <p:grpSpPr bwMode="auto">
          <a:xfrm>
            <a:off x="304800" y="3779838"/>
            <a:ext cx="7943850" cy="639762"/>
            <a:chOff x="304800" y="3200400"/>
            <a:chExt cx="7943585" cy="639763"/>
          </a:xfrm>
        </p:grpSpPr>
        <p:sp>
          <p:nvSpPr>
            <p:cNvPr id="10247" name="TextBox 63"/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79435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Let                represent the quantum state of </a:t>
              </a:r>
              <a:r>
                <a:rPr lang="en-US" sz="2400" b="1" i="1">
                  <a:latin typeface="Calibri" charset="0"/>
                </a:rPr>
                <a:t>both</a:t>
              </a:r>
              <a:r>
                <a:rPr lang="en-US" sz="2400">
                  <a:latin typeface="Calibri" charset="0"/>
                </a:rPr>
                <a:t> atoms </a:t>
              </a:r>
              <a:r>
                <a:rPr lang="en-US" sz="2400" b="1">
                  <a:latin typeface="Calibri" charset="0"/>
                </a:rPr>
                <a:t>1</a:t>
              </a:r>
              <a:r>
                <a:rPr lang="en-US" sz="2400">
                  <a:latin typeface="Calibri" charset="0"/>
                </a:rPr>
                <a:t> &amp; </a:t>
              </a:r>
              <a:r>
                <a:rPr lang="en-US" sz="2400" b="1">
                  <a:latin typeface="Calibri" charset="0"/>
                </a:rPr>
                <a:t>2</a:t>
              </a:r>
              <a:r>
                <a:rPr lang="en-US" sz="2400">
                  <a:latin typeface="Calibri" charset="0"/>
                </a:rPr>
                <a:t>.</a:t>
              </a:r>
              <a:endParaRPr lang="en-US" sz="2400" b="1">
                <a:latin typeface="Calibri" charset="0"/>
              </a:endParaRPr>
            </a:p>
          </p:txBody>
        </p:sp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885825" y="3200400"/>
            <a:ext cx="927100" cy="639763"/>
          </p:xfrm>
          <a:graphic>
            <a:graphicData uri="http://schemas.openxmlformats.org/presentationml/2006/ole">
              <p:oleObj spid="_x0000_s10242" name="Equation" r:id="rId4" imgW="368280" imgH="253800" progId="Equation.DSMT4">
                <p:embed/>
              </p:oleObj>
            </a:graphicData>
          </a:graphic>
        </p:graphicFrame>
      </p:grp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3200400" y="177800"/>
            <a:ext cx="256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Entanglement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1294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5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1296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733800" y="5105400"/>
          <a:ext cx="2528888" cy="695325"/>
        </p:xfrm>
        <a:graphic>
          <a:graphicData uri="http://schemas.openxmlformats.org/presentationml/2006/ole">
            <p:oleObj spid="_x0000_s11266" name="Equation" r:id="rId4" imgW="1015920" imgH="279360" progId="Equation.DSMT4">
              <p:embed/>
            </p:oleObj>
          </a:graphicData>
        </a:graphic>
      </p:graphicFrame>
      <p:sp>
        <p:nvSpPr>
          <p:cNvPr id="11268" name="TextBox 65"/>
          <p:cNvSpPr txBox="1">
            <a:spLocks noChangeArrowheads="1"/>
          </p:cNvSpPr>
          <p:nvPr/>
        </p:nvSpPr>
        <p:spPr bwMode="auto">
          <a:xfrm>
            <a:off x="304800" y="4038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If </a:t>
            </a:r>
            <a:r>
              <a:rPr lang="en-US" sz="2400" b="1">
                <a:latin typeface="Calibri" charset="0"/>
              </a:rPr>
              <a:t>Atom 1</a:t>
            </a:r>
            <a:r>
              <a:rPr lang="en-US" sz="2400">
                <a:latin typeface="Calibri" charset="0"/>
              </a:rPr>
              <a:t> exits through the plus-channel of </a:t>
            </a:r>
            <a:r>
              <a:rPr lang="en-US" sz="2400" b="1">
                <a:latin typeface="Calibri" charset="0"/>
              </a:rPr>
              <a:t>Analyzer 1</a:t>
            </a:r>
            <a:r>
              <a:rPr lang="en-US" sz="2400">
                <a:latin typeface="Calibri" charset="0"/>
              </a:rPr>
              <a:t>, then</a:t>
            </a:r>
          </a:p>
          <a:p>
            <a:pPr algn="just"/>
            <a:r>
              <a:rPr lang="en-US" sz="2400" b="1">
                <a:latin typeface="Calibri" charset="0"/>
              </a:rPr>
              <a:t>     Atom 2</a:t>
            </a:r>
            <a:r>
              <a:rPr lang="en-US" sz="2400">
                <a:latin typeface="Calibri" charset="0"/>
              </a:rPr>
              <a:t> will </a:t>
            </a:r>
            <a:r>
              <a:rPr lang="en-US" sz="2400" b="1" i="1" u="sng">
                <a:latin typeface="Calibri" charset="0"/>
              </a:rPr>
              <a:t>always</a:t>
            </a:r>
            <a:r>
              <a:rPr lang="en-US" sz="2400">
                <a:latin typeface="Calibri" charset="0"/>
              </a:rPr>
              <a:t> exit through the minus-channel of </a:t>
            </a:r>
            <a:r>
              <a:rPr lang="en-US" sz="2400" b="1">
                <a:latin typeface="Calibri" charset="0"/>
              </a:rPr>
              <a:t>Analyzer 2</a:t>
            </a:r>
            <a:r>
              <a:rPr lang="en-US" sz="2400">
                <a:latin typeface="Calibri" charset="0"/>
              </a:rPr>
              <a:t>.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304800" y="11430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 noChangeAspect="1"/>
          </p:cNvCxnSpPr>
          <p:nvPr/>
        </p:nvCxnSpPr>
        <p:spPr>
          <a:xfrm>
            <a:off x="8382000" y="19812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69"/>
          <p:cNvSpPr txBox="1">
            <a:spLocks noChangeArrowheads="1"/>
          </p:cNvSpPr>
          <p:nvPr/>
        </p:nvSpPr>
        <p:spPr bwMode="auto">
          <a:xfrm>
            <a:off x="304800" y="5181600"/>
            <a:ext cx="345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We can write this state as: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200400" y="177800"/>
            <a:ext cx="256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Entanglement</a:t>
            </a:r>
          </a:p>
        </p:txBody>
      </p:sp>
      <p:grpSp>
        <p:nvGrpSpPr>
          <p:cNvPr id="11273" name="Group 12"/>
          <p:cNvGrpSpPr>
            <a:grpSpLocks/>
          </p:cNvGrpSpPr>
          <p:nvPr/>
        </p:nvGrpSpPr>
        <p:grpSpPr bwMode="auto">
          <a:xfrm>
            <a:off x="1524000" y="2590800"/>
            <a:ext cx="6400800" cy="990600"/>
            <a:chOff x="1371600" y="4191000"/>
            <a:chExt cx="6400800" cy="990600"/>
          </a:xfrm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810000" y="4191000"/>
              <a:ext cx="1600200" cy="990600"/>
              <a:chOff x="4038600" y="4495800"/>
              <a:chExt cx="1600200" cy="990600"/>
            </a:xfrm>
          </p:grpSpPr>
          <p:sp>
            <p:nvSpPr>
              <p:cNvPr id="27" name="Oval 4"/>
              <p:cNvSpPr/>
              <p:nvPr/>
            </p:nvSpPr>
            <p:spPr>
              <a:xfrm>
                <a:off x="4038600" y="4495800"/>
                <a:ext cx="1600200" cy="99060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4610101" y="4989512"/>
                <a:ext cx="381000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cxnSpLocks noChangeAspect="1"/>
              </p:cNvCxnSpPr>
              <p:nvPr/>
            </p:nvCxnSpPr>
            <p:spPr>
              <a:xfrm rot="16200000" flipH="1" flipV="1">
                <a:off x="4762501" y="4989512"/>
                <a:ext cx="381000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44799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1657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92" name="TextBox 31"/>
              <p:cNvSpPr txBox="1">
                <a:spLocks noChangeArrowheads="1"/>
              </p:cNvSpPr>
              <p:nvPr/>
            </p:nvSpPr>
            <p:spPr bwMode="auto">
              <a:xfrm>
                <a:off x="4178084" y="48884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1</a:t>
                </a:r>
              </a:p>
            </p:txBody>
          </p:sp>
          <p:sp>
            <p:nvSpPr>
              <p:cNvPr id="11293" name="TextBox 32"/>
              <p:cNvSpPr txBox="1">
                <a:spLocks noChangeArrowheads="1"/>
              </p:cNvSpPr>
              <p:nvPr/>
            </p:nvSpPr>
            <p:spPr bwMode="auto">
              <a:xfrm>
                <a:off x="5244884" y="4876800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/>
          </p:nvGrpSpPr>
          <p:grpSpPr bwMode="auto">
            <a:xfrm>
              <a:off x="6858000" y="4191000"/>
              <a:ext cx="914400" cy="914400"/>
              <a:chOff x="6705597" y="4800597"/>
              <a:chExt cx="914400" cy="914400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4" name="Straight Arrow Connector 23"/>
              <p:cNvCxnSpPr>
                <a:cxnSpLocks noChangeAspect="1"/>
              </p:cNvCxnSpPr>
              <p:nvPr/>
            </p:nvCxnSpPr>
            <p:spPr>
              <a:xfrm rot="162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86" name="TextBox 25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1371600" y="4191000"/>
              <a:ext cx="914400" cy="914400"/>
              <a:chOff x="6705597" y="4800597"/>
              <a:chExt cx="914400" cy="9144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0" name="Straight Arrow Connector 19"/>
              <p:cNvCxnSpPr>
                <a:cxnSpLocks noChangeAspect="1"/>
              </p:cNvCxnSpPr>
              <p:nvPr/>
            </p:nvCxnSpPr>
            <p:spPr>
              <a:xfrm rot="54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82" name="TextBox 21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</a:rPr>
                  <a:t>1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10800000">
              <a:off x="25146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2318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2320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733800" y="5105400"/>
          <a:ext cx="2530475" cy="695325"/>
        </p:xfrm>
        <a:graphic>
          <a:graphicData uri="http://schemas.openxmlformats.org/presentationml/2006/ole">
            <p:oleObj spid="_x0000_s12290" name="Equation" r:id="rId4" imgW="1015920" imgH="279360" progId="Equation.DSMT4">
              <p:embed/>
            </p:oleObj>
          </a:graphicData>
        </a:graphic>
      </p:graphicFrame>
      <p:sp>
        <p:nvSpPr>
          <p:cNvPr id="12292" name="TextBox 65"/>
          <p:cNvSpPr txBox="1">
            <a:spLocks noChangeArrowheads="1"/>
          </p:cNvSpPr>
          <p:nvPr/>
        </p:nvSpPr>
        <p:spPr bwMode="auto">
          <a:xfrm>
            <a:off x="304800" y="4038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If </a:t>
            </a:r>
            <a:r>
              <a:rPr lang="en-US" sz="2400" b="1">
                <a:latin typeface="Calibri" charset="0"/>
              </a:rPr>
              <a:t>Atom 1</a:t>
            </a:r>
            <a:r>
              <a:rPr lang="en-US" sz="2400">
                <a:latin typeface="Calibri" charset="0"/>
              </a:rPr>
              <a:t> exits through the minus-channel of </a:t>
            </a:r>
            <a:r>
              <a:rPr lang="en-US" sz="2400" b="1">
                <a:latin typeface="Calibri" charset="0"/>
              </a:rPr>
              <a:t>Analyzer 1</a:t>
            </a:r>
            <a:r>
              <a:rPr lang="en-US" sz="2400">
                <a:latin typeface="Calibri" charset="0"/>
              </a:rPr>
              <a:t>, then</a:t>
            </a:r>
          </a:p>
          <a:p>
            <a:pPr algn="just"/>
            <a:r>
              <a:rPr lang="en-US" sz="2400" b="1">
                <a:latin typeface="Calibri" charset="0"/>
              </a:rPr>
              <a:t>     Atom 2</a:t>
            </a:r>
            <a:r>
              <a:rPr lang="en-US" sz="2400">
                <a:latin typeface="Calibri" charset="0"/>
              </a:rPr>
              <a:t> will </a:t>
            </a:r>
            <a:r>
              <a:rPr lang="en-US" sz="2400" b="1" i="1" u="sng">
                <a:latin typeface="Calibri" charset="0"/>
              </a:rPr>
              <a:t>always</a:t>
            </a:r>
            <a:r>
              <a:rPr lang="en-US" sz="2400">
                <a:latin typeface="Calibri" charset="0"/>
              </a:rPr>
              <a:t> exit through the plus-channel of </a:t>
            </a:r>
            <a:r>
              <a:rPr lang="en-US" sz="2400" b="1">
                <a:latin typeface="Calibri" charset="0"/>
              </a:rPr>
              <a:t>Analyzer 2</a:t>
            </a:r>
            <a:r>
              <a:rPr lang="en-US" sz="2400">
                <a:latin typeface="Calibri" charset="0"/>
              </a:rPr>
              <a:t>.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304800" y="1827213"/>
            <a:ext cx="609600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 noChangeAspect="1"/>
          </p:cNvCxnSpPr>
          <p:nvPr/>
        </p:nvCxnSpPr>
        <p:spPr>
          <a:xfrm>
            <a:off x="8382000" y="1143000"/>
            <a:ext cx="6096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69"/>
          <p:cNvSpPr txBox="1">
            <a:spLocks noChangeArrowheads="1"/>
          </p:cNvSpPr>
          <p:nvPr/>
        </p:nvSpPr>
        <p:spPr bwMode="auto">
          <a:xfrm>
            <a:off x="304800" y="5181600"/>
            <a:ext cx="3451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We can write this state as: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3200400" y="177800"/>
            <a:ext cx="256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Entanglement</a:t>
            </a:r>
          </a:p>
        </p:txBody>
      </p:sp>
      <p:grpSp>
        <p:nvGrpSpPr>
          <p:cNvPr id="12297" name="Group 12"/>
          <p:cNvGrpSpPr>
            <a:grpSpLocks/>
          </p:cNvGrpSpPr>
          <p:nvPr/>
        </p:nvGrpSpPr>
        <p:grpSpPr bwMode="auto">
          <a:xfrm>
            <a:off x="1524000" y="2590800"/>
            <a:ext cx="6400800" cy="990600"/>
            <a:chOff x="1371600" y="4191000"/>
            <a:chExt cx="6400800" cy="990600"/>
          </a:xfrm>
        </p:grpSpPr>
        <p:grpSp>
          <p:nvGrpSpPr>
            <p:cNvPr id="12298" name="Group 12"/>
            <p:cNvGrpSpPr>
              <a:grpSpLocks/>
            </p:cNvGrpSpPr>
            <p:nvPr/>
          </p:nvGrpSpPr>
          <p:grpSpPr bwMode="auto">
            <a:xfrm>
              <a:off x="3810000" y="4191000"/>
              <a:ext cx="1600200" cy="990600"/>
              <a:chOff x="4038600" y="4495800"/>
              <a:chExt cx="1600200" cy="990600"/>
            </a:xfrm>
          </p:grpSpPr>
          <p:sp>
            <p:nvSpPr>
              <p:cNvPr id="27" name="Oval 4"/>
              <p:cNvSpPr/>
              <p:nvPr/>
            </p:nvSpPr>
            <p:spPr>
              <a:xfrm>
                <a:off x="4038600" y="4495800"/>
                <a:ext cx="1600200" cy="990600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4763294" y="4990306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cxnSpLocks noChangeAspect="1"/>
              </p:cNvCxnSpPr>
              <p:nvPr/>
            </p:nvCxnSpPr>
            <p:spPr>
              <a:xfrm rot="16200000" flipH="1" flipV="1">
                <a:off x="4610894" y="4990306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44799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165725" y="5013325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16" name="TextBox 31"/>
              <p:cNvSpPr txBox="1">
                <a:spLocks noChangeArrowheads="1"/>
              </p:cNvSpPr>
              <p:nvPr/>
            </p:nvSpPr>
            <p:spPr bwMode="auto">
              <a:xfrm>
                <a:off x="4178084" y="48884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1</a:t>
                </a:r>
              </a:p>
            </p:txBody>
          </p:sp>
          <p:sp>
            <p:nvSpPr>
              <p:cNvPr id="12317" name="TextBox 32"/>
              <p:cNvSpPr txBox="1">
                <a:spLocks noChangeArrowheads="1"/>
              </p:cNvSpPr>
              <p:nvPr/>
            </p:nvSpPr>
            <p:spPr bwMode="auto">
              <a:xfrm>
                <a:off x="5244884" y="4876800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12299" name="Group 17"/>
            <p:cNvGrpSpPr>
              <a:grpSpLocks/>
            </p:cNvGrpSpPr>
            <p:nvPr/>
          </p:nvGrpSpPr>
          <p:grpSpPr bwMode="auto">
            <a:xfrm>
              <a:off x="6858000" y="4191000"/>
              <a:ext cx="914400" cy="914400"/>
              <a:chOff x="6705597" y="4800597"/>
              <a:chExt cx="914400" cy="914400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4" name="Straight Arrow Connector 23"/>
              <p:cNvCxnSpPr>
                <a:cxnSpLocks noChangeAspect="1"/>
              </p:cNvCxnSpPr>
              <p:nvPr/>
            </p:nvCxnSpPr>
            <p:spPr>
              <a:xfrm rot="54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10" name="TextBox 25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Calibri" charset="0"/>
                  </a:rPr>
                  <a:t>2</a:t>
                </a:r>
              </a:p>
            </p:txBody>
          </p:sp>
        </p:grpSp>
        <p:grpSp>
          <p:nvGrpSpPr>
            <p:cNvPr id="12300" name="Group 18"/>
            <p:cNvGrpSpPr>
              <a:grpSpLocks/>
            </p:cNvGrpSpPr>
            <p:nvPr/>
          </p:nvGrpSpPr>
          <p:grpSpPr bwMode="auto">
            <a:xfrm>
              <a:off x="1371600" y="4191000"/>
              <a:ext cx="914400" cy="914400"/>
              <a:chOff x="6705597" y="4800597"/>
              <a:chExt cx="914400" cy="9144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705597" y="4800597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0" name="Straight Arrow Connector 19"/>
              <p:cNvCxnSpPr>
                <a:cxnSpLocks noChangeAspect="1"/>
              </p:cNvCxnSpPr>
              <p:nvPr/>
            </p:nvCxnSpPr>
            <p:spPr>
              <a:xfrm rot="16200000" flipH="1" flipV="1">
                <a:off x="6744491" y="5295103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086597" y="5241922"/>
                <a:ext cx="92075" cy="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06" name="TextBox 21"/>
              <p:cNvSpPr txBox="1">
                <a:spLocks noChangeArrowheads="1"/>
              </p:cNvSpPr>
              <p:nvPr/>
            </p:nvSpPr>
            <p:spPr bwMode="auto">
              <a:xfrm>
                <a:off x="7162800" y="5117068"/>
                <a:ext cx="301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  <a:latin typeface="Calibri" charset="0"/>
                  </a:rPr>
                  <a:t>1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10800000">
              <a:off x="25146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4648200"/>
              <a:ext cx="76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3326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3328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2590800"/>
            <a:ext cx="8991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We can’t predict what the result for each individual atom pair will be.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                                 and                                  are both equally likely.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 i="1">
                <a:latin typeface="Calibri" charset="0"/>
              </a:rPr>
              <a:t>Quantum mechanics </a:t>
            </a:r>
            <a:r>
              <a:rPr lang="en-US" sz="2400">
                <a:latin typeface="Calibri" charset="0"/>
              </a:rPr>
              <a:t>says to describe the quantum state of each 	atom pair as a </a:t>
            </a:r>
            <a:r>
              <a:rPr lang="en-US" sz="2400" b="1" i="1">
                <a:latin typeface="Calibri" charset="0"/>
              </a:rPr>
              <a:t>superposition</a:t>
            </a:r>
            <a:r>
              <a:rPr lang="en-US" sz="2400">
                <a:latin typeface="Calibri" charset="0"/>
              </a:rPr>
              <a:t> of the two possible states: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When we perform the measurement, we only get one of the two 	possible outcomes, each with a probability of 1/2.</a:t>
            </a: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2368550" y="5019675"/>
          <a:ext cx="4110038" cy="695325"/>
        </p:xfrm>
        <a:graphic>
          <a:graphicData uri="http://schemas.openxmlformats.org/presentationml/2006/ole">
            <p:oleObj spid="_x0000_s13314" name="Equation" r:id="rId4" imgW="1650960" imgH="279360" progId="Equation.DSMT4">
              <p:embed/>
            </p:oleObj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rot="10800000">
            <a:off x="304800" y="1827213"/>
            <a:ext cx="609600" cy="15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 noChangeAspect="1"/>
          </p:cNvCxnSpPr>
          <p:nvPr/>
        </p:nvCxnSpPr>
        <p:spPr>
          <a:xfrm>
            <a:off x="8382000" y="1143000"/>
            <a:ext cx="609600" cy="15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4800" y="1143000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>
            <a:off x="8382000" y="1979613"/>
            <a:ext cx="6096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365500" y="3276600"/>
          <a:ext cx="2025650" cy="557213"/>
        </p:xfrm>
        <a:graphic>
          <a:graphicData uri="http://schemas.openxmlformats.org/presentationml/2006/ole">
            <p:oleObj spid="_x0000_s13315" name="Equation" r:id="rId5" imgW="1015920" imgH="279360" progId="Equation.DSMT4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52450" y="3276600"/>
          <a:ext cx="2025650" cy="557213"/>
        </p:xfrm>
        <a:graphic>
          <a:graphicData uri="http://schemas.openxmlformats.org/presentationml/2006/ole">
            <p:oleObj spid="_x0000_s13316" name="Equation" r:id="rId6" imgW="1015920" imgH="279360" progId="Equation.DSMT4">
              <p:embed/>
            </p:oleObj>
          </a:graphicData>
        </a:graphic>
      </p:graphicFrame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3200400" y="177800"/>
            <a:ext cx="256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Entanglement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886200"/>
            <a:ext cx="1905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9000" y="3886200"/>
            <a:ext cx="19050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4345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4347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sp>
        <p:nvSpPr>
          <p:cNvPr id="14343" name="TextBox 16"/>
          <p:cNvSpPr txBox="1">
            <a:spLocks noChangeArrowheads="1"/>
          </p:cNvSpPr>
          <p:nvPr/>
        </p:nvSpPr>
        <p:spPr bwMode="auto">
          <a:xfrm>
            <a:off x="2971800" y="177800"/>
            <a:ext cx="294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Experiment 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2362200"/>
            <a:ext cx="8839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Rotate the analyzers by any angle, as long as they’re both 	pointing along the </a:t>
            </a:r>
            <a:r>
              <a:rPr lang="en-US" sz="2400" b="1" i="1">
                <a:latin typeface="Calibri" charset="0"/>
              </a:rPr>
              <a:t>same direction</a:t>
            </a:r>
            <a:r>
              <a:rPr lang="en-US" sz="2400">
                <a:latin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If we measure along the x-axis, the result is either</a:t>
            </a:r>
          </a:p>
          <a:p>
            <a:endParaRPr lang="en-US" sz="10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                                                         </a:t>
            </a:r>
            <a:r>
              <a:rPr lang="en-US" sz="2400" b="1" u="sng">
                <a:latin typeface="Calibri" charset="0"/>
              </a:rPr>
              <a:t>or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If we measure along the z-axis, the result is either</a:t>
            </a:r>
          </a:p>
          <a:p>
            <a:pPr>
              <a:buFont typeface="Arial" charset="0"/>
              <a:buChar char="•"/>
            </a:pPr>
            <a:endParaRPr lang="en-US" sz="10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                                                         </a:t>
            </a:r>
            <a:r>
              <a:rPr lang="en-US" sz="2400" b="1" u="sng">
                <a:latin typeface="Calibri" charset="0"/>
              </a:rPr>
              <a:t>or</a:t>
            </a:r>
          </a:p>
          <a:p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This is true no matter what angle we choose, as long as</a:t>
            </a:r>
          </a:p>
          <a:p>
            <a:r>
              <a:rPr lang="en-US" sz="2400">
                <a:latin typeface="Calibri" charset="0"/>
              </a:rPr>
              <a:t>	both analyzers point along the </a:t>
            </a:r>
            <a:r>
              <a:rPr lang="en-US" sz="2400" b="1" i="1">
                <a:latin typeface="Calibri" charset="0"/>
              </a:rPr>
              <a:t>same direction</a:t>
            </a:r>
            <a:r>
              <a:rPr lang="en-US" sz="2400">
                <a:latin typeface="Calibri" charset="0"/>
              </a:rPr>
              <a:t>.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554538" y="3962400"/>
          <a:ext cx="2455862" cy="557213"/>
        </p:xfrm>
        <a:graphic>
          <a:graphicData uri="http://schemas.openxmlformats.org/presentationml/2006/ole">
            <p:oleObj spid="_x0000_s14338" name="Equation" r:id="rId4" imgW="1231560" imgH="279360" progId="Equation.DSMT4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447800" y="3962400"/>
          <a:ext cx="2455863" cy="557213"/>
        </p:xfrm>
        <a:graphic>
          <a:graphicData uri="http://schemas.openxmlformats.org/presentationml/2006/ole">
            <p:oleObj spid="_x0000_s14339" name="Equation" r:id="rId5" imgW="1231560" imgH="279360" progId="Equation.DSMT4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485900" y="5257800"/>
          <a:ext cx="2379663" cy="557213"/>
        </p:xfrm>
        <a:graphic>
          <a:graphicData uri="http://schemas.openxmlformats.org/presentationml/2006/ole">
            <p:oleObj spid="_x0000_s14340" name="Equation" r:id="rId6" imgW="1193760" imgH="279360" progId="Equation.DSMT4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591050" y="5257800"/>
          <a:ext cx="2381250" cy="557213"/>
        </p:xfrm>
        <a:graphic>
          <a:graphicData uri="http://schemas.openxmlformats.org/presentationml/2006/ole">
            <p:oleObj spid="_x0000_s14341" name="Equation" r:id="rId7" imgW="11937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58"/>
          <p:cNvGrpSpPr>
            <a:grpSpLocks/>
          </p:cNvGrpSpPr>
          <p:nvPr/>
        </p:nvGrpSpPr>
        <p:grpSpPr bwMode="auto">
          <a:xfrm>
            <a:off x="457200" y="274638"/>
            <a:ext cx="8278813" cy="2544762"/>
            <a:chOff x="457200" y="274625"/>
            <a:chExt cx="8278063" cy="2544775"/>
          </a:xfrm>
        </p:grpSpPr>
        <p:pic>
          <p:nvPicPr>
            <p:cNvPr id="15368" name="Picture 1" descr="C:\Users\Zombie\Desktop\EPR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74625"/>
              <a:ext cx="8278063" cy="254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Box 56"/>
            <p:cNvSpPr txBox="1">
              <a:spLocks noChangeArrowheads="1"/>
            </p:cNvSpPr>
            <p:nvPr/>
          </p:nvSpPr>
          <p:spPr bwMode="auto">
            <a:xfrm>
              <a:off x="1656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1</a:t>
              </a:r>
            </a:p>
          </p:txBody>
        </p:sp>
        <p:sp>
          <p:nvSpPr>
            <p:cNvPr id="15370" name="TextBox 57"/>
            <p:cNvSpPr txBox="1">
              <a:spLocks noChangeArrowheads="1"/>
            </p:cNvSpPr>
            <p:nvPr/>
          </p:nvSpPr>
          <p:spPr bwMode="auto">
            <a:xfrm>
              <a:off x="7371328" y="1197114"/>
              <a:ext cx="4443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latin typeface="Calibri" charset="0"/>
                </a:rPr>
                <a:t>2</a:t>
              </a:r>
            </a:p>
          </p:txBody>
        </p:sp>
      </p:grpSp>
      <p:sp>
        <p:nvSpPr>
          <p:cNvPr id="15365" name="TextBox 16"/>
          <p:cNvSpPr txBox="1">
            <a:spLocks noChangeArrowheads="1"/>
          </p:cNvSpPr>
          <p:nvPr/>
        </p:nvSpPr>
        <p:spPr bwMode="auto">
          <a:xfrm>
            <a:off x="2971800" y="177800"/>
            <a:ext cx="2943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Experiment One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2362200"/>
            <a:ext cx="88392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The results of </a:t>
            </a:r>
            <a:r>
              <a:rPr lang="en-US" sz="2400" b="1">
                <a:latin typeface="Calibri" charset="0"/>
              </a:rPr>
              <a:t>Experiment One </a:t>
            </a:r>
            <a:r>
              <a:rPr lang="en-US" sz="2400">
                <a:latin typeface="Calibri" charset="0"/>
              </a:rPr>
              <a:t>show that the measurements 	performed on </a:t>
            </a:r>
            <a:r>
              <a:rPr lang="en-US" sz="2400" b="1">
                <a:latin typeface="Calibri" charset="0"/>
              </a:rPr>
              <a:t>Atom 1</a:t>
            </a:r>
            <a:r>
              <a:rPr lang="en-US" sz="2400">
                <a:latin typeface="Calibri" charset="0"/>
              </a:rPr>
              <a:t> and on </a:t>
            </a:r>
            <a:r>
              <a:rPr lang="en-US" sz="2400" b="1">
                <a:latin typeface="Calibri" charset="0"/>
              </a:rPr>
              <a:t>Atom 2</a:t>
            </a:r>
            <a:r>
              <a:rPr lang="en-US" sz="2400">
                <a:latin typeface="Calibri" charset="0"/>
              </a:rPr>
              <a:t> are </a:t>
            </a:r>
            <a:r>
              <a:rPr lang="en-US" sz="2400" b="1" i="1">
                <a:latin typeface="Calibri" charset="0"/>
              </a:rPr>
              <a:t>anti-correlated</a:t>
            </a:r>
            <a:r>
              <a:rPr lang="en-US" sz="2400">
                <a:latin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 i="1" u="sng">
                <a:latin typeface="Calibri" charset="0"/>
              </a:rPr>
              <a:t>Anti</a:t>
            </a:r>
            <a:r>
              <a:rPr lang="en-US" sz="2400">
                <a:latin typeface="Calibri" charset="0"/>
              </a:rPr>
              <a:t>-correlated means that, whatever answer we get for </a:t>
            </a:r>
            <a:r>
              <a:rPr lang="en-US" sz="2400" b="1">
                <a:latin typeface="Calibri" charset="0"/>
              </a:rPr>
              <a:t>Atom 1</a:t>
            </a:r>
            <a:r>
              <a:rPr lang="en-US" sz="2400">
                <a:latin typeface="Calibri" charset="0"/>
              </a:rPr>
              <a:t>, 	we’ll get the </a:t>
            </a:r>
            <a:r>
              <a:rPr lang="en-US" sz="2400" b="1" i="1" u="sng">
                <a:latin typeface="Calibri" charset="0"/>
              </a:rPr>
              <a:t>opposite</a:t>
            </a:r>
            <a:r>
              <a:rPr lang="en-US" sz="2400">
                <a:latin typeface="Calibri" charset="0"/>
              </a:rPr>
              <a:t> answer for </a:t>
            </a:r>
            <a:r>
              <a:rPr lang="en-US" sz="2400" b="1">
                <a:latin typeface="Calibri" charset="0"/>
              </a:rPr>
              <a:t>Atom 2</a:t>
            </a:r>
            <a:r>
              <a:rPr lang="en-US" sz="2400">
                <a:latin typeface="Calibri" charset="0"/>
              </a:rPr>
              <a:t>, as long as we’re 	asking the </a:t>
            </a:r>
            <a:r>
              <a:rPr lang="en-US" sz="2400" b="1" i="1">
                <a:latin typeface="Calibri" charset="0"/>
              </a:rPr>
              <a:t>same question</a:t>
            </a:r>
            <a:r>
              <a:rPr lang="en-US" sz="2400">
                <a:latin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Atom pairs in a correlated state</a:t>
            </a:r>
          </a:p>
          <a:p>
            <a:endParaRPr lang="en-US" sz="800">
              <a:latin typeface="Calibri" charset="0"/>
            </a:endParaRPr>
          </a:p>
          <a:p>
            <a:pPr lvl="2"/>
            <a:r>
              <a:rPr lang="en-US" sz="2400">
                <a:latin typeface="Calibri" charset="0"/>
              </a:rPr>
              <a:t>are said to be </a:t>
            </a:r>
            <a:r>
              <a:rPr lang="en-US" sz="2400" b="1" i="1">
                <a:latin typeface="Calibri" charset="0"/>
              </a:rPr>
              <a:t>entangled</a:t>
            </a:r>
            <a:r>
              <a:rPr lang="en-US" sz="2400">
                <a:latin typeface="Calibri" charset="0"/>
              </a:rPr>
              <a:t>.</a:t>
            </a:r>
          </a:p>
        </p:txBody>
      </p:sp>
      <p:graphicFrame>
        <p:nvGraphicFramePr>
          <p:cNvPr id="14342" name="Object 3"/>
          <p:cNvGraphicFramePr>
            <a:graphicFrameLocks noChangeAspect="1"/>
          </p:cNvGraphicFramePr>
          <p:nvPr/>
        </p:nvGraphicFramePr>
        <p:xfrm>
          <a:off x="4545013" y="4876800"/>
          <a:ext cx="3294062" cy="557213"/>
        </p:xfrm>
        <a:graphic>
          <a:graphicData uri="http://schemas.openxmlformats.org/presentationml/2006/ole">
            <p:oleObj spid="_x0000_s15362" name="Equation" r:id="rId4" imgW="1650960" imgH="279360" progId="Equation.DSMT4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148013" y="6045200"/>
          <a:ext cx="2178050" cy="506413"/>
        </p:xfrm>
        <a:graphic>
          <a:graphicData uri="http://schemas.openxmlformats.org/presentationml/2006/ole">
            <p:oleObj spid="_x0000_s15363" name="Equation" r:id="rId5" imgW="1091880" imgH="253800" progId="Equation.DSMT4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01800" y="6091238"/>
            <a:ext cx="407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charset="0"/>
              </a:rPr>
              <a:t>Note that			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6"/>
          <p:cNvSpPr txBox="1">
            <a:spLocks noChangeArrowheads="1"/>
          </p:cNvSpPr>
          <p:nvPr/>
        </p:nvSpPr>
        <p:spPr bwMode="auto">
          <a:xfrm>
            <a:off x="2971800" y="177800"/>
            <a:ext cx="295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Experiment Two</a:t>
            </a:r>
          </a:p>
        </p:txBody>
      </p:sp>
      <p:grpSp>
        <p:nvGrpSpPr>
          <p:cNvPr id="29699" name="Group 29"/>
          <p:cNvGrpSpPr>
            <a:grpSpLocks/>
          </p:cNvGrpSpPr>
          <p:nvPr/>
        </p:nvGrpSpPr>
        <p:grpSpPr bwMode="auto">
          <a:xfrm>
            <a:off x="0" y="914400"/>
            <a:ext cx="9144000" cy="1636713"/>
            <a:chOff x="0" y="914400"/>
            <a:chExt cx="9144000" cy="1636931"/>
          </a:xfrm>
        </p:grpSpPr>
        <p:grpSp>
          <p:nvGrpSpPr>
            <p:cNvPr id="29703" name="Group 26"/>
            <p:cNvGrpSpPr>
              <a:grpSpLocks/>
            </p:cNvGrpSpPr>
            <p:nvPr/>
          </p:nvGrpSpPr>
          <p:grpSpPr bwMode="auto">
            <a:xfrm>
              <a:off x="0" y="914400"/>
              <a:ext cx="9144000" cy="1636931"/>
              <a:chOff x="0" y="914400"/>
              <a:chExt cx="9144000" cy="1636931"/>
            </a:xfrm>
          </p:grpSpPr>
          <p:grpSp>
            <p:nvGrpSpPr>
              <p:cNvPr id="29706" name="Group 23"/>
              <p:cNvGrpSpPr>
                <a:grpSpLocks/>
              </p:cNvGrpSpPr>
              <p:nvPr/>
            </p:nvGrpSpPr>
            <p:grpSpPr bwMode="auto">
              <a:xfrm>
                <a:off x="0" y="914400"/>
                <a:ext cx="9144000" cy="1636931"/>
                <a:chOff x="0" y="914400"/>
                <a:chExt cx="9144000" cy="1636931"/>
              </a:xfrm>
            </p:grpSpPr>
            <p:grpSp>
              <p:nvGrpSpPr>
                <p:cNvPr id="29709" name="Group 20"/>
                <p:cNvGrpSpPr>
                  <a:grpSpLocks/>
                </p:cNvGrpSpPr>
                <p:nvPr/>
              </p:nvGrpSpPr>
              <p:grpSpPr bwMode="auto">
                <a:xfrm>
                  <a:off x="0" y="914400"/>
                  <a:ext cx="9144000" cy="1636931"/>
                  <a:chOff x="0" y="914400"/>
                  <a:chExt cx="9144000" cy="1636931"/>
                </a:xfrm>
              </p:grpSpPr>
              <p:pic>
                <p:nvPicPr>
                  <p:cNvPr id="29712" name="Picture 3" descr="C:\Users\Zombie\Desktop\EPR_Expt2 copy.jpg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0" y="914400"/>
                    <a:ext cx="9144000" cy="1050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971800" y="2057552"/>
                    <a:ext cx="16764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0800000">
                    <a:off x="11430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858000" y="2057552"/>
                    <a:ext cx="14478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10800000">
                    <a:off x="46482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17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200" y="1905000"/>
                    <a:ext cx="6527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</p:txBody>
              </p:sp>
              <p:sp>
                <p:nvSpPr>
                  <p:cNvPr id="29718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3875" y="1905000"/>
                    <a:ext cx="1091453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  <a:p>
                    <a:r>
                      <a:rPr lang="en-US" b="1">
                        <a:latin typeface="Calibri" charset="0"/>
                      </a:rPr>
                      <a:t>+ 1 meter</a:t>
                    </a:r>
                  </a:p>
                </p:txBody>
              </p:sp>
            </p:grpSp>
            <p:sp>
              <p:nvSpPr>
                <p:cNvPr id="2971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140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1</a:t>
                  </a:r>
                </a:p>
              </p:txBody>
            </p:sp>
            <p:sp>
              <p:nvSpPr>
                <p:cNvPr id="2971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4388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2</a:t>
                  </a:r>
                </a:p>
              </p:txBody>
            </p:sp>
          </p:grpSp>
          <p:sp>
            <p:nvSpPr>
              <p:cNvPr id="29707" name="TextBox 24"/>
              <p:cNvSpPr txBox="1">
                <a:spLocks noChangeArrowheads="1"/>
              </p:cNvSpPr>
              <p:nvPr/>
            </p:nvSpPr>
            <p:spPr bwMode="auto">
              <a:xfrm>
                <a:off x="381000" y="114300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+</a:t>
                </a:r>
              </a:p>
            </p:txBody>
          </p:sp>
          <p:sp>
            <p:nvSpPr>
              <p:cNvPr id="29708" name="TextBox 25"/>
              <p:cNvSpPr txBox="1">
                <a:spLocks noChangeArrowheads="1"/>
              </p:cNvSpPr>
              <p:nvPr/>
            </p:nvSpPr>
            <p:spPr bwMode="auto">
              <a:xfrm>
                <a:off x="430602" y="1535668"/>
                <a:ext cx="255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-</a:t>
                </a:r>
              </a:p>
            </p:txBody>
          </p:sp>
        </p:grpSp>
        <p:sp>
          <p:nvSpPr>
            <p:cNvPr id="29704" name="TextBox 27"/>
            <p:cNvSpPr txBox="1">
              <a:spLocks noChangeArrowheads="1"/>
            </p:cNvSpPr>
            <p:nvPr/>
          </p:nvSpPr>
          <p:spPr bwMode="auto">
            <a:xfrm>
              <a:off x="8610600" y="11430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+</a:t>
              </a:r>
            </a:p>
          </p:txBody>
        </p:sp>
        <p:sp>
          <p:nvSpPr>
            <p:cNvPr id="29705" name="TextBox 28"/>
            <p:cNvSpPr txBox="1">
              <a:spLocks noChangeArrowheads="1"/>
            </p:cNvSpPr>
            <p:nvPr/>
          </p:nvSpPr>
          <p:spPr bwMode="auto">
            <a:xfrm>
              <a:off x="8660202" y="1459468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-</a:t>
              </a: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2895600"/>
            <a:ext cx="9242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>
                <a:latin typeface="Calibri" charset="0"/>
              </a:rPr>
              <a:t>Analyzer 1</a:t>
            </a:r>
            <a:r>
              <a:rPr lang="en-US" sz="2400">
                <a:latin typeface="Calibri" charset="0"/>
              </a:rPr>
              <a:t> (watched by </a:t>
            </a:r>
            <a:r>
              <a:rPr lang="en-US" sz="2400" b="1">
                <a:latin typeface="Calibri" charset="0"/>
              </a:rPr>
              <a:t>Albert</a:t>
            </a:r>
            <a:r>
              <a:rPr lang="en-US" sz="2400">
                <a:latin typeface="Calibri" charset="0"/>
              </a:rPr>
              <a:t>) is placed 5 km to the left of the source.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>
                <a:latin typeface="Calibri" charset="0"/>
              </a:rPr>
              <a:t>Analyzer 2</a:t>
            </a:r>
            <a:r>
              <a:rPr lang="en-US" sz="2400">
                <a:latin typeface="Calibri" charset="0"/>
              </a:rPr>
              <a:t> (watched by </a:t>
            </a:r>
            <a:r>
              <a:rPr lang="en-US" sz="2400" b="1">
                <a:latin typeface="Calibri" charset="0"/>
              </a:rPr>
              <a:t>Niels</a:t>
            </a:r>
            <a:r>
              <a:rPr lang="en-US" sz="2400">
                <a:latin typeface="Calibri" charset="0"/>
              </a:rPr>
              <a:t>) is placed 5 km </a:t>
            </a:r>
            <a:r>
              <a:rPr lang="en-US" sz="2400" b="1" i="1">
                <a:latin typeface="Calibri" charset="0"/>
              </a:rPr>
              <a:t>plus one meter</a:t>
            </a:r>
            <a:r>
              <a:rPr lang="en-US" sz="2400">
                <a:latin typeface="Calibri" charset="0"/>
              </a:rPr>
              <a:t> to the</a:t>
            </a:r>
          </a:p>
          <a:p>
            <a:r>
              <a:rPr lang="en-US" sz="2400">
                <a:latin typeface="Calibri" charset="0"/>
              </a:rPr>
              <a:t>	right of the source.</a:t>
            </a:r>
          </a:p>
          <a:p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Perform </a:t>
            </a:r>
            <a:r>
              <a:rPr lang="en-US" sz="2400" b="1">
                <a:latin typeface="Calibri" charset="0"/>
              </a:rPr>
              <a:t>Experiment One</a:t>
            </a:r>
            <a:r>
              <a:rPr lang="en-US" sz="2400">
                <a:latin typeface="Calibri" charset="0"/>
              </a:rPr>
              <a:t>, exactly as before.</a:t>
            </a:r>
          </a:p>
        </p:txBody>
      </p:sp>
      <p:sp>
        <p:nvSpPr>
          <p:cNvPr id="29701" name="TextBox 31"/>
          <p:cNvSpPr txBox="1">
            <a:spLocks noChangeArrowheads="1"/>
          </p:cNvSpPr>
          <p:nvPr/>
        </p:nvSpPr>
        <p:spPr bwMode="auto">
          <a:xfrm>
            <a:off x="381000" y="53340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Albert</a:t>
            </a:r>
          </a:p>
        </p:txBody>
      </p:sp>
      <p:sp>
        <p:nvSpPr>
          <p:cNvPr id="29702" name="TextBox 32"/>
          <p:cNvSpPr txBox="1">
            <a:spLocks noChangeArrowheads="1"/>
          </p:cNvSpPr>
          <p:nvPr/>
        </p:nvSpPr>
        <p:spPr bwMode="auto">
          <a:xfrm>
            <a:off x="7848600" y="457200"/>
            <a:ext cx="64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3D6A-DF13-8948-98CD-05CB4EAA2F3E}" type="slidenum">
              <a:rPr lang="en-US"/>
              <a:pPr/>
              <a:t>2</a:t>
            </a:fld>
            <a:endParaRPr lang="en-US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9538" y="1554163"/>
            <a:ext cx="8924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/>
            <a:r>
              <a:rPr lang="en-US" sz="2400">
                <a:latin typeface="Calibri" charset="0"/>
              </a:rPr>
              <a:t>Recently: 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</a:rPr>
              <a:t>Probabilistic descriptions of measurement outcomes.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</a:rPr>
              <a:t>Classical probability and probability distributions.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3886200"/>
            <a:ext cx="8924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/>
            <a:r>
              <a:rPr lang="en-US" sz="2400" dirty="0">
                <a:latin typeface="Calibri" charset="0"/>
              </a:rPr>
              <a:t>Today: </a:t>
            </a:r>
          </a:p>
          <a:p>
            <a:pPr marL="800100" lvl="1" indent="-342900">
              <a:buFontTx/>
              <a:buAutoNum type="arabicPeriod"/>
            </a:pPr>
            <a:r>
              <a:rPr lang="en-US" sz="2400" dirty="0">
                <a:latin typeface="Calibri" charset="0"/>
              </a:rPr>
              <a:t>Interpretations of repeated spin measurements</a:t>
            </a:r>
          </a:p>
          <a:p>
            <a:pPr marL="800100" lvl="1" indent="-342900"/>
            <a:r>
              <a:rPr lang="en-US" sz="2400" dirty="0">
                <a:latin typeface="Calibri" charset="0"/>
              </a:rPr>
              <a:t>		(hidden variables).</a:t>
            </a:r>
          </a:p>
          <a:p>
            <a:pPr marL="800100" lvl="1" indent="-342900"/>
            <a:r>
              <a:rPr lang="en-US" sz="2400" dirty="0">
                <a:latin typeface="Calibri" charset="0"/>
              </a:rPr>
              <a:t>2. Local Realism (an intuitive view of the universe).</a:t>
            </a:r>
          </a:p>
          <a:p>
            <a:pPr marL="800100" lvl="1" indent="-342900"/>
            <a:r>
              <a:rPr lang="en-US" sz="2400" dirty="0">
                <a:latin typeface="Calibri" charset="0"/>
              </a:rPr>
              <a:t>3. Distant correlated </a:t>
            </a:r>
            <a:r>
              <a:rPr lang="en-US" sz="2400" dirty="0" smtClean="0">
                <a:latin typeface="Calibri" charset="0"/>
              </a:rPr>
              <a:t>measurements &amp; entanglement.</a:t>
            </a:r>
          </a:p>
          <a:p>
            <a:pPr marL="800100" lvl="1" indent="-342900"/>
            <a:r>
              <a:rPr lang="en-US" sz="2400" dirty="0" smtClean="0">
                <a:latin typeface="Calibri" charset="0"/>
              </a:rPr>
              <a:t>4. Quantum cryptography (?)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6"/>
          <p:cNvSpPr txBox="1">
            <a:spLocks noChangeArrowheads="1"/>
          </p:cNvSpPr>
          <p:nvPr/>
        </p:nvSpPr>
        <p:spPr bwMode="auto">
          <a:xfrm>
            <a:off x="2971800" y="177800"/>
            <a:ext cx="295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Experiment Two</a:t>
            </a:r>
          </a:p>
        </p:txBody>
      </p:sp>
      <p:grpSp>
        <p:nvGrpSpPr>
          <p:cNvPr id="16388" name="Group 29"/>
          <p:cNvGrpSpPr>
            <a:grpSpLocks/>
          </p:cNvGrpSpPr>
          <p:nvPr/>
        </p:nvGrpSpPr>
        <p:grpSpPr bwMode="auto">
          <a:xfrm>
            <a:off x="0" y="914400"/>
            <a:ext cx="9144000" cy="1636713"/>
            <a:chOff x="0" y="914400"/>
            <a:chExt cx="9144000" cy="1636931"/>
          </a:xfrm>
        </p:grpSpPr>
        <p:grpSp>
          <p:nvGrpSpPr>
            <p:cNvPr id="16392" name="Group 26"/>
            <p:cNvGrpSpPr>
              <a:grpSpLocks/>
            </p:cNvGrpSpPr>
            <p:nvPr/>
          </p:nvGrpSpPr>
          <p:grpSpPr bwMode="auto">
            <a:xfrm>
              <a:off x="0" y="914400"/>
              <a:ext cx="9144000" cy="1636931"/>
              <a:chOff x="0" y="914400"/>
              <a:chExt cx="9144000" cy="1636931"/>
            </a:xfrm>
          </p:grpSpPr>
          <p:grpSp>
            <p:nvGrpSpPr>
              <p:cNvPr id="16395" name="Group 23"/>
              <p:cNvGrpSpPr>
                <a:grpSpLocks/>
              </p:cNvGrpSpPr>
              <p:nvPr/>
            </p:nvGrpSpPr>
            <p:grpSpPr bwMode="auto">
              <a:xfrm>
                <a:off x="0" y="914400"/>
                <a:ext cx="9144000" cy="1636931"/>
                <a:chOff x="0" y="914400"/>
                <a:chExt cx="9144000" cy="1636931"/>
              </a:xfrm>
            </p:grpSpPr>
            <p:grpSp>
              <p:nvGrpSpPr>
                <p:cNvPr id="16398" name="Group 20"/>
                <p:cNvGrpSpPr>
                  <a:grpSpLocks/>
                </p:cNvGrpSpPr>
                <p:nvPr/>
              </p:nvGrpSpPr>
              <p:grpSpPr bwMode="auto">
                <a:xfrm>
                  <a:off x="0" y="914400"/>
                  <a:ext cx="9144000" cy="1636931"/>
                  <a:chOff x="0" y="914400"/>
                  <a:chExt cx="9144000" cy="1636931"/>
                </a:xfrm>
              </p:grpSpPr>
              <p:pic>
                <p:nvPicPr>
                  <p:cNvPr id="16401" name="Picture 3" descr="C:\Users\Zombie\Desktop\EPR_Expt2 copy.jpg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0" y="914400"/>
                    <a:ext cx="9144000" cy="1050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971800" y="2057552"/>
                    <a:ext cx="16764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0800000">
                    <a:off x="11430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858000" y="2057552"/>
                    <a:ext cx="14478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10800000">
                    <a:off x="46482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06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200" y="1905000"/>
                    <a:ext cx="6527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</p:txBody>
              </p:sp>
              <p:sp>
                <p:nvSpPr>
                  <p:cNvPr id="16407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3875" y="1905000"/>
                    <a:ext cx="1091453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  <a:p>
                    <a:r>
                      <a:rPr lang="en-US" b="1">
                        <a:latin typeface="Calibri" charset="0"/>
                      </a:rPr>
                      <a:t>+ 1 meter</a:t>
                    </a:r>
                  </a:p>
                </p:txBody>
              </p:sp>
            </p:grpSp>
            <p:sp>
              <p:nvSpPr>
                <p:cNvPr id="16399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140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1</a:t>
                  </a:r>
                </a:p>
              </p:txBody>
            </p:sp>
            <p:sp>
              <p:nvSpPr>
                <p:cNvPr id="16400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4388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2</a:t>
                  </a:r>
                </a:p>
              </p:txBody>
            </p:sp>
          </p:grpSp>
          <p:sp>
            <p:nvSpPr>
              <p:cNvPr id="16396" name="TextBox 24"/>
              <p:cNvSpPr txBox="1">
                <a:spLocks noChangeArrowheads="1"/>
              </p:cNvSpPr>
              <p:nvPr/>
            </p:nvSpPr>
            <p:spPr bwMode="auto">
              <a:xfrm>
                <a:off x="381000" y="114300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+</a:t>
                </a:r>
              </a:p>
            </p:txBody>
          </p:sp>
          <p:sp>
            <p:nvSpPr>
              <p:cNvPr id="16397" name="TextBox 25"/>
              <p:cNvSpPr txBox="1">
                <a:spLocks noChangeArrowheads="1"/>
              </p:cNvSpPr>
              <p:nvPr/>
            </p:nvSpPr>
            <p:spPr bwMode="auto">
              <a:xfrm>
                <a:off x="430602" y="1535668"/>
                <a:ext cx="255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-</a:t>
                </a:r>
              </a:p>
            </p:txBody>
          </p:sp>
        </p:grpSp>
        <p:sp>
          <p:nvSpPr>
            <p:cNvPr id="16393" name="TextBox 27"/>
            <p:cNvSpPr txBox="1">
              <a:spLocks noChangeArrowheads="1"/>
            </p:cNvSpPr>
            <p:nvPr/>
          </p:nvSpPr>
          <p:spPr bwMode="auto">
            <a:xfrm>
              <a:off x="8610600" y="11430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+</a:t>
              </a:r>
            </a:p>
          </p:txBody>
        </p:sp>
        <p:sp>
          <p:nvSpPr>
            <p:cNvPr id="16394" name="TextBox 28"/>
            <p:cNvSpPr txBox="1">
              <a:spLocks noChangeArrowheads="1"/>
            </p:cNvSpPr>
            <p:nvPr/>
          </p:nvSpPr>
          <p:spPr bwMode="auto">
            <a:xfrm>
              <a:off x="8660202" y="1459468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-</a:t>
              </a: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0188" y="2590800"/>
            <a:ext cx="89550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>
                <a:latin typeface="Calibri" charset="0"/>
              </a:rPr>
              <a:t>Albert</a:t>
            </a:r>
            <a:r>
              <a:rPr lang="en-US" sz="2400">
                <a:latin typeface="Calibri" charset="0"/>
              </a:rPr>
              <a:t> can tilt </a:t>
            </a:r>
            <a:r>
              <a:rPr lang="en-US" sz="2400" b="1">
                <a:latin typeface="Calibri" charset="0"/>
              </a:rPr>
              <a:t>Analyzer 1</a:t>
            </a:r>
            <a:r>
              <a:rPr lang="en-US" sz="2400">
                <a:latin typeface="Calibri" charset="0"/>
              </a:rPr>
              <a:t> any way he wants, and </a:t>
            </a:r>
            <a:r>
              <a:rPr lang="en-US" sz="2400" b="1">
                <a:latin typeface="Calibri" charset="0"/>
              </a:rPr>
              <a:t>Niels</a:t>
            </a:r>
            <a:r>
              <a:rPr lang="en-US" sz="2400">
                <a:latin typeface="Calibri" charset="0"/>
              </a:rPr>
              <a:t> can do the</a:t>
            </a:r>
          </a:p>
          <a:p>
            <a:r>
              <a:rPr lang="en-US" sz="2400">
                <a:latin typeface="Calibri" charset="0"/>
              </a:rPr>
              <a:t>	same with </a:t>
            </a:r>
            <a:r>
              <a:rPr lang="en-US" sz="2400" b="1">
                <a:latin typeface="Calibri" charset="0"/>
              </a:rPr>
              <a:t>Analyzer 2</a:t>
            </a:r>
            <a:r>
              <a:rPr lang="en-US" sz="2400">
                <a:latin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When </a:t>
            </a:r>
            <a:r>
              <a:rPr lang="en-US" sz="2400" b="1">
                <a:latin typeface="Calibri" charset="0"/>
              </a:rPr>
              <a:t>Analyzers 1</a:t>
            </a:r>
            <a:r>
              <a:rPr lang="en-US" sz="2400">
                <a:latin typeface="Calibri" charset="0"/>
              </a:rPr>
              <a:t> &amp; </a:t>
            </a:r>
            <a:r>
              <a:rPr lang="en-US" sz="2400" b="1">
                <a:latin typeface="Calibri" charset="0"/>
              </a:rPr>
              <a:t>2</a:t>
            </a:r>
            <a:r>
              <a:rPr lang="en-US" sz="2400">
                <a:latin typeface="Calibri" charset="0"/>
              </a:rPr>
              <a:t> are tilted at different angles, they sometimes</a:t>
            </a:r>
          </a:p>
          <a:p>
            <a:r>
              <a:rPr lang="en-US" sz="2400">
                <a:latin typeface="Calibri" charset="0"/>
              </a:rPr>
              <a:t>	get the same answer, sometimes different answers.</a:t>
            </a:r>
          </a:p>
          <a:p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But when they compare their data, whenever the analyzers were</a:t>
            </a:r>
          </a:p>
          <a:p>
            <a:r>
              <a:rPr lang="en-US" sz="2400">
                <a:latin typeface="Calibri" charset="0"/>
              </a:rPr>
              <a:t>	tilted at the same angle they got </a:t>
            </a:r>
            <a:r>
              <a:rPr lang="en-US" sz="2400" b="1" i="1">
                <a:latin typeface="Calibri" charset="0"/>
              </a:rPr>
              <a:t>opposite</a:t>
            </a:r>
            <a:r>
              <a:rPr lang="en-US" sz="2400">
                <a:latin typeface="Calibri" charset="0"/>
              </a:rPr>
              <a:t> answers.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The measurements are still 100% </a:t>
            </a:r>
            <a:r>
              <a:rPr lang="en-US" sz="2400" b="1" i="1">
                <a:latin typeface="Calibri" charset="0"/>
              </a:rPr>
              <a:t>anti-correlated</a:t>
            </a:r>
            <a:r>
              <a:rPr lang="en-US" sz="2400">
                <a:latin typeface="Calibri" charset="0"/>
              </a:rPr>
              <a:t>.</a:t>
            </a:r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3097213" y="6300788"/>
          <a:ext cx="3294062" cy="557212"/>
        </p:xfrm>
        <a:graphic>
          <a:graphicData uri="http://schemas.openxmlformats.org/presentationml/2006/ole">
            <p:oleObj spid="_x0000_s16386" name="Equation" r:id="rId4" imgW="1650960" imgH="279360" progId="Equation.DSMT4">
              <p:embed/>
            </p:oleObj>
          </a:graphicData>
        </a:graphic>
      </p:graphicFrame>
      <p:sp>
        <p:nvSpPr>
          <p:cNvPr id="16390" name="TextBox 23"/>
          <p:cNvSpPr txBox="1">
            <a:spLocks noChangeArrowheads="1"/>
          </p:cNvSpPr>
          <p:nvPr/>
        </p:nvSpPr>
        <p:spPr bwMode="auto">
          <a:xfrm>
            <a:off x="381000" y="53340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Albert</a:t>
            </a:r>
          </a:p>
        </p:txBody>
      </p:sp>
      <p:sp>
        <p:nvSpPr>
          <p:cNvPr id="16391" name="TextBox 26"/>
          <p:cNvSpPr txBox="1">
            <a:spLocks noChangeArrowheads="1"/>
          </p:cNvSpPr>
          <p:nvPr/>
        </p:nvSpPr>
        <p:spPr bwMode="auto">
          <a:xfrm>
            <a:off x="7848600" y="457200"/>
            <a:ext cx="64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down            </a:t>
            </a:r>
            <a:r>
              <a:rPr lang="en-US" dirty="0" smtClean="0"/>
              <a:t>	                                                                                               </a:t>
            </a:r>
            <a:r>
              <a:rPr lang="en-US" dirty="0" smtClean="0"/>
              <a:t> up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81000" y="48752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34" name="Picture 18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0" y="51641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up </a:t>
            </a:r>
            <a:r>
              <a:rPr lang="en-US" dirty="0" smtClean="0"/>
              <a:t>	                                                                                                             </a:t>
            </a:r>
            <a:r>
              <a:rPr lang="en-US" dirty="0" smtClean="0"/>
              <a:t> down 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81000" y="53324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52400" y="5193268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smtClean="0"/>
              <a:t>                   </a:t>
            </a:r>
            <a:r>
              <a:rPr lang="en-US" dirty="0" smtClean="0"/>
              <a:t>X 	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35" name="Picture 19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6" name="Picture 20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45" name="Picture 29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6" name="Picture 30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7" name="Picture 31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8" name="Picture 32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9" name="Picture 3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0" name="Picture 34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1" name="Picture 3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9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50" y="473338"/>
            <a:ext cx="800100" cy="1466850"/>
          </a:xfrm>
          <a:prstGeom prst="rect">
            <a:avLst/>
          </a:prstGeom>
          <a:noFill/>
        </p:spPr>
      </p:pic>
      <p:pic>
        <p:nvPicPr>
          <p:cNvPr id="76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49" y="473338"/>
            <a:ext cx="800100" cy="1466850"/>
          </a:xfrm>
          <a:prstGeom prst="rect">
            <a:avLst/>
          </a:prstGeom>
          <a:noFill/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40"/>
            <a:ext cx="800100" cy="1466850"/>
          </a:xfrm>
          <a:prstGeom prst="rect">
            <a:avLst/>
          </a:prstGeom>
          <a:noFill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37"/>
            <a:ext cx="800100" cy="1466850"/>
          </a:xfrm>
          <a:prstGeom prst="rect">
            <a:avLst/>
          </a:prstGeom>
          <a:noFill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1" y="1159138"/>
            <a:ext cx="800100" cy="1466850"/>
          </a:xfrm>
          <a:prstGeom prst="rect">
            <a:avLst/>
          </a:prstGeom>
          <a:noFill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52400" y="290726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Z</a:t>
            </a:r>
            <a:r>
              <a:rPr lang="en-US" dirty="0" smtClean="0"/>
              <a:t>           </a:t>
            </a:r>
            <a:r>
              <a:rPr lang="en-US" dirty="0" smtClean="0"/>
              <a:t>	                                                                    </a:t>
            </a:r>
            <a:r>
              <a:rPr lang="en-US" dirty="0" smtClean="0"/>
              <a:t>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04DC-1EC7-FE4D-8975-5706A165C47B}" type="slidenum">
              <a:rPr lang="en-US"/>
              <a:pPr/>
              <a:t>21</a:t>
            </a:fld>
            <a:endParaRPr lang="en-US"/>
          </a:p>
        </p:txBody>
      </p:sp>
      <p:pic>
        <p:nvPicPr>
          <p:cNvPr id="34859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57" name="Picture 41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319213"/>
            <a:ext cx="420688" cy="420687"/>
          </a:xfrm>
          <a:prstGeom prst="rect">
            <a:avLst/>
          </a:prstGeom>
          <a:noFill/>
        </p:spPr>
      </p:pic>
      <p:pic>
        <p:nvPicPr>
          <p:cNvPr id="34819" name="Picture 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34822" name="Picture 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pic>
        <p:nvPicPr>
          <p:cNvPr id="34831" name="Picture 1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2" name="Picture 1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3" name="Picture 17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33353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down </a:t>
            </a:r>
            <a:r>
              <a:rPr lang="en-US" dirty="0" smtClean="0"/>
              <a:t>	        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 smtClean="0"/>
              <a:t>down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0" y="3792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up </a:t>
            </a:r>
            <a:r>
              <a:rPr lang="en-US" dirty="0" smtClean="0"/>
              <a:t>	                                                                                                             </a:t>
            </a:r>
            <a:r>
              <a:rPr lang="en-US" dirty="0" smtClean="0"/>
              <a:t> down </a:t>
            </a:r>
            <a:endParaRPr lang="en-US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" y="42672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up </a:t>
            </a:r>
            <a:r>
              <a:rPr lang="en-US" dirty="0" smtClean="0"/>
              <a:t>	                                                                                                             </a:t>
            </a:r>
            <a:r>
              <a:rPr lang="en-US" dirty="0" smtClean="0"/>
              <a:t> up </a:t>
            </a:r>
            <a:endParaRPr 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46482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</a:t>
            </a:r>
            <a:r>
              <a:rPr lang="en-US" dirty="0" smtClean="0"/>
              <a:t>down</a:t>
            </a:r>
            <a:r>
              <a:rPr lang="en-US" dirty="0" smtClean="0"/>
              <a:t> 	                                                                                                up </a:t>
            </a:r>
            <a:endParaRPr lang="en-U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0" y="5621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up </a:t>
            </a:r>
            <a:r>
              <a:rPr lang="en-US" dirty="0" smtClean="0"/>
              <a:t>	                                                                                                             </a:t>
            </a:r>
            <a:r>
              <a:rPr lang="en-US" dirty="0" smtClean="0"/>
              <a:t> down </a:t>
            </a:r>
            <a:endParaRPr lang="en-US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0" y="6078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</a:t>
            </a:r>
            <a:r>
              <a:rPr lang="en-US" dirty="0" smtClean="0"/>
              <a:t> down                                                                                               </a:t>
            </a:r>
            <a:r>
              <a:rPr lang="en-US" dirty="0" smtClean="0"/>
              <a:t>	         </a:t>
            </a:r>
            <a:r>
              <a:rPr lang="en-US" dirty="0" smtClean="0"/>
              <a:t> up </a:t>
            </a:r>
            <a:endParaRPr lang="en-US" dirty="0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52401" y="336446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              </a:t>
            </a:r>
            <a:r>
              <a:rPr lang="en-US" dirty="0" smtClean="0"/>
              <a:t>X 	</a:t>
            </a: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52400" y="38100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en-US" dirty="0" smtClean="0"/>
              <a:t>         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09599" y="4267200"/>
            <a:ext cx="7620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en-US" dirty="0" smtClean="0"/>
              <a:t>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smtClean="0"/>
              <a:t>	                                                                               </a:t>
            </a:r>
            <a:r>
              <a:rPr lang="en-US" dirty="0" smtClean="0"/>
              <a:t> X </a:t>
            </a:r>
            <a:endParaRPr lang="en-US" dirty="0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152400" y="56388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smtClean="0"/>
              <a:t>        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2400" y="60960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</a:t>
            </a:r>
            <a:r>
              <a:rPr lang="en-US" dirty="0" smtClean="0"/>
              <a:t>                    </a:t>
            </a:r>
            <a:r>
              <a:rPr lang="en-US" dirty="0" smtClean="0"/>
              <a:t>X                                                                                         </a:t>
            </a:r>
            <a:r>
              <a:rPr lang="en-US" dirty="0" smtClean="0"/>
              <a:t> X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81000" y="28956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1000" y="56388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1000" y="35052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1000" y="44196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81000" y="3810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8600" y="228600"/>
            <a:ext cx="579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them orient their analyzers at random</a:t>
            </a:r>
          </a:p>
          <a:p>
            <a:r>
              <a:rPr lang="en-US" sz="2400" dirty="0" smtClean="0"/>
              <a:t>and record the </a:t>
            </a:r>
            <a:r>
              <a:rPr lang="en-US" sz="2400" dirty="0" smtClean="0"/>
              <a:t>results: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6000" y="1981200"/>
            <a:ext cx="518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let’s compare the data for when the orientation agreed:</a:t>
            </a:r>
            <a:endParaRPr lang="en-US" sz="2400" dirty="0"/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</a:t>
            </a:r>
            <a:r>
              <a:rPr lang="en-US" dirty="0" smtClean="0"/>
              <a:t>              X </a:t>
            </a:r>
            <a:r>
              <a:rPr lang="en-US" dirty="0" smtClean="0"/>
              <a:t>	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3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3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5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409E-6 -0.0183 C -0.12493 0.02038 -0.24987 0.05929 -0.33628 0.05141 C -0.4227 0.04354 -0.47076 -0.01135 -0.51917 -0.066 " pathEditMode="relative" rAng="0" ptsTypes="aaA">
                                      <p:cBhvr>
                                        <p:cTn id="6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296E-6 2.42242E-6 C -0.11921 0.02478 -0.23825 0.04956 -0.32067 0.04423 C -0.40292 0.03937 -0.44873 0.00463 -0.49489 -0.02988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7 C -0.04963 0.0044 -0.10758 0.00811 -0.13274 0.00973 C -0.1579 0.01112 -0.12563 0.00695 -0.14281 0.00973 C -0.15998 0.01227 -0.20857 0.02038 -0.23616 0.02571 C -0.26427 0.03103 -0.28284 0.03034 -0.31095 0.04145 C -0.33888 0.05257 -0.37949 0.07411 -0.40448 0.09171 C -0.42912 0.10931 -0.44334 0.12807 -0.46018 0.14636 C -0.47718 0.16466 -0.49818 0.19199 -0.50598 0.20125 " pathEditMode="relative" rAng="0" ptsTypes="aaaaaaaA">
                                      <p:cBhvr>
                                        <p:cTn id="10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11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26" dur="10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826E-6 -2.70959E-6 C -0.04286 0.01158 -0.08572 0.02339 -0.12615 0.0315 C -0.16658 0.0396 -0.20909 0.04516 -0.24293 0.0484 C -0.27677 0.05165 -0.30314 0.05304 -0.32969 0.05049 C -0.35624 0.04794 -0.38175 0.04192 -0.40222 0.03358 C -0.4227 0.02524 -0.43745 0.01135 -0.45272 -2.70959E-6 C -0.46799 -0.01135 -0.48083 -0.02269 -0.49367 -0.03381 " pathEditMode="relative" ptsTypes="aaaaaaA">
                                      <p:cBhvr>
                                        <p:cTn id="130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4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02E-6 -1.99166E-7 C 0.14697 -0.01992 0.29412 -0.03937 0.39146 -0.03752 C 0.48864 -0.03497 0.53653 -0.00973 0.58442 0.01598 " pathEditMode="relative" rAng="0" ptsTypes="aaA">
                                      <p:cBhvr>
                                        <p:cTn id="14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881E-6 -0.0183 C -0.1258 0.02038 -0.2516 0.05929 -0.33871 0.05141 C -0.42564 0.04354 -0.47406 -0.01135 -0.52264 -0.066 " pathEditMode="relative" rAng="0" ptsTypes="aaA">
                                      <p:cBhvr>
                                        <p:cTn id="15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6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159E-6 4.84947E-6 C -0.12216 0.0081 -0.24432 0.01667 -0.32604 0.04817 C -0.40777 0.07943 -0.44942 0.13455 -0.49124 0.18967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95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80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6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6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82" grpId="0"/>
      <p:bldP spid="77" grpId="0"/>
      <p:bldP spid="42" grpId="0"/>
      <p:bldP spid="43" grpId="0"/>
      <p:bldP spid="44" grpId="0"/>
      <p:bldP spid="45" grpId="0"/>
      <p:bldP spid="47" grpId="0"/>
      <p:bldP spid="48" grpId="0"/>
      <p:bldP spid="78" grpId="0"/>
      <p:bldP spid="79" grpId="0"/>
      <p:bldP spid="80" grpId="0"/>
      <p:bldP spid="83" grpId="0"/>
      <p:bldP spid="84" grpId="0"/>
      <p:bldP spid="85" grpId="0" animBg="1"/>
      <p:bldP spid="86" grpId="0" animBg="1"/>
      <p:bldP spid="87" grpId="0" animBg="1"/>
      <p:bldP spid="94" grpId="0" animBg="1"/>
      <p:bldP spid="65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2897188" y="177800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latin typeface="Calibri" charset="0"/>
              </a:rPr>
              <a:t>The EPR Argument</a:t>
            </a:r>
          </a:p>
        </p:txBody>
      </p: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0" y="914400"/>
            <a:ext cx="9144000" cy="1636713"/>
            <a:chOff x="0" y="914400"/>
            <a:chExt cx="9144000" cy="1636931"/>
          </a:xfrm>
        </p:grpSpPr>
        <p:grpSp>
          <p:nvGrpSpPr>
            <p:cNvPr id="17418" name="Group 26"/>
            <p:cNvGrpSpPr>
              <a:grpSpLocks/>
            </p:cNvGrpSpPr>
            <p:nvPr/>
          </p:nvGrpSpPr>
          <p:grpSpPr bwMode="auto">
            <a:xfrm>
              <a:off x="0" y="914400"/>
              <a:ext cx="9144000" cy="1636931"/>
              <a:chOff x="0" y="914400"/>
              <a:chExt cx="9144000" cy="1636931"/>
            </a:xfrm>
          </p:grpSpPr>
          <p:grpSp>
            <p:nvGrpSpPr>
              <p:cNvPr id="17421" name="Group 23"/>
              <p:cNvGrpSpPr>
                <a:grpSpLocks/>
              </p:cNvGrpSpPr>
              <p:nvPr/>
            </p:nvGrpSpPr>
            <p:grpSpPr bwMode="auto">
              <a:xfrm>
                <a:off x="0" y="914400"/>
                <a:ext cx="9144000" cy="1636931"/>
                <a:chOff x="0" y="914400"/>
                <a:chExt cx="9144000" cy="1636931"/>
              </a:xfrm>
            </p:grpSpPr>
            <p:grpSp>
              <p:nvGrpSpPr>
                <p:cNvPr id="17424" name="Group 20"/>
                <p:cNvGrpSpPr>
                  <a:grpSpLocks/>
                </p:cNvGrpSpPr>
                <p:nvPr/>
              </p:nvGrpSpPr>
              <p:grpSpPr bwMode="auto">
                <a:xfrm>
                  <a:off x="0" y="914400"/>
                  <a:ext cx="9144000" cy="1636931"/>
                  <a:chOff x="0" y="914400"/>
                  <a:chExt cx="9144000" cy="1636931"/>
                </a:xfrm>
              </p:grpSpPr>
              <p:pic>
                <p:nvPicPr>
                  <p:cNvPr id="17427" name="Picture 3" descr="C:\Users\Zombie\Desktop\EPR_Expt2 copy.jpg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0" y="914400"/>
                    <a:ext cx="9144000" cy="1050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971800" y="2057552"/>
                    <a:ext cx="16764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0800000">
                    <a:off x="11430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858000" y="2057552"/>
                    <a:ext cx="14478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10800000">
                    <a:off x="46482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32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200" y="1905000"/>
                    <a:ext cx="6527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</p:txBody>
              </p:sp>
              <p:sp>
                <p:nvSpPr>
                  <p:cNvPr id="17433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3875" y="1905000"/>
                    <a:ext cx="1091453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  <a:p>
                    <a:r>
                      <a:rPr lang="en-US" b="1">
                        <a:latin typeface="Calibri" charset="0"/>
                      </a:rPr>
                      <a:t>+ 1 meter</a:t>
                    </a:r>
                  </a:p>
                </p:txBody>
              </p:sp>
            </p:grpSp>
            <p:sp>
              <p:nvSpPr>
                <p:cNvPr id="17425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140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1</a:t>
                  </a:r>
                </a:p>
              </p:txBody>
            </p:sp>
            <p:sp>
              <p:nvSpPr>
                <p:cNvPr id="17426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4388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2</a:t>
                  </a:r>
                </a:p>
              </p:txBody>
            </p:sp>
          </p:grpSp>
          <p:sp>
            <p:nvSpPr>
              <p:cNvPr id="17422" name="TextBox 24"/>
              <p:cNvSpPr txBox="1">
                <a:spLocks noChangeArrowheads="1"/>
              </p:cNvSpPr>
              <p:nvPr/>
            </p:nvSpPr>
            <p:spPr bwMode="auto">
              <a:xfrm>
                <a:off x="381000" y="114300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+</a:t>
                </a:r>
              </a:p>
            </p:txBody>
          </p:sp>
          <p:sp>
            <p:nvSpPr>
              <p:cNvPr id="17423" name="TextBox 25"/>
              <p:cNvSpPr txBox="1">
                <a:spLocks noChangeArrowheads="1"/>
              </p:cNvSpPr>
              <p:nvPr/>
            </p:nvSpPr>
            <p:spPr bwMode="auto">
              <a:xfrm>
                <a:off x="430602" y="1535668"/>
                <a:ext cx="255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-</a:t>
                </a:r>
              </a:p>
            </p:txBody>
          </p:sp>
        </p:grpSp>
        <p:sp>
          <p:nvSpPr>
            <p:cNvPr id="17419" name="TextBox 27"/>
            <p:cNvSpPr txBox="1">
              <a:spLocks noChangeArrowheads="1"/>
            </p:cNvSpPr>
            <p:nvPr/>
          </p:nvSpPr>
          <p:spPr bwMode="auto">
            <a:xfrm>
              <a:off x="8610600" y="11430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+</a:t>
              </a:r>
            </a:p>
          </p:txBody>
        </p:sp>
        <p:sp>
          <p:nvSpPr>
            <p:cNvPr id="17420" name="TextBox 28"/>
            <p:cNvSpPr txBox="1">
              <a:spLocks noChangeArrowheads="1"/>
            </p:cNvSpPr>
            <p:nvPr/>
          </p:nvSpPr>
          <p:spPr bwMode="auto">
            <a:xfrm>
              <a:off x="8660202" y="1459468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-</a:t>
              </a: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200" y="2895600"/>
            <a:ext cx="9067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>
                <a:latin typeface="Calibri" charset="0"/>
              </a:rPr>
              <a:t>Analyzers 1</a:t>
            </a:r>
            <a:r>
              <a:rPr lang="en-US" sz="2400">
                <a:latin typeface="Calibri" charset="0"/>
              </a:rPr>
              <a:t> &amp; </a:t>
            </a:r>
            <a:r>
              <a:rPr lang="en-US" sz="2400" b="1">
                <a:latin typeface="Calibri" charset="0"/>
              </a:rPr>
              <a:t>2 </a:t>
            </a:r>
            <a:r>
              <a:rPr lang="en-US" sz="2400">
                <a:latin typeface="Calibri" charset="0"/>
              </a:rPr>
              <a:t>are set at the same angle and </a:t>
            </a:r>
            <a:r>
              <a:rPr lang="en-US" sz="2400" b="1">
                <a:latin typeface="Calibri" charset="0"/>
              </a:rPr>
              <a:t>Albert</a:t>
            </a:r>
            <a:r>
              <a:rPr lang="en-US" sz="2400">
                <a:latin typeface="Calibri" charset="0"/>
              </a:rPr>
              <a:t> measures the 	spin of </a:t>
            </a:r>
            <a:r>
              <a:rPr lang="en-US" sz="2400" b="1">
                <a:latin typeface="Calibri" charset="0"/>
              </a:rPr>
              <a:t>Atom 1</a:t>
            </a:r>
            <a:r>
              <a:rPr lang="en-US" sz="2400">
                <a:latin typeface="Calibri" charset="0"/>
              </a:rPr>
              <a:t> </a:t>
            </a:r>
            <a:r>
              <a:rPr lang="en-US" sz="2400" b="1" i="1">
                <a:latin typeface="Calibri" charset="0"/>
              </a:rPr>
              <a:t>first.</a:t>
            </a:r>
            <a:r>
              <a:rPr lang="en-US" sz="2400">
                <a:latin typeface="Calibri" charset="0"/>
              </a:rPr>
              <a:t>  He observes           .</a:t>
            </a:r>
          </a:p>
          <a:p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>
                <a:latin typeface="Calibri" charset="0"/>
              </a:rPr>
              <a:t>Albert</a:t>
            </a:r>
            <a:r>
              <a:rPr lang="en-US" sz="2400">
                <a:latin typeface="Calibri" charset="0"/>
              </a:rPr>
              <a:t> </a:t>
            </a:r>
            <a:r>
              <a:rPr lang="en-US" sz="2400" b="1" i="1">
                <a:latin typeface="Calibri" charset="0"/>
              </a:rPr>
              <a:t>knows</a:t>
            </a:r>
            <a:r>
              <a:rPr lang="en-US" sz="2400">
                <a:latin typeface="Calibri" charset="0"/>
              </a:rPr>
              <a:t> what the result of </a:t>
            </a:r>
            <a:r>
              <a:rPr lang="en-US" sz="2400" b="1">
                <a:latin typeface="Calibri" charset="0"/>
              </a:rPr>
              <a:t>Niels’</a:t>
            </a:r>
            <a:r>
              <a:rPr lang="en-US" sz="2400">
                <a:latin typeface="Calibri" charset="0"/>
              </a:rPr>
              <a:t> measurement will be </a:t>
            </a:r>
            <a:r>
              <a:rPr lang="en-US" sz="2400" b="1" i="1">
                <a:latin typeface="Calibri" charset="0"/>
              </a:rPr>
              <a:t>before</a:t>
            </a:r>
            <a:r>
              <a:rPr lang="en-US" sz="2400">
                <a:latin typeface="Calibri" charset="0"/>
              </a:rPr>
              <a:t> 	</a:t>
            </a:r>
            <a:r>
              <a:rPr lang="en-US" sz="2400" b="1">
                <a:latin typeface="Calibri" charset="0"/>
              </a:rPr>
              <a:t>Atom 2</a:t>
            </a:r>
            <a:r>
              <a:rPr lang="en-US" sz="2400">
                <a:latin typeface="Calibri" charset="0"/>
              </a:rPr>
              <a:t> reaches </a:t>
            </a:r>
            <a:r>
              <a:rPr lang="en-US" sz="2400" b="1">
                <a:latin typeface="Calibri" charset="0"/>
              </a:rPr>
              <a:t>Analyzer 2</a:t>
            </a:r>
            <a:r>
              <a:rPr lang="en-US" sz="2400">
                <a:latin typeface="Calibri" charset="0"/>
              </a:rPr>
              <a:t>. [And </a:t>
            </a:r>
            <a:r>
              <a:rPr lang="en-US" sz="2400" b="1">
                <a:latin typeface="Calibri" charset="0"/>
              </a:rPr>
              <a:t>Niels</a:t>
            </a:r>
            <a:r>
              <a:rPr lang="en-US" sz="2400">
                <a:latin typeface="Calibri" charset="0"/>
              </a:rPr>
              <a:t> knows he knows it.]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If we </a:t>
            </a:r>
            <a:r>
              <a:rPr lang="en-US" sz="2400" b="1" i="1">
                <a:latin typeface="Calibri" charset="0"/>
              </a:rPr>
              <a:t>assume locality</a:t>
            </a:r>
            <a:r>
              <a:rPr lang="en-US" sz="2400">
                <a:latin typeface="Calibri" charset="0"/>
              </a:rPr>
              <a:t>, then </a:t>
            </a:r>
            <a:r>
              <a:rPr lang="en-US" sz="2400" b="1">
                <a:latin typeface="Calibri" charset="0"/>
              </a:rPr>
              <a:t>Albert’s</a:t>
            </a:r>
            <a:r>
              <a:rPr lang="en-US" sz="2400">
                <a:latin typeface="Calibri" charset="0"/>
              </a:rPr>
              <a:t> measurement can’t change the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 	outcome of </a:t>
            </a:r>
            <a:r>
              <a:rPr lang="en-US" sz="2400" b="1">
                <a:latin typeface="Calibri" charset="0"/>
              </a:rPr>
              <a:t>Niels’</a:t>
            </a:r>
            <a:r>
              <a:rPr lang="en-US" sz="2400">
                <a:latin typeface="Calibri" charset="0"/>
              </a:rPr>
              <a:t> measurement!  </a:t>
            </a:r>
            <a:r>
              <a:rPr lang="en-US" sz="2400" b="1">
                <a:latin typeface="Calibri" charset="0"/>
              </a:rPr>
              <a:t>Niels</a:t>
            </a:r>
            <a:r>
              <a:rPr lang="en-US" sz="2400">
                <a:latin typeface="Calibri" charset="0"/>
              </a:rPr>
              <a:t> observes         ,</a:t>
            </a:r>
          </a:p>
          <a:p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and that must have been the state of </a:t>
            </a:r>
            <a:r>
              <a:rPr lang="en-US" sz="2400" b="1">
                <a:latin typeface="Calibri" charset="0"/>
              </a:rPr>
              <a:t>Atom 2</a:t>
            </a:r>
            <a:r>
              <a:rPr lang="en-US" sz="2400">
                <a:latin typeface="Calibri" charset="0"/>
              </a:rPr>
              <a:t> all along.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7162800" y="5534025"/>
          <a:ext cx="587375" cy="561975"/>
        </p:xfrm>
        <a:graphic>
          <a:graphicData uri="http://schemas.openxmlformats.org/presentationml/2006/ole">
            <p:oleObj spid="_x0000_s17410" name="Equation" r:id="rId4" imgW="291960" imgH="279360" progId="Equation.DSMT4">
              <p:embed/>
            </p:oleObj>
          </a:graphicData>
        </a:graphic>
      </p:graphicFrame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305425" y="3248025"/>
          <a:ext cx="561975" cy="561975"/>
        </p:xfrm>
        <a:graphic>
          <a:graphicData uri="http://schemas.openxmlformats.org/presentationml/2006/ole">
            <p:oleObj spid="_x0000_s17411" name="Equation" r:id="rId5" imgW="279360" imgH="279360" progId="Equation.DSMT4">
              <p:embed/>
            </p:oleObj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19088" y="5100638"/>
            <a:ext cx="6462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What will be the outcome of Niels’ measurement?</a:t>
            </a:r>
          </a:p>
        </p:txBody>
      </p:sp>
      <p:sp>
        <p:nvSpPr>
          <p:cNvPr id="17416" name="TextBox 31"/>
          <p:cNvSpPr txBox="1">
            <a:spLocks noChangeArrowheads="1"/>
          </p:cNvSpPr>
          <p:nvPr/>
        </p:nvSpPr>
        <p:spPr bwMode="auto">
          <a:xfrm>
            <a:off x="381000" y="53340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Albert</a:t>
            </a:r>
          </a:p>
        </p:txBody>
      </p:sp>
      <p:sp>
        <p:nvSpPr>
          <p:cNvPr id="17417" name="TextBox 32"/>
          <p:cNvSpPr txBox="1">
            <a:spLocks noChangeArrowheads="1"/>
          </p:cNvSpPr>
          <p:nvPr/>
        </p:nvSpPr>
        <p:spPr bwMode="auto">
          <a:xfrm>
            <a:off x="7848600" y="457200"/>
            <a:ext cx="64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2897188" y="177800"/>
            <a:ext cx="3351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latin typeface="Calibri" charset="0"/>
              </a:rPr>
              <a:t>The EPR Argument</a:t>
            </a:r>
          </a:p>
        </p:txBody>
      </p:sp>
      <p:grpSp>
        <p:nvGrpSpPr>
          <p:cNvPr id="18439" name="Group 29"/>
          <p:cNvGrpSpPr>
            <a:grpSpLocks/>
          </p:cNvGrpSpPr>
          <p:nvPr/>
        </p:nvGrpSpPr>
        <p:grpSpPr bwMode="auto">
          <a:xfrm>
            <a:off x="0" y="914400"/>
            <a:ext cx="9144000" cy="1636713"/>
            <a:chOff x="0" y="914400"/>
            <a:chExt cx="9144000" cy="1636931"/>
          </a:xfrm>
        </p:grpSpPr>
        <p:grpSp>
          <p:nvGrpSpPr>
            <p:cNvPr id="18443" name="Group 26"/>
            <p:cNvGrpSpPr>
              <a:grpSpLocks/>
            </p:cNvGrpSpPr>
            <p:nvPr/>
          </p:nvGrpSpPr>
          <p:grpSpPr bwMode="auto">
            <a:xfrm>
              <a:off x="0" y="914400"/>
              <a:ext cx="9144000" cy="1636931"/>
              <a:chOff x="0" y="914400"/>
              <a:chExt cx="9144000" cy="1636931"/>
            </a:xfrm>
          </p:grpSpPr>
          <p:grpSp>
            <p:nvGrpSpPr>
              <p:cNvPr id="18446" name="Group 23"/>
              <p:cNvGrpSpPr>
                <a:grpSpLocks/>
              </p:cNvGrpSpPr>
              <p:nvPr/>
            </p:nvGrpSpPr>
            <p:grpSpPr bwMode="auto">
              <a:xfrm>
                <a:off x="0" y="914400"/>
                <a:ext cx="9144000" cy="1636931"/>
                <a:chOff x="0" y="914400"/>
                <a:chExt cx="9144000" cy="1636931"/>
              </a:xfrm>
            </p:grpSpPr>
            <p:grpSp>
              <p:nvGrpSpPr>
                <p:cNvPr id="18449" name="Group 20"/>
                <p:cNvGrpSpPr>
                  <a:grpSpLocks/>
                </p:cNvGrpSpPr>
                <p:nvPr/>
              </p:nvGrpSpPr>
              <p:grpSpPr bwMode="auto">
                <a:xfrm>
                  <a:off x="0" y="914400"/>
                  <a:ext cx="9144000" cy="1636931"/>
                  <a:chOff x="0" y="914400"/>
                  <a:chExt cx="9144000" cy="1636931"/>
                </a:xfrm>
              </p:grpSpPr>
              <p:pic>
                <p:nvPicPr>
                  <p:cNvPr id="18452" name="Picture 3" descr="C:\Users\Zombie\Desktop\EPR_Expt2 copy.jpg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0" y="914400"/>
                    <a:ext cx="9144000" cy="1050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971800" y="2057552"/>
                    <a:ext cx="16764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 rot="10800000">
                    <a:off x="11430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6858000" y="2057552"/>
                    <a:ext cx="14478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/>
                  <p:cNvCxnSpPr/>
                  <p:nvPr/>
                </p:nvCxnSpPr>
                <p:spPr>
                  <a:xfrm rot="10800000">
                    <a:off x="4648200" y="2057552"/>
                    <a:ext cx="11430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457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2200" y="1905000"/>
                    <a:ext cx="65274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</p:txBody>
              </p:sp>
              <p:sp>
                <p:nvSpPr>
                  <p:cNvPr id="18458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3875" y="1905000"/>
                    <a:ext cx="1091453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latin typeface="Calibri" charset="0"/>
                      </a:rPr>
                      <a:t>5 km</a:t>
                    </a:r>
                  </a:p>
                  <a:p>
                    <a:r>
                      <a:rPr lang="en-US" b="1">
                        <a:latin typeface="Calibri" charset="0"/>
                      </a:rPr>
                      <a:t>+ 1 meter</a:t>
                    </a:r>
                  </a:p>
                </p:txBody>
              </p:sp>
            </p:grpSp>
            <p:sp>
              <p:nvSpPr>
                <p:cNvPr id="1845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140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1</a:t>
                  </a:r>
                </a:p>
              </p:txBody>
            </p:sp>
            <p:sp>
              <p:nvSpPr>
                <p:cNvPr id="1845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438872" y="1295400"/>
                  <a:ext cx="30168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latin typeface="Calibri" charset="0"/>
                    </a:rPr>
                    <a:t>2</a:t>
                  </a:r>
                </a:p>
              </p:txBody>
            </p:sp>
          </p:grpSp>
          <p:sp>
            <p:nvSpPr>
              <p:cNvPr id="18447" name="TextBox 24"/>
              <p:cNvSpPr txBox="1">
                <a:spLocks noChangeArrowheads="1"/>
              </p:cNvSpPr>
              <p:nvPr/>
            </p:nvSpPr>
            <p:spPr bwMode="auto">
              <a:xfrm>
                <a:off x="381000" y="114300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+</a:t>
                </a:r>
              </a:p>
            </p:txBody>
          </p:sp>
          <p:sp>
            <p:nvSpPr>
              <p:cNvPr id="18448" name="TextBox 25"/>
              <p:cNvSpPr txBox="1">
                <a:spLocks noChangeArrowheads="1"/>
              </p:cNvSpPr>
              <p:nvPr/>
            </p:nvSpPr>
            <p:spPr bwMode="auto">
              <a:xfrm>
                <a:off x="430602" y="1535668"/>
                <a:ext cx="255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alibri" charset="0"/>
                  </a:rPr>
                  <a:t>-</a:t>
                </a:r>
              </a:p>
            </p:txBody>
          </p:sp>
        </p:grpSp>
        <p:sp>
          <p:nvSpPr>
            <p:cNvPr id="18444" name="TextBox 27"/>
            <p:cNvSpPr txBox="1">
              <a:spLocks noChangeArrowheads="1"/>
            </p:cNvSpPr>
            <p:nvPr/>
          </p:nvSpPr>
          <p:spPr bwMode="auto">
            <a:xfrm>
              <a:off x="8610600" y="1143000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+</a:t>
              </a:r>
            </a:p>
          </p:txBody>
        </p:sp>
        <p:sp>
          <p:nvSpPr>
            <p:cNvPr id="18445" name="TextBox 28"/>
            <p:cNvSpPr txBox="1">
              <a:spLocks noChangeArrowheads="1"/>
            </p:cNvSpPr>
            <p:nvPr/>
          </p:nvSpPr>
          <p:spPr bwMode="auto">
            <a:xfrm>
              <a:off x="8660202" y="1459468"/>
              <a:ext cx="255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-</a:t>
              </a: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0188" y="2895600"/>
            <a:ext cx="914241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In other words, if </a:t>
            </a:r>
            <a:r>
              <a:rPr lang="en-US" sz="2400" b="1">
                <a:latin typeface="Calibri" charset="0"/>
              </a:rPr>
              <a:t>Albert</a:t>
            </a:r>
            <a:r>
              <a:rPr lang="en-US" sz="2400">
                <a:latin typeface="Calibri" charset="0"/>
              </a:rPr>
              <a:t> can predict with 100% certainty that </a:t>
            </a:r>
            <a:r>
              <a:rPr lang="en-US" sz="2400" b="1">
                <a:latin typeface="Calibri" charset="0"/>
              </a:rPr>
              <a:t>Niels</a:t>
            </a:r>
            <a:r>
              <a:rPr lang="en-US" sz="2400">
                <a:latin typeface="Calibri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will observe            </a:t>
            </a:r>
            <a:r>
              <a:rPr lang="en-US" sz="2400" b="1" i="1">
                <a:latin typeface="Calibri" charset="0"/>
              </a:rPr>
              <a:t>before</a:t>
            </a:r>
            <a:r>
              <a:rPr lang="en-US" sz="2400">
                <a:latin typeface="Calibri" charset="0"/>
              </a:rPr>
              <a:t> he performs the measurement,</a:t>
            </a:r>
          </a:p>
          <a:p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then           must have been the </a:t>
            </a:r>
            <a:r>
              <a:rPr lang="en-US" sz="2400" b="1" i="1">
                <a:latin typeface="Calibri" charset="0"/>
              </a:rPr>
              <a:t>real</a:t>
            </a:r>
            <a:r>
              <a:rPr lang="en-US" sz="2400">
                <a:latin typeface="Calibri" charset="0"/>
              </a:rPr>
              <a:t>, </a:t>
            </a:r>
            <a:r>
              <a:rPr lang="en-US" sz="2400" b="1" i="1">
                <a:latin typeface="Calibri" charset="0"/>
              </a:rPr>
              <a:t>definite</a:t>
            </a:r>
            <a:r>
              <a:rPr lang="en-US" sz="2400">
                <a:latin typeface="Calibri" charset="0"/>
              </a:rPr>
              <a:t> state of </a:t>
            </a:r>
            <a:r>
              <a:rPr lang="en-US" sz="2400" b="1">
                <a:latin typeface="Calibri" charset="0"/>
              </a:rPr>
              <a:t>Atom 2</a:t>
            </a:r>
            <a:r>
              <a:rPr lang="en-US" sz="2400">
                <a:latin typeface="Calibri" charset="0"/>
              </a:rPr>
              <a:t> </a:t>
            </a:r>
          </a:p>
          <a:p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</a:t>
            </a:r>
            <a:r>
              <a:rPr lang="en-US" sz="2400" b="1" i="1">
                <a:latin typeface="Calibri" charset="0"/>
              </a:rPr>
              <a:t>at the moment the atom pair was produced</a:t>
            </a:r>
            <a:r>
              <a:rPr lang="en-US" sz="2400">
                <a:latin typeface="Calibri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 i="1">
                <a:latin typeface="Calibri" charset="0"/>
              </a:rPr>
              <a:t>Local Realism</a:t>
            </a:r>
            <a:r>
              <a:rPr lang="en-US" sz="2400">
                <a:latin typeface="Calibri" charset="0"/>
              </a:rPr>
              <a:t> says the atom pair was produced in the state</a:t>
            </a: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and the measurements revealed this </a:t>
            </a:r>
            <a:r>
              <a:rPr lang="en-US" sz="2400" b="1" i="1">
                <a:latin typeface="Calibri" charset="0"/>
              </a:rPr>
              <a:t>unknown reality</a:t>
            </a:r>
            <a:r>
              <a:rPr lang="en-US" sz="2400">
                <a:latin typeface="Calibri" charset="0"/>
              </a:rPr>
              <a:t> to us.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832100" y="3352800"/>
          <a:ext cx="587375" cy="561975"/>
        </p:xfrm>
        <a:graphic>
          <a:graphicData uri="http://schemas.openxmlformats.org/presentationml/2006/ole">
            <p:oleObj spid="_x0000_s18434" name="Equation" r:id="rId4" imgW="291960" imgH="279360" progId="Equation.DSMT4">
              <p:embed/>
            </p:oleObj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p:oleObj spid="_x0000_s18435" name="Equation" r:id="rId5" imgW="914400" imgH="198720" progId="Equation.DSMT4">
              <p:embed/>
            </p:oleObj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914525" y="3810000"/>
          <a:ext cx="587375" cy="561975"/>
        </p:xfrm>
        <a:graphic>
          <a:graphicData uri="http://schemas.openxmlformats.org/presentationml/2006/ole">
            <p:oleObj spid="_x0000_s18436" name="Equation" r:id="rId6" imgW="291960" imgH="279360" progId="Equation.DSMT4">
              <p:embed/>
            </p:oleObj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3005138" y="5562600"/>
          <a:ext cx="2530475" cy="695325"/>
        </p:xfrm>
        <a:graphic>
          <a:graphicData uri="http://schemas.openxmlformats.org/presentationml/2006/ole">
            <p:oleObj spid="_x0000_s18437" name="Equation" r:id="rId7" imgW="1015920" imgH="279360" progId="Equation.DSMT4">
              <p:embed/>
            </p:oleObj>
          </a:graphicData>
        </a:graphic>
      </p:graphicFrame>
      <p:sp>
        <p:nvSpPr>
          <p:cNvPr id="18441" name="TextBox 31"/>
          <p:cNvSpPr txBox="1">
            <a:spLocks noChangeArrowheads="1"/>
          </p:cNvSpPr>
          <p:nvPr/>
        </p:nvSpPr>
        <p:spPr bwMode="auto">
          <a:xfrm>
            <a:off x="381000" y="533400"/>
            <a:ext cx="76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Albert</a:t>
            </a:r>
          </a:p>
        </p:txBody>
      </p:sp>
      <p:sp>
        <p:nvSpPr>
          <p:cNvPr id="18442" name="TextBox 32"/>
          <p:cNvSpPr txBox="1">
            <a:spLocks noChangeArrowheads="1"/>
          </p:cNvSpPr>
          <p:nvPr/>
        </p:nvSpPr>
        <p:spPr bwMode="auto">
          <a:xfrm>
            <a:off x="7848600" y="457200"/>
            <a:ext cx="64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Niels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p:oleObj spid="_x0000_s19458" name="Equation" r:id="rId3" imgW="914400" imgH="198720" progId="Equation.DSMT4">
              <p:embed/>
            </p:oleObj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2588" y="3124200"/>
            <a:ext cx="8685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</a:t>
            </a:r>
            <a:r>
              <a:rPr lang="en-US" sz="2400" b="1" i="1">
                <a:latin typeface="Calibri" charset="0"/>
              </a:rPr>
              <a:t>The Copenhagen Interpretation</a:t>
            </a:r>
            <a:r>
              <a:rPr lang="en-US" sz="2400">
                <a:latin typeface="Calibri" charset="0"/>
              </a:rPr>
              <a:t> says the atom pair was produced </a:t>
            </a:r>
            <a:r>
              <a:rPr lang="en-US" sz="800">
                <a:latin typeface="Calibri" charset="0"/>
              </a:rPr>
              <a:t>	</a:t>
            </a:r>
          </a:p>
          <a:p>
            <a:r>
              <a:rPr lang="en-US" sz="2400">
                <a:latin typeface="Calibri" charset="0"/>
              </a:rPr>
              <a:t>	in the </a:t>
            </a:r>
            <a:r>
              <a:rPr lang="en-US" sz="2400" b="1" i="1">
                <a:latin typeface="Calibri" charset="0"/>
              </a:rPr>
              <a:t>superposition</a:t>
            </a:r>
            <a:r>
              <a:rPr lang="en-US" sz="2400">
                <a:latin typeface="Calibri" charset="0"/>
              </a:rPr>
              <a:t> state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Alberts’s measurement of            </a:t>
            </a:r>
            <a:r>
              <a:rPr lang="en-US" sz="2400" b="1" i="1">
                <a:latin typeface="Calibri" charset="0"/>
              </a:rPr>
              <a:t>instantly collapses</a:t>
            </a:r>
          </a:p>
          <a:p>
            <a:endParaRPr lang="en-US" sz="800">
              <a:latin typeface="Calibri" charset="0"/>
            </a:endParaRPr>
          </a:p>
          <a:p>
            <a:endParaRPr lang="en-US" sz="8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	into the </a:t>
            </a:r>
            <a:r>
              <a:rPr lang="en-US" sz="2400" b="1" i="1">
                <a:latin typeface="Calibri" charset="0"/>
              </a:rPr>
              <a:t>definite</a:t>
            </a:r>
            <a:r>
              <a:rPr lang="en-US" sz="2400">
                <a:latin typeface="Calibri" charset="0"/>
              </a:rPr>
              <a:t> state</a:t>
            </a:r>
          </a:p>
          <a:p>
            <a:endParaRPr lang="en-US" sz="24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charset="0"/>
              </a:rPr>
              <a:t>  This </a:t>
            </a:r>
            <a:r>
              <a:rPr lang="en-US" sz="2400" b="1" i="1">
                <a:latin typeface="Calibri" charset="0"/>
              </a:rPr>
              <a:t>collapse</a:t>
            </a:r>
            <a:r>
              <a:rPr lang="en-US" sz="2400">
                <a:latin typeface="Calibri" charset="0"/>
              </a:rPr>
              <a:t> must be </a:t>
            </a:r>
            <a:r>
              <a:rPr lang="en-US" sz="2400" b="1" i="1">
                <a:latin typeface="Calibri" charset="0"/>
              </a:rPr>
              <a:t>instantaneous</a:t>
            </a:r>
            <a:r>
              <a:rPr lang="en-US" sz="2400">
                <a:latin typeface="Calibri" charset="0"/>
              </a:rPr>
              <a:t>, because there is no time for 	a signal to travel from </a:t>
            </a:r>
            <a:r>
              <a:rPr lang="en-US" sz="2400" b="1">
                <a:latin typeface="Calibri" charset="0"/>
              </a:rPr>
              <a:t>1</a:t>
            </a:r>
            <a:r>
              <a:rPr lang="en-US" sz="2400">
                <a:latin typeface="Calibri" charset="0"/>
              </a:rPr>
              <a:t> to</a:t>
            </a:r>
            <a:r>
              <a:rPr lang="en-US" sz="2400" b="1">
                <a:latin typeface="Calibri" charset="0"/>
              </a:rPr>
              <a:t> 2</a:t>
            </a:r>
            <a:r>
              <a:rPr lang="en-US" sz="2400">
                <a:latin typeface="Calibri" charset="0"/>
              </a:rPr>
              <a:t>.</a:t>
            </a: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4217988" y="4889500"/>
          <a:ext cx="2528887" cy="695325"/>
        </p:xfrm>
        <a:graphic>
          <a:graphicData uri="http://schemas.openxmlformats.org/presentationml/2006/ole">
            <p:oleObj spid="_x0000_s19459" name="Equation" r:id="rId4" imgW="1015920" imgH="279360" progId="Equation.DSMT4">
              <p:embed/>
            </p:oleObj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4578350" y="3527425"/>
          <a:ext cx="4108450" cy="695325"/>
        </p:xfrm>
        <a:graphic>
          <a:graphicData uri="http://schemas.openxmlformats.org/presentationml/2006/ole">
            <p:oleObj spid="_x0000_s19460" name="Equation" r:id="rId5" imgW="1650960" imgH="27936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086225" y="4337050"/>
          <a:ext cx="561975" cy="561975"/>
        </p:xfrm>
        <a:graphic>
          <a:graphicData uri="http://schemas.openxmlformats.org/presentationml/2006/ole">
            <p:oleObj spid="_x0000_s19461" name="Equation" r:id="rId6" imgW="279360" imgH="279360" progId="Equation.DSMT4">
              <p:embed/>
            </p:oleObj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7104063" y="4365625"/>
          <a:ext cx="744537" cy="514350"/>
        </p:xfrm>
        <a:graphic>
          <a:graphicData uri="http://schemas.openxmlformats.org/presentationml/2006/ole">
            <p:oleObj spid="_x0000_s19462" name="Equation" r:id="rId7" imgW="368280" imgH="253800" progId="Equation.DSMT4">
              <p:embed/>
            </p:oleObj>
          </a:graphicData>
        </a:graphic>
      </p:graphicFrame>
      <p:grpSp>
        <p:nvGrpSpPr>
          <p:cNvPr id="19464" name="Group 41"/>
          <p:cNvGrpSpPr>
            <a:grpSpLocks/>
          </p:cNvGrpSpPr>
          <p:nvPr/>
        </p:nvGrpSpPr>
        <p:grpSpPr bwMode="auto">
          <a:xfrm>
            <a:off x="0" y="76200"/>
            <a:ext cx="9144000" cy="2867025"/>
            <a:chOff x="0" y="685800"/>
            <a:chExt cx="9144000" cy="2867025"/>
          </a:xfrm>
        </p:grpSpPr>
        <p:pic>
          <p:nvPicPr>
            <p:cNvPr id="19465" name="Picture 8" descr="C:\Users\Zombie\Desktop\Capture_BohrResponseToEPR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85800"/>
              <a:ext cx="9144000" cy="286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Oval 31"/>
            <p:cNvSpPr/>
            <p:nvPr/>
          </p:nvSpPr>
          <p:spPr>
            <a:xfrm>
              <a:off x="0" y="762000"/>
              <a:ext cx="22860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133600" y="1981200"/>
              <a:ext cx="685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0" y="1981200"/>
              <a:ext cx="838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Zombie\Desktop\BohrEinsteinSolvay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5143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928688" y="5543550"/>
            <a:ext cx="752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Niels Bohr and Albert Einstein together at the 1930 Solvay Conference.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073150" y="381000"/>
            <a:ext cx="730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Calibri" charset="0"/>
              </a:rPr>
              <a:t>Albert Einstein</a:t>
            </a:r>
            <a:r>
              <a:rPr lang="en-US" sz="2400">
                <a:latin typeface="Calibri" charset="0"/>
              </a:rPr>
              <a:t>: God does not play dice with the universe.</a:t>
            </a:r>
          </a:p>
          <a:p>
            <a:endParaRPr lang="en-US" sz="2400">
              <a:latin typeface="Calibri" charset="0"/>
            </a:endParaRPr>
          </a:p>
          <a:p>
            <a:r>
              <a:rPr lang="en-US" sz="2400" b="1">
                <a:latin typeface="Calibri" charset="0"/>
              </a:rPr>
              <a:t>      Niels Bohr</a:t>
            </a:r>
            <a:r>
              <a:rPr lang="en-US" sz="2400">
                <a:latin typeface="Calibri" charset="0"/>
              </a:rPr>
              <a:t>: Who are we to tell God how to act?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633663" y="6096000"/>
            <a:ext cx="3995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charset="0"/>
              </a:rPr>
              <a:t>Philosophy or Science?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B994-620B-BF4C-B9FB-238E76DB67ED}" type="slidenum">
              <a:rPr lang="en-US"/>
              <a:pPr/>
              <a:t>26</a:t>
            </a:fld>
            <a:endParaRPr lang="en-US"/>
          </a:p>
        </p:txBody>
      </p:sp>
      <p:pic>
        <p:nvPicPr>
          <p:cNvPr id="22541" name="Picture 13" descr="aat017_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4370388"/>
            <a:ext cx="2924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28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Classical Experiment: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Take a blue sock and a red sock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Seal them up in identical boxes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Mix up boxes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Take them to opposite ends of galaxy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Open just one box, and you know what color sock is in the other box.</a:t>
            </a:r>
          </a:p>
        </p:txBody>
      </p:sp>
      <p:pic>
        <p:nvPicPr>
          <p:cNvPr id="22535" name="Picture 7" descr="sock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113" y="4929188"/>
            <a:ext cx="67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soc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765675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MCj029093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7788" y="4703763"/>
            <a:ext cx="16811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MCj029093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67213" y="4710113"/>
            <a:ext cx="16811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914400" y="152400"/>
            <a:ext cx="776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Classical Ignorance vs. Quantum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485 0.00451 -0.00971 0.00729 -0.01433 C 0.01128 -0.02104 0.01614 -0.02682 0.01996 -0.03375 C 0.03559 -0.06289 0.03437 -0.06451 0.04358 -0.09664 C 0.03698 -0.12485 0.03576 -0.15676 0.02361 -0.1815 C 0.00989 -0.20878 -0.01111 -0.22797 -0.0309 -0.24693 C -0.14392 -0.35352 -0.26962 -0.4111 -0.40729 -0.42127 C -0.42639 -0.40393 -0.41927 -0.41364 -0.4 -0.34867 C -0.38958 -0.31375 -0.34497 -0.22705 -0.3309 -0.20578 C -0.22448 -0.04532 -0.03715 0.0081 0.11441 0.03399 C 0.19722 0.02636 0.2283 0.03468 0.29271 0 C 0.22066 -0.01364 0.14965 0.00023 0.08003 0.02428 C 0.0743 0.02914 0.06753 0.03214 0.06354 0.03885 C 0.05799 0.04763 0.0658 0.0763 0.06701 0.08 C 0.07187 0.09272 0.0908 0.12324 0.09809 0.13573 C 0.07153 0.03307 0.01111 -0.12578 -0.07639 -0.15237 C -0.08177 -0.15075 -0.0882 -0.1519 -0.09271 -0.14751 C -0.10851 -0.13202 -0.11719 -0.07861 -0.12188 -0.05549 C -0.12066 -0.0289 -0.12222 -0.00185 -0.11823 0.02428 C -0.11372 0.05388 -0.08906 0.07399 -0.07101 0.08486 C -0.0566 0.08393 -0.04184 0.08416 -0.02726 0.08231 C -0.02292 0.08185 -0.01806 0.08116 -0.01458 0.07769 C -0.0125 0.07561 -0.01354 0.07122 -0.01267 0.06798 C -0.02066 0.01734 -0.07153 0.01711 -0.10191 0.01457 C -0.12431 0.02243 -0.14618 0.02705 -0.16545 0.04601 C -0.1757 0.05619 -0.18368 0.07029 -0.19271 0.08231 C -0.20139 0.11145 -0.21493 0.1496 -0.18733 0.17203 C -0.17934 0.1785 -0.1691 0.1785 -0.16007 0.18174 C -0.06736 0.16994 0.00989 0.09411 0.05816 -0.01202 C 0.06944 -0.03699 0.07639 -0.06543 0.08542 -0.09202 C 0.08854 -0.14127 0.09635 -0.22682 0.05087 -0.25179 C 0.04167 -0.25664 0.03142 -0.25503 0.02187 -0.25664 C -0.09896 -0.23699 -0.19462 -0.14982 -0.30191 -0.07491 C -0.33941 -0.04878 -0.38229 0.0044 -0.40191 0.05573 C -0.39618 0.08509 -0.4007 0.07515 -0.35278 0.04856 C -0.31545 0.02775 -0.27986 0.00208 -0.24375 -0.02173 C -0.15938 -0.07676 -0.07708 -0.12832 0.01267 -0.16693 C 0.02049 -0.12693 0.04601 -0.10196 0.06892 -0.07745 C 0.08368 -0.06173 0.09809 -0.04508 0.1125 -0.0289 C 0.12552 -0.01456 0.12101 -0.02219 0.12708 -0.00948 C 0.11875 -0.00578 0.11493 -0.00323 0.10364 -0.00948 C 0.05868 -0.03468 0.0151 -0.06451 -0.02917 -0.09202 C -0.06059 -0.11144 -0.09201 -0.13086 -0.12361 -0.15006 C -0.13872 -0.15907 -0.15399 -0.16786 -0.1691 -0.17664 C -0.17326 -0.17919 -0.18177 -0.18404 -0.18177 -0.18404 C -0.17379 -0.12716 -0.1842 -0.0763 -0.19097 -0.02173 C -0.18976 -0.01202 -0.18993 -0.00185 -0.18733 0.0074 C -0.18299 0.02266 -0.15434 0.03769 -0.14358 0.0437 C -0.13038 0.0363 -0.12153 0.0259 -0.1092 0.01711 C -0.09913 0.00994 -0.08924 0.0081 -0.07813 0.00486 C -0.14809 -0.01919 -0.21979 -0.03167 -0.29097 -0.04601 C -0.30191 -0.04809 -0.2691 -0.04323 -0.25816 -0.04115 C -0.24497 -0.03861 -0.23142 -0.03676 -0.21823 -0.03375 C -0.17153 -0.02358 -0.11945 -0.01479 -0.07274 0 C -0.07136 -0.00555 -0.07222 -0.01271 -0.0691 -0.01688 C -0.06736 -0.01919 -0.06441 -0.01849 -0.06181 -0.01919 C -0.05156 -0.01849 -0.04115 -0.01803 -0.0309 -0.01688 C -0.02778 -0.01641 -0.02483 -0.01572 -0.02188 -0.01433 C -0.01997 -0.01318 -0.01649 -0.00948 -0.01649 -0.00948 " pathEditMode="relative" ptsTypes="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485 0.00451 -0.00971 0.00729 -0.01433 C 0.01128 -0.02104 0.01614 -0.02682 0.01996 -0.03375 C 0.03559 -0.06289 0.03437 -0.06451 0.04358 -0.09664 C 0.03698 -0.12485 0.03576 -0.15676 0.02361 -0.1815 C 0.00989 -0.20878 -0.01111 -0.22797 -0.0309 -0.24693 C -0.14392 -0.35352 -0.26962 -0.4111 -0.40729 -0.42127 C -0.42639 -0.40393 -0.41927 -0.41364 -0.4 -0.34867 C -0.38958 -0.31375 -0.34497 -0.22705 -0.3309 -0.20578 C -0.22448 -0.04532 -0.03715 0.0081 0.11441 0.03399 C 0.19722 0.02636 0.2283 0.03468 0.29271 0 C 0.22066 -0.01364 0.14965 0.00023 0.08003 0.02428 C 0.0743 0.02914 0.06753 0.03214 0.06354 0.03885 C 0.05799 0.04763 0.0658 0.0763 0.06701 0.08 C 0.07187 0.09272 0.0908 0.12324 0.09809 0.13573 C 0.07153 0.03307 0.01111 -0.12578 -0.07639 -0.15237 C -0.08177 -0.15075 -0.0882 -0.1519 -0.09271 -0.14751 C -0.10851 -0.13202 -0.11719 -0.07861 -0.12188 -0.05549 C -0.12066 -0.0289 -0.12222 -0.00185 -0.11823 0.02428 C -0.11372 0.05388 -0.08906 0.07399 -0.07101 0.08486 C -0.0566 0.08393 -0.04184 0.08416 -0.02726 0.08231 C -0.02292 0.08185 -0.01806 0.08116 -0.01458 0.07769 C -0.0125 0.07561 -0.01354 0.07122 -0.01267 0.06798 C -0.02066 0.01734 -0.07153 0.01711 -0.10191 0.01457 C -0.12431 0.02243 -0.14618 0.02705 -0.16545 0.04601 C -0.1757 0.05619 -0.18368 0.07029 -0.19271 0.08231 C -0.20139 0.11145 -0.21493 0.1496 -0.18733 0.17203 C -0.17934 0.1785 -0.1691 0.1785 -0.16007 0.18174 C -0.06736 0.16994 0.00989 0.09411 0.05816 -0.01202 C 0.06944 -0.03699 0.07639 -0.06543 0.08542 -0.09202 C 0.08854 -0.14127 0.09635 -0.22682 0.05087 -0.25179 C 0.04167 -0.25664 0.03142 -0.25503 0.02187 -0.25664 C -0.09896 -0.23699 -0.19462 -0.14982 -0.30191 -0.07491 C -0.33941 -0.04878 -0.38229 0.0044 -0.40191 0.05573 C -0.39618 0.08509 -0.4007 0.07515 -0.35278 0.04856 C -0.31545 0.02775 -0.27986 0.00208 -0.24375 -0.02173 C -0.15938 -0.07676 -0.07708 -0.12832 0.01267 -0.16693 C 0.02049 -0.12693 0.04601 -0.10196 0.06892 -0.07745 C 0.08368 -0.06173 0.09809 -0.04508 0.1125 -0.0289 C 0.12552 -0.01456 0.12101 -0.02219 0.12708 -0.00948 C 0.11875 -0.00578 0.11493 -0.00323 0.10364 -0.00948 C 0.05868 -0.03468 0.0151 -0.06451 -0.02917 -0.09202 C -0.06059 -0.11144 -0.09201 -0.13086 -0.12361 -0.15006 C -0.13872 -0.15907 -0.15399 -0.16786 -0.1691 -0.17664 C -0.17326 -0.17919 -0.18177 -0.18404 -0.18177 -0.18404 C -0.17379 -0.12716 -0.1842 -0.0763 -0.19097 -0.02173 C -0.18976 -0.01202 -0.18993 -0.00185 -0.18733 0.0074 C -0.18299 0.02266 -0.15434 0.03769 -0.14358 0.0437 C -0.13038 0.0363 -0.12153 0.0259 -0.1092 0.01711 C -0.09913 0.00994 -0.08924 0.0081 -0.07813 0.00486 C -0.14809 -0.01919 -0.21979 -0.03167 -0.29097 -0.04601 C -0.30191 -0.04809 -0.2691 -0.04323 -0.25816 -0.04115 C -0.24497 -0.03861 -0.23142 -0.03676 -0.21823 -0.03375 C -0.17153 -0.02358 -0.11945 -0.01479 -0.07274 0 C -0.07136 -0.00555 -0.07222 -0.01271 -0.0691 -0.01688 C -0.06736 -0.01919 -0.06441 -0.01849 -0.06181 -0.01919 C -0.05156 -0.01849 -0.04115 -0.01803 -0.0309 -0.01688 C -0.02778 -0.01641 -0.02483 -0.01572 -0.02188 -0.01433 C -0.01997 -0.01318 -0.01649 -0.00948 -0.01649 -0.00948 " pathEditMode="relative" ptsTypes="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958 -0.01364 0.17968 -0.03191 0.26545 -0.07006 C 0.31145 -0.09041 0.4335 -0.13226 0.48541 -0.19353 C 0.50816 -0.26127 0.48125 -0.31838 0.44739 -0.36786 C 0.39132 -0.44902 0.32621 -0.50636 0.24548 -0.52786 C 0.17552 -0.51214 0.13593 -0.46682 0.08194 -0.39468 C 0.01649 -0.30752 -0.00955 -0.26844 -0.0474 -0.15723 C -0.04948 -0.11746 -0.05539 -0.07561 -0.04532 -0.0363 C -0.01702 0.07653 0.05625 0.0978 0.13263 0.11884 C 0.21093 0.11006 0.25364 0.11422 0.31267 0.04138 C 0.31388 0.02844 0.31944 0.01503 0.31649 0.00254 C 0.31336 -0.01064 0.30468 -0.02058 0.29652 -0.0289 C 0.25277 -0.07399 0.24323 -0.06497 0.18559 -0.07746 C 0.1684 -0.07653 0.15104 -0.08093 0.13472 -0.07492 C 0.06666 -0.04994 0.00086 -0.00116 -0.02917 0.08485 C -0.02952 0.08878 -0.03073 0.09271 -0.03073 0.09688 C -0.03073 0.10011 -0.02969 0.0904 -0.02917 0.08716 C -0.02639 0.07491 -0.02309 0.06289 -0.02014 0.05086 C -0.01893 0.03884 -0.01493 0.02659 -0.0165 0.01456 C -0.02188 -0.03422 -0.06962 -0.03954 -0.09618 -0.04833 C -0.13889 -0.04278 -0.18143 -0.0407 -0.22379 -0.03145 C -0.25105 -0.02544 -0.24896 -0.02197 -0.25469 0 C -0.2415 0.05202 -0.20087 0.05826 -0.16372 0.06543 C -0.05365 0.08693 -0.04427 0.08254 0.06354 0.08485 C 0.15989 0.07052 0.25486 0.06127 0.33454 -0.02174 C 0.34895 -0.03653 0.35868 -0.05711 0.371 -0.07492 C 0.37586 -0.09018 0.38593 -0.10428 0.38559 -0.12093 C 0.38177 -0.24139 0.31319 -0.22474 0.24548 -0.23237 C -0.00764 -0.18729 -0.25313 -0.11052 -0.4908 0.01942 C -0.54827 0.05086 -0.6 0.09849 -0.65452 0.13803 C -0.65018 0.19769 -0.6658 0.26659 -0.64167 0.31722 C -0.63021 0.34127 -0.59931 0.30705 -0.57987 0.29549 C -0.55209 0.27907 -0.53421 0.24855 -0.51441 0.22034 C -0.49966 0.17133 -0.49723 0.18335 -0.51441 0.11884 C -0.51632 0.11167 -0.52275 0.09503 -0.52535 0.10173 C -0.5283 0.10913 -0.52066 0.11769 -0.51632 0.1237 C -0.50591 0.13757 -0.4941 0.14959 -0.48178 0.16 C -0.45764 0.18034 -0.43299 0.19953 -0.40712 0.21572 C -0.33299 0.26219 -0.27466 0.28901 -0.19289 0.30289 C -0.15799 0.3089 -0.1224 0.30612 -0.08733 0.30774 C -0.01754 0.28323 0.01336 0.27815 0.06198 0.20832 C 0.06336 0.203 0.07517 0.163 0.07291 0.15029 C 0.05989 0.08092 -0.00434 0.08 -0.04532 0.07769 C -0.06407 0.08092 -0.08316 0.08393 -0.10191 0.08716 C -0.10521 0.08786 -0.09618 0.09387 -0.09289 0.09456 C -0.08004 0.09711 -0.06719 0.09618 -0.05469 0.09688 C 0.00954 0.09456 0.07395 0.09271 0.13836 0.08971 C 0.14201 0.08948 0.14687 0.09086 0.14913 0.08716 C 0.15086 0.08439 0.14722 0.08023 0.14531 0.07769 C 0.13888 0.06913 0.12343 0.04971 0.11267 0.04601 C 0.09704 0.02821 0.0868 0.00763 0.07812 -0.01688 " pathEditMode="relative" ptsTypes="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958 -0.01364 0.17968 -0.03191 0.26545 -0.07006 C 0.31145 -0.09041 0.4335 -0.13226 0.48541 -0.19353 C 0.50816 -0.26127 0.48125 -0.31838 0.44739 -0.36786 C 0.39132 -0.44902 0.32621 -0.50636 0.24548 -0.52786 C 0.17552 -0.51214 0.13593 -0.46682 0.08194 -0.39468 C 0.01649 -0.30752 -0.00955 -0.26844 -0.0474 -0.15723 C -0.04948 -0.11746 -0.05539 -0.07561 -0.04532 -0.0363 C -0.01702 0.07653 0.05625 0.0978 0.13263 0.11884 C 0.21093 0.11006 0.25364 0.11422 0.31267 0.04138 C 0.31388 0.02844 0.31944 0.01503 0.31649 0.00254 C 0.31336 -0.01064 0.30468 -0.02058 0.29652 -0.0289 C 0.25277 -0.07399 0.24323 -0.06497 0.18559 -0.07746 C 0.1684 -0.07653 0.15104 -0.08093 0.13472 -0.07492 C 0.06666 -0.04994 0.00086 -0.00116 -0.02917 0.08485 C -0.02952 0.08878 -0.03073 0.09271 -0.03073 0.09688 C -0.03073 0.10011 -0.02969 0.0904 -0.02917 0.08716 C -0.02639 0.07491 -0.02309 0.06289 -0.02014 0.05086 C -0.01893 0.03884 -0.01493 0.02659 -0.0165 0.01456 C -0.02188 -0.03422 -0.06962 -0.03954 -0.09618 -0.04833 C -0.13889 -0.04278 -0.18143 -0.0407 -0.22379 -0.03145 C -0.25105 -0.02544 -0.24896 -0.02197 -0.25469 0 C -0.2415 0.05202 -0.20087 0.05826 -0.16372 0.06543 C -0.05365 0.08693 -0.04427 0.08254 0.06354 0.08485 C 0.15989 0.07052 0.25486 0.06127 0.33454 -0.02174 C 0.34895 -0.03653 0.35868 -0.05711 0.371 -0.07492 C 0.37586 -0.09018 0.38593 -0.10428 0.38559 -0.12093 C 0.38177 -0.24139 0.31319 -0.22474 0.24548 -0.23237 C -0.00764 -0.18729 -0.25313 -0.11052 -0.4908 0.01942 C -0.54827 0.05086 -0.6 0.09849 -0.65452 0.13803 C -0.65018 0.19769 -0.6658 0.26659 -0.64167 0.31722 C -0.63021 0.34127 -0.59931 0.30705 -0.57987 0.29549 C -0.55209 0.27907 -0.53421 0.24855 -0.51441 0.22034 C -0.49966 0.17133 -0.49723 0.18335 -0.51441 0.11884 C -0.51632 0.11167 -0.52275 0.09503 -0.52535 0.10173 C -0.5283 0.10913 -0.52066 0.11769 -0.51632 0.1237 C -0.50591 0.13757 -0.4941 0.14959 -0.48178 0.16 C -0.45764 0.18034 -0.43299 0.19953 -0.40712 0.21572 C -0.33299 0.26219 -0.27466 0.28901 -0.19289 0.30289 C -0.15799 0.3089 -0.1224 0.30612 -0.08733 0.30774 C -0.01754 0.28323 0.01336 0.27815 0.06198 0.20832 C 0.06336 0.203 0.07517 0.163 0.07291 0.15029 C 0.05989 0.08092 -0.00434 0.08 -0.04532 0.07769 C -0.06407 0.08092 -0.08316 0.08393 -0.10191 0.08716 C -0.10521 0.08786 -0.09618 0.09387 -0.09289 0.09456 C -0.08004 0.09711 -0.06719 0.09618 -0.05469 0.09688 C 0.00954 0.09456 0.07395 0.09271 0.13836 0.08971 C 0.14201 0.08948 0.14687 0.09086 0.14913 0.08716 C 0.15086 0.08439 0.14722 0.08023 0.14531 0.07769 C 0.13888 0.06913 0.12343 0.04971 0.11267 0.04601 C 0.09704 0.02821 0.0868 0.00763 0.07812 -0.01688 " pathEditMode="relative" ptsTypes="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914400" y="152400"/>
            <a:ext cx="776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Classical Ignorance vs. Quantum Uncertainty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534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No one knew which color was in which box until the moment </a:t>
            </a:r>
            <a:r>
              <a:rPr lang="en-US" sz="2400" b="1" i="1" dirty="0">
                <a:latin typeface="Calibri" charset="0"/>
              </a:rPr>
              <a:t>one</a:t>
            </a:r>
            <a:r>
              <a:rPr lang="en-US" sz="2400" dirty="0">
                <a:latin typeface="Calibri" charset="0"/>
              </a:rPr>
              <a:t> 	of the boxes was opened.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Opening the first box only revealed to us something that was</a:t>
            </a:r>
          </a:p>
          <a:p>
            <a:r>
              <a:rPr lang="en-US" sz="2400" dirty="0">
                <a:latin typeface="Calibri" charset="0"/>
              </a:rPr>
              <a:t>	</a:t>
            </a:r>
            <a:r>
              <a:rPr lang="en-US" sz="2400" b="1" i="1" dirty="0">
                <a:latin typeface="Calibri" charset="0"/>
              </a:rPr>
              <a:t>real</a:t>
            </a:r>
            <a:r>
              <a:rPr lang="en-US" sz="2400" dirty="0">
                <a:latin typeface="Calibri" charset="0"/>
              </a:rPr>
              <a:t> and already </a:t>
            </a:r>
            <a:r>
              <a:rPr lang="en-US" sz="2400" b="1" i="1" dirty="0">
                <a:latin typeface="Calibri" charset="0"/>
              </a:rPr>
              <a:t>predetermined</a:t>
            </a:r>
            <a:r>
              <a:rPr lang="en-US" sz="2400" dirty="0">
                <a:latin typeface="Calibri" charset="0"/>
              </a:rPr>
              <a:t> here on Earth.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</a:t>
            </a:r>
            <a:r>
              <a:rPr lang="en-US" sz="2400" b="1" dirty="0">
                <a:latin typeface="Calibri" charset="0"/>
              </a:rPr>
              <a:t>Quantum mechanics</a:t>
            </a:r>
            <a:r>
              <a:rPr lang="en-US" sz="2400" dirty="0">
                <a:latin typeface="Calibri" charset="0"/>
              </a:rPr>
              <a:t> would say </a:t>
            </a:r>
            <a:r>
              <a:rPr lang="en-US" sz="2400" dirty="0" smtClean="0">
                <a:latin typeface="Calibri" charset="0"/>
              </a:rPr>
              <a:t>that </a:t>
            </a:r>
            <a:r>
              <a:rPr lang="en-US" sz="2400" dirty="0">
                <a:latin typeface="Calibri" charset="0"/>
              </a:rPr>
              <a:t>“quantum socks</a:t>
            </a:r>
            <a:r>
              <a:rPr lang="en-US" sz="2400" dirty="0" smtClean="0">
                <a:latin typeface="Calibri" charset="0"/>
              </a:rPr>
              <a:t>” are </a:t>
            </a:r>
            <a:r>
              <a:rPr lang="en-US" sz="2400" dirty="0">
                <a:latin typeface="Calibri" charset="0"/>
              </a:rPr>
              <a:t>in a 	</a:t>
            </a:r>
            <a:r>
              <a:rPr lang="en-US" sz="2400" b="1" i="1" dirty="0">
                <a:latin typeface="Calibri" charset="0"/>
              </a:rPr>
              <a:t>superposition state </a:t>
            </a:r>
            <a:r>
              <a:rPr lang="en-US" sz="2400" dirty="0">
                <a:latin typeface="Calibri" charset="0"/>
              </a:rPr>
              <a:t>of equal parts blue and red.</a:t>
            </a:r>
          </a:p>
          <a:p>
            <a:endParaRPr lang="en-US" sz="24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Opening </a:t>
            </a:r>
            <a:r>
              <a:rPr lang="en-US" sz="2400" b="1" i="1" dirty="0">
                <a:latin typeface="Calibri" charset="0"/>
              </a:rPr>
              <a:t>just one </a:t>
            </a:r>
            <a:r>
              <a:rPr lang="en-US" sz="2400" dirty="0">
                <a:latin typeface="Calibri" charset="0"/>
              </a:rPr>
              <a:t>box instantly </a:t>
            </a:r>
            <a:r>
              <a:rPr lang="en-US" sz="2400" dirty="0" smtClean="0">
                <a:latin typeface="Calibri" charset="0"/>
              </a:rPr>
              <a:t>forces </a:t>
            </a:r>
            <a:r>
              <a:rPr lang="en-US" sz="2400" b="1" i="1" dirty="0">
                <a:latin typeface="Calibri" charset="0"/>
              </a:rPr>
              <a:t>both socks </a:t>
            </a:r>
            <a:r>
              <a:rPr lang="en-US" sz="2400" dirty="0">
                <a:latin typeface="Calibri" charset="0"/>
              </a:rPr>
              <a:t>to assume 	definite (but always opposite) colors </a:t>
            </a:r>
            <a:r>
              <a:rPr lang="en-US" sz="2400" b="1" i="1" dirty="0">
                <a:latin typeface="Calibri" charset="0"/>
              </a:rPr>
              <a:t>at random</a:t>
            </a:r>
            <a:r>
              <a:rPr lang="en-US" sz="2400" dirty="0">
                <a:latin typeface="Calibri" charset="0"/>
              </a:rPr>
              <a:t>, even 	though the boxes are very far apart.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b="1" i="1" dirty="0">
                <a:latin typeface="Calibri" charset="0"/>
              </a:rPr>
              <a:t>Local Realism</a:t>
            </a:r>
            <a:r>
              <a:rPr lang="en-US" sz="2400" dirty="0">
                <a:latin typeface="Calibri" charset="0"/>
              </a:rPr>
              <a:t> says </a:t>
            </a:r>
            <a:r>
              <a:rPr lang="en-US" sz="2400" dirty="0" smtClean="0">
                <a:latin typeface="Calibri" charset="0"/>
              </a:rPr>
              <a:t>the </a:t>
            </a:r>
            <a:r>
              <a:rPr lang="en-US" sz="2400" dirty="0">
                <a:latin typeface="Calibri" charset="0"/>
              </a:rPr>
              <a:t>superposition state is a reflection of</a:t>
            </a:r>
          </a:p>
          <a:p>
            <a:r>
              <a:rPr lang="en-US" sz="2400" dirty="0">
                <a:latin typeface="Calibri" charset="0"/>
              </a:rPr>
              <a:t>	classical ignorance.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>
          <a:xfrm>
            <a:off x="4267200" y="914400"/>
            <a:ext cx="4488180" cy="2110216"/>
            <a:chOff x="1600200" y="1553230"/>
            <a:chExt cx="5610225" cy="2637770"/>
          </a:xfrm>
        </p:grpSpPr>
        <p:pic>
          <p:nvPicPr>
            <p:cNvPr id="20482" name="Picture 2" descr="C:\Users\Zombie\Desktop\SCHOOL\ModernCourseMaterials\CurriculumPHYS2130FA10\Images\120Orientation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752600"/>
              <a:ext cx="5610225" cy="24384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266950" y="1600200"/>
              <a:ext cx="3930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1950" y="1553230"/>
              <a:ext cx="3802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6950" y="1553230"/>
              <a:ext cx="37542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57200" y="3124200"/>
            <a:ext cx="8458200" cy="1200328"/>
            <a:chOff x="2057893" y="4267200"/>
            <a:chExt cx="10219520" cy="1200328"/>
          </a:xfrm>
        </p:grpSpPr>
        <p:sp>
          <p:nvSpPr>
            <p:cNvPr id="10" name="TextBox 9"/>
            <p:cNvSpPr txBox="1"/>
            <p:nvPr/>
          </p:nvSpPr>
          <p:spPr>
            <a:xfrm>
              <a:off x="2057893" y="4267200"/>
              <a:ext cx="1021952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we send in an atom in a </a:t>
              </a:r>
              <a:r>
                <a:rPr lang="en-US" sz="2400" b="1" i="1" dirty="0" smtClean="0"/>
                <a:t>definite state</a:t>
              </a:r>
              <a:r>
                <a:rPr lang="en-US" sz="2400" dirty="0" smtClean="0"/>
                <a:t>         , the probability for the atom to leave from the plus-channel if the setting on the analyzer is random is:</a:t>
              </a:r>
              <a:endParaRPr lang="en-US" sz="2400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8962974" y="4267200"/>
            <a:ext cx="612775" cy="561975"/>
          </p:xfrm>
          <a:graphic>
            <a:graphicData uri="http://schemas.openxmlformats.org/presentationml/2006/ole">
              <p:oleObj spid="_x0000_s95234" name="Equation" r:id="rId5" imgW="304560" imgH="279360" progId="Equation.DSMT4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457200" y="4653915"/>
            <a:ext cx="65197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              [1/3 x 1] + [1/3 x 1/4] + [1/3 x 1/4]</a:t>
            </a:r>
          </a:p>
          <a:p>
            <a:endParaRPr lang="en-US" sz="1000" dirty="0" smtClean="0"/>
          </a:p>
          <a:p>
            <a:r>
              <a:rPr lang="en-US" sz="2400" dirty="0" smtClean="0"/>
              <a:t>                               = 4/12 + 1/12 + 1/12 = 6/12 = 1/2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4567" y="228600"/>
            <a:ext cx="5590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Remember this problem?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943600"/>
            <a:ext cx="171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Remember: 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86000" y="5759450"/>
          <a:ext cx="1792288" cy="869950"/>
        </p:xfrm>
        <a:graphic>
          <a:graphicData uri="http://schemas.openxmlformats.org/presentationml/2006/ole">
            <p:oleObj spid="_x0000_s95235" name="Equation" r:id="rId6" imgW="888840" imgH="431640" progId="Equation.DSMT4">
              <p:embed/>
            </p:oleObj>
          </a:graphicData>
        </a:graphic>
      </p:graphicFrame>
      <p:grpSp>
        <p:nvGrpSpPr>
          <p:cNvPr id="7" name="Group 13"/>
          <p:cNvGrpSpPr/>
          <p:nvPr/>
        </p:nvGrpSpPr>
        <p:grpSpPr>
          <a:xfrm>
            <a:off x="304800" y="990600"/>
            <a:ext cx="3432175" cy="1798638"/>
            <a:chOff x="381000" y="5059362"/>
            <a:chExt cx="3432175" cy="1798638"/>
          </a:xfrm>
        </p:grpSpPr>
        <p:pic>
          <p:nvPicPr>
            <p:cNvPr id="17" name="Picture 3" descr="C:\Users\Zombie\Desktop\Prob_SG3settings cop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5059362"/>
              <a:ext cx="2849562" cy="1798638"/>
            </a:xfrm>
            <a:prstGeom prst="rect">
              <a:avLst/>
            </a:prstGeom>
            <a:noFill/>
          </p:spPr>
        </p:pic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3200400" y="5791200"/>
            <a:ext cx="612775" cy="561975"/>
          </p:xfrm>
          <a:graphic>
            <a:graphicData uri="http://schemas.openxmlformats.org/presentationml/2006/ole">
              <p:oleObj spid="_x0000_s95236" name="Equation" r:id="rId8" imgW="304560" imgH="279360" progId="Equation.DSMT4">
                <p:embed/>
              </p:oleObj>
            </a:graphicData>
          </a:graphic>
        </p:graphicFrame>
      </p:grp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7288213" y="5568950"/>
          <a:ext cx="1663700" cy="685800"/>
        </p:xfrm>
        <a:graphic>
          <a:graphicData uri="http://schemas.openxmlformats.org/presentationml/2006/ole">
            <p:oleObj spid="_x0000_s95237" name="Packager Shell Object" showAsIcon="1" r:id="rId9" imgW="1663920" imgH="685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852" y="228600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Local-Reality Machine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Imagine a pair of </a:t>
            </a:r>
            <a:r>
              <a:rPr lang="en-US" sz="2400" dirty="0"/>
              <a:t>Stern-Gerlach </a:t>
            </a:r>
            <a:r>
              <a:rPr lang="en-US" sz="2400" dirty="0" smtClean="0"/>
              <a:t>analyzers </a:t>
            </a:r>
            <a:r>
              <a:rPr lang="en-US" sz="2400" dirty="0"/>
              <a:t>with three </a:t>
            </a:r>
            <a:r>
              <a:rPr lang="en-US" sz="2400" dirty="0" smtClean="0"/>
              <a:t>settings,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oriented 120</a:t>
            </a:r>
            <a:r>
              <a:rPr lang="en-US" sz="2400" baseline="30000" dirty="0"/>
              <a:t>0</a:t>
            </a:r>
            <a:r>
              <a:rPr lang="en-US" sz="2400" dirty="0"/>
              <a:t> from the </a:t>
            </a:r>
            <a:r>
              <a:rPr lang="en-US" sz="2400" dirty="0" smtClean="0"/>
              <a:t>other: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2209800" y="4419600"/>
            <a:ext cx="4488180" cy="2110216"/>
            <a:chOff x="1600200" y="1553230"/>
            <a:chExt cx="5610225" cy="2637770"/>
          </a:xfrm>
        </p:grpSpPr>
        <p:pic>
          <p:nvPicPr>
            <p:cNvPr id="6" name="Picture 2" descr="C:\Users\Zombie\Desktop\SCHOOL\ModernCourseMaterials\CurriculumPHYS2130FA10\Images\120Orientation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752600"/>
              <a:ext cx="5610225" cy="2438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66950" y="1600200"/>
              <a:ext cx="3930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71950" y="1553230"/>
              <a:ext cx="3802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76950" y="1553230"/>
              <a:ext cx="37542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963612" y="1219200"/>
            <a:ext cx="7342188" cy="2100262"/>
            <a:chOff x="963612" y="1219200"/>
            <a:chExt cx="7342188" cy="2100262"/>
          </a:xfrm>
        </p:grpSpPr>
        <p:pic>
          <p:nvPicPr>
            <p:cNvPr id="3074" name="Picture 2" descr="C:\Users\Zombie\Desktop\LocalRealityMachine 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3612" y="1219200"/>
              <a:ext cx="7342188" cy="21002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438400" y="214378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3652" y="21336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Zombie\Desktop\SG0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8915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22"/>
          <p:cNvGrpSpPr>
            <a:grpSpLocks/>
          </p:cNvGrpSpPr>
          <p:nvPr/>
        </p:nvGrpSpPr>
        <p:grpSpPr bwMode="auto">
          <a:xfrm>
            <a:off x="2362200" y="76200"/>
            <a:ext cx="6705600" cy="2209800"/>
            <a:chOff x="2286000" y="609600"/>
            <a:chExt cx="6705600" cy="2209800"/>
          </a:xfrm>
        </p:grpSpPr>
        <p:sp>
          <p:nvSpPr>
            <p:cNvPr id="12" name="Rectangle 11"/>
            <p:cNvSpPr/>
            <p:nvPr/>
          </p:nvSpPr>
          <p:spPr>
            <a:xfrm>
              <a:off x="2286000" y="9144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2667000" y="609600"/>
            <a:ext cx="758825" cy="695325"/>
          </p:xfrm>
          <a:graphic>
            <a:graphicData uri="http://schemas.openxmlformats.org/presentationml/2006/ole">
              <p:oleObj spid="_x0000_s5122" name="Equation" r:id="rId4" imgW="304560" imgH="279360" progId="Equation.DSMT4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7391400" y="22860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7000" y="1295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5123" name="Object 6"/>
            <p:cNvGraphicFramePr>
              <a:graphicFrameLocks noChangeAspect="1"/>
            </p:cNvGraphicFramePr>
            <p:nvPr/>
          </p:nvGraphicFramePr>
          <p:xfrm>
            <a:off x="8001000" y="2124075"/>
            <a:ext cx="822325" cy="695325"/>
          </p:xfrm>
          <a:graphic>
            <a:graphicData uri="http://schemas.openxmlformats.org/presentationml/2006/ole">
              <p:oleObj spid="_x0000_s5123" name="Equation" r:id="rId5" imgW="330120" imgH="279360" progId="Equation.DSMT4">
                <p:embed/>
              </p:oleObj>
            </a:graphicData>
          </a:graphic>
        </p:graphicFrame>
        <p:graphicFrame>
          <p:nvGraphicFramePr>
            <p:cNvPr id="5124" name="Object 7"/>
            <p:cNvGraphicFramePr>
              <a:graphicFrameLocks noChangeAspect="1"/>
            </p:cNvGraphicFramePr>
            <p:nvPr/>
          </p:nvGraphicFramePr>
          <p:xfrm>
            <a:off x="7315200" y="1066800"/>
            <a:ext cx="822325" cy="695325"/>
          </p:xfrm>
          <a:graphic>
            <a:graphicData uri="http://schemas.openxmlformats.org/presentationml/2006/ole">
              <p:oleObj spid="_x0000_s5124" name="Equation" r:id="rId6" imgW="330120" imgH="279360" progId="Equation.DSMT4">
                <p:embed/>
              </p:oleObj>
            </a:graphicData>
          </a:graphic>
        </p:graphicFrame>
        <p:sp>
          <p:nvSpPr>
            <p:cNvPr id="5133" name="TextBox 20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7152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  <p:sp>
          <p:nvSpPr>
            <p:cNvPr id="5134" name="TextBox 21"/>
            <p:cNvSpPr txBox="1">
              <a:spLocks noChangeArrowheads="1"/>
            </p:cNvSpPr>
            <p:nvPr/>
          </p:nvSpPr>
          <p:spPr bwMode="auto">
            <a:xfrm>
              <a:off x="7315200" y="2209800"/>
              <a:ext cx="71526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</p:grpSp>
      <p:cxnSp>
        <p:nvCxnSpPr>
          <p:cNvPr id="16" name="Straight Arrow Connector 15"/>
          <p:cNvCxnSpPr>
            <a:endCxn id="14" idx="2"/>
          </p:cNvCxnSpPr>
          <p:nvPr/>
        </p:nvCxnSpPr>
        <p:spPr>
          <a:xfrm>
            <a:off x="6553200" y="1143000"/>
            <a:ext cx="8001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685800" y="3700463"/>
            <a:ext cx="762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latin typeface="Calibri" charset="0"/>
              </a:rPr>
              <a:t>Interpretation One</a:t>
            </a:r>
          </a:p>
          <a:p>
            <a:pPr algn="ctr"/>
            <a:endParaRPr lang="en-US" sz="2400" b="1" u="sng" dirty="0">
              <a:latin typeface="Calibri" charset="0"/>
            </a:endParaRPr>
          </a:p>
          <a:p>
            <a:pPr algn="just"/>
            <a:r>
              <a:rPr lang="en-US" sz="2400" dirty="0">
                <a:latin typeface="Calibri" charset="0"/>
              </a:rPr>
              <a:t>An atom with a definite value of </a:t>
            </a:r>
            <a:r>
              <a:rPr lang="en-US" sz="2400" dirty="0" err="1">
                <a:latin typeface="Calibri" charset="0"/>
              </a:rPr>
              <a:t>m</a:t>
            </a:r>
            <a:r>
              <a:rPr lang="en-US" sz="2400" baseline="-25000" dirty="0" err="1">
                <a:latin typeface="Calibri" charset="0"/>
              </a:rPr>
              <a:t>Z</a:t>
            </a:r>
            <a:r>
              <a:rPr lang="en-US" sz="2400" dirty="0">
                <a:latin typeface="Calibri" charset="0"/>
              </a:rPr>
              <a:t> also has a definite value of </a:t>
            </a:r>
            <a:r>
              <a:rPr lang="en-US" sz="2400" dirty="0" err="1">
                <a:latin typeface="Calibri" charset="0"/>
              </a:rPr>
              <a:t>m</a:t>
            </a:r>
            <a:r>
              <a:rPr lang="en-US" sz="2400" baseline="-25000" dirty="0" err="1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 but that value changes so rapidly that we can’t predict it ahead of time.</a:t>
            </a:r>
          </a:p>
          <a:p>
            <a:pPr algn="just"/>
            <a:endParaRPr lang="en-US" sz="1000" dirty="0">
              <a:latin typeface="Calibri" charset="0"/>
            </a:endParaRPr>
          </a:p>
          <a:p>
            <a:pPr algn="just"/>
            <a:r>
              <a:rPr lang="en-US" sz="2400" dirty="0">
                <a:latin typeface="Calibri" charset="0"/>
              </a:rPr>
              <a:t>(Remember, magnetic moments</a:t>
            </a:r>
          </a:p>
          <a:p>
            <a:pPr algn="just"/>
            <a:r>
              <a:rPr lang="en-US" sz="2400" dirty="0">
                <a:latin typeface="Calibri" charset="0"/>
              </a:rPr>
              <a:t>precess in the presence of a </a:t>
            </a:r>
          </a:p>
          <a:p>
            <a:pPr algn="just"/>
            <a:r>
              <a:rPr lang="en-US" sz="2400" dirty="0">
                <a:latin typeface="Calibri" charset="0"/>
              </a:rPr>
              <a:t>magnetic field.)</a:t>
            </a:r>
          </a:p>
        </p:txBody>
      </p:sp>
      <p:pic>
        <p:nvPicPr>
          <p:cNvPr id="5129" name="Picture 3" descr="C:\Users\Zombie\Desktop\SGcurrentloopexpectaions(1) 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762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352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Whatever the setting of the </a:t>
            </a:r>
            <a:r>
              <a:rPr lang="en-US" sz="2400" b="1" dirty="0" smtClean="0"/>
              <a:t>Left</a:t>
            </a:r>
            <a:r>
              <a:rPr lang="en-US" sz="2400" dirty="0" smtClean="0"/>
              <a:t> </a:t>
            </a:r>
            <a:r>
              <a:rPr lang="en-US" sz="2400" b="1" dirty="0" smtClean="0"/>
              <a:t>Analyzer </a:t>
            </a:r>
            <a:r>
              <a:rPr lang="en-US" sz="2400" dirty="0" smtClean="0"/>
              <a:t>(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, or </a:t>
            </a:r>
            <a:r>
              <a:rPr lang="en-US" sz="2400" b="1" dirty="0" smtClean="0"/>
              <a:t>C</a:t>
            </a:r>
            <a:r>
              <a:rPr lang="en-US" sz="2400" dirty="0" smtClean="0"/>
              <a:t>), if the answer is +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red bulb</a:t>
            </a:r>
            <a:r>
              <a:rPr lang="en-US" sz="2400" dirty="0" smtClean="0"/>
              <a:t> flashes, and the </a:t>
            </a:r>
            <a:r>
              <a:rPr lang="en-US" sz="2400" dirty="0" smtClean="0">
                <a:solidFill>
                  <a:schemeClr val="tx2"/>
                </a:solidFill>
              </a:rPr>
              <a:t>blue bulb</a:t>
            </a:r>
            <a:r>
              <a:rPr lang="en-US" sz="2400" dirty="0" smtClean="0"/>
              <a:t> flashes if the answer is –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963612" y="1219200"/>
            <a:ext cx="7342188" cy="2100262"/>
            <a:chOff x="963612" y="1219200"/>
            <a:chExt cx="7342188" cy="2100262"/>
          </a:xfrm>
        </p:grpSpPr>
        <p:pic>
          <p:nvPicPr>
            <p:cNvPr id="3074" name="Picture 2" descr="C:\Users\Zombie\Desktop\LocalRealityMachine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612" y="1219200"/>
              <a:ext cx="7342188" cy="21002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438400" y="214378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3652" y="21336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" y="489567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</a:t>
            </a:r>
            <a:r>
              <a:rPr lang="en-US" sz="2400" b="1" dirty="0" smtClean="0"/>
              <a:t>Right</a:t>
            </a:r>
            <a:r>
              <a:rPr lang="en-US" sz="2400" dirty="0" smtClean="0"/>
              <a:t> </a:t>
            </a:r>
            <a:r>
              <a:rPr lang="en-US" sz="2400" b="1" dirty="0" smtClean="0"/>
              <a:t>Analyzer</a:t>
            </a:r>
            <a:r>
              <a:rPr lang="en-US" sz="2400" dirty="0" smtClean="0"/>
              <a:t>, the </a:t>
            </a:r>
            <a:r>
              <a:rPr lang="en-US" sz="2400" b="1" i="1" dirty="0" smtClean="0"/>
              <a:t>opposite</a:t>
            </a:r>
            <a:r>
              <a:rPr lang="en-US" sz="2400" dirty="0" smtClean="0"/>
              <a:t> is true.  This way, when the analyzers have the </a:t>
            </a:r>
            <a:r>
              <a:rPr lang="en-US" sz="2400" b="1" i="1" dirty="0" smtClean="0"/>
              <a:t>same setting</a:t>
            </a:r>
            <a:r>
              <a:rPr lang="en-US" sz="2400" dirty="0" smtClean="0"/>
              <a:t>, they always both light up the </a:t>
            </a:r>
            <a:r>
              <a:rPr lang="en-US" sz="2400" b="1" i="1" dirty="0" smtClean="0"/>
              <a:t>same color</a:t>
            </a:r>
            <a:r>
              <a:rPr lang="en-US" sz="24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5852" y="228600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Local-Reality Machine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962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</a:t>
            </a:r>
            <a:r>
              <a:rPr lang="en-US" sz="2400" b="1" i="1" dirty="0" smtClean="0"/>
              <a:t>ignore the settings </a:t>
            </a:r>
            <a:r>
              <a:rPr lang="en-US" sz="2400" dirty="0" smtClean="0"/>
              <a:t>for both analyzers and let them </a:t>
            </a:r>
            <a:r>
              <a:rPr lang="en-US" sz="2400" b="1" i="1" dirty="0" smtClean="0"/>
              <a:t>change at random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b="1" dirty="0" smtClean="0"/>
              <a:t>50%</a:t>
            </a:r>
            <a:r>
              <a:rPr lang="en-US" sz="2400" dirty="0" smtClean="0"/>
              <a:t> of the time, the analyzers flash the </a:t>
            </a:r>
            <a:r>
              <a:rPr lang="en-US" sz="2400" b="1" i="1" dirty="0" smtClean="0"/>
              <a:t>same color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b="1" dirty="0" smtClean="0"/>
              <a:t>50%</a:t>
            </a:r>
            <a:r>
              <a:rPr lang="en-US" sz="2400" dirty="0" smtClean="0"/>
              <a:t> of the time, the analyzers flash </a:t>
            </a:r>
            <a:r>
              <a:rPr lang="en-US" sz="2400" b="1" i="1" dirty="0" smtClean="0"/>
              <a:t>different colors</a:t>
            </a:r>
            <a:r>
              <a:rPr lang="en-US" sz="2400" dirty="0" smtClean="0"/>
              <a:t>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963612" y="1219200"/>
            <a:ext cx="7342188" cy="2100262"/>
            <a:chOff x="963612" y="1219200"/>
            <a:chExt cx="7342188" cy="2100262"/>
          </a:xfrm>
        </p:grpSpPr>
        <p:pic>
          <p:nvPicPr>
            <p:cNvPr id="3074" name="Picture 2" descr="C:\Users\Zombie\Desktop\LocalRealityMachine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612" y="1219200"/>
              <a:ext cx="7342188" cy="21002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438400" y="214378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3652" y="21336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52800" y="3352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OBSERVATION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852" y="228600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Local-Reality Machine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274165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Suppose there were some quality possessed by each atom pair that </a:t>
            </a:r>
            <a:r>
              <a:rPr lang="en-US" sz="2400" b="1" i="1" dirty="0" smtClean="0"/>
              <a:t>predetermines</a:t>
            </a:r>
            <a:r>
              <a:rPr lang="en-US" sz="2400" dirty="0" smtClean="0"/>
              <a:t> which bulb is going to light up.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Say each atom pair is </a:t>
            </a:r>
            <a:r>
              <a:rPr lang="en-US" sz="2400" b="1" i="1" dirty="0" smtClean="0"/>
              <a:t>created</a:t>
            </a:r>
            <a:r>
              <a:rPr lang="en-US" sz="2400" dirty="0" smtClean="0"/>
              <a:t> with an </a:t>
            </a:r>
            <a:r>
              <a:rPr lang="en-US" sz="2400" b="1" i="1" dirty="0" smtClean="0"/>
              <a:t>instruction set</a:t>
            </a:r>
            <a:r>
              <a:rPr lang="en-US" sz="2400" dirty="0" smtClean="0"/>
              <a:t> that will determine which bulb lights up for each of the three settings 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 and </a:t>
            </a:r>
            <a:r>
              <a:rPr lang="en-US" sz="2400" b="1" dirty="0" smtClean="0"/>
              <a:t>C</a:t>
            </a:r>
            <a:r>
              <a:rPr lang="en-US" sz="2400" dirty="0" smtClean="0"/>
              <a:t>.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963612" y="1219200"/>
            <a:ext cx="7342188" cy="2100262"/>
            <a:chOff x="963612" y="1219200"/>
            <a:chExt cx="7342188" cy="2100262"/>
          </a:xfrm>
        </p:grpSpPr>
        <p:pic>
          <p:nvPicPr>
            <p:cNvPr id="3074" name="Picture 2" descr="C:\Users\Zombie\Desktop\LocalRealityMachine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612" y="1219200"/>
              <a:ext cx="7342188" cy="210026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438400" y="214378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3652" y="21336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3352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devise a </a:t>
            </a:r>
            <a:r>
              <a:rPr lang="en-US" sz="2400" b="1" i="1" dirty="0" smtClean="0"/>
              <a:t>local realistic scheme </a:t>
            </a:r>
            <a:r>
              <a:rPr lang="en-US" sz="2400" dirty="0" smtClean="0"/>
              <a:t>that accounts for these results?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852" y="228600"/>
            <a:ext cx="5308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u="sng" dirty="0" smtClean="0"/>
              <a:t>Local-Reality Machine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8629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represents the quantum state of </a:t>
            </a:r>
            <a:r>
              <a:rPr lang="en-US" sz="2400" b="1" i="1" dirty="0" smtClean="0"/>
              <a:t>that type of atom pair </a:t>
            </a:r>
            <a:r>
              <a:rPr lang="en-US" sz="2400" dirty="0" smtClean="0"/>
              <a:t>	</a:t>
            </a:r>
            <a:r>
              <a:rPr lang="en-US" sz="2400" b="1" i="1" dirty="0" smtClean="0"/>
              <a:t>at the moment</a:t>
            </a:r>
            <a:r>
              <a:rPr lang="en-US" sz="2400" dirty="0" smtClean="0"/>
              <a:t> the atom pair is produced at the source.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826206" y="228600"/>
            <a:ext cx="3498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Instruction Sets</a:t>
            </a:r>
            <a:endParaRPr lang="en-US" sz="4000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0" y="1600200"/>
          <a:ext cx="4551362" cy="631825"/>
        </p:xfrm>
        <a:graphic>
          <a:graphicData uri="http://schemas.openxmlformats.org/presentationml/2006/ole">
            <p:oleObj spid="_x0000_s73730" name="Equation" r:id="rId3" imgW="1828800" imgH="2538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066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suppose an atom pair is produced in the state: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662535"/>
            <a:ext cx="53157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b="1" i="1" dirty="0" smtClean="0"/>
              <a:t>instruction set </a:t>
            </a:r>
            <a:r>
              <a:rPr lang="en-US" sz="2400" dirty="0" smtClean="0"/>
              <a:t>tells each analyzer to: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light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if the device is set to </a:t>
            </a:r>
            <a:r>
              <a:rPr lang="en-US" sz="2400" b="1" dirty="0" smtClean="0"/>
              <a:t>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light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if the device is set to </a:t>
            </a:r>
            <a:r>
              <a:rPr lang="en-US" sz="2400" b="1" dirty="0" smtClean="0"/>
              <a:t>B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light </a:t>
            </a:r>
            <a:r>
              <a:rPr lang="en-US" sz="2400" dirty="0" smtClean="0">
                <a:solidFill>
                  <a:schemeClr val="tx2"/>
                </a:solidFill>
              </a:rPr>
              <a:t>blue</a:t>
            </a:r>
            <a:r>
              <a:rPr lang="en-US" sz="2400" dirty="0" smtClean="0"/>
              <a:t> if the device is set to </a:t>
            </a:r>
            <a:r>
              <a:rPr lang="en-US" sz="2400" b="1" dirty="0" smtClean="0"/>
              <a:t>C</a:t>
            </a:r>
            <a:endParaRPr lang="en-US" sz="2400" b="1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81000" y="5768975"/>
          <a:ext cx="1169987" cy="631825"/>
        </p:xfrm>
        <a:graphic>
          <a:graphicData uri="http://schemas.openxmlformats.org/presentationml/2006/ole">
            <p:oleObj spid="_x0000_s73731" name="Equation" r:id="rId4" imgW="469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3048000"/>
          <a:ext cx="7620000" cy="31242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905000"/>
                <a:gridCol w="1905000"/>
              </a:tblGrid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RESULT FOR EACH RUN, IF THE SWITCH IS SET TO: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TYPE OF ATOM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VIII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6206" y="228600"/>
            <a:ext cx="3498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Instruction Sets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detector has </a:t>
            </a:r>
            <a:r>
              <a:rPr lang="en-US" sz="2400" b="1" i="1" dirty="0" smtClean="0"/>
              <a:t>three possible settings</a:t>
            </a:r>
            <a:r>
              <a:rPr lang="en-US" sz="2400" dirty="0" smtClean="0"/>
              <a:t> (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 </a:t>
            </a:r>
            <a:r>
              <a:rPr lang="en-US" sz="2400" dirty="0" smtClean="0"/>
              <a:t>&amp; </a:t>
            </a:r>
            <a:r>
              <a:rPr lang="en-US" sz="2400" b="1" dirty="0" smtClean="0"/>
              <a:t>C</a:t>
            </a:r>
            <a:r>
              <a:rPr lang="en-US" sz="2400" dirty="0" smtClean="0"/>
              <a:t>), and </a:t>
            </a:r>
            <a:r>
              <a:rPr lang="en-US" sz="2400" b="1" i="1" dirty="0" smtClean="0"/>
              <a:t>two possible outcomes</a:t>
            </a:r>
            <a:r>
              <a:rPr lang="en-US" sz="2400" dirty="0" smtClean="0"/>
              <a:t> for each setting (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tx2"/>
                </a:solidFill>
              </a:rPr>
              <a:t>blue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There are therefore </a:t>
            </a:r>
            <a:r>
              <a:rPr lang="en-US" sz="2400" b="1" i="1" dirty="0" smtClean="0"/>
              <a:t>eight types</a:t>
            </a:r>
            <a:r>
              <a:rPr lang="en-US" sz="2400" dirty="0" smtClean="0"/>
              <a:t> of atom pairs that can be produced.  Which type of atom pair is produced is random.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13360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 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206" y="228600"/>
            <a:ext cx="3498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Instruction Sets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</a:t>
            </a:r>
            <a:r>
              <a:rPr lang="en-US" sz="2400" b="1" i="1" dirty="0" smtClean="0"/>
              <a:t>nine different combinations</a:t>
            </a:r>
            <a:r>
              <a:rPr lang="en-US" sz="2400" dirty="0" smtClean="0"/>
              <a:t> for how each of the two analyzers could be set: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148840"/>
          <a:ext cx="7696200" cy="4549726"/>
        </p:xfrm>
        <a:graphic>
          <a:graphicData uri="http://schemas.openxmlformats.org/drawingml/2006/table">
            <a:tbl>
              <a:tblPr/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33879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ANALYZER SETTING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TYPE OF ATOM-PAIR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LEFT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RIGHT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B/R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/R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/R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R/R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B/B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7759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# OF SETTINGS FLASHING SAME COLOR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0" y="99060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819400"/>
            <a:ext cx="51054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206" y="228600"/>
            <a:ext cx="3498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Instruction Sets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72 (9 x 8) possible outcomes, with 48 outcomes where the bulbs flash the same color: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057400"/>
          <a:ext cx="8077202" cy="1219200"/>
        </p:xfrm>
        <a:graphic>
          <a:graphicData uri="http://schemas.openxmlformats.org/drawingml/2006/table">
            <a:tbl>
              <a:tblPr/>
              <a:tblGrid>
                <a:gridCol w="4043002"/>
                <a:gridCol w="504275"/>
                <a:gridCol w="504275"/>
                <a:gridCol w="504275"/>
                <a:gridCol w="504275"/>
                <a:gridCol w="504275"/>
                <a:gridCol w="504275"/>
                <a:gridCol w="504275"/>
                <a:gridCol w="504275"/>
              </a:tblGrid>
              <a:tr h="476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TYPE OF ATOM PAIR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# OF SETTINGS FLASHING SAME COLOR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5243" marR="652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74100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i="1" dirty="0" smtClean="0"/>
              <a:t>probability</a:t>
            </a:r>
            <a:r>
              <a:rPr lang="en-US" sz="2400" dirty="0" smtClean="0"/>
              <a:t> for both analyzers to flash the </a:t>
            </a:r>
            <a:r>
              <a:rPr lang="en-US" sz="2400" b="1" i="1" dirty="0" smtClean="0"/>
              <a:t>same color</a:t>
            </a:r>
            <a:r>
              <a:rPr lang="en-US" sz="2400" dirty="0" smtClean="0"/>
              <a:t> is: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05200" y="4167187"/>
          <a:ext cx="1800225" cy="785813"/>
        </p:xfrm>
        <a:graphic>
          <a:graphicData uri="http://schemas.openxmlformats.org/presentationml/2006/ole">
            <p:oleObj spid="_x0000_s77826" name="Equation" r:id="rId3" imgW="901440" imgH="393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02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We </a:t>
            </a:r>
            <a:r>
              <a:rPr lang="en-US" sz="2400" b="1" i="1" dirty="0" smtClean="0"/>
              <a:t>observe</a:t>
            </a:r>
            <a:r>
              <a:rPr lang="en-US" sz="2400" dirty="0" smtClean="0"/>
              <a:t> that the bulbs flash the same color </a:t>
            </a:r>
            <a:r>
              <a:rPr lang="en-US" sz="2400" b="1" dirty="0" smtClean="0"/>
              <a:t>50%</a:t>
            </a:r>
            <a:r>
              <a:rPr lang="en-US" sz="2400" dirty="0" smtClean="0"/>
              <a:t> of the time.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939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Something </a:t>
            </a:r>
            <a:r>
              <a:rPr lang="en-US" sz="2400" dirty="0" smtClean="0"/>
              <a:t>seems to be wrong with our </a:t>
            </a:r>
            <a:r>
              <a:rPr lang="en-US" sz="2400" b="1" i="1" dirty="0" smtClean="0"/>
              <a:t>deterministic </a:t>
            </a:r>
            <a:r>
              <a:rPr lang="en-US" sz="2400" dirty="0" smtClean="0"/>
              <a:t>scheme!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4191001"/>
            <a:ext cx="12538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</a:t>
            </a:r>
          </a:p>
          <a:p>
            <a:endParaRPr lang="en-US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94200" y="1828800"/>
          <a:ext cx="914400" cy="198438"/>
        </p:xfrm>
        <a:graphic>
          <a:graphicData uri="http://schemas.openxmlformats.org/presentationml/2006/ole">
            <p:oleObj spid="_x0000_s1026" name="Equation" r:id="rId3" imgW="914400" imgH="198720" progId="Equation.DSMT4">
              <p:embed/>
            </p:oleObj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960998" y="457200"/>
            <a:ext cx="7192402" cy="3416320"/>
            <a:chOff x="960998" y="2262187"/>
            <a:chExt cx="7192402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960998" y="2262187"/>
              <a:ext cx="719240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quantum state of both (</a:t>
              </a:r>
              <a:r>
                <a:rPr lang="en-US" sz="2800" b="1" i="1" dirty="0" smtClean="0"/>
                <a:t>entangled</a:t>
              </a:r>
              <a:r>
                <a:rPr lang="en-US" sz="2800" dirty="0" smtClean="0"/>
                <a:t>) particles is</a:t>
              </a:r>
              <a:r>
                <a:rPr lang="en-US" sz="2400" dirty="0" smtClean="0"/>
                <a:t> </a:t>
              </a:r>
              <a:r>
                <a:rPr lang="en-US" sz="2800" dirty="0" smtClean="0"/>
                <a:t>described by: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800" b="1" u="sng" dirty="0" smtClean="0"/>
                <a:t>Remember</a:t>
              </a:r>
              <a:r>
                <a:rPr lang="en-US" sz="2800" dirty="0" smtClean="0"/>
                <a:t>: We can measure along </a:t>
              </a:r>
              <a:r>
                <a:rPr lang="en-US" sz="2800" b="1" i="1" dirty="0" smtClean="0"/>
                <a:t>any axis </a:t>
              </a:r>
              <a:r>
                <a:rPr lang="en-US" sz="2800" dirty="0" smtClean="0"/>
                <a:t>we like and 	the bulbs flash the same color whenever both analyzers measure along the same axis.</a:t>
              </a:r>
              <a:endParaRPr lang="en-US" sz="2800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3810000" y="3252787"/>
            <a:ext cx="3294062" cy="557212"/>
          </p:xfrm>
          <a:graphic>
            <a:graphicData uri="http://schemas.openxmlformats.org/presentationml/2006/ole">
              <p:oleObj spid="_x0000_s1027" name="Equation" r:id="rId4" imgW="1650960" imgH="279360" progId="Equation.DSMT4">
                <p:embed/>
              </p:oleObj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67000" y="4876800"/>
          <a:ext cx="2197100" cy="511175"/>
        </p:xfrm>
        <a:graphic>
          <a:graphicData uri="http://schemas.openxmlformats.org/presentationml/2006/ole">
            <p:oleObj spid="_x0000_s1028" name="Equation" r:id="rId5" imgW="1091880" imgH="253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54300" y="5486400"/>
          <a:ext cx="4157663" cy="612775"/>
        </p:xfrm>
        <a:graphic>
          <a:graphicData uri="http://schemas.openxmlformats.org/presentationml/2006/ole">
            <p:oleObj spid="_x0000_s1029" name="Equation" r:id="rId6" imgW="2070100" imgH="304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403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quantum state describing both particles is not a product of two </a:t>
            </a:r>
            <a:r>
              <a:rPr lang="en-US" sz="2400" b="1" i="1" dirty="0" smtClean="0"/>
              <a:t>independent</a:t>
            </a:r>
            <a:r>
              <a:rPr lang="en-US" sz="2400" dirty="0" smtClean="0"/>
              <a:t> states: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590800" y="1724025"/>
          <a:ext cx="5153025" cy="561975"/>
        </p:xfrm>
        <a:graphic>
          <a:graphicData uri="http://schemas.openxmlformats.org/presentationml/2006/ole">
            <p:oleObj spid="_x0000_s60419" name="Equation" r:id="rId3" imgW="2565360" imgH="27936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81000"/>
            <a:ext cx="7214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know the quantum state </a:t>
            </a:r>
            <a:r>
              <a:rPr lang="en-US" sz="2400" b="1" u="sng" dirty="0" smtClean="0"/>
              <a:t>is not </a:t>
            </a:r>
            <a:r>
              <a:rPr lang="en-US" sz="2400" dirty="0" smtClean="0"/>
              <a:t>described by: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1" y="2514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state could also make the analyzers flash the same color half the time and different colors half the time…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6425" y="3810000"/>
            <a:ext cx="78827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then there would be a possibility for the analyzers to be on the </a:t>
            </a:r>
            <a:r>
              <a:rPr lang="en-US" sz="2400" b="1" i="1" dirty="0" smtClean="0"/>
              <a:t>same setting </a:t>
            </a:r>
            <a:r>
              <a:rPr lang="en-US" sz="2400" dirty="0" smtClean="0"/>
              <a:t>and we get the result:</a:t>
            </a:r>
          </a:p>
          <a:p>
            <a:endParaRPr lang="en-US" sz="1000" dirty="0" smtClean="0"/>
          </a:p>
          <a:p>
            <a:r>
              <a:rPr lang="en-US" sz="2400" dirty="0" smtClean="0"/>
              <a:t>			      </a:t>
            </a:r>
            <a:r>
              <a:rPr lang="en-US" sz="2400" b="1" u="sng" dirty="0" smtClean="0"/>
              <a:t>OR</a:t>
            </a:r>
          </a:p>
          <a:p>
            <a:endParaRPr lang="en-US" sz="1000" b="1" u="sng" dirty="0" smtClean="0"/>
          </a:p>
          <a:p>
            <a:r>
              <a:rPr lang="en-US" sz="2400" dirty="0" smtClean="0"/>
              <a:t>which </a:t>
            </a:r>
            <a:r>
              <a:rPr lang="en-US" sz="2400" b="1" i="1" dirty="0" smtClean="0"/>
              <a:t>never</a:t>
            </a:r>
            <a:r>
              <a:rPr lang="en-US" sz="2400" dirty="0" smtClean="0"/>
              <a:t> happens!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4648200"/>
          <a:ext cx="2028825" cy="558800"/>
        </p:xfrm>
        <a:graphic>
          <a:graphicData uri="http://schemas.openxmlformats.org/presentationml/2006/ole">
            <p:oleObj spid="_x0000_s60420" name="Equation" r:id="rId4" imgW="1015920" imgH="2793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76800" y="4648200"/>
          <a:ext cx="2028825" cy="558800"/>
        </p:xfrm>
        <a:graphic>
          <a:graphicData uri="http://schemas.openxmlformats.org/presentationml/2006/ole">
            <p:oleObj spid="_x0000_s60421" name="Equation" r:id="rId5" imgW="1015920" imgH="279360" progId="Equation.DSMT4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1862137" y="914400"/>
          <a:ext cx="4157663" cy="612775"/>
        </p:xfrm>
        <a:graphic>
          <a:graphicData uri="http://schemas.openxmlformats.org/presentationml/2006/ole">
            <p:oleObj spid="_x0000_s60424" name="Equation" r:id="rId6" imgW="2070100" imgH="304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60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="1" i="1" dirty="0" smtClean="0"/>
              <a:t> probabilistic interpretation</a:t>
            </a:r>
            <a:r>
              <a:rPr lang="en-US" sz="2400" dirty="0" smtClean="0"/>
              <a:t> correctly predicts the likelihood 	for the two analyzers to flash the same color.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369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Our deterministic scheme</a:t>
            </a:r>
            <a:r>
              <a:rPr lang="en-US" sz="2400" dirty="0" smtClean="0"/>
              <a:t> incorrectly predicts how often the 	bulbs should flash the same color.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3588603"/>
            <a:ext cx="8000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assumption of </a:t>
            </a:r>
            <a:r>
              <a:rPr lang="en-US" sz="2400" b="1" i="1" dirty="0" smtClean="0"/>
              <a:t>Local Realism</a:t>
            </a:r>
            <a:r>
              <a:rPr lang="en-US" sz="2400" dirty="0" smtClean="0"/>
              <a:t> is incorrect?</a:t>
            </a:r>
          </a:p>
          <a:p>
            <a:endParaRPr lang="en-US" sz="2400" dirty="0" smtClean="0"/>
          </a:p>
          <a:p>
            <a:pPr marL="457200" indent="-457200">
              <a:buAutoNum type="alphaUcParenR"/>
            </a:pPr>
            <a:r>
              <a:rPr lang="en-US" sz="2400" dirty="0" smtClean="0"/>
              <a:t>Locality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Realism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Both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Neither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I don’t know…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Zombie\Desktop\SG0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8915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22"/>
          <p:cNvGrpSpPr>
            <a:grpSpLocks/>
          </p:cNvGrpSpPr>
          <p:nvPr/>
        </p:nvGrpSpPr>
        <p:grpSpPr bwMode="auto">
          <a:xfrm>
            <a:off x="2362200" y="76200"/>
            <a:ext cx="6705600" cy="2209800"/>
            <a:chOff x="2286000" y="609600"/>
            <a:chExt cx="6705600" cy="2209800"/>
          </a:xfrm>
        </p:grpSpPr>
        <p:sp>
          <p:nvSpPr>
            <p:cNvPr id="12" name="Rectangle 11"/>
            <p:cNvSpPr/>
            <p:nvPr/>
          </p:nvSpPr>
          <p:spPr>
            <a:xfrm>
              <a:off x="2286000" y="9144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7170" name="Object 5"/>
            <p:cNvGraphicFramePr>
              <a:graphicFrameLocks noChangeAspect="1"/>
            </p:cNvGraphicFramePr>
            <p:nvPr/>
          </p:nvGraphicFramePr>
          <p:xfrm>
            <a:off x="2667000" y="609600"/>
            <a:ext cx="758825" cy="695325"/>
          </p:xfrm>
          <a:graphic>
            <a:graphicData uri="http://schemas.openxmlformats.org/presentationml/2006/ole">
              <p:oleObj spid="_x0000_s7170" name="Equation" r:id="rId4" imgW="304560" imgH="279360" progId="Equation.DSMT4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7391400" y="22860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7000" y="1295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8001000" y="2124075"/>
            <a:ext cx="822325" cy="695325"/>
          </p:xfrm>
          <a:graphic>
            <a:graphicData uri="http://schemas.openxmlformats.org/presentationml/2006/ole">
              <p:oleObj spid="_x0000_s7171" name="Equation" r:id="rId5" imgW="330120" imgH="279360" progId="Equation.DSMT4">
                <p:embed/>
              </p:oleObj>
            </a:graphicData>
          </a:graphic>
        </p:graphicFrame>
        <p:graphicFrame>
          <p:nvGraphicFramePr>
            <p:cNvPr id="7172" name="Object 7"/>
            <p:cNvGraphicFramePr>
              <a:graphicFrameLocks noChangeAspect="1"/>
            </p:cNvGraphicFramePr>
            <p:nvPr/>
          </p:nvGraphicFramePr>
          <p:xfrm>
            <a:off x="7315200" y="1066800"/>
            <a:ext cx="822325" cy="695325"/>
          </p:xfrm>
          <a:graphic>
            <a:graphicData uri="http://schemas.openxmlformats.org/presentationml/2006/ole">
              <p:oleObj spid="_x0000_s7172" name="Equation" r:id="rId6" imgW="330120" imgH="279360" progId="Equation.DSMT4">
                <p:embed/>
              </p:oleObj>
            </a:graphicData>
          </a:graphic>
        </p:graphicFrame>
        <p:sp>
          <p:nvSpPr>
            <p:cNvPr id="7180" name="TextBox 20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7152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  <p:sp>
          <p:nvSpPr>
            <p:cNvPr id="7181" name="TextBox 21"/>
            <p:cNvSpPr txBox="1">
              <a:spLocks noChangeArrowheads="1"/>
            </p:cNvSpPr>
            <p:nvPr/>
          </p:nvSpPr>
          <p:spPr bwMode="auto">
            <a:xfrm>
              <a:off x="7315200" y="2209800"/>
              <a:ext cx="71526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</p:grpSp>
      <p:cxnSp>
        <p:nvCxnSpPr>
          <p:cNvPr id="16" name="Straight Arrow Connector 15"/>
          <p:cNvCxnSpPr>
            <a:endCxn id="14" idx="2"/>
          </p:cNvCxnSpPr>
          <p:nvPr/>
        </p:nvCxnSpPr>
        <p:spPr>
          <a:xfrm>
            <a:off x="6553200" y="1143000"/>
            <a:ext cx="8001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16"/>
          <p:cNvSpPr txBox="1">
            <a:spLocks noChangeArrowheads="1"/>
          </p:cNvSpPr>
          <p:nvPr/>
        </p:nvSpPr>
        <p:spPr bwMode="auto">
          <a:xfrm>
            <a:off x="685800" y="3700463"/>
            <a:ext cx="762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latin typeface="Calibri" charset="0"/>
              </a:rPr>
              <a:t>Interpretation Two</a:t>
            </a:r>
          </a:p>
          <a:p>
            <a:endParaRPr lang="en-US" sz="2400">
              <a:latin typeface="Calibri" charset="0"/>
            </a:endParaRPr>
          </a:p>
          <a:p>
            <a:pPr algn="just"/>
            <a:r>
              <a:rPr lang="en-US" sz="2400">
                <a:latin typeface="Calibri" charset="0"/>
              </a:rPr>
              <a:t>An atom with a definite value of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also has a definite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but measuring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disturbs the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in some unpredictable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5486400" cy="28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61501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annual citations of “On the Einstein-Podolsky-Rosen Paradox” </a:t>
            </a:r>
            <a:r>
              <a:rPr lang="en-US" sz="2000" dirty="0" err="1" smtClean="0"/>
              <a:t>J</a:t>
            </a:r>
            <a:r>
              <a:rPr lang="en-US" sz="2000" dirty="0" smtClean="0"/>
              <a:t>. S. Bell, </a:t>
            </a:r>
            <a:r>
              <a:rPr lang="en-US" sz="2000" i="1" dirty="0" smtClean="0"/>
              <a:t>Physics</a:t>
            </a:r>
            <a:r>
              <a:rPr lang="en-US" sz="2000" dirty="0" smtClean="0"/>
              <a:t> </a:t>
            </a:r>
            <a:r>
              <a:rPr lang="en-US" sz="2000" b="1" dirty="0" smtClean="0"/>
              <a:t>1</a:t>
            </a:r>
            <a:r>
              <a:rPr lang="en-US" sz="2000" dirty="0" smtClean="0"/>
              <a:t>, 195 (1964)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26603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[We can devise a realistic scheme that is non-local, but most scientists are uncomfortable with this kind of interpretation.]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26206" y="228600"/>
            <a:ext cx="3322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Bell’s Theorem</a:t>
            </a:r>
            <a:endParaRPr lang="en-US" sz="4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more general theorem by J. S. Bell that proves: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No </a:t>
            </a:r>
            <a:r>
              <a:rPr lang="en-US" sz="2400" b="1" i="1" u="sng" dirty="0" smtClean="0"/>
              <a:t>local</a:t>
            </a:r>
            <a:r>
              <a:rPr lang="en-US" sz="2400" b="1" i="1" dirty="0" smtClean="0"/>
              <a:t> interpretation of quantum phenomena can reproduce all of the predictions of quantum mechanics.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Zombie\Desktop\TestBellsTheorem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3716122" cy="32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26206" y="228600"/>
            <a:ext cx="3322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Bell’s Theorem</a:t>
            </a:r>
            <a:endParaRPr lang="en-US" sz="4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066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a more general theorem by J. S. Bell that proves:</a:t>
            </a:r>
          </a:p>
          <a:p>
            <a:endParaRPr lang="en-US" sz="2400" dirty="0" smtClean="0"/>
          </a:p>
          <a:p>
            <a:r>
              <a:rPr lang="en-US" sz="2400" b="1" i="1" dirty="0" smtClean="0"/>
              <a:t>No </a:t>
            </a:r>
            <a:r>
              <a:rPr lang="en-US" sz="2400" b="1" i="1" u="sng" dirty="0" smtClean="0"/>
              <a:t>local</a:t>
            </a:r>
            <a:r>
              <a:rPr lang="en-US" sz="2400" b="1" i="1" dirty="0" smtClean="0"/>
              <a:t> interpretation of quantum phenomena can reproduce all of the predictions of quantum mechanics.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 bars represent one standard deviation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886200"/>
            <a:ext cx="23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 “best-fit” curve !!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4114800" y="4070866"/>
            <a:ext cx="1447800" cy="439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6172200"/>
            <a:ext cx="533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test of Bell’s Theorem performed by A. </a:t>
            </a:r>
            <a:r>
              <a:rPr lang="en-US" smtClean="0">
                <a:solidFill>
                  <a:srgbClr val="FF0000"/>
                </a:solidFill>
              </a:rPr>
              <a:t>Aspect (1981)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1" y="116734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Interpretations One </a:t>
            </a:r>
            <a:r>
              <a:rPr lang="en-US" sz="2400" dirty="0" smtClean="0"/>
              <a:t>&amp; </a:t>
            </a:r>
            <a:r>
              <a:rPr lang="en-US" sz="2400" b="1" dirty="0" smtClean="0"/>
              <a:t>Two</a:t>
            </a:r>
            <a:r>
              <a:rPr lang="en-US" sz="2400" dirty="0" smtClean="0"/>
              <a:t> involved </a:t>
            </a:r>
            <a:r>
              <a:rPr lang="en-US" sz="2400" b="1" i="1" dirty="0" smtClean="0"/>
              <a:t>hidden variables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Interpretation Three</a:t>
            </a:r>
            <a:r>
              <a:rPr lang="en-US" sz="2400" dirty="0" smtClean="0"/>
              <a:t> said:</a:t>
            </a:r>
          </a:p>
          <a:p>
            <a:endParaRPr lang="en-US" sz="2400" dirty="0" smtClean="0"/>
          </a:p>
          <a:p>
            <a:r>
              <a:rPr lang="en-US" sz="2400" dirty="0" smtClean="0"/>
              <a:t>In general, the state of a quantum system is indeterminate</a:t>
            </a:r>
          </a:p>
          <a:p>
            <a:r>
              <a:rPr lang="en-US" sz="2400" dirty="0" smtClean="0"/>
              <a:t>	until measured.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restate this as:</a:t>
            </a:r>
          </a:p>
          <a:p>
            <a:endParaRPr lang="en-US" sz="2400" dirty="0" smtClean="0"/>
          </a:p>
          <a:p>
            <a:r>
              <a:rPr lang="en-US" sz="2400" cap="all" dirty="0" smtClean="0"/>
              <a:t>The outcome of a QUANTUM experiment cannot, </a:t>
            </a:r>
            <a:r>
              <a:rPr lang="en-US" sz="2400" b="1" i="1" cap="all" dirty="0" smtClean="0"/>
              <a:t>in general</a:t>
            </a:r>
            <a:r>
              <a:rPr lang="en-US" sz="2400" b="1" i="1" cap="all" dirty="0" smtClean="0">
                <a:solidFill>
                  <a:srgbClr val="FF0000"/>
                </a:solidFill>
              </a:rPr>
              <a:t>*</a:t>
            </a:r>
            <a:r>
              <a:rPr lang="en-US" sz="2400" cap="all" dirty="0" smtClean="0"/>
              <a:t>, be predicted exactly; only the probabilities of the various outcomes can be found.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</a:rPr>
              <a:t>IN GENERAL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What would be a counter-example to this?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Cryptography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message can be encoded as a string of 1’s &amp; 0’s:</a:t>
            </a:r>
          </a:p>
          <a:p>
            <a:endParaRPr lang="en-US" sz="2400" dirty="0" smtClean="0"/>
          </a:p>
          <a:p>
            <a:pPr algn="ctr"/>
            <a:r>
              <a:rPr lang="en-US" sz="2400" dirty="0" err="1" smtClean="0"/>
              <a:t>c</a:t>
            </a:r>
            <a:r>
              <a:rPr lang="en-US" sz="2400" dirty="0" smtClean="0"/>
              <a:t> = 1100011</a:t>
            </a:r>
          </a:p>
          <a:p>
            <a:pPr algn="ctr"/>
            <a:r>
              <a:rPr lang="en-US" sz="2400" dirty="0" smtClean="0"/>
              <a:t>a = 1100001</a:t>
            </a:r>
          </a:p>
          <a:p>
            <a:pPr algn="ctr"/>
            <a:r>
              <a:rPr lang="en-US" sz="2400" dirty="0" err="1" smtClean="0"/>
              <a:t>t</a:t>
            </a:r>
            <a:r>
              <a:rPr lang="en-US" sz="2400" dirty="0" smtClean="0"/>
              <a:t> = 1110100</a:t>
            </a:r>
          </a:p>
          <a:p>
            <a:pPr algn="ctr"/>
            <a:endParaRPr lang="en-US" sz="2400" dirty="0" smtClean="0"/>
          </a:p>
          <a:p>
            <a:pPr algn="ctr">
              <a:buFont typeface="Wingdings" charset="2"/>
              <a:buChar char="è"/>
            </a:pPr>
            <a:r>
              <a:rPr lang="en-US" sz="2400" dirty="0" smtClean="0"/>
              <a:t>“cat” = 110001111000011110100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“message” = {p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dirty="0" smtClean="0"/>
              <a:t>key = {k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,…, 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} 	 (</a:t>
            </a:r>
            <a:r>
              <a:rPr lang="en-US" sz="2400" dirty="0" err="1" smtClean="0"/>
              <a:t>m</a:t>
            </a:r>
            <a:r>
              <a:rPr lang="en-US" sz="2400" dirty="0" smtClean="0"/>
              <a:t> ≥ </a:t>
            </a:r>
            <a:r>
              <a:rPr lang="en-US" sz="2400" dirty="0" err="1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“encrypted message” = {c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	</a:t>
            </a:r>
          </a:p>
          <a:p>
            <a:pPr algn="ctr"/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+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(mod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Cryptography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message can be encoded as a string of 1’s &amp; 0’s:</a:t>
            </a:r>
          </a:p>
          <a:p>
            <a:endParaRPr lang="en-US" sz="2400" dirty="0" smtClean="0"/>
          </a:p>
          <a:p>
            <a:pPr algn="ctr"/>
            <a:r>
              <a:rPr lang="en-US" sz="2400" dirty="0" err="1" smtClean="0"/>
              <a:t>c</a:t>
            </a:r>
            <a:r>
              <a:rPr lang="en-US" sz="2400" dirty="0" smtClean="0"/>
              <a:t> = 1100011</a:t>
            </a:r>
          </a:p>
          <a:p>
            <a:pPr algn="ctr"/>
            <a:r>
              <a:rPr lang="en-US" sz="2400" dirty="0" smtClean="0"/>
              <a:t>a = 1100001</a:t>
            </a:r>
          </a:p>
          <a:p>
            <a:pPr algn="ctr"/>
            <a:r>
              <a:rPr lang="en-US" sz="2400" dirty="0" err="1" smtClean="0"/>
              <a:t>t</a:t>
            </a:r>
            <a:r>
              <a:rPr lang="en-US" sz="2400" dirty="0" smtClean="0"/>
              <a:t> = 1110100</a:t>
            </a:r>
          </a:p>
          <a:p>
            <a:pPr algn="ctr"/>
            <a:endParaRPr lang="en-US" sz="2400" dirty="0" smtClean="0"/>
          </a:p>
          <a:p>
            <a:pPr algn="ctr">
              <a:buFont typeface="Wingdings" charset="2"/>
              <a:buChar char="è"/>
            </a:pPr>
            <a:r>
              <a:rPr lang="en-US" sz="2400" dirty="0" smtClean="0"/>
              <a:t>“cat”  110001111000011110100</a:t>
            </a:r>
          </a:p>
          <a:p>
            <a:pPr algn="ctr"/>
            <a:r>
              <a:rPr lang="en-US" sz="2400" dirty="0" smtClean="0"/>
              <a:t> +  key   101011001101011010101</a:t>
            </a:r>
          </a:p>
          <a:p>
            <a:pPr algn="ctr"/>
            <a:r>
              <a:rPr lang="en-US" sz="2400" dirty="0" smtClean="0"/>
              <a:t>            = 011010110101000100001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48768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0110101 = 5</a:t>
            </a:r>
          </a:p>
          <a:p>
            <a:pPr algn="ctr"/>
            <a:r>
              <a:rPr lang="en-US" sz="2400" dirty="0" smtClean="0"/>
              <a:t>1010100 = </a:t>
            </a:r>
            <a:r>
              <a:rPr lang="en-US" sz="2400" dirty="0" err="1" smtClean="0"/>
              <a:t>T</a:t>
            </a:r>
            <a:endParaRPr lang="en-US" sz="2400" dirty="0" smtClean="0"/>
          </a:p>
          <a:p>
            <a:pPr algn="ctr"/>
            <a:r>
              <a:rPr lang="en-US" sz="2400" dirty="0" smtClean="0"/>
              <a:t>0100001 =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This message is secure so long as the key is secure!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84-706F-2844-8A7B-DA93F26016C1}" type="slidenum">
              <a:rPr lang="en-US"/>
              <a:pPr/>
              <a:t>45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500063"/>
            <a:ext cx="800100" cy="1466850"/>
          </a:xfrm>
          <a:prstGeom prst="rect">
            <a:avLst/>
          </a:prstGeom>
          <a:noFill/>
        </p:spPr>
      </p:pic>
      <p:pic>
        <p:nvPicPr>
          <p:cNvPr id="25603" name="Picture 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101725"/>
            <a:ext cx="800100" cy="1466850"/>
          </a:xfrm>
          <a:prstGeom prst="rect">
            <a:avLst/>
          </a:prstGeom>
          <a:noFill/>
        </p:spPr>
      </p:pic>
      <p:pic>
        <p:nvPicPr>
          <p:cNvPr id="25605" name="Picture 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25606" name="Picture 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31863" y="2876550"/>
            <a:ext cx="741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Down                                                                                              Up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31863" y="33353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Up                                                                                                 Down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31863" y="37925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Up                                                                                                 Down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31863" y="42497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Down                                                                                              Up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31863" y="47069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Down                                                                                              Up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31863" y="51641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Up                                                                                                Down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931863" y="56213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Up                                                                                                Down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31863" y="60785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Down                                                                                              Up</a:t>
            </a:r>
          </a:p>
        </p:txBody>
      </p:sp>
      <p:pic>
        <p:nvPicPr>
          <p:cNvPr id="25615" name="Picture 1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6" name="Picture 1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7" name="Picture 17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8" name="Picture 18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9" name="Picture 19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20" name="Picture 20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9" name="Picture 29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0" name="Picture 30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1" name="Picture 31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2" name="Picture 32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3" name="Picture 3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4" name="Picture 34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5" name="Picture 35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27000" y="142875"/>
            <a:ext cx="703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Suppose we have two observers with their analyzers oriented along the +</a:t>
            </a:r>
            <a:r>
              <a:rPr lang="en-US" sz="2400" dirty="0" err="1" smtClean="0"/>
              <a:t>z</a:t>
            </a:r>
            <a:r>
              <a:rPr lang="en-US" sz="2400" dirty="0" smtClean="0"/>
              <a:t>-direction:</a:t>
            </a:r>
            <a:endParaRPr lang="en-US" sz="2400" dirty="0"/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852613" y="2074863"/>
            <a:ext cx="5470525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With the </a:t>
            </a:r>
            <a:r>
              <a:rPr lang="en-US" sz="2200" dirty="0"/>
              <a:t>magnets</a:t>
            </a:r>
            <a:r>
              <a:rPr lang="en-US" sz="2200" dirty="0" smtClean="0"/>
              <a:t> oriented along the same direction, you </a:t>
            </a:r>
            <a:r>
              <a:rPr lang="en-US" sz="2200" dirty="0"/>
              <a:t>get a random sequence of up and down, but with the two particles always giving opposite </a:t>
            </a:r>
            <a:r>
              <a:rPr lang="en-US" sz="2200" dirty="0" smtClean="0"/>
              <a:t>results.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3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4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6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6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9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9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1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C -0.1217 0.0296 -0.24323 0.05919 -0.32743 0.05318 C -0.41163 0.04717 -0.45868 0.00532 -0.50555 -0.03653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6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rAng="0" ptsTypes="aaA">
                                      <p:cBhvr>
                                        <p:cTn id="12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3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7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84-706F-2844-8A7B-DA93F26016C1}" type="slidenum">
              <a:rPr lang="en-US"/>
              <a:pPr/>
              <a:t>46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500063"/>
            <a:ext cx="800100" cy="1466850"/>
          </a:xfrm>
          <a:prstGeom prst="rect">
            <a:avLst/>
          </a:prstGeom>
          <a:noFill/>
        </p:spPr>
      </p:pic>
      <p:pic>
        <p:nvPicPr>
          <p:cNvPr id="25603" name="Picture 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101725"/>
            <a:ext cx="800100" cy="1466850"/>
          </a:xfrm>
          <a:prstGeom prst="rect">
            <a:avLst/>
          </a:prstGeom>
          <a:noFill/>
        </p:spPr>
      </p:pic>
      <p:pic>
        <p:nvPicPr>
          <p:cNvPr id="25605" name="Picture 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25606" name="Picture 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31863" y="2876550"/>
            <a:ext cx="741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31863" y="3335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                                                                                                	        0</a:t>
            </a:r>
            <a:endParaRPr lang="en-US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31863" y="37925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	                      0</a:t>
            </a:r>
            <a:endParaRPr lang="en-US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31863" y="42497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31863" y="47069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31863" y="51641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0</a:t>
            </a:r>
            <a:endParaRPr lang="en-US" dirty="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931863" y="5621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0</a:t>
            </a:r>
            <a:endParaRPr lang="en-US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31863" y="60785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1</a:t>
            </a:r>
            <a:endParaRPr lang="en-US" dirty="0"/>
          </a:p>
        </p:txBody>
      </p:sp>
      <p:pic>
        <p:nvPicPr>
          <p:cNvPr id="25615" name="Picture 1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6" name="Picture 1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7" name="Picture 17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8" name="Picture 18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9" name="Picture 19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20" name="Picture 20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9" name="Picture 29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0" name="Picture 30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1" name="Picture 31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2" name="Picture 32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3" name="Picture 3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4" name="Picture 34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5" name="Picture 35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27000" y="142875"/>
            <a:ext cx="703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Suppose we call “up” along +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-direction “1”,and “down” along the +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-direction “0”.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852613" y="2074863"/>
            <a:ext cx="5470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If both observers know their analyzers are oriented along the same direction, then each observer always knows what the other observer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3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4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6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6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9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9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1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C -0.1217 0.0296 -0.24323 0.05919 -0.32743 0.05318 C -0.41163 0.04717 -0.45868 0.00532 -0.50555 -0.03653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6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rAng="0" ptsTypes="aaA">
                                      <p:cBhvr>
                                        <p:cTn id="12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3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7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0884-706F-2844-8A7B-DA93F26016C1}" type="slidenum">
              <a:rPr lang="en-US"/>
              <a:pPr/>
              <a:t>47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500063"/>
            <a:ext cx="800100" cy="1466850"/>
          </a:xfrm>
          <a:prstGeom prst="rect">
            <a:avLst/>
          </a:prstGeom>
          <a:noFill/>
        </p:spPr>
      </p:pic>
      <p:pic>
        <p:nvPicPr>
          <p:cNvPr id="25603" name="Picture 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101725"/>
            <a:ext cx="800100" cy="1466850"/>
          </a:xfrm>
          <a:prstGeom prst="rect">
            <a:avLst/>
          </a:prstGeom>
          <a:noFill/>
        </p:spPr>
      </p:pic>
      <p:pic>
        <p:nvPicPr>
          <p:cNvPr id="25605" name="Picture 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25606" name="Picture 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31863" y="2876550"/>
            <a:ext cx="741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31863" y="3335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                                                                                                	        0</a:t>
            </a:r>
            <a:endParaRPr lang="en-US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31863" y="37925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	                      0</a:t>
            </a:r>
            <a:endParaRPr lang="en-US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31863" y="42497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31863" y="47069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1</a:t>
            </a:r>
            <a:endParaRPr lang="en-US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31863" y="51641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0</a:t>
            </a:r>
            <a:endParaRPr lang="en-US" dirty="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931863" y="5621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0</a:t>
            </a:r>
            <a:endParaRPr lang="en-US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31863" y="6078538"/>
            <a:ext cx="7415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1</a:t>
            </a:r>
            <a:endParaRPr lang="en-US" dirty="0"/>
          </a:p>
        </p:txBody>
      </p:sp>
      <p:pic>
        <p:nvPicPr>
          <p:cNvPr id="25615" name="Picture 15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6" name="Picture 16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7" name="Picture 17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18" name="Picture 18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25619" name="Picture 19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25620" name="Picture 20" descr="MCDD01775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9" name="Picture 29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0" name="Picture 30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1" name="Picture 31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2" name="Picture 32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3" name="Picture 33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4" name="Picture 34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25635" name="Picture 35" descr="MCED00214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27000" y="142875"/>
            <a:ext cx="703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Suppose we call “up” along +</a:t>
            </a:r>
            <a:r>
              <a:rPr lang="en-US" sz="2400" dirty="0" err="1" smtClean="0"/>
              <a:t>z</a:t>
            </a:r>
            <a:r>
              <a:rPr lang="en-US" sz="2400" dirty="0" smtClean="0"/>
              <a:t>-direction “1”,and “down” along the +</a:t>
            </a:r>
            <a:r>
              <a:rPr lang="en-US" sz="2400" dirty="0" err="1" smtClean="0"/>
              <a:t>z</a:t>
            </a:r>
            <a:r>
              <a:rPr lang="en-US" sz="2400" dirty="0" smtClean="0"/>
              <a:t>-direction “0”.</a:t>
            </a:r>
            <a:endParaRPr lang="en-US" sz="2400" dirty="0"/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1852613" y="2074863"/>
            <a:ext cx="5470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Suppose we now invert the number assignment for just one of our observers (say, the left one).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981200" y="4191000"/>
            <a:ext cx="5470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Now, both observers have recorded the same random sequence of 1’s and 0’s.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3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4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6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65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9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9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1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C -0.1217 0.0296 -0.24323 0.05919 -0.32743 0.05318 C -0.41163 0.04717 -0.45868 0.00532 -0.50555 -0.03653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6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rAng="0" ptsTypes="aaA">
                                      <p:cBhvr>
                                        <p:cTn id="12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3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7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AFDE-5E2A-3244-AB9C-54E3FA7295E9}" type="slidenum">
              <a:rPr lang="en-US"/>
              <a:pPr/>
              <a:t>48</a:t>
            </a:fld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1323975"/>
            <a:ext cx="800100" cy="146685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40255">
            <a:off x="823913" y="1965325"/>
            <a:ext cx="800100" cy="1466850"/>
          </a:xfrm>
          <a:prstGeom prst="rect">
            <a:avLst/>
          </a:prstGeom>
          <a:noFill/>
        </p:spPr>
      </p:pic>
      <p:pic>
        <p:nvPicPr>
          <p:cNvPr id="27691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2124075"/>
            <a:ext cx="420687" cy="420688"/>
          </a:xfrm>
          <a:prstGeom prst="rect">
            <a:avLst/>
          </a:prstGeom>
          <a:noFill/>
        </p:spPr>
      </p:pic>
      <p:pic>
        <p:nvPicPr>
          <p:cNvPr id="27692" name="Picture 44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144713"/>
            <a:ext cx="420688" cy="420687"/>
          </a:xfrm>
          <a:prstGeom prst="rect">
            <a:avLst/>
          </a:prstGeom>
          <a:noFill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925638"/>
            <a:ext cx="800100" cy="1466850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2125663"/>
            <a:ext cx="433388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205163"/>
            <a:ext cx="433388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8710613" y="1168400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8710613" y="20970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8928100" y="11922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219075" y="21415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196850" y="32464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8926513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3" name="Picture 2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2038350"/>
            <a:ext cx="609600" cy="6096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249238"/>
            <a:ext cx="8659812" cy="51276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What if </a:t>
            </a:r>
            <a:r>
              <a:rPr lang="en-US" sz="2400" dirty="0"/>
              <a:t>you rotate one magnet and not the </a:t>
            </a:r>
            <a:r>
              <a:rPr lang="en-US" sz="2400" dirty="0" smtClean="0"/>
              <a:t>other?</a:t>
            </a:r>
            <a:endParaRPr lang="en-US" sz="2000" dirty="0"/>
          </a:p>
        </p:txBody>
      </p:sp>
      <p:sp>
        <p:nvSpPr>
          <p:cNvPr id="27694" name="WordArt 46"/>
          <p:cNvSpPr>
            <a:spLocks noChangeArrowheads="1" noChangeShapeType="1" noTextEdit="1"/>
          </p:cNvSpPr>
          <p:nvPr/>
        </p:nvSpPr>
        <p:spPr bwMode="auto">
          <a:xfrm>
            <a:off x="2058988" y="243205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84188" y="3352800"/>
            <a:ext cx="86598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Suppose you rotate the left magnet so it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points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along the +x-axis, while the right magnet still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 along 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z-axis.  If you measure the right particle to be spin down, what will you happen when you measure the spin of the left particle?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A. It will be spin up (in the + x-direction).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B. It will be spin down (in the – x-direction).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C. It will be spin up or spin down, with a 50/50 probability.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. It will be spin up or spin down, with some other probability.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. Something else.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5486400"/>
            <a:ext cx="69342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38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0405E-6 L -0.28177 0.029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1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94" grpId="0" animBg="1"/>
      <p:bldP spid="27" grpId="0" build="p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04DC-1EC7-FE4D-8975-5706A165C47B}" type="slidenum">
              <a:rPr lang="en-US"/>
              <a:pPr/>
              <a:t>49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500063"/>
            <a:ext cx="800100" cy="1466850"/>
          </a:xfrm>
          <a:prstGeom prst="rect">
            <a:avLst/>
          </a:prstGeom>
          <a:noFill/>
        </p:spPr>
      </p:pic>
      <p:pic>
        <p:nvPicPr>
          <p:cNvPr id="34852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40255">
            <a:off x="857250" y="1154113"/>
            <a:ext cx="800100" cy="1466850"/>
          </a:xfrm>
          <a:prstGeom prst="rect">
            <a:avLst/>
          </a:prstGeom>
          <a:noFill/>
        </p:spPr>
      </p:pic>
      <p:pic>
        <p:nvPicPr>
          <p:cNvPr id="34859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57" name="Picture 41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319213"/>
            <a:ext cx="420688" cy="420687"/>
          </a:xfrm>
          <a:prstGeom prst="rect">
            <a:avLst/>
          </a:prstGeom>
          <a:noFill/>
        </p:spPr>
      </p:pic>
      <p:pic>
        <p:nvPicPr>
          <p:cNvPr id="34819" name="Picture 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34822" name="Picture 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31863" y="2876550"/>
            <a:ext cx="741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  1</a:t>
            </a:r>
            <a:endParaRPr lang="en-US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31863" y="3335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  0</a:t>
            </a:r>
            <a:endParaRPr lang="en-US" dirty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31863" y="37925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  0</a:t>
            </a:r>
            <a:endParaRPr lang="en-US" dirty="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31863" y="42497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  1</a:t>
            </a:r>
            <a:endParaRPr lang="en-US" dirty="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931863" y="47069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  1</a:t>
            </a:r>
            <a:endParaRPr lang="en-US" dirty="0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931863" y="51641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	                                                                                                0</a:t>
            </a:r>
            <a:endParaRPr lang="en-US" dirty="0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931863" y="56213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	                                                                                                0</a:t>
            </a:r>
            <a:endParaRPr lang="en-US" dirty="0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931863" y="6078538"/>
            <a:ext cx="7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                                                                                              	          1</a:t>
            </a:r>
            <a:endParaRPr lang="en-US" dirty="0"/>
          </a:p>
        </p:txBody>
      </p:sp>
      <p:pic>
        <p:nvPicPr>
          <p:cNvPr id="34831" name="Picture 1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2" name="Picture 1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3" name="Picture 17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4" name="Picture 18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5" name="Picture 19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6" name="Picture 20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45" name="Picture 29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6" name="Picture 30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7" name="Picture 31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8" name="Picture 32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9" name="Picture 3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0" name="Picture 34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1" name="Picture 3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1978025" y="2660650"/>
            <a:ext cx="5187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If</a:t>
            </a:r>
            <a:r>
              <a:rPr lang="en-US" sz="2400" dirty="0" smtClean="0"/>
              <a:t> the right </a:t>
            </a:r>
            <a:r>
              <a:rPr lang="en-US" sz="2400" dirty="0"/>
              <a:t>particle is spin down </a:t>
            </a:r>
            <a:r>
              <a:rPr lang="en-US" sz="2400" dirty="0" smtClean="0"/>
              <a:t>in the +</a:t>
            </a:r>
            <a:r>
              <a:rPr lang="en-US" sz="2400" dirty="0" err="1" smtClean="0"/>
              <a:t>z</a:t>
            </a:r>
            <a:r>
              <a:rPr lang="en-US" sz="2400" dirty="0"/>
              <a:t>-</a:t>
            </a:r>
            <a:r>
              <a:rPr lang="en-US" sz="2400" dirty="0" smtClean="0"/>
              <a:t>direction</a:t>
            </a:r>
            <a:r>
              <a:rPr lang="en-US" sz="2400" dirty="0"/>
              <a:t>, </a:t>
            </a:r>
            <a:r>
              <a:rPr lang="en-US" sz="2400" dirty="0" smtClean="0"/>
              <a:t>then the </a:t>
            </a:r>
            <a:r>
              <a:rPr lang="en-US" sz="2400" dirty="0"/>
              <a:t>left particle is spin up </a:t>
            </a:r>
            <a:r>
              <a:rPr lang="en-US" sz="2400" dirty="0" smtClean="0"/>
              <a:t>in the +</a:t>
            </a:r>
            <a:r>
              <a:rPr lang="en-US" sz="2400" dirty="0" err="1" smtClean="0"/>
              <a:t>z</a:t>
            </a:r>
            <a:r>
              <a:rPr lang="en-US" sz="2400" dirty="0"/>
              <a:t>-</a:t>
            </a:r>
            <a:r>
              <a:rPr lang="en-US" sz="2400" dirty="0" smtClean="0"/>
              <a:t>direction</a:t>
            </a:r>
            <a:r>
              <a:rPr lang="en-US" sz="2400" dirty="0"/>
              <a:t>.  </a:t>
            </a:r>
            <a:r>
              <a:rPr lang="en-US" sz="2400" dirty="0" smtClean="0"/>
              <a:t>So you have a 50/50 probability of measuring the right particle as up or down along +x-direction.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2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31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44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48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6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rAng="0" ptsTypes="aaA">
                                      <p:cBhvr>
                                        <p:cTn id="6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78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2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95" dur="10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99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12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C -0.1217 0.0296 -0.24323 0.05919 -0.32743 0.05318 C -0.41163 0.04717 -0.45868 0.00532 -0.50555 -0.03653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6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7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2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3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  <p:bldP spid="34827" grpId="0"/>
      <p:bldP spid="34828" grpId="0"/>
      <p:bldP spid="34829" grpId="0"/>
      <p:bldP spid="348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Zombie\Desktop\SG04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8915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22"/>
          <p:cNvGrpSpPr>
            <a:grpSpLocks/>
          </p:cNvGrpSpPr>
          <p:nvPr/>
        </p:nvGrpSpPr>
        <p:grpSpPr bwMode="auto">
          <a:xfrm>
            <a:off x="2362200" y="76200"/>
            <a:ext cx="6705600" cy="2209800"/>
            <a:chOff x="2286000" y="609600"/>
            <a:chExt cx="6705600" cy="2209800"/>
          </a:xfrm>
        </p:grpSpPr>
        <p:sp>
          <p:nvSpPr>
            <p:cNvPr id="12" name="Rectangle 11"/>
            <p:cNvSpPr/>
            <p:nvPr/>
          </p:nvSpPr>
          <p:spPr>
            <a:xfrm>
              <a:off x="2286000" y="9144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2667000" y="609600"/>
            <a:ext cx="758825" cy="695325"/>
          </p:xfrm>
          <a:graphic>
            <a:graphicData uri="http://schemas.openxmlformats.org/presentationml/2006/ole">
              <p:oleObj spid="_x0000_s8194" name="Equation" r:id="rId4" imgW="304560" imgH="279360" progId="Equation.DSMT4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7391400" y="2286000"/>
              <a:ext cx="1600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7000" y="1295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8195" name="Object 6"/>
            <p:cNvGraphicFramePr>
              <a:graphicFrameLocks noChangeAspect="1"/>
            </p:cNvGraphicFramePr>
            <p:nvPr/>
          </p:nvGraphicFramePr>
          <p:xfrm>
            <a:off x="8001000" y="2124075"/>
            <a:ext cx="822325" cy="695325"/>
          </p:xfrm>
          <a:graphic>
            <a:graphicData uri="http://schemas.openxmlformats.org/presentationml/2006/ole">
              <p:oleObj spid="_x0000_s8195" name="Equation" r:id="rId5" imgW="330120" imgH="279360" progId="Equation.DSMT4">
                <p:embed/>
              </p:oleObj>
            </a:graphicData>
          </a:graphic>
        </p:graphicFrame>
        <p:graphicFrame>
          <p:nvGraphicFramePr>
            <p:cNvPr id="8196" name="Object 7"/>
            <p:cNvGraphicFramePr>
              <a:graphicFrameLocks noChangeAspect="1"/>
            </p:cNvGraphicFramePr>
            <p:nvPr/>
          </p:nvGraphicFramePr>
          <p:xfrm>
            <a:off x="7315200" y="1066800"/>
            <a:ext cx="822325" cy="695325"/>
          </p:xfrm>
          <a:graphic>
            <a:graphicData uri="http://schemas.openxmlformats.org/presentationml/2006/ole">
              <p:oleObj spid="_x0000_s8196" name="Equation" r:id="rId6" imgW="330120" imgH="279360" progId="Equation.DSMT4">
                <p:embed/>
              </p:oleObj>
            </a:graphicData>
          </a:graphic>
        </p:graphicFrame>
        <p:sp>
          <p:nvSpPr>
            <p:cNvPr id="8204" name="TextBox 20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7152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  <p:sp>
          <p:nvSpPr>
            <p:cNvPr id="8205" name="TextBox 21"/>
            <p:cNvSpPr txBox="1">
              <a:spLocks noChangeArrowheads="1"/>
            </p:cNvSpPr>
            <p:nvPr/>
          </p:nvSpPr>
          <p:spPr bwMode="auto">
            <a:xfrm>
              <a:off x="7315200" y="2209800"/>
              <a:ext cx="71526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50%</a:t>
              </a:r>
            </a:p>
          </p:txBody>
        </p:sp>
      </p:grpSp>
      <p:cxnSp>
        <p:nvCxnSpPr>
          <p:cNvPr id="16" name="Straight Arrow Connector 15"/>
          <p:cNvCxnSpPr>
            <a:endCxn id="14" idx="2"/>
          </p:cNvCxnSpPr>
          <p:nvPr/>
        </p:nvCxnSpPr>
        <p:spPr>
          <a:xfrm>
            <a:off x="6553200" y="1143000"/>
            <a:ext cx="8001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22"/>
          <p:cNvSpPr txBox="1">
            <a:spLocks noChangeArrowheads="1"/>
          </p:cNvSpPr>
          <p:nvPr/>
        </p:nvSpPr>
        <p:spPr bwMode="auto">
          <a:xfrm>
            <a:off x="685800" y="3700463"/>
            <a:ext cx="762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>
                <a:latin typeface="Calibri" charset="0"/>
              </a:rPr>
              <a:t>Interpretation Three</a:t>
            </a:r>
          </a:p>
          <a:p>
            <a:pPr algn="ctr"/>
            <a:endParaRPr lang="en-US" sz="2400" b="1" u="sng">
              <a:latin typeface="Calibri" charset="0"/>
            </a:endParaRPr>
          </a:p>
          <a:p>
            <a:pPr algn="just"/>
            <a:r>
              <a:rPr lang="en-US" sz="2400">
                <a:latin typeface="Calibri" charset="0"/>
              </a:rPr>
              <a:t>An atom with a definite value of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doesn’t have a definite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.  All we can say is that there is a 50% probability for either value to be found when we make the measurement.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81000" y="48752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34" name="Picture 18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0" y="51641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81000" y="53324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52400" y="5181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35" name="Picture 19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6" name="Picture 20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45" name="Picture 29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6" name="Picture 30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7" name="Picture 31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8" name="Picture 32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9" name="Picture 3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0" name="Picture 34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1" name="Picture 3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9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50" y="473338"/>
            <a:ext cx="800100" cy="1466850"/>
          </a:xfrm>
          <a:prstGeom prst="rect">
            <a:avLst/>
          </a:prstGeom>
          <a:noFill/>
        </p:spPr>
      </p:pic>
      <p:pic>
        <p:nvPicPr>
          <p:cNvPr id="76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49" y="473338"/>
            <a:ext cx="800100" cy="1466850"/>
          </a:xfrm>
          <a:prstGeom prst="rect">
            <a:avLst/>
          </a:prstGeom>
          <a:noFill/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40"/>
            <a:ext cx="800100" cy="1466850"/>
          </a:xfrm>
          <a:prstGeom prst="rect">
            <a:avLst/>
          </a:prstGeom>
          <a:noFill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37"/>
            <a:ext cx="800100" cy="1466850"/>
          </a:xfrm>
          <a:prstGeom prst="rect">
            <a:avLst/>
          </a:prstGeom>
          <a:noFill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1" y="1159138"/>
            <a:ext cx="800100" cy="1466850"/>
          </a:xfrm>
          <a:prstGeom prst="rect">
            <a:avLst/>
          </a:prstGeom>
          <a:noFill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5240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04DC-1EC7-FE4D-8975-5706A165C47B}" type="slidenum">
              <a:rPr lang="en-US"/>
              <a:pPr/>
              <a:t>50</a:t>
            </a:fld>
            <a:endParaRPr lang="en-US"/>
          </a:p>
        </p:txBody>
      </p:sp>
      <p:pic>
        <p:nvPicPr>
          <p:cNvPr id="34859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57" name="Picture 41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319213"/>
            <a:ext cx="420688" cy="420687"/>
          </a:xfrm>
          <a:prstGeom prst="rect">
            <a:avLst/>
          </a:prstGeom>
          <a:noFill/>
        </p:spPr>
      </p:pic>
      <p:pic>
        <p:nvPicPr>
          <p:cNvPr id="34819" name="Picture 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34822" name="Picture 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pic>
        <p:nvPicPr>
          <p:cNvPr id="34831" name="Picture 1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2" name="Picture 1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3" name="Picture 17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	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33353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0" y="3792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42497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47069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0" y="5621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0" y="6078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                                                                                   	          1 </a:t>
            </a:r>
            <a:endParaRPr lang="en-US" dirty="0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52400" y="3810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Z </a:t>
            </a: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X </a:t>
            </a:r>
            <a:endParaRPr lang="en-US" dirty="0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152400" y="5638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2400" y="6096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                                                                                              	              X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81000" y="28956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1000" y="56388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1000" y="35052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1000" y="44196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81000" y="3810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8600" y="228600"/>
            <a:ext cx="579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them orient their analyzers at random</a:t>
            </a:r>
          </a:p>
          <a:p>
            <a:r>
              <a:rPr lang="en-US" sz="2400" dirty="0" smtClean="0"/>
              <a:t>and record the results (Trial 1):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6000" y="1981200"/>
            <a:ext cx="518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let’s compare the data for when the orientation agreed: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3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3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5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409E-6 -0.0183 C -0.12493 0.02038 -0.24987 0.05929 -0.33628 0.05141 C -0.4227 0.04354 -0.47076 -0.01135 -0.51917 -0.066 " pathEditMode="relative" rAng="0" ptsTypes="aaA">
                                      <p:cBhvr>
                                        <p:cTn id="6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296E-6 2.42242E-6 C -0.11921 0.02478 -0.23825 0.04956 -0.32067 0.04423 C -0.40292 0.03937 -0.44873 0.00463 -0.49489 -0.02988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7 C -0.04963 0.0044 -0.10758 0.00811 -0.13274 0.00973 C -0.1579 0.01112 -0.12563 0.00695 -0.14281 0.00973 C -0.15998 0.01227 -0.20857 0.02038 -0.23616 0.02571 C -0.26427 0.03103 -0.28284 0.03034 -0.31095 0.04145 C -0.33888 0.05257 -0.37949 0.07411 -0.40448 0.09171 C -0.42912 0.10931 -0.44334 0.12807 -0.46018 0.14636 C -0.47718 0.16466 -0.49818 0.19199 -0.50598 0.20125 " pathEditMode="relative" rAng="0" ptsTypes="aaaaaaaA">
                                      <p:cBhvr>
                                        <p:cTn id="10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11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26" dur="10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826E-6 -2.70959E-6 C -0.04286 0.01158 -0.08572 0.02339 -0.12615 0.0315 C -0.16658 0.0396 -0.20909 0.04516 -0.24293 0.0484 C -0.27677 0.05165 -0.30314 0.05304 -0.32969 0.05049 C -0.35624 0.04794 -0.38175 0.04192 -0.40222 0.03358 C -0.4227 0.02524 -0.43745 0.01135 -0.45272 -2.70959E-6 C -0.46799 -0.01135 -0.48083 -0.02269 -0.49367 -0.03381 " pathEditMode="relative" ptsTypes="aaaaaaA">
                                      <p:cBhvr>
                                        <p:cTn id="130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4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02E-6 -1.99166E-7 C 0.14697 -0.01992 0.29412 -0.03937 0.39146 -0.03752 C 0.48864 -0.03497 0.53653 -0.00973 0.58442 0.01598 " pathEditMode="relative" rAng="0" ptsTypes="aaA">
                                      <p:cBhvr>
                                        <p:cTn id="14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881E-6 -0.0183 C -0.1258 0.02038 -0.2516 0.05929 -0.33871 0.05141 C -0.42564 0.04354 -0.47406 -0.01135 -0.52264 -0.066 " pathEditMode="relative" rAng="0" ptsTypes="aaA">
                                      <p:cBhvr>
                                        <p:cTn id="15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6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159E-6 4.84947E-6 C -0.12216 0.0081 -0.24432 0.01667 -0.32604 0.04817 C -0.40777 0.07943 -0.44942 0.13455 -0.49124 0.18967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95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80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6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6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6" grpId="0"/>
      <p:bldP spid="82" grpId="0"/>
      <p:bldP spid="77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78" grpId="0"/>
      <p:bldP spid="79" grpId="0"/>
      <p:bldP spid="80" grpId="0"/>
      <p:bldP spid="83" grpId="0"/>
      <p:bldP spid="84" grpId="0"/>
      <p:bldP spid="85" grpId="0" animBg="1"/>
      <p:bldP spid="86" grpId="0" animBg="1"/>
      <p:bldP spid="87" grpId="0" animBg="1"/>
      <p:bldP spid="94" grpId="0" animBg="1"/>
      <p:bldP spid="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52400" y="3810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Z </a:t>
            </a:r>
            <a:endParaRPr lang="en-US" dirty="0"/>
          </a:p>
        </p:txBody>
      </p:sp>
      <p:pic>
        <p:nvPicPr>
          <p:cNvPr id="34832" name="Picture 1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3" name="Picture 17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81000" y="48752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34" name="Picture 18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0" y="51641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81000" y="53324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52400" y="5181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4835" name="Picture 19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6" name="Picture 20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45" name="Picture 29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6" name="Picture 30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7" name="Picture 31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8" name="Picture 32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9" name="Picture 3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0" name="Picture 34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1" name="Picture 3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9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50" y="473338"/>
            <a:ext cx="800100" cy="1466850"/>
          </a:xfrm>
          <a:prstGeom prst="rect">
            <a:avLst/>
          </a:prstGeom>
          <a:noFill/>
        </p:spPr>
      </p:pic>
      <p:pic>
        <p:nvPicPr>
          <p:cNvPr id="76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49449" y="473338"/>
            <a:ext cx="800100" cy="1466850"/>
          </a:xfrm>
          <a:prstGeom prst="rect">
            <a:avLst/>
          </a:prstGeom>
          <a:noFill/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40"/>
            <a:ext cx="800100" cy="1466850"/>
          </a:xfrm>
          <a:prstGeom prst="rect">
            <a:avLst/>
          </a:prstGeom>
          <a:noFill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0" y="1159137"/>
            <a:ext cx="800100" cy="1466850"/>
          </a:xfrm>
          <a:prstGeom prst="rect">
            <a:avLst/>
          </a:prstGeom>
          <a:noFill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359745">
            <a:off x="743851" y="1159138"/>
            <a:ext cx="800100" cy="1466850"/>
          </a:xfrm>
          <a:prstGeom prst="rect">
            <a:avLst/>
          </a:prstGeom>
          <a:noFill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5240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04DC-1EC7-FE4D-8975-5706A165C47B}" type="slidenum">
              <a:rPr lang="en-US"/>
              <a:pPr/>
              <a:t>51</a:t>
            </a:fld>
            <a:endParaRPr lang="en-US"/>
          </a:p>
        </p:txBody>
      </p:sp>
      <p:pic>
        <p:nvPicPr>
          <p:cNvPr id="34859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57" name="Picture 41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319213"/>
            <a:ext cx="420688" cy="420687"/>
          </a:xfrm>
          <a:prstGeom prst="rect">
            <a:avLst/>
          </a:prstGeom>
          <a:noFill/>
        </p:spPr>
      </p:pic>
      <p:pic>
        <p:nvPicPr>
          <p:cNvPr id="34819" name="Picture 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34822" name="Picture 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pic>
        <p:nvPicPr>
          <p:cNvPr id="34831" name="Picture 1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	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33353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0" y="3792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42497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47069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0" y="5621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0" y="6078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                                                                                   	          1 </a:t>
            </a:r>
            <a:endParaRPr lang="en-US" dirty="0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X </a:t>
            </a:r>
            <a:endParaRPr lang="en-US" dirty="0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152400" y="5638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2400" y="6096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                                                                                              	              X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81000" y="28956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1000" y="56388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1000" y="35052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1000" y="44196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81000" y="3810000"/>
            <a:ext cx="8382000" cy="381000"/>
          </a:xfrm>
          <a:prstGeom prst="rect">
            <a:avLst/>
          </a:prstGeom>
          <a:noFill/>
          <a:ln w="25400">
            <a:solidFill>
              <a:srgbClr val="7E0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8600" y="228600"/>
            <a:ext cx="579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them orient their analyzers at random</a:t>
            </a:r>
          </a:p>
          <a:p>
            <a:r>
              <a:rPr lang="en-US" sz="2400" dirty="0" smtClean="0"/>
              <a:t>and record the results (Trial 2):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3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3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5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409E-6 -0.0183 C -0.12493 0.02038 -0.24987 0.05929 -0.33628 0.05141 C -0.4227 0.04354 -0.47076 -0.01135 -0.51917 -0.066 " pathEditMode="relative" rAng="0" ptsTypes="aaA">
                                      <p:cBhvr>
                                        <p:cTn id="6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409E-6 -3.84437E-7 C -0.02742 0.00046 -0.05448 0.00116 -0.07479 0.00232 C -0.09509 0.00347 -0.10307 0.00463 -0.12181 0.00718 C -0.14072 0.0095 -0.16068 0.01204 -0.18757 0.01667 C -0.21464 0.02154 -0.25317 0.02918 -0.28318 0.03636 C -0.3132 0.04354 -0.33871 0.04493 -0.36821 0.06068 C -0.39753 0.07642 -0.4371 0.10838 -0.46018 0.13108 C -0.48325 0.15401 -0.49731 0.18365 -0.50703 0.19708 C -0.51674 0.21051 -0.51796 0.21098 -0.51917 0.21167 " pathEditMode="relative" rAng="0" ptsTypes="aaaaaaaaA">
                                      <p:cBhvr>
                                        <p:cTn id="8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296E-6 2.42242E-6 C -0.11921 0.02478 -0.23825 0.04956 -0.32067 0.04423 C -0.40292 0.03937 -0.44873 0.00463 -0.49489 -0.02988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7 C -0.04963 0.0044 -0.10758 0.00811 -0.13274 0.00973 C -0.1579 0.01112 -0.12563 0.00695 -0.14281 0.00973 C -0.15998 0.01227 -0.20857 0.02038 -0.23616 0.02571 C -0.26427 0.03103 -0.28284 0.03034 -0.31095 0.04145 C -0.33888 0.05257 -0.37949 0.07411 -0.40448 0.09171 C -0.42912 0.10931 -0.44334 0.12807 -0.46018 0.14636 C -0.47718 0.16466 -0.49818 0.19199 -0.50598 0.20125 " pathEditMode="relative" rAng="0" ptsTypes="aaaaaaaA">
                                      <p:cBhvr>
                                        <p:cTn id="10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11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26" dur="10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826E-6 -2.70959E-6 C -0.04286 0.01158 -0.08572 0.02339 -0.12615 0.0315 C -0.16658 0.0396 -0.20909 0.04516 -0.24293 0.0484 C -0.27677 0.05165 -0.30314 0.05304 -0.32969 0.05049 C -0.35624 0.04794 -0.38175 0.04192 -0.40222 0.03358 C -0.4227 0.02524 -0.43745 0.01135 -0.45272 -2.70959E-6 C -0.46799 -0.01135 -0.48083 -0.02269 -0.49367 -0.03381 " pathEditMode="relative" ptsTypes="aaaaaaA">
                                      <p:cBhvr>
                                        <p:cTn id="130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4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4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02E-6 -1.99166E-7 C 0.14697 -0.01992 0.29412 -0.03937 0.39146 -0.03752 C 0.48864 -0.03497 0.53653 -0.00973 0.58442 0.01598 " pathEditMode="relative" rAng="0" ptsTypes="aaA">
                                      <p:cBhvr>
                                        <p:cTn id="14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2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881E-6 -0.0183 C -0.1258 0.02038 -0.2516 0.05929 -0.33871 0.05141 C -0.42564 0.04354 -0.47406 -0.01135 -0.52264 -0.066 " pathEditMode="relative" rAng="0" ptsTypes="aaA">
                                      <p:cBhvr>
                                        <p:cTn id="15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6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159E-6 4.84947E-6 C -0.12216 0.0081 -0.24432 0.01667 -0.32604 0.04817 C -0.40777 0.07943 -0.44942 0.13455 -0.49124 0.18967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95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80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6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46" grpId="0"/>
      <p:bldP spid="82" grpId="0"/>
      <p:bldP spid="77" grpId="0"/>
      <p:bldP spid="40" grpId="0"/>
      <p:bldP spid="42" grpId="0"/>
      <p:bldP spid="43" grpId="0"/>
      <p:bldP spid="44" grpId="0"/>
      <p:bldP spid="45" grpId="0"/>
      <p:bldP spid="47" grpId="0"/>
      <p:bldP spid="48" grpId="0"/>
      <p:bldP spid="78" grpId="0"/>
      <p:bldP spid="80" grpId="0"/>
      <p:bldP spid="83" grpId="0"/>
      <p:bldP spid="84" grpId="0"/>
      <p:bldP spid="85" grpId="0" animBg="1"/>
      <p:bldP spid="86" grpId="0" animBg="1"/>
      <p:bldP spid="87" grpId="0" animBg="1"/>
      <p:bldP spid="94" grpId="0" animBg="1"/>
      <p:bldP spid="9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33400"/>
            <a:ext cx="800100" cy="1466850"/>
          </a:xfrm>
          <a:prstGeom prst="rect">
            <a:avLst/>
          </a:prstGeom>
          <a:noFill/>
        </p:spPr>
      </p:pic>
      <p:pic>
        <p:nvPicPr>
          <p:cNvPr id="69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9745">
            <a:off x="7449450" y="473338"/>
            <a:ext cx="800100" cy="1466850"/>
          </a:xfrm>
          <a:prstGeom prst="rect">
            <a:avLst/>
          </a:prstGeom>
          <a:noFill/>
        </p:spPr>
      </p:pic>
      <p:pic>
        <p:nvPicPr>
          <p:cNvPr id="76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9745">
            <a:off x="7449449" y="473338"/>
            <a:ext cx="800100" cy="1466850"/>
          </a:xfrm>
          <a:prstGeom prst="rect">
            <a:avLst/>
          </a:prstGeom>
          <a:noFill/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9745">
            <a:off x="743850" y="1159140"/>
            <a:ext cx="800100" cy="1466850"/>
          </a:xfrm>
          <a:prstGeom prst="rect">
            <a:avLst/>
          </a:prstGeom>
          <a:noFill/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9745">
            <a:off x="743850" y="1159137"/>
            <a:ext cx="800100" cy="1466850"/>
          </a:xfrm>
          <a:prstGeom prst="rect">
            <a:avLst/>
          </a:prstGeom>
          <a:noFill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9745">
            <a:off x="743851" y="1159138"/>
            <a:ext cx="800100" cy="1466850"/>
          </a:xfrm>
          <a:prstGeom prst="rect">
            <a:avLst/>
          </a:prstGeom>
          <a:noFill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800100" cy="1466850"/>
          </a:xfrm>
          <a:prstGeom prst="rect">
            <a:avLst/>
          </a:prstGeom>
          <a:noFill/>
        </p:spPr>
      </p:pic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5240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04DC-1EC7-FE4D-8975-5706A165C47B}" type="slidenum">
              <a:rPr lang="en-US"/>
              <a:pPr/>
              <a:t>52</a:t>
            </a:fld>
            <a:endParaRPr lang="en-US"/>
          </a:p>
        </p:txBody>
      </p:sp>
      <p:pic>
        <p:nvPicPr>
          <p:cNvPr id="34859" name="Picture 43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57" name="Picture 41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319213"/>
            <a:ext cx="420688" cy="420687"/>
          </a:xfrm>
          <a:prstGeom prst="rect">
            <a:avLst/>
          </a:prstGeom>
          <a:noFill/>
        </p:spPr>
      </p:pic>
      <p:pic>
        <p:nvPicPr>
          <p:cNvPr id="34819" name="Picture 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9200"/>
            <a:ext cx="609600" cy="609600"/>
          </a:xfrm>
          <a:prstGeom prst="rect">
            <a:avLst/>
          </a:prstGeom>
          <a:noFill/>
        </p:spPr>
      </p:pic>
      <p:pic>
        <p:nvPicPr>
          <p:cNvPr id="34821" name="Picture 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1300163"/>
            <a:ext cx="420688" cy="420687"/>
          </a:xfrm>
          <a:prstGeom prst="rect">
            <a:avLst/>
          </a:prstGeom>
          <a:noFill/>
        </p:spPr>
      </p:pic>
      <p:pic>
        <p:nvPicPr>
          <p:cNvPr id="34822" name="Picture 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1298575"/>
            <a:ext cx="420687" cy="420688"/>
          </a:xfrm>
          <a:prstGeom prst="rect">
            <a:avLst/>
          </a:prstGeom>
          <a:noFill/>
        </p:spPr>
      </p:pic>
      <p:pic>
        <p:nvPicPr>
          <p:cNvPr id="34831" name="Picture 15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2" name="Picture 16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161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3" name="Picture 17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4" name="Picture 18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pic>
        <p:nvPicPr>
          <p:cNvPr id="34835" name="Picture 19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09688"/>
            <a:ext cx="420688" cy="420687"/>
          </a:xfrm>
          <a:prstGeom prst="rect">
            <a:avLst/>
          </a:prstGeom>
          <a:noFill/>
        </p:spPr>
      </p:pic>
      <p:pic>
        <p:nvPicPr>
          <p:cNvPr id="34836" name="Picture 20" descr="MCDD01775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3" y="1308100"/>
            <a:ext cx="420687" cy="420688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3017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381250"/>
            <a:ext cx="433388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8710613" y="344488"/>
            <a:ext cx="433387" cy="446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8710613" y="1273175"/>
            <a:ext cx="433387" cy="446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8928100" y="3683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219075" y="13176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196850" y="2422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8926513" y="13096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45" name="Picture 29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6" name="Picture 30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7" name="Picture 31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8" name="Picture 32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49" name="Picture 33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0" name="Picture 34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pic>
        <p:nvPicPr>
          <p:cNvPr id="34851" name="Picture 35" descr="MCED0021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1214438"/>
            <a:ext cx="609600" cy="609600"/>
          </a:xfrm>
          <a:prstGeom prst="rect">
            <a:avLst/>
          </a:prstGeom>
          <a:noFill/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	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33353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0" y="3792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4249738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0" y="47069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1 </a:t>
            </a:r>
            <a:endParaRPr lang="en-US" dirty="0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0" y="51641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0" y="56213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0 	                                                                                                              0 </a:t>
            </a:r>
            <a:endParaRPr lang="en-US" dirty="0"/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0" y="60785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1                                                                                               	          1 </a:t>
            </a:r>
            <a:endParaRPr lang="en-US" dirty="0"/>
          </a:p>
        </p:txBody>
      </p: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152400" y="33528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152400" y="3810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Z </a:t>
            </a:r>
            <a:endParaRPr lang="en-US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X </a:t>
            </a:r>
            <a:endParaRPr lang="en-US" dirty="0"/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52400" y="5181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	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152400" y="5638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</a:t>
            </a:r>
            <a:r>
              <a:rPr lang="en-US" dirty="0" err="1" smtClean="0"/>
              <a:t>Z</a:t>
            </a:r>
            <a:r>
              <a:rPr lang="en-US" dirty="0" smtClean="0"/>
              <a:t> 	                                                                                                                  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52400" y="6096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X                                                                                               	              X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81000" y="28956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1000" y="56388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6096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1000" y="35052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81000" y="4419600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81000" y="48752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81000" y="5332412"/>
            <a:ext cx="82296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81000" y="3810000"/>
            <a:ext cx="838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3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40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5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63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8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4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9017E-7 C -0.12171 0.0296 -0.24323 0.0592 -0.32744 0.05318 C -0.41164 0.04717 -0.45869 0.00532 -0.50556 -0.03653 " pathEditMode="relative" ptsTypes="aaA">
                                      <p:cBhvr>
                                        <p:cTn id="109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13" dur="1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28" dur="10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32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6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0.1467 -0.02196 0.29358 -0.04393 0.3908 -0.04115 C 0.48802 -0.03838 0.53576 -0.01086 0.58351 0.01688 " pathEditMode="relative" ptsTypes="aaA">
                                      <p:cBhvr>
                                        <p:cTn id="151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C -0.1217 0.0296 -0.24323 0.05919 -0.32743 0.05318 C -0.41163 0.04717 -0.45868 0.00532 -0.50555 -0.03653 " pathEditMode="relative" rAng="0" ptsTypes="aaA">
                                      <p:cBhvr>
                                        <p:cTn id="155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6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6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7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0289E-6 C -0.12326 0.00879 -0.24653 0.01758 -0.32917 0.05064 C -0.41181 0.0837 -0.45417 0.14105 -0.49635 0.19839 " pathEditMode="relative" ptsTypes="aaA">
                                      <p:cBhvr>
                                        <p:cTn id="178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6358E-6 C 0.14097 -0.00485 0.28211 -0.00948 0.37812 -0.03861 C 0.47413 -0.06774 0.52517 -0.12115 0.57621 -0.17433 " pathEditMode="relative" ptsTypes="aaA">
                                      <p:cBhvr>
                                        <p:cTn id="182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7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33400" y="1219200"/>
            <a:ext cx="7620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just">
              <a:buFontTx/>
              <a:buAutoNum type="alphaUcParenR"/>
            </a:pPr>
            <a:r>
              <a:rPr lang="en-US" sz="2400" b="1" u="sng">
                <a:latin typeface="Calibri" charset="0"/>
              </a:rPr>
              <a:t>Interpretation One</a:t>
            </a:r>
            <a:r>
              <a:rPr lang="en-US" sz="2400">
                <a:latin typeface="Calibri" charset="0"/>
              </a:rPr>
              <a:t>:  An atom with a definite value of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also has a definite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, but that value changes so rapidly that we can’t predict it ahead of time.</a:t>
            </a:r>
          </a:p>
          <a:p>
            <a:pPr marL="457200" indent="-457200" algn="just">
              <a:buFontTx/>
              <a:buAutoNum type="alphaUcParenR"/>
            </a:pPr>
            <a:endParaRPr lang="en-US" sz="2400">
              <a:latin typeface="Calibri" charset="0"/>
            </a:endParaRPr>
          </a:p>
          <a:p>
            <a:pPr marL="457200" indent="-457200" algn="just">
              <a:buFontTx/>
              <a:buAutoNum type="alphaUcParenR"/>
            </a:pPr>
            <a:r>
              <a:rPr lang="en-US" sz="2400" b="1" u="sng">
                <a:latin typeface="Calibri" charset="0"/>
              </a:rPr>
              <a:t>Interpretation Two</a:t>
            </a:r>
            <a:r>
              <a:rPr lang="en-US" sz="2400">
                <a:latin typeface="Calibri" charset="0"/>
              </a:rPr>
              <a:t>:  An atom with a definite value of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also has a definite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but measuring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disturbs the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in some unpredictable way.</a:t>
            </a:r>
          </a:p>
          <a:p>
            <a:pPr marL="457200" indent="-457200" algn="just">
              <a:buFontTx/>
              <a:buAutoNum type="alphaUcParenR"/>
            </a:pPr>
            <a:endParaRPr lang="en-US" sz="2400">
              <a:latin typeface="Calibri" charset="0"/>
            </a:endParaRPr>
          </a:p>
          <a:p>
            <a:pPr marL="457200" indent="-457200" algn="just">
              <a:buFontTx/>
              <a:buAutoNum type="alphaUcParenR"/>
            </a:pPr>
            <a:r>
              <a:rPr lang="en-US" sz="2400" b="1" u="sng">
                <a:latin typeface="Calibri" charset="0"/>
              </a:rPr>
              <a:t>Interpretation Three</a:t>
            </a:r>
            <a:r>
              <a:rPr lang="en-US" sz="2400">
                <a:latin typeface="Calibri" charset="0"/>
              </a:rPr>
              <a:t>: An atom with a definite value of m</a:t>
            </a:r>
            <a:r>
              <a:rPr lang="en-US" sz="2400" baseline="-25000">
                <a:latin typeface="Calibri" charset="0"/>
              </a:rPr>
              <a:t>Z</a:t>
            </a:r>
            <a:r>
              <a:rPr lang="en-US" sz="2400">
                <a:latin typeface="Calibri" charset="0"/>
              </a:rPr>
              <a:t> doesn’t have a definite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until measured.</a:t>
            </a:r>
          </a:p>
          <a:p>
            <a:pPr marL="457200" indent="-457200" algn="just">
              <a:buFontTx/>
              <a:buAutoNum type="alphaUcParenR"/>
            </a:pPr>
            <a:endParaRPr lang="en-US" sz="2400">
              <a:latin typeface="Calibri" charset="0"/>
            </a:endParaRPr>
          </a:p>
          <a:p>
            <a:pPr marL="457200" indent="-457200" algn="just">
              <a:buFontTx/>
              <a:buAutoNum type="alphaUcParenR"/>
            </a:pPr>
            <a:r>
              <a:rPr lang="en-US" sz="2400" b="1">
                <a:latin typeface="Calibri" charset="0"/>
              </a:rPr>
              <a:t>A &amp; B seem equally reasonable.</a:t>
            </a:r>
          </a:p>
          <a:p>
            <a:pPr marL="457200" indent="-457200" algn="just">
              <a:buFontTx/>
              <a:buAutoNum type="alphaUcParenR"/>
            </a:pPr>
            <a:endParaRPr lang="en-US" sz="2400" b="1" u="sng">
              <a:latin typeface="Calibri" charset="0"/>
            </a:endParaRPr>
          </a:p>
          <a:p>
            <a:pPr marL="457200" indent="-457200" algn="just">
              <a:buFontTx/>
              <a:buAutoNum type="alphaUcParenR"/>
            </a:pPr>
            <a:r>
              <a:rPr lang="en-US" sz="2400" b="1">
                <a:latin typeface="Calibri" charset="0"/>
              </a:rPr>
              <a:t>Something else…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76200" y="228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Which interpretation sounds most reasonable to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152400" y="1066800"/>
            <a:ext cx="8686800" cy="1143000"/>
            <a:chOff x="-2056052" y="1524000"/>
            <a:chExt cx="13290098" cy="1143000"/>
          </a:xfrm>
        </p:grpSpPr>
        <p:sp>
          <p:nvSpPr>
            <p:cNvPr id="9222" name="TextBox 2"/>
            <p:cNvSpPr txBox="1">
              <a:spLocks noChangeArrowheads="1"/>
            </p:cNvSpPr>
            <p:nvPr/>
          </p:nvSpPr>
          <p:spPr bwMode="auto">
            <a:xfrm>
              <a:off x="-2056052" y="1524000"/>
              <a:ext cx="13290098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2400">
                  <a:latin typeface="Calibri" charset="0"/>
                </a:rPr>
                <a:t>By either of the first two interpretations, the </a:t>
              </a:r>
              <a:r>
                <a:rPr lang="en-US" sz="2400" b="1" i="1">
                  <a:latin typeface="Calibri" charset="0"/>
                </a:rPr>
                <a:t>value of m</a:t>
              </a:r>
              <a:r>
                <a:rPr lang="en-US" sz="2400" b="1" i="1" baseline="-25000">
                  <a:latin typeface="Calibri" charset="0"/>
                </a:rPr>
                <a:t>X</a:t>
              </a:r>
              <a:r>
                <a:rPr lang="en-US" sz="2400">
                  <a:latin typeface="Calibri" charset="0"/>
                </a:rPr>
                <a:t> for an</a:t>
              </a:r>
            </a:p>
            <a:p>
              <a:pPr algn="just"/>
              <a:endParaRPr lang="en-US" sz="1000">
                <a:latin typeface="Calibri" charset="0"/>
              </a:endParaRPr>
            </a:p>
            <a:p>
              <a:pPr algn="just"/>
              <a:r>
                <a:rPr lang="en-US" sz="2400">
                  <a:latin typeface="Calibri" charset="0"/>
                </a:rPr>
                <a:t>atom in the state           would be called a </a:t>
              </a:r>
              <a:r>
                <a:rPr lang="en-US" sz="2400" b="1" i="1">
                  <a:latin typeface="Calibri" charset="0"/>
                </a:rPr>
                <a:t>hidden variable</a:t>
              </a:r>
              <a:r>
                <a:rPr lang="en-US" sz="2400">
                  <a:latin typeface="Calibri" charset="0"/>
                </a:rPr>
                <a:t>.</a:t>
              </a:r>
            </a:p>
          </p:txBody>
        </p:sp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1441342" y="1971675"/>
            <a:ext cx="758824" cy="695325"/>
          </p:xfrm>
          <a:graphic>
            <a:graphicData uri="http://schemas.openxmlformats.org/presentationml/2006/ole">
              <p:oleObj spid="_x0000_s9218" name="Equation" r:id="rId3" imgW="304560" imgH="279360" progId="Equation.DSMT4">
                <p:embed/>
              </p:oleObj>
            </a:graphicData>
          </a:graphic>
        </p:graphicFrame>
      </p:grp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895600" y="177800"/>
            <a:ext cx="3065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Hidden Variables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0213" y="2895600"/>
            <a:ext cx="82423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>
                <a:latin typeface="Calibri" charset="0"/>
              </a:rPr>
              <a:t>If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has some </a:t>
            </a:r>
            <a:r>
              <a:rPr lang="en-US" sz="2400" b="1" i="1">
                <a:latin typeface="Calibri" charset="0"/>
              </a:rPr>
              <a:t>real</a:t>
            </a:r>
            <a:r>
              <a:rPr lang="en-US" sz="2400">
                <a:latin typeface="Calibri" charset="0"/>
              </a:rPr>
              <a:t> value at any given moment in time that is</a:t>
            </a:r>
          </a:p>
          <a:p>
            <a:pPr algn="just"/>
            <a:r>
              <a:rPr lang="en-US" sz="2400">
                <a:latin typeface="Calibri" charset="0"/>
              </a:rPr>
              <a:t>	unknown to us, then that variable is </a:t>
            </a:r>
            <a:r>
              <a:rPr lang="en-US" sz="2400" b="1" i="1">
                <a:latin typeface="Calibri" charset="0"/>
              </a:rPr>
              <a:t>hidden</a:t>
            </a:r>
            <a:r>
              <a:rPr lang="en-US" sz="2400">
                <a:latin typeface="Calibri" charset="0"/>
              </a:rPr>
              <a:t>:</a:t>
            </a:r>
          </a:p>
          <a:p>
            <a:pPr algn="just"/>
            <a:endParaRPr lang="en-US" sz="240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latin typeface="Calibri" charset="0"/>
              </a:rPr>
              <a:t> The value of m</a:t>
            </a:r>
            <a:r>
              <a:rPr lang="en-US" sz="2400" baseline="-25000">
                <a:latin typeface="Calibri" charset="0"/>
              </a:rPr>
              <a:t>X</a:t>
            </a:r>
            <a:r>
              <a:rPr lang="en-US" sz="2400">
                <a:latin typeface="Calibri" charset="0"/>
              </a:rPr>
              <a:t> </a:t>
            </a:r>
            <a:r>
              <a:rPr lang="en-US" sz="2400" b="1" i="1">
                <a:latin typeface="Calibri" charset="0"/>
              </a:rPr>
              <a:t>exists</a:t>
            </a:r>
            <a:r>
              <a:rPr lang="en-US" sz="2400">
                <a:latin typeface="Calibri" charset="0"/>
              </a:rPr>
              <a:t>, but we can’t predict ahead of time what</a:t>
            </a:r>
          </a:p>
          <a:p>
            <a:pPr algn="just"/>
            <a:r>
              <a:rPr lang="en-US" sz="2400">
                <a:latin typeface="Calibri" charset="0"/>
              </a:rPr>
              <a:t>	we’ll measure (“up” or “down”).</a:t>
            </a:r>
          </a:p>
          <a:p>
            <a:pPr algn="just"/>
            <a:endParaRPr lang="en-US" sz="240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latin typeface="Calibri" charset="0"/>
              </a:rPr>
              <a:t> The </a:t>
            </a:r>
            <a:r>
              <a:rPr lang="en-US" sz="2400" b="1" i="1">
                <a:latin typeface="Calibri" charset="0"/>
              </a:rPr>
              <a:t>objectively real</a:t>
            </a:r>
            <a:r>
              <a:rPr lang="en-US" sz="2400">
                <a:latin typeface="Calibri" charset="0"/>
              </a:rPr>
              <a:t> value of m</a:t>
            </a:r>
            <a:r>
              <a:rPr lang="en-US" sz="2400" baseline="-25000">
                <a:latin typeface="Calibri" charset="0"/>
              </a:rPr>
              <a:t>X </a:t>
            </a:r>
            <a:r>
              <a:rPr lang="en-US" sz="2400">
                <a:latin typeface="Calibri" charset="0"/>
              </a:rPr>
              <a:t>is unknown to us until</a:t>
            </a:r>
          </a:p>
          <a:p>
            <a:pPr algn="just"/>
            <a:r>
              <a:rPr lang="en-US" sz="2400">
                <a:latin typeface="Calibri" charset="0"/>
              </a:rPr>
              <a:t>	we make an observation.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Zombie\Desktop\EPR_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52400" y="38862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>
                <a:latin typeface="Calibri" charset="0"/>
              </a:rPr>
              <a:t>Albert Einstein</a:t>
            </a:r>
            <a:r>
              <a:rPr lang="en-US" sz="2400" dirty="0">
                <a:latin typeface="Calibri" charset="0"/>
              </a:rPr>
              <a:t> believed that the properties of a physical system are </a:t>
            </a:r>
            <a:r>
              <a:rPr lang="en-US" sz="2400" b="1" i="1" dirty="0">
                <a:latin typeface="Calibri" charset="0"/>
              </a:rPr>
              <a:t>objectively real</a:t>
            </a:r>
            <a:r>
              <a:rPr lang="en-US" sz="2400" dirty="0">
                <a:latin typeface="Calibri" charset="0"/>
              </a:rPr>
              <a:t> – they exist whether we measure them or not.</a:t>
            </a:r>
          </a:p>
          <a:p>
            <a:pPr algn="just"/>
            <a:endParaRPr lang="en-US" sz="2400" b="1" i="1" dirty="0">
              <a:latin typeface="Calibri" charset="0"/>
            </a:endParaRPr>
          </a:p>
          <a:p>
            <a:pPr algn="just"/>
            <a:r>
              <a:rPr lang="en-US" sz="2400" b="1" i="1" u="sng" dirty="0">
                <a:latin typeface="Calibri" charset="0"/>
              </a:rPr>
              <a:t>E</a:t>
            </a:r>
            <a:r>
              <a:rPr lang="en-US" sz="2400" dirty="0">
                <a:latin typeface="Calibri" charset="0"/>
              </a:rPr>
              <a:t>instein, </a:t>
            </a:r>
            <a:r>
              <a:rPr lang="en-US" sz="2400" b="1" i="1" u="sng" dirty="0">
                <a:latin typeface="Calibri" charset="0"/>
              </a:rPr>
              <a:t>P</a:t>
            </a:r>
            <a:r>
              <a:rPr lang="en-US" sz="2400" dirty="0">
                <a:latin typeface="Calibri" charset="0"/>
              </a:rPr>
              <a:t>odolsky and </a:t>
            </a:r>
            <a:r>
              <a:rPr lang="en-US" sz="2400" b="1" i="1" u="sng" dirty="0">
                <a:latin typeface="Calibri" charset="0"/>
              </a:rPr>
              <a:t>R</a:t>
            </a:r>
            <a:r>
              <a:rPr lang="en-US" sz="2400" dirty="0">
                <a:latin typeface="Calibri" charset="0"/>
              </a:rPr>
              <a:t>osen (</a:t>
            </a:r>
            <a:r>
              <a:rPr lang="en-US" sz="2400" b="1" i="1" dirty="0">
                <a:latin typeface="Calibri" charset="0"/>
              </a:rPr>
              <a:t>EPR</a:t>
            </a:r>
            <a:r>
              <a:rPr lang="en-US" sz="2400" dirty="0">
                <a:latin typeface="Calibri" charset="0"/>
              </a:rPr>
              <a:t>) believed in the </a:t>
            </a:r>
            <a:r>
              <a:rPr lang="en-US" sz="2400" b="1" i="1" dirty="0">
                <a:latin typeface="Calibri" charset="0"/>
              </a:rPr>
              <a:t>reality</a:t>
            </a:r>
            <a:r>
              <a:rPr lang="en-US" sz="2400" dirty="0">
                <a:latin typeface="Calibri" charset="0"/>
              </a:rPr>
              <a:t> of hidden variables not described by quantum mechanics.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1828800"/>
            <a:ext cx="4191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057400"/>
            <a:ext cx="198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838200"/>
            <a:ext cx="3200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24800" y="8382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2400" y="762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6138" y="6019800"/>
            <a:ext cx="512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charset="0"/>
              </a:rPr>
              <a:t>What do they mean by </a:t>
            </a:r>
            <a:r>
              <a:rPr lang="en-US" sz="2800" b="1" i="1">
                <a:solidFill>
                  <a:srgbClr val="FF0000"/>
                </a:solidFill>
                <a:latin typeface="Calibri" charset="0"/>
              </a:rPr>
              <a:t>complete</a:t>
            </a:r>
            <a:r>
              <a:rPr lang="en-US" sz="2800">
                <a:solidFill>
                  <a:srgbClr val="FF0000"/>
                </a:solidFill>
                <a:latin typeface="Calibri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135313" y="177800"/>
            <a:ext cx="257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u="sng">
                <a:latin typeface="Calibri" charset="0"/>
              </a:rPr>
              <a:t>Completeness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763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Quantum mechanics doesn’t predict what value of </a:t>
            </a:r>
            <a:r>
              <a:rPr lang="en-US" sz="2400" dirty="0" err="1">
                <a:latin typeface="Calibri" charset="0"/>
              </a:rPr>
              <a:t>m</a:t>
            </a:r>
            <a:r>
              <a:rPr lang="en-US" sz="2400" baseline="-25000" dirty="0" err="1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 will be 	measured, only the probability for a specific outcome.</a:t>
            </a:r>
          </a:p>
          <a:p>
            <a:pPr algn="just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A theory that can’t describe (predict) the value of a real (but 	unknown) physical quantity</a:t>
            </a:r>
            <a:r>
              <a:rPr lang="en-US" sz="2400" dirty="0" smtClean="0">
                <a:latin typeface="Calibri" charset="0"/>
              </a:rPr>
              <a:t> would </a:t>
            </a:r>
            <a:r>
              <a:rPr lang="en-US" sz="2400" dirty="0">
                <a:latin typeface="Calibri" charset="0"/>
              </a:rPr>
              <a:t>be called </a:t>
            </a:r>
            <a:r>
              <a:rPr lang="en-US" sz="2400" b="1" i="1" dirty="0">
                <a:latin typeface="Calibri" charset="0"/>
              </a:rPr>
              <a:t>incomplete.</a:t>
            </a:r>
          </a:p>
          <a:p>
            <a:pPr algn="just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 A </a:t>
            </a:r>
            <a:r>
              <a:rPr lang="en-US" sz="2400" b="1" i="1" dirty="0">
                <a:latin typeface="Calibri" charset="0"/>
              </a:rPr>
              <a:t>Realist</a:t>
            </a:r>
            <a:r>
              <a:rPr lang="en-US" sz="2400" dirty="0">
                <a:latin typeface="Calibri" charset="0"/>
              </a:rPr>
              <a:t> (hidden variable) interpretation would say that quantum 	mechanics is incomplete (</a:t>
            </a:r>
            <a:r>
              <a:rPr lang="en-US" sz="2400" b="1" dirty="0">
                <a:latin typeface="Calibri" charset="0"/>
              </a:rPr>
              <a:t>Interpretations One </a:t>
            </a:r>
            <a:r>
              <a:rPr lang="en-US" sz="2400" dirty="0">
                <a:latin typeface="Calibri" charset="0"/>
              </a:rPr>
              <a:t>&amp; </a:t>
            </a:r>
            <a:r>
              <a:rPr lang="en-US" sz="2400" b="1" dirty="0">
                <a:latin typeface="Calibri" charset="0"/>
              </a:rPr>
              <a:t>Two</a:t>
            </a:r>
            <a:r>
              <a:rPr lang="en-US" sz="2400" dirty="0">
                <a:latin typeface="Calibri" charset="0"/>
              </a:rPr>
              <a:t>).</a:t>
            </a:r>
          </a:p>
          <a:p>
            <a:pPr algn="just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b="1" dirty="0">
                <a:latin typeface="Calibri" charset="0"/>
              </a:rPr>
              <a:t>  Interpretation Three </a:t>
            </a:r>
            <a:r>
              <a:rPr lang="en-US" sz="2400" dirty="0">
                <a:latin typeface="Calibri" charset="0"/>
              </a:rPr>
              <a:t>says that </a:t>
            </a:r>
            <a:r>
              <a:rPr lang="en-US" sz="2400" dirty="0" err="1">
                <a:latin typeface="Calibri" charset="0"/>
              </a:rPr>
              <a:t>m</a:t>
            </a:r>
            <a:r>
              <a:rPr lang="en-US" sz="2400" baseline="-25000" dirty="0" err="1">
                <a:latin typeface="Calibri" charset="0"/>
              </a:rPr>
              <a:t>X</a:t>
            </a:r>
            <a:r>
              <a:rPr lang="en-US" sz="2400" dirty="0">
                <a:latin typeface="Calibri" charset="0"/>
              </a:rPr>
              <a:t> doesn’t have a definite, real 	value - the value of </a:t>
            </a:r>
            <a:r>
              <a:rPr lang="en-US" sz="2400" b="1" i="1" dirty="0" err="1">
                <a:latin typeface="Calibri" charset="0"/>
              </a:rPr>
              <a:t>m</a:t>
            </a:r>
            <a:r>
              <a:rPr lang="en-US" sz="2400" b="1" i="1" baseline="-25000" dirty="0" err="1">
                <a:latin typeface="Calibri" charset="0"/>
              </a:rPr>
              <a:t>X</a:t>
            </a:r>
            <a:r>
              <a:rPr lang="en-US" sz="2400" b="1" i="1" dirty="0">
                <a:latin typeface="Calibri" charset="0"/>
              </a:rPr>
              <a:t> is indeterminate</a:t>
            </a:r>
            <a:r>
              <a:rPr lang="en-US" sz="2400" dirty="0">
                <a:latin typeface="Calibri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 Quantum mechanics is </a:t>
            </a:r>
            <a:r>
              <a:rPr lang="en-US" sz="2400" b="1" i="1" dirty="0">
                <a:latin typeface="Calibri" charset="0"/>
              </a:rPr>
              <a:t>not necessarily incomplete </a:t>
            </a:r>
            <a:r>
              <a:rPr lang="en-US" sz="2400" dirty="0">
                <a:latin typeface="Calibri" charset="0"/>
              </a:rPr>
              <a:t>if it doesn’t 	describe the value of a physical quantity that doesn’t have a 	definite value to begin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3987</Words>
  <Application>Microsoft Macintosh PowerPoint</Application>
  <PresentationFormat>On-screen Show (4:3)</PresentationFormat>
  <Paragraphs>682</Paragraphs>
  <Slides>52</Slides>
  <Notes>6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Zombie</dc:creator>
  <cp:lastModifiedBy>Zombie</cp:lastModifiedBy>
  <cp:revision>115</cp:revision>
  <dcterms:created xsi:type="dcterms:W3CDTF">2011-03-10T14:39:53Z</dcterms:created>
  <dcterms:modified xsi:type="dcterms:W3CDTF">2011-03-10T19:25:35Z</dcterms:modified>
</cp:coreProperties>
</file>