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embeddings/oleObject3.bin" ContentType="application/vnd.openxmlformats-officedocument.oleObject"/>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0"/>
  </p:notesMasterIdLst>
  <p:sldIdLst>
    <p:sldId id="261" r:id="rId2"/>
    <p:sldId id="275" r:id="rId3"/>
    <p:sldId id="288" r:id="rId4"/>
    <p:sldId id="283" r:id="rId5"/>
    <p:sldId id="256" r:id="rId6"/>
    <p:sldId id="276" r:id="rId7"/>
    <p:sldId id="262" r:id="rId8"/>
    <p:sldId id="264" r:id="rId9"/>
    <p:sldId id="300" r:id="rId10"/>
    <p:sldId id="301" r:id="rId11"/>
    <p:sldId id="302" r:id="rId12"/>
    <p:sldId id="303" r:id="rId13"/>
    <p:sldId id="304" r:id="rId14"/>
    <p:sldId id="294" r:id="rId15"/>
    <p:sldId id="305" r:id="rId16"/>
    <p:sldId id="306" r:id="rId17"/>
    <p:sldId id="307" r:id="rId18"/>
    <p:sldId id="308" r:id="rId19"/>
    <p:sldId id="269" r:id="rId20"/>
    <p:sldId id="271" r:id="rId21"/>
    <p:sldId id="270" r:id="rId22"/>
    <p:sldId id="284" r:id="rId23"/>
    <p:sldId id="286" r:id="rId24"/>
    <p:sldId id="280" r:id="rId25"/>
    <p:sldId id="282" r:id="rId26"/>
    <p:sldId id="281" r:id="rId27"/>
    <p:sldId id="272" r:id="rId28"/>
    <p:sldId id="273" r:id="rId29"/>
    <p:sldId id="287" r:id="rId30"/>
    <p:sldId id="274" r:id="rId31"/>
    <p:sldId id="309" r:id="rId32"/>
    <p:sldId id="310" r:id="rId33"/>
    <p:sldId id="311" r:id="rId34"/>
    <p:sldId id="312" r:id="rId35"/>
    <p:sldId id="313" r:id="rId36"/>
    <p:sldId id="314" r:id="rId37"/>
    <p:sldId id="315" r:id="rId38"/>
    <p:sldId id="316" r:id="rId39"/>
    <p:sldId id="317" r:id="rId40"/>
    <p:sldId id="334" r:id="rId41"/>
    <p:sldId id="319" r:id="rId42"/>
    <p:sldId id="320" r:id="rId43"/>
    <p:sldId id="321" r:id="rId44"/>
    <p:sldId id="322" r:id="rId45"/>
    <p:sldId id="323" r:id="rId46"/>
    <p:sldId id="324" r:id="rId47"/>
    <p:sldId id="325" r:id="rId48"/>
    <p:sldId id="32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4" autoAdjust="0"/>
    <p:restoredTop sz="94624" autoAdjust="0"/>
  </p:normalViewPr>
  <p:slideViewPr>
    <p:cSldViewPr>
      <p:cViewPr varScale="1">
        <p:scale>
          <a:sx n="97" d="100"/>
          <a:sy n="97" d="100"/>
        </p:scale>
        <p:origin x="-4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77A7D-F1EF-40F2-978D-636C24BAE9D0}" type="datetimeFigureOut">
              <a:rPr lang="en-US" smtClean="0"/>
              <a:pPr/>
              <a:t>3/22/11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0D8FF4-5822-42C0-85BC-0843F15606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29FD4C5-17A3-46E4-8117-6EEEFE8A306D}" type="slidenum">
              <a:rPr lang="en-US" smtClean="0"/>
              <a:pPr/>
              <a:t>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E0D8FF4-5822-42C0-85BC-0843F156063B}"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E0D8FF4-5822-42C0-85BC-0843F156063B}"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E0D8FF4-5822-42C0-85BC-0843F156063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62F67D-521D-4C85-AE92-2CA0D73297AD}" type="datetimeFigureOut">
              <a:rPr lang="en-US" smtClean="0"/>
              <a:pPr/>
              <a:t>3/22/11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B66AF-00DD-41F6-9600-BEFBBA352B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2F67D-521D-4C85-AE92-2CA0D73297AD}" type="datetimeFigureOut">
              <a:rPr lang="en-US" smtClean="0"/>
              <a:pPr/>
              <a:t>3/22/11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B66AF-00DD-41F6-9600-BEFBBA352B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2F67D-521D-4C85-AE92-2CA0D73297AD}" type="datetimeFigureOut">
              <a:rPr lang="en-US" smtClean="0"/>
              <a:pPr/>
              <a:t>3/22/11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B66AF-00DD-41F6-9600-BEFBBA352B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2F67D-521D-4C85-AE92-2CA0D73297AD}" type="datetimeFigureOut">
              <a:rPr lang="en-US" smtClean="0"/>
              <a:pPr/>
              <a:t>3/22/11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B66AF-00DD-41F6-9600-BEFBBA352B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62F67D-521D-4C85-AE92-2CA0D73297AD}" type="datetimeFigureOut">
              <a:rPr lang="en-US" smtClean="0"/>
              <a:pPr/>
              <a:t>3/22/11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B66AF-00DD-41F6-9600-BEFBBA352B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62F67D-521D-4C85-AE92-2CA0D73297AD}" type="datetimeFigureOut">
              <a:rPr lang="en-US" smtClean="0"/>
              <a:pPr/>
              <a:t>3/22/11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B66AF-00DD-41F6-9600-BEFBBA352B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62F67D-521D-4C85-AE92-2CA0D73297AD}" type="datetimeFigureOut">
              <a:rPr lang="en-US" smtClean="0"/>
              <a:pPr/>
              <a:t>3/22/11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2B66AF-00DD-41F6-9600-BEFBBA352B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62F67D-521D-4C85-AE92-2CA0D73297AD}" type="datetimeFigureOut">
              <a:rPr lang="en-US" smtClean="0"/>
              <a:pPr/>
              <a:t>3/22/11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2B66AF-00DD-41F6-9600-BEFBBA352B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2F67D-521D-4C85-AE92-2CA0D73297AD}" type="datetimeFigureOut">
              <a:rPr lang="en-US" smtClean="0"/>
              <a:pPr/>
              <a:t>3/22/11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2B66AF-00DD-41F6-9600-BEFBBA352B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2F67D-521D-4C85-AE92-2CA0D73297AD}" type="datetimeFigureOut">
              <a:rPr lang="en-US" smtClean="0"/>
              <a:pPr/>
              <a:t>3/22/11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B66AF-00DD-41F6-9600-BEFBBA352B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2F67D-521D-4C85-AE92-2CA0D73297AD}" type="datetimeFigureOut">
              <a:rPr lang="en-US" smtClean="0"/>
              <a:pPr/>
              <a:t>3/22/11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B66AF-00DD-41F6-9600-BEFBBA352B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2F67D-521D-4C85-AE92-2CA0D73297AD}" type="datetimeFigureOut">
              <a:rPr lang="en-US" smtClean="0"/>
              <a:pPr/>
              <a:t>3/22/11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B66AF-00DD-41F6-9600-BEFBBA352B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gif"/><Relationship Id="rId3"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gif"/><Relationship Id="rId3"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www.hitachi.com/rd/research/em/doubleslit.html" TargetMode="External"/><Relationship Id="rId1" Type="http://schemas.openxmlformats.org/officeDocument/2006/relationships/video" Target="file://localhost/Users/zombie/Desktop/School/Presentations/011311PresentationImages/doubleslite.wmv" TargetMode="Externa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reeform 1"/>
          <p:cNvSpPr>
            <a:spLocks/>
          </p:cNvSpPr>
          <p:nvPr/>
        </p:nvSpPr>
        <p:spPr bwMode="auto">
          <a:xfrm>
            <a:off x="1600200" y="3416300"/>
            <a:ext cx="2895600"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nvGrpSpPr>
          <p:cNvPr id="3" name="Group 2"/>
          <p:cNvGrpSpPr/>
          <p:nvPr/>
        </p:nvGrpSpPr>
        <p:grpSpPr>
          <a:xfrm>
            <a:off x="2727325" y="2895600"/>
            <a:ext cx="1539875" cy="273050"/>
            <a:chOff x="1541463" y="1720850"/>
            <a:chExt cx="1539875" cy="273050"/>
          </a:xfrm>
        </p:grpSpPr>
        <p:sp>
          <p:nvSpPr>
            <p:cNvPr id="4" name="Oval 3"/>
            <p:cNvSpPr>
              <a:spLocks noChangeArrowheads="1"/>
            </p:cNvSpPr>
            <p:nvPr/>
          </p:nvSpPr>
          <p:spPr bwMode="auto">
            <a:xfrm>
              <a:off x="1541463" y="1720850"/>
              <a:ext cx="265112" cy="273050"/>
            </a:xfrm>
            <a:prstGeom prst="ellipse">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5" name="Line 5"/>
            <p:cNvSpPr>
              <a:spLocks noChangeShapeType="1"/>
            </p:cNvSpPr>
            <p:nvPr/>
          </p:nvSpPr>
          <p:spPr bwMode="auto">
            <a:xfrm>
              <a:off x="1698625" y="1839913"/>
              <a:ext cx="1382713" cy="0"/>
            </a:xfrm>
            <a:prstGeom prst="line">
              <a:avLst/>
            </a:prstGeom>
            <a:noFill/>
            <a:ln w="28575">
              <a:solidFill>
                <a:schemeClr val="tx1"/>
              </a:solidFill>
              <a:round/>
              <a:headEn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grpSp>
        <p:nvGrpSpPr>
          <p:cNvPr id="6" name="Group 5"/>
          <p:cNvGrpSpPr/>
          <p:nvPr/>
        </p:nvGrpSpPr>
        <p:grpSpPr>
          <a:xfrm>
            <a:off x="1752600" y="4105275"/>
            <a:ext cx="2636837" cy="1076325"/>
            <a:chOff x="1629093" y="2709692"/>
            <a:chExt cx="2636837" cy="1076325"/>
          </a:xfrm>
        </p:grpSpPr>
        <p:grpSp>
          <p:nvGrpSpPr>
            <p:cNvPr id="7" name="Group 6"/>
            <p:cNvGrpSpPr/>
            <p:nvPr/>
          </p:nvGrpSpPr>
          <p:grpSpPr>
            <a:xfrm>
              <a:off x="2090103" y="3085416"/>
              <a:ext cx="1539875" cy="273050"/>
              <a:chOff x="1541463" y="1720850"/>
              <a:chExt cx="1539875" cy="273050"/>
            </a:xfrm>
          </p:grpSpPr>
          <p:sp>
            <p:nvSpPr>
              <p:cNvPr id="9" name="Oval 8"/>
              <p:cNvSpPr>
                <a:spLocks noChangeArrowheads="1"/>
              </p:cNvSpPr>
              <p:nvPr/>
            </p:nvSpPr>
            <p:spPr bwMode="auto">
              <a:xfrm>
                <a:off x="1541463" y="1720850"/>
                <a:ext cx="265112" cy="273050"/>
              </a:xfrm>
              <a:prstGeom prst="ellipse">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0" name="Line 5"/>
              <p:cNvSpPr>
                <a:spLocks noChangeShapeType="1"/>
              </p:cNvSpPr>
              <p:nvPr/>
            </p:nvSpPr>
            <p:spPr bwMode="auto">
              <a:xfrm>
                <a:off x="1698625" y="1839913"/>
                <a:ext cx="1382713" cy="0"/>
              </a:xfrm>
              <a:prstGeom prst="line">
                <a:avLst/>
              </a:prstGeom>
              <a:noFill/>
              <a:ln w="28575">
                <a:solidFill>
                  <a:schemeClr val="tx1"/>
                </a:solidFill>
                <a:round/>
                <a:headEn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
          <p:nvSpPr>
            <p:cNvPr id="8" name="Freeform 7"/>
            <p:cNvSpPr>
              <a:spLocks/>
            </p:cNvSpPr>
            <p:nvPr/>
          </p:nvSpPr>
          <p:spPr bwMode="auto">
            <a:xfrm>
              <a:off x="1629093" y="2709692"/>
              <a:ext cx="2636837" cy="1076325"/>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
        <p:nvSpPr>
          <p:cNvPr id="12" name="TextBox 11"/>
          <p:cNvSpPr txBox="1"/>
          <p:nvPr/>
        </p:nvSpPr>
        <p:spPr>
          <a:xfrm>
            <a:off x="609600" y="533400"/>
            <a:ext cx="8001000" cy="2308324"/>
          </a:xfrm>
          <a:prstGeom prst="rect">
            <a:avLst/>
          </a:prstGeom>
          <a:noFill/>
        </p:spPr>
        <p:txBody>
          <a:bodyPr wrap="square" rtlCol="0">
            <a:spAutoFit/>
          </a:bodyPr>
          <a:lstStyle/>
          <a:p>
            <a:r>
              <a:rPr lang="en-US" sz="2400" dirty="0" smtClean="0"/>
              <a:t>“Why do some textbooks not mention </a:t>
            </a:r>
            <a:r>
              <a:rPr lang="en-US" sz="2400" i="1" dirty="0" smtClean="0"/>
              <a:t>complementarity</a:t>
            </a:r>
            <a:r>
              <a:rPr lang="en-US" sz="2400" dirty="0" smtClean="0"/>
              <a:t>?  Because it will not help in quantum mechanical calculations or in setting up experiments.  Bohr’s considerations are extremely relevant, however, to the scientist who occasionally likes to reflect on the meaning of what she or he is doing.”</a:t>
            </a:r>
          </a:p>
          <a:p>
            <a:r>
              <a:rPr lang="en-US" sz="2400" dirty="0" smtClean="0"/>
              <a:t> – Abraham Pais </a:t>
            </a:r>
            <a:endParaRPr lang="en-US" sz="2400" dirty="0"/>
          </a:p>
        </p:txBody>
      </p:sp>
      <p:sp>
        <p:nvSpPr>
          <p:cNvPr id="13" name="TextBox 12"/>
          <p:cNvSpPr txBox="1"/>
          <p:nvPr/>
        </p:nvSpPr>
        <p:spPr>
          <a:xfrm>
            <a:off x="4572000" y="2814935"/>
            <a:ext cx="1261692" cy="461665"/>
          </a:xfrm>
          <a:prstGeom prst="rect">
            <a:avLst/>
          </a:prstGeom>
          <a:noFill/>
        </p:spPr>
        <p:txBody>
          <a:bodyPr wrap="none" rtlCol="0">
            <a:spAutoFit/>
          </a:bodyPr>
          <a:lstStyle/>
          <a:p>
            <a:r>
              <a:rPr lang="en-US" sz="2400" dirty="0" smtClean="0"/>
              <a:t>Particle?</a:t>
            </a:r>
            <a:endParaRPr lang="en-US" sz="2400" dirty="0"/>
          </a:p>
        </p:txBody>
      </p:sp>
      <p:sp>
        <p:nvSpPr>
          <p:cNvPr id="14" name="TextBox 13"/>
          <p:cNvSpPr txBox="1"/>
          <p:nvPr/>
        </p:nvSpPr>
        <p:spPr>
          <a:xfrm>
            <a:off x="4648200" y="3505200"/>
            <a:ext cx="1023485" cy="461665"/>
          </a:xfrm>
          <a:prstGeom prst="rect">
            <a:avLst/>
          </a:prstGeom>
          <a:noFill/>
        </p:spPr>
        <p:txBody>
          <a:bodyPr wrap="none" rtlCol="0">
            <a:spAutoFit/>
          </a:bodyPr>
          <a:lstStyle/>
          <a:p>
            <a:r>
              <a:rPr lang="en-US" sz="2400" dirty="0" smtClean="0"/>
              <a:t>Wave?</a:t>
            </a:r>
            <a:endParaRPr lang="en-US" sz="2400" dirty="0"/>
          </a:p>
        </p:txBody>
      </p:sp>
      <p:sp>
        <p:nvSpPr>
          <p:cNvPr id="15" name="TextBox 14"/>
          <p:cNvSpPr txBox="1"/>
          <p:nvPr/>
        </p:nvSpPr>
        <p:spPr>
          <a:xfrm>
            <a:off x="4621647" y="4415135"/>
            <a:ext cx="1550553" cy="461665"/>
          </a:xfrm>
          <a:prstGeom prst="rect">
            <a:avLst/>
          </a:prstGeom>
          <a:noFill/>
        </p:spPr>
        <p:txBody>
          <a:bodyPr wrap="none" rtlCol="0">
            <a:spAutoFit/>
          </a:bodyPr>
          <a:lstStyle/>
          <a:p>
            <a:r>
              <a:rPr lang="en-US" sz="2400" dirty="0" smtClean="0"/>
              <a:t>“</a:t>
            </a:r>
            <a:r>
              <a:rPr lang="en-US" sz="2400" dirty="0" err="1" smtClean="0"/>
              <a:t>Wavicle</a:t>
            </a:r>
            <a:r>
              <a:rPr lang="en-US" sz="2400" dirty="0" smtClean="0"/>
              <a:t>”?</a:t>
            </a:r>
            <a:endParaRPr lang="en-US" sz="2400" dirty="0"/>
          </a:p>
        </p:txBody>
      </p:sp>
      <p:sp>
        <p:nvSpPr>
          <p:cNvPr id="19"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sp>
        <p:nvSpPr>
          <p:cNvPr id="20" name="Rectangle 5"/>
          <p:cNvSpPr>
            <a:spLocks noChangeArrowheads="1"/>
          </p:cNvSpPr>
          <p:nvPr/>
        </p:nvSpPr>
        <p:spPr bwMode="auto">
          <a:xfrm>
            <a:off x="228600" y="5105400"/>
            <a:ext cx="4572000" cy="1569660"/>
          </a:xfrm>
          <a:prstGeom prst="rect">
            <a:avLst/>
          </a:prstGeom>
          <a:noFill/>
          <a:ln w="9525">
            <a:noFill/>
            <a:miter lim="800000"/>
            <a:headEnd/>
            <a:tailEnd/>
          </a:ln>
        </p:spPr>
        <p:txBody>
          <a:bodyPr>
            <a:prstTxWarp prst="textNoShape">
              <a:avLst/>
            </a:prstTxWarp>
            <a:spAutoFit/>
          </a:bodyPr>
          <a:lstStyle/>
          <a:p>
            <a:r>
              <a:rPr lang="en-US" sz="2400" dirty="0" smtClean="0">
                <a:latin typeface="Calibri" charset="0"/>
              </a:rPr>
              <a:t>3/22 Day 17: </a:t>
            </a:r>
            <a:endParaRPr lang="en-US" sz="2400" dirty="0">
              <a:latin typeface="Calibri" charset="0"/>
            </a:endParaRPr>
          </a:p>
          <a:p>
            <a:r>
              <a:rPr lang="en-US" sz="2400" dirty="0">
                <a:latin typeface="Calibri" charset="0"/>
              </a:rPr>
              <a:t>Questions? </a:t>
            </a:r>
            <a:endParaRPr lang="en-US" sz="2400" dirty="0" smtClean="0">
              <a:latin typeface="Calibri" charset="0"/>
            </a:endParaRPr>
          </a:p>
          <a:p>
            <a:r>
              <a:rPr lang="en-US" sz="2400" dirty="0" smtClean="0">
                <a:latin typeface="Calibri" charset="0"/>
              </a:rPr>
              <a:t>Single-Photon Experiments</a:t>
            </a:r>
          </a:p>
          <a:p>
            <a:r>
              <a:rPr lang="en-US" sz="2400" dirty="0" smtClean="0">
                <a:latin typeface="Calibri" charset="0"/>
              </a:rPr>
              <a:t>Wave-Particle Duality</a:t>
            </a:r>
          </a:p>
        </p:txBody>
      </p:sp>
      <p:sp>
        <p:nvSpPr>
          <p:cNvPr id="21" name="Rectangle 5"/>
          <p:cNvSpPr>
            <a:spLocks noChangeArrowheads="1"/>
          </p:cNvSpPr>
          <p:nvPr/>
        </p:nvSpPr>
        <p:spPr bwMode="auto">
          <a:xfrm>
            <a:off x="4343400" y="5105400"/>
            <a:ext cx="4572000" cy="1200328"/>
          </a:xfrm>
          <a:prstGeom prst="rect">
            <a:avLst/>
          </a:prstGeom>
          <a:noFill/>
          <a:ln w="9525">
            <a:noFill/>
            <a:miter lim="800000"/>
            <a:headEnd/>
            <a:tailEnd/>
          </a:ln>
        </p:spPr>
        <p:txBody>
          <a:bodyPr>
            <a:prstTxWarp prst="textNoShape">
              <a:avLst/>
            </a:prstTxWarp>
            <a:spAutoFit/>
          </a:bodyPr>
          <a:lstStyle/>
          <a:p>
            <a:pPr algn="r"/>
            <a:r>
              <a:rPr lang="en-US" sz="2400" dirty="0" smtClean="0">
                <a:latin typeface="Calibri" charset="0"/>
              </a:rPr>
              <a:t>Thursday:</a:t>
            </a:r>
          </a:p>
          <a:p>
            <a:pPr algn="r"/>
            <a:r>
              <a:rPr lang="en-US" sz="2400" dirty="0" smtClean="0">
                <a:latin typeface="Calibri" charset="0"/>
              </a:rPr>
              <a:t>Electron Diffraction</a:t>
            </a:r>
          </a:p>
          <a:p>
            <a:pPr algn="r"/>
            <a:r>
              <a:rPr lang="en-US" sz="2400" dirty="0" smtClean="0">
                <a:latin typeface="Calibri" charset="0"/>
              </a:rPr>
              <a:t>Matter Waves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6" name="Picture 4" descr="C:\Users\Zombie\Desktop\AspectAntiCorrelation_PathB copy.jpg"/>
          <p:cNvPicPr>
            <a:picLocks noChangeAspect="1" noChangeArrowheads="1"/>
          </p:cNvPicPr>
          <p:nvPr/>
        </p:nvPicPr>
        <p:blipFill>
          <a:blip r:embed="rId2" cstate="print"/>
          <a:srcRect/>
          <a:stretch>
            <a:fillRect/>
          </a:stretch>
        </p:blipFill>
        <p:spPr bwMode="auto">
          <a:xfrm>
            <a:off x="411162" y="817562"/>
            <a:ext cx="8428038" cy="3297238"/>
          </a:xfrm>
          <a:prstGeom prst="rect">
            <a:avLst/>
          </a:prstGeom>
          <a:noFill/>
        </p:spPr>
      </p:pic>
      <p:sp>
        <p:nvSpPr>
          <p:cNvPr id="3" name="TextBox 2"/>
          <p:cNvSpPr txBox="1"/>
          <p:nvPr/>
        </p:nvSpPr>
        <p:spPr>
          <a:xfrm>
            <a:off x="4602480" y="2743200"/>
            <a:ext cx="426720" cy="461665"/>
          </a:xfrm>
          <a:prstGeom prst="rect">
            <a:avLst/>
          </a:prstGeom>
          <a:noFill/>
        </p:spPr>
        <p:txBody>
          <a:bodyPr wrap="none" rtlCol="0">
            <a:spAutoFit/>
          </a:bodyPr>
          <a:lstStyle/>
          <a:p>
            <a:r>
              <a:rPr lang="el-GR" sz="2400" dirty="0" smtClean="0"/>
              <a:t>ν</a:t>
            </a:r>
            <a:r>
              <a:rPr lang="en-US" sz="2400" baseline="-25000" dirty="0" smtClean="0"/>
              <a:t>2</a:t>
            </a:r>
            <a:endParaRPr lang="en-US" sz="2400" dirty="0" smtClean="0"/>
          </a:p>
        </p:txBody>
      </p:sp>
      <p:sp>
        <p:nvSpPr>
          <p:cNvPr id="4" name="TextBox 3"/>
          <p:cNvSpPr txBox="1"/>
          <p:nvPr/>
        </p:nvSpPr>
        <p:spPr>
          <a:xfrm>
            <a:off x="2590800" y="2743200"/>
            <a:ext cx="426720" cy="461665"/>
          </a:xfrm>
          <a:prstGeom prst="rect">
            <a:avLst/>
          </a:prstGeom>
          <a:noFill/>
        </p:spPr>
        <p:txBody>
          <a:bodyPr wrap="none" rtlCol="0">
            <a:spAutoFit/>
          </a:bodyPr>
          <a:lstStyle/>
          <a:p>
            <a:r>
              <a:rPr lang="el-GR" sz="2400" dirty="0" smtClean="0"/>
              <a:t>ν</a:t>
            </a:r>
            <a:r>
              <a:rPr lang="en-US" sz="2400" baseline="-25000" dirty="0" smtClean="0"/>
              <a:t>1</a:t>
            </a:r>
            <a:endParaRPr lang="en-US" sz="2400" dirty="0" smtClean="0"/>
          </a:p>
        </p:txBody>
      </p:sp>
      <p:sp>
        <p:nvSpPr>
          <p:cNvPr id="6" name="TextBox 5"/>
          <p:cNvSpPr txBox="1"/>
          <p:nvPr/>
        </p:nvSpPr>
        <p:spPr>
          <a:xfrm>
            <a:off x="762000" y="4876800"/>
            <a:ext cx="7391400" cy="1569660"/>
          </a:xfrm>
          <a:prstGeom prst="rect">
            <a:avLst/>
          </a:prstGeom>
          <a:noFill/>
        </p:spPr>
        <p:txBody>
          <a:bodyPr wrap="square" rtlCol="0">
            <a:spAutoFit/>
          </a:bodyPr>
          <a:lstStyle/>
          <a:p>
            <a:pPr>
              <a:buFont typeface="Arial" pitchFamily="34" charset="0"/>
              <a:buChar char="•"/>
            </a:pPr>
            <a:r>
              <a:rPr lang="en-US" sz="2400" dirty="0" smtClean="0"/>
              <a:t>  If the second photon (</a:t>
            </a:r>
            <a:r>
              <a:rPr lang="el-GR" sz="2400" dirty="0" smtClean="0"/>
              <a:t>ν</a:t>
            </a:r>
            <a:r>
              <a:rPr lang="en-US" sz="2400" baseline="-25000" dirty="0" smtClean="0"/>
              <a:t>2</a:t>
            </a:r>
            <a:r>
              <a:rPr lang="en-US" sz="2400" dirty="0" smtClean="0"/>
              <a:t>) is detected by PMB, then the 	photon must have traveled along Path </a:t>
            </a:r>
            <a:r>
              <a:rPr lang="en-US" sz="2400" dirty="0" err="1" smtClean="0"/>
              <a:t>B</a:t>
            </a:r>
            <a:r>
              <a:rPr lang="en-US" sz="2400" dirty="0" smtClean="0"/>
              <a:t> (via M</a:t>
            </a:r>
            <a:r>
              <a:rPr lang="en-US" sz="2400" baseline="-25000" dirty="0" smtClean="0"/>
              <a:t>B</a:t>
            </a:r>
            <a:r>
              <a:rPr lang="en-US" sz="2400" dirty="0" smtClean="0"/>
              <a:t>)</a:t>
            </a:r>
            <a:r>
              <a:rPr lang="en-US" sz="2400" dirty="0" smtClean="0"/>
              <a:t>.</a:t>
            </a:r>
          </a:p>
          <a:p>
            <a:pPr>
              <a:buFont typeface="Arial" pitchFamily="34" charset="0"/>
              <a:buChar char="•"/>
            </a:pPr>
            <a:endParaRPr lang="en-US" sz="2400" dirty="0" smtClean="0"/>
          </a:p>
          <a:p>
            <a:r>
              <a:rPr lang="en-US" sz="2400" dirty="0" smtClean="0"/>
              <a:t>	</a:t>
            </a:r>
            <a:r>
              <a:rPr lang="en-US" sz="2400" dirty="0" smtClean="0"/>
              <a:t>(Transmitted at BS1)</a:t>
            </a:r>
            <a:endParaRPr lang="en-US" sz="2400" dirty="0" smtClean="0"/>
          </a:p>
        </p:txBody>
      </p:sp>
      <p:sp>
        <p:nvSpPr>
          <p:cNvPr id="8" name="TextBox 7"/>
          <p:cNvSpPr txBox="1"/>
          <p:nvPr/>
        </p:nvSpPr>
        <p:spPr>
          <a:xfrm>
            <a:off x="2895600" y="268069"/>
            <a:ext cx="3219664" cy="646331"/>
          </a:xfrm>
          <a:prstGeom prst="rect">
            <a:avLst/>
          </a:prstGeom>
          <a:noFill/>
        </p:spPr>
        <p:txBody>
          <a:bodyPr wrap="none" rtlCol="0">
            <a:spAutoFit/>
          </a:bodyPr>
          <a:lstStyle/>
          <a:p>
            <a:r>
              <a:rPr lang="en-US" sz="3600" u="sng" dirty="0" smtClean="0"/>
              <a:t>Experiment One</a:t>
            </a:r>
            <a:endParaRPr lang="en-US" sz="3600" u="sng" dirty="0"/>
          </a:p>
        </p:txBody>
      </p:sp>
      <p:sp>
        <p:nvSpPr>
          <p:cNvPr id="7" name="Rectangle 6"/>
          <p:cNvSpPr/>
          <p:nvPr/>
        </p:nvSpPr>
        <p:spPr>
          <a:xfrm>
            <a:off x="2057400" y="2895600"/>
            <a:ext cx="152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7" name="Picture 3" descr="C:\Users\Zombie\Desktop\AspectAntiCorrelationPathAB copy.jpg"/>
          <p:cNvPicPr>
            <a:picLocks noChangeAspect="1" noChangeArrowheads="1"/>
          </p:cNvPicPr>
          <p:nvPr/>
        </p:nvPicPr>
        <p:blipFill>
          <a:blip r:embed="rId2" cstate="print"/>
          <a:srcRect/>
          <a:stretch>
            <a:fillRect/>
          </a:stretch>
        </p:blipFill>
        <p:spPr bwMode="auto">
          <a:xfrm>
            <a:off x="411163" y="817562"/>
            <a:ext cx="8428037" cy="3297238"/>
          </a:xfrm>
          <a:prstGeom prst="rect">
            <a:avLst/>
          </a:prstGeom>
          <a:noFill/>
        </p:spPr>
      </p:pic>
      <p:sp>
        <p:nvSpPr>
          <p:cNvPr id="4" name="TextBox 3"/>
          <p:cNvSpPr txBox="1"/>
          <p:nvPr/>
        </p:nvSpPr>
        <p:spPr>
          <a:xfrm>
            <a:off x="2590800" y="2743200"/>
            <a:ext cx="426720" cy="461665"/>
          </a:xfrm>
          <a:prstGeom prst="rect">
            <a:avLst/>
          </a:prstGeom>
          <a:noFill/>
        </p:spPr>
        <p:txBody>
          <a:bodyPr wrap="none" rtlCol="0">
            <a:spAutoFit/>
          </a:bodyPr>
          <a:lstStyle/>
          <a:p>
            <a:r>
              <a:rPr lang="el-GR" sz="2400" dirty="0" smtClean="0"/>
              <a:t>ν</a:t>
            </a:r>
            <a:r>
              <a:rPr lang="en-US" sz="2400" baseline="-25000" dirty="0" smtClean="0"/>
              <a:t>1</a:t>
            </a:r>
            <a:endParaRPr lang="en-US" sz="2400" dirty="0" smtClean="0"/>
          </a:p>
        </p:txBody>
      </p:sp>
      <p:sp>
        <p:nvSpPr>
          <p:cNvPr id="5" name="TextBox 4"/>
          <p:cNvSpPr txBox="1"/>
          <p:nvPr/>
        </p:nvSpPr>
        <p:spPr>
          <a:xfrm>
            <a:off x="4602480" y="2743200"/>
            <a:ext cx="426720" cy="461665"/>
          </a:xfrm>
          <a:prstGeom prst="rect">
            <a:avLst/>
          </a:prstGeom>
          <a:noFill/>
        </p:spPr>
        <p:txBody>
          <a:bodyPr wrap="none" rtlCol="0">
            <a:spAutoFit/>
          </a:bodyPr>
          <a:lstStyle/>
          <a:p>
            <a:r>
              <a:rPr lang="el-GR" sz="2400" dirty="0" smtClean="0"/>
              <a:t>ν</a:t>
            </a:r>
            <a:r>
              <a:rPr lang="en-US" sz="2400" baseline="-25000" dirty="0" smtClean="0"/>
              <a:t>2</a:t>
            </a:r>
            <a:endParaRPr lang="en-US" sz="2400" dirty="0" smtClean="0"/>
          </a:p>
        </p:txBody>
      </p:sp>
      <p:sp>
        <p:nvSpPr>
          <p:cNvPr id="6" name="TextBox 5"/>
          <p:cNvSpPr txBox="1"/>
          <p:nvPr/>
        </p:nvSpPr>
        <p:spPr>
          <a:xfrm>
            <a:off x="1295401" y="4876800"/>
            <a:ext cx="7391400" cy="830997"/>
          </a:xfrm>
          <a:prstGeom prst="rect">
            <a:avLst/>
          </a:prstGeom>
          <a:noFill/>
        </p:spPr>
        <p:txBody>
          <a:bodyPr wrap="square" rtlCol="0">
            <a:spAutoFit/>
          </a:bodyPr>
          <a:lstStyle/>
          <a:p>
            <a:pPr>
              <a:buFont typeface="Arial" pitchFamily="34" charset="0"/>
              <a:buChar char="•"/>
            </a:pPr>
            <a:r>
              <a:rPr lang="en-US" sz="2400" dirty="0" smtClean="0"/>
              <a:t>  If both PMA &amp; PMB are triggered during w = 2</a:t>
            </a:r>
            <a:r>
              <a:rPr lang="el-GR" sz="2400" dirty="0" smtClean="0"/>
              <a:t>τ</a:t>
            </a:r>
            <a:r>
              <a:rPr lang="en-US" sz="2400" dirty="0" smtClean="0"/>
              <a:t>, then 	the coincidence counter (N</a:t>
            </a:r>
            <a:r>
              <a:rPr lang="en-US" sz="2400" baseline="-25000" dirty="0" smtClean="0"/>
              <a:t>C</a:t>
            </a:r>
            <a:r>
              <a:rPr lang="en-US" sz="2400" dirty="0" smtClean="0"/>
              <a:t>) is triggered.</a:t>
            </a:r>
          </a:p>
        </p:txBody>
      </p:sp>
      <p:sp>
        <p:nvSpPr>
          <p:cNvPr id="7" name="TextBox 6"/>
          <p:cNvSpPr txBox="1"/>
          <p:nvPr/>
        </p:nvSpPr>
        <p:spPr>
          <a:xfrm>
            <a:off x="2895600" y="268069"/>
            <a:ext cx="3219664" cy="646331"/>
          </a:xfrm>
          <a:prstGeom prst="rect">
            <a:avLst/>
          </a:prstGeom>
          <a:noFill/>
        </p:spPr>
        <p:txBody>
          <a:bodyPr wrap="none" rtlCol="0">
            <a:spAutoFit/>
          </a:bodyPr>
          <a:lstStyle/>
          <a:p>
            <a:r>
              <a:rPr lang="en-US" sz="3600" u="sng" dirty="0" smtClean="0"/>
              <a:t>Experiment One</a:t>
            </a:r>
            <a:endParaRPr lang="en-US" sz="3600" u="sng" dirty="0"/>
          </a:p>
        </p:txBody>
      </p:sp>
      <p:sp>
        <p:nvSpPr>
          <p:cNvPr id="8" name="Rectangle 7"/>
          <p:cNvSpPr/>
          <p:nvPr/>
        </p:nvSpPr>
        <p:spPr>
          <a:xfrm>
            <a:off x="2057400" y="2895600"/>
            <a:ext cx="152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85511" y="268069"/>
            <a:ext cx="5253489" cy="646331"/>
          </a:xfrm>
          <a:prstGeom prst="rect">
            <a:avLst/>
          </a:prstGeom>
          <a:noFill/>
        </p:spPr>
        <p:txBody>
          <a:bodyPr wrap="none" rtlCol="0">
            <a:spAutoFit/>
          </a:bodyPr>
          <a:lstStyle/>
          <a:p>
            <a:r>
              <a:rPr lang="en-US" sz="3600" u="sng" dirty="0" smtClean="0"/>
              <a:t>Anti-Correlation Parameter</a:t>
            </a:r>
            <a:endParaRPr lang="en-US" sz="3600" u="sng" dirty="0"/>
          </a:p>
        </p:txBody>
      </p:sp>
      <p:sp>
        <p:nvSpPr>
          <p:cNvPr id="3" name="TextBox 2"/>
          <p:cNvSpPr txBox="1"/>
          <p:nvPr/>
        </p:nvSpPr>
        <p:spPr>
          <a:xfrm>
            <a:off x="1143000" y="1143000"/>
            <a:ext cx="7391400" cy="4154984"/>
          </a:xfrm>
          <a:prstGeom prst="rect">
            <a:avLst/>
          </a:prstGeom>
          <a:noFill/>
        </p:spPr>
        <p:txBody>
          <a:bodyPr wrap="square" rtlCol="0">
            <a:spAutoFit/>
          </a:bodyPr>
          <a:lstStyle/>
          <a:p>
            <a:pPr>
              <a:buFont typeface="Arial" pitchFamily="34" charset="0"/>
              <a:buChar char="•"/>
            </a:pPr>
            <a:r>
              <a:rPr lang="en-US" sz="2400" dirty="0" smtClean="0"/>
              <a:t>  Need some kind of measure of how often PMA &amp; PMB 	are being triggered at the same time.</a:t>
            </a:r>
          </a:p>
          <a:p>
            <a:pPr>
              <a:buFont typeface="Arial" pitchFamily="34" charset="0"/>
              <a:buChar char="•"/>
            </a:pPr>
            <a:endParaRPr lang="en-US" sz="2400" dirty="0" smtClean="0"/>
          </a:p>
          <a:p>
            <a:pPr>
              <a:buFont typeface="Arial" pitchFamily="34" charset="0"/>
              <a:buChar char="•"/>
            </a:pPr>
            <a:r>
              <a:rPr lang="en-US" sz="2400" dirty="0" smtClean="0"/>
              <a:t>  Let </a:t>
            </a:r>
          </a:p>
          <a:p>
            <a:pPr>
              <a:buFont typeface="Arial" pitchFamily="34" charset="0"/>
              <a:buChar char="•"/>
            </a:pPr>
            <a:endParaRPr lang="en-US" sz="2400" dirty="0" smtClean="0"/>
          </a:p>
          <a:p>
            <a:pPr>
              <a:buFont typeface="Arial" pitchFamily="34" charset="0"/>
              <a:buChar char="•"/>
            </a:pPr>
            <a:r>
              <a:rPr lang="en-US" sz="2400" dirty="0" smtClean="0"/>
              <a:t>  P</a:t>
            </a:r>
            <a:r>
              <a:rPr lang="en-US" sz="2400" baseline="-25000" dirty="0" smtClean="0"/>
              <a:t>A</a:t>
            </a:r>
            <a:r>
              <a:rPr lang="en-US" sz="2400" dirty="0" smtClean="0"/>
              <a:t> is the probability for N</a:t>
            </a:r>
            <a:r>
              <a:rPr lang="en-US" sz="2400" baseline="-25000" dirty="0" smtClean="0"/>
              <a:t>A</a:t>
            </a:r>
            <a:r>
              <a:rPr lang="en-US" sz="2400" dirty="0" smtClean="0"/>
              <a:t> to be triggered.</a:t>
            </a:r>
          </a:p>
          <a:p>
            <a:pPr>
              <a:buFont typeface="Arial" pitchFamily="34" charset="0"/>
              <a:buChar char="•"/>
            </a:pPr>
            <a:endParaRPr lang="en-US" sz="2400" dirty="0" smtClean="0"/>
          </a:p>
          <a:p>
            <a:pPr>
              <a:buFont typeface="Arial" pitchFamily="34" charset="0"/>
              <a:buChar char="•"/>
            </a:pPr>
            <a:r>
              <a:rPr lang="en-US" sz="2400" dirty="0" smtClean="0"/>
              <a:t>  P</a:t>
            </a:r>
            <a:r>
              <a:rPr lang="en-US" sz="2400" baseline="-25000" dirty="0" smtClean="0"/>
              <a:t>B</a:t>
            </a:r>
            <a:r>
              <a:rPr lang="en-US" sz="2400" dirty="0" smtClean="0"/>
              <a:t> is the probability for N</a:t>
            </a:r>
            <a:r>
              <a:rPr lang="en-US" sz="2400" baseline="-25000" dirty="0" smtClean="0"/>
              <a:t>B</a:t>
            </a:r>
            <a:r>
              <a:rPr lang="en-US" sz="2400" dirty="0" smtClean="0"/>
              <a:t> to be triggered.</a:t>
            </a:r>
          </a:p>
          <a:p>
            <a:pPr>
              <a:buFont typeface="Arial" pitchFamily="34" charset="0"/>
              <a:buChar char="•"/>
            </a:pPr>
            <a:endParaRPr lang="en-US" sz="2400" dirty="0" smtClean="0"/>
          </a:p>
          <a:p>
            <a:pPr>
              <a:buFont typeface="Arial" pitchFamily="34" charset="0"/>
              <a:buChar char="•"/>
            </a:pPr>
            <a:r>
              <a:rPr lang="en-US" sz="2400" dirty="0" smtClean="0"/>
              <a:t>  P</a:t>
            </a:r>
            <a:r>
              <a:rPr lang="en-US" sz="2400" baseline="-25000" dirty="0" smtClean="0"/>
              <a:t>C</a:t>
            </a:r>
            <a:r>
              <a:rPr lang="en-US" sz="2400" dirty="0" smtClean="0"/>
              <a:t> is the probability for the coincidence counter (N</a:t>
            </a:r>
            <a:r>
              <a:rPr lang="en-US" sz="2400" baseline="-25000" dirty="0" smtClean="0"/>
              <a:t>C</a:t>
            </a:r>
            <a:r>
              <a:rPr lang="en-US" sz="2400" dirty="0" smtClean="0"/>
              <a:t>) 	to be triggered (both N</a:t>
            </a:r>
            <a:r>
              <a:rPr lang="en-US" sz="2400" baseline="-25000" dirty="0" smtClean="0"/>
              <a:t>A</a:t>
            </a:r>
            <a:r>
              <a:rPr lang="en-US" sz="2400" dirty="0" smtClean="0"/>
              <a:t> and N</a:t>
            </a:r>
            <a:r>
              <a:rPr lang="en-US" sz="2400" baseline="-25000" dirty="0" smtClean="0"/>
              <a:t>B</a:t>
            </a:r>
            <a:r>
              <a:rPr lang="en-US" sz="2400" dirty="0" smtClean="0"/>
              <a:t> during t = 2</a:t>
            </a:r>
            <a:r>
              <a:rPr lang="el-GR" sz="2400" dirty="0" smtClean="0"/>
              <a:t>τ</a:t>
            </a:r>
            <a:r>
              <a:rPr lang="en-US" sz="2400" dirty="0" smtClean="0"/>
              <a:t>).</a:t>
            </a:r>
            <a:endParaRPr lang="en-US" sz="2400" dirty="0"/>
          </a:p>
        </p:txBody>
      </p:sp>
      <p:graphicFrame>
        <p:nvGraphicFramePr>
          <p:cNvPr id="4" name="Object 3"/>
          <p:cNvGraphicFramePr>
            <a:graphicFrameLocks noChangeAspect="1"/>
          </p:cNvGraphicFramePr>
          <p:nvPr/>
        </p:nvGraphicFramePr>
        <p:xfrm>
          <a:off x="2057400" y="2057400"/>
          <a:ext cx="1225550" cy="868362"/>
        </p:xfrm>
        <a:graphic>
          <a:graphicData uri="http://schemas.openxmlformats.org/presentationml/2006/ole">
            <p:oleObj spid="_x0000_s70658" name="Equation" r:id="rId3" imgW="609480" imgH="431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85511" y="268069"/>
            <a:ext cx="5253489" cy="646331"/>
          </a:xfrm>
          <a:prstGeom prst="rect">
            <a:avLst/>
          </a:prstGeom>
          <a:noFill/>
        </p:spPr>
        <p:txBody>
          <a:bodyPr wrap="none" rtlCol="0">
            <a:spAutoFit/>
          </a:bodyPr>
          <a:lstStyle/>
          <a:p>
            <a:r>
              <a:rPr lang="en-US" sz="3600" u="sng" dirty="0" smtClean="0"/>
              <a:t>Anti-Correlation Parameter</a:t>
            </a:r>
            <a:endParaRPr lang="en-US" sz="3600" u="sng" dirty="0"/>
          </a:p>
        </p:txBody>
      </p:sp>
      <p:sp>
        <p:nvSpPr>
          <p:cNvPr id="3" name="TextBox 2"/>
          <p:cNvSpPr txBox="1"/>
          <p:nvPr/>
        </p:nvSpPr>
        <p:spPr>
          <a:xfrm>
            <a:off x="1143000" y="1143000"/>
            <a:ext cx="7620000" cy="5293757"/>
          </a:xfrm>
          <a:prstGeom prst="rect">
            <a:avLst/>
          </a:prstGeom>
          <a:noFill/>
        </p:spPr>
        <p:txBody>
          <a:bodyPr wrap="square" rtlCol="0">
            <a:spAutoFit/>
          </a:bodyPr>
          <a:lstStyle/>
          <a:p>
            <a:pPr>
              <a:buFont typeface="Arial" pitchFamily="34" charset="0"/>
              <a:buChar char="•"/>
            </a:pPr>
            <a:r>
              <a:rPr lang="en-US" sz="2400" dirty="0" smtClean="0"/>
              <a:t> If N</a:t>
            </a:r>
            <a:r>
              <a:rPr lang="en-US" sz="2400" baseline="-25000" dirty="0" smtClean="0"/>
              <a:t>A</a:t>
            </a:r>
            <a:r>
              <a:rPr lang="en-US" sz="2400" dirty="0" smtClean="0"/>
              <a:t> and N</a:t>
            </a:r>
            <a:r>
              <a:rPr lang="en-US" sz="2400" baseline="-25000" dirty="0" smtClean="0"/>
              <a:t>B</a:t>
            </a:r>
            <a:r>
              <a:rPr lang="en-US" sz="2400" dirty="0" smtClean="0"/>
              <a:t> are being triggered randomly and 	independently, then </a:t>
            </a:r>
            <a:r>
              <a:rPr lang="el-GR" sz="2400" dirty="0" smtClean="0"/>
              <a:t>α</a:t>
            </a:r>
            <a:r>
              <a:rPr lang="en-US" sz="2400" dirty="0" smtClean="0"/>
              <a:t> = 1.</a:t>
            </a:r>
          </a:p>
          <a:p>
            <a:pPr>
              <a:buFont typeface="Arial" pitchFamily="34" charset="0"/>
              <a:buChar char="•"/>
            </a:pPr>
            <a:endParaRPr lang="en-US" sz="1000" dirty="0" smtClean="0"/>
          </a:p>
          <a:p>
            <a:pPr lvl="1"/>
            <a:r>
              <a:rPr lang="en-US" sz="2400" dirty="0" smtClean="0"/>
              <a:t>	 P</a:t>
            </a:r>
            <a:r>
              <a:rPr lang="en-US" sz="2400" baseline="-25000" dirty="0" smtClean="0"/>
              <a:t>C</a:t>
            </a:r>
            <a:r>
              <a:rPr lang="en-US" sz="2400" dirty="0" smtClean="0"/>
              <a:t> = P</a:t>
            </a:r>
            <a:r>
              <a:rPr lang="en-US" sz="2400" baseline="-25000" dirty="0" smtClean="0"/>
              <a:t>A</a:t>
            </a:r>
            <a:r>
              <a:rPr lang="en-US" sz="2400" dirty="0" smtClean="0"/>
              <a:t> x P</a:t>
            </a:r>
            <a:r>
              <a:rPr lang="en-US" sz="2400" baseline="-25000" dirty="0" smtClean="0"/>
              <a:t>B</a:t>
            </a:r>
            <a:r>
              <a:rPr lang="en-US" sz="2400" dirty="0" smtClean="0"/>
              <a:t> which is consistent with:</a:t>
            </a:r>
          </a:p>
          <a:p>
            <a:pPr lvl="2">
              <a:buFont typeface="Arial" pitchFamily="34" charset="0"/>
              <a:buChar char="•"/>
            </a:pPr>
            <a:r>
              <a:rPr lang="en-US" sz="2400" dirty="0" smtClean="0"/>
              <a:t>  Many photons present at once</a:t>
            </a:r>
          </a:p>
          <a:p>
            <a:pPr lvl="2">
              <a:buFont typeface="Arial" pitchFamily="34" charset="0"/>
              <a:buChar char="•"/>
            </a:pPr>
            <a:r>
              <a:rPr lang="en-US" sz="2400" dirty="0" smtClean="0"/>
              <a:t>  EM waves triggering N</a:t>
            </a:r>
            <a:r>
              <a:rPr lang="en-US" sz="2400" baseline="-25000" dirty="0" smtClean="0"/>
              <a:t>A</a:t>
            </a:r>
            <a:r>
              <a:rPr lang="en-US" sz="2400" dirty="0" smtClean="0"/>
              <a:t> &amp; N</a:t>
            </a:r>
            <a:r>
              <a:rPr lang="en-US" sz="2400" baseline="-25000" dirty="0" smtClean="0"/>
              <a:t>B</a:t>
            </a:r>
            <a:r>
              <a:rPr lang="en-US" sz="2400" dirty="0" smtClean="0"/>
              <a:t> at random.</a:t>
            </a:r>
          </a:p>
          <a:p>
            <a:pPr>
              <a:buFont typeface="Arial" pitchFamily="34" charset="0"/>
              <a:buChar char="•"/>
            </a:pPr>
            <a:endParaRPr lang="en-US" sz="1000" dirty="0" smtClean="0"/>
          </a:p>
          <a:p>
            <a:pPr>
              <a:buFont typeface="Arial" pitchFamily="34" charset="0"/>
              <a:buChar char="•"/>
            </a:pPr>
            <a:r>
              <a:rPr lang="en-US" sz="2400" dirty="0" smtClean="0"/>
              <a:t> If photons act like particles, then </a:t>
            </a:r>
            <a:r>
              <a:rPr lang="el-GR" sz="2400" dirty="0" smtClean="0"/>
              <a:t>α</a:t>
            </a:r>
            <a:r>
              <a:rPr lang="en-US" sz="2400" dirty="0" smtClean="0"/>
              <a:t> ≥ 0.</a:t>
            </a:r>
          </a:p>
          <a:p>
            <a:pPr>
              <a:buFont typeface="Arial" pitchFamily="34" charset="0"/>
              <a:buChar char="•"/>
            </a:pPr>
            <a:endParaRPr lang="en-US" sz="1000" dirty="0" smtClean="0"/>
          </a:p>
          <a:p>
            <a:r>
              <a:rPr lang="en-US" sz="2400" dirty="0" smtClean="0"/>
              <a:t>	P</a:t>
            </a:r>
            <a:r>
              <a:rPr lang="en-US" sz="2400" baseline="-25000" dirty="0" smtClean="0"/>
              <a:t>C</a:t>
            </a:r>
            <a:r>
              <a:rPr lang="en-US" sz="2400" dirty="0" smtClean="0"/>
              <a:t> = 0 when </a:t>
            </a:r>
            <a:r>
              <a:rPr lang="en-US" sz="2400" dirty="0" smtClean="0"/>
              <a:t>photons </a:t>
            </a:r>
            <a:r>
              <a:rPr lang="en-US" sz="2400" dirty="0" smtClean="0"/>
              <a:t>are always detected by PMA or 	by PMB, but not both simultaneously.</a:t>
            </a:r>
          </a:p>
          <a:p>
            <a:pPr>
              <a:buFont typeface="Arial" pitchFamily="34" charset="0"/>
              <a:buChar char="•"/>
            </a:pPr>
            <a:endParaRPr lang="en-US" sz="1000" dirty="0" smtClean="0"/>
          </a:p>
          <a:p>
            <a:pPr>
              <a:buFont typeface="Arial" pitchFamily="34" charset="0"/>
              <a:buChar char="•"/>
            </a:pPr>
            <a:r>
              <a:rPr lang="en-US" sz="2400" dirty="0" smtClean="0"/>
              <a:t>  If photons act like waves, then </a:t>
            </a:r>
            <a:r>
              <a:rPr lang="el-GR" sz="2400" dirty="0" smtClean="0"/>
              <a:t>α</a:t>
            </a:r>
            <a:r>
              <a:rPr lang="en-US" sz="2400" dirty="0" smtClean="0"/>
              <a:t> ≥ 1.</a:t>
            </a:r>
          </a:p>
          <a:p>
            <a:pPr>
              <a:buFont typeface="Arial" pitchFamily="34" charset="0"/>
              <a:buChar char="•"/>
            </a:pPr>
            <a:endParaRPr lang="en-US" sz="1000" dirty="0" smtClean="0"/>
          </a:p>
          <a:p>
            <a:r>
              <a:rPr lang="en-US" sz="2400" dirty="0" smtClean="0"/>
              <a:t>	P</a:t>
            </a:r>
            <a:r>
              <a:rPr lang="en-US" sz="2400" baseline="-25000" dirty="0" smtClean="0"/>
              <a:t>C  </a:t>
            </a:r>
            <a:r>
              <a:rPr lang="en-US" sz="2400" dirty="0" smtClean="0"/>
              <a:t>&gt; P</a:t>
            </a:r>
            <a:r>
              <a:rPr lang="en-US" sz="2400" baseline="-25000" dirty="0" smtClean="0"/>
              <a:t>A</a:t>
            </a:r>
            <a:r>
              <a:rPr lang="en-US" sz="2400" dirty="0" smtClean="0"/>
              <a:t> x P</a:t>
            </a:r>
            <a:r>
              <a:rPr lang="en-US" sz="2400" baseline="-25000" dirty="0" smtClean="0"/>
              <a:t>B</a:t>
            </a:r>
            <a:r>
              <a:rPr lang="en-US" sz="2400" dirty="0" smtClean="0"/>
              <a:t> means PMA and PMB are firing 	together more often than by themselves 	(“clustered”).</a:t>
            </a:r>
          </a:p>
        </p:txBody>
      </p:sp>
      <p:graphicFrame>
        <p:nvGraphicFramePr>
          <p:cNvPr id="4" name="Object 3"/>
          <p:cNvGraphicFramePr>
            <a:graphicFrameLocks noChangeAspect="1"/>
          </p:cNvGraphicFramePr>
          <p:nvPr/>
        </p:nvGraphicFramePr>
        <p:xfrm>
          <a:off x="7388225" y="136525"/>
          <a:ext cx="1527175" cy="1082675"/>
        </p:xfrm>
        <a:graphic>
          <a:graphicData uri="http://schemas.openxmlformats.org/presentationml/2006/ole">
            <p:oleObj spid="_x0000_s71682" name="Equation" r:id="rId3" imgW="609480" imgH="431640" progId="Equation.DSMT4">
              <p:embed/>
            </p:oleObj>
          </a:graphicData>
        </a:graphic>
      </p:graphicFrame>
      <p:sp>
        <p:nvSpPr>
          <p:cNvPr id="5" name="Rectangle 4"/>
          <p:cNvSpPr/>
          <p:nvPr/>
        </p:nvSpPr>
        <p:spPr>
          <a:xfrm>
            <a:off x="7315200" y="152400"/>
            <a:ext cx="1676400"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5000" y="4658380"/>
            <a:ext cx="304800" cy="523220"/>
          </a:xfrm>
          <a:prstGeom prst="rect">
            <a:avLst/>
          </a:prstGeom>
          <a:solidFill>
            <a:schemeClr val="bg1"/>
          </a:solid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7" name="TextBox 6"/>
          <p:cNvSpPr txBox="1"/>
          <p:nvPr/>
        </p:nvSpPr>
        <p:spPr>
          <a:xfrm>
            <a:off x="5943600" y="3200400"/>
            <a:ext cx="304800" cy="523220"/>
          </a:xfrm>
          <a:prstGeom prst="rect">
            <a:avLst/>
          </a:prstGeom>
          <a:solidFill>
            <a:schemeClr val="bg1"/>
          </a:solid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8" name="TextBox 7"/>
          <p:cNvSpPr txBox="1"/>
          <p:nvPr/>
        </p:nvSpPr>
        <p:spPr>
          <a:xfrm>
            <a:off x="5181600" y="1534180"/>
            <a:ext cx="304800" cy="523220"/>
          </a:xfrm>
          <a:prstGeom prst="rect">
            <a:avLst/>
          </a:prstGeom>
          <a:solidFill>
            <a:schemeClr val="bg1"/>
          </a:solidFill>
        </p:spPr>
        <p:txBody>
          <a:bodyPr wrap="square" rtlCol="0">
            <a:spAutoFit/>
          </a:bodyPr>
          <a:lstStyle/>
          <a:p>
            <a:r>
              <a:rPr lang="en-US" sz="2800" dirty="0" smtClean="0">
                <a:solidFill>
                  <a:srgbClr val="FF0000"/>
                </a:solidFill>
              </a:rPr>
              <a:t>?</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Zombie\Desktop\AnticorrelationParameter.JPG"/>
          <p:cNvPicPr>
            <a:picLocks noChangeAspect="1"/>
          </p:cNvPicPr>
          <p:nvPr/>
        </p:nvPicPr>
        <p:blipFill>
          <a:blip r:embed="rId2" cstate="print"/>
          <a:srcRect/>
          <a:stretch>
            <a:fillRect/>
          </a:stretch>
        </p:blipFill>
        <p:spPr bwMode="auto">
          <a:xfrm>
            <a:off x="1295400" y="838200"/>
            <a:ext cx="6477000" cy="4214813"/>
          </a:xfrm>
          <a:prstGeom prst="rect">
            <a:avLst/>
          </a:prstGeom>
          <a:noFill/>
          <a:ln w="9525">
            <a:noFill/>
            <a:miter lim="800000"/>
            <a:headEnd/>
            <a:tailEnd/>
          </a:ln>
        </p:spPr>
      </p:pic>
      <p:sp>
        <p:nvSpPr>
          <p:cNvPr id="4" name="TextBox 3"/>
          <p:cNvSpPr txBox="1"/>
          <p:nvPr/>
        </p:nvSpPr>
        <p:spPr>
          <a:xfrm>
            <a:off x="1219200" y="5029200"/>
            <a:ext cx="7315200" cy="461665"/>
          </a:xfrm>
          <a:prstGeom prst="rect">
            <a:avLst/>
          </a:prstGeom>
          <a:noFill/>
        </p:spPr>
        <p:txBody>
          <a:bodyPr wrap="square" rtlCol="0">
            <a:spAutoFit/>
          </a:bodyPr>
          <a:lstStyle/>
          <a:p>
            <a:r>
              <a:rPr lang="en-US" sz="2400" dirty="0" smtClean="0">
                <a:solidFill>
                  <a:srgbClr val="1F1F1F"/>
                </a:solidFill>
              </a:rPr>
              <a:t>EM Waves → </a:t>
            </a:r>
            <a:r>
              <a:rPr lang="el-GR" sz="2400" dirty="0" smtClean="0">
                <a:solidFill>
                  <a:srgbClr val="1F1F1F"/>
                </a:solidFill>
              </a:rPr>
              <a:t>α</a:t>
            </a:r>
            <a:r>
              <a:rPr lang="en-US" sz="2400" dirty="0" smtClean="0">
                <a:solidFill>
                  <a:srgbClr val="1F1F1F"/>
                </a:solidFill>
              </a:rPr>
              <a:t> ≥ 1         Quantum Particles → </a:t>
            </a:r>
            <a:r>
              <a:rPr lang="el-GR" sz="2400" dirty="0" smtClean="0">
                <a:solidFill>
                  <a:srgbClr val="1F1F1F"/>
                </a:solidFill>
              </a:rPr>
              <a:t>α</a:t>
            </a:r>
            <a:r>
              <a:rPr lang="en-US" sz="2400" dirty="0" smtClean="0">
                <a:solidFill>
                  <a:srgbClr val="1F1F1F"/>
                </a:solidFill>
              </a:rPr>
              <a:t> ≥ 0</a:t>
            </a:r>
          </a:p>
        </p:txBody>
      </p:sp>
      <p:sp>
        <p:nvSpPr>
          <p:cNvPr id="5" name="TextBox 4"/>
          <p:cNvSpPr txBox="1"/>
          <p:nvPr/>
        </p:nvSpPr>
        <p:spPr>
          <a:xfrm>
            <a:off x="1143000" y="5638800"/>
            <a:ext cx="6693564" cy="461665"/>
          </a:xfrm>
          <a:prstGeom prst="rect">
            <a:avLst/>
          </a:prstGeom>
          <a:noFill/>
        </p:spPr>
        <p:txBody>
          <a:bodyPr wrap="none" rtlCol="0">
            <a:spAutoFit/>
          </a:bodyPr>
          <a:lstStyle/>
          <a:p>
            <a:r>
              <a:rPr lang="en-US" sz="2400" dirty="0" smtClean="0">
                <a:solidFill>
                  <a:srgbClr val="FF0000"/>
                </a:solidFill>
              </a:rPr>
              <a:t>Photons take </a:t>
            </a:r>
            <a:r>
              <a:rPr lang="en-US" sz="2400" b="1" i="1" u="sng" dirty="0" smtClean="0">
                <a:solidFill>
                  <a:srgbClr val="FF0000"/>
                </a:solidFill>
              </a:rPr>
              <a:t>either</a:t>
            </a:r>
            <a:r>
              <a:rPr lang="en-US" sz="2400" dirty="0" smtClean="0">
                <a:solidFill>
                  <a:srgbClr val="FF0000"/>
                </a:solidFill>
              </a:rPr>
              <a:t> </a:t>
            </a:r>
            <a:r>
              <a:rPr lang="en-US" sz="2400" b="1" dirty="0" smtClean="0">
                <a:solidFill>
                  <a:srgbClr val="FF0000"/>
                </a:solidFill>
              </a:rPr>
              <a:t>Path A</a:t>
            </a:r>
            <a:r>
              <a:rPr lang="en-US" sz="2400" dirty="0" smtClean="0">
                <a:solidFill>
                  <a:srgbClr val="FF0000"/>
                </a:solidFill>
              </a:rPr>
              <a:t> </a:t>
            </a:r>
            <a:r>
              <a:rPr lang="en-US" sz="2400" b="1" i="1" u="sng" dirty="0" smtClean="0">
                <a:solidFill>
                  <a:srgbClr val="FF0000"/>
                </a:solidFill>
              </a:rPr>
              <a:t>or</a:t>
            </a:r>
            <a:r>
              <a:rPr lang="en-US" sz="2400" dirty="0" smtClean="0">
                <a:solidFill>
                  <a:srgbClr val="FF0000"/>
                </a:solidFill>
              </a:rPr>
              <a:t> </a:t>
            </a:r>
            <a:r>
              <a:rPr lang="en-US" sz="2400" b="1" dirty="0" smtClean="0">
                <a:solidFill>
                  <a:srgbClr val="FF0000"/>
                </a:solidFill>
              </a:rPr>
              <a:t>Path B</a:t>
            </a:r>
            <a:r>
              <a:rPr lang="en-US" sz="2400" dirty="0" smtClean="0">
                <a:solidFill>
                  <a:srgbClr val="FF0000"/>
                </a:solidFill>
              </a:rPr>
              <a:t>, but not both!!</a:t>
            </a:r>
          </a:p>
        </p:txBody>
      </p:sp>
      <p:sp>
        <p:nvSpPr>
          <p:cNvPr id="6" name="TextBox 5"/>
          <p:cNvSpPr txBox="1"/>
          <p:nvPr/>
        </p:nvSpPr>
        <p:spPr>
          <a:xfrm>
            <a:off x="1" y="0"/>
            <a:ext cx="9144000" cy="646331"/>
          </a:xfrm>
          <a:prstGeom prst="rect">
            <a:avLst/>
          </a:prstGeom>
          <a:noFill/>
        </p:spPr>
        <p:txBody>
          <a:bodyPr wrap="square" rtlCol="0">
            <a:spAutoFit/>
          </a:bodyPr>
          <a:lstStyle/>
          <a:p>
            <a:pPr algn="ctr"/>
            <a:r>
              <a:rPr lang="en-US" sz="3600" dirty="0" smtClean="0">
                <a:solidFill>
                  <a:srgbClr val="1F1F1F"/>
                </a:solidFill>
              </a:rPr>
              <a:t>Single-Photon Experiment 1</a:t>
            </a:r>
            <a:endParaRPr lang="en-US" sz="3600" dirty="0">
              <a:solidFill>
                <a:srgbClr val="1F1F1F"/>
              </a:solidFill>
            </a:endParaRPr>
          </a:p>
        </p:txBody>
      </p:sp>
      <p:sp>
        <p:nvSpPr>
          <p:cNvPr id="7" name="TextBox 6"/>
          <p:cNvSpPr txBox="1"/>
          <p:nvPr/>
        </p:nvSpPr>
        <p:spPr>
          <a:xfrm>
            <a:off x="838200" y="6172200"/>
            <a:ext cx="7853081" cy="461665"/>
          </a:xfrm>
          <a:prstGeom prst="rect">
            <a:avLst/>
          </a:prstGeom>
          <a:noFill/>
        </p:spPr>
        <p:txBody>
          <a:bodyPr wrap="none" rtlCol="0">
            <a:spAutoFit/>
          </a:bodyPr>
          <a:lstStyle/>
          <a:p>
            <a:r>
              <a:rPr lang="en-US" sz="2400" dirty="0" smtClean="0">
                <a:solidFill>
                  <a:srgbClr val="FF0000"/>
                </a:solidFill>
              </a:rPr>
              <a:t>If photons are particles, why don’t we </a:t>
            </a:r>
            <a:r>
              <a:rPr lang="en-US" sz="2400" b="1" i="1" dirty="0" smtClean="0">
                <a:solidFill>
                  <a:srgbClr val="FF0000"/>
                </a:solidFill>
              </a:rPr>
              <a:t>always</a:t>
            </a:r>
            <a:r>
              <a:rPr lang="en-US" sz="2400" dirty="0" smtClean="0">
                <a:solidFill>
                  <a:srgbClr val="FF0000"/>
                </a:solidFill>
              </a:rPr>
              <a:t> measure </a:t>
            </a:r>
            <a:r>
              <a:rPr lang="el-GR" sz="2400" dirty="0" smtClean="0">
                <a:solidFill>
                  <a:srgbClr val="FF0000"/>
                </a:solidFill>
              </a:rPr>
              <a:t>α</a:t>
            </a:r>
            <a:r>
              <a:rPr lang="en-US" sz="2400" dirty="0" smtClean="0">
                <a:solidFill>
                  <a:srgbClr val="FF0000"/>
                </a:solidFill>
              </a:rPr>
              <a:t> = 0?</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descr="C:\Users\Zombie\Desktop\AspectInterference copy.jpg"/>
          <p:cNvPicPr>
            <a:picLocks noChangeAspect="1" noChangeArrowheads="1"/>
          </p:cNvPicPr>
          <p:nvPr/>
        </p:nvPicPr>
        <p:blipFill>
          <a:blip r:embed="rId3" cstate="print"/>
          <a:srcRect/>
          <a:stretch>
            <a:fillRect/>
          </a:stretch>
        </p:blipFill>
        <p:spPr bwMode="auto">
          <a:xfrm>
            <a:off x="411162" y="817563"/>
            <a:ext cx="8428038" cy="3297237"/>
          </a:xfrm>
          <a:prstGeom prst="rect">
            <a:avLst/>
          </a:prstGeom>
          <a:noFill/>
        </p:spPr>
      </p:pic>
      <p:sp>
        <p:nvSpPr>
          <p:cNvPr id="6" name="Oval 5"/>
          <p:cNvSpPr/>
          <p:nvPr/>
        </p:nvSpPr>
        <p:spPr>
          <a:xfrm>
            <a:off x="6430962" y="1676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95600" y="268069"/>
            <a:ext cx="3216843" cy="646331"/>
          </a:xfrm>
          <a:prstGeom prst="rect">
            <a:avLst/>
          </a:prstGeom>
          <a:noFill/>
        </p:spPr>
        <p:txBody>
          <a:bodyPr wrap="none" rtlCol="0">
            <a:spAutoFit/>
          </a:bodyPr>
          <a:lstStyle/>
          <a:p>
            <a:r>
              <a:rPr lang="en-US" sz="3600" u="sng" dirty="0" smtClean="0"/>
              <a:t>Experiment Two</a:t>
            </a:r>
            <a:endParaRPr lang="en-US" sz="3600" u="sng" dirty="0"/>
          </a:p>
        </p:txBody>
      </p:sp>
      <p:sp>
        <p:nvSpPr>
          <p:cNvPr id="11" name="TextBox 10"/>
          <p:cNvSpPr txBox="1"/>
          <p:nvPr/>
        </p:nvSpPr>
        <p:spPr>
          <a:xfrm>
            <a:off x="304801" y="4495800"/>
            <a:ext cx="8610600" cy="1569660"/>
          </a:xfrm>
          <a:prstGeom prst="rect">
            <a:avLst/>
          </a:prstGeom>
          <a:noFill/>
        </p:spPr>
        <p:txBody>
          <a:bodyPr wrap="square" rtlCol="0">
            <a:spAutoFit/>
          </a:bodyPr>
          <a:lstStyle/>
          <a:p>
            <a:pPr>
              <a:buFont typeface="Arial" pitchFamily="34" charset="0"/>
              <a:buChar char="•"/>
            </a:pPr>
            <a:r>
              <a:rPr lang="en-US" sz="2400" dirty="0" smtClean="0"/>
              <a:t>  Use same single-photon source, but now insert </a:t>
            </a:r>
            <a:r>
              <a:rPr lang="en-US" sz="2400" dirty="0" smtClean="0"/>
              <a:t>a</a:t>
            </a:r>
          </a:p>
          <a:p>
            <a:r>
              <a:rPr lang="en-US" sz="2400" dirty="0" smtClean="0"/>
              <a:t>	second</a:t>
            </a:r>
            <a:r>
              <a:rPr lang="en-US" sz="2400" dirty="0" smtClean="0"/>
              <a:t> </a:t>
            </a:r>
            <a:r>
              <a:rPr lang="en-US" sz="2400" dirty="0" smtClean="0"/>
              <a:t>beam splitter</a:t>
            </a:r>
            <a:r>
              <a:rPr lang="en-US" sz="2400" dirty="0" smtClean="0"/>
              <a:t>.</a:t>
            </a:r>
            <a:r>
              <a:rPr lang="en-US" sz="2400" dirty="0" smtClean="0"/>
              <a:t>   </a:t>
            </a:r>
            <a:r>
              <a:rPr lang="en-US" sz="2400" dirty="0" smtClean="0">
                <a:solidFill>
                  <a:srgbClr val="FF0000"/>
                </a:solidFill>
              </a:rPr>
              <a:t>(</a:t>
            </a:r>
            <a:r>
              <a:rPr lang="en-US" sz="2400" dirty="0" smtClean="0">
                <a:solidFill>
                  <a:srgbClr val="FF0000"/>
                </a:solidFill>
              </a:rPr>
              <a:t>BS2)</a:t>
            </a:r>
          </a:p>
          <a:p>
            <a:pPr>
              <a:buFont typeface="Arial" pitchFamily="34" charset="0"/>
              <a:buChar char="•"/>
            </a:pPr>
            <a:endParaRPr lang="en-US" sz="2400" dirty="0" smtClean="0"/>
          </a:p>
          <a:p>
            <a:pPr>
              <a:buFont typeface="Arial" pitchFamily="34" charset="0"/>
              <a:buChar char="•"/>
            </a:pPr>
            <a:r>
              <a:rPr lang="en-US" sz="2400" dirty="0" smtClean="0"/>
              <a:t>  Run experiment as before…</a:t>
            </a:r>
            <a:endParaRPr lang="en-US" sz="2400" dirty="0"/>
          </a:p>
        </p:txBody>
      </p:sp>
      <p:sp>
        <p:nvSpPr>
          <p:cNvPr id="7" name="Rectangle 6"/>
          <p:cNvSpPr/>
          <p:nvPr/>
        </p:nvSpPr>
        <p:spPr>
          <a:xfrm>
            <a:off x="2057400" y="2895600"/>
            <a:ext cx="152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descr="C:\Users\Zombie\Desktop\AspectInterference copy.jpg"/>
          <p:cNvPicPr>
            <a:picLocks noChangeAspect="1" noChangeArrowheads="1"/>
          </p:cNvPicPr>
          <p:nvPr/>
        </p:nvPicPr>
        <p:blipFill>
          <a:blip r:embed="rId3" cstate="print"/>
          <a:srcRect/>
          <a:stretch>
            <a:fillRect/>
          </a:stretch>
        </p:blipFill>
        <p:spPr bwMode="auto">
          <a:xfrm>
            <a:off x="411162" y="817563"/>
            <a:ext cx="8428038" cy="3297237"/>
          </a:xfrm>
          <a:prstGeom prst="rect">
            <a:avLst/>
          </a:prstGeom>
          <a:noFill/>
        </p:spPr>
      </p:pic>
      <p:sp>
        <p:nvSpPr>
          <p:cNvPr id="6" name="Oval 5"/>
          <p:cNvSpPr>
            <a:spLocks noChangeAspect="1"/>
          </p:cNvSpPr>
          <p:nvPr/>
        </p:nvSpPr>
        <p:spPr>
          <a:xfrm>
            <a:off x="7239000" y="1828800"/>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95600" y="268069"/>
            <a:ext cx="3216843" cy="646331"/>
          </a:xfrm>
          <a:prstGeom prst="rect">
            <a:avLst/>
          </a:prstGeom>
          <a:noFill/>
        </p:spPr>
        <p:txBody>
          <a:bodyPr wrap="none" rtlCol="0">
            <a:spAutoFit/>
          </a:bodyPr>
          <a:lstStyle/>
          <a:p>
            <a:r>
              <a:rPr lang="en-US" sz="3600" u="sng" dirty="0" smtClean="0"/>
              <a:t>Experiment Two</a:t>
            </a:r>
            <a:endParaRPr lang="en-US" sz="3600" u="sng" dirty="0"/>
          </a:p>
        </p:txBody>
      </p:sp>
      <p:sp>
        <p:nvSpPr>
          <p:cNvPr id="7" name="Rectangle 6"/>
          <p:cNvSpPr/>
          <p:nvPr/>
        </p:nvSpPr>
        <p:spPr>
          <a:xfrm>
            <a:off x="2057400" y="2895600"/>
            <a:ext cx="152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9200" y="5562600"/>
            <a:ext cx="57150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038600" y="3352800"/>
            <a:ext cx="1676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105400" y="2743200"/>
            <a:ext cx="1219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15000" y="2133600"/>
            <a:ext cx="1524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15000" y="3352800"/>
            <a:ext cx="1143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6248400" y="2743200"/>
            <a:ext cx="1219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858000" y="2133600"/>
            <a:ext cx="381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1" y="4092476"/>
            <a:ext cx="8610600" cy="2308324"/>
          </a:xfrm>
          <a:prstGeom prst="rect">
            <a:avLst/>
          </a:prstGeom>
          <a:noFill/>
        </p:spPr>
        <p:txBody>
          <a:bodyPr wrap="square" rtlCol="0">
            <a:spAutoFit/>
          </a:bodyPr>
          <a:lstStyle/>
          <a:p>
            <a:endParaRPr lang="en-US" sz="2400" dirty="0" smtClean="0"/>
          </a:p>
          <a:p>
            <a:r>
              <a:rPr lang="en-US" sz="2400" dirty="0" smtClean="0">
                <a:solidFill>
                  <a:srgbClr val="1F1F1F"/>
                </a:solidFill>
              </a:rPr>
              <a:t>If the photon is detected in PMA, then it must have been…	</a:t>
            </a:r>
          </a:p>
          <a:p>
            <a:r>
              <a:rPr lang="en-US" sz="2400" dirty="0" smtClean="0">
                <a:solidFill>
                  <a:srgbClr val="1F1F1F"/>
                </a:solidFill>
              </a:rPr>
              <a:t>	A) …reflected at BS1.</a:t>
            </a:r>
          </a:p>
          <a:p>
            <a:r>
              <a:rPr lang="en-US" sz="2400" dirty="0" smtClean="0">
                <a:solidFill>
                  <a:srgbClr val="1F1F1F"/>
                </a:solidFill>
              </a:rPr>
              <a:t>	B) …transmitted at BS1.</a:t>
            </a:r>
          </a:p>
          <a:p>
            <a:r>
              <a:rPr lang="en-US" sz="2400" dirty="0" smtClean="0">
                <a:solidFill>
                  <a:srgbClr val="1F1F1F"/>
                </a:solidFill>
              </a:rPr>
              <a:t>	C) …either reflected or transmitted at BS1</a:t>
            </a:r>
          </a:p>
          <a:p>
            <a:r>
              <a:rPr lang="en-US" sz="2400" dirty="0" smtClean="0">
                <a:solidFill>
                  <a:srgbClr val="1F1F1F"/>
                </a:solidFill>
              </a:rPr>
              <a:t>	D) Not enough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4" descr="C:\Users\Zombie\Desktop\AspectInterference copy.jpg"/>
          <p:cNvPicPr>
            <a:picLocks noChangeAspect="1" noChangeArrowheads="1"/>
          </p:cNvPicPr>
          <p:nvPr/>
        </p:nvPicPr>
        <p:blipFill>
          <a:blip r:embed="rId3" cstate="print"/>
          <a:srcRect/>
          <a:stretch>
            <a:fillRect/>
          </a:stretch>
        </p:blipFill>
        <p:spPr bwMode="auto">
          <a:xfrm>
            <a:off x="411162" y="817563"/>
            <a:ext cx="8428038" cy="3297237"/>
          </a:xfrm>
          <a:prstGeom prst="rect">
            <a:avLst/>
          </a:prstGeom>
          <a:noFill/>
        </p:spPr>
      </p:pic>
      <p:sp>
        <p:nvSpPr>
          <p:cNvPr id="6" name="Oval 5"/>
          <p:cNvSpPr/>
          <p:nvPr/>
        </p:nvSpPr>
        <p:spPr>
          <a:xfrm>
            <a:off x="6430962" y="1676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95600" y="268069"/>
            <a:ext cx="3216843" cy="646331"/>
          </a:xfrm>
          <a:prstGeom prst="rect">
            <a:avLst/>
          </a:prstGeom>
          <a:noFill/>
        </p:spPr>
        <p:txBody>
          <a:bodyPr wrap="none" rtlCol="0">
            <a:spAutoFit/>
          </a:bodyPr>
          <a:lstStyle/>
          <a:p>
            <a:r>
              <a:rPr lang="en-US" sz="3600" u="sng" dirty="0" smtClean="0"/>
              <a:t>Experiment Two</a:t>
            </a:r>
            <a:endParaRPr lang="en-US" sz="3600" u="sng" dirty="0"/>
          </a:p>
        </p:txBody>
      </p:sp>
      <p:sp>
        <p:nvSpPr>
          <p:cNvPr id="11" name="TextBox 10"/>
          <p:cNvSpPr txBox="1"/>
          <p:nvPr/>
        </p:nvSpPr>
        <p:spPr>
          <a:xfrm>
            <a:off x="304801" y="4495800"/>
            <a:ext cx="8610600" cy="1569660"/>
          </a:xfrm>
          <a:prstGeom prst="rect">
            <a:avLst/>
          </a:prstGeom>
          <a:noFill/>
        </p:spPr>
        <p:txBody>
          <a:bodyPr wrap="square" rtlCol="0">
            <a:spAutoFit/>
          </a:bodyPr>
          <a:lstStyle/>
          <a:p>
            <a:pPr>
              <a:buFont typeface="Arial" pitchFamily="34" charset="0"/>
              <a:buChar char="•"/>
            </a:pPr>
            <a:r>
              <a:rPr lang="en-US" sz="2400" dirty="0" smtClean="0"/>
              <a:t>  Whether the photon is detected in PMA or PMB, we have</a:t>
            </a:r>
          </a:p>
          <a:p>
            <a:r>
              <a:rPr lang="en-US" sz="2400" dirty="0" smtClean="0"/>
              <a:t>	</a:t>
            </a:r>
            <a:r>
              <a:rPr lang="en-US" sz="2400" b="1" i="1" dirty="0" smtClean="0"/>
              <a:t>no information </a:t>
            </a:r>
            <a:r>
              <a:rPr lang="en-US" sz="2400" dirty="0" smtClean="0"/>
              <a:t>about which path (</a:t>
            </a:r>
            <a:r>
              <a:rPr lang="en-US" sz="2400" b="1" dirty="0" smtClean="0"/>
              <a:t>A</a:t>
            </a:r>
            <a:r>
              <a:rPr lang="en-US" sz="2400" dirty="0" smtClean="0"/>
              <a:t> </a:t>
            </a:r>
            <a:r>
              <a:rPr lang="en-US" sz="2400" b="1" u="sng" dirty="0" smtClean="0"/>
              <a:t>or</a:t>
            </a:r>
            <a:r>
              <a:rPr lang="en-US" sz="2400" dirty="0" smtClean="0"/>
              <a:t> </a:t>
            </a:r>
            <a:r>
              <a:rPr lang="en-US" sz="2400" b="1" dirty="0" smtClean="0"/>
              <a:t>B</a:t>
            </a:r>
            <a:r>
              <a:rPr lang="en-US" sz="2400" dirty="0" smtClean="0"/>
              <a:t>) any photon took.</a:t>
            </a:r>
          </a:p>
          <a:p>
            <a:endParaRPr lang="en-US" sz="2400" dirty="0" smtClean="0"/>
          </a:p>
          <a:p>
            <a:pPr>
              <a:buFont typeface="Arial" pitchFamily="34" charset="0"/>
              <a:buChar char="•"/>
            </a:pPr>
            <a:r>
              <a:rPr lang="en-US" sz="2400" dirty="0" smtClean="0"/>
              <a:t> What do we observe when we compare data from PMA &amp; PMB?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extBox 15"/>
          <p:cNvSpPr txBox="1"/>
          <p:nvPr/>
        </p:nvSpPr>
        <p:spPr>
          <a:xfrm>
            <a:off x="914400" y="3048000"/>
            <a:ext cx="7696200" cy="3200876"/>
          </a:xfrm>
          <a:prstGeom prst="rect">
            <a:avLst/>
          </a:prstGeom>
          <a:noFill/>
        </p:spPr>
        <p:txBody>
          <a:bodyPr wrap="square" rtlCol="0">
            <a:spAutoFit/>
          </a:bodyPr>
          <a:lstStyle/>
          <a:p>
            <a:pPr>
              <a:buFont typeface="Arial" pitchFamily="34" charset="0"/>
              <a:buChar char="•"/>
            </a:pPr>
            <a:r>
              <a:rPr lang="en-US" sz="2400" dirty="0" smtClean="0"/>
              <a:t>  Slowly change one of the path lengths (Move M</a:t>
            </a:r>
            <a:r>
              <a:rPr lang="en-US" sz="2400" baseline="-25000" dirty="0" smtClean="0"/>
              <a:t>B</a:t>
            </a:r>
            <a:r>
              <a:rPr lang="en-US" sz="2400" dirty="0" smtClean="0"/>
              <a:t>, for 	example), and we observe interference!</a:t>
            </a:r>
          </a:p>
          <a:p>
            <a:pPr>
              <a:buFont typeface="Arial" pitchFamily="34" charset="0"/>
              <a:buChar char="•"/>
            </a:pPr>
            <a:endParaRPr lang="en-US" sz="1000" dirty="0" smtClean="0"/>
          </a:p>
          <a:p>
            <a:pPr>
              <a:buFont typeface="Arial" pitchFamily="34" charset="0"/>
              <a:buChar char="•"/>
            </a:pPr>
            <a:r>
              <a:rPr lang="en-US" sz="2400" dirty="0" smtClean="0"/>
              <a:t>  For some path length differences, all the photons are 	detected by PMA and none in PMB </a:t>
            </a:r>
            <a:r>
              <a:rPr lang="en-US" sz="2400" dirty="0" smtClean="0">
                <a:solidFill>
                  <a:srgbClr val="C00000"/>
                </a:solidFill>
              </a:rPr>
              <a:t>(and vice-versa)</a:t>
            </a:r>
            <a:r>
              <a:rPr lang="en-US" sz="2400" dirty="0" smtClean="0"/>
              <a:t>.</a:t>
            </a:r>
          </a:p>
          <a:p>
            <a:pPr>
              <a:buFont typeface="Arial" pitchFamily="34" charset="0"/>
              <a:buChar char="•"/>
            </a:pPr>
            <a:endParaRPr lang="en-US" sz="1000" dirty="0" smtClean="0"/>
          </a:p>
          <a:p>
            <a:pPr>
              <a:buFont typeface="Arial" pitchFamily="34" charset="0"/>
              <a:buChar char="•"/>
            </a:pPr>
            <a:r>
              <a:rPr lang="en-US" sz="2400" dirty="0" smtClean="0"/>
              <a:t>  For some path length differences, there is an equal 	probability for either detector to be triggered.</a:t>
            </a:r>
          </a:p>
          <a:p>
            <a:pPr>
              <a:buFont typeface="Arial" pitchFamily="34" charset="0"/>
              <a:buChar char="•"/>
            </a:pPr>
            <a:endParaRPr lang="en-US" sz="1000" dirty="0" smtClean="0"/>
          </a:p>
          <a:p>
            <a:pPr>
              <a:buFont typeface="Arial" pitchFamily="34" charset="0"/>
              <a:buChar char="•"/>
            </a:pPr>
            <a:r>
              <a:rPr lang="en-US" sz="2800" dirty="0" smtClean="0">
                <a:solidFill>
                  <a:srgbClr val="FF0000"/>
                </a:solidFill>
              </a:rPr>
              <a:t>  Each photon is somehow “aware” of </a:t>
            </a:r>
            <a:r>
              <a:rPr lang="en-US" sz="2800" b="1" i="1" dirty="0" smtClean="0">
                <a:solidFill>
                  <a:srgbClr val="FF0000"/>
                </a:solidFill>
              </a:rPr>
              <a:t>both paths</a:t>
            </a:r>
            <a:r>
              <a:rPr lang="en-US" sz="2800" dirty="0" smtClean="0">
                <a:solidFill>
                  <a:srgbClr val="FF0000"/>
                </a:solidFill>
              </a:rPr>
              <a:t>!</a:t>
            </a:r>
            <a:endParaRPr lang="en-US" sz="2800" dirty="0">
              <a:solidFill>
                <a:srgbClr val="FF0000"/>
              </a:solidFill>
            </a:endParaRPr>
          </a:p>
        </p:txBody>
      </p:sp>
      <p:sp>
        <p:nvSpPr>
          <p:cNvPr id="13" name="Rectangle 12"/>
          <p:cNvSpPr/>
          <p:nvPr/>
        </p:nvSpPr>
        <p:spPr>
          <a:xfrm>
            <a:off x="6248400" y="4343400"/>
            <a:ext cx="2057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Users\Zombie\Desktop\photon_anticorrelation.JPG"/>
          <p:cNvPicPr>
            <a:picLocks noChangeAspect="1"/>
          </p:cNvPicPr>
          <p:nvPr/>
        </p:nvPicPr>
        <p:blipFill>
          <a:blip r:embed="rId2" cstate="print"/>
          <a:srcRect/>
          <a:stretch>
            <a:fillRect/>
          </a:stretch>
        </p:blipFill>
        <p:spPr bwMode="auto">
          <a:xfrm>
            <a:off x="609600" y="914400"/>
            <a:ext cx="8010525" cy="2105025"/>
          </a:xfrm>
          <a:prstGeom prst="rect">
            <a:avLst/>
          </a:prstGeom>
          <a:noFill/>
          <a:ln w="9525">
            <a:noFill/>
            <a:miter lim="800000"/>
            <a:headEnd/>
            <a:tailEnd/>
          </a:ln>
        </p:spPr>
      </p:pic>
      <p:cxnSp>
        <p:nvCxnSpPr>
          <p:cNvPr id="4" name="Straight Arrow Connector 3"/>
          <p:cNvCxnSpPr/>
          <p:nvPr/>
        </p:nvCxnSpPr>
        <p:spPr>
          <a:xfrm rot="5400000" flipH="1" flipV="1">
            <a:off x="5715794" y="2867025"/>
            <a:ext cx="456406"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1677194" y="1266031"/>
            <a:ext cx="457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14800" y="2802493"/>
            <a:ext cx="13716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1295400" y="1078468"/>
            <a:ext cx="423514" cy="369332"/>
          </a:xfrm>
          <a:prstGeom prst="rect">
            <a:avLst/>
          </a:prstGeom>
          <a:solidFill>
            <a:schemeClr val="bg1"/>
          </a:solidFill>
        </p:spPr>
        <p:txBody>
          <a:bodyPr wrap="none" rtlCol="0">
            <a:spAutoFit/>
          </a:bodyPr>
          <a:lstStyle/>
          <a:p>
            <a:r>
              <a:rPr lang="en-US" dirty="0" smtClean="0"/>
              <a:t>N</a:t>
            </a:r>
            <a:r>
              <a:rPr lang="en-US" baseline="-25000" dirty="0" smtClean="0"/>
              <a:t>A</a:t>
            </a:r>
            <a:endParaRPr lang="en-US" baseline="-25000" dirty="0"/>
          </a:p>
        </p:txBody>
      </p:sp>
      <p:sp>
        <p:nvSpPr>
          <p:cNvPr id="9" name="TextBox 8"/>
          <p:cNvSpPr txBox="1"/>
          <p:nvPr/>
        </p:nvSpPr>
        <p:spPr>
          <a:xfrm>
            <a:off x="5374098" y="1066800"/>
            <a:ext cx="417102" cy="369332"/>
          </a:xfrm>
          <a:prstGeom prst="rect">
            <a:avLst/>
          </a:prstGeom>
          <a:solidFill>
            <a:schemeClr val="bg1"/>
          </a:solidFill>
        </p:spPr>
        <p:txBody>
          <a:bodyPr wrap="none" rtlCol="0">
            <a:spAutoFit/>
          </a:bodyPr>
          <a:lstStyle/>
          <a:p>
            <a:r>
              <a:rPr lang="en-US" dirty="0" smtClean="0"/>
              <a:t>N</a:t>
            </a:r>
            <a:r>
              <a:rPr lang="en-US" baseline="-25000" dirty="0" smtClean="0"/>
              <a:t>B</a:t>
            </a:r>
            <a:endParaRPr lang="en-US" baseline="-25000" dirty="0"/>
          </a:p>
        </p:txBody>
      </p:sp>
      <p:sp>
        <p:nvSpPr>
          <p:cNvPr id="14" name="TextBox 13"/>
          <p:cNvSpPr txBox="1"/>
          <p:nvPr/>
        </p:nvSpPr>
        <p:spPr>
          <a:xfrm>
            <a:off x="2895600" y="268069"/>
            <a:ext cx="3216843" cy="646331"/>
          </a:xfrm>
          <a:prstGeom prst="rect">
            <a:avLst/>
          </a:prstGeom>
          <a:noFill/>
        </p:spPr>
        <p:txBody>
          <a:bodyPr wrap="none" rtlCol="0">
            <a:spAutoFit/>
          </a:bodyPr>
          <a:lstStyle/>
          <a:p>
            <a:r>
              <a:rPr lang="en-US" sz="3600" u="sng" dirty="0" smtClean="0"/>
              <a:t>Experiment Two</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63" presetClass="path" presetSubtype="0" accel="50000" decel="50000" fill="hold" nodeType="withEffect">
                                  <p:stCondLst>
                                    <p:cond delay="0"/>
                                  </p:stCondLst>
                                  <p:childTnLst>
                                    <p:animMotion origin="layout" path="M 1.11022E-16 3.15449E-6 L 0.04167 -0.00278 " pathEditMode="relative" rAng="0" ptsTypes="AA">
                                      <p:cBhvr>
                                        <p:cTn id="16" dur="500" fill="hold"/>
                                        <p:tgtEl>
                                          <p:spTgt spid="4"/>
                                        </p:tgtEl>
                                        <p:attrNameLst>
                                          <p:attrName>ppt_x</p:attrName>
                                          <p:attrName>ppt_y</p:attrName>
                                        </p:attrNameLst>
                                      </p:cBhvr>
                                      <p:rCtr x="21" y="-1"/>
                                    </p:animMotion>
                                  </p:childTnLst>
                                </p:cTn>
                              </p:par>
                              <p:par>
                                <p:cTn id="17" presetID="63" presetClass="path" presetSubtype="0" accel="50000" decel="50000" fill="hold" nodeType="withEffect">
                                  <p:stCondLst>
                                    <p:cond delay="0"/>
                                  </p:stCondLst>
                                  <p:childTnLst>
                                    <p:animMotion origin="layout" path="M 3.05556E-6 -0.00416 L 0.04149 -1.34135E-6 " pathEditMode="relative" rAng="0" ptsTypes="AA">
                                      <p:cBhvr>
                                        <p:cTn id="18" dur="1000" fill="hold"/>
                                        <p:tgtEl>
                                          <p:spTgt spid="6"/>
                                        </p:tgtEl>
                                        <p:attrNameLst>
                                          <p:attrName>ppt_x</p:attrName>
                                          <p:attrName>ppt_y</p:attrName>
                                        </p:attrNameLst>
                                      </p:cBhvr>
                                      <p:rCtr x="21" y="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par>
                                <p:cTn id="23" presetID="63" presetClass="path" presetSubtype="0" accel="50000" decel="50000" fill="hold" nodeType="withEffect">
                                  <p:stCondLst>
                                    <p:cond delay="0"/>
                                  </p:stCondLst>
                                  <p:childTnLst>
                                    <p:animMotion origin="layout" path="M 0.04167 1.17484E-6 L 0.05833 -0.00416 " pathEditMode="relative" rAng="0" ptsTypes="AA">
                                      <p:cBhvr>
                                        <p:cTn id="24" dur="500" fill="hold"/>
                                        <p:tgtEl>
                                          <p:spTgt spid="4"/>
                                        </p:tgtEl>
                                        <p:attrNameLst>
                                          <p:attrName>ppt_x</p:attrName>
                                          <p:attrName>ppt_y</p:attrName>
                                        </p:attrNameLst>
                                      </p:cBhvr>
                                      <p:rCtr x="8" y="-2"/>
                                    </p:animMotion>
                                  </p:childTnLst>
                                </p:cTn>
                              </p:par>
                              <p:par>
                                <p:cTn id="25" presetID="63" presetClass="path" presetSubtype="0" accel="50000" decel="50000" fill="hold" nodeType="withEffect">
                                  <p:stCondLst>
                                    <p:cond delay="0"/>
                                  </p:stCondLst>
                                  <p:childTnLst>
                                    <p:animMotion origin="layout" path="M 0.04149 -1.34135E-6 L 0.05816 0.00416 " pathEditMode="relative" rAng="0" ptsTypes="AA">
                                      <p:cBhvr>
                                        <p:cTn id="26" dur="500" fill="hold"/>
                                        <p:tgtEl>
                                          <p:spTgt spid="6"/>
                                        </p:tgtEl>
                                        <p:attrNameLst>
                                          <p:attrName>ppt_x</p:attrName>
                                          <p:attrName>ppt_y</p:attrName>
                                        </p:attrNameLst>
                                      </p:cBhvr>
                                      <p:rCtr x="8" y="2"/>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extBox 13"/>
          <p:cNvSpPr txBox="1"/>
          <p:nvPr/>
        </p:nvSpPr>
        <p:spPr>
          <a:xfrm>
            <a:off x="1981200" y="268069"/>
            <a:ext cx="4698017" cy="646331"/>
          </a:xfrm>
          <a:prstGeom prst="rect">
            <a:avLst/>
          </a:prstGeom>
          <a:noFill/>
        </p:spPr>
        <p:txBody>
          <a:bodyPr wrap="none" rtlCol="0">
            <a:spAutoFit/>
          </a:bodyPr>
          <a:lstStyle/>
          <a:p>
            <a:r>
              <a:rPr lang="en-US" sz="3600" u="sng" dirty="0" smtClean="0"/>
              <a:t>Experiments One &amp; Two</a:t>
            </a:r>
            <a:endParaRPr lang="en-US" sz="3600" u="sng" dirty="0"/>
          </a:p>
        </p:txBody>
      </p:sp>
      <p:sp>
        <p:nvSpPr>
          <p:cNvPr id="16" name="TextBox 15"/>
          <p:cNvSpPr txBox="1"/>
          <p:nvPr/>
        </p:nvSpPr>
        <p:spPr>
          <a:xfrm>
            <a:off x="762000" y="1143000"/>
            <a:ext cx="8001000" cy="2308324"/>
          </a:xfrm>
          <a:prstGeom prst="rect">
            <a:avLst/>
          </a:prstGeom>
          <a:noFill/>
        </p:spPr>
        <p:txBody>
          <a:bodyPr wrap="square" rtlCol="0">
            <a:spAutoFit/>
          </a:bodyPr>
          <a:lstStyle/>
          <a:p>
            <a:pPr>
              <a:buFont typeface="Arial" pitchFamily="34" charset="0"/>
              <a:buChar char="•"/>
            </a:pPr>
            <a:r>
              <a:rPr lang="en-US" sz="2400" dirty="0" smtClean="0"/>
              <a:t>  Photons in </a:t>
            </a:r>
            <a:r>
              <a:rPr lang="en-US" sz="2400" b="1" dirty="0" smtClean="0"/>
              <a:t>Experiment One </a:t>
            </a:r>
            <a:r>
              <a:rPr lang="en-US" sz="2400" dirty="0" smtClean="0"/>
              <a:t>took </a:t>
            </a:r>
            <a:r>
              <a:rPr lang="en-US" sz="2400" b="1" u="sng" dirty="0" smtClean="0"/>
              <a:t>only</a:t>
            </a:r>
            <a:r>
              <a:rPr lang="en-US" sz="2400" dirty="0" smtClean="0"/>
              <a:t> </a:t>
            </a:r>
            <a:r>
              <a:rPr lang="en-US" sz="2400" b="1" dirty="0" smtClean="0"/>
              <a:t>Path A</a:t>
            </a:r>
            <a:r>
              <a:rPr lang="en-US" sz="2400" dirty="0" smtClean="0"/>
              <a:t> </a:t>
            </a:r>
            <a:r>
              <a:rPr lang="en-US" sz="2400" b="1" u="sng" dirty="0" smtClean="0"/>
              <a:t>or</a:t>
            </a:r>
            <a:r>
              <a:rPr lang="en-US" sz="2400" dirty="0" smtClean="0"/>
              <a:t> </a:t>
            </a:r>
            <a:r>
              <a:rPr lang="en-US" sz="2400" b="1" dirty="0" smtClean="0"/>
              <a:t>Path B.</a:t>
            </a:r>
          </a:p>
          <a:p>
            <a:r>
              <a:rPr lang="en-US" sz="2400" b="1" dirty="0" smtClean="0"/>
              <a:t>	</a:t>
            </a:r>
            <a:r>
              <a:rPr lang="en-US" sz="2400" dirty="0" smtClean="0"/>
              <a:t>(which-path information – a particle encounters BS1 	and takes either one path or the other)</a:t>
            </a:r>
          </a:p>
          <a:p>
            <a:pPr>
              <a:buFont typeface="Arial" pitchFamily="34" charset="0"/>
              <a:buChar char="•"/>
            </a:pPr>
            <a:r>
              <a:rPr lang="en-US" sz="2400" b="1" dirty="0" smtClean="0"/>
              <a:t>  </a:t>
            </a:r>
            <a:r>
              <a:rPr lang="en-US" sz="2400" dirty="0" smtClean="0"/>
              <a:t>Photons in </a:t>
            </a:r>
            <a:r>
              <a:rPr lang="en-US" sz="2400" b="1" dirty="0" smtClean="0"/>
              <a:t>Experiment Two </a:t>
            </a:r>
            <a:r>
              <a:rPr lang="en-US" sz="2400" dirty="0" smtClean="0"/>
              <a:t>take </a:t>
            </a:r>
            <a:r>
              <a:rPr lang="en-US" sz="2400" b="1" u="sng" dirty="0" smtClean="0"/>
              <a:t>both</a:t>
            </a:r>
            <a:r>
              <a:rPr lang="en-US" sz="2400" dirty="0" smtClean="0"/>
              <a:t> </a:t>
            </a:r>
            <a:r>
              <a:rPr lang="en-US" sz="2400" b="1" dirty="0" smtClean="0"/>
              <a:t>Path A</a:t>
            </a:r>
            <a:r>
              <a:rPr lang="en-US" sz="2400" dirty="0" smtClean="0"/>
              <a:t> </a:t>
            </a:r>
            <a:r>
              <a:rPr lang="en-US" sz="2400" b="1" u="sng" dirty="0" smtClean="0"/>
              <a:t>and</a:t>
            </a:r>
            <a:r>
              <a:rPr lang="en-US" sz="2400" dirty="0" smtClean="0"/>
              <a:t> </a:t>
            </a:r>
            <a:r>
              <a:rPr lang="en-US" sz="2400" b="1" dirty="0" smtClean="0"/>
              <a:t>Path B</a:t>
            </a:r>
            <a:r>
              <a:rPr lang="en-US" sz="2400" dirty="0" smtClean="0"/>
              <a:t>.</a:t>
            </a:r>
          </a:p>
          <a:p>
            <a:r>
              <a:rPr lang="en-US" sz="2400" dirty="0" smtClean="0"/>
              <a:t>	(no path information – a wave encounters BS1 and</a:t>
            </a:r>
          </a:p>
          <a:p>
            <a:r>
              <a:rPr lang="en-US" sz="2400" dirty="0" smtClean="0"/>
              <a:t>	splits equally to take both paths)</a:t>
            </a:r>
          </a:p>
        </p:txBody>
      </p:sp>
      <p:sp>
        <p:nvSpPr>
          <p:cNvPr id="13" name="TextBox 12"/>
          <p:cNvSpPr txBox="1"/>
          <p:nvPr/>
        </p:nvSpPr>
        <p:spPr>
          <a:xfrm>
            <a:off x="457200" y="3657600"/>
            <a:ext cx="4925772" cy="2923877"/>
          </a:xfrm>
          <a:prstGeom prst="rect">
            <a:avLst/>
          </a:prstGeom>
          <a:noFill/>
        </p:spPr>
        <p:txBody>
          <a:bodyPr wrap="square" rtlCol="0">
            <a:spAutoFit/>
          </a:bodyPr>
          <a:lstStyle/>
          <a:p>
            <a:r>
              <a:rPr lang="en-US" sz="2400" b="1" dirty="0" smtClean="0"/>
              <a:t>Experiment One</a:t>
            </a:r>
            <a:r>
              <a:rPr lang="en-US" sz="2400" dirty="0" smtClean="0"/>
              <a:t> says photons behave</a:t>
            </a:r>
          </a:p>
          <a:p>
            <a:r>
              <a:rPr lang="en-US" sz="2400" dirty="0" smtClean="0"/>
              <a:t>	like </a:t>
            </a:r>
            <a:r>
              <a:rPr lang="en-US" sz="2400" b="1" i="1" dirty="0" smtClean="0"/>
              <a:t>particles</a:t>
            </a:r>
            <a:r>
              <a:rPr lang="en-US" sz="2400" b="1" dirty="0" smtClean="0"/>
              <a:t> </a:t>
            </a:r>
            <a:r>
              <a:rPr lang="en-US" sz="2400" dirty="0" smtClean="0"/>
              <a:t>at BS1.</a:t>
            </a:r>
            <a:endParaRPr lang="en-US" sz="2400" dirty="0" smtClean="0"/>
          </a:p>
          <a:p>
            <a:endParaRPr lang="en-US" sz="800" dirty="0" smtClean="0"/>
          </a:p>
          <a:p>
            <a:endParaRPr lang="en-US" sz="800" dirty="0" smtClean="0"/>
          </a:p>
          <a:p>
            <a:r>
              <a:rPr lang="en-US" sz="2400" b="1" dirty="0" smtClean="0"/>
              <a:t>Experiment Two </a:t>
            </a:r>
            <a:r>
              <a:rPr lang="en-US" sz="2400" dirty="0" smtClean="0"/>
              <a:t>says photons behave</a:t>
            </a:r>
          </a:p>
          <a:p>
            <a:r>
              <a:rPr lang="en-US" sz="2400" dirty="0" smtClean="0"/>
              <a:t>	like </a:t>
            </a:r>
            <a:r>
              <a:rPr lang="en-US" sz="2400" b="1" i="1" dirty="0" smtClean="0"/>
              <a:t>waves</a:t>
            </a:r>
            <a:r>
              <a:rPr lang="en-US" sz="2400" dirty="0" smtClean="0"/>
              <a:t> at BS1.</a:t>
            </a:r>
            <a:endParaRPr lang="en-US" sz="2400" dirty="0" smtClean="0"/>
          </a:p>
          <a:p>
            <a:endParaRPr lang="en-US" sz="800" dirty="0" smtClean="0"/>
          </a:p>
          <a:p>
            <a:endParaRPr lang="en-US" sz="800" dirty="0" smtClean="0"/>
          </a:p>
          <a:p>
            <a:r>
              <a:rPr lang="en-US" sz="2400" dirty="0" smtClean="0">
                <a:solidFill>
                  <a:srgbClr val="FF0000"/>
                </a:solidFill>
              </a:rPr>
              <a:t>Can a photon be </a:t>
            </a:r>
            <a:r>
              <a:rPr lang="en-US" sz="2400" b="1" i="1" dirty="0" smtClean="0">
                <a:solidFill>
                  <a:srgbClr val="FF0000"/>
                </a:solidFill>
              </a:rPr>
              <a:t>both</a:t>
            </a:r>
            <a:r>
              <a:rPr lang="en-US" sz="2400" dirty="0" smtClean="0">
                <a:solidFill>
                  <a:srgbClr val="FF0000"/>
                </a:solidFill>
              </a:rPr>
              <a:t> at once?</a:t>
            </a:r>
          </a:p>
          <a:p>
            <a:endParaRPr lang="en-US" sz="800" dirty="0" smtClean="0"/>
          </a:p>
          <a:p>
            <a:r>
              <a:rPr lang="en-US" sz="2400" dirty="0" smtClean="0">
                <a:solidFill>
                  <a:srgbClr val="FF0000"/>
                </a:solidFill>
              </a:rPr>
              <a:t>A) Yes	B) No	C) Maybe?</a:t>
            </a:r>
          </a:p>
        </p:txBody>
      </p:sp>
      <p:grpSp>
        <p:nvGrpSpPr>
          <p:cNvPr id="15" name="Group 14"/>
          <p:cNvGrpSpPr/>
          <p:nvPr/>
        </p:nvGrpSpPr>
        <p:grpSpPr>
          <a:xfrm>
            <a:off x="6248400" y="5476875"/>
            <a:ext cx="2636837" cy="1076325"/>
            <a:chOff x="1629093" y="2709692"/>
            <a:chExt cx="2636837" cy="1076325"/>
          </a:xfrm>
        </p:grpSpPr>
        <p:grpSp>
          <p:nvGrpSpPr>
            <p:cNvPr id="17" name="Group 6"/>
            <p:cNvGrpSpPr/>
            <p:nvPr/>
          </p:nvGrpSpPr>
          <p:grpSpPr>
            <a:xfrm>
              <a:off x="2090103" y="3085416"/>
              <a:ext cx="1539875" cy="273050"/>
              <a:chOff x="1541463" y="1720850"/>
              <a:chExt cx="1539875" cy="273050"/>
            </a:xfrm>
          </p:grpSpPr>
          <p:sp>
            <p:nvSpPr>
              <p:cNvPr id="19" name="Oval 18"/>
              <p:cNvSpPr>
                <a:spLocks noChangeArrowheads="1"/>
              </p:cNvSpPr>
              <p:nvPr/>
            </p:nvSpPr>
            <p:spPr bwMode="auto">
              <a:xfrm>
                <a:off x="1541463" y="1720850"/>
                <a:ext cx="265112" cy="273050"/>
              </a:xfrm>
              <a:prstGeom prst="ellipse">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 name="Line 5"/>
              <p:cNvSpPr>
                <a:spLocks noChangeShapeType="1"/>
              </p:cNvSpPr>
              <p:nvPr/>
            </p:nvSpPr>
            <p:spPr bwMode="auto">
              <a:xfrm>
                <a:off x="1698625" y="1839913"/>
                <a:ext cx="1382713" cy="0"/>
              </a:xfrm>
              <a:prstGeom prst="line">
                <a:avLst/>
              </a:prstGeom>
              <a:noFill/>
              <a:ln w="28575">
                <a:solidFill>
                  <a:schemeClr val="tx1"/>
                </a:solidFill>
                <a:round/>
                <a:headEn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
          <p:nvSpPr>
            <p:cNvPr id="18" name="Freeform 17"/>
            <p:cNvSpPr>
              <a:spLocks/>
            </p:cNvSpPr>
            <p:nvPr/>
          </p:nvSpPr>
          <p:spPr bwMode="auto">
            <a:xfrm>
              <a:off x="1629093" y="2709692"/>
              <a:ext cx="2636837" cy="1076325"/>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
        <p:nvSpPr>
          <p:cNvPr id="21" name="Freeform 20"/>
          <p:cNvSpPr>
            <a:spLocks/>
          </p:cNvSpPr>
          <p:nvPr/>
        </p:nvSpPr>
        <p:spPr bwMode="auto">
          <a:xfrm>
            <a:off x="6096000" y="4635500"/>
            <a:ext cx="2895600"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nvGrpSpPr>
          <p:cNvPr id="22" name="Group 21"/>
          <p:cNvGrpSpPr/>
          <p:nvPr/>
        </p:nvGrpSpPr>
        <p:grpSpPr>
          <a:xfrm>
            <a:off x="6629400" y="3810000"/>
            <a:ext cx="1539875" cy="273050"/>
            <a:chOff x="1541463" y="1720850"/>
            <a:chExt cx="1539875" cy="273050"/>
          </a:xfrm>
        </p:grpSpPr>
        <p:sp>
          <p:nvSpPr>
            <p:cNvPr id="23" name="Oval 22"/>
            <p:cNvSpPr>
              <a:spLocks noChangeArrowheads="1"/>
            </p:cNvSpPr>
            <p:nvPr/>
          </p:nvSpPr>
          <p:spPr bwMode="auto">
            <a:xfrm>
              <a:off x="1541463" y="1720850"/>
              <a:ext cx="265112" cy="273050"/>
            </a:xfrm>
            <a:prstGeom prst="ellipse">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4" name="Line 5"/>
            <p:cNvSpPr>
              <a:spLocks noChangeShapeType="1"/>
            </p:cNvSpPr>
            <p:nvPr/>
          </p:nvSpPr>
          <p:spPr bwMode="auto">
            <a:xfrm>
              <a:off x="1698625" y="1839913"/>
              <a:ext cx="1382713" cy="0"/>
            </a:xfrm>
            <a:prstGeom prst="line">
              <a:avLst/>
            </a:prstGeom>
            <a:noFill/>
            <a:ln w="28575">
              <a:solidFill>
                <a:schemeClr val="tx1"/>
              </a:solidFill>
              <a:round/>
              <a:headEn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EE550BA9-2128-4FF7-BBBE-1B946A5E1A56}" type="slidenum">
              <a:rPr lang="en-US" smtClean="0"/>
              <a:pPr/>
              <a:t>2</a:t>
            </a:fld>
            <a:endParaRPr lang="en-US" smtClean="0"/>
          </a:p>
        </p:txBody>
      </p:sp>
      <p:sp>
        <p:nvSpPr>
          <p:cNvPr id="4099" name="Text Box 4"/>
          <p:cNvSpPr txBox="1">
            <a:spLocks noChangeArrowheads="1"/>
          </p:cNvSpPr>
          <p:nvPr/>
        </p:nvSpPr>
        <p:spPr bwMode="auto">
          <a:xfrm>
            <a:off x="109538" y="552271"/>
            <a:ext cx="8924925" cy="1569660"/>
          </a:xfrm>
          <a:prstGeom prst="rect">
            <a:avLst/>
          </a:prstGeom>
          <a:noFill/>
          <a:ln w="9525">
            <a:noFill/>
            <a:miter lim="800000"/>
            <a:headEnd/>
            <a:tailEnd/>
          </a:ln>
        </p:spPr>
        <p:txBody>
          <a:bodyPr>
            <a:spAutoFit/>
          </a:bodyPr>
          <a:lstStyle/>
          <a:p>
            <a:pPr marL="344488" indent="-344488"/>
            <a:r>
              <a:rPr lang="en-US" sz="2400" dirty="0" smtClean="0"/>
              <a:t>Recently: </a:t>
            </a:r>
          </a:p>
          <a:p>
            <a:pPr marL="801687" lvl="1" indent="-342900">
              <a:buAutoNum type="arabicPeriod"/>
            </a:pPr>
            <a:r>
              <a:rPr lang="en-US" sz="2400" dirty="0" smtClean="0"/>
              <a:t>Entanglement</a:t>
            </a:r>
          </a:p>
          <a:p>
            <a:pPr marL="801687" lvl="1" indent="-342900">
              <a:buAutoNum type="arabicPeriod"/>
            </a:pPr>
            <a:r>
              <a:rPr lang="en-US" sz="2400" dirty="0" smtClean="0"/>
              <a:t>Testing the assumptions of Local Realism.</a:t>
            </a:r>
          </a:p>
          <a:p>
            <a:pPr marL="801687" lvl="1" indent="-342900">
              <a:buAutoNum type="arabicPeriod"/>
            </a:pPr>
            <a:r>
              <a:rPr lang="en-US" sz="2400" dirty="0" smtClean="0"/>
              <a:t>Quantum cryptography</a:t>
            </a:r>
            <a:endParaRPr lang="en-US" sz="2400" dirty="0"/>
          </a:p>
        </p:txBody>
      </p:sp>
      <p:sp>
        <p:nvSpPr>
          <p:cNvPr id="5" name="Text Box 4"/>
          <p:cNvSpPr txBox="1">
            <a:spLocks noChangeArrowheads="1"/>
          </p:cNvSpPr>
          <p:nvPr/>
        </p:nvSpPr>
        <p:spPr bwMode="auto">
          <a:xfrm>
            <a:off x="219075" y="2404408"/>
            <a:ext cx="8924925" cy="1938992"/>
          </a:xfrm>
          <a:prstGeom prst="rect">
            <a:avLst/>
          </a:prstGeom>
          <a:noFill/>
          <a:ln w="9525">
            <a:noFill/>
            <a:miter lim="800000"/>
            <a:headEnd/>
            <a:tailEnd/>
          </a:ln>
        </p:spPr>
        <p:txBody>
          <a:bodyPr>
            <a:spAutoFit/>
          </a:bodyPr>
          <a:lstStyle/>
          <a:p>
            <a:pPr marL="344488" indent="-344488"/>
            <a:r>
              <a:rPr lang="en-US" sz="2400" dirty="0" smtClean="0"/>
              <a:t>Today: </a:t>
            </a:r>
            <a:endParaRPr lang="en-US" sz="2400" dirty="0"/>
          </a:p>
          <a:p>
            <a:pPr marL="801687" lvl="1" indent="-342900">
              <a:buAutoNum type="arabicPeriod"/>
            </a:pPr>
            <a:r>
              <a:rPr lang="en-US" sz="2400" dirty="0" smtClean="0"/>
              <a:t>Creating a “single-photon” source. </a:t>
            </a:r>
          </a:p>
          <a:p>
            <a:pPr marL="801687" lvl="1" indent="-342900">
              <a:buAutoNum type="arabicPeriod"/>
            </a:pPr>
            <a:r>
              <a:rPr lang="en-US" sz="2400" dirty="0" smtClean="0"/>
              <a:t>Demonstrating the particle nature of photons.</a:t>
            </a:r>
          </a:p>
          <a:p>
            <a:pPr marL="801687" lvl="1" indent="-342900">
              <a:buAutoNum type="arabicPeriod"/>
            </a:pPr>
            <a:r>
              <a:rPr lang="en-US" sz="2400" dirty="0" smtClean="0"/>
              <a:t>Demonstrating the wave nature of photons.</a:t>
            </a:r>
          </a:p>
          <a:p>
            <a:pPr marL="801687" lvl="1" indent="-342900">
              <a:buAutoNum type="arabicPeriod"/>
            </a:pPr>
            <a:r>
              <a:rPr lang="en-US" sz="2400" dirty="0" smtClean="0"/>
              <a:t>Delayed-Choice experiments and Wave/Particle Duality</a:t>
            </a:r>
          </a:p>
        </p:txBody>
      </p:sp>
      <p:sp>
        <p:nvSpPr>
          <p:cNvPr id="7" name="Text Box 4"/>
          <p:cNvSpPr txBox="1">
            <a:spLocks noChangeArrowheads="1"/>
          </p:cNvSpPr>
          <p:nvPr/>
        </p:nvSpPr>
        <p:spPr bwMode="auto">
          <a:xfrm>
            <a:off x="219075" y="4895672"/>
            <a:ext cx="8924925" cy="1200328"/>
          </a:xfrm>
          <a:prstGeom prst="rect">
            <a:avLst/>
          </a:prstGeom>
          <a:noFill/>
          <a:ln w="9525">
            <a:noFill/>
            <a:miter lim="800000"/>
            <a:headEnd/>
            <a:tailEnd/>
          </a:ln>
        </p:spPr>
        <p:txBody>
          <a:bodyPr>
            <a:spAutoFit/>
          </a:bodyPr>
          <a:lstStyle/>
          <a:p>
            <a:pPr marL="344488" indent="-344488"/>
            <a:r>
              <a:rPr lang="en-US" sz="2400" dirty="0" smtClean="0"/>
              <a:t>Thursday: </a:t>
            </a:r>
          </a:p>
          <a:p>
            <a:pPr marL="801687" lvl="1" indent="-342900">
              <a:buAutoNum type="arabicPeriod"/>
            </a:pPr>
            <a:r>
              <a:rPr lang="en-US" sz="2400" dirty="0" smtClean="0"/>
              <a:t>Electron diffraction </a:t>
            </a:r>
          </a:p>
          <a:p>
            <a:pPr marL="801687" lvl="1" indent="-342900">
              <a:buAutoNum type="arabicPeriod"/>
            </a:pPr>
            <a:r>
              <a:rPr lang="en-US" sz="2400" dirty="0" smtClean="0"/>
              <a:t>Matter waves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133600" y="304800"/>
            <a:ext cx="4814908" cy="646331"/>
          </a:xfrm>
          <a:prstGeom prst="rect">
            <a:avLst/>
          </a:prstGeom>
          <a:noFill/>
        </p:spPr>
        <p:txBody>
          <a:bodyPr wrap="none" rtlCol="0">
            <a:spAutoFit/>
          </a:bodyPr>
          <a:lstStyle/>
          <a:p>
            <a:r>
              <a:rPr lang="en-US" sz="3600" u="sng" dirty="0" smtClean="0"/>
              <a:t>The “Conspiracy” Theory</a:t>
            </a:r>
            <a:endParaRPr lang="en-US" sz="3600" u="sng" dirty="0"/>
          </a:p>
        </p:txBody>
      </p:sp>
      <p:sp>
        <p:nvSpPr>
          <p:cNvPr id="4" name="TextBox 3"/>
          <p:cNvSpPr txBox="1"/>
          <p:nvPr/>
        </p:nvSpPr>
        <p:spPr>
          <a:xfrm>
            <a:off x="304800" y="1295400"/>
            <a:ext cx="8610600" cy="4154983"/>
          </a:xfrm>
          <a:prstGeom prst="rect">
            <a:avLst/>
          </a:prstGeom>
          <a:noFill/>
        </p:spPr>
        <p:txBody>
          <a:bodyPr wrap="square" rtlCol="0">
            <a:spAutoFit/>
          </a:bodyPr>
          <a:lstStyle/>
          <a:p>
            <a:r>
              <a:rPr lang="en-US" sz="2400" dirty="0" smtClean="0"/>
              <a:t>How can the photon “know” whether we are conducting Experiment One or Experiment Two when it encounters BS1?</a:t>
            </a:r>
          </a:p>
          <a:p>
            <a:endParaRPr lang="en-US" sz="2400" dirty="0" smtClean="0"/>
          </a:p>
          <a:p>
            <a:r>
              <a:rPr lang="en-US" sz="2400" dirty="0" smtClean="0"/>
              <a:t>Perhaps each photon “senses” the entire experimental apparatus and always behaves accordingly.</a:t>
            </a:r>
          </a:p>
          <a:p>
            <a:endParaRPr lang="en-US" sz="2400" dirty="0" smtClean="0"/>
          </a:p>
          <a:p>
            <a:r>
              <a:rPr lang="en-US" sz="2400" dirty="0" smtClean="0"/>
              <a:t>Can we “trick” a photon into acting like a </a:t>
            </a:r>
            <a:r>
              <a:rPr lang="en-US" sz="2400" dirty="0" smtClean="0"/>
              <a:t>particle at BS1 </a:t>
            </a:r>
            <a:r>
              <a:rPr lang="en-US" sz="2400" dirty="0" smtClean="0"/>
              <a:t>when it should act like a wave, or the other way around?</a:t>
            </a:r>
          </a:p>
          <a:p>
            <a:endParaRPr lang="en-US" sz="2400" dirty="0" smtClean="0"/>
          </a:p>
          <a:p>
            <a:r>
              <a:rPr lang="en-US" sz="2400" dirty="0" smtClean="0"/>
              <a:t>Suppose we let the photon enter the apparatus when only one path is </a:t>
            </a:r>
            <a:r>
              <a:rPr lang="en-US" sz="2400" dirty="0" smtClean="0"/>
              <a:t>available, </a:t>
            </a:r>
            <a:r>
              <a:rPr lang="en-US" sz="2400" dirty="0" smtClean="0"/>
              <a:t>but then open up a second path at the last moment.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43200" y="268069"/>
            <a:ext cx="3521349" cy="646331"/>
          </a:xfrm>
          <a:prstGeom prst="rect">
            <a:avLst/>
          </a:prstGeom>
          <a:noFill/>
        </p:spPr>
        <p:txBody>
          <a:bodyPr wrap="none" rtlCol="0">
            <a:spAutoFit/>
          </a:bodyPr>
          <a:lstStyle/>
          <a:p>
            <a:r>
              <a:rPr lang="en-US" sz="3600" u="sng" dirty="0" smtClean="0"/>
              <a:t>Experiment Three</a:t>
            </a:r>
            <a:endParaRPr lang="en-US" sz="3600" u="sng" dirty="0"/>
          </a:p>
        </p:txBody>
      </p:sp>
      <p:sp>
        <p:nvSpPr>
          <p:cNvPr id="5" name="TextBox 4"/>
          <p:cNvSpPr txBox="1"/>
          <p:nvPr/>
        </p:nvSpPr>
        <p:spPr>
          <a:xfrm>
            <a:off x="304800" y="5486400"/>
            <a:ext cx="8534400" cy="1200329"/>
          </a:xfrm>
          <a:prstGeom prst="rect">
            <a:avLst/>
          </a:prstGeom>
          <a:noFill/>
        </p:spPr>
        <p:txBody>
          <a:bodyPr wrap="square" rtlCol="0">
            <a:spAutoFit/>
          </a:bodyPr>
          <a:lstStyle/>
          <a:p>
            <a:r>
              <a:rPr lang="en-US" sz="2400" dirty="0" smtClean="0"/>
              <a:t>Impossible to physically insert/remove a path at the necessary speed, but this type of experimental setup is equivalent to what we just described.</a:t>
            </a:r>
            <a:endParaRPr lang="en-US" sz="2400" dirty="0"/>
          </a:p>
        </p:txBody>
      </p:sp>
      <p:pic>
        <p:nvPicPr>
          <p:cNvPr id="32770" name="Picture 2" descr="C:\Users\Zombie\Desktop\2130FA10_L20_DelayedChoice copy.jpg"/>
          <p:cNvPicPr>
            <a:picLocks noChangeAspect="1" noChangeArrowheads="1"/>
          </p:cNvPicPr>
          <p:nvPr/>
        </p:nvPicPr>
        <p:blipFill>
          <a:blip r:embed="rId2" cstate="print"/>
          <a:srcRect/>
          <a:stretch>
            <a:fillRect/>
          </a:stretch>
        </p:blipFill>
        <p:spPr bwMode="auto">
          <a:xfrm>
            <a:off x="1752600" y="838200"/>
            <a:ext cx="5393436" cy="45704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43200" y="268069"/>
            <a:ext cx="3521349" cy="646331"/>
          </a:xfrm>
          <a:prstGeom prst="rect">
            <a:avLst/>
          </a:prstGeom>
          <a:noFill/>
        </p:spPr>
        <p:txBody>
          <a:bodyPr wrap="none" rtlCol="0">
            <a:spAutoFit/>
          </a:bodyPr>
          <a:lstStyle/>
          <a:p>
            <a:r>
              <a:rPr lang="en-US" sz="3600" u="sng" dirty="0" smtClean="0"/>
              <a:t>Experiment Three</a:t>
            </a:r>
            <a:endParaRPr lang="en-US" sz="3600" u="sng" dirty="0"/>
          </a:p>
        </p:txBody>
      </p:sp>
      <p:pic>
        <p:nvPicPr>
          <p:cNvPr id="32770" name="Picture 2" descr="C:\Users\Zombie\Desktop\2130FA10_L20_DelayedChoice copy.jpg"/>
          <p:cNvPicPr>
            <a:picLocks noChangeAspect="1" noChangeArrowheads="1"/>
          </p:cNvPicPr>
          <p:nvPr/>
        </p:nvPicPr>
        <p:blipFill>
          <a:blip r:embed="rId2" cstate="print"/>
          <a:srcRect/>
          <a:stretch>
            <a:fillRect/>
          </a:stretch>
        </p:blipFill>
        <p:spPr bwMode="auto">
          <a:xfrm>
            <a:off x="1752600" y="838200"/>
            <a:ext cx="5393436" cy="4570476"/>
          </a:xfrm>
          <a:prstGeom prst="rect">
            <a:avLst/>
          </a:prstGeom>
          <a:noFill/>
        </p:spPr>
      </p:pic>
      <p:sp>
        <p:nvSpPr>
          <p:cNvPr id="6" name="Oval 5"/>
          <p:cNvSpPr/>
          <p:nvPr/>
        </p:nvSpPr>
        <p:spPr>
          <a:xfrm>
            <a:off x="2743200" y="2514600"/>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78974" y="5105400"/>
            <a:ext cx="4907626" cy="461665"/>
          </a:xfrm>
          <a:prstGeom prst="rect">
            <a:avLst/>
          </a:prstGeom>
          <a:noFill/>
        </p:spPr>
        <p:txBody>
          <a:bodyPr wrap="none" rtlCol="0">
            <a:spAutoFit/>
          </a:bodyPr>
          <a:lstStyle/>
          <a:p>
            <a:r>
              <a:rPr lang="en-US" sz="2400" dirty="0" smtClean="0">
                <a:solidFill>
                  <a:srgbClr val="C00000"/>
                </a:solidFill>
              </a:rPr>
              <a:t>PC-A is a “Pockels Cell” set into Path A</a:t>
            </a:r>
            <a:endParaRPr lang="en-US" sz="2400" dirty="0">
              <a:solidFill>
                <a:srgbClr val="C00000"/>
              </a:solidFill>
            </a:endParaRPr>
          </a:p>
        </p:txBody>
      </p:sp>
      <p:sp>
        <p:nvSpPr>
          <p:cNvPr id="8" name="TextBox 7"/>
          <p:cNvSpPr txBox="1"/>
          <p:nvPr/>
        </p:nvSpPr>
        <p:spPr>
          <a:xfrm>
            <a:off x="457200" y="5646003"/>
            <a:ext cx="8534400" cy="1200329"/>
          </a:xfrm>
          <a:prstGeom prst="rect">
            <a:avLst/>
          </a:prstGeom>
          <a:noFill/>
        </p:spPr>
        <p:txBody>
          <a:bodyPr wrap="square" rtlCol="0">
            <a:spAutoFit/>
          </a:bodyPr>
          <a:lstStyle/>
          <a:p>
            <a:r>
              <a:rPr lang="en-US" sz="2400" dirty="0" smtClean="0">
                <a:solidFill>
                  <a:srgbClr val="C00000"/>
                </a:solidFill>
              </a:rPr>
              <a:t>When a voltage is applied to PC-A, it causes any photon passing through to be deflected and detected at PMA.  We can turn this voltage on and off very </a:t>
            </a:r>
            <a:r>
              <a:rPr lang="en-US" sz="2400" dirty="0" smtClean="0">
                <a:solidFill>
                  <a:srgbClr val="C00000"/>
                </a:solidFill>
              </a:rPr>
              <a:t>quickly (and randomly).</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43200" y="268069"/>
            <a:ext cx="3521349" cy="646331"/>
          </a:xfrm>
          <a:prstGeom prst="rect">
            <a:avLst/>
          </a:prstGeom>
          <a:noFill/>
        </p:spPr>
        <p:txBody>
          <a:bodyPr wrap="none" rtlCol="0">
            <a:spAutoFit/>
          </a:bodyPr>
          <a:lstStyle/>
          <a:p>
            <a:r>
              <a:rPr lang="en-US" sz="3600" u="sng" dirty="0" smtClean="0"/>
              <a:t>Experiment Three</a:t>
            </a:r>
            <a:endParaRPr lang="en-US" sz="3600" u="sng" dirty="0"/>
          </a:p>
        </p:txBody>
      </p:sp>
      <p:pic>
        <p:nvPicPr>
          <p:cNvPr id="32770" name="Picture 2" descr="C:\Users\Zombie\Desktop\2130FA10_L20_DelayedChoice copy.jpg"/>
          <p:cNvPicPr>
            <a:picLocks noChangeAspect="1" noChangeArrowheads="1"/>
          </p:cNvPicPr>
          <p:nvPr/>
        </p:nvPicPr>
        <p:blipFill>
          <a:blip r:embed="rId2" cstate="print"/>
          <a:srcRect/>
          <a:stretch>
            <a:fillRect/>
          </a:stretch>
        </p:blipFill>
        <p:spPr bwMode="auto">
          <a:xfrm>
            <a:off x="1752600" y="838200"/>
            <a:ext cx="5393436" cy="4570476"/>
          </a:xfrm>
          <a:prstGeom prst="rect">
            <a:avLst/>
          </a:prstGeom>
          <a:noFill/>
        </p:spPr>
      </p:pic>
      <p:sp>
        <p:nvSpPr>
          <p:cNvPr id="6" name="Oval 5"/>
          <p:cNvSpPr/>
          <p:nvPr/>
        </p:nvSpPr>
        <p:spPr>
          <a:xfrm>
            <a:off x="2590800" y="3352800"/>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78974" y="5105400"/>
            <a:ext cx="5182829" cy="830997"/>
          </a:xfrm>
          <a:prstGeom prst="rect">
            <a:avLst/>
          </a:prstGeom>
          <a:noFill/>
        </p:spPr>
        <p:txBody>
          <a:bodyPr wrap="none" rtlCol="0">
            <a:spAutoFit/>
          </a:bodyPr>
          <a:lstStyle/>
          <a:p>
            <a:r>
              <a:rPr lang="en-US" sz="2400" dirty="0" smtClean="0">
                <a:solidFill>
                  <a:srgbClr val="C00000"/>
                </a:solidFill>
              </a:rPr>
              <a:t>10 meter lengths of fiber optic cable are</a:t>
            </a:r>
          </a:p>
          <a:p>
            <a:r>
              <a:rPr lang="en-US" sz="2400" dirty="0" smtClean="0">
                <a:solidFill>
                  <a:srgbClr val="C00000"/>
                </a:solidFill>
              </a:rPr>
              <a:t>	inserted into both paths.</a:t>
            </a:r>
            <a:endParaRPr lang="en-US" sz="2400" dirty="0">
              <a:solidFill>
                <a:srgbClr val="C00000"/>
              </a:solidFill>
            </a:endParaRPr>
          </a:p>
        </p:txBody>
      </p:sp>
      <p:sp>
        <p:nvSpPr>
          <p:cNvPr id="8" name="TextBox 7"/>
          <p:cNvSpPr txBox="1"/>
          <p:nvPr/>
        </p:nvSpPr>
        <p:spPr>
          <a:xfrm>
            <a:off x="457200" y="5950803"/>
            <a:ext cx="8534400" cy="830997"/>
          </a:xfrm>
          <a:prstGeom prst="rect">
            <a:avLst/>
          </a:prstGeom>
          <a:noFill/>
        </p:spPr>
        <p:txBody>
          <a:bodyPr wrap="square" rtlCol="0">
            <a:spAutoFit/>
          </a:bodyPr>
          <a:lstStyle/>
          <a:p>
            <a:r>
              <a:rPr lang="en-US" sz="2400" dirty="0" smtClean="0">
                <a:solidFill>
                  <a:srgbClr val="C00000"/>
                </a:solidFill>
              </a:rPr>
              <a:t>How much extra time-delay is introduced by inserting these fiber optic cables?</a:t>
            </a:r>
            <a:endParaRPr lang="en-US" sz="2400" dirty="0">
              <a:solidFill>
                <a:srgbClr val="C00000"/>
              </a:solidFill>
            </a:endParaRPr>
          </a:p>
        </p:txBody>
      </p:sp>
      <p:sp>
        <p:nvSpPr>
          <p:cNvPr id="9" name="Oval 8"/>
          <p:cNvSpPr/>
          <p:nvPr/>
        </p:nvSpPr>
        <p:spPr>
          <a:xfrm>
            <a:off x="3429000" y="4114800"/>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8" name="Picture 4" descr="C:\Users\Zombie\Desktop\2130FA10_L20_DelayedChoicePCA copy.jpg"/>
          <p:cNvPicPr>
            <a:picLocks noChangeAspect="1" noChangeArrowheads="1"/>
          </p:cNvPicPr>
          <p:nvPr/>
        </p:nvPicPr>
        <p:blipFill>
          <a:blip r:embed="rId2" cstate="print"/>
          <a:srcRect/>
          <a:stretch>
            <a:fillRect/>
          </a:stretch>
        </p:blipFill>
        <p:spPr bwMode="auto">
          <a:xfrm>
            <a:off x="1752600" y="838200"/>
            <a:ext cx="5393436" cy="4570476"/>
          </a:xfrm>
          <a:prstGeom prst="rect">
            <a:avLst/>
          </a:prstGeom>
          <a:noFill/>
        </p:spPr>
      </p:pic>
      <p:sp>
        <p:nvSpPr>
          <p:cNvPr id="2" name="TextBox 1"/>
          <p:cNvSpPr txBox="1"/>
          <p:nvPr/>
        </p:nvSpPr>
        <p:spPr>
          <a:xfrm>
            <a:off x="2743200" y="268069"/>
            <a:ext cx="3521349" cy="646331"/>
          </a:xfrm>
          <a:prstGeom prst="rect">
            <a:avLst/>
          </a:prstGeom>
          <a:noFill/>
        </p:spPr>
        <p:txBody>
          <a:bodyPr wrap="none" rtlCol="0">
            <a:spAutoFit/>
          </a:bodyPr>
          <a:lstStyle/>
          <a:p>
            <a:r>
              <a:rPr lang="en-US" sz="3600" u="sng" dirty="0" smtClean="0"/>
              <a:t>Experiment Three</a:t>
            </a:r>
            <a:endParaRPr lang="en-US" sz="3600" u="sng" dirty="0"/>
          </a:p>
        </p:txBody>
      </p:sp>
      <p:sp>
        <p:nvSpPr>
          <p:cNvPr id="5" name="TextBox 4"/>
          <p:cNvSpPr txBox="1"/>
          <p:nvPr/>
        </p:nvSpPr>
        <p:spPr>
          <a:xfrm>
            <a:off x="304800" y="5486400"/>
            <a:ext cx="8534400" cy="830997"/>
          </a:xfrm>
          <a:prstGeom prst="rect">
            <a:avLst/>
          </a:prstGeom>
          <a:noFill/>
        </p:spPr>
        <p:txBody>
          <a:bodyPr wrap="square" rtlCol="0">
            <a:spAutoFit/>
          </a:bodyPr>
          <a:lstStyle/>
          <a:p>
            <a:r>
              <a:rPr lang="en-US" sz="2400" dirty="0" smtClean="0"/>
              <a:t>If the photon is reflected at BS1 when a voltage is applied to PC-A, 	then the photon is always detected in PMA.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43200" y="268069"/>
            <a:ext cx="3521349" cy="646331"/>
          </a:xfrm>
          <a:prstGeom prst="rect">
            <a:avLst/>
          </a:prstGeom>
          <a:noFill/>
        </p:spPr>
        <p:txBody>
          <a:bodyPr wrap="none" rtlCol="0">
            <a:spAutoFit/>
          </a:bodyPr>
          <a:lstStyle/>
          <a:p>
            <a:r>
              <a:rPr lang="en-US" sz="3600" u="sng" dirty="0" smtClean="0"/>
              <a:t>Experiment Three</a:t>
            </a:r>
            <a:endParaRPr lang="en-US" sz="3600" u="sng" dirty="0"/>
          </a:p>
        </p:txBody>
      </p:sp>
      <p:sp>
        <p:nvSpPr>
          <p:cNvPr id="5" name="TextBox 4"/>
          <p:cNvSpPr txBox="1"/>
          <p:nvPr/>
        </p:nvSpPr>
        <p:spPr>
          <a:xfrm>
            <a:off x="304800" y="5486400"/>
            <a:ext cx="8534400" cy="1200328"/>
          </a:xfrm>
          <a:prstGeom prst="rect">
            <a:avLst/>
          </a:prstGeom>
          <a:noFill/>
        </p:spPr>
        <p:txBody>
          <a:bodyPr wrap="square" rtlCol="0">
            <a:spAutoFit/>
          </a:bodyPr>
          <a:lstStyle/>
          <a:p>
            <a:r>
              <a:rPr lang="en-US" sz="2400" dirty="0" smtClean="0"/>
              <a:t>If the photon is transmitted at BS1 when a voltage is applied to</a:t>
            </a:r>
          </a:p>
          <a:p>
            <a:r>
              <a:rPr lang="en-US" sz="2400" dirty="0" smtClean="0"/>
              <a:t>	PC-A, then the photon is detected in either PM1 or PM2 	with equal probability</a:t>
            </a:r>
            <a:r>
              <a:rPr lang="en-US" sz="2400" dirty="0" smtClean="0"/>
              <a:t> (no interference).</a:t>
            </a:r>
            <a:endParaRPr lang="en-US" sz="2400" dirty="0" smtClean="0"/>
          </a:p>
        </p:txBody>
      </p:sp>
      <p:pic>
        <p:nvPicPr>
          <p:cNvPr id="33794" name="Picture 2" descr="C:\Users\Zombie\Desktop\2130FA10_L20_DelayedChoicePathB copy.jpg"/>
          <p:cNvPicPr>
            <a:picLocks noChangeAspect="1" noChangeArrowheads="1"/>
          </p:cNvPicPr>
          <p:nvPr/>
        </p:nvPicPr>
        <p:blipFill>
          <a:blip r:embed="rId2" cstate="print"/>
          <a:srcRect/>
          <a:stretch>
            <a:fillRect/>
          </a:stretch>
        </p:blipFill>
        <p:spPr bwMode="auto">
          <a:xfrm>
            <a:off x="1752600" y="838200"/>
            <a:ext cx="5393436" cy="45704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5" name="Picture 3" descr="C:\Users\Zombie\Desktop\2130FA10_L20_DelayedChoicePathA&amp;B copy.jpg"/>
          <p:cNvPicPr>
            <a:picLocks noChangeAspect="1" noChangeArrowheads="1"/>
          </p:cNvPicPr>
          <p:nvPr/>
        </p:nvPicPr>
        <p:blipFill>
          <a:blip r:embed="rId2" cstate="print"/>
          <a:srcRect/>
          <a:stretch>
            <a:fillRect/>
          </a:stretch>
        </p:blipFill>
        <p:spPr bwMode="auto">
          <a:xfrm>
            <a:off x="1752600" y="838200"/>
            <a:ext cx="5393436" cy="4570476"/>
          </a:xfrm>
          <a:prstGeom prst="rect">
            <a:avLst/>
          </a:prstGeom>
          <a:noFill/>
        </p:spPr>
      </p:pic>
      <p:sp>
        <p:nvSpPr>
          <p:cNvPr id="2" name="TextBox 1"/>
          <p:cNvSpPr txBox="1"/>
          <p:nvPr/>
        </p:nvSpPr>
        <p:spPr>
          <a:xfrm>
            <a:off x="2743200" y="268069"/>
            <a:ext cx="3521349" cy="646331"/>
          </a:xfrm>
          <a:prstGeom prst="rect">
            <a:avLst/>
          </a:prstGeom>
          <a:noFill/>
        </p:spPr>
        <p:txBody>
          <a:bodyPr wrap="none" rtlCol="0">
            <a:spAutoFit/>
          </a:bodyPr>
          <a:lstStyle/>
          <a:p>
            <a:r>
              <a:rPr lang="en-US" sz="3600" u="sng" dirty="0" smtClean="0"/>
              <a:t>Experiment Three</a:t>
            </a:r>
            <a:endParaRPr lang="en-US" sz="3600" u="sng" dirty="0"/>
          </a:p>
        </p:txBody>
      </p:sp>
      <p:sp>
        <p:nvSpPr>
          <p:cNvPr id="5" name="TextBox 4"/>
          <p:cNvSpPr txBox="1"/>
          <p:nvPr/>
        </p:nvSpPr>
        <p:spPr>
          <a:xfrm>
            <a:off x="0" y="5029200"/>
            <a:ext cx="9144000" cy="1569660"/>
          </a:xfrm>
          <a:prstGeom prst="rect">
            <a:avLst/>
          </a:prstGeom>
          <a:noFill/>
        </p:spPr>
        <p:txBody>
          <a:bodyPr wrap="square" rtlCol="0">
            <a:spAutoFit/>
          </a:bodyPr>
          <a:lstStyle/>
          <a:p>
            <a:r>
              <a:rPr lang="en-US" sz="2400" dirty="0" smtClean="0"/>
              <a:t>When </a:t>
            </a:r>
            <a:r>
              <a:rPr lang="en-US" sz="2400" b="1" i="1" dirty="0" smtClean="0"/>
              <a:t>NO</a:t>
            </a:r>
            <a:r>
              <a:rPr lang="en-US" sz="2400" dirty="0" smtClean="0"/>
              <a:t> voltage is applied to PC-A, then both Paths A &amp; B are possible.</a:t>
            </a:r>
          </a:p>
          <a:p>
            <a:endParaRPr lang="en-US" sz="2400" dirty="0" smtClean="0"/>
          </a:p>
          <a:p>
            <a:r>
              <a:rPr lang="en-US" sz="2400" dirty="0" smtClean="0"/>
              <a:t>Fix the mirrors so that photons are always detected in PM1</a:t>
            </a:r>
          </a:p>
          <a:p>
            <a:r>
              <a:rPr lang="en-US" sz="2400" dirty="0" smtClean="0"/>
              <a:t>	(Interference)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 y="907971"/>
            <a:ext cx="8525011" cy="3816429"/>
          </a:xfrm>
          <a:prstGeom prst="rect">
            <a:avLst/>
          </a:prstGeom>
          <a:noFill/>
        </p:spPr>
        <p:txBody>
          <a:bodyPr wrap="square" rtlCol="0">
            <a:spAutoFit/>
          </a:bodyPr>
          <a:lstStyle/>
          <a:p>
            <a:r>
              <a:rPr lang="en-US" sz="2400" b="1" i="1" dirty="0" smtClean="0"/>
              <a:t>No voltage</a:t>
            </a:r>
            <a:r>
              <a:rPr lang="en-US" sz="2400" dirty="0" smtClean="0"/>
              <a:t> applied </a:t>
            </a:r>
            <a:r>
              <a:rPr lang="en-US" sz="2400" smtClean="0"/>
              <a:t>to PC-A:</a:t>
            </a:r>
            <a:endParaRPr lang="en-US" sz="2400" dirty="0" smtClean="0"/>
          </a:p>
          <a:p>
            <a:endParaRPr lang="en-US" sz="1000" dirty="0" smtClean="0"/>
          </a:p>
          <a:p>
            <a:r>
              <a:rPr lang="en-US" sz="2400" dirty="0" smtClean="0"/>
              <a:t>	Both paths are possible and photon is detected in PM1 only.</a:t>
            </a:r>
          </a:p>
          <a:p>
            <a:r>
              <a:rPr lang="en-US" sz="1000" dirty="0" smtClean="0"/>
              <a:t>	</a:t>
            </a:r>
          </a:p>
          <a:p>
            <a:r>
              <a:rPr lang="en-US" sz="2400" dirty="0" smtClean="0"/>
              <a:t>	TWO PATHS = INTERFERENCE</a:t>
            </a:r>
          </a:p>
          <a:p>
            <a:endParaRPr lang="en-US" sz="2400" dirty="0" smtClean="0"/>
          </a:p>
          <a:p>
            <a:r>
              <a:rPr lang="en-US" sz="2400" b="1" i="1" dirty="0" smtClean="0"/>
              <a:t>Voltage applied</a:t>
            </a:r>
            <a:r>
              <a:rPr lang="en-US" sz="2400" dirty="0" smtClean="0"/>
              <a:t> to PC-A:</a:t>
            </a:r>
          </a:p>
          <a:p>
            <a:endParaRPr lang="en-US" sz="1000" dirty="0" smtClean="0"/>
          </a:p>
          <a:p>
            <a:r>
              <a:rPr lang="en-US" sz="2400" dirty="0" smtClean="0"/>
              <a:t>	If photon detected in PMA ←→ Photon took Path A</a:t>
            </a:r>
          </a:p>
          <a:p>
            <a:endParaRPr lang="en-US" sz="1000" dirty="0" smtClean="0"/>
          </a:p>
          <a:p>
            <a:r>
              <a:rPr lang="en-US" sz="2400" dirty="0" smtClean="0"/>
              <a:t>	If photon detected in PM1 or PM2 ←→ Photon took Path B</a:t>
            </a:r>
          </a:p>
          <a:p>
            <a:endParaRPr lang="en-US" sz="1000" dirty="0" smtClean="0"/>
          </a:p>
          <a:p>
            <a:r>
              <a:rPr lang="en-US" sz="2400" dirty="0" smtClean="0"/>
              <a:t>	ONE PATH = NO INTERFERENCE.</a:t>
            </a:r>
            <a:endParaRPr lang="en-US" sz="2400" dirty="0"/>
          </a:p>
        </p:txBody>
      </p:sp>
      <p:sp>
        <p:nvSpPr>
          <p:cNvPr id="4" name="TextBox 3"/>
          <p:cNvSpPr txBox="1"/>
          <p:nvPr/>
        </p:nvSpPr>
        <p:spPr>
          <a:xfrm>
            <a:off x="2743200" y="268069"/>
            <a:ext cx="3521349" cy="646331"/>
          </a:xfrm>
          <a:prstGeom prst="rect">
            <a:avLst/>
          </a:prstGeom>
          <a:noFill/>
        </p:spPr>
        <p:txBody>
          <a:bodyPr wrap="none" rtlCol="0">
            <a:spAutoFit/>
          </a:bodyPr>
          <a:lstStyle/>
          <a:p>
            <a:r>
              <a:rPr lang="en-US" sz="3600" u="sng" dirty="0" smtClean="0"/>
              <a:t>Experiment Three</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1143000" y="762000"/>
            <a:ext cx="6958013" cy="3629025"/>
            <a:chOff x="1143000" y="762000"/>
            <a:chExt cx="6958013" cy="3629025"/>
          </a:xfrm>
        </p:grpSpPr>
        <p:grpSp>
          <p:nvGrpSpPr>
            <p:cNvPr id="6" name="Group 5"/>
            <p:cNvGrpSpPr/>
            <p:nvPr/>
          </p:nvGrpSpPr>
          <p:grpSpPr>
            <a:xfrm>
              <a:off x="1143000" y="762000"/>
              <a:ext cx="6958013" cy="3629025"/>
              <a:chOff x="1143000" y="762000"/>
              <a:chExt cx="6958013" cy="3629025"/>
            </a:xfrm>
          </p:grpSpPr>
          <p:pic>
            <p:nvPicPr>
              <p:cNvPr id="31746" name="Picture 2" descr="C:\Users\Zombie\Desktop\SCHOOL\ModernCourseMaterials\CurriculumPHYS2130FA10\Images\delayedchoice_interference2.JPG"/>
              <p:cNvPicPr>
                <a:picLocks noChangeAspect="1" noChangeArrowheads="1"/>
              </p:cNvPicPr>
              <p:nvPr/>
            </p:nvPicPr>
            <p:blipFill>
              <a:blip r:embed="rId2" cstate="print"/>
              <a:srcRect/>
              <a:stretch>
                <a:fillRect/>
              </a:stretch>
            </p:blipFill>
            <p:spPr bwMode="auto">
              <a:xfrm>
                <a:off x="1143000" y="762000"/>
                <a:ext cx="6958013" cy="3629025"/>
              </a:xfrm>
              <a:prstGeom prst="rect">
                <a:avLst/>
              </a:prstGeom>
              <a:noFill/>
            </p:spPr>
          </p:pic>
          <p:sp>
            <p:nvSpPr>
              <p:cNvPr id="4" name="TextBox 3"/>
              <p:cNvSpPr txBox="1"/>
              <p:nvPr/>
            </p:nvSpPr>
            <p:spPr>
              <a:xfrm>
                <a:off x="5791200" y="1219200"/>
                <a:ext cx="449162" cy="369332"/>
              </a:xfrm>
              <a:prstGeom prst="rect">
                <a:avLst/>
              </a:prstGeom>
              <a:solidFill>
                <a:schemeClr val="bg1"/>
              </a:solidFill>
            </p:spPr>
            <p:txBody>
              <a:bodyPr wrap="none" rtlCol="0">
                <a:spAutoFit/>
              </a:bodyPr>
              <a:lstStyle/>
              <a:p>
                <a:r>
                  <a:rPr lang="en-US" dirty="0" smtClean="0"/>
                  <a:t>     </a:t>
                </a:r>
                <a:endParaRPr lang="en-US" dirty="0"/>
              </a:p>
            </p:txBody>
          </p:sp>
        </p:grpSp>
        <p:sp>
          <p:nvSpPr>
            <p:cNvPr id="7" name="TextBox 6"/>
            <p:cNvSpPr txBox="1"/>
            <p:nvPr/>
          </p:nvSpPr>
          <p:spPr>
            <a:xfrm>
              <a:off x="6629400" y="3733800"/>
              <a:ext cx="838200" cy="381000"/>
            </a:xfrm>
            <a:prstGeom prst="rect">
              <a:avLst/>
            </a:prstGeom>
            <a:solidFill>
              <a:schemeClr val="bg1"/>
            </a:solidFill>
          </p:spPr>
          <p:txBody>
            <a:bodyPr wrap="square" rtlCol="0">
              <a:spAutoFit/>
            </a:bodyPr>
            <a:lstStyle/>
            <a:p>
              <a:endParaRPr lang="en-US" dirty="0"/>
            </a:p>
          </p:txBody>
        </p:sp>
      </p:grpSp>
      <p:sp>
        <p:nvSpPr>
          <p:cNvPr id="3" name="TextBox 2"/>
          <p:cNvSpPr txBox="1"/>
          <p:nvPr/>
        </p:nvSpPr>
        <p:spPr>
          <a:xfrm>
            <a:off x="228600" y="4191000"/>
            <a:ext cx="8686800" cy="2677656"/>
          </a:xfrm>
          <a:prstGeom prst="rect">
            <a:avLst/>
          </a:prstGeom>
          <a:noFill/>
        </p:spPr>
        <p:txBody>
          <a:bodyPr wrap="square" rtlCol="0">
            <a:spAutoFit/>
          </a:bodyPr>
          <a:lstStyle/>
          <a:p>
            <a:pPr>
              <a:buFont typeface="Arial" pitchFamily="34" charset="0"/>
              <a:buChar char="•"/>
            </a:pPr>
            <a:r>
              <a:rPr lang="en-US" sz="2400" dirty="0" smtClean="0"/>
              <a:t>  Dots represent apparatus operating in “normal” mode</a:t>
            </a:r>
          </a:p>
          <a:p>
            <a:r>
              <a:rPr lang="en-US" sz="2400" dirty="0" smtClean="0"/>
              <a:t>	- no voltage applied to PC-A.</a:t>
            </a:r>
          </a:p>
          <a:p>
            <a:endParaRPr lang="en-US" sz="2400" dirty="0" smtClean="0"/>
          </a:p>
          <a:p>
            <a:pPr>
              <a:buFont typeface="Arial" pitchFamily="34" charset="0"/>
              <a:buChar char="•"/>
            </a:pPr>
            <a:r>
              <a:rPr lang="en-US" sz="2400" dirty="0" smtClean="0"/>
              <a:t>  Crosses represent apparatus operating in “delayed-choice” mode</a:t>
            </a:r>
          </a:p>
          <a:p>
            <a:r>
              <a:rPr lang="en-US" sz="2400" dirty="0" smtClean="0"/>
              <a:t>	- photon enters apparatus with only one path open.</a:t>
            </a:r>
          </a:p>
          <a:p>
            <a:r>
              <a:rPr lang="en-US" sz="2400" dirty="0" smtClean="0"/>
              <a:t>	- photon should choose one path or the other at BS1</a:t>
            </a:r>
          </a:p>
          <a:p>
            <a:r>
              <a:rPr lang="en-US" sz="2400" dirty="0" smtClean="0"/>
              <a:t>	- paths are unblocked, and interference is still observed.</a:t>
            </a:r>
          </a:p>
        </p:txBody>
      </p:sp>
      <p:sp>
        <p:nvSpPr>
          <p:cNvPr id="9" name="TextBox 8"/>
          <p:cNvSpPr txBox="1"/>
          <p:nvPr/>
        </p:nvSpPr>
        <p:spPr>
          <a:xfrm>
            <a:off x="2743200" y="268069"/>
            <a:ext cx="3521349" cy="646331"/>
          </a:xfrm>
          <a:prstGeom prst="rect">
            <a:avLst/>
          </a:prstGeom>
          <a:noFill/>
        </p:spPr>
        <p:txBody>
          <a:bodyPr wrap="none" rtlCol="0">
            <a:spAutoFit/>
          </a:bodyPr>
          <a:lstStyle/>
          <a:p>
            <a:r>
              <a:rPr lang="en-US" sz="3600" u="sng" dirty="0" smtClean="0"/>
              <a:t>Experiment Three</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038600" y="1447800"/>
            <a:ext cx="4325649" cy="4154984"/>
          </a:xfrm>
          <a:prstGeom prst="rect">
            <a:avLst/>
          </a:prstGeom>
          <a:noFill/>
        </p:spPr>
        <p:txBody>
          <a:bodyPr wrap="square" rtlCol="0">
            <a:spAutoFit/>
          </a:bodyPr>
          <a:lstStyle/>
          <a:p>
            <a:r>
              <a:rPr lang="en-US" sz="2400" dirty="0" smtClean="0"/>
              <a:t>“The result of [the detection] must be either the whole</a:t>
            </a:r>
          </a:p>
          <a:p>
            <a:r>
              <a:rPr lang="en-US" sz="2400" dirty="0" smtClean="0"/>
              <a:t>photon or nothing at all. Thus the photon must change</a:t>
            </a:r>
          </a:p>
          <a:p>
            <a:r>
              <a:rPr lang="en-US" sz="2400" dirty="0" smtClean="0"/>
              <a:t>suddenly from being partly in one beam and partly in</a:t>
            </a:r>
          </a:p>
          <a:p>
            <a:r>
              <a:rPr lang="en-US" sz="2400" dirty="0" smtClean="0"/>
              <a:t>the other to being entirely in one of the beams.”</a:t>
            </a:r>
          </a:p>
          <a:p>
            <a:endParaRPr lang="en-US" sz="2400" dirty="0" smtClean="0"/>
          </a:p>
          <a:p>
            <a:r>
              <a:rPr lang="en-US" sz="2400" dirty="0" smtClean="0"/>
              <a:t>P. A. M. Dirac, </a:t>
            </a:r>
            <a:r>
              <a:rPr lang="en-US" sz="2400" i="1" dirty="0" smtClean="0"/>
              <a:t>The Principles of Quantum Mechanics </a:t>
            </a:r>
            <a:r>
              <a:rPr lang="en-US" sz="2400" dirty="0" smtClean="0"/>
              <a:t>(1947).</a:t>
            </a:r>
          </a:p>
        </p:txBody>
      </p:sp>
      <p:sp>
        <p:nvSpPr>
          <p:cNvPr id="3" name="TextBox 2"/>
          <p:cNvSpPr txBox="1"/>
          <p:nvPr/>
        </p:nvSpPr>
        <p:spPr>
          <a:xfrm>
            <a:off x="0" y="304800"/>
            <a:ext cx="9144000" cy="646331"/>
          </a:xfrm>
          <a:prstGeom prst="rect">
            <a:avLst/>
          </a:prstGeom>
          <a:noFill/>
        </p:spPr>
        <p:txBody>
          <a:bodyPr wrap="square" rtlCol="0">
            <a:spAutoFit/>
          </a:bodyPr>
          <a:lstStyle/>
          <a:p>
            <a:pPr algn="ctr"/>
            <a:r>
              <a:rPr lang="en-US" sz="3600" dirty="0" smtClean="0"/>
              <a:t>How to interpret this?</a:t>
            </a:r>
            <a:endParaRPr lang="en-US" sz="3600" dirty="0"/>
          </a:p>
        </p:txBody>
      </p:sp>
      <p:pic>
        <p:nvPicPr>
          <p:cNvPr id="32770" name="Picture 2" descr="C:\Users\Zombie\Desktop\2130FA10_L20_diracheisenberg.gif"/>
          <p:cNvPicPr>
            <a:picLocks noChangeAspect="1" noChangeArrowheads="1"/>
          </p:cNvPicPr>
          <p:nvPr/>
        </p:nvPicPr>
        <p:blipFill>
          <a:blip r:embed="rId2" cstate="print"/>
          <a:srcRect/>
          <a:stretch>
            <a:fillRect/>
          </a:stretch>
        </p:blipFill>
        <p:spPr bwMode="auto">
          <a:xfrm>
            <a:off x="533400" y="1371600"/>
            <a:ext cx="3333750" cy="3657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2" descr="C:\Users\Zombie\Desktop\2130FA10_L20_photondoubleslit(2).JPG"/>
          <p:cNvPicPr>
            <a:picLocks noChangeAspect="1" noChangeArrowheads="1"/>
          </p:cNvPicPr>
          <p:nvPr/>
        </p:nvPicPr>
        <p:blipFill>
          <a:blip r:embed="rId2" cstate="print"/>
          <a:srcRect/>
          <a:stretch>
            <a:fillRect/>
          </a:stretch>
        </p:blipFill>
        <p:spPr bwMode="auto">
          <a:xfrm>
            <a:off x="762000" y="838200"/>
            <a:ext cx="7596188" cy="5679281"/>
          </a:xfrm>
          <a:prstGeom prst="rect">
            <a:avLst/>
          </a:prstGeom>
          <a:noFill/>
        </p:spPr>
      </p:pic>
      <p:sp>
        <p:nvSpPr>
          <p:cNvPr id="3" name="TextBox 2"/>
          <p:cNvSpPr txBox="1"/>
          <p:nvPr/>
        </p:nvSpPr>
        <p:spPr>
          <a:xfrm>
            <a:off x="1412479" y="152400"/>
            <a:ext cx="6436121" cy="646331"/>
          </a:xfrm>
          <a:prstGeom prst="rect">
            <a:avLst/>
          </a:prstGeom>
          <a:noFill/>
        </p:spPr>
        <p:txBody>
          <a:bodyPr wrap="none" rtlCol="0">
            <a:spAutoFit/>
          </a:bodyPr>
          <a:lstStyle/>
          <a:p>
            <a:r>
              <a:rPr lang="en-US" sz="3600" u="sng" dirty="0" smtClean="0"/>
              <a:t>Recall the Double-Slit Experiment</a:t>
            </a:r>
            <a:endParaRPr lang="en-US" sz="3600" u="sng" dirty="0"/>
          </a:p>
        </p:txBody>
      </p:sp>
      <p:sp>
        <p:nvSpPr>
          <p:cNvPr id="4" name="TextBox 3"/>
          <p:cNvSpPr txBox="1"/>
          <p:nvPr/>
        </p:nvSpPr>
        <p:spPr>
          <a:xfrm>
            <a:off x="6653256" y="5638800"/>
            <a:ext cx="1733317" cy="646331"/>
          </a:xfrm>
          <a:prstGeom prst="rect">
            <a:avLst/>
          </a:prstGeom>
          <a:noFill/>
          <a:ln w="28575">
            <a:solidFill>
              <a:schemeClr val="tx1"/>
            </a:solidFill>
          </a:ln>
        </p:spPr>
        <p:txBody>
          <a:bodyPr wrap="none" rtlCol="0">
            <a:spAutoFit/>
          </a:bodyPr>
          <a:lstStyle/>
          <a:p>
            <a:pPr algn="ctr"/>
            <a:r>
              <a:rPr lang="en-US" dirty="0" smtClean="0">
                <a:solidFill>
                  <a:srgbClr val="FF0000"/>
                </a:solidFill>
              </a:rPr>
              <a:t>Quantum Wave</a:t>
            </a:r>
          </a:p>
          <a:p>
            <a:pPr algn="ctr"/>
            <a:r>
              <a:rPr lang="en-US" dirty="0" smtClean="0">
                <a:solidFill>
                  <a:srgbClr val="FF0000"/>
                </a:solidFill>
              </a:rPr>
              <a:t>Interference </a:t>
            </a:r>
            <a:r>
              <a:rPr lang="en-US" dirty="0" err="1" smtClean="0">
                <a:solidFill>
                  <a:srgbClr val="FF0000"/>
                </a:solidFill>
              </a:rPr>
              <a:t>Sim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457200" y="1219200"/>
            <a:ext cx="6649064" cy="3785652"/>
          </a:xfrm>
          <a:prstGeom prst="rect">
            <a:avLst/>
          </a:prstGeom>
          <a:noFill/>
        </p:spPr>
        <p:txBody>
          <a:bodyPr wrap="none" rtlCol="0">
            <a:spAutoFit/>
          </a:bodyPr>
          <a:lstStyle/>
          <a:p>
            <a:r>
              <a:rPr lang="en-US" sz="2400" b="1" dirty="0" smtClean="0"/>
              <a:t>Experiment One</a:t>
            </a:r>
            <a:r>
              <a:rPr lang="en-US" sz="2400" dirty="0" smtClean="0"/>
              <a:t> says photons behave like </a:t>
            </a:r>
            <a:r>
              <a:rPr lang="en-US" sz="2400" b="1" i="1" dirty="0" smtClean="0"/>
              <a:t>particles</a:t>
            </a:r>
            <a:r>
              <a:rPr lang="en-US" sz="2400" dirty="0" smtClean="0"/>
              <a:t>.</a:t>
            </a:r>
          </a:p>
          <a:p>
            <a:endParaRPr lang="en-US" sz="2400" dirty="0" smtClean="0"/>
          </a:p>
          <a:p>
            <a:endParaRPr lang="en-US" sz="2400" dirty="0" smtClean="0"/>
          </a:p>
          <a:p>
            <a:endParaRPr lang="en-US" sz="2400" dirty="0" smtClean="0"/>
          </a:p>
          <a:p>
            <a:r>
              <a:rPr lang="en-US" sz="2400" b="1" dirty="0" smtClean="0"/>
              <a:t>Experiment Two </a:t>
            </a:r>
            <a:r>
              <a:rPr lang="en-US" sz="2400" dirty="0" smtClean="0"/>
              <a:t>says photons behave like </a:t>
            </a:r>
            <a:r>
              <a:rPr lang="en-US" sz="2400" b="1" i="1" dirty="0" smtClean="0"/>
              <a:t>waves</a:t>
            </a:r>
            <a:r>
              <a:rPr lang="en-US" sz="2400" dirty="0" smtClean="0"/>
              <a:t>.</a:t>
            </a:r>
          </a:p>
          <a:p>
            <a:endParaRPr lang="en-US" sz="2400" dirty="0" smtClean="0"/>
          </a:p>
          <a:p>
            <a:endParaRPr lang="en-US" sz="2400" dirty="0" smtClean="0"/>
          </a:p>
          <a:p>
            <a:endParaRPr lang="en-US" sz="2400" dirty="0" smtClean="0"/>
          </a:p>
          <a:p>
            <a:r>
              <a:rPr lang="en-US" sz="2400" b="1" dirty="0" smtClean="0"/>
              <a:t>Experiment Three</a:t>
            </a:r>
            <a:r>
              <a:rPr lang="en-US" sz="2400" dirty="0" smtClean="0"/>
              <a:t> says photons </a:t>
            </a:r>
            <a:r>
              <a:rPr lang="en-US" sz="2400" b="1" i="1" dirty="0" smtClean="0"/>
              <a:t>do not </a:t>
            </a:r>
            <a:r>
              <a:rPr lang="en-US" sz="2400" dirty="0" smtClean="0"/>
              <a:t>behave like</a:t>
            </a:r>
            <a:endParaRPr lang="en-US" sz="2400" b="1" i="1" dirty="0" smtClean="0"/>
          </a:p>
          <a:p>
            <a:r>
              <a:rPr lang="en-US" sz="2400" dirty="0" smtClean="0"/>
              <a:t>particle </a:t>
            </a:r>
            <a:r>
              <a:rPr lang="en-US" sz="2400" b="1" i="1" dirty="0" smtClean="0"/>
              <a:t>and</a:t>
            </a:r>
            <a:r>
              <a:rPr lang="en-US" sz="2400" dirty="0" smtClean="0"/>
              <a:t> wave at the same time.</a:t>
            </a:r>
          </a:p>
        </p:txBody>
      </p:sp>
      <p:grpSp>
        <p:nvGrpSpPr>
          <p:cNvPr id="2" name="Group 14"/>
          <p:cNvGrpSpPr/>
          <p:nvPr/>
        </p:nvGrpSpPr>
        <p:grpSpPr>
          <a:xfrm>
            <a:off x="3581400" y="5410200"/>
            <a:ext cx="2636837" cy="1076325"/>
            <a:chOff x="1629093" y="2709692"/>
            <a:chExt cx="2636837" cy="1076325"/>
          </a:xfrm>
        </p:grpSpPr>
        <p:grpSp>
          <p:nvGrpSpPr>
            <p:cNvPr id="3" name="Group 6"/>
            <p:cNvGrpSpPr/>
            <p:nvPr/>
          </p:nvGrpSpPr>
          <p:grpSpPr>
            <a:xfrm>
              <a:off x="2090103" y="3085416"/>
              <a:ext cx="1539875" cy="273050"/>
              <a:chOff x="1541463" y="1720850"/>
              <a:chExt cx="1539875" cy="273050"/>
            </a:xfrm>
          </p:grpSpPr>
          <p:sp>
            <p:nvSpPr>
              <p:cNvPr id="19" name="Oval 18"/>
              <p:cNvSpPr>
                <a:spLocks noChangeArrowheads="1"/>
              </p:cNvSpPr>
              <p:nvPr/>
            </p:nvSpPr>
            <p:spPr bwMode="auto">
              <a:xfrm>
                <a:off x="1541463" y="1720850"/>
                <a:ext cx="265112" cy="273050"/>
              </a:xfrm>
              <a:prstGeom prst="ellipse">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 name="Line 5"/>
              <p:cNvSpPr>
                <a:spLocks noChangeShapeType="1"/>
              </p:cNvSpPr>
              <p:nvPr/>
            </p:nvSpPr>
            <p:spPr bwMode="auto">
              <a:xfrm>
                <a:off x="1698625" y="1839913"/>
                <a:ext cx="1382713" cy="0"/>
              </a:xfrm>
              <a:prstGeom prst="line">
                <a:avLst/>
              </a:prstGeom>
              <a:noFill/>
              <a:ln w="28575">
                <a:solidFill>
                  <a:schemeClr val="tx1"/>
                </a:solidFill>
                <a:round/>
                <a:headEn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
          <p:nvSpPr>
            <p:cNvPr id="18" name="Freeform 17"/>
            <p:cNvSpPr>
              <a:spLocks/>
            </p:cNvSpPr>
            <p:nvPr/>
          </p:nvSpPr>
          <p:spPr bwMode="auto">
            <a:xfrm>
              <a:off x="1629093" y="2709692"/>
              <a:ext cx="2636837" cy="1076325"/>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
        <p:nvSpPr>
          <p:cNvPr id="14" name="TextBox 13"/>
          <p:cNvSpPr txBox="1"/>
          <p:nvPr/>
        </p:nvSpPr>
        <p:spPr>
          <a:xfrm>
            <a:off x="1244062" y="268069"/>
            <a:ext cx="6299738" cy="646331"/>
          </a:xfrm>
          <a:prstGeom prst="rect">
            <a:avLst/>
          </a:prstGeom>
          <a:noFill/>
        </p:spPr>
        <p:txBody>
          <a:bodyPr wrap="none" rtlCol="0">
            <a:spAutoFit/>
          </a:bodyPr>
          <a:lstStyle/>
          <a:p>
            <a:r>
              <a:rPr lang="en-US" sz="3600" u="sng" dirty="0" smtClean="0"/>
              <a:t>Experiments One &amp; Two &amp; Three</a:t>
            </a:r>
            <a:endParaRPr lang="en-US" sz="3600" u="sng" dirty="0"/>
          </a:p>
        </p:txBody>
      </p:sp>
      <p:sp>
        <p:nvSpPr>
          <p:cNvPr id="21" name="Freeform 20"/>
          <p:cNvSpPr>
            <a:spLocks/>
          </p:cNvSpPr>
          <p:nvPr/>
        </p:nvSpPr>
        <p:spPr bwMode="auto">
          <a:xfrm>
            <a:off x="3352800" y="3429000"/>
            <a:ext cx="2895600"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nvGrpSpPr>
          <p:cNvPr id="4" name="Group 21"/>
          <p:cNvGrpSpPr/>
          <p:nvPr/>
        </p:nvGrpSpPr>
        <p:grpSpPr>
          <a:xfrm>
            <a:off x="3886200" y="2057400"/>
            <a:ext cx="1539875" cy="273050"/>
            <a:chOff x="1541463" y="1720850"/>
            <a:chExt cx="1539875" cy="273050"/>
          </a:xfrm>
        </p:grpSpPr>
        <p:sp>
          <p:nvSpPr>
            <p:cNvPr id="23" name="Oval 22"/>
            <p:cNvSpPr>
              <a:spLocks noChangeArrowheads="1"/>
            </p:cNvSpPr>
            <p:nvPr/>
          </p:nvSpPr>
          <p:spPr bwMode="auto">
            <a:xfrm>
              <a:off x="1541463" y="1720850"/>
              <a:ext cx="265112" cy="273050"/>
            </a:xfrm>
            <a:prstGeom prst="ellipse">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4" name="Line 5"/>
            <p:cNvSpPr>
              <a:spLocks noChangeShapeType="1"/>
            </p:cNvSpPr>
            <p:nvPr/>
          </p:nvSpPr>
          <p:spPr bwMode="auto">
            <a:xfrm>
              <a:off x="1698625" y="1839913"/>
              <a:ext cx="1382713" cy="0"/>
            </a:xfrm>
            <a:prstGeom prst="line">
              <a:avLst/>
            </a:prstGeom>
            <a:noFill/>
            <a:ln w="28575">
              <a:solidFill>
                <a:schemeClr val="tx1"/>
              </a:solidFill>
              <a:round/>
              <a:headEnd/>
              <a:tailEnd type="triangle" w="med" len="med"/>
            </a:ln>
            <a:effec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cxnSp>
        <p:nvCxnSpPr>
          <p:cNvPr id="17" name="Straight Connector 16"/>
          <p:cNvCxnSpPr/>
          <p:nvPr/>
        </p:nvCxnSpPr>
        <p:spPr>
          <a:xfrm>
            <a:off x="3886200" y="5029200"/>
            <a:ext cx="1905000" cy="182880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848100" y="4991100"/>
            <a:ext cx="1905000" cy="182880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17728" y="268069"/>
            <a:ext cx="3454472" cy="646331"/>
          </a:xfrm>
          <a:prstGeom prst="rect">
            <a:avLst/>
          </a:prstGeom>
          <a:noFill/>
        </p:spPr>
        <p:txBody>
          <a:bodyPr wrap="none" rtlCol="0">
            <a:spAutoFit/>
          </a:bodyPr>
          <a:lstStyle/>
          <a:p>
            <a:r>
              <a:rPr lang="en-US" sz="3600" u="sng" dirty="0" smtClean="0"/>
              <a:t>Complementarity</a:t>
            </a:r>
            <a:endParaRPr lang="en-US" sz="3600" u="sng" dirty="0"/>
          </a:p>
        </p:txBody>
      </p:sp>
      <p:sp>
        <p:nvSpPr>
          <p:cNvPr id="3" name="TextBox 2"/>
          <p:cNvSpPr txBox="1"/>
          <p:nvPr/>
        </p:nvSpPr>
        <p:spPr>
          <a:xfrm>
            <a:off x="609600" y="1143000"/>
            <a:ext cx="8305800" cy="2985433"/>
          </a:xfrm>
          <a:prstGeom prst="rect">
            <a:avLst/>
          </a:prstGeom>
          <a:noFill/>
        </p:spPr>
        <p:txBody>
          <a:bodyPr wrap="square" rtlCol="0">
            <a:spAutoFit/>
          </a:bodyPr>
          <a:lstStyle/>
          <a:p>
            <a:pPr>
              <a:buFont typeface="Arial" pitchFamily="34" charset="0"/>
              <a:buChar char="•"/>
            </a:pPr>
            <a:r>
              <a:rPr lang="en-US" sz="2400" dirty="0" smtClean="0"/>
              <a:t>  </a:t>
            </a:r>
            <a:r>
              <a:rPr lang="en-US" sz="2400" b="1" i="1" dirty="0" smtClean="0"/>
              <a:t>Sometimes</a:t>
            </a:r>
            <a:r>
              <a:rPr lang="en-US" sz="2400" dirty="0" smtClean="0"/>
              <a:t> photons behave like </a:t>
            </a:r>
            <a:r>
              <a:rPr lang="en-US" sz="2400" b="1" i="1" dirty="0" smtClean="0"/>
              <a:t>waves</a:t>
            </a:r>
            <a:r>
              <a:rPr lang="en-US" sz="2400" dirty="0" smtClean="0"/>
              <a:t>, and </a:t>
            </a:r>
            <a:r>
              <a:rPr lang="en-US" sz="2400" b="1" i="1" dirty="0" smtClean="0"/>
              <a:t>sometimes</a:t>
            </a:r>
            <a:r>
              <a:rPr lang="en-US" sz="2400" dirty="0" smtClean="0"/>
              <a:t> like 	</a:t>
            </a:r>
            <a:r>
              <a:rPr lang="en-US" sz="2400" b="1" i="1" dirty="0" smtClean="0"/>
              <a:t>particles</a:t>
            </a:r>
            <a:r>
              <a:rPr lang="en-US" sz="2400" dirty="0" smtClean="0"/>
              <a:t>, but </a:t>
            </a:r>
            <a:r>
              <a:rPr lang="en-US" sz="2400" b="1" i="1" dirty="0" smtClean="0"/>
              <a:t>never both</a:t>
            </a:r>
            <a:r>
              <a:rPr lang="en-US" sz="2400" dirty="0" smtClean="0"/>
              <a:t> at the same time.</a:t>
            </a:r>
          </a:p>
          <a:p>
            <a:pPr>
              <a:buFont typeface="Arial" pitchFamily="34" charset="0"/>
              <a:buChar char="•"/>
            </a:pPr>
            <a:endParaRPr lang="en-US" sz="1000" dirty="0" smtClean="0"/>
          </a:p>
          <a:p>
            <a:pPr>
              <a:buFont typeface="Arial" pitchFamily="34" charset="0"/>
              <a:buChar char="•"/>
            </a:pPr>
            <a:r>
              <a:rPr lang="en-US" sz="2400" dirty="0" smtClean="0"/>
              <a:t>  According to Bohr, </a:t>
            </a:r>
            <a:r>
              <a:rPr lang="en-US" sz="2400" b="1" i="1" dirty="0" smtClean="0"/>
              <a:t>particle</a:t>
            </a:r>
            <a:r>
              <a:rPr lang="en-US" sz="2400" dirty="0" smtClean="0"/>
              <a:t> or </a:t>
            </a:r>
            <a:r>
              <a:rPr lang="en-US" sz="2400" b="1" i="1" dirty="0" smtClean="0"/>
              <a:t>wave</a:t>
            </a:r>
            <a:r>
              <a:rPr lang="en-US" sz="2400" dirty="0" smtClean="0"/>
              <a:t> are just classical concepts, 	used to describe the different behaviors of quanta under 	different circumstances.</a:t>
            </a:r>
          </a:p>
          <a:p>
            <a:pPr>
              <a:buFont typeface="Arial" pitchFamily="34" charset="0"/>
              <a:buChar char="•"/>
            </a:pPr>
            <a:endParaRPr lang="en-US" sz="1000" dirty="0" smtClean="0"/>
          </a:p>
          <a:p>
            <a:pPr>
              <a:buFont typeface="Arial" pitchFamily="34" charset="0"/>
              <a:buChar char="•"/>
            </a:pPr>
            <a:r>
              <a:rPr lang="en-US" sz="2400" dirty="0" smtClean="0"/>
              <a:t>Neither concept by itself can completely describe the behavior 	of quantum systems.</a:t>
            </a:r>
          </a:p>
        </p:txBody>
      </p:sp>
      <p:pic>
        <p:nvPicPr>
          <p:cNvPr id="1026" name="Picture 2" descr="C:\Users\Zombie\Desktop\yinYang.gif"/>
          <p:cNvPicPr>
            <a:picLocks noChangeAspect="1" noChangeArrowheads="1"/>
          </p:cNvPicPr>
          <p:nvPr/>
        </p:nvPicPr>
        <p:blipFill>
          <a:blip r:embed="rId2" cstate="print"/>
          <a:srcRect/>
          <a:stretch>
            <a:fillRect/>
          </a:stretch>
        </p:blipFill>
        <p:spPr bwMode="auto">
          <a:xfrm>
            <a:off x="990600" y="4343400"/>
            <a:ext cx="2219325" cy="2219325"/>
          </a:xfrm>
          <a:prstGeom prst="rect">
            <a:avLst/>
          </a:prstGeom>
          <a:noFill/>
        </p:spPr>
      </p:pic>
      <p:pic>
        <p:nvPicPr>
          <p:cNvPr id="1027" name="Picture 3" descr="C:\Users\Zombie\Desktop\BohrCoatOfArms.JPG"/>
          <p:cNvPicPr>
            <a:picLocks noChangeAspect="1" noChangeArrowheads="1"/>
          </p:cNvPicPr>
          <p:nvPr/>
        </p:nvPicPr>
        <p:blipFill>
          <a:blip r:embed="rId3" cstate="print"/>
          <a:srcRect/>
          <a:stretch>
            <a:fillRect/>
          </a:stretch>
        </p:blipFill>
        <p:spPr bwMode="auto">
          <a:xfrm>
            <a:off x="5901690" y="4267200"/>
            <a:ext cx="1794510" cy="2286000"/>
          </a:xfrm>
          <a:prstGeom prst="rect">
            <a:avLst/>
          </a:prstGeom>
          <a:noFill/>
        </p:spPr>
      </p:pic>
      <p:sp>
        <p:nvSpPr>
          <p:cNvPr id="6" name="TextBox 5"/>
          <p:cNvSpPr txBox="1"/>
          <p:nvPr/>
        </p:nvSpPr>
        <p:spPr>
          <a:xfrm>
            <a:off x="3596782" y="4267200"/>
            <a:ext cx="1508618" cy="2308324"/>
          </a:xfrm>
          <a:prstGeom prst="rect">
            <a:avLst/>
          </a:prstGeom>
          <a:noFill/>
        </p:spPr>
        <p:txBody>
          <a:bodyPr wrap="none" rtlCol="0">
            <a:spAutoFit/>
          </a:bodyPr>
          <a:lstStyle/>
          <a:p>
            <a:pPr algn="ctr"/>
            <a:r>
              <a:rPr lang="en-US" dirty="0" err="1" smtClean="0"/>
              <a:t>Contraria</a:t>
            </a:r>
            <a:endParaRPr lang="en-US" dirty="0" smtClean="0"/>
          </a:p>
          <a:p>
            <a:pPr algn="ctr"/>
            <a:r>
              <a:rPr lang="en-US" dirty="0" err="1" smtClean="0"/>
              <a:t>sunt</a:t>
            </a:r>
            <a:endParaRPr lang="en-US" dirty="0" smtClean="0"/>
          </a:p>
          <a:p>
            <a:pPr algn="ctr"/>
            <a:r>
              <a:rPr lang="en-US" dirty="0" err="1" smtClean="0"/>
              <a:t>Complementa</a:t>
            </a:r>
            <a:endParaRPr lang="en-US" dirty="0" smtClean="0"/>
          </a:p>
          <a:p>
            <a:pPr algn="ctr"/>
            <a:endParaRPr lang="en-US" dirty="0" smtClean="0"/>
          </a:p>
          <a:p>
            <a:pPr algn="ctr"/>
            <a:r>
              <a:rPr lang="en-US" i="1" dirty="0" smtClean="0"/>
              <a:t>Latin for:</a:t>
            </a:r>
          </a:p>
          <a:p>
            <a:pPr algn="ctr"/>
            <a:r>
              <a:rPr lang="en-US" i="1" dirty="0" smtClean="0"/>
              <a:t>opposites</a:t>
            </a:r>
          </a:p>
          <a:p>
            <a:pPr algn="ctr"/>
            <a:r>
              <a:rPr lang="en-US" i="1" dirty="0" smtClean="0"/>
              <a:t>are</a:t>
            </a:r>
          </a:p>
          <a:p>
            <a:pPr algn="ctr"/>
            <a:r>
              <a:rPr lang="en-US" i="1" dirty="0" smtClean="0"/>
              <a:t>complements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17728" y="268069"/>
            <a:ext cx="3454472" cy="646331"/>
          </a:xfrm>
          <a:prstGeom prst="rect">
            <a:avLst/>
          </a:prstGeom>
          <a:noFill/>
        </p:spPr>
        <p:txBody>
          <a:bodyPr wrap="none" rtlCol="0">
            <a:spAutoFit/>
          </a:bodyPr>
          <a:lstStyle/>
          <a:p>
            <a:r>
              <a:rPr lang="en-US" sz="3600" u="sng" dirty="0" smtClean="0"/>
              <a:t>Complementarity</a:t>
            </a:r>
            <a:endParaRPr lang="en-US" sz="3600" u="sng" dirty="0"/>
          </a:p>
        </p:txBody>
      </p:sp>
      <p:sp>
        <p:nvSpPr>
          <p:cNvPr id="3" name="TextBox 2"/>
          <p:cNvSpPr txBox="1"/>
          <p:nvPr/>
        </p:nvSpPr>
        <p:spPr>
          <a:xfrm>
            <a:off x="609600" y="1143000"/>
            <a:ext cx="8305800" cy="3139321"/>
          </a:xfrm>
          <a:prstGeom prst="rect">
            <a:avLst/>
          </a:prstGeom>
          <a:noFill/>
        </p:spPr>
        <p:txBody>
          <a:bodyPr wrap="square" rtlCol="0">
            <a:spAutoFit/>
          </a:bodyPr>
          <a:lstStyle/>
          <a:p>
            <a:r>
              <a:rPr lang="en-US" sz="2400" dirty="0" smtClean="0"/>
              <a:t>Depending on the context, </a:t>
            </a:r>
            <a:r>
              <a:rPr lang="en-US" sz="2400" i="1" dirty="0" smtClean="0"/>
              <a:t>complementarity</a:t>
            </a:r>
            <a:r>
              <a:rPr lang="en-US" sz="2400" dirty="0" smtClean="0"/>
              <a:t> can refer to:</a:t>
            </a:r>
          </a:p>
          <a:p>
            <a:endParaRPr lang="en-US" sz="1000" dirty="0" smtClean="0"/>
          </a:p>
          <a:p>
            <a:pPr>
              <a:buFont typeface="Arial" pitchFamily="34" charset="0"/>
              <a:buChar char="•"/>
            </a:pPr>
            <a:r>
              <a:rPr lang="en-US" sz="2400" dirty="0" smtClean="0"/>
              <a:t>  The mental picture we have of a physical system.</a:t>
            </a:r>
          </a:p>
          <a:p>
            <a:r>
              <a:rPr lang="en-US" sz="2400" dirty="0" smtClean="0"/>
              <a:t>	(particle vs. wave )</a:t>
            </a:r>
          </a:p>
          <a:p>
            <a:endParaRPr lang="en-US" sz="1000" dirty="0" smtClean="0"/>
          </a:p>
          <a:p>
            <a:pPr>
              <a:buFont typeface="Arial" pitchFamily="34" charset="0"/>
              <a:buChar char="•"/>
            </a:pPr>
            <a:r>
              <a:rPr lang="en-US" sz="2400" dirty="0" smtClean="0"/>
              <a:t>  What an experiment can reveal.</a:t>
            </a:r>
          </a:p>
          <a:p>
            <a:r>
              <a:rPr lang="en-US" sz="2400" dirty="0" smtClean="0"/>
              <a:t>	(which-path vs. interference)</a:t>
            </a:r>
          </a:p>
          <a:p>
            <a:endParaRPr lang="en-US" sz="1000" dirty="0" smtClean="0"/>
          </a:p>
          <a:p>
            <a:pPr>
              <a:buFont typeface="Arial" pitchFamily="34" charset="0"/>
              <a:buChar char="•"/>
            </a:pPr>
            <a:r>
              <a:rPr lang="en-US" sz="2400" dirty="0" smtClean="0"/>
              <a:t>  What quantum mechanics allows us to know.</a:t>
            </a:r>
          </a:p>
          <a:p>
            <a:r>
              <a:rPr lang="en-US" sz="2400" dirty="0" smtClean="0"/>
              <a:t>	(position vs. momentum)</a:t>
            </a:r>
          </a:p>
        </p:txBody>
      </p:sp>
      <p:pic>
        <p:nvPicPr>
          <p:cNvPr id="1026" name="Picture 2" descr="C:\Users\Zombie\Desktop\yinYang.gif"/>
          <p:cNvPicPr>
            <a:picLocks noChangeAspect="1" noChangeArrowheads="1"/>
          </p:cNvPicPr>
          <p:nvPr/>
        </p:nvPicPr>
        <p:blipFill>
          <a:blip r:embed="rId2" cstate="print"/>
          <a:srcRect/>
          <a:stretch>
            <a:fillRect/>
          </a:stretch>
        </p:blipFill>
        <p:spPr bwMode="auto">
          <a:xfrm>
            <a:off x="990600" y="4343400"/>
            <a:ext cx="2219325" cy="2219325"/>
          </a:xfrm>
          <a:prstGeom prst="rect">
            <a:avLst/>
          </a:prstGeom>
          <a:noFill/>
        </p:spPr>
      </p:pic>
      <p:pic>
        <p:nvPicPr>
          <p:cNvPr id="1027" name="Picture 3" descr="C:\Users\Zombie\Desktop\BohrCoatOfArms.JPG"/>
          <p:cNvPicPr>
            <a:picLocks noChangeAspect="1" noChangeArrowheads="1"/>
          </p:cNvPicPr>
          <p:nvPr/>
        </p:nvPicPr>
        <p:blipFill>
          <a:blip r:embed="rId3" cstate="print"/>
          <a:srcRect/>
          <a:stretch>
            <a:fillRect/>
          </a:stretch>
        </p:blipFill>
        <p:spPr bwMode="auto">
          <a:xfrm>
            <a:off x="5901690" y="4267200"/>
            <a:ext cx="1794510" cy="2286000"/>
          </a:xfrm>
          <a:prstGeom prst="rect">
            <a:avLst/>
          </a:prstGeom>
          <a:noFill/>
        </p:spPr>
      </p:pic>
      <p:sp>
        <p:nvSpPr>
          <p:cNvPr id="6" name="TextBox 5"/>
          <p:cNvSpPr txBox="1"/>
          <p:nvPr/>
        </p:nvSpPr>
        <p:spPr>
          <a:xfrm>
            <a:off x="3581400" y="4267200"/>
            <a:ext cx="1508618" cy="2308324"/>
          </a:xfrm>
          <a:prstGeom prst="rect">
            <a:avLst/>
          </a:prstGeom>
          <a:noFill/>
        </p:spPr>
        <p:txBody>
          <a:bodyPr wrap="none" rtlCol="0">
            <a:spAutoFit/>
          </a:bodyPr>
          <a:lstStyle/>
          <a:p>
            <a:pPr algn="ctr"/>
            <a:r>
              <a:rPr lang="en-US" dirty="0" err="1" smtClean="0"/>
              <a:t>Contraria</a:t>
            </a:r>
            <a:endParaRPr lang="en-US" dirty="0" smtClean="0"/>
          </a:p>
          <a:p>
            <a:pPr algn="ctr"/>
            <a:r>
              <a:rPr lang="en-US" dirty="0" err="1" smtClean="0"/>
              <a:t>sunt</a:t>
            </a:r>
            <a:endParaRPr lang="en-US" dirty="0" smtClean="0"/>
          </a:p>
          <a:p>
            <a:pPr algn="ctr"/>
            <a:r>
              <a:rPr lang="en-US" dirty="0" err="1" smtClean="0"/>
              <a:t>Complementa</a:t>
            </a:r>
            <a:endParaRPr lang="en-US" dirty="0" smtClean="0"/>
          </a:p>
          <a:p>
            <a:pPr algn="ctr"/>
            <a:endParaRPr lang="en-US" dirty="0" smtClean="0"/>
          </a:p>
          <a:p>
            <a:pPr algn="ctr"/>
            <a:r>
              <a:rPr lang="en-US" i="1" dirty="0" smtClean="0"/>
              <a:t>Latin for:</a:t>
            </a:r>
          </a:p>
          <a:p>
            <a:pPr algn="ctr"/>
            <a:r>
              <a:rPr lang="en-US" i="1" dirty="0" smtClean="0"/>
              <a:t>opposites</a:t>
            </a:r>
          </a:p>
          <a:p>
            <a:pPr algn="ctr"/>
            <a:r>
              <a:rPr lang="en-US" i="1" dirty="0" smtClean="0"/>
              <a:t>are</a:t>
            </a:r>
          </a:p>
          <a:p>
            <a:pPr algn="ctr"/>
            <a:r>
              <a:rPr lang="en-US" i="1" dirty="0" smtClean="0"/>
              <a:t>complements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17728" y="268069"/>
            <a:ext cx="3454472" cy="646331"/>
          </a:xfrm>
          <a:prstGeom prst="rect">
            <a:avLst/>
          </a:prstGeom>
          <a:noFill/>
        </p:spPr>
        <p:txBody>
          <a:bodyPr wrap="none" rtlCol="0">
            <a:spAutoFit/>
          </a:bodyPr>
          <a:lstStyle/>
          <a:p>
            <a:r>
              <a:rPr lang="en-US" sz="3600" u="sng" dirty="0" smtClean="0"/>
              <a:t>Complementarity</a:t>
            </a:r>
            <a:endParaRPr lang="en-US" sz="3600" u="sng" dirty="0"/>
          </a:p>
        </p:txBody>
      </p:sp>
      <p:sp>
        <p:nvSpPr>
          <p:cNvPr id="3" name="TextBox 2"/>
          <p:cNvSpPr txBox="1"/>
          <p:nvPr/>
        </p:nvSpPr>
        <p:spPr>
          <a:xfrm>
            <a:off x="609600" y="1143000"/>
            <a:ext cx="8305800" cy="3724096"/>
          </a:xfrm>
          <a:prstGeom prst="rect">
            <a:avLst/>
          </a:prstGeom>
          <a:noFill/>
        </p:spPr>
        <p:txBody>
          <a:bodyPr wrap="square" rtlCol="0">
            <a:spAutoFit/>
          </a:bodyPr>
          <a:lstStyle/>
          <a:p>
            <a:r>
              <a:rPr lang="en-US" sz="2400" dirty="0" smtClean="0"/>
              <a:t>Complementarity applies to what are known as </a:t>
            </a:r>
            <a:r>
              <a:rPr lang="en-US" sz="2400" b="1" i="1" dirty="0" smtClean="0"/>
              <a:t>incompatible observables</a:t>
            </a:r>
            <a:r>
              <a:rPr lang="en-US" sz="2400" dirty="0" smtClean="0"/>
              <a:t>.  Some examples from class so far are:</a:t>
            </a:r>
          </a:p>
          <a:p>
            <a:endParaRPr lang="en-US" sz="1000" dirty="0" smtClean="0"/>
          </a:p>
          <a:p>
            <a:pPr>
              <a:buFont typeface="Arial" pitchFamily="34" charset="0"/>
              <a:buChar char="•"/>
            </a:pPr>
            <a:r>
              <a:rPr lang="en-US" sz="2400" dirty="0" smtClean="0"/>
              <a:t>  If we know the spin of an atom along one direction, its spin 	along other directions is indeterminate.</a:t>
            </a:r>
          </a:p>
          <a:p>
            <a:endParaRPr lang="en-US" sz="1000" dirty="0" smtClean="0"/>
          </a:p>
          <a:p>
            <a:pPr>
              <a:buFont typeface="Arial" pitchFamily="34" charset="0"/>
              <a:buChar char="•"/>
            </a:pPr>
            <a:r>
              <a:rPr lang="en-US" sz="2400" dirty="0" smtClean="0"/>
              <a:t>  If we know which path a photon takes, we can’t observe its 	wave behavior.</a:t>
            </a:r>
          </a:p>
          <a:p>
            <a:endParaRPr lang="en-US" sz="2400" dirty="0" smtClean="0"/>
          </a:p>
          <a:p>
            <a:pPr algn="ctr"/>
            <a:r>
              <a:rPr lang="en-US" sz="2400" dirty="0" smtClean="0"/>
              <a:t>Other Examples:</a:t>
            </a:r>
          </a:p>
          <a:p>
            <a:pPr algn="ctr"/>
            <a:r>
              <a:rPr lang="en-US" sz="2400" dirty="0" smtClean="0"/>
              <a:t>(from the readings, perhaps?)</a:t>
            </a:r>
          </a:p>
        </p:txBody>
      </p:sp>
      <p:sp>
        <p:nvSpPr>
          <p:cNvPr id="4" name="TextBox 3"/>
          <p:cNvSpPr txBox="1"/>
          <p:nvPr/>
        </p:nvSpPr>
        <p:spPr>
          <a:xfrm>
            <a:off x="3733800" y="5105400"/>
            <a:ext cx="1350691" cy="1569660"/>
          </a:xfrm>
          <a:prstGeom prst="rect">
            <a:avLst/>
          </a:prstGeom>
          <a:noFill/>
        </p:spPr>
        <p:txBody>
          <a:bodyPr wrap="none" rtlCol="0">
            <a:spAutoFit/>
          </a:bodyPr>
          <a:lstStyle/>
          <a:p>
            <a:pPr algn="ctr"/>
            <a:r>
              <a:rPr lang="en-US" sz="3200" dirty="0" smtClean="0"/>
              <a:t>Truth</a:t>
            </a:r>
          </a:p>
          <a:p>
            <a:pPr algn="ctr"/>
            <a:r>
              <a:rPr lang="en-US" sz="3200" dirty="0" smtClean="0"/>
              <a:t>vs.</a:t>
            </a:r>
          </a:p>
          <a:p>
            <a:pPr algn="ctr"/>
            <a:r>
              <a:rPr lang="en-US" sz="3200" dirty="0" smtClean="0"/>
              <a:t>Brevity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717038" y="1905000"/>
            <a:ext cx="3248004" cy="3416320"/>
          </a:xfrm>
          <a:prstGeom prst="rect">
            <a:avLst/>
          </a:prstGeom>
          <a:noFill/>
          <a:ln w="38100">
            <a:solidFill>
              <a:srgbClr val="FF0000"/>
            </a:solidFill>
          </a:ln>
        </p:spPr>
        <p:txBody>
          <a:bodyPr wrap="none" rtlCol="0">
            <a:spAutoFit/>
          </a:bodyPr>
          <a:lstStyle/>
          <a:p>
            <a:pPr algn="ctr"/>
            <a:r>
              <a:rPr lang="en-US" sz="2400" b="1" dirty="0" smtClean="0"/>
              <a:t>POSITION</a:t>
            </a:r>
          </a:p>
          <a:p>
            <a:pPr algn="ctr"/>
            <a:endParaRPr lang="en-US" sz="2400" b="1" dirty="0" smtClean="0"/>
          </a:p>
          <a:p>
            <a:pPr algn="ctr"/>
            <a:r>
              <a:rPr lang="en-US" sz="2400" b="1" dirty="0" smtClean="0"/>
              <a:t>LINEAR MOMENTUM</a:t>
            </a:r>
          </a:p>
          <a:p>
            <a:pPr algn="ctr"/>
            <a:endParaRPr lang="en-US" sz="2400" b="1" dirty="0" smtClean="0"/>
          </a:p>
          <a:p>
            <a:pPr algn="ctr"/>
            <a:r>
              <a:rPr lang="en-US" sz="2400" b="1" dirty="0" smtClean="0"/>
              <a:t>ANGULAR MOMENTUM</a:t>
            </a:r>
          </a:p>
          <a:p>
            <a:pPr algn="ctr"/>
            <a:endParaRPr lang="en-US" sz="2400" b="1" dirty="0" smtClean="0"/>
          </a:p>
          <a:p>
            <a:pPr algn="ctr"/>
            <a:r>
              <a:rPr lang="en-US" sz="2400" b="1" dirty="0" smtClean="0"/>
              <a:t>ENERGY</a:t>
            </a:r>
          </a:p>
          <a:p>
            <a:pPr algn="ctr"/>
            <a:endParaRPr lang="en-US" sz="2400" b="1" dirty="0" smtClean="0"/>
          </a:p>
          <a:p>
            <a:pPr algn="ctr"/>
            <a:r>
              <a:rPr lang="en-US" sz="2400" b="1" dirty="0" smtClean="0"/>
              <a:t>etc…</a:t>
            </a:r>
            <a:endParaRPr lang="en-US" sz="2400" b="1" dirty="0"/>
          </a:p>
        </p:txBody>
      </p:sp>
      <p:sp>
        <p:nvSpPr>
          <p:cNvPr id="4" name="TextBox 3"/>
          <p:cNvSpPr txBox="1"/>
          <p:nvPr/>
        </p:nvSpPr>
        <p:spPr>
          <a:xfrm>
            <a:off x="2717728" y="268069"/>
            <a:ext cx="3363549" cy="646331"/>
          </a:xfrm>
          <a:prstGeom prst="rect">
            <a:avLst/>
          </a:prstGeom>
          <a:noFill/>
        </p:spPr>
        <p:txBody>
          <a:bodyPr wrap="none" rtlCol="0">
            <a:spAutoFit/>
          </a:bodyPr>
          <a:lstStyle/>
          <a:p>
            <a:r>
              <a:rPr lang="en-US" sz="3600" u="sng" dirty="0" smtClean="0"/>
              <a:t>Classical Systems</a:t>
            </a:r>
            <a:endParaRPr lang="en-US" sz="3600" u="sng" dirty="0"/>
          </a:p>
        </p:txBody>
      </p:sp>
      <p:sp>
        <p:nvSpPr>
          <p:cNvPr id="5" name="TextBox 4"/>
          <p:cNvSpPr txBox="1"/>
          <p:nvPr/>
        </p:nvSpPr>
        <p:spPr>
          <a:xfrm>
            <a:off x="533400" y="990600"/>
            <a:ext cx="8229600" cy="830997"/>
          </a:xfrm>
          <a:prstGeom prst="rect">
            <a:avLst/>
          </a:prstGeom>
          <a:noFill/>
        </p:spPr>
        <p:txBody>
          <a:bodyPr wrap="square" rtlCol="0">
            <a:spAutoFit/>
          </a:bodyPr>
          <a:lstStyle/>
          <a:p>
            <a:r>
              <a:rPr lang="en-US" sz="2400" dirty="0" smtClean="0"/>
              <a:t>For a classical system we can write down a list of all the characteristics of a physical system:</a:t>
            </a:r>
            <a:endParaRPr lang="en-US" sz="2400" dirty="0"/>
          </a:p>
        </p:txBody>
      </p:sp>
      <p:sp>
        <p:nvSpPr>
          <p:cNvPr id="6" name="TextBox 5"/>
          <p:cNvSpPr txBox="1"/>
          <p:nvPr/>
        </p:nvSpPr>
        <p:spPr>
          <a:xfrm>
            <a:off x="609600" y="5638800"/>
            <a:ext cx="8229600" cy="830997"/>
          </a:xfrm>
          <a:prstGeom prst="rect">
            <a:avLst/>
          </a:prstGeom>
          <a:noFill/>
        </p:spPr>
        <p:txBody>
          <a:bodyPr wrap="square" rtlCol="0">
            <a:spAutoFit/>
          </a:bodyPr>
          <a:lstStyle/>
          <a:p>
            <a:r>
              <a:rPr lang="en-US" sz="2400" dirty="0" smtClean="0"/>
              <a:t>Knowing these quantities initially allows us to predict these quantities at later times. [DETERMINISM]</a:t>
            </a:r>
            <a:endParaRPr lang="en-US" sz="2400" dirty="0"/>
          </a:p>
        </p:txBody>
      </p:sp>
      <p:sp>
        <p:nvSpPr>
          <p:cNvPr id="7" name="TextBox 6"/>
          <p:cNvSpPr txBox="1"/>
          <p:nvPr/>
        </p:nvSpPr>
        <p:spPr>
          <a:xfrm>
            <a:off x="609600" y="5410200"/>
            <a:ext cx="8229600" cy="830997"/>
          </a:xfrm>
          <a:prstGeom prst="rect">
            <a:avLst/>
          </a:prstGeom>
          <a:noFill/>
        </p:spPr>
        <p:txBody>
          <a:bodyPr wrap="square" rtlCol="0">
            <a:spAutoFit/>
          </a:bodyPr>
          <a:lstStyle/>
          <a:p>
            <a:r>
              <a:rPr lang="en-US" sz="2400" dirty="0" smtClean="0"/>
              <a:t>In principle, all of these quantities can be simultaneously measured with as much accuracy as we require.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09600" y="4876800"/>
            <a:ext cx="8077200" cy="1723549"/>
          </a:xfrm>
          <a:prstGeom prst="rect">
            <a:avLst/>
          </a:prstGeom>
          <a:noFill/>
        </p:spPr>
        <p:txBody>
          <a:bodyPr wrap="square" rtlCol="0">
            <a:spAutoFit/>
          </a:bodyPr>
          <a:lstStyle/>
          <a:p>
            <a:pPr>
              <a:buFont typeface="Arial" pitchFamily="34" charset="0"/>
              <a:buChar char="•"/>
            </a:pPr>
            <a:r>
              <a:rPr lang="en-US" sz="2400" dirty="0" smtClean="0"/>
              <a:t>  For every characteristic in </a:t>
            </a:r>
            <a:r>
              <a:rPr lang="en-US" sz="2400" b="1" dirty="0" smtClean="0"/>
              <a:t>List A</a:t>
            </a:r>
            <a:r>
              <a:rPr lang="en-US" sz="2400" dirty="0" smtClean="0"/>
              <a:t>, there is a corresponding 	characteristic in </a:t>
            </a:r>
            <a:r>
              <a:rPr lang="en-US" sz="2400" b="1" dirty="0" smtClean="0"/>
              <a:t>List B</a:t>
            </a:r>
            <a:r>
              <a:rPr lang="en-US" sz="2400" dirty="0" smtClean="0"/>
              <a:t>.</a:t>
            </a:r>
          </a:p>
          <a:p>
            <a:pPr>
              <a:buFont typeface="Arial" pitchFamily="34" charset="0"/>
              <a:buChar char="•"/>
            </a:pPr>
            <a:endParaRPr lang="en-US" sz="1000" dirty="0" smtClean="0"/>
          </a:p>
          <a:p>
            <a:pPr>
              <a:buFont typeface="Arial" pitchFamily="34" charset="0"/>
              <a:buChar char="•"/>
            </a:pPr>
            <a:r>
              <a:rPr lang="en-US" sz="2400" dirty="0" smtClean="0"/>
              <a:t>  Knowing a lot about one means we know only a little about 	the other. </a:t>
            </a:r>
            <a:endParaRPr lang="en-US" sz="2400" dirty="0"/>
          </a:p>
        </p:txBody>
      </p:sp>
      <p:sp>
        <p:nvSpPr>
          <p:cNvPr id="4" name="TextBox 3"/>
          <p:cNvSpPr txBox="1"/>
          <p:nvPr/>
        </p:nvSpPr>
        <p:spPr>
          <a:xfrm>
            <a:off x="2717728" y="268069"/>
            <a:ext cx="3683701" cy="646331"/>
          </a:xfrm>
          <a:prstGeom prst="rect">
            <a:avLst/>
          </a:prstGeom>
          <a:noFill/>
        </p:spPr>
        <p:txBody>
          <a:bodyPr wrap="none" rtlCol="0">
            <a:spAutoFit/>
          </a:bodyPr>
          <a:lstStyle/>
          <a:p>
            <a:r>
              <a:rPr lang="en-US" sz="3600" u="sng" dirty="0" smtClean="0"/>
              <a:t>Quantum Systems</a:t>
            </a:r>
            <a:endParaRPr lang="en-US" sz="3600" u="sng" dirty="0"/>
          </a:p>
        </p:txBody>
      </p:sp>
      <p:sp>
        <p:nvSpPr>
          <p:cNvPr id="5" name="TextBox 4"/>
          <p:cNvSpPr txBox="1"/>
          <p:nvPr/>
        </p:nvSpPr>
        <p:spPr>
          <a:xfrm>
            <a:off x="533400" y="990600"/>
            <a:ext cx="8229600" cy="461665"/>
          </a:xfrm>
          <a:prstGeom prst="rect">
            <a:avLst/>
          </a:prstGeom>
          <a:noFill/>
        </p:spPr>
        <p:txBody>
          <a:bodyPr wrap="square" rtlCol="0">
            <a:spAutoFit/>
          </a:bodyPr>
          <a:lstStyle/>
          <a:p>
            <a:r>
              <a:rPr lang="en-US" sz="2400" dirty="0" smtClean="0"/>
              <a:t>For a quantum system we have to write down </a:t>
            </a:r>
            <a:r>
              <a:rPr lang="en-US" sz="2400" b="1" u="sng" dirty="0" smtClean="0"/>
              <a:t>TWO</a:t>
            </a:r>
            <a:r>
              <a:rPr lang="en-US" sz="2400" dirty="0" smtClean="0"/>
              <a:t> lists:</a:t>
            </a:r>
            <a:endParaRPr lang="en-US" sz="2400" dirty="0"/>
          </a:p>
        </p:txBody>
      </p:sp>
      <p:graphicFrame>
        <p:nvGraphicFramePr>
          <p:cNvPr id="8" name="Table 7"/>
          <p:cNvGraphicFramePr>
            <a:graphicFrameLocks noGrp="1"/>
          </p:cNvGraphicFramePr>
          <p:nvPr/>
        </p:nvGraphicFramePr>
        <p:xfrm>
          <a:off x="1752600" y="1524000"/>
          <a:ext cx="5623560" cy="2667000"/>
        </p:xfrm>
        <a:graphic>
          <a:graphicData uri="http://schemas.openxmlformats.org/drawingml/2006/table">
            <a:tbl>
              <a:tblPr/>
              <a:tblGrid>
                <a:gridCol w="2811780"/>
                <a:gridCol w="2811780"/>
              </a:tblGrid>
              <a:tr h="533400">
                <a:tc>
                  <a:txBody>
                    <a:bodyPr/>
                    <a:lstStyle/>
                    <a:p>
                      <a:pPr marL="0" marR="0" algn="ctr">
                        <a:spcBef>
                          <a:spcPts val="0"/>
                        </a:spcBef>
                        <a:spcAft>
                          <a:spcPts val="0"/>
                        </a:spcAft>
                      </a:pPr>
                      <a:r>
                        <a:rPr lang="en-US" sz="2000" b="1" dirty="0" smtClean="0">
                          <a:latin typeface="Times New Roman"/>
                          <a:ea typeface="Times New Roman"/>
                        </a:rPr>
                        <a:t>A</a:t>
                      </a:r>
                      <a:endParaRPr lang="en-US"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0">
                <a:tc>
                  <a:txBody>
                    <a:bodyPr/>
                    <a:lstStyle/>
                    <a:p>
                      <a:pPr marL="0" marR="0" algn="ctr">
                        <a:spcBef>
                          <a:spcPts val="0"/>
                        </a:spcBef>
                        <a:spcAft>
                          <a:spcPts val="0"/>
                        </a:spcAft>
                      </a:pPr>
                      <a:endParaRPr lang="en-US" sz="2000" b="1" dirty="0">
                        <a:latin typeface="Times New Roman"/>
                        <a:ea typeface="Times New Roman"/>
                      </a:endParaRPr>
                    </a:p>
                    <a:p>
                      <a:pPr marL="0" marR="0" algn="ctr">
                        <a:spcBef>
                          <a:spcPts val="0"/>
                        </a:spcBef>
                        <a:spcAft>
                          <a:spcPts val="0"/>
                        </a:spcAft>
                      </a:pPr>
                      <a:r>
                        <a:rPr lang="en-US" sz="2000" b="1" dirty="0">
                          <a:latin typeface="Times New Roman"/>
                          <a:ea typeface="Times New Roman"/>
                        </a:rPr>
                        <a:t>PARTICLE</a:t>
                      </a:r>
                    </a:p>
                    <a:p>
                      <a:pPr marL="0" marR="0" algn="ctr">
                        <a:spcBef>
                          <a:spcPts val="0"/>
                        </a:spcBef>
                        <a:spcAft>
                          <a:spcPts val="0"/>
                        </a:spcAft>
                      </a:pPr>
                      <a:endParaRPr lang="en-US" sz="2000" b="1" dirty="0" smtClean="0">
                        <a:latin typeface="Times New Roman"/>
                        <a:ea typeface="Times New Roman"/>
                      </a:endParaRPr>
                    </a:p>
                    <a:p>
                      <a:pPr marL="0" marR="0" algn="ctr">
                        <a:spcBef>
                          <a:spcPts val="0"/>
                        </a:spcBef>
                        <a:spcAft>
                          <a:spcPts val="0"/>
                        </a:spcAft>
                      </a:pPr>
                      <a:r>
                        <a:rPr lang="en-US" sz="2000" b="1" dirty="0" smtClean="0">
                          <a:latin typeface="Times New Roman"/>
                          <a:ea typeface="Times New Roman"/>
                        </a:rPr>
                        <a:t>WHICH-PATH</a:t>
                      </a:r>
                      <a:endParaRPr lang="en-US" sz="2000" b="1" dirty="0">
                        <a:latin typeface="Times New Roman"/>
                        <a:ea typeface="Times New Roman"/>
                      </a:endParaRPr>
                    </a:p>
                    <a:p>
                      <a:pPr marL="0" marR="0" algn="ctr">
                        <a:spcBef>
                          <a:spcPts val="0"/>
                        </a:spcBef>
                        <a:spcAft>
                          <a:spcPts val="0"/>
                        </a:spcAft>
                      </a:pPr>
                      <a:endParaRPr lang="en-US" sz="2000" b="1" dirty="0" smtClean="0">
                        <a:latin typeface="Times New Roman"/>
                        <a:ea typeface="Times New Roman"/>
                      </a:endParaRPr>
                    </a:p>
                    <a:p>
                      <a:pPr marL="0" marR="0" algn="ctr">
                        <a:spcBef>
                          <a:spcPts val="0"/>
                        </a:spcBef>
                        <a:spcAft>
                          <a:spcPts val="0"/>
                        </a:spcAft>
                      </a:pPr>
                      <a:r>
                        <a:rPr lang="en-US" sz="2000" b="1" dirty="0" smtClean="0">
                          <a:latin typeface="Times New Roman"/>
                          <a:ea typeface="Times New Roman"/>
                        </a:rPr>
                        <a:t>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a:ea typeface="Times New Roman"/>
                      </a:endParaRPr>
                    </a:p>
                    <a:p>
                      <a:pPr marL="0" marR="0" algn="ctr">
                        <a:spcBef>
                          <a:spcPts val="0"/>
                        </a:spcBef>
                        <a:spcAft>
                          <a:spcPts val="0"/>
                        </a:spcAft>
                      </a:pPr>
                      <a:r>
                        <a:rPr lang="en-US" sz="2000" b="1" dirty="0">
                          <a:latin typeface="Times New Roman"/>
                          <a:ea typeface="Times New Roman"/>
                        </a:rPr>
                        <a:t>WAVE</a:t>
                      </a:r>
                    </a:p>
                    <a:p>
                      <a:pPr marL="0" marR="0" algn="ctr">
                        <a:spcBef>
                          <a:spcPts val="0"/>
                        </a:spcBef>
                        <a:spcAft>
                          <a:spcPts val="0"/>
                        </a:spcAft>
                      </a:pPr>
                      <a:endParaRPr lang="en-US" sz="2000" b="1" dirty="0" smtClean="0">
                        <a:latin typeface="Times New Roman"/>
                        <a:ea typeface="Times New Roman"/>
                      </a:endParaRPr>
                    </a:p>
                    <a:p>
                      <a:pPr marL="0" marR="0" algn="ctr">
                        <a:spcBef>
                          <a:spcPts val="0"/>
                        </a:spcBef>
                        <a:spcAft>
                          <a:spcPts val="0"/>
                        </a:spcAft>
                      </a:pPr>
                      <a:r>
                        <a:rPr lang="en-US" sz="2000" b="1" dirty="0" smtClean="0">
                          <a:latin typeface="Times New Roman"/>
                          <a:ea typeface="Times New Roman"/>
                        </a:rPr>
                        <a:t>INTERFERENCE</a:t>
                      </a:r>
                      <a:endParaRPr lang="en-US" sz="2000" b="1" dirty="0">
                        <a:latin typeface="Times New Roman"/>
                        <a:ea typeface="Times New Roman"/>
                      </a:endParaRPr>
                    </a:p>
                    <a:p>
                      <a:pPr marL="0" marR="0" algn="ctr">
                        <a:spcBef>
                          <a:spcPts val="0"/>
                        </a:spcBef>
                        <a:spcAft>
                          <a:spcPts val="0"/>
                        </a:spcAft>
                      </a:pPr>
                      <a:endParaRPr lang="en-US" sz="2000" b="1" dirty="0" smtClean="0">
                        <a:latin typeface="Times New Roman"/>
                        <a:ea typeface="Times New Roman"/>
                      </a:endParaRPr>
                    </a:p>
                    <a:p>
                      <a:pPr marL="0" marR="0" algn="ctr">
                        <a:spcBef>
                          <a:spcPts val="0"/>
                        </a:spcBef>
                        <a:spcAft>
                          <a:spcPts val="0"/>
                        </a:spcAft>
                      </a:pPr>
                      <a:r>
                        <a:rPr lang="en-US" sz="2000" b="1" dirty="0" smtClean="0">
                          <a:latin typeface="Times New Roman"/>
                          <a:ea typeface="Times New Roman"/>
                        </a:rPr>
                        <a:t>MOMENTUM</a:t>
                      </a:r>
                      <a:endParaRPr lang="en-US"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1752600" y="1524000"/>
            <a:ext cx="2743200" cy="2667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1524000"/>
            <a:ext cx="2819400" cy="26670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8200" y="2133600"/>
            <a:ext cx="26670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717728" y="268069"/>
            <a:ext cx="3683701" cy="646331"/>
          </a:xfrm>
          <a:prstGeom prst="rect">
            <a:avLst/>
          </a:prstGeom>
          <a:noFill/>
        </p:spPr>
        <p:txBody>
          <a:bodyPr wrap="none" rtlCol="0">
            <a:spAutoFit/>
          </a:bodyPr>
          <a:lstStyle/>
          <a:p>
            <a:r>
              <a:rPr lang="en-US" sz="3600" u="sng" dirty="0" smtClean="0"/>
              <a:t>Quantum Systems</a:t>
            </a:r>
            <a:endParaRPr lang="en-US" sz="3600" u="sng" dirty="0"/>
          </a:p>
        </p:txBody>
      </p:sp>
      <p:sp>
        <p:nvSpPr>
          <p:cNvPr id="5" name="TextBox 4"/>
          <p:cNvSpPr txBox="1"/>
          <p:nvPr/>
        </p:nvSpPr>
        <p:spPr>
          <a:xfrm>
            <a:off x="533400" y="990600"/>
            <a:ext cx="8229600" cy="830997"/>
          </a:xfrm>
          <a:prstGeom prst="rect">
            <a:avLst/>
          </a:prstGeom>
          <a:noFill/>
        </p:spPr>
        <p:txBody>
          <a:bodyPr wrap="square" rtlCol="0">
            <a:spAutoFit/>
          </a:bodyPr>
          <a:lstStyle/>
          <a:p>
            <a:r>
              <a:rPr lang="en-US" sz="2400" dirty="0" smtClean="0"/>
              <a:t>These are also incompatible observables, but in a slightly different way than those in the previous list:</a:t>
            </a:r>
            <a:r>
              <a:rPr lang="en-US" sz="2400" dirty="0" smtClean="0">
                <a:solidFill>
                  <a:srgbClr val="FF0000"/>
                </a:solidFill>
              </a:rPr>
              <a:t>*</a:t>
            </a:r>
            <a:endParaRPr lang="en-US" sz="2400" dirty="0">
              <a:solidFill>
                <a:srgbClr val="FF0000"/>
              </a:solidFill>
            </a:endParaRPr>
          </a:p>
        </p:txBody>
      </p:sp>
      <p:graphicFrame>
        <p:nvGraphicFramePr>
          <p:cNvPr id="8" name="Table 7"/>
          <p:cNvGraphicFramePr>
            <a:graphicFrameLocks noGrp="1"/>
          </p:cNvGraphicFramePr>
          <p:nvPr/>
        </p:nvGraphicFramePr>
        <p:xfrm>
          <a:off x="1752600" y="2057400"/>
          <a:ext cx="5623560" cy="1584960"/>
        </p:xfrm>
        <a:graphic>
          <a:graphicData uri="http://schemas.openxmlformats.org/drawingml/2006/table">
            <a:tbl>
              <a:tblPr/>
              <a:tblGrid>
                <a:gridCol w="2811780"/>
                <a:gridCol w="2811780"/>
              </a:tblGrid>
              <a:tr h="609600">
                <a:tc>
                  <a:txBody>
                    <a:bodyPr/>
                    <a:lstStyle/>
                    <a:p>
                      <a:pPr marL="0" marR="0" algn="ctr">
                        <a:spcBef>
                          <a:spcPts val="0"/>
                        </a:spcBef>
                        <a:spcAft>
                          <a:spcPts val="0"/>
                        </a:spcAft>
                      </a:pPr>
                      <a:r>
                        <a:rPr lang="en-US" sz="2000" b="1" dirty="0" smtClean="0">
                          <a:latin typeface="Times New Roman"/>
                          <a:ea typeface="Times New Roman"/>
                        </a:rPr>
                        <a:t>A</a:t>
                      </a:r>
                      <a:endParaRPr lang="en-US"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5360">
                <a:tc>
                  <a:txBody>
                    <a:bodyPr/>
                    <a:lstStyle/>
                    <a:p>
                      <a:pPr marL="0" marR="0" algn="ctr">
                        <a:spcBef>
                          <a:spcPts val="0"/>
                        </a:spcBef>
                        <a:spcAft>
                          <a:spcPts val="0"/>
                        </a:spcAft>
                      </a:pPr>
                      <a:endParaRPr lang="en-US" sz="2000" b="1" dirty="0">
                        <a:latin typeface="Times New Roman"/>
                        <a:ea typeface="Times New Roman"/>
                      </a:endParaRPr>
                    </a:p>
                    <a:p>
                      <a:pPr marL="0" marR="0" algn="ctr">
                        <a:spcBef>
                          <a:spcPts val="0"/>
                        </a:spcBef>
                        <a:spcAft>
                          <a:spcPts val="0"/>
                        </a:spcAft>
                      </a:pPr>
                      <a:r>
                        <a:rPr lang="en-US" sz="2000" b="1" dirty="0" smtClean="0">
                          <a:latin typeface="Times New Roman"/>
                          <a:ea typeface="Times New Roman"/>
                        </a:rPr>
                        <a:t>L</a:t>
                      </a:r>
                      <a:r>
                        <a:rPr lang="en-US" sz="2000" b="1" baseline="-25000" dirty="0" smtClean="0">
                          <a:latin typeface="Times New Roman"/>
                          <a:ea typeface="Times New Roman"/>
                        </a:rPr>
                        <a:t>Z</a:t>
                      </a:r>
                      <a:endParaRPr lang="en-US" sz="2000" b="1" baseline="-25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a:ea typeface="Times New Roman"/>
                      </a:endParaRPr>
                    </a:p>
                    <a:p>
                      <a:pPr marL="0" marR="0" algn="ctr">
                        <a:spcBef>
                          <a:spcPts val="0"/>
                        </a:spcBef>
                        <a:spcAft>
                          <a:spcPts val="0"/>
                        </a:spcAft>
                      </a:pPr>
                      <a:r>
                        <a:rPr lang="en-US" sz="2000" b="1" dirty="0" smtClean="0">
                          <a:latin typeface="Times New Roman"/>
                          <a:ea typeface="Times New Roman"/>
                        </a:rPr>
                        <a:t>L</a:t>
                      </a:r>
                      <a:r>
                        <a:rPr lang="en-US" sz="2000" b="1" baseline="-25000" dirty="0" smtClean="0">
                          <a:latin typeface="Times New Roman"/>
                          <a:ea typeface="Times New Roman"/>
                        </a:rPr>
                        <a:t>X</a:t>
                      </a:r>
                      <a:r>
                        <a:rPr lang="en-US" sz="2000" b="1" dirty="0" smtClean="0">
                          <a:latin typeface="Times New Roman"/>
                          <a:ea typeface="Times New Roman"/>
                        </a:rPr>
                        <a:t>, L</a:t>
                      </a:r>
                      <a:r>
                        <a:rPr lang="en-US" sz="2000" b="1" baseline="-25000" dirty="0" smtClean="0">
                          <a:latin typeface="Times New Roman"/>
                          <a:ea typeface="Times New Roman"/>
                        </a:rPr>
                        <a:t>Y</a:t>
                      </a:r>
                      <a:endParaRPr lang="en-US" sz="2000" b="1" baseline="-25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609600" y="4473476"/>
            <a:ext cx="8077200" cy="2308324"/>
          </a:xfrm>
          <a:prstGeom prst="rect">
            <a:avLst/>
          </a:prstGeom>
          <a:noFill/>
        </p:spPr>
        <p:txBody>
          <a:bodyPr wrap="square" rtlCol="0">
            <a:spAutoFit/>
          </a:bodyPr>
          <a:lstStyle/>
          <a:p>
            <a:r>
              <a:rPr lang="en-US" sz="2400" dirty="0" smtClean="0"/>
              <a:t>If we know L</a:t>
            </a:r>
            <a:r>
              <a:rPr lang="en-US" sz="2400" baseline="-25000" dirty="0" smtClean="0"/>
              <a:t>Z</a:t>
            </a:r>
            <a:r>
              <a:rPr lang="en-US" sz="2400" dirty="0" smtClean="0"/>
              <a:t>, then angular momentum about </a:t>
            </a:r>
            <a:r>
              <a:rPr lang="en-US" sz="2400" b="1" i="1" dirty="0" smtClean="0"/>
              <a:t>any</a:t>
            </a:r>
            <a:r>
              <a:rPr lang="en-US" sz="2400" dirty="0" smtClean="0"/>
              <a:t> other direction is indeterminate.</a:t>
            </a:r>
          </a:p>
          <a:p>
            <a:endParaRPr lang="en-US" sz="2400" dirty="0" smtClean="0"/>
          </a:p>
          <a:p>
            <a:r>
              <a:rPr lang="en-US" sz="2400" dirty="0" smtClean="0">
                <a:solidFill>
                  <a:srgbClr val="FF0000"/>
                </a:solidFill>
              </a:rPr>
              <a:t>*This incompatibility is a consequence of the more familiar</a:t>
            </a:r>
          </a:p>
          <a:p>
            <a:r>
              <a:rPr lang="en-US" sz="2400" dirty="0" smtClean="0">
                <a:solidFill>
                  <a:srgbClr val="FF0000"/>
                </a:solidFill>
              </a:rPr>
              <a:t>	constraints placed on position and momentum</a:t>
            </a:r>
          </a:p>
          <a:p>
            <a:r>
              <a:rPr lang="en-US" sz="2400" dirty="0" smtClean="0">
                <a:solidFill>
                  <a:srgbClr val="FF0000"/>
                </a:solidFill>
              </a:rPr>
              <a:t>	about which we’ll learn a lot more!</a:t>
            </a:r>
            <a:endParaRPr lang="en-US" sz="2400" dirty="0">
              <a:solidFill>
                <a:srgbClr val="FF0000"/>
              </a:solidFill>
            </a:endParaRPr>
          </a:p>
        </p:txBody>
      </p:sp>
      <p:sp>
        <p:nvSpPr>
          <p:cNvPr id="7" name="Rectangle 6"/>
          <p:cNvSpPr/>
          <p:nvPr/>
        </p:nvSpPr>
        <p:spPr>
          <a:xfrm>
            <a:off x="1752600" y="2057400"/>
            <a:ext cx="27432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2057400"/>
            <a:ext cx="2819400" cy="16002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48200" y="2743200"/>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7065" y="3886200"/>
            <a:ext cx="8604535" cy="461665"/>
          </a:xfrm>
          <a:prstGeom prst="rect">
            <a:avLst/>
          </a:prstGeom>
          <a:noFill/>
        </p:spPr>
        <p:txBody>
          <a:bodyPr wrap="none" rtlCol="0">
            <a:spAutoFit/>
          </a:bodyPr>
          <a:lstStyle/>
          <a:p>
            <a:r>
              <a:rPr lang="en-US" sz="2400" dirty="0" smtClean="0"/>
              <a:t>L</a:t>
            </a:r>
            <a:r>
              <a:rPr lang="en-US" sz="2400" baseline="-25000" dirty="0" smtClean="0"/>
              <a:t>Z</a:t>
            </a:r>
            <a:r>
              <a:rPr lang="en-US" sz="2400" dirty="0" smtClean="0"/>
              <a:t> = angular momentum about the z-axis (think magnetic moments)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09600" y="3733800"/>
            <a:ext cx="8077200" cy="2831544"/>
          </a:xfrm>
          <a:prstGeom prst="rect">
            <a:avLst/>
          </a:prstGeom>
          <a:noFill/>
        </p:spPr>
        <p:txBody>
          <a:bodyPr wrap="square" rtlCol="0">
            <a:spAutoFit/>
          </a:bodyPr>
          <a:lstStyle/>
          <a:p>
            <a:r>
              <a:rPr lang="en-US" sz="2400" b="1" i="1" dirty="0" smtClean="0"/>
              <a:t>Time</a:t>
            </a:r>
            <a:r>
              <a:rPr lang="en-US" sz="2400" dirty="0" smtClean="0"/>
              <a:t> is not a quality possessed by a physical system – it is a parameter in our equations.  Here </a:t>
            </a:r>
            <a:r>
              <a:rPr lang="en-US" sz="2400" b="1" i="1" dirty="0" smtClean="0"/>
              <a:t>time</a:t>
            </a:r>
            <a:r>
              <a:rPr lang="en-US" sz="2400" dirty="0" smtClean="0"/>
              <a:t> refers to:</a:t>
            </a:r>
          </a:p>
          <a:p>
            <a:endParaRPr lang="en-US" sz="1000" dirty="0" smtClean="0"/>
          </a:p>
          <a:p>
            <a:pPr>
              <a:buFont typeface="Arial" pitchFamily="34" charset="0"/>
              <a:buChar char="•"/>
            </a:pPr>
            <a:r>
              <a:rPr lang="en-US" sz="2400" dirty="0" smtClean="0"/>
              <a:t>  The time required to measure the energy of a system.</a:t>
            </a:r>
          </a:p>
          <a:p>
            <a:pPr>
              <a:buFont typeface="Arial" pitchFamily="34" charset="0"/>
              <a:buChar char="•"/>
            </a:pPr>
            <a:r>
              <a:rPr lang="en-US" sz="2400" dirty="0" smtClean="0"/>
              <a:t>  The lifetime of a state where there is uncertainty in the 	energy of that state (broadening of spectral lines).</a:t>
            </a:r>
          </a:p>
          <a:p>
            <a:pPr>
              <a:buFont typeface="Arial" pitchFamily="34" charset="0"/>
              <a:buChar char="•"/>
            </a:pPr>
            <a:r>
              <a:rPr lang="en-US" sz="2400" dirty="0" smtClean="0"/>
              <a:t>  The time over which the average properties of a system 	change significantly.</a:t>
            </a:r>
            <a:endParaRPr lang="en-US" sz="2400" dirty="0"/>
          </a:p>
        </p:txBody>
      </p:sp>
      <p:sp>
        <p:nvSpPr>
          <p:cNvPr id="4" name="TextBox 3"/>
          <p:cNvSpPr txBox="1"/>
          <p:nvPr/>
        </p:nvSpPr>
        <p:spPr>
          <a:xfrm>
            <a:off x="2717728" y="268069"/>
            <a:ext cx="3683701" cy="646331"/>
          </a:xfrm>
          <a:prstGeom prst="rect">
            <a:avLst/>
          </a:prstGeom>
          <a:noFill/>
        </p:spPr>
        <p:txBody>
          <a:bodyPr wrap="none" rtlCol="0">
            <a:spAutoFit/>
          </a:bodyPr>
          <a:lstStyle/>
          <a:p>
            <a:r>
              <a:rPr lang="en-US" sz="3600" u="sng" dirty="0" smtClean="0"/>
              <a:t>Quantum Systems</a:t>
            </a:r>
            <a:endParaRPr lang="en-US" sz="3600" u="sng" dirty="0"/>
          </a:p>
        </p:txBody>
      </p:sp>
      <p:sp>
        <p:nvSpPr>
          <p:cNvPr id="5" name="TextBox 4"/>
          <p:cNvSpPr txBox="1"/>
          <p:nvPr/>
        </p:nvSpPr>
        <p:spPr>
          <a:xfrm>
            <a:off x="533400" y="990600"/>
            <a:ext cx="8229600" cy="830997"/>
          </a:xfrm>
          <a:prstGeom prst="rect">
            <a:avLst/>
          </a:prstGeom>
          <a:noFill/>
        </p:spPr>
        <p:txBody>
          <a:bodyPr wrap="square" rtlCol="0">
            <a:spAutoFit/>
          </a:bodyPr>
          <a:lstStyle/>
          <a:p>
            <a:r>
              <a:rPr lang="en-US" sz="2400" dirty="0" smtClean="0"/>
              <a:t>These are also incompatible observables, but in a slightly different way than those in the previous list:</a:t>
            </a:r>
            <a:endParaRPr lang="en-US" sz="2400" dirty="0"/>
          </a:p>
        </p:txBody>
      </p:sp>
      <p:graphicFrame>
        <p:nvGraphicFramePr>
          <p:cNvPr id="8" name="Table 7"/>
          <p:cNvGraphicFramePr>
            <a:graphicFrameLocks noGrp="1"/>
          </p:cNvGraphicFramePr>
          <p:nvPr/>
        </p:nvGraphicFramePr>
        <p:xfrm>
          <a:off x="1752600" y="2057400"/>
          <a:ext cx="5623560" cy="1584960"/>
        </p:xfrm>
        <a:graphic>
          <a:graphicData uri="http://schemas.openxmlformats.org/drawingml/2006/table">
            <a:tbl>
              <a:tblPr/>
              <a:tblGrid>
                <a:gridCol w="2811780"/>
                <a:gridCol w="2811780"/>
              </a:tblGrid>
              <a:tr h="609600">
                <a:tc>
                  <a:txBody>
                    <a:bodyPr/>
                    <a:lstStyle/>
                    <a:p>
                      <a:pPr marL="0" marR="0" algn="ctr">
                        <a:spcBef>
                          <a:spcPts val="0"/>
                        </a:spcBef>
                        <a:spcAft>
                          <a:spcPts val="0"/>
                        </a:spcAft>
                      </a:pPr>
                      <a:r>
                        <a:rPr lang="en-US" sz="2000" b="1" dirty="0" smtClean="0">
                          <a:latin typeface="Times New Roman"/>
                          <a:ea typeface="Times New Roman"/>
                        </a:rPr>
                        <a:t>A</a:t>
                      </a:r>
                      <a:endParaRPr lang="en-US"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5360">
                <a:tc>
                  <a:txBody>
                    <a:bodyPr/>
                    <a:lstStyle/>
                    <a:p>
                      <a:pPr marL="0" marR="0" algn="ctr">
                        <a:spcBef>
                          <a:spcPts val="0"/>
                        </a:spcBef>
                        <a:spcAft>
                          <a:spcPts val="0"/>
                        </a:spcAft>
                      </a:pPr>
                      <a:endParaRPr lang="en-US" sz="2000" b="1" dirty="0">
                        <a:latin typeface="Times New Roman"/>
                        <a:ea typeface="Times New Roman"/>
                      </a:endParaRPr>
                    </a:p>
                    <a:p>
                      <a:pPr marL="0" marR="0" algn="ctr">
                        <a:spcBef>
                          <a:spcPts val="0"/>
                        </a:spcBef>
                        <a:spcAft>
                          <a:spcPts val="0"/>
                        </a:spcAft>
                      </a:pPr>
                      <a:r>
                        <a:rPr lang="en-US" sz="2000" b="1" dirty="0" smtClean="0">
                          <a:latin typeface="Times New Roman"/>
                          <a:ea typeface="Times New Roman"/>
                        </a:rPr>
                        <a:t>ENERGY</a:t>
                      </a:r>
                      <a:endParaRPr lang="en-US" sz="2000" b="1" baseline="-25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1" dirty="0">
                        <a:latin typeface="Times New Roman"/>
                        <a:ea typeface="Times New Roman"/>
                      </a:endParaRPr>
                    </a:p>
                    <a:p>
                      <a:pPr marL="0" marR="0" algn="ctr">
                        <a:spcBef>
                          <a:spcPts val="0"/>
                        </a:spcBef>
                        <a:spcAft>
                          <a:spcPts val="0"/>
                        </a:spcAft>
                      </a:pPr>
                      <a:r>
                        <a:rPr lang="en-US" sz="2000" b="1" dirty="0" smtClean="0">
                          <a:latin typeface="Times New Roman"/>
                          <a:ea typeface="Times New Roman"/>
                        </a:rPr>
                        <a:t>TIME</a:t>
                      </a:r>
                      <a:endParaRPr lang="en-US" sz="2000" b="1" baseline="-25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752600" y="2057400"/>
            <a:ext cx="27432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2057400"/>
            <a:ext cx="2819400" cy="16002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400037" y="268069"/>
            <a:ext cx="4229363" cy="646331"/>
          </a:xfrm>
          <a:prstGeom prst="rect">
            <a:avLst/>
          </a:prstGeom>
          <a:noFill/>
        </p:spPr>
        <p:txBody>
          <a:bodyPr wrap="none" rtlCol="0">
            <a:spAutoFit/>
          </a:bodyPr>
          <a:lstStyle/>
          <a:p>
            <a:r>
              <a:rPr lang="en-US" sz="3600" u="sng" dirty="0" smtClean="0"/>
              <a:t>Wave/Particle Duality</a:t>
            </a:r>
            <a:endParaRPr lang="en-US" sz="3600" u="sng" dirty="0"/>
          </a:p>
        </p:txBody>
      </p:sp>
      <p:sp>
        <p:nvSpPr>
          <p:cNvPr id="4" name="TextBox 3"/>
          <p:cNvSpPr txBox="1"/>
          <p:nvPr/>
        </p:nvSpPr>
        <p:spPr>
          <a:xfrm>
            <a:off x="152400" y="1066800"/>
            <a:ext cx="8839200" cy="2246769"/>
          </a:xfrm>
          <a:prstGeom prst="rect">
            <a:avLst/>
          </a:prstGeom>
          <a:noFill/>
        </p:spPr>
        <p:txBody>
          <a:bodyPr wrap="square" rtlCol="0">
            <a:spAutoFit/>
          </a:bodyPr>
          <a:lstStyle/>
          <a:p>
            <a:r>
              <a:rPr lang="en-US" sz="2400" dirty="0" smtClean="0"/>
              <a:t>We have discussed wave/particle duality for photons:</a:t>
            </a:r>
          </a:p>
          <a:p>
            <a:endParaRPr lang="en-US" sz="1000" dirty="0" smtClean="0"/>
          </a:p>
          <a:p>
            <a:pPr lvl="1">
              <a:buFont typeface="Arial" pitchFamily="34" charset="0"/>
              <a:buChar char="•"/>
            </a:pPr>
            <a:r>
              <a:rPr lang="en-US" sz="2400" dirty="0" smtClean="0"/>
              <a:t>  A single photon is detected at one point in space.</a:t>
            </a:r>
          </a:p>
          <a:p>
            <a:r>
              <a:rPr lang="en-US" sz="2400" dirty="0" smtClean="0"/>
              <a:t>	[</a:t>
            </a:r>
            <a:r>
              <a:rPr lang="en-US" sz="2400" b="1" dirty="0" smtClean="0"/>
              <a:t>PARTICLE</a:t>
            </a:r>
            <a:r>
              <a:rPr lang="en-US" sz="2400" dirty="0" smtClean="0"/>
              <a:t>]</a:t>
            </a:r>
          </a:p>
          <a:p>
            <a:pPr>
              <a:buFont typeface="Arial" pitchFamily="34" charset="0"/>
              <a:buChar char="•"/>
            </a:pPr>
            <a:endParaRPr lang="en-US" sz="1000" dirty="0" smtClean="0"/>
          </a:p>
          <a:p>
            <a:pPr lvl="1">
              <a:buFont typeface="Arial" pitchFamily="34" charset="0"/>
              <a:buChar char="•"/>
            </a:pPr>
            <a:r>
              <a:rPr lang="en-US" sz="2400" dirty="0" smtClean="0"/>
              <a:t>  When two paths are possible, each photon interferes with itself. 	[</a:t>
            </a:r>
            <a:r>
              <a:rPr lang="en-US" sz="2400" b="1" dirty="0" smtClean="0"/>
              <a:t>WAVE</a:t>
            </a:r>
            <a:r>
              <a:rPr lang="en-US" sz="2400" dirty="0" smtClean="0"/>
              <a:t>]</a:t>
            </a:r>
            <a:endParaRPr lang="en-US" sz="2400" dirty="0"/>
          </a:p>
        </p:txBody>
      </p:sp>
      <p:sp>
        <p:nvSpPr>
          <p:cNvPr id="5" name="TextBox 4"/>
          <p:cNvSpPr txBox="1"/>
          <p:nvPr/>
        </p:nvSpPr>
        <p:spPr>
          <a:xfrm>
            <a:off x="152400" y="3696831"/>
            <a:ext cx="8839200" cy="1938992"/>
          </a:xfrm>
          <a:prstGeom prst="rect">
            <a:avLst/>
          </a:prstGeom>
          <a:noFill/>
        </p:spPr>
        <p:txBody>
          <a:bodyPr wrap="square" rtlCol="0">
            <a:spAutoFit/>
          </a:bodyPr>
          <a:lstStyle/>
          <a:p>
            <a:r>
              <a:rPr lang="en-US" sz="2400" dirty="0" smtClean="0"/>
              <a:t>Is there something special about </a:t>
            </a:r>
            <a:r>
              <a:rPr lang="en-US" sz="2400" b="1" i="1" dirty="0" smtClean="0"/>
              <a:t>massless particles</a:t>
            </a:r>
            <a:r>
              <a:rPr lang="en-US" sz="2400" dirty="0" smtClean="0"/>
              <a:t>?</a:t>
            </a:r>
          </a:p>
          <a:p>
            <a:endParaRPr lang="en-US" sz="2400" dirty="0" smtClean="0"/>
          </a:p>
          <a:p>
            <a:r>
              <a:rPr lang="en-US" sz="2400" dirty="0" smtClean="0"/>
              <a:t>Do </a:t>
            </a:r>
            <a:r>
              <a:rPr lang="en-US" sz="2400" b="1" i="1" dirty="0" smtClean="0"/>
              <a:t>massive particles </a:t>
            </a:r>
            <a:r>
              <a:rPr lang="en-US" sz="2400" dirty="0" smtClean="0"/>
              <a:t>exhibit the same kind of behavior?</a:t>
            </a:r>
          </a:p>
          <a:p>
            <a:endParaRPr lang="en-US" sz="2400" dirty="0" smtClean="0"/>
          </a:p>
          <a:p>
            <a:r>
              <a:rPr lang="en-US" sz="2400" dirty="0" smtClean="0"/>
              <a:t>	</a:t>
            </a:r>
            <a:r>
              <a:rPr lang="en-US" sz="2400" dirty="0" smtClean="0">
                <a:solidFill>
                  <a:srgbClr val="FF0000"/>
                </a:solidFill>
              </a:rPr>
              <a:t>A) Yes	B) No	C) Maybe(?)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514600" y="268069"/>
            <a:ext cx="4353499" cy="646331"/>
          </a:xfrm>
          <a:prstGeom prst="rect">
            <a:avLst/>
          </a:prstGeom>
          <a:noFill/>
        </p:spPr>
        <p:txBody>
          <a:bodyPr wrap="none" rtlCol="0">
            <a:spAutoFit/>
          </a:bodyPr>
          <a:lstStyle/>
          <a:p>
            <a:r>
              <a:rPr lang="en-US" sz="3600" u="sng" dirty="0" smtClean="0"/>
              <a:t>Electron Interference?</a:t>
            </a:r>
            <a:endParaRPr lang="en-US" sz="3600" u="sng" dirty="0"/>
          </a:p>
        </p:txBody>
      </p:sp>
      <p:pic>
        <p:nvPicPr>
          <p:cNvPr id="5122" name="Picture 2" descr="C:\Users\Zombie\Desktop\nano_doubleslitimage.jpg"/>
          <p:cNvPicPr>
            <a:picLocks noChangeAspect="1" noChangeArrowheads="1"/>
          </p:cNvPicPr>
          <p:nvPr/>
        </p:nvPicPr>
        <p:blipFill>
          <a:blip r:embed="rId2" cstate="print"/>
          <a:srcRect/>
          <a:stretch>
            <a:fillRect/>
          </a:stretch>
        </p:blipFill>
        <p:spPr bwMode="auto">
          <a:xfrm>
            <a:off x="990600" y="1066800"/>
            <a:ext cx="7429500" cy="3843338"/>
          </a:xfrm>
          <a:prstGeom prst="rect">
            <a:avLst/>
          </a:prstGeom>
          <a:noFill/>
        </p:spPr>
      </p:pic>
      <p:sp>
        <p:nvSpPr>
          <p:cNvPr id="4" name="TextBox 3"/>
          <p:cNvSpPr txBox="1"/>
          <p:nvPr/>
        </p:nvSpPr>
        <p:spPr>
          <a:xfrm>
            <a:off x="914399" y="5181600"/>
            <a:ext cx="7772401" cy="1354217"/>
          </a:xfrm>
          <a:prstGeom prst="rect">
            <a:avLst/>
          </a:prstGeom>
          <a:noFill/>
        </p:spPr>
        <p:txBody>
          <a:bodyPr wrap="square" rtlCol="0">
            <a:spAutoFit/>
          </a:bodyPr>
          <a:lstStyle/>
          <a:p>
            <a:pPr>
              <a:buFont typeface="Arial" pitchFamily="34" charset="0"/>
              <a:buChar char="•"/>
            </a:pPr>
            <a:r>
              <a:rPr lang="en-US" sz="2400" dirty="0" smtClean="0"/>
              <a:t>  Images of a nanometer scale double-slit system created 	using gold foil and  a focused ion beam (2008).</a:t>
            </a:r>
          </a:p>
          <a:p>
            <a:endParaRPr lang="en-US" sz="1000" dirty="0" smtClean="0"/>
          </a:p>
          <a:p>
            <a:pPr>
              <a:buFont typeface="Arial" pitchFamily="34" charset="0"/>
              <a:buChar char="•"/>
            </a:pPr>
            <a:r>
              <a:rPr lang="en-US" sz="2400" dirty="0" smtClean="0"/>
              <a:t>  Slits are 83 nm wide and spaced 420 nm apart</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038600" y="1447800"/>
            <a:ext cx="4325649" cy="2308324"/>
          </a:xfrm>
          <a:prstGeom prst="rect">
            <a:avLst/>
          </a:prstGeom>
          <a:noFill/>
        </p:spPr>
        <p:txBody>
          <a:bodyPr wrap="square" rtlCol="0">
            <a:spAutoFit/>
          </a:bodyPr>
          <a:lstStyle/>
          <a:p>
            <a:r>
              <a:rPr lang="en-US" sz="2400" dirty="0" smtClean="0"/>
              <a:t>“…each photon interferes only with itself.  Interference between different photons never occurs.</a:t>
            </a:r>
          </a:p>
          <a:p>
            <a:endParaRPr lang="en-US" sz="2400" dirty="0" smtClean="0"/>
          </a:p>
          <a:p>
            <a:r>
              <a:rPr lang="en-US" sz="2400" dirty="0" smtClean="0"/>
              <a:t>P. A. M. Dirac, </a:t>
            </a:r>
            <a:r>
              <a:rPr lang="en-US" sz="2400" i="1" dirty="0" smtClean="0"/>
              <a:t>The Principles of Quantum Mechanics </a:t>
            </a:r>
            <a:r>
              <a:rPr lang="en-US" sz="2400" dirty="0" smtClean="0"/>
              <a:t>(1947).</a:t>
            </a:r>
          </a:p>
        </p:txBody>
      </p:sp>
      <p:sp>
        <p:nvSpPr>
          <p:cNvPr id="3" name="TextBox 2"/>
          <p:cNvSpPr txBox="1"/>
          <p:nvPr/>
        </p:nvSpPr>
        <p:spPr>
          <a:xfrm>
            <a:off x="2241052" y="304800"/>
            <a:ext cx="4312148" cy="646331"/>
          </a:xfrm>
          <a:prstGeom prst="rect">
            <a:avLst/>
          </a:prstGeom>
          <a:noFill/>
        </p:spPr>
        <p:txBody>
          <a:bodyPr wrap="none" rtlCol="0">
            <a:spAutoFit/>
          </a:bodyPr>
          <a:lstStyle/>
          <a:p>
            <a:r>
              <a:rPr lang="en-US" sz="3600" dirty="0" smtClean="0"/>
              <a:t>How to interpret this?</a:t>
            </a:r>
            <a:endParaRPr lang="en-US" sz="3600" dirty="0"/>
          </a:p>
        </p:txBody>
      </p:sp>
      <p:pic>
        <p:nvPicPr>
          <p:cNvPr id="32770" name="Picture 2" descr="C:\Users\Zombie\Desktop\2130FA10_L20_diracheisenberg.gif"/>
          <p:cNvPicPr>
            <a:picLocks noChangeAspect="1" noChangeArrowheads="1"/>
          </p:cNvPicPr>
          <p:nvPr/>
        </p:nvPicPr>
        <p:blipFill>
          <a:blip r:embed="rId2" cstate="print"/>
          <a:srcRect/>
          <a:stretch>
            <a:fillRect/>
          </a:stretch>
        </p:blipFill>
        <p:spPr bwMode="auto">
          <a:xfrm>
            <a:off x="533400" y="1371600"/>
            <a:ext cx="3333750" cy="36576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doubleslite.wmv">
            <a:hlinkClick r:id="" action="ppaction://media"/>
          </p:cNvPr>
          <p:cNvPicPr/>
          <p:nvPr>
            <a:videoFile r:link="rId1"/>
          </p:nvPr>
        </p:nvPicPr>
        <p:blipFill>
          <a:blip r:embed="rId3" cstate="print"/>
          <a:stretch>
            <a:fillRect/>
          </a:stretch>
        </p:blipFill>
        <p:spPr>
          <a:xfrm>
            <a:off x="1600200" y="1066800"/>
            <a:ext cx="6095238" cy="4571428"/>
          </a:xfrm>
          <a:prstGeom prst="rect">
            <a:avLst/>
          </a:prstGeom>
        </p:spPr>
      </p:pic>
      <p:sp>
        <p:nvSpPr>
          <p:cNvPr id="4" name="TextBox 3"/>
          <p:cNvSpPr txBox="1"/>
          <p:nvPr/>
        </p:nvSpPr>
        <p:spPr>
          <a:xfrm>
            <a:off x="225226" y="152400"/>
            <a:ext cx="8766374" cy="584775"/>
          </a:xfrm>
          <a:prstGeom prst="rect">
            <a:avLst/>
          </a:prstGeom>
          <a:noFill/>
        </p:spPr>
        <p:txBody>
          <a:bodyPr wrap="none" rtlCol="0">
            <a:spAutoFit/>
          </a:bodyPr>
          <a:lstStyle/>
          <a:p>
            <a:r>
              <a:rPr lang="en-US" sz="3200" dirty="0" smtClean="0"/>
              <a:t>Double-Slit Experiment with Single Electrons (1989)</a:t>
            </a:r>
            <a:endParaRPr lang="en-US" sz="3200" u="sng" dirty="0"/>
          </a:p>
        </p:txBody>
      </p:sp>
      <p:sp>
        <p:nvSpPr>
          <p:cNvPr id="5" name="TextBox 4"/>
          <p:cNvSpPr txBox="1"/>
          <p:nvPr/>
        </p:nvSpPr>
        <p:spPr>
          <a:xfrm>
            <a:off x="685800" y="5689937"/>
            <a:ext cx="7501541" cy="1015663"/>
          </a:xfrm>
          <a:prstGeom prst="rect">
            <a:avLst/>
          </a:prstGeom>
          <a:noFill/>
        </p:spPr>
        <p:txBody>
          <a:bodyPr wrap="none" rtlCol="0">
            <a:spAutoFit/>
          </a:bodyPr>
          <a:lstStyle/>
          <a:p>
            <a:r>
              <a:rPr lang="en-US" sz="2000" dirty="0" smtClean="0"/>
              <a:t>A. </a:t>
            </a:r>
            <a:r>
              <a:rPr lang="en-US" sz="2000" dirty="0" err="1" smtClean="0"/>
              <a:t>Tonomura</a:t>
            </a:r>
            <a:r>
              <a:rPr lang="en-US" sz="2000" dirty="0" smtClean="0"/>
              <a:t>, J. Endo, T. Matsuda, T. Kawasaki and H. </a:t>
            </a:r>
            <a:r>
              <a:rPr lang="en-US" sz="2000" dirty="0" err="1" smtClean="0"/>
              <a:t>Ezawa</a:t>
            </a:r>
            <a:r>
              <a:rPr lang="en-US" sz="2000" dirty="0" smtClean="0"/>
              <a:t>, </a:t>
            </a:r>
          </a:p>
          <a:p>
            <a:r>
              <a:rPr lang="en-US" sz="2000" dirty="0" smtClean="0"/>
              <a:t>"Demonstration of Single-Electron Buildup of an Interference Pattern,“</a:t>
            </a:r>
          </a:p>
          <a:p>
            <a:r>
              <a:rPr lang="en-US" sz="2000" i="1" dirty="0" smtClean="0"/>
              <a:t>Amer. J. Phys.</a:t>
            </a:r>
            <a:r>
              <a:rPr lang="en-US" sz="2000" dirty="0" smtClean="0"/>
              <a:t> </a:t>
            </a:r>
            <a:r>
              <a:rPr lang="en-US" sz="2000" b="1" dirty="0" smtClean="0"/>
              <a:t>57</a:t>
            </a:r>
            <a:r>
              <a:rPr lang="en-US" sz="2000" dirty="0" smtClean="0"/>
              <a:t>, 117 (1989).</a:t>
            </a:r>
            <a:endParaRPr lang="en-US" sz="2000" dirty="0"/>
          </a:p>
        </p:txBody>
      </p:sp>
      <p:sp>
        <p:nvSpPr>
          <p:cNvPr id="6" name="TextBox 5"/>
          <p:cNvSpPr txBox="1"/>
          <p:nvPr/>
        </p:nvSpPr>
        <p:spPr>
          <a:xfrm>
            <a:off x="1012585" y="605135"/>
            <a:ext cx="7293215" cy="461665"/>
          </a:xfrm>
          <a:prstGeom prst="rect">
            <a:avLst/>
          </a:prstGeom>
          <a:noFill/>
        </p:spPr>
        <p:txBody>
          <a:bodyPr wrap="none" rtlCol="0">
            <a:spAutoFit/>
          </a:bodyPr>
          <a:lstStyle/>
          <a:p>
            <a:r>
              <a:rPr lang="en-US" sz="2400" dirty="0" smtClean="0">
                <a:hlinkClick r:id="rId4"/>
              </a:rPr>
              <a:t>http://www.hitachi.com/rd/research/em/doubleslit.html</a:t>
            </a:r>
            <a:endParaRPr lang="en-US" sz="2400" dirty="0" smtClean="0"/>
          </a:p>
        </p:txBody>
      </p:sp>
      <p:sp>
        <p:nvSpPr>
          <p:cNvPr id="7" name="Rectangle 6"/>
          <p:cNvSpPr/>
          <p:nvPr/>
        </p:nvSpPr>
        <p:spPr>
          <a:xfrm>
            <a:off x="457200" y="685800"/>
            <a:ext cx="8382000" cy="5943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687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Zombie\Desktop\nanodoubleslitgraph.JPG"/>
          <p:cNvPicPr>
            <a:picLocks noChangeAspect="1"/>
          </p:cNvPicPr>
          <p:nvPr/>
        </p:nvPicPr>
        <p:blipFill>
          <a:blip r:embed="rId3" cstate="print"/>
          <a:srcRect/>
          <a:stretch>
            <a:fillRect/>
          </a:stretch>
        </p:blipFill>
        <p:spPr bwMode="auto">
          <a:xfrm>
            <a:off x="1066800" y="762000"/>
            <a:ext cx="7157085" cy="4482465"/>
          </a:xfrm>
          <a:prstGeom prst="rect">
            <a:avLst/>
          </a:prstGeom>
          <a:noFill/>
          <a:ln w="9525">
            <a:noFill/>
            <a:miter lim="800000"/>
            <a:headEnd/>
            <a:tailEnd/>
          </a:ln>
        </p:spPr>
      </p:pic>
      <p:sp>
        <p:nvSpPr>
          <p:cNvPr id="3" name="TextBox 2"/>
          <p:cNvSpPr txBox="1"/>
          <p:nvPr/>
        </p:nvSpPr>
        <p:spPr>
          <a:xfrm>
            <a:off x="2658904" y="268069"/>
            <a:ext cx="4140301" cy="646331"/>
          </a:xfrm>
          <a:prstGeom prst="rect">
            <a:avLst/>
          </a:prstGeom>
          <a:noFill/>
        </p:spPr>
        <p:txBody>
          <a:bodyPr wrap="none" rtlCol="0">
            <a:spAutoFit/>
          </a:bodyPr>
          <a:lstStyle/>
          <a:p>
            <a:r>
              <a:rPr lang="en-US" sz="3600" u="sng" dirty="0" smtClean="0"/>
              <a:t>Electron Interference</a:t>
            </a:r>
            <a:endParaRPr lang="en-US" sz="3600" u="sng" dirty="0"/>
          </a:p>
        </p:txBody>
      </p:sp>
      <p:pic>
        <p:nvPicPr>
          <p:cNvPr id="4" name="Picture 3" descr="C:\Users\Zombie\Desktop\electronbuildup.jpg"/>
          <p:cNvPicPr>
            <a:picLocks noChangeAspect="1"/>
          </p:cNvPicPr>
          <p:nvPr/>
        </p:nvPicPr>
        <p:blipFill>
          <a:blip r:embed="rId4" cstate="print"/>
          <a:srcRect/>
          <a:stretch>
            <a:fillRect/>
          </a:stretch>
        </p:blipFill>
        <p:spPr bwMode="auto">
          <a:xfrm>
            <a:off x="152400" y="5105400"/>
            <a:ext cx="6236818" cy="1561186"/>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6223000" y="5410200"/>
          <a:ext cx="2921000" cy="685800"/>
        </p:xfrm>
        <a:graphic>
          <a:graphicData uri="http://schemas.openxmlformats.org/presentationml/2006/ole">
            <p:oleObj spid="_x0000_s90114" name="Packager Shell Object" showAsIcon="1" r:id="rId5" imgW="2921760" imgH="685800" progId="">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228132" y="268069"/>
            <a:ext cx="7001468" cy="646331"/>
          </a:xfrm>
          <a:prstGeom prst="rect">
            <a:avLst/>
          </a:prstGeom>
          <a:noFill/>
        </p:spPr>
        <p:txBody>
          <a:bodyPr wrap="none" rtlCol="0">
            <a:spAutoFit/>
          </a:bodyPr>
          <a:lstStyle/>
          <a:p>
            <a:r>
              <a:rPr lang="en-US" sz="3600" u="sng" dirty="0" smtClean="0"/>
              <a:t>Davisson-Germer Experiment (1924)</a:t>
            </a:r>
            <a:endParaRPr lang="en-US" sz="3600" u="sng" dirty="0"/>
          </a:p>
        </p:txBody>
      </p:sp>
      <p:grpSp>
        <p:nvGrpSpPr>
          <p:cNvPr id="2" name="Group 6"/>
          <p:cNvGrpSpPr/>
          <p:nvPr/>
        </p:nvGrpSpPr>
        <p:grpSpPr>
          <a:xfrm>
            <a:off x="762000" y="1143000"/>
            <a:ext cx="4582478" cy="5375910"/>
            <a:chOff x="762000" y="1143000"/>
            <a:chExt cx="4582478" cy="5375910"/>
          </a:xfrm>
        </p:grpSpPr>
        <p:grpSp>
          <p:nvGrpSpPr>
            <p:cNvPr id="5" name="Group 4"/>
            <p:cNvGrpSpPr/>
            <p:nvPr/>
          </p:nvGrpSpPr>
          <p:grpSpPr>
            <a:xfrm>
              <a:off x="762000" y="1143000"/>
              <a:ext cx="4582478" cy="5375910"/>
              <a:chOff x="762000" y="1143000"/>
              <a:chExt cx="4582478" cy="5375910"/>
            </a:xfrm>
          </p:grpSpPr>
          <p:pic>
            <p:nvPicPr>
              <p:cNvPr id="1026" name="Picture 2" descr="C:\Users\Zombie\Desktop\davgermer.gif"/>
              <p:cNvPicPr>
                <a:picLocks noChangeAspect="1" noChangeArrowheads="1"/>
              </p:cNvPicPr>
              <p:nvPr/>
            </p:nvPicPr>
            <p:blipFill>
              <a:blip r:embed="rId2" cstate="print"/>
              <a:srcRect/>
              <a:stretch>
                <a:fillRect/>
              </a:stretch>
            </p:blipFill>
            <p:spPr bwMode="auto">
              <a:xfrm>
                <a:off x="762000" y="1143000"/>
                <a:ext cx="4582478" cy="5375910"/>
              </a:xfrm>
              <a:prstGeom prst="rect">
                <a:avLst/>
              </a:prstGeom>
              <a:noFill/>
            </p:spPr>
          </p:pic>
          <p:sp>
            <p:nvSpPr>
              <p:cNvPr id="4" name="Rectangle 3"/>
              <p:cNvSpPr/>
              <p:nvPr/>
            </p:nvSpPr>
            <p:spPr>
              <a:xfrm>
                <a:off x="4114800" y="2133600"/>
                <a:ext cx="1143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p:cNvSpPr/>
            <p:nvPr/>
          </p:nvSpPr>
          <p:spPr>
            <a:xfrm>
              <a:off x="2667000" y="2743200"/>
              <a:ext cx="838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4495800" y="1752600"/>
            <a:ext cx="4648200" cy="4154984"/>
          </a:xfrm>
          <a:prstGeom prst="rect">
            <a:avLst/>
          </a:prstGeom>
          <a:noFill/>
        </p:spPr>
        <p:txBody>
          <a:bodyPr wrap="square" rtlCol="0">
            <a:spAutoFit/>
          </a:bodyPr>
          <a:lstStyle/>
          <a:p>
            <a:pPr>
              <a:buFont typeface="Arial" pitchFamily="34" charset="0"/>
              <a:buChar char="•"/>
            </a:pPr>
            <a:r>
              <a:rPr lang="en-US" sz="2400" dirty="0" smtClean="0"/>
              <a:t>  Electrons scatter off nickel atoms 	in a crystal lattice</a:t>
            </a:r>
          </a:p>
          <a:p>
            <a:pPr>
              <a:buFont typeface="Arial" pitchFamily="34" charset="0"/>
              <a:buChar char="•"/>
            </a:pPr>
            <a:endParaRPr lang="en-US" sz="2400" dirty="0" smtClean="0"/>
          </a:p>
          <a:p>
            <a:pPr>
              <a:buFont typeface="Arial" pitchFamily="34" charset="0"/>
              <a:buChar char="•"/>
            </a:pPr>
            <a:r>
              <a:rPr lang="en-US" sz="2400" dirty="0" smtClean="0"/>
              <a:t>  Each atom in the lattice acts like a 	source of scattered 	electrons</a:t>
            </a:r>
          </a:p>
          <a:p>
            <a:pPr>
              <a:buFont typeface="Arial" pitchFamily="34" charset="0"/>
              <a:buChar char="•"/>
            </a:pPr>
            <a:endParaRPr lang="en-US" sz="2400" dirty="0" smtClean="0"/>
          </a:p>
          <a:p>
            <a:pPr>
              <a:buFont typeface="Arial" pitchFamily="34" charset="0"/>
              <a:buChar char="•"/>
            </a:pPr>
            <a:r>
              <a:rPr lang="en-US" sz="2400" dirty="0" smtClean="0"/>
              <a:t>  Electrons behave like in the 	double-slit experiment, but 	with many slits instead of 	two.</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28389" y="268069"/>
            <a:ext cx="3320011" cy="646331"/>
          </a:xfrm>
          <a:prstGeom prst="rect">
            <a:avLst/>
          </a:prstGeom>
          <a:noFill/>
        </p:spPr>
        <p:txBody>
          <a:bodyPr wrap="none" rtlCol="0">
            <a:spAutoFit/>
          </a:bodyPr>
          <a:lstStyle/>
          <a:p>
            <a:r>
              <a:rPr lang="en-US" sz="3600" u="sng" dirty="0" smtClean="0"/>
              <a:t>X-Ray Diffraction</a:t>
            </a:r>
            <a:endParaRPr lang="en-US" sz="3600" u="sng" dirty="0"/>
          </a:p>
        </p:txBody>
      </p:sp>
      <p:sp>
        <p:nvSpPr>
          <p:cNvPr id="4" name="TextBox 3"/>
          <p:cNvSpPr txBox="1"/>
          <p:nvPr/>
        </p:nvSpPr>
        <p:spPr>
          <a:xfrm>
            <a:off x="1173643" y="5791200"/>
            <a:ext cx="6903557" cy="830997"/>
          </a:xfrm>
          <a:prstGeom prst="rect">
            <a:avLst/>
          </a:prstGeom>
          <a:noFill/>
        </p:spPr>
        <p:txBody>
          <a:bodyPr wrap="none" rtlCol="0">
            <a:spAutoFit/>
          </a:bodyPr>
          <a:lstStyle/>
          <a:p>
            <a:pPr marL="342900" indent="-342900">
              <a:buAutoNum type="alphaLcParenBoth"/>
            </a:pPr>
            <a:r>
              <a:rPr lang="en-US" sz="2400" dirty="0" smtClean="0"/>
              <a:t>represents actual measurement</a:t>
            </a:r>
          </a:p>
          <a:p>
            <a:pPr marL="342900" indent="-342900">
              <a:buAutoNum type="alphaLcParenBoth"/>
            </a:pPr>
            <a:r>
              <a:rPr lang="en-US" sz="2400" dirty="0" smtClean="0"/>
              <a:t>represents theoretical prediction for a double-helix</a:t>
            </a:r>
            <a:endParaRPr lang="en-US" sz="2400" dirty="0"/>
          </a:p>
        </p:txBody>
      </p:sp>
      <p:sp>
        <p:nvSpPr>
          <p:cNvPr id="5" name="TextBox 4"/>
          <p:cNvSpPr txBox="1"/>
          <p:nvPr/>
        </p:nvSpPr>
        <p:spPr>
          <a:xfrm>
            <a:off x="6146863" y="6172200"/>
            <a:ext cx="1930337" cy="461665"/>
          </a:xfrm>
          <a:prstGeom prst="rect">
            <a:avLst/>
          </a:prstGeom>
          <a:solidFill>
            <a:schemeClr val="bg1">
              <a:lumMod val="85000"/>
            </a:schemeClr>
          </a:solidFill>
        </p:spPr>
        <p:txBody>
          <a:bodyPr wrap="none" rtlCol="0">
            <a:spAutoFit/>
          </a:bodyPr>
          <a:lstStyle/>
          <a:p>
            <a:r>
              <a:rPr lang="en-US" sz="2400" dirty="0" smtClean="0">
                <a:solidFill>
                  <a:srgbClr val="FF0000"/>
                </a:solidFill>
              </a:rPr>
              <a:t>???   </a:t>
            </a:r>
            <a:r>
              <a:rPr lang="en-US" dirty="0" smtClean="0"/>
              <a:t>                     </a:t>
            </a:r>
            <a:endParaRPr lang="en-US" dirty="0"/>
          </a:p>
        </p:txBody>
      </p:sp>
      <p:sp>
        <p:nvSpPr>
          <p:cNvPr id="6" name="TextBox 5"/>
          <p:cNvSpPr txBox="1"/>
          <p:nvPr/>
        </p:nvSpPr>
        <p:spPr>
          <a:xfrm>
            <a:off x="2760174" y="304800"/>
            <a:ext cx="3793026" cy="646331"/>
          </a:xfrm>
          <a:prstGeom prst="rect">
            <a:avLst/>
          </a:prstGeom>
          <a:noFill/>
        </p:spPr>
        <p:txBody>
          <a:bodyPr wrap="none" rtlCol="0">
            <a:spAutoFit/>
          </a:bodyPr>
          <a:lstStyle/>
          <a:p>
            <a:r>
              <a:rPr lang="en-US" sz="3600" dirty="0" smtClean="0">
                <a:solidFill>
                  <a:srgbClr val="FF0000"/>
                </a:solidFill>
              </a:rPr>
              <a:t>DNA!! (Crick, 1952)</a:t>
            </a:r>
            <a:endParaRPr lang="en-US" sz="3600" dirty="0">
              <a:solidFill>
                <a:srgbClr val="FF0000"/>
              </a:solidFill>
            </a:endParaRPr>
          </a:p>
        </p:txBody>
      </p:sp>
      <p:pic>
        <p:nvPicPr>
          <p:cNvPr id="37891" name="Picture 3" descr="C:\Users\Zombie\Desktop\2130FA10_L21_DNADiffractionPattern.gif"/>
          <p:cNvPicPr>
            <a:picLocks noChangeAspect="1" noChangeArrowheads="1"/>
          </p:cNvPicPr>
          <p:nvPr/>
        </p:nvPicPr>
        <p:blipFill>
          <a:blip r:embed="rId2" cstate="print"/>
          <a:srcRect/>
          <a:stretch>
            <a:fillRect/>
          </a:stretch>
        </p:blipFill>
        <p:spPr bwMode="auto">
          <a:xfrm>
            <a:off x="2286000" y="945356"/>
            <a:ext cx="4500563" cy="48458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14400" y="457200"/>
            <a:ext cx="7538026" cy="646331"/>
          </a:xfrm>
          <a:prstGeom prst="rect">
            <a:avLst/>
          </a:prstGeom>
          <a:noFill/>
        </p:spPr>
        <p:txBody>
          <a:bodyPr wrap="none" rtlCol="0">
            <a:spAutoFit/>
          </a:bodyPr>
          <a:lstStyle/>
          <a:p>
            <a:r>
              <a:rPr lang="en-US" sz="3600" b="1" u="sng" dirty="0" smtClean="0"/>
              <a:t>Low Energy Electron Diffraction (LEED)</a:t>
            </a:r>
            <a:endParaRPr lang="en-US" sz="3600" b="1" u="sng" dirty="0"/>
          </a:p>
        </p:txBody>
      </p:sp>
      <p:sp>
        <p:nvSpPr>
          <p:cNvPr id="6" name="TextBox 5"/>
          <p:cNvSpPr txBox="1"/>
          <p:nvPr/>
        </p:nvSpPr>
        <p:spPr>
          <a:xfrm>
            <a:off x="2590800" y="5181600"/>
            <a:ext cx="3962400" cy="461665"/>
          </a:xfrm>
          <a:prstGeom prst="rect">
            <a:avLst/>
          </a:prstGeom>
          <a:noFill/>
        </p:spPr>
        <p:txBody>
          <a:bodyPr wrap="square" rtlCol="0">
            <a:spAutoFit/>
          </a:bodyPr>
          <a:lstStyle/>
          <a:p>
            <a:r>
              <a:rPr lang="en-US" sz="2400" b="1" u="sng" dirty="0" smtClean="0"/>
              <a:t>LEED</a:t>
            </a:r>
            <a:r>
              <a:rPr lang="en-US" sz="2400" dirty="0" smtClean="0"/>
              <a:t> image of a silicon crystal</a:t>
            </a:r>
            <a:endParaRPr lang="en-US" sz="2400" dirty="0"/>
          </a:p>
        </p:txBody>
      </p:sp>
      <p:pic>
        <p:nvPicPr>
          <p:cNvPr id="37891" name="Picture 3" descr="C:\Users\Zombie\Desktop\leed_crystal.jpg"/>
          <p:cNvPicPr>
            <a:picLocks noChangeAspect="1" noChangeArrowheads="1"/>
          </p:cNvPicPr>
          <p:nvPr/>
        </p:nvPicPr>
        <p:blipFill>
          <a:blip r:embed="rId2" cstate="print"/>
          <a:srcRect/>
          <a:stretch>
            <a:fillRect/>
          </a:stretch>
        </p:blipFill>
        <p:spPr bwMode="auto">
          <a:xfrm>
            <a:off x="2667000" y="1219200"/>
            <a:ext cx="3810000" cy="364236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5" descr="spidey"/>
          <p:cNvPicPr>
            <a:picLocks noChangeAspect="1" noChangeArrowheads="1"/>
          </p:cNvPicPr>
          <p:nvPr/>
        </p:nvPicPr>
        <p:blipFill>
          <a:blip r:embed="rId2" cstate="print"/>
          <a:srcRect/>
          <a:stretch>
            <a:fillRect/>
          </a:stretch>
        </p:blipFill>
        <p:spPr bwMode="auto">
          <a:xfrm>
            <a:off x="457200" y="1905000"/>
            <a:ext cx="4572000" cy="3748088"/>
          </a:xfrm>
          <a:prstGeom prst="rect">
            <a:avLst/>
          </a:prstGeom>
          <a:noFill/>
          <a:ln w="9525">
            <a:noFill/>
            <a:miter lim="800000"/>
            <a:headEnd/>
            <a:tailEnd/>
          </a:ln>
        </p:spPr>
      </p:pic>
      <p:pic>
        <p:nvPicPr>
          <p:cNvPr id="3" name="Picture 8" descr="eye"/>
          <p:cNvPicPr>
            <a:picLocks noChangeAspect="1" noChangeArrowheads="1"/>
          </p:cNvPicPr>
          <p:nvPr/>
        </p:nvPicPr>
        <p:blipFill>
          <a:blip r:embed="rId3" cstate="print"/>
          <a:srcRect/>
          <a:stretch>
            <a:fillRect/>
          </a:stretch>
        </p:blipFill>
        <p:spPr bwMode="auto">
          <a:xfrm>
            <a:off x="5715000" y="1905000"/>
            <a:ext cx="2057400" cy="1685925"/>
          </a:xfrm>
          <a:prstGeom prst="rect">
            <a:avLst/>
          </a:prstGeom>
          <a:noFill/>
          <a:ln w="9525">
            <a:noFill/>
            <a:miter lim="800000"/>
            <a:headEnd/>
            <a:tailEnd/>
          </a:ln>
        </p:spPr>
      </p:pic>
      <p:pic>
        <p:nvPicPr>
          <p:cNvPr id="4" name="Picture 11" descr="DNA1"/>
          <p:cNvPicPr>
            <a:picLocks noChangeAspect="1" noChangeArrowheads="1"/>
          </p:cNvPicPr>
          <p:nvPr/>
        </p:nvPicPr>
        <p:blipFill>
          <a:blip r:embed="rId4" cstate="print"/>
          <a:srcRect/>
          <a:stretch>
            <a:fillRect/>
          </a:stretch>
        </p:blipFill>
        <p:spPr bwMode="auto">
          <a:xfrm>
            <a:off x="5486400" y="3987800"/>
            <a:ext cx="2362200" cy="1574800"/>
          </a:xfrm>
          <a:prstGeom prst="rect">
            <a:avLst/>
          </a:prstGeom>
          <a:noFill/>
          <a:ln w="9525">
            <a:noFill/>
            <a:miter lim="800000"/>
            <a:headEnd/>
            <a:tailEnd/>
          </a:ln>
        </p:spPr>
      </p:pic>
      <p:sp>
        <p:nvSpPr>
          <p:cNvPr id="5" name="Text Box 9"/>
          <p:cNvSpPr txBox="1">
            <a:spLocks noChangeArrowheads="1"/>
          </p:cNvSpPr>
          <p:nvPr/>
        </p:nvSpPr>
        <p:spPr bwMode="auto">
          <a:xfrm>
            <a:off x="6096000" y="3505200"/>
            <a:ext cx="1315168" cy="461665"/>
          </a:xfrm>
          <a:prstGeom prst="rect">
            <a:avLst/>
          </a:prstGeom>
          <a:noFill/>
          <a:ln w="9525">
            <a:noFill/>
            <a:miter lim="800000"/>
            <a:headEnd/>
            <a:tailEnd/>
          </a:ln>
        </p:spPr>
        <p:txBody>
          <a:bodyPr wrap="none">
            <a:spAutoFit/>
          </a:bodyPr>
          <a:lstStyle/>
          <a:p>
            <a:r>
              <a:rPr lang="en-US" sz="2400" dirty="0" smtClean="0"/>
              <a:t>Ant’s </a:t>
            </a:r>
            <a:r>
              <a:rPr lang="en-US" sz="2400" dirty="0"/>
              <a:t>E</a:t>
            </a:r>
            <a:r>
              <a:rPr lang="en-US" sz="2400" dirty="0" smtClean="0"/>
              <a:t>ye</a:t>
            </a:r>
            <a:endParaRPr lang="en-US" sz="2400" dirty="0"/>
          </a:p>
        </p:txBody>
      </p:sp>
      <p:sp>
        <p:nvSpPr>
          <p:cNvPr id="6" name="Text Box 6"/>
          <p:cNvSpPr txBox="1">
            <a:spLocks noChangeArrowheads="1"/>
          </p:cNvSpPr>
          <p:nvPr/>
        </p:nvSpPr>
        <p:spPr bwMode="auto">
          <a:xfrm>
            <a:off x="1828800" y="5638800"/>
            <a:ext cx="1567160" cy="461665"/>
          </a:xfrm>
          <a:prstGeom prst="rect">
            <a:avLst/>
          </a:prstGeom>
          <a:noFill/>
          <a:ln w="9525">
            <a:noFill/>
            <a:miter lim="800000"/>
            <a:headEnd/>
            <a:tailEnd/>
          </a:ln>
        </p:spPr>
        <p:txBody>
          <a:bodyPr wrap="none">
            <a:spAutoFit/>
          </a:bodyPr>
          <a:lstStyle/>
          <a:p>
            <a:r>
              <a:rPr lang="en-US" sz="2400" dirty="0" smtClean="0"/>
              <a:t>Tiny Spider</a:t>
            </a:r>
            <a:endParaRPr lang="en-US" sz="2400" dirty="0"/>
          </a:p>
        </p:txBody>
      </p:sp>
      <p:sp>
        <p:nvSpPr>
          <p:cNvPr id="8" name="TextBox 7"/>
          <p:cNvSpPr txBox="1"/>
          <p:nvPr/>
        </p:nvSpPr>
        <p:spPr>
          <a:xfrm>
            <a:off x="2438400" y="457200"/>
            <a:ext cx="4075155" cy="646331"/>
          </a:xfrm>
          <a:prstGeom prst="rect">
            <a:avLst/>
          </a:prstGeom>
          <a:noFill/>
        </p:spPr>
        <p:txBody>
          <a:bodyPr wrap="none" rtlCol="0">
            <a:spAutoFit/>
          </a:bodyPr>
          <a:lstStyle/>
          <a:p>
            <a:r>
              <a:rPr lang="en-US" sz="3600" b="1" u="sng" dirty="0" smtClean="0"/>
              <a:t>Electron Microscopy</a:t>
            </a:r>
            <a:endParaRPr lang="en-US" sz="3600" b="1" u="sng" dirty="0"/>
          </a:p>
        </p:txBody>
      </p:sp>
      <p:sp>
        <p:nvSpPr>
          <p:cNvPr id="9" name="TextBox 8"/>
          <p:cNvSpPr txBox="1"/>
          <p:nvPr/>
        </p:nvSpPr>
        <p:spPr>
          <a:xfrm>
            <a:off x="2009979" y="1219200"/>
            <a:ext cx="5152821" cy="461665"/>
          </a:xfrm>
          <a:prstGeom prst="rect">
            <a:avLst/>
          </a:prstGeom>
          <a:noFill/>
        </p:spPr>
        <p:txBody>
          <a:bodyPr wrap="none" rtlCol="0">
            <a:spAutoFit/>
          </a:bodyPr>
          <a:lstStyle/>
          <a:p>
            <a:r>
              <a:rPr lang="en-US" sz="2400" dirty="0" smtClean="0"/>
              <a:t>Use electron waves just like light waves:</a:t>
            </a:r>
            <a:endParaRPr lang="en-US" sz="2400" dirty="0"/>
          </a:p>
        </p:txBody>
      </p:sp>
      <p:sp>
        <p:nvSpPr>
          <p:cNvPr id="10" name="Text Box 6"/>
          <p:cNvSpPr txBox="1">
            <a:spLocks noChangeArrowheads="1"/>
          </p:cNvSpPr>
          <p:nvPr/>
        </p:nvSpPr>
        <p:spPr bwMode="auto">
          <a:xfrm>
            <a:off x="5711361" y="5638800"/>
            <a:ext cx="1984839" cy="461665"/>
          </a:xfrm>
          <a:prstGeom prst="rect">
            <a:avLst/>
          </a:prstGeom>
          <a:noFill/>
          <a:ln w="9525">
            <a:noFill/>
            <a:miter lim="800000"/>
            <a:headEnd/>
            <a:tailEnd/>
          </a:ln>
        </p:spPr>
        <p:txBody>
          <a:bodyPr wrap="none">
            <a:spAutoFit/>
          </a:bodyPr>
          <a:lstStyle/>
          <a:p>
            <a:r>
              <a:rPr lang="en-US" sz="2400" dirty="0" smtClean="0"/>
              <a:t>DNA Molecule</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Users\Zombie\Desktop\Neutron_DoubleSlit.JPG"/>
          <p:cNvPicPr>
            <a:picLocks noChangeAspect="1" noChangeArrowheads="1"/>
          </p:cNvPicPr>
          <p:nvPr/>
        </p:nvPicPr>
        <p:blipFill>
          <a:blip r:embed="rId2" cstate="print"/>
          <a:srcRect/>
          <a:stretch>
            <a:fillRect/>
          </a:stretch>
        </p:blipFill>
        <p:spPr bwMode="auto">
          <a:xfrm>
            <a:off x="990600" y="838200"/>
            <a:ext cx="6993731" cy="4336256"/>
          </a:xfrm>
          <a:prstGeom prst="rect">
            <a:avLst/>
          </a:prstGeom>
          <a:noFill/>
        </p:spPr>
      </p:pic>
      <p:sp>
        <p:nvSpPr>
          <p:cNvPr id="3" name="TextBox 2"/>
          <p:cNvSpPr txBox="1"/>
          <p:nvPr/>
        </p:nvSpPr>
        <p:spPr>
          <a:xfrm>
            <a:off x="2658904" y="268069"/>
            <a:ext cx="4153125" cy="646331"/>
          </a:xfrm>
          <a:prstGeom prst="rect">
            <a:avLst/>
          </a:prstGeom>
          <a:noFill/>
        </p:spPr>
        <p:txBody>
          <a:bodyPr wrap="none" rtlCol="0">
            <a:spAutoFit/>
          </a:bodyPr>
          <a:lstStyle/>
          <a:p>
            <a:r>
              <a:rPr lang="en-US" sz="3600" u="sng" dirty="0" smtClean="0"/>
              <a:t>Neutron Interference</a:t>
            </a:r>
            <a:endParaRPr lang="en-US" sz="3600" u="sng"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5" name="Picture 3" descr="C:\Users\Zombie\Desktop\C60_Interference.JPG"/>
          <p:cNvPicPr>
            <a:picLocks noChangeAspect="1" noChangeArrowheads="1"/>
          </p:cNvPicPr>
          <p:nvPr/>
        </p:nvPicPr>
        <p:blipFill>
          <a:blip r:embed="rId2" cstate="print"/>
          <a:srcRect/>
          <a:stretch>
            <a:fillRect/>
          </a:stretch>
        </p:blipFill>
        <p:spPr bwMode="auto">
          <a:xfrm>
            <a:off x="990600" y="866775"/>
            <a:ext cx="7272338" cy="5000625"/>
          </a:xfrm>
          <a:prstGeom prst="rect">
            <a:avLst/>
          </a:prstGeom>
          <a:noFill/>
        </p:spPr>
      </p:pic>
      <p:sp>
        <p:nvSpPr>
          <p:cNvPr id="4" name="TextBox 3"/>
          <p:cNvSpPr txBox="1"/>
          <p:nvPr/>
        </p:nvSpPr>
        <p:spPr>
          <a:xfrm>
            <a:off x="3124200" y="268069"/>
            <a:ext cx="3447226" cy="646331"/>
          </a:xfrm>
          <a:prstGeom prst="rect">
            <a:avLst/>
          </a:prstGeom>
          <a:noFill/>
        </p:spPr>
        <p:txBody>
          <a:bodyPr wrap="none" rtlCol="0">
            <a:spAutoFit/>
          </a:bodyPr>
          <a:lstStyle/>
          <a:p>
            <a:r>
              <a:rPr lang="en-US" sz="3600" u="sng" dirty="0" smtClean="0"/>
              <a:t>C-60 Interference</a:t>
            </a:r>
            <a:endParaRPr lang="en-US" sz="3600" u="sng" dirty="0"/>
          </a:p>
        </p:txBody>
      </p:sp>
      <p:pic>
        <p:nvPicPr>
          <p:cNvPr id="5" name="Picture 8"/>
          <p:cNvPicPr>
            <a:picLocks noChangeAspect="1" noChangeArrowheads="1"/>
          </p:cNvPicPr>
          <p:nvPr/>
        </p:nvPicPr>
        <p:blipFill>
          <a:blip r:embed="rId3" cstate="print"/>
          <a:srcRect/>
          <a:stretch>
            <a:fillRect/>
          </a:stretch>
        </p:blipFill>
        <p:spPr bwMode="auto">
          <a:xfrm>
            <a:off x="7624816" y="0"/>
            <a:ext cx="1519184" cy="1404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Users\Zombie\Desktop\BEC_Interference.JPG"/>
          <p:cNvPicPr>
            <a:picLocks noChangeAspect="1" noChangeArrowheads="1"/>
          </p:cNvPicPr>
          <p:nvPr/>
        </p:nvPicPr>
        <p:blipFill>
          <a:blip r:embed="rId2" cstate="print"/>
          <a:srcRect/>
          <a:stretch>
            <a:fillRect/>
          </a:stretch>
        </p:blipFill>
        <p:spPr bwMode="auto">
          <a:xfrm>
            <a:off x="2486025" y="1362075"/>
            <a:ext cx="4371975" cy="3743325"/>
          </a:xfrm>
          <a:prstGeom prst="rect">
            <a:avLst/>
          </a:prstGeom>
          <a:noFill/>
        </p:spPr>
      </p:pic>
      <p:sp>
        <p:nvSpPr>
          <p:cNvPr id="3" name="TextBox 2"/>
          <p:cNvSpPr txBox="1"/>
          <p:nvPr/>
        </p:nvSpPr>
        <p:spPr>
          <a:xfrm>
            <a:off x="3014207" y="268069"/>
            <a:ext cx="3310393" cy="646331"/>
          </a:xfrm>
          <a:prstGeom prst="rect">
            <a:avLst/>
          </a:prstGeom>
          <a:noFill/>
        </p:spPr>
        <p:txBody>
          <a:bodyPr wrap="none" rtlCol="0">
            <a:spAutoFit/>
          </a:bodyPr>
          <a:lstStyle/>
          <a:p>
            <a:r>
              <a:rPr lang="en-US" sz="3600" u="sng" dirty="0" smtClean="0"/>
              <a:t>BEC Interference</a:t>
            </a:r>
            <a:endParaRPr lang="en-US" sz="360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descr="C:\Users\Zombie\Desktop\2130FA10_L20_CalciumExcitation copy.jpg"/>
          <p:cNvPicPr>
            <a:picLocks noChangeAspect="1" noChangeArrowheads="1"/>
          </p:cNvPicPr>
          <p:nvPr/>
        </p:nvPicPr>
        <p:blipFill>
          <a:blip r:embed="rId2" cstate="print"/>
          <a:srcRect/>
          <a:stretch>
            <a:fillRect/>
          </a:stretch>
        </p:blipFill>
        <p:spPr bwMode="auto">
          <a:xfrm>
            <a:off x="76200" y="1139952"/>
            <a:ext cx="4200144" cy="4803648"/>
          </a:xfrm>
          <a:prstGeom prst="rect">
            <a:avLst/>
          </a:prstGeom>
          <a:noFill/>
        </p:spPr>
      </p:pic>
      <p:sp>
        <p:nvSpPr>
          <p:cNvPr id="3" name="TextBox 2"/>
          <p:cNvSpPr txBox="1"/>
          <p:nvPr/>
        </p:nvSpPr>
        <p:spPr>
          <a:xfrm>
            <a:off x="0" y="304800"/>
            <a:ext cx="9143999" cy="646331"/>
          </a:xfrm>
          <a:prstGeom prst="rect">
            <a:avLst/>
          </a:prstGeom>
          <a:noFill/>
        </p:spPr>
        <p:txBody>
          <a:bodyPr wrap="square" rtlCol="0">
            <a:spAutoFit/>
          </a:bodyPr>
          <a:lstStyle/>
          <a:p>
            <a:pPr algn="ctr"/>
            <a:r>
              <a:rPr lang="en-US" sz="3600" u="sng" dirty="0" smtClean="0"/>
              <a:t>Single Photon Source </a:t>
            </a:r>
            <a:endParaRPr lang="en-US" sz="3600" u="sng" dirty="0"/>
          </a:p>
        </p:txBody>
      </p:sp>
      <p:sp>
        <p:nvSpPr>
          <p:cNvPr id="4" name="TextBox 3"/>
          <p:cNvSpPr txBox="1"/>
          <p:nvPr/>
        </p:nvSpPr>
        <p:spPr>
          <a:xfrm>
            <a:off x="4038600" y="1447800"/>
            <a:ext cx="5105400" cy="4401205"/>
          </a:xfrm>
          <a:prstGeom prst="rect">
            <a:avLst/>
          </a:prstGeom>
          <a:noFill/>
        </p:spPr>
        <p:txBody>
          <a:bodyPr wrap="square" rtlCol="0">
            <a:spAutoFit/>
          </a:bodyPr>
          <a:lstStyle/>
          <a:p>
            <a:pPr>
              <a:buFont typeface="Arial" pitchFamily="34" charset="0"/>
              <a:buChar char="•"/>
            </a:pPr>
            <a:r>
              <a:rPr lang="en-US" sz="2400" dirty="0" smtClean="0"/>
              <a:t>  Calcium atoms are excited by a two-photon absorption process</a:t>
            </a:r>
          </a:p>
          <a:p>
            <a:r>
              <a:rPr lang="en-US" sz="2400" dirty="0" smtClean="0"/>
              <a:t>(</a:t>
            </a:r>
            <a:r>
              <a:rPr lang="en-US" sz="2400" dirty="0" smtClean="0">
                <a:sym typeface="Symbol"/>
              </a:rPr>
              <a:t>E</a:t>
            </a:r>
            <a:r>
              <a:rPr lang="en-US" sz="2400" baseline="-25000" dirty="0" smtClean="0"/>
              <a:t>K</a:t>
            </a:r>
            <a:r>
              <a:rPr lang="en-US" sz="2400" dirty="0" smtClean="0"/>
              <a:t> = 3.05 eV) + (</a:t>
            </a:r>
            <a:r>
              <a:rPr lang="en-US" sz="2400" dirty="0" smtClean="0">
                <a:sym typeface="Symbol"/>
              </a:rPr>
              <a:t>E</a:t>
            </a:r>
            <a:r>
              <a:rPr lang="en-US" sz="2400" baseline="-25000" dirty="0" smtClean="0"/>
              <a:t>D</a:t>
            </a:r>
            <a:r>
              <a:rPr lang="en-US" sz="2400" dirty="0" smtClean="0"/>
              <a:t> = 2.13 eV).</a:t>
            </a:r>
          </a:p>
          <a:p>
            <a:pPr>
              <a:buFont typeface="Arial" pitchFamily="34" charset="0"/>
              <a:buChar char="•"/>
            </a:pPr>
            <a:endParaRPr lang="en-US" sz="2400" dirty="0" smtClean="0"/>
          </a:p>
          <a:p>
            <a:pPr>
              <a:buFont typeface="Arial" pitchFamily="34" charset="0"/>
              <a:buChar char="•"/>
            </a:pPr>
            <a:r>
              <a:rPr lang="en-US" sz="2400" dirty="0" smtClean="0"/>
              <a:t>  The excited state first decays by single photon emission (</a:t>
            </a:r>
            <a:r>
              <a:rPr lang="en-US" sz="2400" dirty="0" smtClean="0">
                <a:sym typeface="Symbol"/>
              </a:rPr>
              <a:t>E</a:t>
            </a:r>
            <a:r>
              <a:rPr lang="en-US" sz="2400" baseline="-25000" dirty="0" smtClean="0"/>
              <a:t>1</a:t>
            </a:r>
            <a:r>
              <a:rPr lang="en-US" sz="2400" dirty="0" smtClean="0"/>
              <a:t> = 2.25 eV).</a:t>
            </a:r>
          </a:p>
          <a:p>
            <a:pPr>
              <a:buFont typeface="Arial" pitchFamily="34" charset="0"/>
              <a:buChar char="•"/>
            </a:pPr>
            <a:endParaRPr lang="en-US" sz="2400" baseline="-25000" dirty="0" smtClean="0"/>
          </a:p>
          <a:p>
            <a:pPr>
              <a:buFont typeface="Arial" pitchFamily="34" charset="0"/>
              <a:buChar char="•"/>
            </a:pPr>
            <a:r>
              <a:rPr lang="en-US" sz="2400" baseline="-25000" dirty="0" smtClean="0"/>
              <a:t> </a:t>
            </a:r>
            <a:r>
              <a:rPr lang="en-US" sz="2400" dirty="0" smtClean="0"/>
              <a:t> The lifetime of the intermediate state is </a:t>
            </a:r>
            <a:r>
              <a:rPr lang="el-GR" sz="2400" dirty="0" smtClean="0"/>
              <a:t>τ</a:t>
            </a:r>
            <a:r>
              <a:rPr lang="en-US" sz="2400" dirty="0" smtClean="0"/>
              <a:t> </a:t>
            </a:r>
            <a:r>
              <a:rPr lang="en-US" sz="2400" baseline="-10000" dirty="0" smtClean="0"/>
              <a:t>~</a:t>
            </a:r>
            <a:r>
              <a:rPr lang="en-US" sz="2400" dirty="0" smtClean="0"/>
              <a:t> 5 ns.</a:t>
            </a:r>
          </a:p>
          <a:p>
            <a:pPr>
              <a:buFont typeface="Arial" pitchFamily="34" charset="0"/>
              <a:buChar char="•"/>
            </a:pPr>
            <a:endParaRPr lang="en-US" sz="2400" dirty="0" smtClean="0"/>
          </a:p>
          <a:p>
            <a:pPr>
              <a:buFont typeface="Arial" pitchFamily="34" charset="0"/>
              <a:buChar char="•"/>
            </a:pPr>
            <a:r>
              <a:rPr lang="en-US" sz="2400" dirty="0" smtClean="0"/>
              <a:t>  High probability the second photon (</a:t>
            </a:r>
            <a:r>
              <a:rPr lang="en-US" sz="2400" dirty="0" smtClean="0">
                <a:sym typeface="Symbol"/>
              </a:rPr>
              <a:t>E</a:t>
            </a:r>
            <a:r>
              <a:rPr lang="en-US" sz="2400" baseline="-25000" dirty="0" smtClean="0"/>
              <a:t>2</a:t>
            </a:r>
            <a:r>
              <a:rPr lang="en-US" sz="2400" dirty="0" smtClean="0"/>
              <a:t> = 2.93 eV) is emitted within t = 2</a:t>
            </a:r>
            <a:r>
              <a:rPr lang="el-GR" sz="2400" dirty="0" smtClean="0"/>
              <a:t>τ</a:t>
            </a:r>
            <a:endParaRPr lang="en-US" sz="2400" baseline="-25000" dirty="0" smtClean="0"/>
          </a:p>
        </p:txBody>
      </p:sp>
      <p:sp>
        <p:nvSpPr>
          <p:cNvPr id="5" name="TextBox 4"/>
          <p:cNvSpPr txBox="1"/>
          <p:nvPr/>
        </p:nvSpPr>
        <p:spPr>
          <a:xfrm>
            <a:off x="184265" y="6096000"/>
            <a:ext cx="8792600" cy="461665"/>
          </a:xfrm>
          <a:prstGeom prst="rect">
            <a:avLst/>
          </a:prstGeom>
          <a:noFill/>
        </p:spPr>
        <p:txBody>
          <a:bodyPr wrap="none" rtlCol="0">
            <a:spAutoFit/>
          </a:bodyPr>
          <a:lstStyle/>
          <a:p>
            <a:r>
              <a:rPr lang="en-US" sz="2400" dirty="0" smtClean="0">
                <a:solidFill>
                  <a:srgbClr val="FF0000"/>
                </a:solidFill>
              </a:rPr>
              <a:t>Why two-photon excitation?  Why not a single laser pulse of 5.18 eV?</a:t>
            </a:r>
            <a:endParaRPr lang="en-US" sz="2400" dirty="0">
              <a:solidFill>
                <a:srgbClr val="FF0000"/>
              </a:solidFill>
            </a:endParaRPr>
          </a:p>
        </p:txBody>
      </p:sp>
      <p:sp>
        <p:nvSpPr>
          <p:cNvPr id="6" name="Oval 5"/>
          <p:cNvSpPr/>
          <p:nvPr/>
        </p:nvSpPr>
        <p:spPr>
          <a:xfrm>
            <a:off x="1219200" y="5181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flipH="1" flipV="1">
            <a:off x="189706" y="4152900"/>
            <a:ext cx="23622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800100" y="2324100"/>
            <a:ext cx="1143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1295399" y="1752600"/>
            <a:ext cx="1447800" cy="1447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4800" y="3962400"/>
            <a:ext cx="914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8600" y="2057400"/>
            <a:ext cx="990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5400000">
            <a:off x="1257300" y="3467100"/>
            <a:ext cx="2057400" cy="1676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62200" y="1905000"/>
            <a:ext cx="1066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14600" y="4343400"/>
            <a:ext cx="1066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057400" y="4724400"/>
            <a:ext cx="1066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4" presetClass="path" presetSubtype="0" accel="50000" decel="50000" fill="hold" grpId="0" nodeType="withEffect">
                                  <p:stCondLst>
                                    <p:cond delay="0"/>
                                  </p:stCondLst>
                                  <p:childTnLst>
                                    <p:animMotion origin="layout" path="M 0 0  L 0 -0.33302  E" pathEditMode="relative" ptsTypes="">
                                      <p:cBhvr>
                                        <p:cTn id="8" dur="1000" fill="hold"/>
                                        <p:tgtEl>
                                          <p:spTgt spid="6"/>
                                        </p:tgtEl>
                                        <p:attrNameLst>
                                          <p:attrName>ppt_x</p:attrName>
                                          <p:attrName>ppt_y</p:attrName>
                                        </p:attrNameLst>
                                      </p:cBhvr>
                                    </p:animMotion>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3.33333E-6 -0.33303 L 3.33333E-6 -0.51064 " pathEditMode="relative" rAng="0" ptsTypes="AA">
                                      <p:cBhvr>
                                        <p:cTn id="14" dur="1000" fill="hold"/>
                                        <p:tgtEl>
                                          <p:spTgt spid="6"/>
                                        </p:tgtEl>
                                        <p:attrNameLst>
                                          <p:attrName>ppt_x</p:attrName>
                                          <p:attrName>ppt_y</p:attrName>
                                        </p:attrNameLst>
                                      </p:cBhvr>
                                      <p:rCtr x="0" y="-89"/>
                                    </p:animMotion>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49" presetClass="path" presetSubtype="0" accel="50000" decel="50000" fill="hold" grpId="3" nodeType="withEffect">
                                  <p:stCondLst>
                                    <p:cond delay="0"/>
                                  </p:stCondLst>
                                  <p:childTnLst>
                                    <p:animMotion origin="layout" path="M 3.33333E-6 -0.51065 L 0.15 -0.3 " pathEditMode="relative" rAng="0" ptsTypes="AA">
                                      <p:cBhvr>
                                        <p:cTn id="28" dur="500" fill="hold"/>
                                        <p:tgtEl>
                                          <p:spTgt spid="6"/>
                                        </p:tgtEl>
                                        <p:attrNameLst>
                                          <p:attrName>ppt_x</p:attrName>
                                          <p:attrName>ppt_y</p:attrName>
                                        </p:attrNameLst>
                                      </p:cBhvr>
                                      <p:rCtr x="75" y="105"/>
                                    </p:animMotion>
                                  </p:childTnLst>
                                </p:cTn>
                              </p:par>
                              <p:par>
                                <p:cTn id="29" presetID="1" presetClass="exit"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0" presetClass="path" presetSubtype="0" accel="50000" decel="50000" fill="hold" grpId="2" nodeType="withEffect">
                                  <p:stCondLst>
                                    <p:cond delay="0"/>
                                  </p:stCondLst>
                                  <p:childTnLst>
                                    <p:animMotion origin="layout" path="M 0.16666 -0.29973 L 0.2 -0.29973 " pathEditMode="relative" rAng="0" ptsTypes="AA">
                                      <p:cBhvr>
                                        <p:cTn id="36" dur="2000" fill="hold"/>
                                        <p:tgtEl>
                                          <p:spTgt spid="6"/>
                                        </p:tgtEl>
                                        <p:attrNameLst>
                                          <p:attrName>ppt_x</p:attrName>
                                          <p:attrName>ppt_y</p:attrName>
                                        </p:attrNameLst>
                                      </p:cBhvr>
                                      <p:rCtr x="17" y="0"/>
                                    </p:animMotion>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0" presetClass="path" presetSubtype="0" accel="50000" decel="50000" fill="hold" grpId="4" nodeType="withEffect">
                                  <p:stCondLst>
                                    <p:cond delay="0"/>
                                  </p:stCondLst>
                                  <p:childTnLst>
                                    <p:animMotion origin="layout" path="M 0.2 -0.29972 L 0.01666 1.72063E-6 " pathEditMode="relative" rAng="0" ptsTypes="AA">
                                      <p:cBhvr>
                                        <p:cTn id="43" dur="500" fill="hold"/>
                                        <p:tgtEl>
                                          <p:spTgt spid="6"/>
                                        </p:tgtEl>
                                        <p:attrNameLst>
                                          <p:attrName>ppt_x</p:attrName>
                                          <p:attrName>ppt_y</p:attrName>
                                        </p:attrNameLst>
                                      </p:cBhvr>
                                      <p:rCtr x="-92" y="150"/>
                                    </p:animMotion>
                                  </p:childTnLst>
                                </p:cTn>
                              </p:par>
                              <p:par>
                                <p:cTn id="44" presetID="1" presetClass="exit"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animBg="1"/>
      <p:bldP spid="6" grpId="1" animBg="1"/>
      <p:bldP spid="6" grpId="2" animBg="1"/>
      <p:bldP spid="6" grpId="3" animBg="1"/>
      <p:bldP spid="6" grpId="4" animBg="1"/>
      <p:bldP spid="16" grpId="0" animBg="1"/>
      <p:bldP spid="17"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2895600" y="268069"/>
            <a:ext cx="3219664" cy="646331"/>
          </a:xfrm>
          <a:prstGeom prst="rect">
            <a:avLst/>
          </a:prstGeom>
          <a:noFill/>
        </p:spPr>
        <p:txBody>
          <a:bodyPr wrap="none" rtlCol="0">
            <a:spAutoFit/>
          </a:bodyPr>
          <a:lstStyle/>
          <a:p>
            <a:r>
              <a:rPr lang="en-US" sz="3600" u="sng" dirty="0" smtClean="0"/>
              <a:t>Experiment One</a:t>
            </a:r>
            <a:endParaRPr lang="en-US" sz="3600" u="sng" dirty="0"/>
          </a:p>
        </p:txBody>
      </p:sp>
      <p:sp>
        <p:nvSpPr>
          <p:cNvPr id="10" name="TextBox 9"/>
          <p:cNvSpPr txBox="1"/>
          <p:nvPr/>
        </p:nvSpPr>
        <p:spPr>
          <a:xfrm>
            <a:off x="533400" y="4114800"/>
            <a:ext cx="8018670" cy="2031325"/>
          </a:xfrm>
          <a:prstGeom prst="rect">
            <a:avLst/>
          </a:prstGeom>
          <a:noFill/>
        </p:spPr>
        <p:txBody>
          <a:bodyPr wrap="none" rtlCol="0">
            <a:spAutoFit/>
          </a:bodyPr>
          <a:lstStyle/>
          <a:p>
            <a:pPr>
              <a:buFont typeface="Arial" pitchFamily="34" charset="0"/>
              <a:buChar char="•"/>
            </a:pPr>
            <a:r>
              <a:rPr lang="en-US" sz="2400" dirty="0" smtClean="0"/>
              <a:t>  M</a:t>
            </a:r>
            <a:r>
              <a:rPr lang="en-US" sz="2400" baseline="-25000" dirty="0" smtClean="0"/>
              <a:t>A</a:t>
            </a:r>
            <a:r>
              <a:rPr lang="en-US" sz="2400" dirty="0" smtClean="0"/>
              <a:t> and M</a:t>
            </a:r>
            <a:r>
              <a:rPr lang="en-US" sz="2400" baseline="-25000" dirty="0" smtClean="0"/>
              <a:t>B</a:t>
            </a:r>
            <a:r>
              <a:rPr lang="en-US" sz="2400" dirty="0" smtClean="0"/>
              <a:t> are mirrors.</a:t>
            </a:r>
          </a:p>
          <a:p>
            <a:pPr>
              <a:buFont typeface="Arial" pitchFamily="34" charset="0"/>
              <a:buChar char="•"/>
            </a:pPr>
            <a:endParaRPr lang="en-US" sz="1000" dirty="0" smtClean="0"/>
          </a:p>
          <a:p>
            <a:pPr>
              <a:buFont typeface="Arial" pitchFamily="34" charset="0"/>
              <a:buChar char="•"/>
            </a:pPr>
            <a:r>
              <a:rPr lang="en-US" sz="2400" dirty="0" smtClean="0"/>
              <a:t>  BS1 is a beam splitter.</a:t>
            </a:r>
          </a:p>
          <a:p>
            <a:pPr>
              <a:buFont typeface="Arial" pitchFamily="34" charset="0"/>
              <a:buChar char="•"/>
            </a:pPr>
            <a:endParaRPr lang="en-US" sz="1000" dirty="0" smtClean="0"/>
          </a:p>
          <a:p>
            <a:pPr>
              <a:buFont typeface="Arial" pitchFamily="34" charset="0"/>
              <a:buChar char="•"/>
            </a:pPr>
            <a:r>
              <a:rPr lang="en-US" sz="2400" dirty="0" smtClean="0"/>
              <a:t>  PM1, PMA &amp; PMB are all photomultipliers.</a:t>
            </a:r>
          </a:p>
          <a:p>
            <a:pPr>
              <a:buFont typeface="Arial" pitchFamily="34" charset="0"/>
              <a:buChar char="•"/>
            </a:pPr>
            <a:endParaRPr lang="en-US" sz="1000" dirty="0" smtClean="0"/>
          </a:p>
          <a:p>
            <a:pPr>
              <a:buFont typeface="Arial" pitchFamily="34" charset="0"/>
              <a:buChar char="•"/>
            </a:pPr>
            <a:r>
              <a:rPr lang="en-US" sz="2400" dirty="0" smtClean="0"/>
              <a:t>  N</a:t>
            </a:r>
            <a:r>
              <a:rPr lang="en-US" sz="2400" baseline="-25000" dirty="0" smtClean="0"/>
              <a:t>1</a:t>
            </a:r>
            <a:r>
              <a:rPr lang="en-US" sz="2400" dirty="0" smtClean="0"/>
              <a:t>, N</a:t>
            </a:r>
            <a:r>
              <a:rPr lang="en-US" sz="2400" baseline="-25000" dirty="0" smtClean="0"/>
              <a:t>A</a:t>
            </a:r>
            <a:r>
              <a:rPr lang="en-US" sz="2400" dirty="0" smtClean="0"/>
              <a:t>, N</a:t>
            </a:r>
            <a:r>
              <a:rPr lang="en-US" sz="2400" baseline="-25000" dirty="0" smtClean="0"/>
              <a:t>B</a:t>
            </a:r>
            <a:r>
              <a:rPr lang="en-US" sz="2400" dirty="0" smtClean="0"/>
              <a:t> &amp; N</a:t>
            </a:r>
            <a:r>
              <a:rPr lang="en-US" sz="2400" baseline="-25000" dirty="0" smtClean="0"/>
              <a:t>C</a:t>
            </a:r>
            <a:r>
              <a:rPr lang="en-US" sz="2400" dirty="0" smtClean="0"/>
              <a:t> are counters that record photon detections.</a:t>
            </a:r>
            <a:endParaRPr lang="en-US" sz="2400" dirty="0"/>
          </a:p>
        </p:txBody>
      </p:sp>
      <p:pic>
        <p:nvPicPr>
          <p:cNvPr id="29698" name="Picture 2" descr="C:\Users\Zombie\Desktop\AspectAntiCorrelation copy.jpg"/>
          <p:cNvPicPr>
            <a:picLocks noChangeAspect="1" noChangeArrowheads="1"/>
          </p:cNvPicPr>
          <p:nvPr/>
        </p:nvPicPr>
        <p:blipFill>
          <a:blip r:embed="rId2" cstate="print"/>
          <a:srcRect/>
          <a:stretch>
            <a:fillRect/>
          </a:stretch>
        </p:blipFill>
        <p:spPr bwMode="auto">
          <a:xfrm>
            <a:off x="411163" y="817563"/>
            <a:ext cx="8428037" cy="3297237"/>
          </a:xfrm>
          <a:prstGeom prst="rect">
            <a:avLst/>
          </a:prstGeom>
          <a:noFill/>
        </p:spPr>
      </p:pic>
      <p:sp>
        <p:nvSpPr>
          <p:cNvPr id="12" name="Oval 11"/>
          <p:cNvSpPr/>
          <p:nvPr/>
        </p:nvSpPr>
        <p:spPr>
          <a:xfrm>
            <a:off x="5105400" y="1600200"/>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324600" y="838200"/>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10400" y="1600200"/>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04800" y="1905000"/>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4400" y="3886200"/>
            <a:ext cx="792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001000" y="3581400"/>
            <a:ext cx="990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05400" y="2819400"/>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324600" y="2819400"/>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95400" y="2819400"/>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772400" y="533400"/>
            <a:ext cx="1219200" cy="3505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6" grpId="0" animBg="1"/>
      <p:bldP spid="16" grpId="1" animBg="1"/>
      <p:bldP spid="17" grpId="0" animBg="1"/>
      <p:bldP spid="17" grpId="1" animBg="1"/>
      <p:bldP spid="22" grpId="0" animBg="1"/>
      <p:bldP spid="15" grpId="0" animBg="1"/>
      <p:bldP spid="15" grpId="1" animBg="1"/>
      <p:bldP spid="13" grpId="0" animBg="1"/>
      <p:bldP spid="13" grpId="1" animBg="1"/>
      <p:bldP spid="18" grpId="0" animBg="1"/>
      <p:bldP spid="18" grpId="1" animBg="1"/>
      <p:bldP spid="2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2" name="Picture 8" descr="C:\Users\Zombie\Desktop\AspectAntiCorrelation_Nu1 copy.jpg"/>
          <p:cNvPicPr>
            <a:picLocks noChangeAspect="1" noChangeArrowheads="1"/>
          </p:cNvPicPr>
          <p:nvPr/>
        </p:nvPicPr>
        <p:blipFill>
          <a:blip r:embed="rId2" cstate="print"/>
          <a:srcRect/>
          <a:stretch>
            <a:fillRect/>
          </a:stretch>
        </p:blipFill>
        <p:spPr bwMode="auto">
          <a:xfrm>
            <a:off x="411162" y="817563"/>
            <a:ext cx="8428038" cy="3297237"/>
          </a:xfrm>
          <a:prstGeom prst="rect">
            <a:avLst/>
          </a:prstGeom>
          <a:noFill/>
        </p:spPr>
      </p:pic>
      <p:sp>
        <p:nvSpPr>
          <p:cNvPr id="20" name="TextBox 19"/>
          <p:cNvSpPr txBox="1"/>
          <p:nvPr/>
        </p:nvSpPr>
        <p:spPr>
          <a:xfrm>
            <a:off x="2590800" y="2743200"/>
            <a:ext cx="426720" cy="461665"/>
          </a:xfrm>
          <a:prstGeom prst="rect">
            <a:avLst/>
          </a:prstGeom>
          <a:noFill/>
        </p:spPr>
        <p:txBody>
          <a:bodyPr wrap="none" rtlCol="0">
            <a:spAutoFit/>
          </a:bodyPr>
          <a:lstStyle/>
          <a:p>
            <a:r>
              <a:rPr lang="el-GR" sz="2400" dirty="0" smtClean="0"/>
              <a:t>ν</a:t>
            </a:r>
            <a:r>
              <a:rPr lang="en-US" sz="2400" baseline="-25000" dirty="0" smtClean="0"/>
              <a:t>1</a:t>
            </a:r>
            <a:endParaRPr lang="en-US" sz="2400" dirty="0" smtClean="0"/>
          </a:p>
        </p:txBody>
      </p:sp>
      <p:sp>
        <p:nvSpPr>
          <p:cNvPr id="21" name="TextBox 20"/>
          <p:cNvSpPr txBox="1"/>
          <p:nvPr/>
        </p:nvSpPr>
        <p:spPr>
          <a:xfrm>
            <a:off x="1295401" y="4876800"/>
            <a:ext cx="7391400" cy="1569660"/>
          </a:xfrm>
          <a:prstGeom prst="rect">
            <a:avLst/>
          </a:prstGeom>
          <a:noFill/>
        </p:spPr>
        <p:txBody>
          <a:bodyPr wrap="square" rtlCol="0">
            <a:spAutoFit/>
          </a:bodyPr>
          <a:lstStyle/>
          <a:p>
            <a:pPr>
              <a:buFont typeface="Arial" pitchFamily="34" charset="0"/>
              <a:buChar char="•"/>
            </a:pPr>
            <a:r>
              <a:rPr lang="en-US" sz="2400" dirty="0" smtClean="0"/>
              <a:t>  Detection of first photon (</a:t>
            </a:r>
            <a:r>
              <a:rPr lang="el-GR" sz="2400" dirty="0" smtClean="0"/>
              <a:t>ν</a:t>
            </a:r>
            <a:r>
              <a:rPr lang="en-US" sz="2400" baseline="-25000" dirty="0" smtClean="0"/>
              <a:t>1</a:t>
            </a:r>
            <a:r>
              <a:rPr lang="en-US" sz="2400" dirty="0" smtClean="0"/>
              <a:t>) is counted by N</a:t>
            </a:r>
            <a:r>
              <a:rPr lang="en-US" sz="2400" baseline="-25000" dirty="0" smtClean="0"/>
              <a:t>1</a:t>
            </a:r>
            <a:r>
              <a:rPr lang="en-US" sz="2400" dirty="0" smtClean="0"/>
              <a:t>.</a:t>
            </a:r>
          </a:p>
          <a:p>
            <a:pPr>
              <a:buFont typeface="Arial" pitchFamily="34" charset="0"/>
              <a:buChar char="•"/>
            </a:pPr>
            <a:endParaRPr lang="en-US" sz="2400" dirty="0" smtClean="0"/>
          </a:p>
          <a:p>
            <a:pPr>
              <a:buFont typeface="Arial" pitchFamily="34" charset="0"/>
              <a:buChar char="•"/>
            </a:pPr>
            <a:r>
              <a:rPr lang="en-US" sz="2400" dirty="0" smtClean="0"/>
              <a:t>  A signal is sent to tell the counters (N</a:t>
            </a:r>
            <a:r>
              <a:rPr lang="en-US" sz="2400" baseline="-25000" dirty="0" smtClean="0"/>
              <a:t>A</a:t>
            </a:r>
            <a:r>
              <a:rPr lang="en-US" sz="2400" dirty="0" smtClean="0"/>
              <a:t>, N</a:t>
            </a:r>
            <a:r>
              <a:rPr lang="en-US" sz="2400" baseline="-25000" dirty="0" smtClean="0"/>
              <a:t>B</a:t>
            </a:r>
            <a:r>
              <a:rPr lang="en-US" sz="2400" dirty="0" smtClean="0"/>
              <a:t> &amp; N</a:t>
            </a:r>
            <a:r>
              <a:rPr lang="en-US" sz="2400" baseline="-25000" dirty="0" smtClean="0"/>
              <a:t>C</a:t>
            </a:r>
            <a:r>
              <a:rPr lang="en-US" sz="2400" dirty="0" smtClean="0"/>
              <a:t>) to 	expect a second photon (</a:t>
            </a:r>
            <a:r>
              <a:rPr lang="el-GR" sz="2400" dirty="0" smtClean="0"/>
              <a:t>ν</a:t>
            </a:r>
            <a:r>
              <a:rPr lang="en-US" sz="2400" baseline="-25000" dirty="0" smtClean="0"/>
              <a:t>2</a:t>
            </a:r>
            <a:r>
              <a:rPr lang="en-US" sz="2400" dirty="0" smtClean="0"/>
              <a:t>) within a time w = 2</a:t>
            </a:r>
            <a:r>
              <a:rPr lang="el-GR" sz="2400" dirty="0" smtClean="0"/>
              <a:t>τ</a:t>
            </a:r>
            <a:r>
              <a:rPr lang="en-US" sz="2400" dirty="0" smtClean="0"/>
              <a:t>.</a:t>
            </a:r>
            <a:endParaRPr lang="en-US" sz="2400" dirty="0"/>
          </a:p>
        </p:txBody>
      </p:sp>
      <p:sp>
        <p:nvSpPr>
          <p:cNvPr id="24" name="TextBox 23"/>
          <p:cNvSpPr txBox="1"/>
          <p:nvPr/>
        </p:nvSpPr>
        <p:spPr>
          <a:xfrm>
            <a:off x="2895600" y="268069"/>
            <a:ext cx="3219664" cy="646331"/>
          </a:xfrm>
          <a:prstGeom prst="rect">
            <a:avLst/>
          </a:prstGeom>
          <a:noFill/>
        </p:spPr>
        <p:txBody>
          <a:bodyPr wrap="none" rtlCol="0">
            <a:spAutoFit/>
          </a:bodyPr>
          <a:lstStyle/>
          <a:p>
            <a:r>
              <a:rPr lang="en-US" sz="3600" u="sng" dirty="0" smtClean="0"/>
              <a:t>Experiment One</a:t>
            </a:r>
            <a:endParaRPr lang="en-US" sz="3600" u="sng" dirty="0"/>
          </a:p>
        </p:txBody>
      </p:sp>
      <p:sp>
        <p:nvSpPr>
          <p:cNvPr id="8" name="Rectangle 7"/>
          <p:cNvSpPr/>
          <p:nvPr/>
        </p:nvSpPr>
        <p:spPr>
          <a:xfrm>
            <a:off x="914400" y="3886200"/>
            <a:ext cx="792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01000" y="3429000"/>
            <a:ext cx="990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3429000"/>
            <a:ext cx="990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rot="5400000" flipH="1" flipV="1">
            <a:off x="7391400" y="4953000"/>
            <a:ext cx="1752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09600" y="2133600"/>
            <a:ext cx="1371600" cy="1371600"/>
            <a:chOff x="609600" y="2133600"/>
            <a:chExt cx="1371600" cy="1371600"/>
          </a:xfrm>
        </p:grpSpPr>
        <p:cxnSp>
          <p:nvCxnSpPr>
            <p:cNvPr id="12" name="Straight Connector 11"/>
            <p:cNvCxnSpPr/>
            <p:nvPr/>
          </p:nvCxnSpPr>
          <p:spPr>
            <a:xfrm>
              <a:off x="838200" y="3352800"/>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04800" y="2438400"/>
              <a:ext cx="609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914400" y="2438400"/>
              <a:ext cx="609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 y="2743200"/>
              <a:ext cx="609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 y="2133600"/>
              <a:ext cx="609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00200" y="3505200"/>
              <a:ext cx="38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00200" y="3200400"/>
              <a:ext cx="38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524000" y="3352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609600" y="4191000"/>
            <a:ext cx="4616017" cy="461665"/>
          </a:xfrm>
          <a:prstGeom prst="rect">
            <a:avLst/>
          </a:prstGeom>
          <a:noFill/>
        </p:spPr>
        <p:txBody>
          <a:bodyPr wrap="none" rtlCol="0">
            <a:spAutoFit/>
          </a:bodyPr>
          <a:lstStyle/>
          <a:p>
            <a:r>
              <a:rPr lang="el-GR" sz="2400" dirty="0" smtClean="0">
                <a:solidFill>
                  <a:srgbClr val="FF0000"/>
                </a:solidFill>
              </a:rPr>
              <a:t>ν</a:t>
            </a:r>
            <a:r>
              <a:rPr lang="en-US" sz="2400" baseline="-25000" dirty="0" smtClean="0">
                <a:solidFill>
                  <a:srgbClr val="FF0000"/>
                </a:solidFill>
              </a:rPr>
              <a:t>1</a:t>
            </a:r>
            <a:r>
              <a:rPr lang="en-US" sz="2400" dirty="0" smtClean="0">
                <a:solidFill>
                  <a:srgbClr val="FF0000"/>
                </a:solidFill>
              </a:rPr>
              <a:t> and </a:t>
            </a:r>
            <a:r>
              <a:rPr lang="el-GR" sz="2400" dirty="0" smtClean="0">
                <a:solidFill>
                  <a:srgbClr val="FF0000"/>
                </a:solidFill>
              </a:rPr>
              <a:t>ν</a:t>
            </a:r>
            <a:r>
              <a:rPr lang="en-US" sz="2400" baseline="-25000" dirty="0" smtClean="0">
                <a:solidFill>
                  <a:srgbClr val="FF0000"/>
                </a:solidFill>
              </a:rPr>
              <a:t>2</a:t>
            </a:r>
            <a:r>
              <a:rPr lang="en-US" sz="2400" dirty="0" smtClean="0">
                <a:solidFill>
                  <a:srgbClr val="FF0000"/>
                </a:solidFill>
              </a:rPr>
              <a:t> are emitted back-to-back.</a:t>
            </a:r>
            <a:endParaRPr lang="en-US" sz="2400" dirty="0">
              <a:solidFill>
                <a:srgbClr val="FF0000"/>
              </a:solidFill>
            </a:endParaRPr>
          </a:p>
        </p:txBody>
      </p:sp>
      <p:cxnSp>
        <p:nvCxnSpPr>
          <p:cNvPr id="26" name="Straight Arrow Connector 25"/>
          <p:cNvCxnSpPr/>
          <p:nvPr/>
        </p:nvCxnSpPr>
        <p:spPr>
          <a:xfrm>
            <a:off x="4114800" y="3352800"/>
            <a:ext cx="1524000" cy="1588"/>
          </a:xfrm>
          <a:prstGeom prst="straightConnector1">
            <a:avLst/>
          </a:prstGeom>
          <a:ln w="158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648200" y="2743200"/>
            <a:ext cx="426769" cy="461665"/>
          </a:xfrm>
          <a:prstGeom prst="rect">
            <a:avLst/>
          </a:prstGeom>
          <a:noFill/>
        </p:spPr>
        <p:txBody>
          <a:bodyPr wrap="none" rtlCol="0">
            <a:spAutoFit/>
          </a:bodyPr>
          <a:lstStyle/>
          <a:p>
            <a:r>
              <a:rPr lang="el-GR" sz="2400" dirty="0" smtClean="0"/>
              <a:t>ν</a:t>
            </a:r>
            <a:r>
              <a:rPr lang="en-US" sz="2400" baseline="-25000" dirty="0" smtClean="0"/>
              <a:t>2</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2" grpId="0"/>
      <p:bldP spid="2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1" name="Picture 1" descr="C:\Users\Zombie\Desktop\AspectAntiCorrelationCQ copy.jpg"/>
          <p:cNvPicPr>
            <a:picLocks noChangeAspect="1" noChangeArrowheads="1"/>
          </p:cNvPicPr>
          <p:nvPr/>
        </p:nvPicPr>
        <p:blipFill>
          <a:blip r:embed="rId2" cstate="print"/>
          <a:srcRect/>
          <a:stretch>
            <a:fillRect/>
          </a:stretch>
        </p:blipFill>
        <p:spPr bwMode="auto">
          <a:xfrm>
            <a:off x="411163" y="817563"/>
            <a:ext cx="8428037" cy="3297237"/>
          </a:xfrm>
          <a:prstGeom prst="rect">
            <a:avLst/>
          </a:prstGeom>
          <a:noFill/>
        </p:spPr>
      </p:pic>
      <p:sp>
        <p:nvSpPr>
          <p:cNvPr id="4" name="TextBox 3"/>
          <p:cNvSpPr txBox="1"/>
          <p:nvPr/>
        </p:nvSpPr>
        <p:spPr>
          <a:xfrm>
            <a:off x="4602480" y="2743200"/>
            <a:ext cx="426720" cy="461665"/>
          </a:xfrm>
          <a:prstGeom prst="rect">
            <a:avLst/>
          </a:prstGeom>
          <a:noFill/>
        </p:spPr>
        <p:txBody>
          <a:bodyPr wrap="none" rtlCol="0">
            <a:spAutoFit/>
          </a:bodyPr>
          <a:lstStyle/>
          <a:p>
            <a:r>
              <a:rPr lang="el-GR" sz="2400" dirty="0" smtClean="0"/>
              <a:t>ν</a:t>
            </a:r>
            <a:r>
              <a:rPr lang="en-US" sz="2400" baseline="-25000" dirty="0" smtClean="0"/>
              <a:t>2</a:t>
            </a:r>
            <a:endParaRPr lang="en-US" sz="2400" dirty="0" smtClean="0"/>
          </a:p>
        </p:txBody>
      </p:sp>
      <p:sp>
        <p:nvSpPr>
          <p:cNvPr id="5" name="TextBox 4"/>
          <p:cNvSpPr txBox="1"/>
          <p:nvPr/>
        </p:nvSpPr>
        <p:spPr>
          <a:xfrm>
            <a:off x="2590800" y="2743200"/>
            <a:ext cx="426720" cy="461665"/>
          </a:xfrm>
          <a:prstGeom prst="rect">
            <a:avLst/>
          </a:prstGeom>
          <a:noFill/>
        </p:spPr>
        <p:txBody>
          <a:bodyPr wrap="none" rtlCol="0">
            <a:spAutoFit/>
          </a:bodyPr>
          <a:lstStyle/>
          <a:p>
            <a:r>
              <a:rPr lang="el-GR" sz="2400" dirty="0" smtClean="0"/>
              <a:t>ν</a:t>
            </a:r>
            <a:r>
              <a:rPr lang="en-US" sz="2400" baseline="-25000" dirty="0" smtClean="0"/>
              <a:t>1</a:t>
            </a:r>
            <a:endParaRPr lang="en-US" sz="2400" dirty="0" smtClean="0"/>
          </a:p>
        </p:txBody>
      </p:sp>
      <p:sp>
        <p:nvSpPr>
          <p:cNvPr id="9" name="TextBox 8"/>
          <p:cNvSpPr txBox="1"/>
          <p:nvPr/>
        </p:nvSpPr>
        <p:spPr>
          <a:xfrm>
            <a:off x="2895600" y="268069"/>
            <a:ext cx="3219664" cy="646331"/>
          </a:xfrm>
          <a:prstGeom prst="rect">
            <a:avLst/>
          </a:prstGeom>
          <a:noFill/>
        </p:spPr>
        <p:txBody>
          <a:bodyPr wrap="none" rtlCol="0">
            <a:spAutoFit/>
          </a:bodyPr>
          <a:lstStyle/>
          <a:p>
            <a:r>
              <a:rPr lang="en-US" sz="3600" u="sng" dirty="0" smtClean="0"/>
              <a:t>Experiment One</a:t>
            </a:r>
            <a:endParaRPr lang="en-US" sz="3600" u="sng" dirty="0"/>
          </a:p>
        </p:txBody>
      </p:sp>
      <p:sp>
        <p:nvSpPr>
          <p:cNvPr id="10" name="Rectangle 9"/>
          <p:cNvSpPr/>
          <p:nvPr/>
        </p:nvSpPr>
        <p:spPr>
          <a:xfrm>
            <a:off x="2057400" y="2895600"/>
            <a:ext cx="152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5029200"/>
            <a:ext cx="32766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0600" y="4244876"/>
            <a:ext cx="7391400" cy="2308324"/>
          </a:xfrm>
          <a:prstGeom prst="rect">
            <a:avLst/>
          </a:prstGeom>
          <a:noFill/>
        </p:spPr>
        <p:txBody>
          <a:bodyPr wrap="square" rtlCol="0">
            <a:spAutoFit/>
          </a:bodyPr>
          <a:lstStyle/>
          <a:p>
            <a:r>
              <a:rPr lang="en-US" sz="2400" dirty="0" smtClean="0">
                <a:solidFill>
                  <a:srgbClr val="1F1F1F"/>
                </a:solidFill>
              </a:rPr>
              <a:t>If the second photon (</a:t>
            </a:r>
            <a:r>
              <a:rPr lang="el-GR" sz="2400" dirty="0" smtClean="0">
                <a:solidFill>
                  <a:srgbClr val="1F1F1F"/>
                </a:solidFill>
              </a:rPr>
              <a:t>ν</a:t>
            </a:r>
            <a:r>
              <a:rPr lang="en-US" sz="2400" baseline="-25000" dirty="0" smtClean="0">
                <a:solidFill>
                  <a:srgbClr val="1F1F1F"/>
                </a:solidFill>
              </a:rPr>
              <a:t>2</a:t>
            </a:r>
            <a:r>
              <a:rPr lang="en-US" sz="2400" dirty="0" smtClean="0">
                <a:solidFill>
                  <a:srgbClr val="1F1F1F"/>
                </a:solidFill>
              </a:rPr>
              <a:t>) is detected by PMA, then the 	photon must have been…</a:t>
            </a:r>
          </a:p>
          <a:p>
            <a:pPr marL="457200" indent="-457200">
              <a:buAutoNum type="alphaUcParenR"/>
            </a:pPr>
            <a:r>
              <a:rPr lang="en-US" sz="2400" dirty="0" smtClean="0">
                <a:solidFill>
                  <a:srgbClr val="1F1F1F"/>
                </a:solidFill>
              </a:rPr>
              <a:t>…reflected at BS1</a:t>
            </a:r>
          </a:p>
          <a:p>
            <a:pPr marL="457200" indent="-457200">
              <a:buAutoNum type="alphaUcParenR"/>
            </a:pPr>
            <a:r>
              <a:rPr lang="en-US" sz="2400" dirty="0" smtClean="0">
                <a:solidFill>
                  <a:srgbClr val="1F1F1F"/>
                </a:solidFill>
              </a:rPr>
              <a:t>…transmitted at BS1</a:t>
            </a:r>
          </a:p>
          <a:p>
            <a:pPr marL="457200" indent="-457200">
              <a:buAutoNum type="alphaUcParenR"/>
            </a:pPr>
            <a:r>
              <a:rPr lang="en-US" sz="2400" dirty="0" smtClean="0">
                <a:solidFill>
                  <a:srgbClr val="1F1F1F"/>
                </a:solidFill>
              </a:rPr>
              <a:t>…either reflected or transmitted at BS1</a:t>
            </a:r>
          </a:p>
          <a:p>
            <a:pPr marL="457200" indent="-457200">
              <a:buAutoNum type="alphaUcParenR"/>
            </a:pPr>
            <a:r>
              <a:rPr lang="en-US" sz="2400" dirty="0" smtClean="0">
                <a:solidFill>
                  <a:srgbClr val="1F1F1F"/>
                </a:solidFill>
              </a:rPr>
              <a:t>Not enough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0" name="Picture 4" descr="C:\Users\Zombie\Desktop\AspectAntiCorrelation_PathA copy.jpg"/>
          <p:cNvPicPr>
            <a:picLocks noChangeAspect="1" noChangeArrowheads="1"/>
          </p:cNvPicPr>
          <p:nvPr/>
        </p:nvPicPr>
        <p:blipFill>
          <a:blip r:embed="rId2" cstate="print"/>
          <a:srcRect/>
          <a:stretch>
            <a:fillRect/>
          </a:stretch>
        </p:blipFill>
        <p:spPr bwMode="auto">
          <a:xfrm>
            <a:off x="411163" y="817562"/>
            <a:ext cx="8428037" cy="3297238"/>
          </a:xfrm>
          <a:prstGeom prst="rect">
            <a:avLst/>
          </a:prstGeom>
          <a:noFill/>
        </p:spPr>
      </p:pic>
      <p:sp>
        <p:nvSpPr>
          <p:cNvPr id="4" name="TextBox 3"/>
          <p:cNvSpPr txBox="1"/>
          <p:nvPr/>
        </p:nvSpPr>
        <p:spPr>
          <a:xfrm>
            <a:off x="4602480" y="2743200"/>
            <a:ext cx="426720" cy="461665"/>
          </a:xfrm>
          <a:prstGeom prst="rect">
            <a:avLst/>
          </a:prstGeom>
          <a:noFill/>
        </p:spPr>
        <p:txBody>
          <a:bodyPr wrap="none" rtlCol="0">
            <a:spAutoFit/>
          </a:bodyPr>
          <a:lstStyle/>
          <a:p>
            <a:r>
              <a:rPr lang="el-GR" sz="2400" dirty="0" smtClean="0"/>
              <a:t>ν</a:t>
            </a:r>
            <a:r>
              <a:rPr lang="en-US" sz="2400" baseline="-25000" dirty="0" smtClean="0"/>
              <a:t>2</a:t>
            </a:r>
            <a:endParaRPr lang="en-US" sz="2400" dirty="0" smtClean="0"/>
          </a:p>
        </p:txBody>
      </p:sp>
      <p:sp>
        <p:nvSpPr>
          <p:cNvPr id="5" name="TextBox 4"/>
          <p:cNvSpPr txBox="1"/>
          <p:nvPr/>
        </p:nvSpPr>
        <p:spPr>
          <a:xfrm>
            <a:off x="2590800" y="2743200"/>
            <a:ext cx="426720" cy="461665"/>
          </a:xfrm>
          <a:prstGeom prst="rect">
            <a:avLst/>
          </a:prstGeom>
          <a:noFill/>
        </p:spPr>
        <p:txBody>
          <a:bodyPr wrap="none" rtlCol="0">
            <a:spAutoFit/>
          </a:bodyPr>
          <a:lstStyle/>
          <a:p>
            <a:r>
              <a:rPr lang="el-GR" sz="2400" dirty="0" smtClean="0"/>
              <a:t>ν</a:t>
            </a:r>
            <a:r>
              <a:rPr lang="en-US" sz="2400" baseline="-25000" dirty="0" smtClean="0"/>
              <a:t>1</a:t>
            </a:r>
            <a:endParaRPr lang="en-US" sz="2400" dirty="0" smtClean="0"/>
          </a:p>
        </p:txBody>
      </p:sp>
      <p:sp>
        <p:nvSpPr>
          <p:cNvPr id="7" name="TextBox 6"/>
          <p:cNvSpPr txBox="1"/>
          <p:nvPr/>
        </p:nvSpPr>
        <p:spPr>
          <a:xfrm>
            <a:off x="762000" y="4876800"/>
            <a:ext cx="7391400" cy="1569660"/>
          </a:xfrm>
          <a:prstGeom prst="rect">
            <a:avLst/>
          </a:prstGeom>
          <a:noFill/>
        </p:spPr>
        <p:txBody>
          <a:bodyPr wrap="square" rtlCol="0">
            <a:spAutoFit/>
          </a:bodyPr>
          <a:lstStyle/>
          <a:p>
            <a:pPr>
              <a:buFont typeface="Arial" pitchFamily="34" charset="0"/>
              <a:buChar char="•"/>
            </a:pPr>
            <a:r>
              <a:rPr lang="en-US" sz="2400" dirty="0" smtClean="0"/>
              <a:t>  If the second photon (</a:t>
            </a:r>
            <a:r>
              <a:rPr lang="el-GR" sz="2400" dirty="0" smtClean="0"/>
              <a:t>ν</a:t>
            </a:r>
            <a:r>
              <a:rPr lang="en-US" sz="2400" baseline="-25000" dirty="0" smtClean="0"/>
              <a:t>2</a:t>
            </a:r>
            <a:r>
              <a:rPr lang="en-US" sz="2400" dirty="0" smtClean="0"/>
              <a:t>) is detected by PMA, then the 	photon must have traveled along Path A (via M</a:t>
            </a:r>
            <a:r>
              <a:rPr lang="en-US" sz="2400" baseline="-25000" dirty="0" smtClean="0"/>
              <a:t>A</a:t>
            </a:r>
            <a:r>
              <a:rPr lang="en-US" sz="2400" dirty="0" smtClean="0"/>
              <a:t>)</a:t>
            </a:r>
            <a:r>
              <a:rPr lang="en-US" sz="2400" dirty="0" smtClean="0"/>
              <a:t>.</a:t>
            </a:r>
          </a:p>
          <a:p>
            <a:endParaRPr lang="en-US" sz="2400" dirty="0" smtClean="0"/>
          </a:p>
          <a:p>
            <a:r>
              <a:rPr lang="en-US" sz="2400" dirty="0" smtClean="0"/>
              <a:t>	(Reflected at BS1)</a:t>
            </a:r>
            <a:endParaRPr lang="en-US" sz="2400" dirty="0" smtClean="0"/>
          </a:p>
        </p:txBody>
      </p:sp>
      <p:sp>
        <p:nvSpPr>
          <p:cNvPr id="9" name="TextBox 8"/>
          <p:cNvSpPr txBox="1"/>
          <p:nvPr/>
        </p:nvSpPr>
        <p:spPr>
          <a:xfrm>
            <a:off x="2895600" y="268069"/>
            <a:ext cx="3219664" cy="646331"/>
          </a:xfrm>
          <a:prstGeom prst="rect">
            <a:avLst/>
          </a:prstGeom>
          <a:noFill/>
        </p:spPr>
        <p:txBody>
          <a:bodyPr wrap="none" rtlCol="0">
            <a:spAutoFit/>
          </a:bodyPr>
          <a:lstStyle/>
          <a:p>
            <a:r>
              <a:rPr lang="en-US" sz="3600" u="sng" dirty="0" smtClean="0"/>
              <a:t>Experiment One</a:t>
            </a:r>
            <a:endParaRPr lang="en-US" sz="3600" u="sng" dirty="0"/>
          </a:p>
        </p:txBody>
      </p:sp>
      <p:sp>
        <p:nvSpPr>
          <p:cNvPr id="10" name="Rectangle 9"/>
          <p:cNvSpPr/>
          <p:nvPr/>
        </p:nvSpPr>
        <p:spPr>
          <a:xfrm>
            <a:off x="2057400" y="2895600"/>
            <a:ext cx="152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1460</TotalTime>
  <Words>2488</Words>
  <Application>Microsoft Macintosh PowerPoint</Application>
  <PresentationFormat>On-screen Show (4:3)</PresentationFormat>
  <Paragraphs>376</Paragraphs>
  <Slides>48</Slides>
  <Notes>4</Notes>
  <HiddenSlides>0</HiddenSlides>
  <MMClips>1</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Office Theme</vt:lpstr>
      <vt:lpstr>Equation</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Zombie</dc:creator>
  <cp:lastModifiedBy>Zombie</cp:lastModifiedBy>
  <cp:revision>105</cp:revision>
  <dcterms:created xsi:type="dcterms:W3CDTF">2011-03-22T12:37:31Z</dcterms:created>
  <dcterms:modified xsi:type="dcterms:W3CDTF">2011-03-22T13:30:20Z</dcterms:modified>
</cp:coreProperties>
</file>