
<file path=[Content_Types].xml><?xml version="1.0" encoding="utf-8"?>
<Types xmlns="http://schemas.openxmlformats.org/package/2006/content-types">
  <Override PartName="/ppt/slides/slide30.xml" ContentType="application/vnd.openxmlformats-officedocument.presentationml.slide+xml"/>
  <Override PartName="/ppt/embeddings/oleObject28.bin" ContentType="application/vnd.openxmlformats-officedocument.oleObject"/>
  <Override PartName="/ppt/slides/slide24.xml" ContentType="application/vnd.openxmlformats-officedocument.presentationml.slide+xml"/>
  <Override PartName="/ppt/embeddings/oleObject139.bin" ContentType="application/vnd.openxmlformats-officedocument.oleObject"/>
  <Override PartName="/ppt/embeddings/oleObject48.bin" ContentType="application/vnd.openxmlformats-officedocument.oleObject"/>
  <Override PartName="/ppt/slides/slide44.xml" ContentType="application/vnd.openxmlformats-officedocument.presentationml.slide+xml"/>
  <Override PartName="/ppt/embeddings/oleObject117.bin" ContentType="application/vnd.openxmlformats-officedocument.oleObject"/>
  <Override PartName="/ppt/embeddings/oleObject26.bin" ContentType="application/vnd.openxmlformats-officedocument.oleObject"/>
  <Override PartName="/ppt/slides/slide22.xml" ContentType="application/vnd.openxmlformats-officedocument.presentationml.slide+xml"/>
  <Override PartName="/ppt/embeddings/oleObject159.bin" ContentType="application/vnd.openxmlformats-officedocument.oleObject"/>
  <Override PartName="/ppt/embeddings/oleObject68.bin" ContentType="application/vnd.openxmlformats-officedocument.oleObject"/>
  <Override PartName="/ppt/embeddings/oleObject8.bin" ContentType="application/vnd.openxmlformats-officedocument.oleObject"/>
  <Override PartName="/ppt/embeddings/oleObject137.bin" ContentType="application/vnd.openxmlformats-officedocument.oleObject"/>
  <Override PartName="/ppt/embeddings/oleObject150.bin" ContentType="application/vnd.openxmlformats-officedocument.oleObject"/>
  <Default Extension="xml" ContentType="application/xml"/>
  <Override PartName="/ppt/slideLayouts/slideLayout11.xml" ContentType="application/vnd.openxmlformats-officedocument.presentationml.slideLayout+xml"/>
  <Override PartName="/ppt/embeddings/oleObject46.bin" ContentType="application/vnd.openxmlformats-officedocument.oleObject"/>
  <Override PartName="/ppt/slides/slide42.xml" ContentType="application/vnd.openxmlformats-officedocument.presentationml.slide+xml"/>
  <Override PartName="/ppt/embeddings/oleObject115.bin" ContentType="application/vnd.openxmlformats-officedocument.oleObject"/>
  <Override PartName="/ppt/embeddings/oleObject109.bin" ContentType="application/vnd.openxmlformats-officedocument.oleObject"/>
  <Override PartName="/ppt/embeddings/oleObject88.bin" ContentType="application/vnd.openxmlformats-officedocument.oleObject"/>
  <Override PartName="/ppt/embeddings/oleObject24.bin" ContentType="application/vnd.openxmlformats-officedocument.oleObject"/>
  <Override PartName="/ppt/slides/slide20.xml" ContentType="application/vnd.openxmlformats-officedocument.presentationml.slide+xml"/>
  <Override PartName="/ppt/embeddings/oleObject157.bin" ContentType="application/vnd.openxmlformats-officedocument.oleObject"/>
  <Override PartName="/ppt/embeddings/oleObject66.bin" ContentType="application/vnd.openxmlformats-officedocument.oleObject"/>
  <Override PartName="/ppt/embeddings/oleObject6.bin" ContentType="application/vnd.openxmlformats-officedocument.oleObject"/>
  <Override PartName="/ppt/embeddings/oleObject135.bin" ContentType="application/vnd.openxmlformats-officedocument.oleObject"/>
  <Override PartName="/ppt/embeddings/oleObject129.bin" ContentType="application/vnd.openxmlformats-officedocument.oleObject"/>
  <Override PartName="/ppt/embeddings/oleObject44.bin" ContentType="application/vnd.openxmlformats-officedocument.oleObject"/>
  <Override PartName="/ppt/slides/slide40.xml" ContentType="application/vnd.openxmlformats-officedocument.presentationml.slide+xml"/>
  <Override PartName="/ppt/slides/slide9.xml" ContentType="application/vnd.openxmlformats-officedocument.presentationml.slide+xml"/>
  <Override PartName="/ppt/embeddings/oleObject113.bin" ContentType="application/vnd.openxmlformats-officedocument.oleObject"/>
  <Default Extension="jpeg" ContentType="image/jpeg"/>
  <Override PartName="/ppt/embeddings/oleObject86.bin" ContentType="application/vnd.openxmlformats-officedocument.oleObject"/>
  <Override PartName="/ppt/embeddings/oleObject107.bin" ContentType="application/vnd.openxmlformats-officedocument.oleObject"/>
  <Override PartName="/ppt/embeddings/oleObject22.bin" ContentType="application/vnd.openxmlformats-officedocument.oleObject"/>
  <Override PartName="/ppt/embeddings/oleObject155.bin" ContentType="application/vnd.openxmlformats-officedocument.oleObject"/>
  <Override PartName="/ppt/embeddings/oleObject149.bin" ContentType="application/vnd.openxmlformats-officedocument.oleObject"/>
  <Override PartName="/docProps/app.xml" ContentType="application/vnd.openxmlformats-officedocument.extended-properties+xml"/>
  <Override PartName="/ppt/embeddings/oleObject64.bin" ContentType="application/vnd.openxmlformats-officedocument.oleObject"/>
  <Override PartName="/ppt/embeddings/oleObject4.bin" ContentType="application/vnd.openxmlformats-officedocument.oleObject"/>
  <Override PartName="/ppt/embeddings/oleObject133.bin" ContentType="application/vnd.openxmlformats-officedocument.oleObject"/>
  <Override PartName="/ppt/embeddings/oleObject58.bin" ContentType="application/vnd.openxmlformats-officedocument.oleObject"/>
  <Override PartName="/ppt/slideLayouts/slideLayout8.xml" ContentType="application/vnd.openxmlformats-officedocument.presentationml.slideLayout+xml"/>
  <Override PartName="/ppt/embeddings/oleObject127.bin" ContentType="application/vnd.openxmlformats-officedocument.oleObject"/>
  <Override PartName="/ppt/embeddings/oleObject42.bin" ContentType="application/vnd.openxmlformats-officedocument.oleObject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embeddings/oleObject36.bin" ContentType="application/vnd.openxmlformats-officedocument.oleObject"/>
  <Override PartName="/ppt/embeddings/oleObject111.bin" ContentType="application/vnd.openxmlformats-officedocument.oleObject"/>
  <Override PartName="/ppt/embeddings/oleObject105.bin" ContentType="application/vnd.openxmlformats-officedocument.oleObject"/>
  <Override PartName="/ppt/embeddings/oleObject84.bin" ContentType="application/vnd.openxmlformats-officedocument.oleObject"/>
  <Override PartName="/ppt/embeddings/oleObject20.bin" ContentType="application/vnd.openxmlformats-officedocument.oleObject"/>
  <Override PartName="/ppt/embeddings/oleObject78.bin" ContentType="application/vnd.openxmlformats-officedocument.oleObject"/>
  <Override PartName="/ppt/embeddings/oleObject153.bin" ContentType="application/vnd.openxmlformats-officedocument.oleObject"/>
  <Override PartName="/ppt/embeddings/Microsoft_Equation1.bin" ContentType="application/vnd.openxmlformats-officedocument.oleObject"/>
  <Override PartName="/ppt/embeddings/oleObject147.bin" ContentType="application/vnd.openxmlformats-officedocument.oleObject"/>
  <Override PartName="/ppt/embeddings/oleObject62.bin" ContentType="application/vnd.openxmlformats-officedocument.oleObject"/>
  <Override PartName="/ppt/slideMasters/slideMaster1.xml" ContentType="application/vnd.openxmlformats-officedocument.presentationml.slideMaster+xml"/>
  <Override PartName="/ppt/embeddings/oleObject2.bin" ContentType="application/vnd.openxmlformats-officedocument.oleObject"/>
  <Override PartName="/ppt/embeddings/oleObject131.bin" ContentType="application/vnd.openxmlformats-officedocument.oleObject"/>
  <Override PartName="/ppt/slideLayouts/slideLayout6.xml" ContentType="application/vnd.openxmlformats-officedocument.presentationml.slideLayout+xml"/>
  <Override PartName="/ppt/slides/slide39.xml" ContentType="application/vnd.openxmlformats-officedocument.presentationml.slide+xml"/>
  <Override PartName="/ppt/embeddings/oleObject56.bin" ContentType="application/vnd.openxmlformats-officedocument.oleObject"/>
  <Override PartName="/ppt/embeddings/oleObject125.bin" ContentType="application/vnd.openxmlformats-officedocument.oleObject"/>
  <Override PartName="/ppt/embeddings/oleObject40.bin" ContentType="application/vnd.openxmlformats-officedocument.oleObject"/>
  <Override PartName="/ppt/notesSlides/notesSlide3.xml" ContentType="application/vnd.openxmlformats-officedocument.presentationml.notesSlide+xml"/>
  <Override PartName="/ppt/embeddings/oleObject98.bin" ContentType="application/vnd.openxmlformats-officedocument.oleObject"/>
  <Override PartName="/ppt/slides/slide5.xml" ContentType="application/vnd.openxmlformats-officedocument.presentationml.slide+xml"/>
  <Override PartName="/ppt/embeddings/oleObject34.bin" ContentType="application/vnd.openxmlformats-officedocument.oleObject"/>
  <Override PartName="/ppt/slides/slide17.xml" ContentType="application/vnd.openxmlformats-officedocument.presentationml.slide+xml"/>
  <Override PartName="/ppt/embeddings/oleObject103.bin" ContentType="application/vnd.openxmlformats-officedocument.oleObject"/>
  <Override PartName="/ppt/embeddings/oleObject82.bin" ContentType="application/vnd.openxmlformats-officedocument.oleObject"/>
  <Override PartName="/ppt/embeddings/oleObject76.bin" ContentType="application/vnd.openxmlformats-officedocument.oleObject"/>
  <Override PartName="/ppt/embeddings/oleObject12.bin" ContentType="application/vnd.openxmlformats-officedocument.oleObject"/>
  <Override PartName="/ppt/embeddings/oleObject145.bin" ContentType="application/vnd.openxmlformats-officedocument.oleObject"/>
  <Override PartName="/ppt/embeddings/oleObject60.bin" ContentType="application/vnd.openxmlformats-officedocument.oleObject"/>
  <Override PartName="/ppt/slideLayouts/slideLayout4.xml" ContentType="application/vnd.openxmlformats-officedocument.presentationml.slideLayout+xml"/>
  <Override PartName="/ppt/slides/slide37.xml" ContentType="application/vnd.openxmlformats-officedocument.presentationml.slide+xml"/>
  <Override PartName="/ppt/embeddings/oleObject54.bin" ContentType="application/vnd.openxmlformats-officedocument.oleObject"/>
  <Override PartName="/ppt/embeddings/oleObject123.bin" ContentType="application/vnd.openxmlformats-officedocument.oleObject"/>
  <Override PartName="/ppt/embeddings/oleObject96.bin" ContentType="application/vnd.openxmlformats-officedocument.oleObject"/>
  <Override PartName="/ppt/notesSlides/notesSlide1.xml" ContentType="application/vnd.openxmlformats-officedocument.presentationml.notesSlide+xml"/>
  <Override PartName="/ppt/embeddings/oleObject19.bin" ContentType="application/vnd.openxmlformats-officedocument.oleObject"/>
  <Override PartName="/ppt/slides/slide15.xml" ContentType="application/vnd.openxmlformats-officedocument.presentationml.slide+xml"/>
  <Override PartName="/ppt/embeddings/oleObject32.bin" ContentType="application/vnd.openxmlformats-officedocument.oleObject"/>
  <Override PartName="/ppt/slides/slide3.xml" ContentType="application/vnd.openxmlformats-officedocument.presentationml.slide+xml"/>
  <Override PartName="/ppt/embeddings/oleObject80.bin" ContentType="application/vnd.openxmlformats-officedocument.oleObject"/>
  <Override PartName="/ppt/embeddings/oleObject101.bin" ContentType="application/vnd.openxmlformats-officedocument.oleObject"/>
  <Override PartName="/ppt/embeddings/oleObject74.bin" ContentType="application/vnd.openxmlformats-officedocument.oleObject"/>
  <Override PartName="/ppt/embeddings/oleObject10.bin" ContentType="application/vnd.openxmlformats-officedocument.oleObject"/>
  <Override PartName="/ppt/embeddings/oleObject143.bin" ContentType="application/vnd.openxmlformats-officedocument.oleObject"/>
  <Override PartName="/ppt/embeddings/oleObject39.bin" ContentType="application/vnd.openxmlformats-officedocument.oleObject"/>
  <Override PartName="/ppt/embeddings/oleObject52.bin" ContentType="application/vnd.openxmlformats-officedocument.oleObject"/>
  <Override PartName="/ppt/slideLayouts/slideLayout2.xml" ContentType="application/vnd.openxmlformats-officedocument.presentationml.slideLayout+xml"/>
  <Override PartName="/ppt/slides/slide35.xml" ContentType="application/vnd.openxmlformats-officedocument.presentationml.slide+xml"/>
  <Override PartName="/ppt/embeddings/oleObject121.bin" ContentType="application/vnd.openxmlformats-officedocument.oleObject"/>
  <Override PartName="/ppt/slides/slide29.xml" ContentType="application/vnd.openxmlformats-officedocument.presentationml.slide+xml"/>
  <Override PartName="/ppt/embeddings/oleObject94.bin" ContentType="application/vnd.openxmlformats-officedocument.oleObject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embeddings/oleObject30.bin" ContentType="application/vnd.openxmlformats-officedocument.oleObject"/>
  <Override PartName="/ppt/embeddings/oleObject17.bin" ContentType="application/vnd.openxmlformats-officedocument.oleObject"/>
  <Override PartName="/ppt/embeddings/oleObject72.bin" ContentType="application/vnd.openxmlformats-officedocument.oleObject"/>
  <Override PartName="/ppt/embeddings/oleObject141.bin" ContentType="application/vnd.openxmlformats-officedocument.oleObject"/>
  <Override PartName="/ppt/slides/slide49.xml" ContentType="application/vnd.openxmlformats-officedocument.presentationml.slide+xml"/>
  <Override PartName="/ppt/slides/slide33.xml" ContentType="application/vnd.openxmlformats-officedocument.presentationml.slide+xml"/>
  <Override PartName="/ppt/viewProps.xml" ContentType="application/vnd.openxmlformats-officedocument.presentationml.viewProps+xml"/>
  <Override PartName="/ppt/embeddings/oleObject50.bin" ContentType="application/vnd.openxmlformats-officedocument.oleObject"/>
  <Override PartName="/ppt/slides/slide27.xml" ContentType="application/vnd.openxmlformats-officedocument.presentationml.slide+xml"/>
  <Override PartName="/ppt/embeddings/oleObject92.bin" ContentType="application/vnd.openxmlformats-officedocument.oleObject"/>
  <Override PartName="/docProps/core.xml" ContentType="application/vnd.openxmlformats-package.core-properties+xml"/>
  <Override PartName="/ppt/embeddings/oleObject15.bin" ContentType="application/vnd.openxmlformats-officedocument.oleObject"/>
  <Override PartName="/ppt/slides/slide11.xml" ContentType="application/vnd.openxmlformats-officedocument.presentationml.slide+xml"/>
  <Override PartName="/ppt/embeddings/oleObject161.bin" ContentType="application/vnd.openxmlformats-officedocument.oleObject"/>
  <Override PartName="/ppt/embeddings/oleObject70.bin" ContentType="application/vnd.openxmlformats-officedocument.oleObject"/>
  <Override PartName="/ppt/slides/slide47.xml" ContentType="application/vnd.openxmlformats-officedocument.presentationml.slide+xml"/>
  <Override PartName="/ppt/theme/theme1.xml" ContentType="application/vnd.openxmlformats-officedocument.theme+xml"/>
  <Override PartName="/ppt/slides/slide31.xml" ContentType="application/vnd.openxmlformats-officedocument.presentationml.slide+xml"/>
  <Override PartName="/ppt/embeddings/oleObject29.bin" ContentType="application/vnd.openxmlformats-officedocument.oleObject"/>
  <Override PartName="/ppt/slides/slide25.xml" ContentType="application/vnd.openxmlformats-officedocument.presentationml.slide+xml"/>
  <Override PartName="/ppt/embeddings/oleObject90.bin" ContentType="application/vnd.openxmlformats-officedocument.oleObject"/>
  <Override PartName="/ppt/embeddings/oleObject13.bin" ContentType="application/vnd.openxmlformats-officedocument.oleObject"/>
  <Override PartName="/ppt/embeddings/oleObject49.bin" ContentType="application/vnd.openxmlformats-officedocument.oleObject"/>
  <Override PartName="/ppt/slides/slide45.xml" ContentType="application/vnd.openxmlformats-officedocument.presentationml.slide+xml"/>
  <Override PartName="/ppt/embeddings/oleObject118.bin" ContentType="application/vnd.openxmlformats-officedocument.oleObject"/>
  <Override PartName="/ppt/embeddings/oleObject27.bin" ContentType="application/vnd.openxmlformats-officedocument.oleObject"/>
  <Override PartName="/ppt/slides/slide23.xml" ContentType="application/vnd.openxmlformats-officedocument.presentationml.slide+xml"/>
  <Override PartName="/ppt/embeddings/oleObject69.bin" ContentType="application/vnd.openxmlformats-officedocument.oleObject"/>
  <Override PartName="/ppt/embeddings/oleObject9.bin" ContentType="application/vnd.openxmlformats-officedocument.oleObject"/>
  <Override PartName="/ppt/embeddings/oleObject138.bin" ContentType="application/vnd.openxmlformats-officedocument.oleObject"/>
  <Override PartName="/ppt/embeddings/oleObject151.bin" ContentType="application/vnd.openxmlformats-officedocument.oleObject"/>
  <Override PartName="/ppt/embeddings/oleObject47.bin" ContentType="application/vnd.openxmlformats-officedocument.oleObject"/>
  <Override PartName="/ppt/slides/slide43.xml" ContentType="application/vnd.openxmlformats-officedocument.presentationml.slide+xml"/>
  <Override PartName="/ppt/embeddings/oleObject116.bin" ContentType="application/vnd.openxmlformats-officedocument.oleObject"/>
  <Override PartName="/ppt/embeddings/oleObject89.bin" ContentType="application/vnd.openxmlformats-officedocument.oleObject"/>
  <Override PartName="/ppt/embeddings/oleObject25.bin" ContentType="application/vnd.openxmlformats-officedocument.oleObject"/>
  <Override PartName="/ppt/slides/slide21.xml" ContentType="application/vnd.openxmlformats-officedocument.presentationml.slide+xml"/>
  <Override PartName="/ppt/embeddings/oleObject158.bin" ContentType="application/vnd.openxmlformats-officedocument.oleObject"/>
  <Override PartName="/ppt/notesMasters/notesMaster1.xml" ContentType="application/vnd.openxmlformats-officedocument.presentationml.notesMaster+xml"/>
  <Override PartName="/ppt/embeddings/oleObject67.bin" ContentType="application/vnd.openxmlformats-officedocument.oleObject"/>
  <Override PartName="/ppt/embeddings/oleObject7.bin" ContentType="application/vnd.openxmlformats-officedocument.oleObject"/>
  <Default Extension="gif" ContentType="image/gif"/>
  <Override PartName="/ppt/embeddings/oleObject136.bin" ContentType="application/vnd.openxmlformats-officedocument.oleObject"/>
  <Override PartName="/ppt/slideLayouts/slideLayout10.xml" ContentType="application/vnd.openxmlformats-officedocument.presentationml.slideLayout+xml"/>
  <Override PartName="/ppt/embeddings/oleObject45.bin" ContentType="application/vnd.openxmlformats-officedocument.oleObject"/>
  <Override PartName="/ppt/slides/slide41.xml" ContentType="application/vnd.openxmlformats-officedocument.presentationml.slide+xml"/>
  <Override PartName="/ppt/presentation.xml" ContentType="application/vnd.openxmlformats-officedocument.presentationml.presentation.main+xml"/>
  <Override PartName="/ppt/embeddings/oleObject114.bin" ContentType="application/vnd.openxmlformats-officedocument.oleObject"/>
  <Override PartName="/ppt/embeddings/oleObject87.bin" ContentType="application/vnd.openxmlformats-officedocument.oleObject"/>
  <Override PartName="/ppt/embeddings/oleObject108.bin" ContentType="application/vnd.openxmlformats-officedocument.oleObject"/>
  <Override PartName="/ppt/embeddings/oleObject23.bin" ContentType="application/vnd.openxmlformats-officedocument.oleObject"/>
  <Override PartName="/ppt/embeddings/oleObject156.bin" ContentType="application/vnd.openxmlformats-officedocument.oleObject"/>
  <Override PartName="/ppt/embeddings/oleObject65.bin" ContentType="application/vnd.openxmlformats-officedocument.oleObject"/>
  <Override PartName="/ppt/embeddings/oleObject5.bin" ContentType="application/vnd.openxmlformats-officedocument.oleObject"/>
  <Override PartName="/ppt/embeddings/oleObject134.bin" ContentType="application/vnd.openxmlformats-officedocument.oleObject"/>
  <Override PartName="/ppt/embeddings/oleObject59.bin" ContentType="application/vnd.openxmlformats-officedocument.oleObject"/>
  <Override PartName="/ppt/slideLayouts/slideLayout9.xml" ContentType="application/vnd.openxmlformats-officedocument.presentationml.slideLayout+xml"/>
  <Override PartName="/ppt/embeddings/oleObject128.bin" ContentType="application/vnd.openxmlformats-officedocument.oleObject"/>
  <Override PartName="/ppt/embeddings/oleObject43.bin" ContentType="application/vnd.openxmlformats-officedocument.oleObject"/>
  <Override PartName="/ppt/embeddings/oleObject112.bin" ContentType="application/vnd.openxmlformats-officedocument.oleObject"/>
  <Override PartName="/ppt/embeddings/oleObject37.bin" ContentType="application/vnd.openxmlformats-officedocument.oleObject"/>
  <Override PartName="/ppt/slides/slide8.xml" ContentType="application/vnd.openxmlformats-officedocument.presentationml.slide+xml"/>
  <Override PartName="/ppt/embeddings/oleObject85.bin" ContentType="application/vnd.openxmlformats-officedocument.oleObject"/>
  <Override PartName="/ppt/embeddings/oleObject106.bin" ContentType="application/vnd.openxmlformats-officedocument.oleObject"/>
  <Override PartName="/ppt/embeddings/oleObject21.bin" ContentType="application/vnd.openxmlformats-officedocument.oleObject"/>
  <Override PartName="/ppt/embeddings/oleObject79.bin" ContentType="application/vnd.openxmlformats-officedocument.oleObject"/>
  <Override PartName="/ppt/embeddings/oleObject154.bin" ContentType="application/vnd.openxmlformats-officedocument.oleObject"/>
  <Override PartName="/ppt/embeddings/Microsoft_Equation2.bin" ContentType="application/vnd.openxmlformats-officedocument.oleObject"/>
  <Override PartName="/ppt/embeddings/oleObject148.bin" ContentType="application/vnd.openxmlformats-officedocument.oleObject"/>
  <Override PartName="/ppt/embeddings/oleObject63.bin" ContentType="application/vnd.openxmlformats-officedocument.oleObject"/>
  <Override PartName="/ppt/embeddings/oleObject3.bin" ContentType="application/vnd.openxmlformats-officedocument.oleObject"/>
  <Override PartName="/ppt/embeddings/oleObject132.bin" ContentType="application/vnd.openxmlformats-officedocument.oleObject"/>
  <Override PartName="/ppt/embeddings/oleObject57.bin" ContentType="application/vnd.openxmlformats-officedocument.oleObject"/>
  <Override PartName="/ppt/slideLayouts/slideLayout7.xml" ContentType="application/vnd.openxmlformats-officedocument.presentationml.slideLayout+xml"/>
  <Override PartName="/ppt/embeddings/oleObject126.bin" ContentType="application/vnd.openxmlformats-officedocument.oleObject"/>
  <Override PartName="/ppt/embeddings/oleObject41.bin" ContentType="application/vnd.openxmlformats-officedocument.oleObject"/>
  <Override PartName="/ppt/notesSlides/notesSlide4.xml" ContentType="application/vnd.openxmlformats-officedocument.presentationml.notesSlide+xml"/>
  <Override PartName="/ppt/embeddings/oleObject99.bin" ContentType="application/vnd.openxmlformats-officedocument.oleObject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embeddings/oleObject35.bin" ContentType="application/vnd.openxmlformats-officedocument.oleObject"/>
  <Override PartName="/ppt/embeddings/oleObject110.bin" ContentType="application/vnd.openxmlformats-officedocument.oleObject"/>
  <Override PartName="/ppt/embeddings/oleObject104.bin" ContentType="application/vnd.openxmlformats-officedocument.oleObject"/>
  <Override PartName="/ppt/embeddings/oleObject83.bin" ContentType="application/vnd.openxmlformats-officedocument.oleObject"/>
  <Default Extension="vml" ContentType="application/vnd.openxmlformats-officedocument.vmlDrawing"/>
  <Override PartName="/ppt/embeddings/oleObject77.bin" ContentType="application/vnd.openxmlformats-officedocument.oleObject"/>
  <Override PartName="/ppt/embeddings/oleObject152.bin" ContentType="application/vnd.openxmlformats-officedocument.oleObject"/>
  <Override PartName="/ppt/embeddings/oleObject146.bin" ContentType="application/vnd.openxmlformats-officedocument.oleObject"/>
  <Override PartName="/ppt/embeddings/oleObject61.bin" ContentType="application/vnd.openxmlformats-officedocument.oleObject"/>
  <Override PartName="/ppt/tableStyles.xml" ContentType="application/vnd.openxmlformats-officedocument.presentationml.tableStyles+xml"/>
  <Override PartName="/ppt/embeddings/oleObject1.bin" ContentType="application/vnd.openxmlformats-officedocument.oleObject"/>
  <Override PartName="/ppt/embeddings/oleObject130.bin" ContentType="application/vnd.openxmlformats-officedocument.oleObject"/>
  <Override PartName="/ppt/slideLayouts/slideLayout5.xml" ContentType="application/vnd.openxmlformats-officedocument.presentationml.slideLayout+xml"/>
  <Override PartName="/ppt/slides/slide38.xml" ContentType="application/vnd.openxmlformats-officedocument.presentationml.slide+xml"/>
  <Override PartName="/ppt/embeddings/oleObject55.bin" ContentType="application/vnd.openxmlformats-officedocument.oleObject"/>
  <Override PartName="/ppt/embeddings/oleObject124.bin" ContentType="application/vnd.openxmlformats-officedocument.oleObject"/>
  <Default Extension="bin" ContentType="application/vnd.openxmlformats-officedocument.presentationml.printerSettings"/>
  <Override PartName="/ppt/notesSlides/notesSlide2.xml" ContentType="application/vnd.openxmlformats-officedocument.presentationml.notesSlide+xml"/>
  <Override PartName="/ppt/embeddings/oleObject97.bin" ContentType="application/vnd.openxmlformats-officedocument.oleObject"/>
  <Override PartName="/ppt/slides/slide4.xml" ContentType="application/vnd.openxmlformats-officedocument.presentationml.slide+xml"/>
  <Override PartName="/ppt/embeddings/oleObject33.bin" ContentType="application/vnd.openxmlformats-officedocument.oleObject"/>
  <Override PartName="/ppt/slides/slide16.xml" ContentType="application/vnd.openxmlformats-officedocument.presentationml.slide+xml"/>
  <Override PartName="/ppt/embeddings/oleObject81.bin" ContentType="application/vnd.openxmlformats-officedocument.oleObject"/>
  <Override PartName="/ppt/embeddings/oleObject102.bin" ContentType="application/vnd.openxmlformats-officedocument.oleObject"/>
  <Override PartName="/ppt/embeddings/oleObject75.bin" ContentType="application/vnd.openxmlformats-officedocument.oleObject"/>
  <Override PartName="/ppt/embeddings/oleObject11.bin" ContentType="application/vnd.openxmlformats-officedocument.oleObject"/>
  <Override PartName="/ppt/embeddings/oleObject144.bin" ContentType="application/vnd.openxmlformats-officedocument.oleObject"/>
  <Override PartName="/ppt/embeddings/oleObject53.bin" ContentType="application/vnd.openxmlformats-officedocument.oleObject"/>
  <Override PartName="/ppt/slideLayouts/slideLayout3.xml" ContentType="application/vnd.openxmlformats-officedocument.presentationml.slideLayout+xml"/>
  <Override PartName="/ppt/slides/slide36.xml" ContentType="application/vnd.openxmlformats-officedocument.presentationml.slide+xml"/>
  <Override PartName="/ppt/embeddings/oleObject122.bin" ContentType="application/vnd.openxmlformats-officedocument.oleObject"/>
  <Override PartName="/ppt/embeddings/oleObject95.bin" ContentType="application/vnd.openxmlformats-officedocument.oleObject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embeddings/oleObject31.bin" ContentType="application/vnd.openxmlformats-officedocument.oleObject"/>
  <Override PartName="/ppt/embeddings/oleObject18.bin" ContentType="application/vnd.openxmlformats-officedocument.oleObject"/>
  <Override PartName="/ppt/embeddings/oleObject100.bin" ContentType="application/vnd.openxmlformats-officedocument.oleObject"/>
  <Override PartName="/ppt/embeddings/oleObject73.bin" ContentType="application/vnd.openxmlformats-officedocument.oleObject"/>
  <Override PartName="/ppt/embeddings/oleObject142.bin" ContentType="application/vnd.openxmlformats-officedocument.oleObject"/>
  <Override PartName="/ppt/embeddings/oleObject38.bin" ContentType="application/vnd.openxmlformats-officedocument.oleObject"/>
  <Override PartName="/ppt/slideLayouts/slideLayout1.xml" ContentType="application/vnd.openxmlformats-officedocument.presentationml.slideLayout+xml"/>
  <Override PartName="/ppt/slides/slide34.xml" ContentType="application/vnd.openxmlformats-officedocument.presentationml.slide+xml"/>
  <Override PartName="/ppt/embeddings/oleObject51.bin" ContentType="application/vnd.openxmlformats-officedocument.oleObject"/>
  <Override PartName="/ppt/embeddings/oleObject120.bin" ContentType="application/vnd.openxmlformats-officedocument.oleObject"/>
  <Override PartName="/ppt/slides/slide28.xml" ContentType="application/vnd.openxmlformats-officedocument.presentationml.slide+xml"/>
  <Override PartName="/ppt/embeddings/oleObject93.bin" ContentType="application/vnd.openxmlformats-officedocument.oleObject"/>
  <Override PartName="/ppt/embeddings/oleObject16.bin" ContentType="application/vnd.openxmlformats-officedocument.oleObject"/>
  <Default Extension="png" ContentType="image/png"/>
  <Override PartName="/ppt/slides/slide12.xml" ContentType="application/vnd.openxmlformats-officedocument.presentationml.slide+xml"/>
  <Default Extension="wmf" ContentType="image/x-wmf"/>
  <Override PartName="/ppt/embeddings/oleObject71.bin" ContentType="application/vnd.openxmlformats-officedocument.oleObject"/>
  <Default Extension="rels" ContentType="application/vnd.openxmlformats-package.relationships+xml"/>
  <Override PartName="/ppt/embeddings/oleObject140.bin" ContentType="application/vnd.openxmlformats-officedocument.oleObject"/>
  <Override PartName="/ppt/slides/slide48.xml" ContentType="application/vnd.openxmlformats-officedocument.presentationml.slide+xml"/>
  <Override PartName="/ppt/theme/theme2.xml" ContentType="application/vnd.openxmlformats-officedocument.theme+xml"/>
  <Override PartName="/ppt/slides/slide32.xml" ContentType="application/vnd.openxmlformats-officedocument.presentationml.slide+xml"/>
  <Override PartName="/ppt/slides/slide26.xml" ContentType="application/vnd.openxmlformats-officedocument.presentationml.slide+xml"/>
  <Override PartName="/ppt/embeddings/oleObject91.bin" ContentType="application/vnd.openxmlformats-officedocument.oleObject"/>
  <Override PartName="/ppt/embeddings/oleObject14.bin" ContentType="application/vnd.openxmlformats-officedocument.oleObject"/>
  <Override PartName="/ppt/slides/slide10.xml" ContentType="application/vnd.openxmlformats-officedocument.presentationml.slide+xml"/>
  <Override PartName="/ppt/embeddings/oleObject160.bin" ContentType="application/vnd.openxmlformats-officedocument.oleObject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embeddings/oleObject119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51"/>
  </p:notesMasterIdLst>
  <p:sldIdLst>
    <p:sldId id="290" r:id="rId2"/>
    <p:sldId id="291" r:id="rId3"/>
    <p:sldId id="264" r:id="rId4"/>
    <p:sldId id="317" r:id="rId5"/>
    <p:sldId id="258" r:id="rId6"/>
    <p:sldId id="265" r:id="rId7"/>
    <p:sldId id="294" r:id="rId8"/>
    <p:sldId id="266" r:id="rId9"/>
    <p:sldId id="267" r:id="rId10"/>
    <p:sldId id="269" r:id="rId11"/>
    <p:sldId id="257" r:id="rId12"/>
    <p:sldId id="295" r:id="rId13"/>
    <p:sldId id="261" r:id="rId14"/>
    <p:sldId id="270" r:id="rId15"/>
    <p:sldId id="272" r:id="rId16"/>
    <p:sldId id="268" r:id="rId17"/>
    <p:sldId id="271" r:id="rId18"/>
    <p:sldId id="273" r:id="rId19"/>
    <p:sldId id="274" r:id="rId20"/>
    <p:sldId id="292" r:id="rId21"/>
    <p:sldId id="275" r:id="rId22"/>
    <p:sldId id="276" r:id="rId23"/>
    <p:sldId id="285" r:id="rId24"/>
    <p:sldId id="277" r:id="rId25"/>
    <p:sldId id="279" r:id="rId26"/>
    <p:sldId id="280" r:id="rId27"/>
    <p:sldId id="283" r:id="rId28"/>
    <p:sldId id="287" r:id="rId29"/>
    <p:sldId id="288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6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5" Type="http://schemas.openxmlformats.org/officeDocument/2006/relationships/image" Target="../media/image9.wmf"/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Relationship Id="rId2" Type="http://schemas.openxmlformats.org/officeDocument/2006/relationships/image" Target="../media/image62.wmf"/><Relationship Id="rId3" Type="http://schemas.openxmlformats.org/officeDocument/2006/relationships/image" Target="../media/image6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Relationship Id="rId2" Type="http://schemas.openxmlformats.org/officeDocument/2006/relationships/image" Target="../media/image65.wmf"/><Relationship Id="rId3" Type="http://schemas.openxmlformats.org/officeDocument/2006/relationships/image" Target="../media/image6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Relationship Id="rId2" Type="http://schemas.openxmlformats.org/officeDocument/2006/relationships/image" Target="../media/image5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Relationship Id="rId2" Type="http://schemas.openxmlformats.org/officeDocument/2006/relationships/image" Target="../media/image5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4" Type="http://schemas.openxmlformats.org/officeDocument/2006/relationships/image" Target="../media/image71.wmf"/><Relationship Id="rId5" Type="http://schemas.openxmlformats.org/officeDocument/2006/relationships/image" Target="../media/image54.wmf"/><Relationship Id="rId6" Type="http://schemas.openxmlformats.org/officeDocument/2006/relationships/image" Target="../media/image72.wmf"/><Relationship Id="rId1" Type="http://schemas.openxmlformats.org/officeDocument/2006/relationships/image" Target="../media/image68.wmf"/><Relationship Id="rId2" Type="http://schemas.openxmlformats.org/officeDocument/2006/relationships/image" Target="../media/image5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4" Type="http://schemas.openxmlformats.org/officeDocument/2006/relationships/image" Target="../media/image54.wmf"/><Relationship Id="rId1" Type="http://schemas.openxmlformats.org/officeDocument/2006/relationships/image" Target="../media/image68.wmf"/><Relationship Id="rId2" Type="http://schemas.openxmlformats.org/officeDocument/2006/relationships/image" Target="../media/image7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4" Type="http://schemas.openxmlformats.org/officeDocument/2006/relationships/image" Target="../media/image75.wmf"/><Relationship Id="rId5" Type="http://schemas.openxmlformats.org/officeDocument/2006/relationships/image" Target="../media/image76.wmf"/><Relationship Id="rId6" Type="http://schemas.openxmlformats.org/officeDocument/2006/relationships/image" Target="../media/image54.wmf"/><Relationship Id="rId7" Type="http://schemas.openxmlformats.org/officeDocument/2006/relationships/image" Target="../media/image77.wmf"/><Relationship Id="rId1" Type="http://schemas.openxmlformats.org/officeDocument/2006/relationships/image" Target="../media/image68.wmf"/><Relationship Id="rId2" Type="http://schemas.openxmlformats.org/officeDocument/2006/relationships/image" Target="../media/image7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Relationship Id="rId2" Type="http://schemas.openxmlformats.org/officeDocument/2006/relationships/image" Target="../media/image5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Relationship Id="rId2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5" Type="http://schemas.openxmlformats.org/officeDocument/2006/relationships/image" Target="../media/image14.wmf"/><Relationship Id="rId6" Type="http://schemas.openxmlformats.org/officeDocument/2006/relationships/image" Target="../media/image15.wmf"/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4" Type="http://schemas.openxmlformats.org/officeDocument/2006/relationships/image" Target="../media/image43.wmf"/><Relationship Id="rId5" Type="http://schemas.openxmlformats.org/officeDocument/2006/relationships/image" Target="../media/image44.wmf"/><Relationship Id="rId6" Type="http://schemas.openxmlformats.org/officeDocument/2006/relationships/image" Target="../media/image80.wmf"/><Relationship Id="rId7" Type="http://schemas.openxmlformats.org/officeDocument/2006/relationships/image" Target="../media/image71.wmf"/><Relationship Id="rId8" Type="http://schemas.openxmlformats.org/officeDocument/2006/relationships/image" Target="../media/image68.wmf"/><Relationship Id="rId1" Type="http://schemas.openxmlformats.org/officeDocument/2006/relationships/image" Target="../media/image41.wmf"/><Relationship Id="rId2" Type="http://schemas.openxmlformats.org/officeDocument/2006/relationships/image" Target="../media/image4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Relationship Id="rId2" Type="http://schemas.openxmlformats.org/officeDocument/2006/relationships/image" Target="../media/image8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4" Type="http://schemas.openxmlformats.org/officeDocument/2006/relationships/image" Target="../media/image90.wmf"/><Relationship Id="rId5" Type="http://schemas.openxmlformats.org/officeDocument/2006/relationships/image" Target="../media/image91.wmf"/><Relationship Id="rId6" Type="http://schemas.openxmlformats.org/officeDocument/2006/relationships/image" Target="../media/image92.wmf"/><Relationship Id="rId7" Type="http://schemas.openxmlformats.org/officeDocument/2006/relationships/image" Target="../media/image93.wmf"/><Relationship Id="rId8" Type="http://schemas.openxmlformats.org/officeDocument/2006/relationships/image" Target="../media/image94.wmf"/><Relationship Id="rId9" Type="http://schemas.openxmlformats.org/officeDocument/2006/relationships/image" Target="../media/image95.wmf"/><Relationship Id="rId10" Type="http://schemas.openxmlformats.org/officeDocument/2006/relationships/image" Target="../media/image96.wmf"/><Relationship Id="rId1" Type="http://schemas.openxmlformats.org/officeDocument/2006/relationships/image" Target="../media/image87.wmf"/><Relationship Id="rId2" Type="http://schemas.openxmlformats.org/officeDocument/2006/relationships/image" Target="../media/image88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4" Type="http://schemas.openxmlformats.org/officeDocument/2006/relationships/image" Target="../media/image100.wmf"/><Relationship Id="rId5" Type="http://schemas.openxmlformats.org/officeDocument/2006/relationships/image" Target="../media/image101.wmf"/><Relationship Id="rId6" Type="http://schemas.openxmlformats.org/officeDocument/2006/relationships/image" Target="../media/image102.wmf"/><Relationship Id="rId7" Type="http://schemas.openxmlformats.org/officeDocument/2006/relationships/image" Target="../media/image103.wmf"/><Relationship Id="rId1" Type="http://schemas.openxmlformats.org/officeDocument/2006/relationships/image" Target="../media/image97.wmf"/><Relationship Id="rId2" Type="http://schemas.openxmlformats.org/officeDocument/2006/relationships/image" Target="../media/image98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4" Type="http://schemas.openxmlformats.org/officeDocument/2006/relationships/image" Target="../media/image106.wmf"/><Relationship Id="rId1" Type="http://schemas.openxmlformats.org/officeDocument/2006/relationships/image" Target="../media/image98.wmf"/><Relationship Id="rId2" Type="http://schemas.openxmlformats.org/officeDocument/2006/relationships/image" Target="../media/image104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Relationship Id="rId2" Type="http://schemas.openxmlformats.org/officeDocument/2006/relationships/image" Target="../media/image109.wmf"/><Relationship Id="rId3" Type="http://schemas.openxmlformats.org/officeDocument/2006/relationships/image" Target="../media/image110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Relationship Id="rId2" Type="http://schemas.openxmlformats.org/officeDocument/2006/relationships/image" Target="../media/image112.wmf"/><Relationship Id="rId3" Type="http://schemas.openxmlformats.org/officeDocument/2006/relationships/image" Target="../media/image113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4" Type="http://schemas.openxmlformats.org/officeDocument/2006/relationships/image" Target="../media/image120.wmf"/><Relationship Id="rId5" Type="http://schemas.openxmlformats.org/officeDocument/2006/relationships/image" Target="../media/image121.wmf"/><Relationship Id="rId1" Type="http://schemas.openxmlformats.org/officeDocument/2006/relationships/image" Target="../media/image117.wmf"/><Relationship Id="rId2" Type="http://schemas.openxmlformats.org/officeDocument/2006/relationships/image" Target="../media/image1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6" Type="http://schemas.openxmlformats.org/officeDocument/2006/relationships/image" Target="../media/image21.wmf"/><Relationship Id="rId7" Type="http://schemas.openxmlformats.org/officeDocument/2006/relationships/image" Target="../media/image22.wmf"/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4" Type="http://schemas.openxmlformats.org/officeDocument/2006/relationships/image" Target="../media/image125.wmf"/><Relationship Id="rId1" Type="http://schemas.openxmlformats.org/officeDocument/2006/relationships/image" Target="../media/image122.wmf"/><Relationship Id="rId2" Type="http://schemas.openxmlformats.org/officeDocument/2006/relationships/image" Target="../media/image123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wmf"/><Relationship Id="rId2" Type="http://schemas.openxmlformats.org/officeDocument/2006/relationships/image" Target="../media/image126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wmf"/><Relationship Id="rId2" Type="http://schemas.openxmlformats.org/officeDocument/2006/relationships/image" Target="../media/image126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wmf"/><Relationship Id="rId2" Type="http://schemas.openxmlformats.org/officeDocument/2006/relationships/image" Target="../media/image133.wmf"/><Relationship Id="rId3" Type="http://schemas.openxmlformats.org/officeDocument/2006/relationships/image" Target="../media/image134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4" Type="http://schemas.openxmlformats.org/officeDocument/2006/relationships/image" Target="../media/image138.wmf"/><Relationship Id="rId1" Type="http://schemas.openxmlformats.org/officeDocument/2006/relationships/image" Target="../media/image135.wmf"/><Relationship Id="rId2" Type="http://schemas.openxmlformats.org/officeDocument/2006/relationships/image" Target="../media/image136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wmf"/><Relationship Id="rId2" Type="http://schemas.openxmlformats.org/officeDocument/2006/relationships/image" Target="../media/image141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wmf"/><Relationship Id="rId2" Type="http://schemas.openxmlformats.org/officeDocument/2006/relationships/image" Target="../media/image145.wmf"/><Relationship Id="rId3" Type="http://schemas.openxmlformats.org/officeDocument/2006/relationships/image" Target="../media/image13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5" Type="http://schemas.openxmlformats.org/officeDocument/2006/relationships/image" Target="../media/image27.wmf"/><Relationship Id="rId1" Type="http://schemas.openxmlformats.org/officeDocument/2006/relationships/image" Target="../media/image23.wmf"/><Relationship Id="rId2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4" Type="http://schemas.openxmlformats.org/officeDocument/2006/relationships/image" Target="../media/image31.wmf"/><Relationship Id="rId1" Type="http://schemas.openxmlformats.org/officeDocument/2006/relationships/image" Target="../media/image28.wmf"/><Relationship Id="rId2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4" Type="http://schemas.openxmlformats.org/officeDocument/2006/relationships/image" Target="../media/image33.wmf"/><Relationship Id="rId1" Type="http://schemas.openxmlformats.org/officeDocument/2006/relationships/image" Target="../media/image29.wmf"/><Relationship Id="rId2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7.wmf"/><Relationship Id="rId12" Type="http://schemas.openxmlformats.org/officeDocument/2006/relationships/image" Target="../media/image48.wmf"/><Relationship Id="rId13" Type="http://schemas.openxmlformats.org/officeDocument/2006/relationships/image" Target="../media/image49.wmf"/><Relationship Id="rId1" Type="http://schemas.openxmlformats.org/officeDocument/2006/relationships/image" Target="../media/image37.wmf"/><Relationship Id="rId2" Type="http://schemas.openxmlformats.org/officeDocument/2006/relationships/image" Target="../media/image38.wmf"/><Relationship Id="rId3" Type="http://schemas.openxmlformats.org/officeDocument/2006/relationships/image" Target="../media/image39.wmf"/><Relationship Id="rId4" Type="http://schemas.openxmlformats.org/officeDocument/2006/relationships/image" Target="../media/image40.wmf"/><Relationship Id="rId5" Type="http://schemas.openxmlformats.org/officeDocument/2006/relationships/image" Target="../media/image41.wmf"/><Relationship Id="rId6" Type="http://schemas.openxmlformats.org/officeDocument/2006/relationships/image" Target="../media/image42.wmf"/><Relationship Id="rId7" Type="http://schemas.openxmlformats.org/officeDocument/2006/relationships/image" Target="../media/image43.wmf"/><Relationship Id="rId8" Type="http://schemas.openxmlformats.org/officeDocument/2006/relationships/image" Target="../media/image44.wmf"/><Relationship Id="rId9" Type="http://schemas.openxmlformats.org/officeDocument/2006/relationships/image" Target="../media/image45.wmf"/><Relationship Id="rId10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4" Type="http://schemas.openxmlformats.org/officeDocument/2006/relationships/image" Target="../media/image43.wmf"/><Relationship Id="rId5" Type="http://schemas.openxmlformats.org/officeDocument/2006/relationships/image" Target="../media/image44.wmf"/><Relationship Id="rId6" Type="http://schemas.openxmlformats.org/officeDocument/2006/relationships/image" Target="../media/image51.wmf"/><Relationship Id="rId7" Type="http://schemas.openxmlformats.org/officeDocument/2006/relationships/image" Target="../media/image52.wmf"/><Relationship Id="rId8" Type="http://schemas.openxmlformats.org/officeDocument/2006/relationships/image" Target="../media/image53.wmf"/><Relationship Id="rId1" Type="http://schemas.openxmlformats.org/officeDocument/2006/relationships/image" Target="../media/image41.wmf"/><Relationship Id="rId2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9.wmf"/><Relationship Id="rId12" Type="http://schemas.openxmlformats.org/officeDocument/2006/relationships/image" Target="../media/image60.wmf"/><Relationship Id="rId1" Type="http://schemas.openxmlformats.org/officeDocument/2006/relationships/image" Target="../media/image41.wmf"/><Relationship Id="rId2" Type="http://schemas.openxmlformats.org/officeDocument/2006/relationships/image" Target="../media/image42.wmf"/><Relationship Id="rId3" Type="http://schemas.openxmlformats.org/officeDocument/2006/relationships/image" Target="../media/image39.wmf"/><Relationship Id="rId4" Type="http://schemas.openxmlformats.org/officeDocument/2006/relationships/image" Target="../media/image43.wmf"/><Relationship Id="rId5" Type="http://schemas.openxmlformats.org/officeDocument/2006/relationships/image" Target="../media/image44.wmf"/><Relationship Id="rId6" Type="http://schemas.openxmlformats.org/officeDocument/2006/relationships/image" Target="../media/image54.wmf"/><Relationship Id="rId7" Type="http://schemas.openxmlformats.org/officeDocument/2006/relationships/image" Target="../media/image55.wmf"/><Relationship Id="rId8" Type="http://schemas.openxmlformats.org/officeDocument/2006/relationships/image" Target="../media/image56.wmf"/><Relationship Id="rId9" Type="http://schemas.openxmlformats.org/officeDocument/2006/relationships/image" Target="../media/image57.wmf"/><Relationship Id="rId10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303A7-3984-4ECE-93F6-6FAD17C76DF0}" type="datetimeFigureOut">
              <a:rPr lang="en-US" smtClean="0"/>
              <a:pPr/>
              <a:t>3/24/11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4A1AC-0F87-4B32-9727-6777E76AA9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9FD4C5-17A3-46E4-8117-6EEEFE8A306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3470C3-4F04-40B7-899A-BC04BD86DAE8}" type="slidenum">
              <a:rPr lang="en-US"/>
              <a:pPr/>
              <a:t>32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868727-81F4-46E1-A03D-4E96687B61AF}" type="slidenum">
              <a:rPr lang="en-US"/>
              <a:pPr/>
              <a:t>36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39BA4-8CB1-435D-B46B-F764E29C6120}" type="slidenum">
              <a:rPr lang="en-US"/>
              <a:pPr/>
              <a:t>41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520"/>
            <a:ext cx="5486400" cy="411424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D269-8F97-41B7-9D78-2D6101D209C0}" type="datetimeFigureOut">
              <a:rPr lang="en-US" smtClean="0"/>
              <a:pPr/>
              <a:t>3/24/11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C89E-BD1B-4205-BC4B-C1CD58E9CA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D269-8F97-41B7-9D78-2D6101D209C0}" type="datetimeFigureOut">
              <a:rPr lang="en-US" smtClean="0"/>
              <a:pPr/>
              <a:t>3/24/11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C89E-BD1B-4205-BC4B-C1CD58E9CA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D269-8F97-41B7-9D78-2D6101D209C0}" type="datetimeFigureOut">
              <a:rPr lang="en-US" smtClean="0"/>
              <a:pPr/>
              <a:t>3/24/11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C89E-BD1B-4205-BC4B-C1CD58E9CA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D269-8F97-41B7-9D78-2D6101D209C0}" type="datetimeFigureOut">
              <a:rPr lang="en-US" smtClean="0"/>
              <a:pPr/>
              <a:t>3/24/11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C89E-BD1B-4205-BC4B-C1CD58E9CA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D269-8F97-41B7-9D78-2D6101D209C0}" type="datetimeFigureOut">
              <a:rPr lang="en-US" smtClean="0"/>
              <a:pPr/>
              <a:t>3/24/11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C89E-BD1B-4205-BC4B-C1CD58E9CA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D269-8F97-41B7-9D78-2D6101D209C0}" type="datetimeFigureOut">
              <a:rPr lang="en-US" smtClean="0"/>
              <a:pPr/>
              <a:t>3/24/11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C89E-BD1B-4205-BC4B-C1CD58E9CA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D269-8F97-41B7-9D78-2D6101D209C0}" type="datetimeFigureOut">
              <a:rPr lang="en-US" smtClean="0"/>
              <a:pPr/>
              <a:t>3/24/11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C89E-BD1B-4205-BC4B-C1CD58E9CA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D269-8F97-41B7-9D78-2D6101D209C0}" type="datetimeFigureOut">
              <a:rPr lang="en-US" smtClean="0"/>
              <a:pPr/>
              <a:t>3/24/11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C89E-BD1B-4205-BC4B-C1CD58E9CA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D269-8F97-41B7-9D78-2D6101D209C0}" type="datetimeFigureOut">
              <a:rPr lang="en-US" smtClean="0"/>
              <a:pPr/>
              <a:t>3/24/11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C89E-BD1B-4205-BC4B-C1CD58E9CA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D269-8F97-41B7-9D78-2D6101D209C0}" type="datetimeFigureOut">
              <a:rPr lang="en-US" smtClean="0"/>
              <a:pPr/>
              <a:t>3/24/11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C89E-BD1B-4205-BC4B-C1CD58E9CA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D269-8F97-41B7-9D78-2D6101D209C0}" type="datetimeFigureOut">
              <a:rPr lang="en-US" smtClean="0"/>
              <a:pPr/>
              <a:t>3/24/11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C89E-BD1B-4205-BC4B-C1CD58E9CA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0D269-8F97-41B7-9D78-2D6101D209C0}" type="datetimeFigureOut">
              <a:rPr lang="en-US" smtClean="0"/>
              <a:pPr/>
              <a:t>3/24/11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CC89E-BD1B-4205-BC4B-C1CD58E9CA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oleObject" Target="../embeddings/oleObject25.bin"/><Relationship Id="rId5" Type="http://schemas.openxmlformats.org/officeDocument/2006/relationships/oleObject" Target="../embeddings/oleObject26.bin"/><Relationship Id="rId6" Type="http://schemas.openxmlformats.org/officeDocument/2006/relationships/oleObject" Target="../embeddings/oleObject27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oleObject" Target="../embeddings/oleObject28.bin"/><Relationship Id="rId5" Type="http://schemas.openxmlformats.org/officeDocument/2006/relationships/oleObject" Target="../embeddings/oleObject29.bin"/><Relationship Id="rId6" Type="http://schemas.openxmlformats.org/officeDocument/2006/relationships/oleObject" Target="../embeddings/oleObject30.bin"/><Relationship Id="rId7" Type="http://schemas.openxmlformats.org/officeDocument/2006/relationships/oleObject" Target="../embeddings/oleObject31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0.bin"/><Relationship Id="rId12" Type="http://schemas.openxmlformats.org/officeDocument/2006/relationships/oleObject" Target="../embeddings/oleObject41.bin"/><Relationship Id="rId13" Type="http://schemas.openxmlformats.org/officeDocument/2006/relationships/oleObject" Target="../embeddings/oleObject42.bin"/><Relationship Id="rId14" Type="http://schemas.openxmlformats.org/officeDocument/2006/relationships/oleObject" Target="../embeddings/oleObject43.bin"/><Relationship Id="rId15" Type="http://schemas.openxmlformats.org/officeDocument/2006/relationships/oleObject" Target="../embeddings/oleObject44.bin"/><Relationship Id="rId16" Type="http://schemas.openxmlformats.org/officeDocument/2006/relationships/image" Target="../media/image50.jpeg"/><Relationship Id="rId17" Type="http://schemas.openxmlformats.org/officeDocument/2006/relationships/oleObject" Target="../embeddings/oleObject45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32.bin"/><Relationship Id="rId4" Type="http://schemas.openxmlformats.org/officeDocument/2006/relationships/oleObject" Target="../embeddings/oleObject33.bin"/><Relationship Id="rId5" Type="http://schemas.openxmlformats.org/officeDocument/2006/relationships/oleObject" Target="../embeddings/oleObject34.bin"/><Relationship Id="rId6" Type="http://schemas.openxmlformats.org/officeDocument/2006/relationships/oleObject" Target="../embeddings/oleObject35.bin"/><Relationship Id="rId7" Type="http://schemas.openxmlformats.org/officeDocument/2006/relationships/oleObject" Target="../embeddings/oleObject36.bin"/><Relationship Id="rId8" Type="http://schemas.openxmlformats.org/officeDocument/2006/relationships/oleObject" Target="../embeddings/oleObject37.bin"/><Relationship Id="rId9" Type="http://schemas.openxmlformats.org/officeDocument/2006/relationships/oleObject" Target="../embeddings/oleObject38.bin"/><Relationship Id="rId10" Type="http://schemas.openxmlformats.org/officeDocument/2006/relationships/oleObject" Target="../embeddings/oleObject3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oleObject" Target="../embeddings/oleObject47.bin"/><Relationship Id="rId5" Type="http://schemas.openxmlformats.org/officeDocument/2006/relationships/oleObject" Target="../embeddings/oleObject48.bin"/><Relationship Id="rId6" Type="http://schemas.openxmlformats.org/officeDocument/2006/relationships/oleObject" Target="../embeddings/oleObject49.bin"/><Relationship Id="rId7" Type="http://schemas.openxmlformats.org/officeDocument/2006/relationships/oleObject" Target="../embeddings/oleObject50.bin"/><Relationship Id="rId8" Type="http://schemas.openxmlformats.org/officeDocument/2006/relationships/oleObject" Target="../embeddings/oleObject51.bin"/><Relationship Id="rId9" Type="http://schemas.openxmlformats.org/officeDocument/2006/relationships/oleObject" Target="../embeddings/oleObject52.bin"/><Relationship Id="rId10" Type="http://schemas.openxmlformats.org/officeDocument/2006/relationships/oleObject" Target="../embeddings/oleObject53.bin"/><Relationship Id="rId11" Type="http://schemas.openxmlformats.org/officeDocument/2006/relationships/image" Target="../media/image50.jpe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2.bin"/><Relationship Id="rId12" Type="http://schemas.openxmlformats.org/officeDocument/2006/relationships/oleObject" Target="../embeddings/oleObject63.bin"/><Relationship Id="rId13" Type="http://schemas.openxmlformats.org/officeDocument/2006/relationships/oleObject" Target="../embeddings/oleObject64.bin"/><Relationship Id="rId14" Type="http://schemas.openxmlformats.org/officeDocument/2006/relationships/oleObject" Target="../embeddings/oleObject65.bin"/><Relationship Id="rId15" Type="http://schemas.openxmlformats.org/officeDocument/2006/relationships/image" Target="../media/image50.jpe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54.bin"/><Relationship Id="rId4" Type="http://schemas.openxmlformats.org/officeDocument/2006/relationships/oleObject" Target="../embeddings/oleObject55.bin"/><Relationship Id="rId5" Type="http://schemas.openxmlformats.org/officeDocument/2006/relationships/oleObject" Target="../embeddings/oleObject56.bin"/><Relationship Id="rId6" Type="http://schemas.openxmlformats.org/officeDocument/2006/relationships/oleObject" Target="../embeddings/oleObject57.bin"/><Relationship Id="rId7" Type="http://schemas.openxmlformats.org/officeDocument/2006/relationships/oleObject" Target="../embeddings/oleObject58.bin"/><Relationship Id="rId8" Type="http://schemas.openxmlformats.org/officeDocument/2006/relationships/oleObject" Target="../embeddings/oleObject59.bin"/><Relationship Id="rId9" Type="http://schemas.openxmlformats.org/officeDocument/2006/relationships/oleObject" Target="../embeddings/oleObject60.bin"/><Relationship Id="rId10" Type="http://schemas.openxmlformats.org/officeDocument/2006/relationships/oleObject" Target="../embeddings/oleObject6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4" Type="http://schemas.openxmlformats.org/officeDocument/2006/relationships/oleObject" Target="../embeddings/oleObject67.bin"/><Relationship Id="rId5" Type="http://schemas.openxmlformats.org/officeDocument/2006/relationships/oleObject" Target="../embeddings/oleObject68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4" Type="http://schemas.openxmlformats.org/officeDocument/2006/relationships/oleObject" Target="../embeddings/oleObject70.bin"/><Relationship Id="rId5" Type="http://schemas.openxmlformats.org/officeDocument/2006/relationships/oleObject" Target="../embeddings/oleObject71.bin"/><Relationship Id="rId6" Type="http://schemas.openxmlformats.org/officeDocument/2006/relationships/image" Target="../media/image67.jpe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4" Type="http://schemas.openxmlformats.org/officeDocument/2006/relationships/image" Target="../media/image69.gi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4" Type="http://schemas.openxmlformats.org/officeDocument/2006/relationships/oleObject" Target="../embeddings/oleObject74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4" Type="http://schemas.openxmlformats.org/officeDocument/2006/relationships/oleObject" Target="../embeddings/oleObject76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4" Type="http://schemas.openxmlformats.org/officeDocument/2006/relationships/oleObject" Target="../embeddings/oleObject78.bin"/><Relationship Id="rId5" Type="http://schemas.openxmlformats.org/officeDocument/2006/relationships/oleObject" Target="../embeddings/oleObject79.bin"/><Relationship Id="rId6" Type="http://schemas.openxmlformats.org/officeDocument/2006/relationships/oleObject" Target="../embeddings/oleObject80.bin"/><Relationship Id="rId7" Type="http://schemas.openxmlformats.org/officeDocument/2006/relationships/oleObject" Target="../embeddings/oleObject81.bin"/><Relationship Id="rId8" Type="http://schemas.openxmlformats.org/officeDocument/2006/relationships/oleObject" Target="../embeddings/oleObject82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4" Type="http://schemas.openxmlformats.org/officeDocument/2006/relationships/oleObject" Target="../embeddings/oleObject84.bin"/><Relationship Id="rId5" Type="http://schemas.openxmlformats.org/officeDocument/2006/relationships/oleObject" Target="../embeddings/oleObject85.bin"/><Relationship Id="rId6" Type="http://schemas.openxmlformats.org/officeDocument/2006/relationships/oleObject" Target="../embeddings/oleObject86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4" Type="http://schemas.openxmlformats.org/officeDocument/2006/relationships/oleObject" Target="../embeddings/oleObject88.bin"/><Relationship Id="rId5" Type="http://schemas.openxmlformats.org/officeDocument/2006/relationships/oleObject" Target="../embeddings/oleObject89.bin"/><Relationship Id="rId6" Type="http://schemas.openxmlformats.org/officeDocument/2006/relationships/oleObject" Target="../embeddings/oleObject90.bin"/><Relationship Id="rId7" Type="http://schemas.openxmlformats.org/officeDocument/2006/relationships/oleObject" Target="../embeddings/oleObject91.bin"/><Relationship Id="rId8" Type="http://schemas.openxmlformats.org/officeDocument/2006/relationships/oleObject" Target="../embeddings/oleObject92.bin"/><Relationship Id="rId9" Type="http://schemas.openxmlformats.org/officeDocument/2006/relationships/oleObject" Target="../embeddings/oleObject93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4" Type="http://schemas.openxmlformats.org/officeDocument/2006/relationships/oleObject" Target="../embeddings/oleObject95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4" Type="http://schemas.openxmlformats.org/officeDocument/2006/relationships/oleObject" Target="../embeddings/oleObject97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jpeg"/><Relationship Id="rId3" Type="http://schemas.openxmlformats.org/officeDocument/2006/relationships/image" Target="../media/image7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4" Type="http://schemas.openxmlformats.org/officeDocument/2006/relationships/oleObject" Target="../embeddings/oleObject99.bin"/><Relationship Id="rId5" Type="http://schemas.openxmlformats.org/officeDocument/2006/relationships/oleObject" Target="../embeddings/oleObject100.bin"/><Relationship Id="rId6" Type="http://schemas.openxmlformats.org/officeDocument/2006/relationships/oleObject" Target="../embeddings/oleObject101.bin"/><Relationship Id="rId7" Type="http://schemas.openxmlformats.org/officeDocument/2006/relationships/oleObject" Target="../embeddings/oleObject102.bin"/><Relationship Id="rId8" Type="http://schemas.openxmlformats.org/officeDocument/2006/relationships/oleObject" Target="../embeddings/oleObject103.bin"/><Relationship Id="rId9" Type="http://schemas.openxmlformats.org/officeDocument/2006/relationships/image" Target="../media/image50.jpeg"/><Relationship Id="rId10" Type="http://schemas.openxmlformats.org/officeDocument/2006/relationships/oleObject" Target="../embeddings/oleObject104.bin"/><Relationship Id="rId11" Type="http://schemas.openxmlformats.org/officeDocument/2006/relationships/oleObject" Target="../embeddings/oleObject105.bin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oleObject" Target="../embeddings/oleObject106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oleObject" Target="../embeddings/oleObject107.bin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86.png"/><Relationship Id="rId5" Type="http://schemas.openxmlformats.org/officeDocument/2006/relationships/oleObject" Target="../embeddings/oleObject108.bin"/><Relationship Id="rId6" Type="http://schemas.openxmlformats.org/officeDocument/2006/relationships/oleObject" Target="../embeddings/oleObject109.bin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6.bin"/><Relationship Id="rId12" Type="http://schemas.openxmlformats.org/officeDocument/2006/relationships/oleObject" Target="../embeddings/oleObject117.bin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10.bin"/><Relationship Id="rId4" Type="http://schemas.openxmlformats.org/officeDocument/2006/relationships/oleObject" Target="../embeddings/oleObject111.bin"/><Relationship Id="rId5" Type="http://schemas.openxmlformats.org/officeDocument/2006/relationships/oleObject" Target="../embeddings/Microsoft_Equation1.bin"/><Relationship Id="rId6" Type="http://schemas.openxmlformats.org/officeDocument/2006/relationships/oleObject" Target="../embeddings/oleObject112.bin"/><Relationship Id="rId7" Type="http://schemas.openxmlformats.org/officeDocument/2006/relationships/oleObject" Target="../embeddings/oleObject113.bin"/><Relationship Id="rId8" Type="http://schemas.openxmlformats.org/officeDocument/2006/relationships/oleObject" Target="../embeddings/oleObject114.bin"/><Relationship Id="rId9" Type="http://schemas.openxmlformats.org/officeDocument/2006/relationships/oleObject" Target="../embeddings/oleObject115.bin"/><Relationship Id="rId10" Type="http://schemas.openxmlformats.org/officeDocument/2006/relationships/oleObject" Target="../embeddings/Microsoft_Equation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8.bin"/><Relationship Id="rId4" Type="http://schemas.openxmlformats.org/officeDocument/2006/relationships/oleObject" Target="../embeddings/oleObject119.bin"/><Relationship Id="rId5" Type="http://schemas.openxmlformats.org/officeDocument/2006/relationships/oleObject" Target="../embeddings/oleObject120.bin"/><Relationship Id="rId6" Type="http://schemas.openxmlformats.org/officeDocument/2006/relationships/oleObject" Target="../embeddings/oleObject121.bin"/><Relationship Id="rId7" Type="http://schemas.openxmlformats.org/officeDocument/2006/relationships/oleObject" Target="../embeddings/oleObject122.bin"/><Relationship Id="rId8" Type="http://schemas.openxmlformats.org/officeDocument/2006/relationships/oleObject" Target="../embeddings/oleObject123.bin"/><Relationship Id="rId9" Type="http://schemas.openxmlformats.org/officeDocument/2006/relationships/oleObject" Target="../embeddings/oleObject124.bin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5.bin"/><Relationship Id="rId4" Type="http://schemas.openxmlformats.org/officeDocument/2006/relationships/oleObject" Target="../embeddings/oleObject126.bin"/><Relationship Id="rId5" Type="http://schemas.openxmlformats.org/officeDocument/2006/relationships/oleObject" Target="../embeddings/oleObject127.bin"/><Relationship Id="rId6" Type="http://schemas.openxmlformats.org/officeDocument/2006/relationships/oleObject" Target="../embeddings/oleObject128.bin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9.bin"/><Relationship Id="rId4" Type="http://schemas.openxmlformats.org/officeDocument/2006/relationships/oleObject" Target="../embeddings/oleObject130.bin"/><Relationship Id="rId5" Type="http://schemas.openxmlformats.org/officeDocument/2006/relationships/oleObject" Target="../embeddings/oleObject131.bin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4" Type="http://schemas.openxmlformats.org/officeDocument/2006/relationships/image" Target="../media/image115.wmf"/><Relationship Id="rId5" Type="http://schemas.openxmlformats.org/officeDocument/2006/relationships/image" Target="../media/image116.wmf"/><Relationship Id="rId6" Type="http://schemas.openxmlformats.org/officeDocument/2006/relationships/oleObject" Target="../embeddings/oleObject132.bin"/><Relationship Id="rId7" Type="http://schemas.openxmlformats.org/officeDocument/2006/relationships/oleObject" Target="../embeddings/oleObject133.bin"/><Relationship Id="rId8" Type="http://schemas.openxmlformats.org/officeDocument/2006/relationships/oleObject" Target="../embeddings/oleObject134.bin"/><Relationship Id="rId9" Type="http://schemas.openxmlformats.org/officeDocument/2006/relationships/oleObject" Target="../embeddings/oleObject135.bin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6.bin"/><Relationship Id="rId4" Type="http://schemas.openxmlformats.org/officeDocument/2006/relationships/oleObject" Target="../embeddings/oleObject137.bin"/><Relationship Id="rId5" Type="http://schemas.openxmlformats.org/officeDocument/2006/relationships/oleObject" Target="../embeddings/oleObject138.bin"/><Relationship Id="rId6" Type="http://schemas.openxmlformats.org/officeDocument/2006/relationships/oleObject" Target="../embeddings/oleObject139.bin"/><Relationship Id="rId7" Type="http://schemas.openxmlformats.org/officeDocument/2006/relationships/oleObject" Target="../embeddings/oleObject140.bin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www.hitachi.com/rd/research/em/doubleslit.html" TargetMode="External"/><Relationship Id="rId1" Type="http://schemas.openxmlformats.org/officeDocument/2006/relationships/video" Target="file://localhost/Users/zombie/Desktop/School/Presentations/011311PresentationImages/doubleslite.wmv" TargetMode="External"/><Relationship Id="rId2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1.bin"/><Relationship Id="rId4" Type="http://schemas.openxmlformats.org/officeDocument/2006/relationships/oleObject" Target="../embeddings/oleObject142.bin"/><Relationship Id="rId5" Type="http://schemas.openxmlformats.org/officeDocument/2006/relationships/oleObject" Target="../embeddings/oleObject143.bin"/><Relationship Id="rId6" Type="http://schemas.openxmlformats.org/officeDocument/2006/relationships/oleObject" Target="../embeddings/oleObject144.bin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27.png"/><Relationship Id="rId5" Type="http://schemas.openxmlformats.org/officeDocument/2006/relationships/oleObject" Target="../embeddings/oleObject145.bin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6.bin"/><Relationship Id="rId4" Type="http://schemas.openxmlformats.org/officeDocument/2006/relationships/image" Target="../media/image129.png"/><Relationship Id="rId5" Type="http://schemas.openxmlformats.org/officeDocument/2006/relationships/oleObject" Target="../embeddings/oleObject147.bin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8.bin"/><Relationship Id="rId4" Type="http://schemas.openxmlformats.org/officeDocument/2006/relationships/image" Target="../media/image129.png"/><Relationship Id="rId5" Type="http://schemas.openxmlformats.org/officeDocument/2006/relationships/oleObject" Target="../embeddings/oleObject149.bin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0.png"/><Relationship Id="rId3" Type="http://schemas.openxmlformats.org/officeDocument/2006/relationships/image" Target="../media/image1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0.bin"/><Relationship Id="rId4" Type="http://schemas.openxmlformats.org/officeDocument/2006/relationships/oleObject" Target="../embeddings/oleObject151.bin"/><Relationship Id="rId5" Type="http://schemas.openxmlformats.org/officeDocument/2006/relationships/oleObject" Target="../embeddings/oleObject152.bin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4" Type="http://schemas.openxmlformats.org/officeDocument/2006/relationships/oleObject" Target="../embeddings/oleObject153.bin"/><Relationship Id="rId5" Type="http://schemas.openxmlformats.org/officeDocument/2006/relationships/oleObject" Target="../embeddings/oleObject154.bin"/><Relationship Id="rId6" Type="http://schemas.openxmlformats.org/officeDocument/2006/relationships/oleObject" Target="../embeddings/oleObject155.bin"/><Relationship Id="rId7" Type="http://schemas.openxmlformats.org/officeDocument/2006/relationships/oleObject" Target="../embeddings/oleObject156.bin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4" Type="http://schemas.openxmlformats.org/officeDocument/2006/relationships/oleObject" Target="../embeddings/oleObject157.bin"/><Relationship Id="rId5" Type="http://schemas.openxmlformats.org/officeDocument/2006/relationships/oleObject" Target="../embeddings/oleObject158.bin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9.bin"/><Relationship Id="rId4" Type="http://schemas.openxmlformats.org/officeDocument/2006/relationships/oleObject" Target="../embeddings/oleObject160.bin"/><Relationship Id="rId5" Type="http://schemas.openxmlformats.org/officeDocument/2006/relationships/oleObject" Target="../embeddings/oleObject161.bin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jpeg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oleObject" Target="../embeddings/oleObject7.bin"/><Relationship Id="rId5" Type="http://schemas.openxmlformats.org/officeDocument/2006/relationships/oleObject" Target="../embeddings/oleObject8.bin"/><Relationship Id="rId6" Type="http://schemas.openxmlformats.org/officeDocument/2006/relationships/oleObject" Target="../embeddings/oleObject9.bin"/><Relationship Id="rId7" Type="http://schemas.openxmlformats.org/officeDocument/2006/relationships/oleObject" Target="../embeddings/oleObject10.bin"/><Relationship Id="rId8" Type="http://schemas.openxmlformats.org/officeDocument/2006/relationships/image" Target="../media/image4.jpeg"/><Relationship Id="rId9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oleObject" Target="../embeddings/oleObject13.bin"/><Relationship Id="rId5" Type="http://schemas.openxmlformats.org/officeDocument/2006/relationships/oleObject" Target="../embeddings/oleObject14.bin"/><Relationship Id="rId6" Type="http://schemas.openxmlformats.org/officeDocument/2006/relationships/oleObject" Target="../embeddings/oleObject15.bin"/><Relationship Id="rId7" Type="http://schemas.openxmlformats.org/officeDocument/2006/relationships/oleObject" Target="../embeddings/oleObject16.bin"/><Relationship Id="rId8" Type="http://schemas.openxmlformats.org/officeDocument/2006/relationships/oleObject" Target="../embeddings/oleObject17.bin"/><Relationship Id="rId9" Type="http://schemas.openxmlformats.org/officeDocument/2006/relationships/oleObject" Target="../embeddings/oleObject1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oleObject" Target="../embeddings/oleObject20.bin"/><Relationship Id="rId5" Type="http://schemas.openxmlformats.org/officeDocument/2006/relationships/oleObject" Target="../embeddings/oleObject21.bin"/><Relationship Id="rId6" Type="http://schemas.openxmlformats.org/officeDocument/2006/relationships/oleObject" Target="../embeddings/oleObject22.bin"/><Relationship Id="rId7" Type="http://schemas.openxmlformats.org/officeDocument/2006/relationships/oleObject" Target="../embeddings/oleObject23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43000" y="152400"/>
            <a:ext cx="7392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/>
              <a:t>Matter-Waves and Electron Diffraction</a:t>
            </a:r>
            <a:endParaRPr lang="en-US" sz="36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1958876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“The most incomprehensible thing about the world is that it is comprehensible.”</a:t>
            </a:r>
          </a:p>
          <a:p>
            <a:endParaRPr lang="en-US" sz="2400" dirty="0" smtClean="0"/>
          </a:p>
          <a:p>
            <a:r>
              <a:rPr lang="en-US" sz="2400" dirty="0" smtClean="0"/>
              <a:t>– </a:t>
            </a:r>
            <a:r>
              <a:rPr lang="en-US" sz="2400" b="1" dirty="0" smtClean="0"/>
              <a:t>Albert Einstein</a:t>
            </a:r>
            <a:endParaRPr lang="en-US" sz="2400" dirty="0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228600" y="5305425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u="sng" dirty="0"/>
              <a:t>Day</a:t>
            </a:r>
            <a:r>
              <a:rPr lang="en-US" u="sng" dirty="0" smtClean="0"/>
              <a:t> 18, 3/31: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Questions? </a:t>
            </a:r>
          </a:p>
          <a:p>
            <a:r>
              <a:rPr lang="en-US" dirty="0" smtClean="0"/>
              <a:t>Electron Diffraction</a:t>
            </a:r>
          </a:p>
          <a:p>
            <a:r>
              <a:rPr lang="en-US" dirty="0" smtClean="0"/>
              <a:t>Wave packets and uncertainty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791200" y="5410200"/>
            <a:ext cx="2971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2"/>
                </a:solidFill>
              </a:rPr>
              <a:t>Next Week:</a:t>
            </a:r>
          </a:p>
          <a:p>
            <a:pPr algn="r"/>
            <a:r>
              <a:rPr lang="en-US" sz="2000" dirty="0" smtClean="0">
                <a:solidFill>
                  <a:schemeClr val="accent2"/>
                </a:solidFill>
              </a:rPr>
              <a:t>Schrodinger equation</a:t>
            </a:r>
          </a:p>
          <a:p>
            <a:pPr algn="r"/>
            <a:r>
              <a:rPr lang="en-US" sz="2000" dirty="0" smtClean="0">
                <a:solidFill>
                  <a:schemeClr val="accent2"/>
                </a:solidFill>
              </a:rPr>
              <a:t>The Wave Function</a:t>
            </a:r>
          </a:p>
          <a:p>
            <a:pPr algn="r"/>
            <a:r>
              <a:rPr lang="en-US" sz="2000" dirty="0" smtClean="0">
                <a:solidFill>
                  <a:schemeClr val="accent2"/>
                </a:solidFill>
              </a:rPr>
              <a:t>Exam 2 (Thursday)</a:t>
            </a:r>
          </a:p>
        </p:txBody>
      </p:sp>
      <p:pic>
        <p:nvPicPr>
          <p:cNvPr id="1026" name="Picture 2" descr="C:\Users\Zombie\Desktop\2130FA10_L21_Niels_Bohr_Albert_Einst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2857500" cy="417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08703" y="304800"/>
            <a:ext cx="4625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Double-Slit Experiment</a:t>
            </a:r>
            <a:endParaRPr lang="en-US" sz="3600" b="1" u="sng" dirty="0"/>
          </a:p>
        </p:txBody>
      </p:sp>
      <p:grpSp>
        <p:nvGrpSpPr>
          <p:cNvPr id="15" name="Group 14"/>
          <p:cNvGrpSpPr/>
          <p:nvPr/>
        </p:nvGrpSpPr>
        <p:grpSpPr>
          <a:xfrm>
            <a:off x="793750" y="1066800"/>
            <a:ext cx="7991475" cy="2241550"/>
            <a:chOff x="793750" y="1958975"/>
            <a:chExt cx="7991475" cy="2241550"/>
          </a:xfrm>
        </p:grpSpPr>
        <p:graphicFrame>
          <p:nvGraphicFramePr>
            <p:cNvPr id="18441" name="Object 9"/>
            <p:cNvGraphicFramePr>
              <a:graphicFrameLocks noChangeAspect="1"/>
            </p:cNvGraphicFramePr>
            <p:nvPr/>
          </p:nvGraphicFramePr>
          <p:xfrm>
            <a:off x="793750" y="1958975"/>
            <a:ext cx="7991475" cy="1089025"/>
          </p:xfrm>
          <a:graphic>
            <a:graphicData uri="http://schemas.openxmlformats.org/presentationml/2006/ole">
              <p:oleObj spid="_x0000_s20484" name="Equation" r:id="rId3" imgW="3174840" imgH="431640" progId="Equation.DSMT4">
                <p:embed/>
              </p:oleObj>
            </a:graphicData>
          </a:graphic>
        </p:graphicFrame>
        <p:graphicFrame>
          <p:nvGraphicFramePr>
            <p:cNvPr id="18445" name="Object 13"/>
            <p:cNvGraphicFramePr>
              <a:graphicFrameLocks noChangeAspect="1"/>
            </p:cNvGraphicFramePr>
            <p:nvPr/>
          </p:nvGraphicFramePr>
          <p:xfrm>
            <a:off x="2209800" y="3505200"/>
            <a:ext cx="820737" cy="695325"/>
          </p:xfrm>
          <a:graphic>
            <a:graphicData uri="http://schemas.openxmlformats.org/presentationml/2006/ole">
              <p:oleObj spid="_x0000_s20485" name="Equation" r:id="rId4" imgW="330120" imgH="279360" progId="Equation.DSMT4">
                <p:embed/>
              </p:oleObj>
            </a:graphicData>
          </a:graphic>
        </p:graphicFrame>
        <p:graphicFrame>
          <p:nvGraphicFramePr>
            <p:cNvPr id="18446" name="Object 14"/>
            <p:cNvGraphicFramePr>
              <a:graphicFrameLocks noChangeAspect="1"/>
            </p:cNvGraphicFramePr>
            <p:nvPr/>
          </p:nvGraphicFramePr>
          <p:xfrm>
            <a:off x="3497263" y="3505200"/>
            <a:ext cx="854075" cy="695325"/>
          </p:xfrm>
          <a:graphic>
            <a:graphicData uri="http://schemas.openxmlformats.org/presentationml/2006/ole">
              <p:oleObj spid="_x0000_s20486" name="Equation" r:id="rId5" imgW="342720" imgH="279360" progId="Equation.DSMT4">
                <p:embed/>
              </p:oleObj>
            </a:graphicData>
          </a:graphic>
        </p:graphicFrame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3276600" y="2133600"/>
              <a:ext cx="670560" cy="67056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4114800" y="2111375"/>
              <a:ext cx="670560" cy="67056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2590800" y="2797175"/>
              <a:ext cx="762000" cy="762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3760787" y="3074988"/>
              <a:ext cx="860425" cy="30480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029200" y="3048000"/>
              <a:ext cx="36576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791200" y="3657600"/>
              <a:ext cx="21515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 smtClean="0">
                  <a:solidFill>
                    <a:srgbClr val="FF0000"/>
                  </a:solidFill>
                </a:rPr>
                <a:t>INTERFERENCE!</a:t>
              </a:r>
              <a:endParaRPr lang="en-US" sz="2400" u="sng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16200000" flipV="1">
              <a:off x="6286500" y="3314700"/>
              <a:ext cx="685800" cy="152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09600" y="4495800"/>
            <a:ext cx="820410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In quantum mechanics, we add the individual amplitudes and</a:t>
            </a:r>
          </a:p>
          <a:p>
            <a:r>
              <a:rPr lang="en-US" sz="2400" dirty="0" smtClean="0"/>
              <a:t>	square the sum to get the total probability</a:t>
            </a:r>
          </a:p>
          <a:p>
            <a:r>
              <a:rPr lang="en-US" sz="8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In classical physics, we added the individual probabilities to get</a:t>
            </a:r>
          </a:p>
          <a:p>
            <a:r>
              <a:rPr lang="en-US" sz="2400" dirty="0" smtClean="0"/>
              <a:t>	the total probability.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1143000" y="3581400"/>
          <a:ext cx="7239000" cy="695325"/>
        </p:xfrm>
        <a:graphic>
          <a:graphicData uri="http://schemas.openxmlformats.org/presentationml/2006/ole">
            <p:oleObj spid="_x0000_s20487" name="Equation" r:id="rId6" imgW="2908080" imgH="279360" progId="Equation.DSMT4">
              <p:embed/>
            </p:oleObj>
          </a:graphicData>
        </a:graphic>
      </p:graphicFrame>
      <p:sp>
        <p:nvSpPr>
          <p:cNvPr id="24" name="Rectangle 23"/>
          <p:cNvSpPr/>
          <p:nvPr/>
        </p:nvSpPr>
        <p:spPr>
          <a:xfrm>
            <a:off x="4038600" y="3581400"/>
            <a:ext cx="4343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ombie\Desktop\SCHOOL\ModernCourseMaterials\CurriculumPHYS2130FA10\Images\DoubleSlit\DoubleSlit_Compari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5590699" cy="6742271"/>
          </a:xfrm>
          <a:prstGeom prst="rect">
            <a:avLst/>
          </a:prstGeom>
          <a:noFill/>
        </p:spPr>
      </p:pic>
      <p:graphicFrame>
        <p:nvGraphicFramePr>
          <p:cNvPr id="3" name="Object 13"/>
          <p:cNvGraphicFramePr>
            <a:graphicFrameLocks noChangeAspect="1"/>
          </p:cNvGraphicFramePr>
          <p:nvPr/>
        </p:nvGraphicFramePr>
        <p:xfrm>
          <a:off x="7924800" y="838200"/>
          <a:ext cx="820737" cy="695325"/>
        </p:xfrm>
        <a:graphic>
          <a:graphicData uri="http://schemas.openxmlformats.org/presentationml/2006/ole">
            <p:oleObj spid="_x0000_s33793" name="Equation" r:id="rId4" imgW="330120" imgH="279360" progId="Equation.DSMT4">
              <p:embed/>
            </p:oleObj>
          </a:graphicData>
        </a:graphic>
      </p:graphicFrame>
      <p:cxnSp>
        <p:nvCxnSpPr>
          <p:cNvPr id="4" name="Straight Arrow Connector 3"/>
          <p:cNvCxnSpPr/>
          <p:nvPr/>
        </p:nvCxnSpPr>
        <p:spPr>
          <a:xfrm rot="10800000" flipV="1">
            <a:off x="6096000" y="1219200"/>
            <a:ext cx="16764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14"/>
          <p:cNvGraphicFramePr>
            <a:graphicFrameLocks noChangeAspect="1"/>
          </p:cNvGraphicFramePr>
          <p:nvPr/>
        </p:nvGraphicFramePr>
        <p:xfrm>
          <a:off x="7924800" y="2809875"/>
          <a:ext cx="854075" cy="695325"/>
        </p:xfrm>
        <a:graphic>
          <a:graphicData uri="http://schemas.openxmlformats.org/presentationml/2006/ole">
            <p:oleObj spid="_x0000_s33794" name="Equation" r:id="rId5" imgW="342720" imgH="279360" progId="Equation.DSMT4">
              <p:embed/>
            </p:oleObj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10800000" flipV="1">
            <a:off x="6096000" y="3276600"/>
            <a:ext cx="16764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0" y="5257800"/>
          <a:ext cx="1612900" cy="695325"/>
        </p:xfrm>
        <a:graphic>
          <a:graphicData uri="http://schemas.openxmlformats.org/presentationml/2006/ole">
            <p:oleObj spid="_x0000_s33795" name="Equation" r:id="rId6" imgW="647640" imgH="279360" progId="Equation.DSMT4">
              <p:embed/>
            </p:oleObj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1524000" y="5791200"/>
            <a:ext cx="1143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7248525" y="5857875"/>
          <a:ext cx="1895475" cy="695325"/>
        </p:xfrm>
        <a:graphic>
          <a:graphicData uri="http://schemas.openxmlformats.org/presentationml/2006/ole">
            <p:oleObj spid="_x0000_s33796" name="Equation" r:id="rId7" imgW="761760" imgH="279360" progId="Equation.DSMT4">
              <p:embed/>
            </p:oleObj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rot="10800000">
            <a:off x="5562600" y="6248400"/>
            <a:ext cx="16764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90600" y="1981200"/>
            <a:ext cx="8001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4114800"/>
            <a:ext cx="9144000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Zombie\Desktop\2130FA10_L22_Doubleslit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14400"/>
            <a:ext cx="6183630" cy="46634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08703" y="304800"/>
            <a:ext cx="4625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Double-Slit Experiment</a:t>
            </a:r>
            <a:endParaRPr lang="en-US" sz="3600" b="1" u="sng" dirty="0"/>
          </a:p>
        </p:txBody>
      </p:sp>
      <p:pic>
        <p:nvPicPr>
          <p:cNvPr id="46081" name="Picture 1" descr="C:\Users\Zombie\Desktop\2130FA10_L22_WavesConstructi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114800"/>
            <a:ext cx="4114800" cy="1685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497283" y="4038600"/>
            <a:ext cx="5822555" cy="2819400"/>
            <a:chOff x="497283" y="4038600"/>
            <a:chExt cx="5822555" cy="2819400"/>
          </a:xfrm>
        </p:grpSpPr>
        <p:sp>
          <p:nvSpPr>
            <p:cNvPr id="61" name="Line 173"/>
            <p:cNvSpPr>
              <a:spLocks noChangeShapeType="1"/>
            </p:cNvSpPr>
            <p:nvPr/>
          </p:nvSpPr>
          <p:spPr bwMode="auto">
            <a:xfrm flipV="1">
              <a:off x="1560512" y="5791200"/>
              <a:ext cx="420688" cy="152400"/>
            </a:xfrm>
            <a:prstGeom prst="line">
              <a:avLst/>
            </a:prstGeom>
            <a:noFill/>
            <a:ln w="38100">
              <a:solidFill>
                <a:srgbClr val="99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497283" y="4038600"/>
              <a:ext cx="5822555" cy="2819400"/>
              <a:chOff x="492521" y="4648200"/>
              <a:chExt cx="5822555" cy="2819400"/>
            </a:xfrm>
          </p:grpSpPr>
          <p:grpSp>
            <p:nvGrpSpPr>
              <p:cNvPr id="48" name="Group 47"/>
              <p:cNvGrpSpPr>
                <a:grpSpLocks noChangeAspect="1"/>
              </p:cNvGrpSpPr>
              <p:nvPr/>
            </p:nvGrpSpPr>
            <p:grpSpPr>
              <a:xfrm>
                <a:off x="492521" y="4648200"/>
                <a:ext cx="4308079" cy="1905000"/>
                <a:chOff x="973137" y="5029200"/>
                <a:chExt cx="3446463" cy="1524000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1303337" y="5029200"/>
                  <a:ext cx="3116263" cy="1492250"/>
                  <a:chOff x="1009650" y="4038600"/>
                  <a:chExt cx="3116263" cy="1492250"/>
                </a:xfrm>
              </p:grpSpPr>
              <p:sp>
                <p:nvSpPr>
                  <p:cNvPr id="36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1479550" y="4459288"/>
                    <a:ext cx="11113" cy="99853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/>
                  </a:p>
                </p:txBody>
              </p:sp>
              <p:sp>
                <p:nvSpPr>
                  <p:cNvPr id="37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1633538" y="5313363"/>
                    <a:ext cx="42862" cy="13017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/>
                  </a:p>
                </p:txBody>
              </p:sp>
              <p:grpSp>
                <p:nvGrpSpPr>
                  <p:cNvPr id="38" name="Group 55"/>
                  <p:cNvGrpSpPr/>
                  <p:nvPr/>
                </p:nvGrpSpPr>
                <p:grpSpPr>
                  <a:xfrm>
                    <a:off x="1009650" y="4038600"/>
                    <a:ext cx="3116263" cy="1492250"/>
                    <a:chOff x="1009650" y="4038600"/>
                    <a:chExt cx="3116263" cy="1492250"/>
                  </a:xfrm>
                </p:grpSpPr>
                <p:sp>
                  <p:nvSpPr>
                    <p:cNvPr id="39" name="Line 1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01775" y="4411663"/>
                      <a:ext cx="327025" cy="102552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CA"/>
                    </a:p>
                  </p:txBody>
                </p:sp>
                <p:sp>
                  <p:nvSpPr>
                    <p:cNvPr id="40" name="AutoShape 182"/>
                    <p:cNvSpPr>
                      <a:spLocks/>
                    </p:cNvSpPr>
                    <p:nvPr/>
                  </p:nvSpPr>
                  <p:spPr bwMode="auto">
                    <a:xfrm>
                      <a:off x="1009650" y="4419600"/>
                      <a:ext cx="458788" cy="1089025"/>
                    </a:xfrm>
                    <a:prstGeom prst="leftBrace">
                      <a:avLst>
                        <a:gd name="adj1" fmla="val 19781"/>
                        <a:gd name="adj2" fmla="val 50000"/>
                      </a:avLst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CA"/>
                    </a:p>
                  </p:txBody>
                </p:sp>
                <p:sp>
                  <p:nvSpPr>
                    <p:cNvPr id="42" name="Line 18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35113" y="4038600"/>
                      <a:ext cx="1295400" cy="3810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800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CA"/>
                    </a:p>
                  </p:txBody>
                </p:sp>
                <p:sp>
                  <p:nvSpPr>
                    <p:cNvPr id="43" name="Line 18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24000" y="5074919"/>
                      <a:ext cx="1626553" cy="45593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800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CA"/>
                    </a:p>
                  </p:txBody>
                </p:sp>
                <p:sp>
                  <p:nvSpPr>
                    <p:cNvPr id="44" name="Line 18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24000" y="5530850"/>
                      <a:ext cx="2601913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CA"/>
                    </a:p>
                  </p:txBody>
                </p:sp>
                <p:sp>
                  <p:nvSpPr>
                    <p:cNvPr id="45" name="Line 18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611313" y="5280025"/>
                      <a:ext cx="163512" cy="42863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CA"/>
                    </a:p>
                  </p:txBody>
                </p:sp>
                <p:sp>
                  <p:nvSpPr>
                    <p:cNvPr id="46" name="Line 19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24000" y="4432300"/>
                      <a:ext cx="2601913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CA"/>
                    </a:p>
                  </p:txBody>
                </p:sp>
              </p:grpSp>
            </p:grpSp>
            <p:graphicFrame>
              <p:nvGraphicFramePr>
                <p:cNvPr id="34" name="Object 33"/>
                <p:cNvGraphicFramePr>
                  <a:graphicFrameLocks noChangeAspect="1"/>
                </p:cNvGraphicFramePr>
                <p:nvPr/>
              </p:nvGraphicFramePr>
              <p:xfrm>
                <a:off x="2971800" y="5067300"/>
                <a:ext cx="228600" cy="342900"/>
              </p:xfrm>
              <a:graphic>
                <a:graphicData uri="http://schemas.openxmlformats.org/presentationml/2006/ole">
                  <p:oleObj spid="_x0000_s21506" name="Equation" r:id="rId3" imgW="152280" imgH="228600" progId="Equation.DSMT4">
                    <p:embed/>
                  </p:oleObj>
                </a:graphicData>
              </a:graphic>
            </p:graphicFrame>
            <p:graphicFrame>
              <p:nvGraphicFramePr>
                <p:cNvPr id="21507" name="Object 3"/>
                <p:cNvGraphicFramePr>
                  <a:graphicFrameLocks noChangeAspect="1"/>
                </p:cNvGraphicFramePr>
                <p:nvPr/>
              </p:nvGraphicFramePr>
              <p:xfrm>
                <a:off x="2971800" y="6210300"/>
                <a:ext cx="247650" cy="342900"/>
              </p:xfrm>
              <a:graphic>
                <a:graphicData uri="http://schemas.openxmlformats.org/presentationml/2006/ole">
                  <p:oleObj spid="_x0000_s21507" name="Equation" r:id="rId4" imgW="164880" imgH="228600" progId="Equation.DSMT4">
                    <p:embed/>
                  </p:oleObj>
                </a:graphicData>
              </a:graphic>
            </p:graphicFrame>
            <p:graphicFrame>
              <p:nvGraphicFramePr>
                <p:cNvPr id="41" name="Object 40"/>
                <p:cNvGraphicFramePr>
                  <a:graphicFrameLocks noChangeAspect="1"/>
                </p:cNvGraphicFramePr>
                <p:nvPr/>
              </p:nvGraphicFramePr>
              <p:xfrm>
                <a:off x="973137" y="5867400"/>
                <a:ext cx="246063" cy="246063"/>
              </p:xfrm>
              <a:graphic>
                <a:graphicData uri="http://schemas.openxmlformats.org/presentationml/2006/ole">
                  <p:oleObj spid="_x0000_s21508" name="Equation" r:id="rId5" imgW="164880" imgH="164880" progId="Equation.DSMT4">
                    <p:embed/>
                  </p:oleObj>
                </a:graphicData>
              </a:graphic>
            </p:graphicFrame>
            <p:graphicFrame>
              <p:nvGraphicFramePr>
                <p:cNvPr id="21509" name="Object 5"/>
                <p:cNvGraphicFramePr>
                  <a:graphicFrameLocks noChangeAspect="1"/>
                </p:cNvGraphicFramePr>
                <p:nvPr/>
              </p:nvGraphicFramePr>
              <p:xfrm>
                <a:off x="1771650" y="5867400"/>
                <a:ext cx="190500" cy="266700"/>
              </p:xfrm>
              <a:graphic>
                <a:graphicData uri="http://schemas.openxmlformats.org/presentationml/2006/ole">
                  <p:oleObj spid="_x0000_s21509" name="Equation" r:id="rId6" imgW="126720" imgH="177480" progId="Equation.DSMT4">
                    <p:embed/>
                  </p:oleObj>
                </a:graphicData>
              </a:graphic>
            </p:graphicFrame>
          </p:grpSp>
          <p:graphicFrame>
            <p:nvGraphicFramePr>
              <p:cNvPr id="60" name="Object 59"/>
              <p:cNvGraphicFramePr>
                <a:graphicFrameLocks noChangeAspect="1"/>
              </p:cNvGraphicFramePr>
              <p:nvPr/>
            </p:nvGraphicFramePr>
            <p:xfrm>
              <a:off x="2052638" y="6826250"/>
              <a:ext cx="4262438" cy="641350"/>
            </p:xfrm>
            <a:graphic>
              <a:graphicData uri="http://schemas.openxmlformats.org/presentationml/2006/ole">
                <p:oleObj spid="_x0000_s21517" name="Equation" r:id="rId7" imgW="1688760" imgH="253800" progId="Equation.DSMT4">
                  <p:embed/>
                </p:oleObj>
              </a:graphicData>
            </a:graphic>
          </p:graphicFrame>
          <p:cxnSp>
            <p:nvCxnSpPr>
              <p:cNvPr id="64" name="Straight Arrow Connector 63"/>
              <p:cNvCxnSpPr/>
              <p:nvPr/>
            </p:nvCxnSpPr>
            <p:spPr>
              <a:xfrm rot="16200000" flipV="1">
                <a:off x="1633538" y="6743700"/>
                <a:ext cx="609600" cy="2286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70" name="Object 69"/>
          <p:cNvGraphicFramePr>
            <a:graphicFrameLocks noChangeAspect="1"/>
          </p:cNvGraphicFramePr>
          <p:nvPr/>
        </p:nvGraphicFramePr>
        <p:xfrm>
          <a:off x="5399087" y="4527550"/>
          <a:ext cx="1763713" cy="577850"/>
        </p:xfrm>
        <a:graphic>
          <a:graphicData uri="http://schemas.openxmlformats.org/presentationml/2006/ole">
            <p:oleObj spid="_x0000_s21518" name="Equation" r:id="rId8" imgW="698400" imgH="228600" progId="Equation.DSMT4">
              <p:embed/>
            </p:oleObj>
          </a:graphicData>
        </a:graphic>
      </p:graphicFrame>
      <p:graphicFrame>
        <p:nvGraphicFramePr>
          <p:cNvPr id="71" name="Object 70"/>
          <p:cNvGraphicFramePr>
            <a:graphicFrameLocks noChangeAspect="1"/>
          </p:cNvGraphicFramePr>
          <p:nvPr/>
        </p:nvGraphicFramePr>
        <p:xfrm>
          <a:off x="5410200" y="5181600"/>
          <a:ext cx="1727200" cy="639763"/>
        </p:xfrm>
        <a:graphic>
          <a:graphicData uri="http://schemas.openxmlformats.org/presentationml/2006/ole">
            <p:oleObj spid="_x0000_s21519" name="Equation" r:id="rId9" imgW="685800" imgH="253800" progId="Equation.DSMT4">
              <p:embed/>
            </p:oleObj>
          </a:graphicData>
        </a:graphic>
      </p:graphicFrame>
      <p:grpSp>
        <p:nvGrpSpPr>
          <p:cNvPr id="72" name="Group 71"/>
          <p:cNvGrpSpPr/>
          <p:nvPr/>
        </p:nvGrpSpPr>
        <p:grpSpPr>
          <a:xfrm>
            <a:off x="1064021" y="228600"/>
            <a:ext cx="7317979" cy="5486400"/>
            <a:chOff x="1064021" y="228600"/>
            <a:chExt cx="7317979" cy="5486400"/>
          </a:xfrm>
        </p:grpSpPr>
        <p:grpSp>
          <p:nvGrpSpPr>
            <p:cNvPr id="66" name="Group 65"/>
            <p:cNvGrpSpPr/>
            <p:nvPr/>
          </p:nvGrpSpPr>
          <p:grpSpPr>
            <a:xfrm>
              <a:off x="1064021" y="228600"/>
              <a:ext cx="7317979" cy="5444808"/>
              <a:chOff x="1064021" y="803592"/>
              <a:chExt cx="7317979" cy="5444808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1064021" y="803592"/>
                <a:ext cx="7317979" cy="5444808"/>
                <a:chOff x="1064021" y="533400"/>
                <a:chExt cx="7317979" cy="5444808"/>
              </a:xfrm>
            </p:grpSpPr>
            <p:grpSp>
              <p:nvGrpSpPr>
                <p:cNvPr id="54" name="Group 53"/>
                <p:cNvGrpSpPr/>
                <p:nvPr/>
              </p:nvGrpSpPr>
              <p:grpSpPr>
                <a:xfrm>
                  <a:off x="1064021" y="533400"/>
                  <a:ext cx="7317979" cy="5444808"/>
                  <a:chOff x="1064021" y="533400"/>
                  <a:chExt cx="7317979" cy="5444808"/>
                </a:xfrm>
              </p:grpSpPr>
              <p:grpSp>
                <p:nvGrpSpPr>
                  <p:cNvPr id="52" name="Group 51"/>
                  <p:cNvGrpSpPr/>
                  <p:nvPr/>
                </p:nvGrpSpPr>
                <p:grpSpPr>
                  <a:xfrm>
                    <a:off x="1484312" y="533400"/>
                    <a:ext cx="6897688" cy="5444808"/>
                    <a:chOff x="1484312" y="533400"/>
                    <a:chExt cx="6897688" cy="5444808"/>
                  </a:xfrm>
                </p:grpSpPr>
                <p:grpSp>
                  <p:nvGrpSpPr>
                    <p:cNvPr id="51" name="Group 50"/>
                    <p:cNvGrpSpPr/>
                    <p:nvPr/>
                  </p:nvGrpSpPr>
                  <p:grpSpPr>
                    <a:xfrm>
                      <a:off x="1484312" y="533400"/>
                      <a:ext cx="6897688" cy="5444808"/>
                      <a:chOff x="1484312" y="533400"/>
                      <a:chExt cx="6897688" cy="5444808"/>
                    </a:xfrm>
                  </p:grpSpPr>
                  <p:grpSp>
                    <p:nvGrpSpPr>
                      <p:cNvPr id="2" name="Group 1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1484312" y="533400"/>
                        <a:ext cx="6897688" cy="5444808"/>
                        <a:chOff x="1882775" y="533400"/>
                        <a:chExt cx="6270625" cy="4949825"/>
                      </a:xfrm>
                    </p:grpSpPr>
                    <p:sp>
                      <p:nvSpPr>
                        <p:cNvPr id="3" name="Line 17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05000" y="2895600"/>
                          <a:ext cx="152400" cy="3048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prstDash val="dashDot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CA"/>
                        </a:p>
                      </p:txBody>
                    </p:sp>
                    <p:grpSp>
                      <p:nvGrpSpPr>
                        <p:cNvPr id="4" name="Group 53"/>
                        <p:cNvGrpSpPr/>
                        <p:nvPr/>
                      </p:nvGrpSpPr>
                      <p:grpSpPr>
                        <a:xfrm>
                          <a:off x="1882775" y="533400"/>
                          <a:ext cx="6270625" cy="4949826"/>
                          <a:chOff x="1882775" y="533400"/>
                          <a:chExt cx="6270625" cy="4949826"/>
                        </a:xfrm>
                      </p:grpSpPr>
                      <p:sp>
                        <p:nvSpPr>
                          <p:cNvPr id="5" name="Line 16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51038" y="3090863"/>
                            <a:ext cx="5668962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CA"/>
                          </a:p>
                        </p:txBody>
                      </p:sp>
                      <p:grpSp>
                        <p:nvGrpSpPr>
                          <p:cNvPr id="7" name="Group 52"/>
                          <p:cNvGrpSpPr/>
                          <p:nvPr/>
                        </p:nvGrpSpPr>
                        <p:grpSpPr>
                          <a:xfrm>
                            <a:off x="1882775" y="533400"/>
                            <a:ext cx="6270625" cy="4949826"/>
                            <a:chOff x="1882775" y="533400"/>
                            <a:chExt cx="6270625" cy="4949826"/>
                          </a:xfrm>
                        </p:grpSpPr>
                        <p:sp>
                          <p:nvSpPr>
                            <p:cNvPr id="8" name="Line 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905000" y="1447800"/>
                              <a:ext cx="0" cy="1447800"/>
                            </a:xfrm>
                            <a:prstGeom prst="line">
                              <a:avLst/>
                            </a:prstGeom>
                            <a:noFill/>
                            <a:ln w="2857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CA"/>
                            </a:p>
                          </p:txBody>
                        </p:sp>
                        <p:sp>
                          <p:nvSpPr>
                            <p:cNvPr id="9" name="Line 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905000" y="2971800"/>
                              <a:ext cx="0" cy="228600"/>
                            </a:xfrm>
                            <a:prstGeom prst="line">
                              <a:avLst/>
                            </a:prstGeom>
                            <a:noFill/>
                            <a:ln w="2857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CA"/>
                            </a:p>
                          </p:txBody>
                        </p:sp>
                        <p:sp>
                          <p:nvSpPr>
                            <p:cNvPr id="10" name="Line 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905000" y="3276600"/>
                              <a:ext cx="0" cy="838200"/>
                            </a:xfrm>
                            <a:prstGeom prst="line">
                              <a:avLst/>
                            </a:prstGeom>
                            <a:noFill/>
                            <a:ln w="2857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CA"/>
                            </a:p>
                          </p:txBody>
                        </p:sp>
                        <p:grpSp>
                          <p:nvGrpSpPr>
                            <p:cNvPr id="11" name="Group 16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696200" y="533400"/>
                              <a:ext cx="457200" cy="4949826"/>
                              <a:chOff x="5280" y="288"/>
                              <a:chExt cx="288" cy="2736"/>
                            </a:xfrm>
                          </p:grpSpPr>
                          <p:sp>
                            <p:nvSpPr>
                              <p:cNvPr id="23" name="Rectangle 16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280" y="288"/>
                                <a:ext cx="288" cy="912"/>
                              </a:xfrm>
                              <a:prstGeom prst="rect">
                                <a:avLst/>
                              </a:prstGeom>
                              <a:gradFill rotWithShape="1">
                                <a:gsLst>
                                  <a:gs pos="0">
                                    <a:schemeClr val="tx2"/>
                                  </a:gs>
                                  <a:gs pos="50000">
                                    <a:schemeClr val="accent1"/>
                                  </a:gs>
                                  <a:gs pos="100000">
                                    <a:schemeClr val="tx2"/>
                                  </a:gs>
                                </a:gsLst>
                                <a:lin ang="5400000" scaled="1"/>
                              </a:gradFill>
                              <a:ln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anchor="ctr"/>
                              <a:lstStyle/>
                              <a:p>
                                <a:pPr>
                                  <a:defRPr/>
                                </a:pPr>
                                <a:endParaRPr lang="en-CA"/>
                              </a:p>
                            </p:txBody>
                          </p:sp>
                          <p:sp>
                            <p:nvSpPr>
                              <p:cNvPr id="24" name="Rectangle 16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280" y="1200"/>
                                <a:ext cx="288" cy="913"/>
                              </a:xfrm>
                              <a:prstGeom prst="rect">
                                <a:avLst/>
                              </a:prstGeom>
                              <a:gradFill rotWithShape="1">
                                <a:gsLst>
                                  <a:gs pos="0">
                                    <a:schemeClr val="tx2"/>
                                  </a:gs>
                                  <a:gs pos="50000">
                                    <a:schemeClr val="accent1"/>
                                  </a:gs>
                                  <a:gs pos="100000">
                                    <a:schemeClr val="tx2"/>
                                  </a:gs>
                                </a:gsLst>
                                <a:lin ang="5400000" scaled="1"/>
                              </a:gradFill>
                              <a:ln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anchor="ctr"/>
                              <a:lstStyle/>
                              <a:p>
                                <a:pPr>
                                  <a:defRPr/>
                                </a:pPr>
                                <a:endParaRPr lang="en-CA"/>
                              </a:p>
                            </p:txBody>
                          </p:sp>
                          <p:sp>
                            <p:nvSpPr>
                              <p:cNvPr id="25" name="Rectangle 16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280" y="2112"/>
                                <a:ext cx="288" cy="912"/>
                              </a:xfrm>
                              <a:prstGeom prst="rect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chemeClr val="tx2"/>
                                  </a:gs>
                                  <a:gs pos="50000">
                                    <a:schemeClr val="accent1"/>
                                  </a:gs>
                                  <a:gs pos="100000">
                                    <a:schemeClr val="tx2"/>
                                  </a:gs>
                                </a:gsLst>
                                <a:lin ang="5400000" scaled="1"/>
                                <a:tileRect/>
                              </a:gradFill>
                              <a:ln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anchor="ctr"/>
                              <a:lstStyle/>
                              <a:p>
                                <a:pPr>
                                  <a:defRPr/>
                                </a:pPr>
                                <a:endParaRPr lang="en-CA"/>
                              </a:p>
                            </p:txBody>
                          </p:sp>
                        </p:grpSp>
                        <p:sp>
                          <p:nvSpPr>
                            <p:cNvPr id="12" name="Line 16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1905000" y="1371600"/>
                              <a:ext cx="5746750" cy="1566863"/>
                            </a:xfrm>
                            <a:prstGeom prst="line">
                              <a:avLst/>
                            </a:prstGeom>
                            <a:noFill/>
                            <a:ln w="38100">
                              <a:solidFill>
                                <a:srgbClr val="80008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CA"/>
                            </a:p>
                          </p:txBody>
                        </p:sp>
                        <p:sp>
                          <p:nvSpPr>
                            <p:cNvPr id="13" name="Line 17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1914525" y="1371600"/>
                              <a:ext cx="5781675" cy="1862138"/>
                            </a:xfrm>
                            <a:prstGeom prst="line">
                              <a:avLst/>
                            </a:prstGeom>
                            <a:noFill/>
                            <a:ln w="38100">
                              <a:solidFill>
                                <a:srgbClr val="80008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CA"/>
                            </a:p>
                          </p:txBody>
                        </p:sp>
                        <p:sp>
                          <p:nvSpPr>
                            <p:cNvPr id="14" name="Line 17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1882775" y="3200400"/>
                              <a:ext cx="174625" cy="42863"/>
                            </a:xfrm>
                            <a:prstGeom prst="line">
                              <a:avLst/>
                            </a:prstGeom>
                            <a:noFill/>
                            <a:ln w="38100">
                              <a:solidFill>
                                <a:srgbClr val="9933FF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CA"/>
                            </a:p>
                          </p:txBody>
                        </p:sp>
                        <p:grpSp>
                          <p:nvGrpSpPr>
                            <p:cNvPr id="18" name="Group 19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905000" y="1066800"/>
                              <a:ext cx="5715000" cy="1981200"/>
                              <a:chOff x="1200" y="672"/>
                              <a:chExt cx="3600" cy="1248"/>
                            </a:xfrm>
                          </p:grpSpPr>
                          <p:sp>
                            <p:nvSpPr>
                              <p:cNvPr id="19" name="AutoShape 19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608" y="864"/>
                                <a:ext cx="192" cy="1056"/>
                              </a:xfrm>
                              <a:prstGeom prst="leftBrace">
                                <a:avLst>
                                  <a:gd name="adj1" fmla="val 45833"/>
                                  <a:gd name="adj2" fmla="val 50000"/>
                                </a:avLst>
                              </a:prstGeom>
                              <a:noFill/>
                              <a:ln w="28575">
                                <a:solidFill>
                                  <a:srgbClr val="FF505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CA"/>
                              </a:p>
                            </p:txBody>
                          </p:sp>
                          <p:sp>
                            <p:nvSpPr>
                              <p:cNvPr id="21" name="AutoShape 19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 rot="5400000">
                                <a:off x="2863" y="-991"/>
                                <a:ext cx="240" cy="3566"/>
                              </a:xfrm>
                              <a:prstGeom prst="leftBrace">
                                <a:avLst>
                                  <a:gd name="adj1" fmla="val 123819"/>
                                  <a:gd name="adj2" fmla="val 50000"/>
                                </a:avLst>
                              </a:prstGeom>
                              <a:noFill/>
                              <a:ln w="28575">
                                <a:solidFill>
                                  <a:srgbClr val="FF505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CA"/>
                              </a:p>
                            </p:txBody>
                          </p:sp>
                        </p:grpSp>
                      </p:grpSp>
                    </p:grpSp>
                  </p:grpSp>
                  <p:sp>
                    <p:nvSpPr>
                      <p:cNvPr id="47" name="Line 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772400" y="533400"/>
                        <a:ext cx="0" cy="54102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CA"/>
                      </a:p>
                    </p:txBody>
                  </p:sp>
                </p:grpSp>
                <p:graphicFrame>
                  <p:nvGraphicFramePr>
                    <p:cNvPr id="49" name="Object 48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4452937" y="690245"/>
                    <a:ext cx="347663" cy="411163"/>
                  </p:xfrm>
                  <a:graphic>
                    <a:graphicData uri="http://schemas.openxmlformats.org/presentationml/2006/ole">
                      <p:oleObj spid="_x0000_s21510" name="Equation" r:id="rId10" imgW="139680" imgH="164880" progId="Equation.DSMT4">
                        <p:embed/>
                      </p:oleObj>
                    </a:graphicData>
                  </a:graphic>
                </p:graphicFrame>
                <p:graphicFrame>
                  <p:nvGraphicFramePr>
                    <p:cNvPr id="50" name="Object 49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6934200" y="2209800"/>
                    <a:ext cx="447675" cy="415925"/>
                  </p:xfrm>
                  <a:graphic>
                    <a:graphicData uri="http://schemas.openxmlformats.org/presentationml/2006/ole">
                      <p:oleObj spid="_x0000_s21511" name="Equation" r:id="rId11" imgW="177480" imgH="164880" progId="Equation.DSMT4">
                        <p:embed/>
                      </p:oleObj>
                    </a:graphicData>
                  </a:graphic>
                </p:graphicFrame>
              </p:grpSp>
              <p:graphicFrame>
                <p:nvGraphicFramePr>
                  <p:cNvPr id="53" name="Object 52"/>
                  <p:cNvGraphicFramePr>
                    <a:graphicFrameLocks noChangeAspect="1"/>
                  </p:cNvGraphicFramePr>
                  <p:nvPr/>
                </p:nvGraphicFramePr>
                <p:xfrm>
                  <a:off x="1064021" y="3197621"/>
                  <a:ext cx="307579" cy="307579"/>
                </p:xfrm>
                <a:graphic>
                  <a:graphicData uri="http://schemas.openxmlformats.org/presentationml/2006/ole">
                    <p:oleObj spid="_x0000_s21512" name="Equation" r:id="rId12" imgW="164880" imgH="164880" progId="Equation.DSMT4">
                      <p:embed/>
                    </p:oleObj>
                  </a:graphicData>
                </a:graphic>
              </p:graphicFrame>
            </p:grpSp>
            <p:graphicFrame>
              <p:nvGraphicFramePr>
                <p:cNvPr id="55" name="Object 54"/>
                <p:cNvGraphicFramePr>
                  <a:graphicFrameLocks noChangeAspect="1"/>
                </p:cNvGraphicFramePr>
                <p:nvPr/>
              </p:nvGraphicFramePr>
              <p:xfrm>
                <a:off x="4724400" y="2362200"/>
                <a:ext cx="384175" cy="576263"/>
              </p:xfrm>
              <a:graphic>
                <a:graphicData uri="http://schemas.openxmlformats.org/presentationml/2006/ole">
                  <p:oleObj spid="_x0000_s21513" name="Equation" r:id="rId13" imgW="152280" imgH="228600" progId="Equation.DSMT4">
                    <p:embed/>
                  </p:oleObj>
                </a:graphicData>
              </a:graphic>
            </p:graphicFrame>
            <p:graphicFrame>
              <p:nvGraphicFramePr>
                <p:cNvPr id="21514" name="Object 10"/>
                <p:cNvGraphicFramePr>
                  <a:graphicFrameLocks noChangeAspect="1"/>
                </p:cNvGraphicFramePr>
                <p:nvPr/>
              </p:nvGraphicFramePr>
              <p:xfrm>
                <a:off x="3870325" y="1828800"/>
                <a:ext cx="415925" cy="576263"/>
              </p:xfrm>
              <a:graphic>
                <a:graphicData uri="http://schemas.openxmlformats.org/presentationml/2006/ole">
                  <p:oleObj spid="_x0000_s21514" name="Equation" r:id="rId14" imgW="164880" imgH="228600" progId="Equation.DSMT4">
                    <p:embed/>
                  </p:oleObj>
                </a:graphicData>
              </a:graphic>
            </p:graphicFrame>
            <p:graphicFrame>
              <p:nvGraphicFramePr>
                <p:cNvPr id="56" name="Object 55"/>
                <p:cNvGraphicFramePr>
                  <a:graphicFrameLocks noChangeAspect="1"/>
                </p:cNvGraphicFramePr>
                <p:nvPr/>
              </p:nvGraphicFramePr>
              <p:xfrm>
                <a:off x="2133600" y="3429000"/>
                <a:ext cx="2787650" cy="576263"/>
              </p:xfrm>
              <a:graphic>
                <a:graphicData uri="http://schemas.openxmlformats.org/presentationml/2006/ole">
                  <p:oleObj spid="_x0000_s21515" name="Equation" r:id="rId15" imgW="1104840" imgH="228600" progId="Equation.DSMT4">
                    <p:embed/>
                  </p:oleObj>
                </a:graphicData>
              </a:graphic>
            </p:graphicFrame>
          </p:grpSp>
          <p:cxnSp>
            <p:nvCxnSpPr>
              <p:cNvPr id="63" name="Straight Arrow Connector 62"/>
              <p:cNvCxnSpPr/>
              <p:nvPr/>
            </p:nvCxnSpPr>
            <p:spPr>
              <a:xfrm rot="10800000">
                <a:off x="1600200" y="3886200"/>
                <a:ext cx="457200" cy="762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1520" name="Picture 16" descr="C:\Users\Zombie\Desktop\FringePattern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848600" y="228600"/>
              <a:ext cx="533400" cy="5486400"/>
            </a:xfrm>
            <a:prstGeom prst="rect">
              <a:avLst/>
            </a:prstGeom>
            <a:noFill/>
          </p:spPr>
        </p:pic>
      </p:grpSp>
      <p:graphicFrame>
        <p:nvGraphicFramePr>
          <p:cNvPr id="21521" name="Object 17"/>
          <p:cNvGraphicFramePr>
            <a:graphicFrameLocks noChangeAspect="1"/>
          </p:cNvGraphicFramePr>
          <p:nvPr/>
        </p:nvGraphicFramePr>
        <p:xfrm>
          <a:off x="5216525" y="3146425"/>
          <a:ext cx="1946275" cy="511175"/>
        </p:xfrm>
        <a:graphic>
          <a:graphicData uri="http://schemas.openxmlformats.org/presentationml/2006/ole">
            <p:oleObj spid="_x0000_s21521" name="Equation" r:id="rId17" imgW="774360" imgH="203040" progId="Equation.DSMT4">
              <p:embed/>
            </p:oleObj>
          </a:graphicData>
        </a:graphic>
      </p:graphicFrame>
      <p:sp>
        <p:nvSpPr>
          <p:cNvPr id="62" name="Rectangle 61"/>
          <p:cNvSpPr/>
          <p:nvPr/>
        </p:nvSpPr>
        <p:spPr>
          <a:xfrm>
            <a:off x="4572000" y="6172200"/>
            <a:ext cx="1752600" cy="609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81000" y="3962400"/>
            <a:ext cx="7086600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76200" y="71735"/>
            <a:ext cx="5651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Determining the spacing between the slits: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Object 56"/>
          <p:cNvGraphicFramePr>
            <a:graphicFrameLocks noChangeAspect="1"/>
          </p:cNvGraphicFramePr>
          <p:nvPr/>
        </p:nvGraphicFramePr>
        <p:xfrm>
          <a:off x="1905000" y="4572000"/>
          <a:ext cx="3162300" cy="638175"/>
        </p:xfrm>
        <a:graphic>
          <a:graphicData uri="http://schemas.openxmlformats.org/presentationml/2006/ole">
            <p:oleObj spid="_x0000_s22543" name="Equation" r:id="rId3" imgW="1257120" imgH="253800" progId="Equation.DSMT4">
              <p:embed/>
            </p:oleObj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/>
        </p:nvGraphicFramePr>
        <p:xfrm>
          <a:off x="2438400" y="2978150"/>
          <a:ext cx="1270000" cy="984250"/>
        </p:xfrm>
        <a:graphic>
          <a:graphicData uri="http://schemas.openxmlformats.org/presentationml/2006/ole">
            <p:oleObj spid="_x0000_s22544" name="Equation" r:id="rId4" imgW="507960" imgH="393480" progId="Equation.DSMT4">
              <p:embed/>
            </p:oleObj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1905000" y="5791200"/>
            <a:ext cx="6172200" cy="989013"/>
            <a:chOff x="1905000" y="5791200"/>
            <a:chExt cx="6172200" cy="989013"/>
          </a:xfrm>
        </p:grpSpPr>
        <p:graphicFrame>
          <p:nvGraphicFramePr>
            <p:cNvPr id="59" name="Object 58"/>
            <p:cNvGraphicFramePr>
              <a:graphicFrameLocks noChangeAspect="1"/>
            </p:cNvGraphicFramePr>
            <p:nvPr/>
          </p:nvGraphicFramePr>
          <p:xfrm>
            <a:off x="1905000" y="5791200"/>
            <a:ext cx="1627188" cy="989013"/>
          </p:xfrm>
          <a:graphic>
            <a:graphicData uri="http://schemas.openxmlformats.org/presentationml/2006/ole">
              <p:oleObj spid="_x0000_s22545" name="Equation" r:id="rId5" imgW="647640" imgH="393480" progId="Equation.DSMT4">
                <p:embed/>
              </p:oleObj>
            </a:graphicData>
          </a:graphic>
        </p:graphicFrame>
        <p:sp>
          <p:nvSpPr>
            <p:cNvPr id="62" name="TextBox 61"/>
            <p:cNvSpPr txBox="1"/>
            <p:nvPr/>
          </p:nvSpPr>
          <p:spPr>
            <a:xfrm>
              <a:off x="4029489" y="6019800"/>
              <a:ext cx="4047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Spacing between bright fringes</a:t>
              </a:r>
              <a:endParaRPr lang="en-US" sz="2400" dirty="0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rot="10800000">
              <a:off x="3581400" y="6248400"/>
              <a:ext cx="4572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1064021" y="228600"/>
            <a:ext cx="7317979" cy="5486400"/>
            <a:chOff x="1064021" y="228600"/>
            <a:chExt cx="7317979" cy="5486400"/>
          </a:xfrm>
        </p:grpSpPr>
        <p:grpSp>
          <p:nvGrpSpPr>
            <p:cNvPr id="4" name="Group 57"/>
            <p:cNvGrpSpPr/>
            <p:nvPr/>
          </p:nvGrpSpPr>
          <p:grpSpPr>
            <a:xfrm>
              <a:off x="1064021" y="228600"/>
              <a:ext cx="7317979" cy="5444808"/>
              <a:chOff x="1064021" y="533400"/>
              <a:chExt cx="7317979" cy="5444808"/>
            </a:xfrm>
          </p:grpSpPr>
          <p:grpSp>
            <p:nvGrpSpPr>
              <p:cNvPr id="6" name="Group 53"/>
              <p:cNvGrpSpPr/>
              <p:nvPr/>
            </p:nvGrpSpPr>
            <p:grpSpPr>
              <a:xfrm>
                <a:off x="1064021" y="533400"/>
                <a:ext cx="7317979" cy="5444808"/>
                <a:chOff x="1064021" y="533400"/>
                <a:chExt cx="7317979" cy="5444808"/>
              </a:xfrm>
            </p:grpSpPr>
            <p:grpSp>
              <p:nvGrpSpPr>
                <p:cNvPr id="7" name="Group 51"/>
                <p:cNvGrpSpPr/>
                <p:nvPr/>
              </p:nvGrpSpPr>
              <p:grpSpPr>
                <a:xfrm>
                  <a:off x="1484312" y="533400"/>
                  <a:ext cx="6897688" cy="5444808"/>
                  <a:chOff x="1484312" y="533400"/>
                  <a:chExt cx="6897688" cy="5444808"/>
                </a:xfrm>
              </p:grpSpPr>
              <p:grpSp>
                <p:nvGrpSpPr>
                  <p:cNvPr id="11" name="Group 50"/>
                  <p:cNvGrpSpPr/>
                  <p:nvPr/>
                </p:nvGrpSpPr>
                <p:grpSpPr>
                  <a:xfrm>
                    <a:off x="1484312" y="533400"/>
                    <a:ext cx="6897688" cy="5444808"/>
                    <a:chOff x="1484312" y="533400"/>
                    <a:chExt cx="6897688" cy="5444808"/>
                  </a:xfrm>
                </p:grpSpPr>
                <p:grpSp>
                  <p:nvGrpSpPr>
                    <p:cNvPr id="15" name="Group 1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484312" y="533400"/>
                      <a:ext cx="6897688" cy="5444808"/>
                      <a:chOff x="1882775" y="533400"/>
                      <a:chExt cx="6270625" cy="4949825"/>
                    </a:xfrm>
                  </p:grpSpPr>
                  <p:sp>
                    <p:nvSpPr>
                      <p:cNvPr id="3" name="Line 17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05000" y="2895600"/>
                        <a:ext cx="152400" cy="3048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prstDash val="dashDot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CA"/>
                      </a:p>
                    </p:txBody>
                  </p:sp>
                  <p:grpSp>
                    <p:nvGrpSpPr>
                      <p:cNvPr id="16" name="Group 53"/>
                      <p:cNvGrpSpPr/>
                      <p:nvPr/>
                    </p:nvGrpSpPr>
                    <p:grpSpPr>
                      <a:xfrm>
                        <a:off x="1882775" y="533400"/>
                        <a:ext cx="6270625" cy="4949826"/>
                        <a:chOff x="1882775" y="533400"/>
                        <a:chExt cx="6270625" cy="4949826"/>
                      </a:xfrm>
                    </p:grpSpPr>
                    <p:sp>
                      <p:nvSpPr>
                        <p:cNvPr id="5" name="Line 1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51038" y="3090863"/>
                          <a:ext cx="566896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CA"/>
                        </a:p>
                      </p:txBody>
                    </p:sp>
                    <p:grpSp>
                      <p:nvGrpSpPr>
                        <p:cNvPr id="17" name="Group 52"/>
                        <p:cNvGrpSpPr/>
                        <p:nvPr/>
                      </p:nvGrpSpPr>
                      <p:grpSpPr>
                        <a:xfrm>
                          <a:off x="1882775" y="533400"/>
                          <a:ext cx="6270625" cy="4949826"/>
                          <a:chOff x="1882775" y="533400"/>
                          <a:chExt cx="6270625" cy="4949826"/>
                        </a:xfrm>
                      </p:grpSpPr>
                      <p:sp>
                        <p:nvSpPr>
                          <p:cNvPr id="8" name="Line 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05000" y="1447800"/>
                            <a:ext cx="0" cy="1447800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CA"/>
                          </a:p>
                        </p:txBody>
                      </p:sp>
                      <p:sp>
                        <p:nvSpPr>
                          <p:cNvPr id="9" name="Line 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05000" y="2971800"/>
                            <a:ext cx="0" cy="228600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CA"/>
                          </a:p>
                        </p:txBody>
                      </p:sp>
                      <p:sp>
                        <p:nvSpPr>
                          <p:cNvPr id="10" name="Line 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05000" y="3276600"/>
                            <a:ext cx="0" cy="838200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CA"/>
                          </a:p>
                        </p:txBody>
                      </p:sp>
                      <p:grpSp>
                        <p:nvGrpSpPr>
                          <p:cNvPr id="18" name="Group 16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696200" y="533400"/>
                            <a:ext cx="457200" cy="4949826"/>
                            <a:chOff x="5280" y="288"/>
                            <a:chExt cx="288" cy="2736"/>
                          </a:xfrm>
                        </p:grpSpPr>
                        <p:sp>
                          <p:nvSpPr>
                            <p:cNvPr id="23" name="Rectangle 16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280" y="288"/>
                              <a:ext cx="288" cy="912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chemeClr val="tx2"/>
                                </a:gs>
                                <a:gs pos="50000">
                                  <a:schemeClr val="accent1"/>
                                </a:gs>
                                <a:gs pos="100000">
                                  <a:schemeClr val="tx2"/>
                                </a:gs>
                              </a:gsLst>
                              <a:lin ang="5400000" scaled="1"/>
                            </a:gradFill>
                            <a:ln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anchor="ctr"/>
                            <a:lstStyle/>
                            <a:p>
                              <a:pPr>
                                <a:defRPr/>
                              </a:pPr>
                              <a:endParaRPr lang="en-CA"/>
                            </a:p>
                          </p:txBody>
                        </p:sp>
                        <p:sp>
                          <p:nvSpPr>
                            <p:cNvPr id="24" name="Rectangle 16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280" y="1200"/>
                              <a:ext cx="288" cy="913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chemeClr val="tx2"/>
                                </a:gs>
                                <a:gs pos="50000">
                                  <a:schemeClr val="accent1"/>
                                </a:gs>
                                <a:gs pos="100000">
                                  <a:schemeClr val="tx2"/>
                                </a:gs>
                              </a:gsLst>
                              <a:lin ang="5400000" scaled="1"/>
                            </a:gradFill>
                            <a:ln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anchor="ctr"/>
                            <a:lstStyle/>
                            <a:p>
                              <a:pPr>
                                <a:defRPr/>
                              </a:pPr>
                              <a:endParaRPr lang="en-CA"/>
                            </a:p>
                          </p:txBody>
                        </p:sp>
                        <p:sp>
                          <p:nvSpPr>
                            <p:cNvPr id="25" name="Rectangle 16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280" y="2112"/>
                              <a:ext cx="288" cy="912"/>
                            </a:xfrm>
                            <a:prstGeom prst="rect">
                              <a:avLst/>
                            </a:prstGeom>
                            <a:gradFill flip="none" rotWithShape="1">
                              <a:gsLst>
                                <a:gs pos="0">
                                  <a:schemeClr val="tx2"/>
                                </a:gs>
                                <a:gs pos="50000">
                                  <a:schemeClr val="accent1"/>
                                </a:gs>
                                <a:gs pos="100000">
                                  <a:schemeClr val="tx2"/>
                                </a:gs>
                              </a:gsLst>
                              <a:lin ang="5400000" scaled="1"/>
                              <a:tileRect/>
                            </a:gradFill>
                            <a:ln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anchor="ctr"/>
                            <a:lstStyle/>
                            <a:p>
                              <a:pPr>
                                <a:defRPr/>
                              </a:pPr>
                              <a:endParaRPr lang="en-CA"/>
                            </a:p>
                          </p:txBody>
                        </p:sp>
                      </p:grpSp>
                      <p:sp>
                        <p:nvSpPr>
                          <p:cNvPr id="12" name="Line 16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05000" y="1371600"/>
                            <a:ext cx="5746750" cy="1566863"/>
                          </a:xfrm>
                          <a:prstGeom prst="line">
                            <a:avLst/>
                          </a:prstGeom>
                          <a:noFill/>
                          <a:ln w="38100">
                            <a:solidFill>
                              <a:srgbClr val="80008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CA"/>
                          </a:p>
                        </p:txBody>
                      </p:sp>
                      <p:sp>
                        <p:nvSpPr>
                          <p:cNvPr id="13" name="Line 17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14525" y="1371600"/>
                            <a:ext cx="5781675" cy="1862138"/>
                          </a:xfrm>
                          <a:prstGeom prst="line">
                            <a:avLst/>
                          </a:prstGeom>
                          <a:noFill/>
                          <a:ln w="38100">
                            <a:solidFill>
                              <a:srgbClr val="80008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CA"/>
                          </a:p>
                        </p:txBody>
                      </p:sp>
                      <p:sp>
                        <p:nvSpPr>
                          <p:cNvPr id="14" name="Line 17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82775" y="3200400"/>
                            <a:ext cx="174625" cy="42863"/>
                          </a:xfrm>
                          <a:prstGeom prst="line">
                            <a:avLst/>
                          </a:prstGeom>
                          <a:noFill/>
                          <a:ln w="38100">
                            <a:solidFill>
                              <a:srgbClr val="9933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CA"/>
                          </a:p>
                        </p:txBody>
                      </p:sp>
                      <p:grpSp>
                        <p:nvGrpSpPr>
                          <p:cNvPr id="20" name="Group 19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05000" y="1066800"/>
                            <a:ext cx="5715000" cy="1981200"/>
                            <a:chOff x="1200" y="672"/>
                            <a:chExt cx="3600" cy="1248"/>
                          </a:xfrm>
                        </p:grpSpPr>
                        <p:sp>
                          <p:nvSpPr>
                            <p:cNvPr id="19" name="AutoShape 19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608" y="864"/>
                              <a:ext cx="192" cy="1056"/>
                            </a:xfrm>
                            <a:prstGeom prst="leftBrace">
                              <a:avLst>
                                <a:gd name="adj1" fmla="val 45833"/>
                                <a:gd name="adj2" fmla="val 50000"/>
                              </a:avLst>
                            </a:prstGeom>
                            <a:noFill/>
                            <a:ln w="28575">
                              <a:solidFill>
                                <a:srgbClr val="FF505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CA"/>
                            </a:p>
                          </p:txBody>
                        </p:sp>
                        <p:sp>
                          <p:nvSpPr>
                            <p:cNvPr id="21" name="AutoShape 19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 rot="5400000">
                              <a:off x="2863" y="-991"/>
                              <a:ext cx="240" cy="3566"/>
                            </a:xfrm>
                            <a:prstGeom prst="leftBrace">
                              <a:avLst>
                                <a:gd name="adj1" fmla="val 123819"/>
                                <a:gd name="adj2" fmla="val 50000"/>
                              </a:avLst>
                            </a:prstGeom>
                            <a:noFill/>
                            <a:ln w="28575">
                              <a:solidFill>
                                <a:srgbClr val="FF505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CA"/>
                            </a:p>
                          </p:txBody>
                        </p:sp>
                      </p:grpSp>
                    </p:grpSp>
                  </p:grpSp>
                </p:grpSp>
                <p:sp>
                  <p:nvSpPr>
                    <p:cNvPr id="47" name="Line 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772400" y="533400"/>
                      <a:ext cx="0" cy="5410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CA"/>
                    </a:p>
                  </p:txBody>
                </p:sp>
              </p:grpSp>
              <p:graphicFrame>
                <p:nvGraphicFramePr>
                  <p:cNvPr id="49" name="Object 48"/>
                  <p:cNvGraphicFramePr>
                    <a:graphicFrameLocks noChangeAspect="1"/>
                  </p:cNvGraphicFramePr>
                  <p:nvPr/>
                </p:nvGraphicFramePr>
                <p:xfrm>
                  <a:off x="4452937" y="690245"/>
                  <a:ext cx="347663" cy="411163"/>
                </p:xfrm>
                <a:graphic>
                  <a:graphicData uri="http://schemas.openxmlformats.org/presentationml/2006/ole">
                    <p:oleObj spid="_x0000_s22534" name="Equation" r:id="rId6" imgW="139680" imgH="164880" progId="Equation.DSMT4">
                      <p:embed/>
                    </p:oleObj>
                  </a:graphicData>
                </a:graphic>
              </p:graphicFrame>
              <p:graphicFrame>
                <p:nvGraphicFramePr>
                  <p:cNvPr id="50" name="Object 49"/>
                  <p:cNvGraphicFramePr>
                    <a:graphicFrameLocks noChangeAspect="1"/>
                  </p:cNvGraphicFramePr>
                  <p:nvPr/>
                </p:nvGraphicFramePr>
                <p:xfrm>
                  <a:off x="6934200" y="2209800"/>
                  <a:ext cx="447675" cy="415925"/>
                </p:xfrm>
                <a:graphic>
                  <a:graphicData uri="http://schemas.openxmlformats.org/presentationml/2006/ole">
                    <p:oleObj spid="_x0000_s22535" name="Equation" r:id="rId7" imgW="177480" imgH="164880" progId="Equation.DSMT4">
                      <p:embed/>
                    </p:oleObj>
                  </a:graphicData>
                </a:graphic>
              </p:graphicFrame>
            </p:grpSp>
            <p:graphicFrame>
              <p:nvGraphicFramePr>
                <p:cNvPr id="53" name="Object 52"/>
                <p:cNvGraphicFramePr>
                  <a:graphicFrameLocks noChangeAspect="1"/>
                </p:cNvGraphicFramePr>
                <p:nvPr/>
              </p:nvGraphicFramePr>
              <p:xfrm>
                <a:off x="1064021" y="3197621"/>
                <a:ext cx="307579" cy="307579"/>
              </p:xfrm>
              <a:graphic>
                <a:graphicData uri="http://schemas.openxmlformats.org/presentationml/2006/ole">
                  <p:oleObj spid="_x0000_s22536" name="Equation" r:id="rId8" imgW="164880" imgH="164880" progId="Equation.DSMT4">
                    <p:embed/>
                  </p:oleObj>
                </a:graphicData>
              </a:graphic>
            </p:graphicFrame>
          </p:grpSp>
          <p:graphicFrame>
            <p:nvGraphicFramePr>
              <p:cNvPr id="55" name="Object 54"/>
              <p:cNvGraphicFramePr>
                <a:graphicFrameLocks noChangeAspect="1"/>
              </p:cNvGraphicFramePr>
              <p:nvPr/>
            </p:nvGraphicFramePr>
            <p:xfrm>
              <a:off x="4724400" y="2362200"/>
              <a:ext cx="384175" cy="576263"/>
            </p:xfrm>
            <a:graphic>
              <a:graphicData uri="http://schemas.openxmlformats.org/presentationml/2006/ole">
                <p:oleObj spid="_x0000_s22537" name="Equation" r:id="rId9" imgW="152280" imgH="228600" progId="Equation.DSMT4">
                  <p:embed/>
                </p:oleObj>
              </a:graphicData>
            </a:graphic>
          </p:graphicFrame>
          <p:graphicFrame>
            <p:nvGraphicFramePr>
              <p:cNvPr id="21514" name="Object 10"/>
              <p:cNvGraphicFramePr>
                <a:graphicFrameLocks noChangeAspect="1"/>
              </p:cNvGraphicFramePr>
              <p:nvPr/>
            </p:nvGraphicFramePr>
            <p:xfrm>
              <a:off x="3870325" y="1828800"/>
              <a:ext cx="415925" cy="576263"/>
            </p:xfrm>
            <a:graphic>
              <a:graphicData uri="http://schemas.openxmlformats.org/presentationml/2006/ole">
                <p:oleObj spid="_x0000_s22538" name="Equation" r:id="rId10" imgW="164880" imgH="228600" progId="Equation.DSMT4">
                  <p:embed/>
                </p:oleObj>
              </a:graphicData>
            </a:graphic>
          </p:graphicFrame>
        </p:grpSp>
        <p:pic>
          <p:nvPicPr>
            <p:cNvPr id="67" name="Picture 16" descr="C:\Users\Zombie\Desktop\FringePattern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848600" y="228600"/>
              <a:ext cx="533400" cy="5486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Object 58"/>
          <p:cNvGraphicFramePr>
            <a:graphicFrameLocks noChangeAspect="1"/>
          </p:cNvGraphicFramePr>
          <p:nvPr/>
        </p:nvGraphicFramePr>
        <p:xfrm>
          <a:off x="2209800" y="3049587"/>
          <a:ext cx="1627188" cy="989013"/>
        </p:xfrm>
        <a:graphic>
          <a:graphicData uri="http://schemas.openxmlformats.org/presentationml/2006/ole">
            <p:oleObj spid="_x0000_s23562" name="Equation" r:id="rId3" imgW="647640" imgH="393480" progId="Equation.DSMT4">
              <p:embed/>
            </p:oleObj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457200" y="4058723"/>
            <a:ext cx="5483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Distance to first maximum for </a:t>
            </a:r>
            <a:r>
              <a:rPr lang="en-US" sz="2400" b="1" i="1" dirty="0" smtClean="0">
                <a:solidFill>
                  <a:srgbClr val="FF0000"/>
                </a:solidFill>
              </a:rPr>
              <a:t>visible light</a:t>
            </a:r>
            <a:r>
              <a:rPr lang="en-US" sz="2400" dirty="0" smtClean="0"/>
              <a:t>:</a:t>
            </a:r>
          </a:p>
          <a:p>
            <a:endParaRPr lang="en-US" sz="1200" dirty="0" smtClean="0"/>
          </a:p>
          <a:p>
            <a:r>
              <a:rPr lang="en-US" sz="2400" dirty="0" smtClean="0"/>
              <a:t>Let                ,                             ,</a:t>
            </a: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1238250" y="4602163"/>
          <a:ext cx="804863" cy="403225"/>
        </p:xfrm>
        <a:graphic>
          <a:graphicData uri="http://schemas.openxmlformats.org/presentationml/2006/ole">
            <p:oleObj spid="_x0000_s23563" name="Equation" r:id="rId4" imgW="355320" imgH="177480" progId="Equation.DSMT4">
              <p:embed/>
            </p:oleObj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2374900" y="4592638"/>
          <a:ext cx="1690688" cy="401637"/>
        </p:xfrm>
        <a:graphic>
          <a:graphicData uri="http://schemas.openxmlformats.org/presentationml/2006/ole">
            <p:oleObj spid="_x0000_s23564" name="Equation" r:id="rId5" imgW="749160" imgH="177480" progId="Equation.DSMT4">
              <p:embed/>
            </p:oleObj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533400" y="5065197"/>
          <a:ext cx="4022725" cy="941388"/>
        </p:xfrm>
        <a:graphic>
          <a:graphicData uri="http://schemas.openxmlformats.org/presentationml/2006/ole">
            <p:oleObj spid="_x0000_s23565" name="Equation" r:id="rId6" imgW="1790640" imgH="419040" progId="Equation.DSMT4">
              <p:embed/>
            </p:oleObj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4478338" y="4538663"/>
          <a:ext cx="2057400" cy="457200"/>
        </p:xfrm>
        <a:graphic>
          <a:graphicData uri="http://schemas.openxmlformats.org/presentationml/2006/ole">
            <p:oleObj spid="_x0000_s23566" name="Equation" r:id="rId7" imgW="914400" imgH="203040" progId="Equation.DSMT4">
              <p:embed/>
            </p:oleObj>
          </a:graphicData>
        </a:graphic>
      </p:graphicFrame>
      <p:grpSp>
        <p:nvGrpSpPr>
          <p:cNvPr id="54" name="Group 53"/>
          <p:cNvGrpSpPr/>
          <p:nvPr/>
        </p:nvGrpSpPr>
        <p:grpSpPr>
          <a:xfrm>
            <a:off x="457200" y="6096000"/>
            <a:ext cx="4876800" cy="584775"/>
            <a:chOff x="457200" y="6096000"/>
            <a:chExt cx="4876800" cy="584775"/>
          </a:xfrm>
        </p:grpSpPr>
        <p:sp>
          <p:nvSpPr>
            <p:cNvPr id="48" name="TextBox 47"/>
            <p:cNvSpPr txBox="1"/>
            <p:nvPr/>
          </p:nvSpPr>
          <p:spPr>
            <a:xfrm>
              <a:off x="457200" y="6096000"/>
              <a:ext cx="24609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800" dirty="0" smtClean="0"/>
            </a:p>
            <a:p>
              <a:r>
                <a:rPr lang="en-US" sz="2400" dirty="0" smtClean="0"/>
                <a:t>If                   , then </a:t>
              </a:r>
              <a:endParaRPr lang="en-US" sz="2400" dirty="0"/>
            </a:p>
          </p:txBody>
        </p:sp>
        <p:graphicFrame>
          <p:nvGraphicFramePr>
            <p:cNvPr id="42" name="Object 41"/>
            <p:cNvGraphicFramePr>
              <a:graphicFrameLocks noChangeAspect="1"/>
            </p:cNvGraphicFramePr>
            <p:nvPr/>
          </p:nvGraphicFramePr>
          <p:xfrm>
            <a:off x="838200" y="6246297"/>
            <a:ext cx="1179513" cy="403225"/>
          </p:xfrm>
          <a:graphic>
            <a:graphicData uri="http://schemas.openxmlformats.org/presentationml/2006/ole">
              <p:oleObj spid="_x0000_s23567" name="Equation" r:id="rId8" imgW="520560" imgH="177480" progId="Equation.DSMT4">
                <p:embed/>
              </p:oleObj>
            </a:graphicData>
          </a:graphic>
        </p:graphicFrame>
        <p:graphicFrame>
          <p:nvGraphicFramePr>
            <p:cNvPr id="43" name="Object 42"/>
            <p:cNvGraphicFramePr>
              <a:graphicFrameLocks noChangeAspect="1"/>
            </p:cNvGraphicFramePr>
            <p:nvPr/>
          </p:nvGraphicFramePr>
          <p:xfrm>
            <a:off x="2857500" y="6246813"/>
            <a:ext cx="2476500" cy="403225"/>
          </p:xfrm>
          <a:graphic>
            <a:graphicData uri="http://schemas.openxmlformats.org/presentationml/2006/ole">
              <p:oleObj spid="_x0000_s23568" name="Equation" r:id="rId9" imgW="1091880" imgH="177480" progId="Equation.DSMT4">
                <p:embed/>
              </p:oleObj>
            </a:graphicData>
          </a:graphic>
        </p:graphicFrame>
      </p:grpSp>
      <p:grpSp>
        <p:nvGrpSpPr>
          <p:cNvPr id="46" name="Group 45"/>
          <p:cNvGrpSpPr/>
          <p:nvPr/>
        </p:nvGrpSpPr>
        <p:grpSpPr>
          <a:xfrm>
            <a:off x="1064021" y="228600"/>
            <a:ext cx="7317979" cy="5486400"/>
            <a:chOff x="1064021" y="228600"/>
            <a:chExt cx="7317979" cy="5486400"/>
          </a:xfrm>
        </p:grpSpPr>
        <p:grpSp>
          <p:nvGrpSpPr>
            <p:cNvPr id="4" name="Group 57"/>
            <p:cNvGrpSpPr/>
            <p:nvPr/>
          </p:nvGrpSpPr>
          <p:grpSpPr>
            <a:xfrm>
              <a:off x="1064021" y="228600"/>
              <a:ext cx="7317979" cy="5444808"/>
              <a:chOff x="1064021" y="533400"/>
              <a:chExt cx="7317979" cy="5444808"/>
            </a:xfrm>
          </p:grpSpPr>
          <p:grpSp>
            <p:nvGrpSpPr>
              <p:cNvPr id="6" name="Group 53"/>
              <p:cNvGrpSpPr/>
              <p:nvPr/>
            </p:nvGrpSpPr>
            <p:grpSpPr>
              <a:xfrm>
                <a:off x="1064021" y="533400"/>
                <a:ext cx="7317979" cy="5444808"/>
                <a:chOff x="1064021" y="533400"/>
                <a:chExt cx="7317979" cy="5444808"/>
              </a:xfrm>
            </p:grpSpPr>
            <p:grpSp>
              <p:nvGrpSpPr>
                <p:cNvPr id="7" name="Group 51"/>
                <p:cNvGrpSpPr/>
                <p:nvPr/>
              </p:nvGrpSpPr>
              <p:grpSpPr>
                <a:xfrm>
                  <a:off x="1484312" y="533400"/>
                  <a:ext cx="6897688" cy="5444808"/>
                  <a:chOff x="1484312" y="533400"/>
                  <a:chExt cx="6897688" cy="5444808"/>
                </a:xfrm>
              </p:grpSpPr>
              <p:grpSp>
                <p:nvGrpSpPr>
                  <p:cNvPr id="11" name="Group 50"/>
                  <p:cNvGrpSpPr/>
                  <p:nvPr/>
                </p:nvGrpSpPr>
                <p:grpSpPr>
                  <a:xfrm>
                    <a:off x="1484312" y="533400"/>
                    <a:ext cx="6897688" cy="5444808"/>
                    <a:chOff x="1484312" y="533400"/>
                    <a:chExt cx="6897688" cy="5444808"/>
                  </a:xfrm>
                </p:grpSpPr>
                <p:grpSp>
                  <p:nvGrpSpPr>
                    <p:cNvPr id="15" name="Group 1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484312" y="533400"/>
                      <a:ext cx="6897688" cy="5444808"/>
                      <a:chOff x="1882775" y="533400"/>
                      <a:chExt cx="6270625" cy="4949825"/>
                    </a:xfrm>
                  </p:grpSpPr>
                  <p:sp>
                    <p:nvSpPr>
                      <p:cNvPr id="3" name="Line 17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05000" y="2895600"/>
                        <a:ext cx="152400" cy="3048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prstDash val="dashDot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CA"/>
                      </a:p>
                    </p:txBody>
                  </p:sp>
                  <p:grpSp>
                    <p:nvGrpSpPr>
                      <p:cNvPr id="16" name="Group 53"/>
                      <p:cNvGrpSpPr/>
                      <p:nvPr/>
                    </p:nvGrpSpPr>
                    <p:grpSpPr>
                      <a:xfrm>
                        <a:off x="1882775" y="533400"/>
                        <a:ext cx="6270625" cy="4949826"/>
                        <a:chOff x="1882775" y="533400"/>
                        <a:chExt cx="6270625" cy="4949826"/>
                      </a:xfrm>
                    </p:grpSpPr>
                    <p:sp>
                      <p:nvSpPr>
                        <p:cNvPr id="5" name="Line 1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51038" y="3090863"/>
                          <a:ext cx="566896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CA"/>
                        </a:p>
                      </p:txBody>
                    </p:sp>
                    <p:grpSp>
                      <p:nvGrpSpPr>
                        <p:cNvPr id="17" name="Group 52"/>
                        <p:cNvGrpSpPr/>
                        <p:nvPr/>
                      </p:nvGrpSpPr>
                      <p:grpSpPr>
                        <a:xfrm>
                          <a:off x="1882775" y="533400"/>
                          <a:ext cx="6270625" cy="4949826"/>
                          <a:chOff x="1882775" y="533400"/>
                          <a:chExt cx="6270625" cy="4949826"/>
                        </a:xfrm>
                      </p:grpSpPr>
                      <p:sp>
                        <p:nvSpPr>
                          <p:cNvPr id="8" name="Line 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05000" y="1447800"/>
                            <a:ext cx="0" cy="1447800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CA"/>
                          </a:p>
                        </p:txBody>
                      </p:sp>
                      <p:sp>
                        <p:nvSpPr>
                          <p:cNvPr id="9" name="Line 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05000" y="2971800"/>
                            <a:ext cx="0" cy="228600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CA"/>
                          </a:p>
                        </p:txBody>
                      </p:sp>
                      <p:sp>
                        <p:nvSpPr>
                          <p:cNvPr id="10" name="Line 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05000" y="3276600"/>
                            <a:ext cx="0" cy="838200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CA"/>
                          </a:p>
                        </p:txBody>
                      </p:sp>
                      <p:grpSp>
                        <p:nvGrpSpPr>
                          <p:cNvPr id="18" name="Group 16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696200" y="533400"/>
                            <a:ext cx="457200" cy="4949826"/>
                            <a:chOff x="5280" y="288"/>
                            <a:chExt cx="288" cy="2736"/>
                          </a:xfrm>
                        </p:grpSpPr>
                        <p:sp>
                          <p:nvSpPr>
                            <p:cNvPr id="23" name="Rectangle 16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280" y="288"/>
                              <a:ext cx="288" cy="912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chemeClr val="tx2"/>
                                </a:gs>
                                <a:gs pos="50000">
                                  <a:schemeClr val="accent1"/>
                                </a:gs>
                                <a:gs pos="100000">
                                  <a:schemeClr val="tx2"/>
                                </a:gs>
                              </a:gsLst>
                              <a:lin ang="5400000" scaled="1"/>
                            </a:gradFill>
                            <a:ln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anchor="ctr"/>
                            <a:lstStyle/>
                            <a:p>
                              <a:pPr>
                                <a:defRPr/>
                              </a:pPr>
                              <a:endParaRPr lang="en-CA"/>
                            </a:p>
                          </p:txBody>
                        </p:sp>
                        <p:sp>
                          <p:nvSpPr>
                            <p:cNvPr id="24" name="Rectangle 16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280" y="1200"/>
                              <a:ext cx="288" cy="913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chemeClr val="tx2"/>
                                </a:gs>
                                <a:gs pos="50000">
                                  <a:schemeClr val="accent1"/>
                                </a:gs>
                                <a:gs pos="100000">
                                  <a:schemeClr val="tx2"/>
                                </a:gs>
                              </a:gsLst>
                              <a:lin ang="5400000" scaled="1"/>
                            </a:gradFill>
                            <a:ln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anchor="ctr"/>
                            <a:lstStyle/>
                            <a:p>
                              <a:pPr>
                                <a:defRPr/>
                              </a:pPr>
                              <a:endParaRPr lang="en-CA"/>
                            </a:p>
                          </p:txBody>
                        </p:sp>
                        <p:sp>
                          <p:nvSpPr>
                            <p:cNvPr id="25" name="Rectangle 16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280" y="2112"/>
                              <a:ext cx="288" cy="912"/>
                            </a:xfrm>
                            <a:prstGeom prst="rect">
                              <a:avLst/>
                            </a:prstGeom>
                            <a:gradFill flip="none" rotWithShape="1">
                              <a:gsLst>
                                <a:gs pos="0">
                                  <a:schemeClr val="tx2"/>
                                </a:gs>
                                <a:gs pos="50000">
                                  <a:schemeClr val="accent1"/>
                                </a:gs>
                                <a:gs pos="100000">
                                  <a:schemeClr val="tx2"/>
                                </a:gs>
                              </a:gsLst>
                              <a:lin ang="5400000" scaled="1"/>
                              <a:tileRect/>
                            </a:gradFill>
                            <a:ln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anchor="ctr"/>
                            <a:lstStyle/>
                            <a:p>
                              <a:pPr>
                                <a:defRPr/>
                              </a:pPr>
                              <a:endParaRPr lang="en-CA"/>
                            </a:p>
                          </p:txBody>
                        </p:sp>
                      </p:grpSp>
                      <p:sp>
                        <p:nvSpPr>
                          <p:cNvPr id="12" name="Line 16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05000" y="1371600"/>
                            <a:ext cx="5746750" cy="1566863"/>
                          </a:xfrm>
                          <a:prstGeom prst="line">
                            <a:avLst/>
                          </a:prstGeom>
                          <a:noFill/>
                          <a:ln w="38100">
                            <a:solidFill>
                              <a:srgbClr val="80008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CA"/>
                          </a:p>
                        </p:txBody>
                      </p:sp>
                      <p:sp>
                        <p:nvSpPr>
                          <p:cNvPr id="13" name="Line 17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14525" y="1371600"/>
                            <a:ext cx="5781675" cy="1862138"/>
                          </a:xfrm>
                          <a:prstGeom prst="line">
                            <a:avLst/>
                          </a:prstGeom>
                          <a:noFill/>
                          <a:ln w="38100">
                            <a:solidFill>
                              <a:srgbClr val="80008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CA"/>
                          </a:p>
                        </p:txBody>
                      </p:sp>
                      <p:sp>
                        <p:nvSpPr>
                          <p:cNvPr id="14" name="Line 17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82775" y="3200400"/>
                            <a:ext cx="174625" cy="42863"/>
                          </a:xfrm>
                          <a:prstGeom prst="line">
                            <a:avLst/>
                          </a:prstGeom>
                          <a:noFill/>
                          <a:ln w="38100">
                            <a:solidFill>
                              <a:srgbClr val="9933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CA"/>
                          </a:p>
                        </p:txBody>
                      </p:sp>
                      <p:grpSp>
                        <p:nvGrpSpPr>
                          <p:cNvPr id="20" name="Group 19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05000" y="1066800"/>
                            <a:ext cx="5715000" cy="1981200"/>
                            <a:chOff x="1200" y="672"/>
                            <a:chExt cx="3600" cy="1248"/>
                          </a:xfrm>
                        </p:grpSpPr>
                        <p:sp>
                          <p:nvSpPr>
                            <p:cNvPr id="19" name="AutoShape 19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608" y="864"/>
                              <a:ext cx="192" cy="1056"/>
                            </a:xfrm>
                            <a:prstGeom prst="leftBrace">
                              <a:avLst>
                                <a:gd name="adj1" fmla="val 45833"/>
                                <a:gd name="adj2" fmla="val 50000"/>
                              </a:avLst>
                            </a:prstGeom>
                            <a:noFill/>
                            <a:ln w="28575">
                              <a:solidFill>
                                <a:srgbClr val="FF505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CA"/>
                            </a:p>
                          </p:txBody>
                        </p:sp>
                        <p:sp>
                          <p:nvSpPr>
                            <p:cNvPr id="21" name="AutoShape 19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 rot="5400000">
                              <a:off x="2863" y="-991"/>
                              <a:ext cx="240" cy="3566"/>
                            </a:xfrm>
                            <a:prstGeom prst="leftBrace">
                              <a:avLst>
                                <a:gd name="adj1" fmla="val 123819"/>
                                <a:gd name="adj2" fmla="val 50000"/>
                              </a:avLst>
                            </a:prstGeom>
                            <a:noFill/>
                            <a:ln w="28575">
                              <a:solidFill>
                                <a:srgbClr val="FF505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CA"/>
                            </a:p>
                          </p:txBody>
                        </p:sp>
                      </p:grpSp>
                    </p:grpSp>
                  </p:grpSp>
                </p:grpSp>
                <p:sp>
                  <p:nvSpPr>
                    <p:cNvPr id="47" name="Line 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772400" y="533400"/>
                      <a:ext cx="0" cy="5410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CA"/>
                    </a:p>
                  </p:txBody>
                </p:sp>
              </p:grpSp>
              <p:graphicFrame>
                <p:nvGraphicFramePr>
                  <p:cNvPr id="49" name="Object 48"/>
                  <p:cNvGraphicFramePr>
                    <a:graphicFrameLocks noChangeAspect="1"/>
                  </p:cNvGraphicFramePr>
                  <p:nvPr/>
                </p:nvGraphicFramePr>
                <p:xfrm>
                  <a:off x="4452937" y="690245"/>
                  <a:ext cx="347663" cy="411163"/>
                </p:xfrm>
                <a:graphic>
                  <a:graphicData uri="http://schemas.openxmlformats.org/presentationml/2006/ole">
                    <p:oleObj spid="_x0000_s23554" name="Equation" r:id="rId10" imgW="139680" imgH="164880" progId="Equation.DSMT4">
                      <p:embed/>
                    </p:oleObj>
                  </a:graphicData>
                </a:graphic>
              </p:graphicFrame>
              <p:graphicFrame>
                <p:nvGraphicFramePr>
                  <p:cNvPr id="50" name="Object 49"/>
                  <p:cNvGraphicFramePr>
                    <a:graphicFrameLocks noChangeAspect="1"/>
                  </p:cNvGraphicFramePr>
                  <p:nvPr/>
                </p:nvGraphicFramePr>
                <p:xfrm>
                  <a:off x="6934200" y="2209800"/>
                  <a:ext cx="447675" cy="415925"/>
                </p:xfrm>
                <a:graphic>
                  <a:graphicData uri="http://schemas.openxmlformats.org/presentationml/2006/ole">
                    <p:oleObj spid="_x0000_s23555" name="Equation" r:id="rId11" imgW="177480" imgH="164880" progId="Equation.DSMT4">
                      <p:embed/>
                    </p:oleObj>
                  </a:graphicData>
                </a:graphic>
              </p:graphicFrame>
            </p:grpSp>
            <p:graphicFrame>
              <p:nvGraphicFramePr>
                <p:cNvPr id="53" name="Object 52"/>
                <p:cNvGraphicFramePr>
                  <a:graphicFrameLocks noChangeAspect="1"/>
                </p:cNvGraphicFramePr>
                <p:nvPr/>
              </p:nvGraphicFramePr>
              <p:xfrm>
                <a:off x="1064021" y="3197621"/>
                <a:ext cx="307579" cy="307579"/>
              </p:xfrm>
              <a:graphic>
                <a:graphicData uri="http://schemas.openxmlformats.org/presentationml/2006/ole">
                  <p:oleObj spid="_x0000_s23556" name="Equation" r:id="rId12" imgW="164880" imgH="164880" progId="Equation.DSMT4">
                    <p:embed/>
                  </p:oleObj>
                </a:graphicData>
              </a:graphic>
            </p:graphicFrame>
          </p:grpSp>
          <p:graphicFrame>
            <p:nvGraphicFramePr>
              <p:cNvPr id="55" name="Object 54"/>
              <p:cNvGraphicFramePr>
                <a:graphicFrameLocks noChangeAspect="1"/>
              </p:cNvGraphicFramePr>
              <p:nvPr/>
            </p:nvGraphicFramePr>
            <p:xfrm>
              <a:off x="4724400" y="2362200"/>
              <a:ext cx="384175" cy="576263"/>
            </p:xfrm>
            <a:graphic>
              <a:graphicData uri="http://schemas.openxmlformats.org/presentationml/2006/ole">
                <p:oleObj spid="_x0000_s23557" name="Equation" r:id="rId13" imgW="152280" imgH="228600" progId="Equation.DSMT4">
                  <p:embed/>
                </p:oleObj>
              </a:graphicData>
            </a:graphic>
          </p:graphicFrame>
          <p:graphicFrame>
            <p:nvGraphicFramePr>
              <p:cNvPr id="21514" name="Object 10"/>
              <p:cNvGraphicFramePr>
                <a:graphicFrameLocks noChangeAspect="1"/>
              </p:cNvGraphicFramePr>
              <p:nvPr/>
            </p:nvGraphicFramePr>
            <p:xfrm>
              <a:off x="3870325" y="1828800"/>
              <a:ext cx="415925" cy="576263"/>
            </p:xfrm>
            <a:graphic>
              <a:graphicData uri="http://schemas.openxmlformats.org/presentationml/2006/ole">
                <p:oleObj spid="_x0000_s23558" name="Equation" r:id="rId14" imgW="164880" imgH="228600" progId="Equation.DSMT4">
                  <p:embed/>
                </p:oleObj>
              </a:graphicData>
            </a:graphic>
          </p:graphicFrame>
        </p:grpSp>
        <p:pic>
          <p:nvPicPr>
            <p:cNvPr id="45" name="Picture 16" descr="C:\Users\Zombie\Desktop\FringePattern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848600" y="228600"/>
              <a:ext cx="533400" cy="5486400"/>
            </a:xfrm>
            <a:prstGeom prst="rect">
              <a:avLst/>
            </a:prstGeom>
            <a:noFill/>
          </p:spPr>
        </p:pic>
      </p:grpSp>
      <p:sp>
        <p:nvSpPr>
          <p:cNvPr id="52" name="Rectangle 51"/>
          <p:cNvSpPr/>
          <p:nvPr/>
        </p:nvSpPr>
        <p:spPr>
          <a:xfrm>
            <a:off x="1752600" y="5105400"/>
            <a:ext cx="29718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429000" y="6172200"/>
            <a:ext cx="2971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2" grpId="0" animBg="1"/>
      <p:bldP spid="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08703" y="304800"/>
            <a:ext cx="4625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Double-Slit Experiment</a:t>
            </a:r>
            <a:endParaRPr lang="en-US" sz="3600" b="1" u="sng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433638" y="1038225"/>
          <a:ext cx="4354512" cy="698500"/>
        </p:xfrm>
        <a:graphic>
          <a:graphicData uri="http://schemas.openxmlformats.org/presentationml/2006/ole">
            <p:oleObj spid="_x0000_s19458" name="Equation" r:id="rId3" imgW="1739880" imgH="279360" progId="Equation.DSMT4">
              <p:embed/>
            </p:oleObj>
          </a:graphicData>
        </a:graphic>
      </p:graphicFrame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1320800" y="1730375"/>
          <a:ext cx="6937375" cy="1089025"/>
        </p:xfrm>
        <a:graphic>
          <a:graphicData uri="http://schemas.openxmlformats.org/presentationml/2006/ole">
            <p:oleObj spid="_x0000_s19460" name="Equation" r:id="rId4" imgW="2755800" imgH="431640" progId="Equation.DSMT4">
              <p:embed/>
            </p:oleObj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90679" y="2971800"/>
            <a:ext cx="8957517" cy="1836876"/>
            <a:chOff x="0" y="3651250"/>
            <a:chExt cx="8957517" cy="1836876"/>
          </a:xfrm>
        </p:grpSpPr>
        <p:sp>
          <p:nvSpPr>
            <p:cNvPr id="10" name="TextBox 9"/>
            <p:cNvSpPr txBox="1"/>
            <p:nvPr/>
          </p:nvSpPr>
          <p:spPr>
            <a:xfrm>
              <a:off x="0" y="3733800"/>
              <a:ext cx="8957517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For a specific </a:t>
              </a:r>
              <a:r>
                <a:rPr lang="el-GR" sz="3600" dirty="0" smtClean="0"/>
                <a:t>λ</a:t>
              </a:r>
              <a:r>
                <a:rPr lang="en-US" sz="3600" dirty="0" smtClean="0"/>
                <a:t>,             describes where we find</a:t>
              </a:r>
            </a:p>
            <a:p>
              <a:r>
                <a:rPr lang="en-US" sz="3600" dirty="0" smtClean="0"/>
                <a:t>	the interference maxima and minima</a:t>
              </a:r>
            </a:p>
            <a:p>
              <a:r>
                <a:rPr lang="en-US" sz="3600" dirty="0" smtClean="0"/>
                <a:t>	of the fringe pattern.</a:t>
              </a:r>
              <a:endParaRPr lang="en-US" sz="3600" dirty="0"/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2981159" y="3651250"/>
            <a:ext cx="1262062" cy="769938"/>
          </p:xfrm>
          <a:graphic>
            <a:graphicData uri="http://schemas.openxmlformats.org/presentationml/2006/ole">
              <p:oleObj spid="_x0000_s19463" name="Equation" r:id="rId5" imgW="457200" imgH="279360" progId="Equation.DSMT4">
                <p:embed/>
              </p:oleObj>
            </a:graphicData>
          </a:graphic>
        </p:graphicFrame>
      </p:grpSp>
      <p:sp>
        <p:nvSpPr>
          <p:cNvPr id="17" name="TextBox 16"/>
          <p:cNvSpPr txBox="1"/>
          <p:nvPr/>
        </p:nvSpPr>
        <p:spPr>
          <a:xfrm>
            <a:off x="867635" y="5449669"/>
            <a:ext cx="7514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What is the wavelength of an electron?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371600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 a doctoral student (1923), Louis de Broglie proposed</a:t>
            </a:r>
          </a:p>
          <a:p>
            <a:r>
              <a:rPr lang="en-US" sz="2400" dirty="0" smtClean="0"/>
              <a:t>	that electrons might also behave like waves.</a:t>
            </a:r>
          </a:p>
          <a:p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 Light, often thought of as a wave, had been shown to 	have particle-like properties.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 For </a:t>
            </a:r>
            <a:r>
              <a:rPr lang="en-US" sz="2400" b="1" i="1" dirty="0" smtClean="0"/>
              <a:t>photons</a:t>
            </a:r>
            <a:r>
              <a:rPr lang="en-US" sz="2400" dirty="0" smtClean="0"/>
              <a:t>, we know how to relate momentum to 	wavelength: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0" y="228600"/>
            <a:ext cx="2874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Matter Waves</a:t>
            </a:r>
            <a:endParaRPr lang="en-US" sz="3600" b="1" u="sng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334000" y="4267200"/>
          <a:ext cx="2312988" cy="760413"/>
        </p:xfrm>
        <a:graphic>
          <a:graphicData uri="http://schemas.openxmlformats.org/presentationml/2006/ole">
            <p:oleObj spid="_x0000_s25602" name="Equation" r:id="rId3" imgW="927000" imgH="30456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334000" y="5111750"/>
          <a:ext cx="1462088" cy="603250"/>
        </p:xfrm>
        <a:graphic>
          <a:graphicData uri="http://schemas.openxmlformats.org/presentationml/2006/ole">
            <p:oleObj spid="_x0000_s25603" name="Equation" r:id="rId4" imgW="583920" imgH="24120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346700" y="5821362"/>
          <a:ext cx="1482725" cy="884238"/>
        </p:xfrm>
        <a:graphic>
          <a:graphicData uri="http://schemas.openxmlformats.org/presentationml/2006/ole">
            <p:oleObj spid="_x0000_s25604" name="Equation" r:id="rId5" imgW="596880" imgH="35532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47800" y="4419600"/>
            <a:ext cx="3923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From the photoelectric effect: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327087" y="5181600"/>
            <a:ext cx="3006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From special relativity: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786782" y="5943600"/>
            <a:ext cx="1547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Combined:</a:t>
            </a:r>
            <a:endParaRPr lang="en-US" sz="2400" dirty="0"/>
          </a:p>
        </p:txBody>
      </p:sp>
      <p:pic>
        <p:nvPicPr>
          <p:cNvPr id="25606" name="Picture 6" descr="C:\Users\Zombie\Desktop\deBrogli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4725" y="0"/>
            <a:ext cx="1819275" cy="25146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019800" y="5791200"/>
            <a:ext cx="762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81600" y="16002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de Broglie wavelength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943600" y="2286000"/>
          <a:ext cx="1298575" cy="823913"/>
        </p:xfrm>
        <a:graphic>
          <a:graphicData uri="http://schemas.openxmlformats.org/presentationml/2006/ole">
            <p:oleObj spid="_x0000_s26629" name="Equation" r:id="rId3" imgW="520560" imgH="330120" progId="Equation.DSMT4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5867400" y="2286000"/>
            <a:ext cx="1447800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53000" y="4724400"/>
            <a:ext cx="38199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Confirmed experimentally by</a:t>
            </a:r>
          </a:p>
          <a:p>
            <a:r>
              <a:rPr lang="en-US" sz="2400" dirty="0" smtClean="0"/>
              <a:t>Davisson and Germer (1924).</a:t>
            </a:r>
            <a:endParaRPr 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762000" y="1143000"/>
            <a:ext cx="4582478" cy="5375910"/>
            <a:chOff x="762000" y="1143000"/>
            <a:chExt cx="4582478" cy="5375910"/>
          </a:xfrm>
        </p:grpSpPr>
        <p:pic>
          <p:nvPicPr>
            <p:cNvPr id="20" name="Picture 2" descr="C:\Users\Zombie\Desktop\davgermer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0" y="1143000"/>
              <a:ext cx="4582478" cy="5375910"/>
            </a:xfrm>
            <a:prstGeom prst="rect">
              <a:avLst/>
            </a:prstGeom>
            <a:noFill/>
          </p:spPr>
        </p:pic>
        <p:sp>
          <p:nvSpPr>
            <p:cNvPr id="21" name="Rectangle 20"/>
            <p:cNvSpPr/>
            <p:nvPr/>
          </p:nvSpPr>
          <p:spPr>
            <a:xfrm>
              <a:off x="2667000" y="2743200"/>
              <a:ext cx="8382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14800" y="2133600"/>
              <a:ext cx="1143000" cy="121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895600" y="228600"/>
            <a:ext cx="2874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Matter Waves</a:t>
            </a:r>
            <a:endParaRPr lang="en-US" sz="36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447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de Broglie wavelength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581400" y="1371600"/>
          <a:ext cx="1298575" cy="823913"/>
        </p:xfrm>
        <a:graphic>
          <a:graphicData uri="http://schemas.openxmlformats.org/presentationml/2006/ole">
            <p:oleObj spid="_x0000_s27650" name="Equation" r:id="rId3" imgW="520560" imgH="330120" progId="Equation.DSMT4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3505200" y="1295400"/>
            <a:ext cx="1447800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30480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order to observe electron interference, it would be best to perform a double-slit experiment with:</a:t>
            </a:r>
          </a:p>
          <a:p>
            <a:endParaRPr lang="en-US" sz="2400" dirty="0" smtClean="0"/>
          </a:p>
          <a:p>
            <a:pPr marL="457200" indent="-457200">
              <a:buAutoNum type="alphaUcParenR"/>
            </a:pPr>
            <a:r>
              <a:rPr lang="en-US" sz="2400" dirty="0" smtClean="0"/>
              <a:t>Lower energy electron beam.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Higher energy electron beam.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It doesn’t make any difference.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895600" y="228600"/>
            <a:ext cx="2874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Matter Waves</a:t>
            </a:r>
            <a:endParaRPr lang="en-US" sz="3600" b="1" u="sng" dirty="0"/>
          </a:p>
        </p:txBody>
      </p:sp>
      <p:graphicFrame>
        <p:nvGraphicFramePr>
          <p:cNvPr id="27652" name="Object 17"/>
          <p:cNvGraphicFramePr>
            <a:graphicFrameLocks noChangeAspect="1"/>
          </p:cNvGraphicFramePr>
          <p:nvPr/>
        </p:nvGraphicFramePr>
        <p:xfrm>
          <a:off x="5715000" y="1295400"/>
          <a:ext cx="1627188" cy="989012"/>
        </p:xfrm>
        <a:graphic>
          <a:graphicData uri="http://schemas.openxmlformats.org/presentationml/2006/ole">
            <p:oleObj spid="_x0000_s27652" name="Equation" r:id="rId4" imgW="64764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550BA9-2128-4FF7-BBBE-1B946A5E1A5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09538" y="2000071"/>
            <a:ext cx="89249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/>
            <a:r>
              <a:rPr lang="en-US" sz="2400" dirty="0" smtClean="0"/>
              <a:t>Recently: </a:t>
            </a:r>
          </a:p>
          <a:p>
            <a:pPr marL="801687" lvl="1" indent="-342900">
              <a:buAutoNum type="arabicPeriod"/>
            </a:pPr>
            <a:r>
              <a:rPr lang="en-US" sz="2400" dirty="0" smtClean="0"/>
              <a:t>Single-photon experiments</a:t>
            </a:r>
          </a:p>
          <a:p>
            <a:pPr marL="801687" lvl="1" indent="-342900">
              <a:buAutoNum type="arabicPeriod"/>
            </a:pPr>
            <a:r>
              <a:rPr lang="en-US" sz="2400" dirty="0" smtClean="0"/>
              <a:t>Complementarity and wave-particle duality</a:t>
            </a:r>
          </a:p>
          <a:p>
            <a:pPr marL="801687" lvl="1" indent="-342900">
              <a:buAutoNum type="arabicPeriod"/>
            </a:pPr>
            <a:r>
              <a:rPr lang="en-US" sz="2400" dirty="0" smtClean="0"/>
              <a:t>Matter-Wave Interference</a:t>
            </a:r>
            <a:endParaRPr lang="en-US" sz="24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200" y="3886200"/>
            <a:ext cx="89249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/>
            <a:r>
              <a:rPr lang="en-US" sz="2400" dirty="0" smtClean="0"/>
              <a:t>Today: </a:t>
            </a:r>
          </a:p>
          <a:p>
            <a:pPr marL="801687" lvl="1" indent="-342900">
              <a:buAutoNum type="arabicPeriod"/>
            </a:pPr>
            <a:r>
              <a:rPr lang="en-US" sz="2400" dirty="0" smtClean="0"/>
              <a:t>Electron diffraction and matter waves</a:t>
            </a:r>
          </a:p>
          <a:p>
            <a:pPr marL="801687" lvl="1" indent="-342900">
              <a:buAutoNum type="arabicPeriod"/>
            </a:pPr>
            <a:r>
              <a:rPr lang="en-US" sz="2400" dirty="0" smtClean="0"/>
              <a:t>Wave packets and uncertainty</a:t>
            </a:r>
          </a:p>
          <a:p>
            <a:pPr marL="801687" lvl="1" indent="-342900">
              <a:buAutoNum type="arabicPeriod"/>
            </a:pP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66800" y="381000"/>
            <a:ext cx="764854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Exam II is next Thursday 3/31, in class.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HW09 will be due Wednesday (3/30) by 5pm in my mailbox.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HW09 solutions posted at 5pm on Wednesday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447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de Broglie wavelength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581400" y="1371600"/>
          <a:ext cx="1298575" cy="823913"/>
        </p:xfrm>
        <a:graphic>
          <a:graphicData uri="http://schemas.openxmlformats.org/presentationml/2006/ole">
            <p:oleObj spid="_x0000_s40962" name="Equation" r:id="rId3" imgW="520560" imgH="330120" progId="Equation.DSMT4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3505200" y="1295400"/>
            <a:ext cx="1447800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30480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order to observe electron interference, it would be best to perform a double-slit experiment with:</a:t>
            </a:r>
          </a:p>
          <a:p>
            <a:endParaRPr lang="en-US" sz="2400" dirty="0" smtClean="0"/>
          </a:p>
          <a:p>
            <a:pPr marL="457200" indent="-457200">
              <a:buAutoNum type="alphaUcParenR"/>
            </a:pPr>
            <a:r>
              <a:rPr lang="en-US" sz="2400" dirty="0" smtClean="0"/>
              <a:t>Lower energy electron beam.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Higher energy electron beam.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It doesn’t make any difference.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895600" y="228600"/>
            <a:ext cx="2874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Matter Waves</a:t>
            </a:r>
            <a:endParaRPr lang="en-US" sz="3600" b="1" u="sng" dirty="0"/>
          </a:p>
        </p:txBody>
      </p:sp>
      <p:graphicFrame>
        <p:nvGraphicFramePr>
          <p:cNvPr id="27652" name="Object 17"/>
          <p:cNvGraphicFramePr>
            <a:graphicFrameLocks noChangeAspect="1"/>
          </p:cNvGraphicFramePr>
          <p:nvPr/>
        </p:nvGraphicFramePr>
        <p:xfrm>
          <a:off x="5715000" y="1295400"/>
          <a:ext cx="1627188" cy="989012"/>
        </p:xfrm>
        <a:graphic>
          <a:graphicData uri="http://schemas.openxmlformats.org/presentationml/2006/ole">
            <p:oleObj spid="_x0000_s40963" name="Equation" r:id="rId4" imgW="647640" imgH="393480" progId="Equation.DSMT4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" y="4191000"/>
            <a:ext cx="42672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5581471"/>
            <a:ext cx="86924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Lowering the energy will increase the wavelength of the electron.</a:t>
            </a:r>
          </a:p>
          <a:p>
            <a:endParaRPr lang="en-US" sz="2400" dirty="0" smtClean="0"/>
          </a:p>
          <a:p>
            <a:r>
              <a:rPr lang="en-US" sz="2400" dirty="0" smtClean="0"/>
              <a:t>Can typically make electron beams with energies from 25 – 1000 </a:t>
            </a:r>
            <a:r>
              <a:rPr lang="en-US" sz="2400" dirty="0" err="1" smtClean="0"/>
              <a:t>eV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447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de Broglie wavelength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581400" y="1371600"/>
          <a:ext cx="1298575" cy="823913"/>
        </p:xfrm>
        <a:graphic>
          <a:graphicData uri="http://schemas.openxmlformats.org/presentationml/2006/ole">
            <p:oleObj spid="_x0000_s28674" name="Equation" r:id="rId3" imgW="520560" imgH="330120" progId="Equation.DSMT4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3505200" y="1295400"/>
            <a:ext cx="1447800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30480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an electron beam of 25 </a:t>
            </a:r>
            <a:r>
              <a:rPr lang="en-US" sz="2400" dirty="0" err="1" smtClean="0"/>
              <a:t>eV</a:t>
            </a:r>
            <a:r>
              <a:rPr lang="en-US" sz="2400" dirty="0" smtClean="0"/>
              <a:t>, we expect </a:t>
            </a:r>
            <a:r>
              <a:rPr lang="el-GR" sz="2400" dirty="0" smtClean="0"/>
              <a:t>Θ</a:t>
            </a:r>
            <a:r>
              <a:rPr lang="en-US" sz="2400" dirty="0" smtClean="0"/>
              <a:t> (the angle between</a:t>
            </a:r>
          </a:p>
          <a:p>
            <a:r>
              <a:rPr lang="en-US" sz="2400" dirty="0" smtClean="0"/>
              <a:t>	the center and the first maximum) to be:</a:t>
            </a:r>
          </a:p>
          <a:p>
            <a:endParaRPr lang="en-US" sz="2400" dirty="0" smtClean="0"/>
          </a:p>
          <a:p>
            <a:pPr marL="457200" indent="-457200">
              <a:buAutoNum type="alphaUcParenR"/>
            </a:pPr>
            <a:r>
              <a:rPr lang="el-GR" sz="2400" dirty="0" smtClean="0"/>
              <a:t>Θ</a:t>
            </a:r>
            <a:r>
              <a:rPr lang="en-US" sz="2400" dirty="0" smtClean="0"/>
              <a:t> &lt;&lt; 1</a:t>
            </a:r>
          </a:p>
          <a:p>
            <a:pPr marL="457200" indent="-457200">
              <a:buAutoNum type="alphaUcParenR"/>
            </a:pPr>
            <a:r>
              <a:rPr lang="el-GR" sz="2400" dirty="0" smtClean="0"/>
              <a:t>Θ</a:t>
            </a:r>
            <a:r>
              <a:rPr lang="en-US" sz="2400" dirty="0" smtClean="0"/>
              <a:t> &lt; 1</a:t>
            </a:r>
          </a:p>
          <a:p>
            <a:pPr marL="457200" indent="-457200">
              <a:buAutoNum type="alphaUcParenR"/>
            </a:pPr>
            <a:r>
              <a:rPr lang="el-GR" sz="2400" dirty="0" smtClean="0"/>
              <a:t>Θ </a:t>
            </a:r>
            <a:r>
              <a:rPr lang="en-US" sz="2400" dirty="0" smtClean="0"/>
              <a:t> &gt; 1</a:t>
            </a:r>
          </a:p>
          <a:p>
            <a:pPr marL="457200" indent="-457200">
              <a:buAutoNum type="alphaUcParenR"/>
            </a:pPr>
            <a:r>
              <a:rPr lang="el-GR" sz="2400" dirty="0" smtClean="0"/>
              <a:t>Θ </a:t>
            </a:r>
            <a:r>
              <a:rPr lang="en-US" sz="2400" dirty="0" smtClean="0"/>
              <a:t> &gt;&gt; 1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953000" y="4114800"/>
          <a:ext cx="2057400" cy="457200"/>
        </p:xfrm>
        <a:graphic>
          <a:graphicData uri="http://schemas.openxmlformats.org/presentationml/2006/ole">
            <p:oleObj spid="_x0000_s28676" name="Equation" r:id="rId4" imgW="914400" imgH="203040" progId="Equation.DSMT4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477000" y="4525962"/>
          <a:ext cx="969962" cy="884238"/>
        </p:xfrm>
        <a:graphic>
          <a:graphicData uri="http://schemas.openxmlformats.org/presentationml/2006/ole">
            <p:oleObj spid="_x0000_s28677" name="Equation" r:id="rId5" imgW="431640" imgH="39348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267200" y="4114800"/>
            <a:ext cx="224131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Use</a:t>
            </a:r>
          </a:p>
          <a:p>
            <a:endParaRPr lang="en-US" sz="1600" dirty="0" smtClean="0"/>
          </a:p>
          <a:p>
            <a:r>
              <a:rPr lang="en-US" sz="2400" dirty="0" smtClean="0"/>
              <a:t>and remember: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sz="2000" dirty="0" smtClean="0"/>
              <a:t>	</a:t>
            </a:r>
            <a:r>
              <a:rPr lang="en-US" dirty="0" smtClean="0"/>
              <a:t>	</a:t>
            </a:r>
          </a:p>
          <a:p>
            <a:r>
              <a:rPr lang="en-US" dirty="0" smtClean="0"/>
              <a:t>		</a:t>
            </a:r>
            <a:r>
              <a:rPr lang="en-US" sz="2400" dirty="0" smtClean="0"/>
              <a:t>&amp;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895600" y="228600"/>
            <a:ext cx="2874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Matter Waves</a:t>
            </a:r>
            <a:endParaRPr lang="en-US" sz="3600" b="1" u="sng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6477000" y="5348287"/>
          <a:ext cx="1306513" cy="1052513"/>
        </p:xfrm>
        <a:graphic>
          <a:graphicData uri="http://schemas.openxmlformats.org/presentationml/2006/ole">
            <p:oleObj spid="_x0000_s28678" name="Equation" r:id="rId6" imgW="520560" imgH="419040" progId="Equation.DSMT4">
              <p:embed/>
            </p:oleObj>
          </a:graphicData>
        </a:graphic>
      </p:graphicFrame>
      <p:graphicFrame>
        <p:nvGraphicFramePr>
          <p:cNvPr id="28679" name="Object 17"/>
          <p:cNvGraphicFramePr>
            <a:graphicFrameLocks noChangeAspect="1"/>
          </p:cNvGraphicFramePr>
          <p:nvPr/>
        </p:nvGraphicFramePr>
        <p:xfrm>
          <a:off x="5715000" y="1295400"/>
          <a:ext cx="1627188" cy="989013"/>
        </p:xfrm>
        <a:graphic>
          <a:graphicData uri="http://schemas.openxmlformats.org/presentationml/2006/ole">
            <p:oleObj spid="_x0000_s28679" name="Equation" r:id="rId7" imgW="647640" imgH="393480" progId="Equation.DSMT4">
              <p:embed/>
            </p:oleObj>
          </a:graphicData>
        </a:graphic>
      </p:graphicFrame>
      <p:graphicFrame>
        <p:nvGraphicFramePr>
          <p:cNvPr id="28680" name="Object 3"/>
          <p:cNvGraphicFramePr>
            <a:graphicFrameLocks noChangeAspect="1"/>
          </p:cNvGraphicFramePr>
          <p:nvPr/>
        </p:nvGraphicFramePr>
        <p:xfrm>
          <a:off x="3124200" y="2514600"/>
          <a:ext cx="2816225" cy="512763"/>
        </p:xfrm>
        <a:graphic>
          <a:graphicData uri="http://schemas.openxmlformats.org/presentationml/2006/ole">
            <p:oleObj spid="_x0000_s28680" name="Equation" r:id="rId8" imgW="111744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447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de Broglie wavelength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581400" y="1371600"/>
          <a:ext cx="1298575" cy="823913"/>
        </p:xfrm>
        <a:graphic>
          <a:graphicData uri="http://schemas.openxmlformats.org/presentationml/2006/ole">
            <p:oleObj spid="_x0000_s29698" name="Equation" r:id="rId3" imgW="520560" imgH="330120" progId="Equation.DSMT4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3505200" y="1295400"/>
            <a:ext cx="1447800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2514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an electron beam of 25 </a:t>
            </a:r>
            <a:r>
              <a:rPr lang="en-US" sz="2400" dirty="0" err="1" smtClean="0"/>
              <a:t>eV</a:t>
            </a:r>
            <a:r>
              <a:rPr lang="en-US" sz="2400" dirty="0" smtClean="0"/>
              <a:t>: </a:t>
            </a:r>
          </a:p>
          <a:p>
            <a:endParaRPr lang="en-US" sz="24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2895600" y="228600"/>
            <a:ext cx="2874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Matter Waves</a:t>
            </a:r>
            <a:endParaRPr lang="en-US" sz="3600" b="1" u="sng" dirty="0"/>
          </a:p>
        </p:txBody>
      </p:sp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685800" y="4429125"/>
          <a:ext cx="7956550" cy="1362075"/>
        </p:xfrm>
        <a:graphic>
          <a:graphicData uri="http://schemas.openxmlformats.org/presentationml/2006/ole">
            <p:oleObj spid="_x0000_s29704" name="Equation" r:id="rId4" imgW="3174840" imgH="545760" progId="Equation.DSMT4">
              <p:embed/>
            </p:oleObj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2971800" y="3048000"/>
          <a:ext cx="3500438" cy="1049338"/>
        </p:xfrm>
        <a:graphic>
          <a:graphicData uri="http://schemas.openxmlformats.org/presentationml/2006/ole">
            <p:oleObj spid="_x0000_s29705" name="Equation" r:id="rId5" imgW="1396800" imgH="419040" progId="Equation.DSMT4">
              <p:embed/>
            </p:oleObj>
          </a:graphicData>
        </a:graphic>
      </p:graphicFrame>
      <p:graphicFrame>
        <p:nvGraphicFramePr>
          <p:cNvPr id="29706" name="Object 17"/>
          <p:cNvGraphicFramePr>
            <a:graphicFrameLocks noChangeAspect="1"/>
          </p:cNvGraphicFramePr>
          <p:nvPr/>
        </p:nvGraphicFramePr>
        <p:xfrm>
          <a:off x="5715000" y="1295400"/>
          <a:ext cx="1627188" cy="989013"/>
        </p:xfrm>
        <a:graphic>
          <a:graphicData uri="http://schemas.openxmlformats.org/presentationml/2006/ole">
            <p:oleObj spid="_x0000_s29706" name="Equation" r:id="rId6" imgW="64764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72" name="Object 17"/>
          <p:cNvGraphicFramePr>
            <a:graphicFrameLocks noChangeAspect="1"/>
          </p:cNvGraphicFramePr>
          <p:nvPr/>
        </p:nvGraphicFramePr>
        <p:xfrm>
          <a:off x="873125" y="5445125"/>
          <a:ext cx="7432675" cy="574675"/>
        </p:xfrm>
        <a:graphic>
          <a:graphicData uri="http://schemas.openxmlformats.org/presentationml/2006/ole">
            <p:oleObj spid="_x0000_s36872" name="Equation" r:id="rId3" imgW="2958840" imgH="22860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447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de Broglie wavelength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581400" y="1371600"/>
          <a:ext cx="1298575" cy="823913"/>
        </p:xfrm>
        <a:graphic>
          <a:graphicData uri="http://schemas.openxmlformats.org/presentationml/2006/ole">
            <p:oleObj spid="_x0000_s36866" name="Equation" r:id="rId4" imgW="520560" imgH="330120" progId="Equation.DSMT4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3505200" y="1295400"/>
            <a:ext cx="1447800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86400" y="2514600"/>
          <a:ext cx="2816225" cy="512763"/>
        </p:xfrm>
        <a:graphic>
          <a:graphicData uri="http://schemas.openxmlformats.org/presentationml/2006/ole">
            <p:oleObj spid="_x0000_s36867" name="Equation" r:id="rId5" imgW="1117440" imgH="20304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" y="2514600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an electron beam of 25 </a:t>
            </a:r>
            <a:r>
              <a:rPr lang="en-US" sz="2400" dirty="0" err="1" smtClean="0"/>
              <a:t>eV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800" dirty="0" smtClean="0"/>
          </a:p>
          <a:p>
            <a:r>
              <a:rPr lang="en-US" sz="2400" dirty="0" smtClean="0"/>
              <a:t>					for </a:t>
            </a:r>
          </a:p>
          <a:p>
            <a:endParaRPr lang="en-US" sz="2400" dirty="0" smtClean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715000" y="4724400"/>
          <a:ext cx="2057400" cy="457200"/>
        </p:xfrm>
        <a:graphic>
          <a:graphicData uri="http://schemas.openxmlformats.org/presentationml/2006/ole">
            <p:oleObj spid="_x0000_s36868" name="Equation" r:id="rId6" imgW="914400" imgH="203040" progId="Equation.DSMT4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828800" y="3276600"/>
          <a:ext cx="5538788" cy="1050925"/>
        </p:xfrm>
        <a:graphic>
          <a:graphicData uri="http://schemas.openxmlformats.org/presentationml/2006/ole">
            <p:oleObj spid="_x0000_s36869" name="Equation" r:id="rId7" imgW="2209680" imgH="419040" progId="Equation.DSMT4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876425" y="4575175"/>
          <a:ext cx="3033713" cy="758825"/>
        </p:xfrm>
        <a:graphic>
          <a:graphicData uri="http://schemas.openxmlformats.org/presentationml/2006/ole">
            <p:oleObj spid="_x0000_s36870" name="Equation" r:id="rId8" imgW="1218960" imgH="304560" progId="Equation.DSMT4">
              <p:embed/>
            </p:oleObj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7086600" y="60960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124200" y="6248400"/>
            <a:ext cx="3054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Too small to easily see!</a:t>
            </a:r>
            <a:endParaRPr lang="en-US" sz="2400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6172200" y="6172200"/>
            <a:ext cx="12954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895600" y="228600"/>
            <a:ext cx="2874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Matter Waves</a:t>
            </a:r>
            <a:endParaRPr lang="en-US" sz="3600" b="1" u="sng" dirty="0"/>
          </a:p>
        </p:txBody>
      </p:sp>
      <p:graphicFrame>
        <p:nvGraphicFramePr>
          <p:cNvPr id="36871" name="Object 17"/>
          <p:cNvGraphicFramePr>
            <a:graphicFrameLocks noChangeAspect="1"/>
          </p:cNvGraphicFramePr>
          <p:nvPr/>
        </p:nvGraphicFramePr>
        <p:xfrm>
          <a:off x="5715000" y="1295400"/>
          <a:ext cx="1627188" cy="989013"/>
        </p:xfrm>
        <a:graphic>
          <a:graphicData uri="http://schemas.openxmlformats.org/presentationml/2006/ole">
            <p:oleObj spid="_x0000_s36871" name="Equation" r:id="rId9" imgW="647640" imgH="393480" progId="Equation.DSMT4">
              <p:embed/>
            </p:oleObj>
          </a:graphicData>
        </a:graphic>
      </p:graphicFrame>
      <p:sp>
        <p:nvSpPr>
          <p:cNvPr id="21" name="Rectangle 20"/>
          <p:cNvSpPr/>
          <p:nvPr/>
        </p:nvSpPr>
        <p:spPr>
          <a:xfrm>
            <a:off x="1676400" y="5257800"/>
            <a:ext cx="6858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00400" y="4267200"/>
            <a:ext cx="18288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76600" y="4267200"/>
            <a:ext cx="48768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447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de Broglie wavelength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581400" y="1371600"/>
          <a:ext cx="1298575" cy="823913"/>
        </p:xfrm>
        <a:graphic>
          <a:graphicData uri="http://schemas.openxmlformats.org/presentationml/2006/ole">
            <p:oleObj spid="_x0000_s30722" name="Equation" r:id="rId3" imgW="520560" imgH="330120" progId="Equation.DSMT4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3505200" y="1295400"/>
            <a:ext cx="1447800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2514600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an electron beam of 25 </a:t>
            </a:r>
            <a:r>
              <a:rPr lang="en-US" sz="2400" dirty="0" err="1" smtClean="0"/>
              <a:t>eV</a:t>
            </a:r>
            <a:r>
              <a:rPr lang="en-US" sz="2400" dirty="0" smtClean="0"/>
              <a:t>, how can we make the diffraction 	pattern more visible?</a:t>
            </a:r>
          </a:p>
          <a:p>
            <a:endParaRPr lang="en-US" sz="2400" dirty="0" smtClean="0"/>
          </a:p>
          <a:p>
            <a:pPr marL="457200" indent="-457200">
              <a:buAutoNum type="alphaUcParenR"/>
            </a:pPr>
            <a:r>
              <a:rPr lang="en-US" sz="2400" dirty="0" smtClean="0"/>
              <a:t>Make D much smaller.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Decrease energy of electron beam.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Make D much bigger.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A &amp; B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B &amp; C</a:t>
            </a:r>
          </a:p>
          <a:p>
            <a:endParaRPr lang="en-US" sz="2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895600" y="228600"/>
            <a:ext cx="2874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Matter Waves</a:t>
            </a:r>
            <a:endParaRPr lang="en-US" sz="3600" b="1" u="sng" dirty="0"/>
          </a:p>
        </p:txBody>
      </p:sp>
      <p:graphicFrame>
        <p:nvGraphicFramePr>
          <p:cNvPr id="30724" name="Object 17"/>
          <p:cNvGraphicFramePr>
            <a:graphicFrameLocks noChangeAspect="1"/>
          </p:cNvGraphicFramePr>
          <p:nvPr/>
        </p:nvGraphicFramePr>
        <p:xfrm>
          <a:off x="5715000" y="1295400"/>
          <a:ext cx="1627188" cy="989013"/>
        </p:xfrm>
        <a:graphic>
          <a:graphicData uri="http://schemas.openxmlformats.org/presentationml/2006/ole">
            <p:oleObj spid="_x0000_s30724" name="Equation" r:id="rId4" imgW="64764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447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de Broglie wavelength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581400" y="1371600"/>
          <a:ext cx="1298575" cy="823913"/>
        </p:xfrm>
        <a:graphic>
          <a:graphicData uri="http://schemas.openxmlformats.org/presentationml/2006/ole">
            <p:oleObj spid="_x0000_s32770" name="Equation" r:id="rId3" imgW="520560" imgH="330120" progId="Equation.DSMT4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3505200" y="1295400"/>
            <a:ext cx="1447800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715000" y="1447800"/>
          <a:ext cx="2816225" cy="512763"/>
        </p:xfrm>
        <a:graphic>
          <a:graphicData uri="http://schemas.openxmlformats.org/presentationml/2006/ole">
            <p:oleObj spid="_x0000_s32771" name="Equation" r:id="rId4" imgW="1117440" imgH="20304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" y="2514600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an electron beam of 25 </a:t>
            </a:r>
            <a:r>
              <a:rPr lang="en-US" sz="2400" dirty="0" err="1" smtClean="0"/>
              <a:t>eV</a:t>
            </a:r>
            <a:r>
              <a:rPr lang="en-US" sz="2400" dirty="0" smtClean="0"/>
              <a:t>, how can we make the diffraction 	pattern more visible?</a:t>
            </a:r>
          </a:p>
          <a:p>
            <a:endParaRPr lang="en-US" sz="2400" dirty="0" smtClean="0"/>
          </a:p>
          <a:p>
            <a:pPr marL="457200" indent="-457200">
              <a:buAutoNum type="alphaUcParenR"/>
            </a:pPr>
            <a:r>
              <a:rPr lang="en-US" sz="2400" dirty="0" smtClean="0"/>
              <a:t>Make D much smaller.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Decrease energy of electron beam.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Make D much bigger.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A &amp; B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B &amp; C</a:t>
            </a:r>
          </a:p>
          <a:p>
            <a:endParaRPr lang="en-US" sz="2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457200" y="3657600"/>
            <a:ext cx="35052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" y="5638800"/>
            <a:ext cx="826386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25 </a:t>
            </a:r>
            <a:r>
              <a:rPr lang="en-US" sz="2400" dirty="0" err="1" smtClean="0"/>
              <a:t>eV</a:t>
            </a:r>
            <a:r>
              <a:rPr lang="en-US" sz="2400" dirty="0" smtClean="0"/>
              <a:t> is a lower bound on the energy of a decent electron beam.</a:t>
            </a:r>
          </a:p>
          <a:p>
            <a:endParaRPr lang="en-US" sz="1000" dirty="0" smtClean="0"/>
          </a:p>
          <a:p>
            <a:r>
              <a:rPr lang="en-US" sz="2400" dirty="0" smtClean="0"/>
              <a:t>Decreasing the distance between the slits will increase </a:t>
            </a:r>
            <a:r>
              <a:rPr lang="el-GR" sz="2400" dirty="0" smtClean="0"/>
              <a:t>Θ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895600" y="228600"/>
            <a:ext cx="2874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Matter Waves</a:t>
            </a:r>
            <a:endParaRPr lang="en-US" sz="36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Zombie\Desktop\nanodoubleslit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" y="762000"/>
            <a:ext cx="8808720" cy="437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411480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4876800"/>
            <a:ext cx="3234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Slits are 83 nm wide and</a:t>
            </a:r>
          </a:p>
          <a:p>
            <a:r>
              <a:rPr lang="en-US" sz="2400" dirty="0" smtClean="0"/>
              <a:t>spaced 420 nm apart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24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S. </a:t>
            </a:r>
            <a:r>
              <a:rPr lang="en-US" dirty="0" err="1" smtClean="0"/>
              <a:t>Frabboni</a:t>
            </a:r>
            <a:r>
              <a:rPr lang="en-US" dirty="0" smtClean="0"/>
              <a:t>, G. C. </a:t>
            </a:r>
            <a:r>
              <a:rPr lang="en-US" dirty="0" err="1" smtClean="0"/>
              <a:t>Gazzadi</a:t>
            </a:r>
            <a:r>
              <a:rPr lang="en-US" dirty="0" smtClean="0"/>
              <a:t>, and G. </a:t>
            </a:r>
            <a:r>
              <a:rPr lang="en-US" dirty="0" err="1" smtClean="0"/>
              <a:t>Pozzi</a:t>
            </a:r>
            <a:r>
              <a:rPr lang="en-US" dirty="0" smtClean="0"/>
              <a:t>, Nanofabrication and the realization of 	Feynman’s two-slit experiment, Applied Physics Letters </a:t>
            </a:r>
            <a:r>
              <a:rPr lang="en-US" b="1" dirty="0" smtClean="0"/>
              <a:t>93</a:t>
            </a:r>
            <a:r>
              <a:rPr lang="en-US" dirty="0" smtClean="0"/>
              <a:t>, 073108 (2008).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96200" y="457200"/>
            <a:ext cx="5334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:\Users\Zombie\Desktop\nanodoubleslitgrap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14800"/>
            <a:ext cx="4129088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Object 58"/>
          <p:cNvGraphicFramePr>
            <a:graphicFrameLocks noChangeAspect="1"/>
          </p:cNvGraphicFramePr>
          <p:nvPr/>
        </p:nvGraphicFramePr>
        <p:xfrm>
          <a:off x="2336800" y="3049588"/>
          <a:ext cx="1371600" cy="989012"/>
        </p:xfrm>
        <a:graphic>
          <a:graphicData uri="http://schemas.openxmlformats.org/presentationml/2006/ole">
            <p:oleObj spid="_x0000_s35847" name="Equation" r:id="rId3" imgW="545760" imgH="393480" progId="Equation.DSMT4">
              <p:embed/>
            </p:oleObj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457200" y="4058722"/>
            <a:ext cx="632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we were to use protons instead of electrons,</a:t>
            </a:r>
          </a:p>
          <a:p>
            <a:r>
              <a:rPr lang="en-US" sz="2400" dirty="0" smtClean="0"/>
              <a:t>	but traveling at the same speed, what 	happens to the distance to the first 	maximum, H?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Increases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Stays the same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Decreases</a:t>
            </a:r>
          </a:p>
        </p:txBody>
      </p:sp>
      <p:grpSp>
        <p:nvGrpSpPr>
          <p:cNvPr id="4" name="Group 45"/>
          <p:cNvGrpSpPr/>
          <p:nvPr/>
        </p:nvGrpSpPr>
        <p:grpSpPr>
          <a:xfrm>
            <a:off x="1064021" y="228600"/>
            <a:ext cx="7317979" cy="5486400"/>
            <a:chOff x="1064021" y="228600"/>
            <a:chExt cx="7317979" cy="5486400"/>
          </a:xfrm>
        </p:grpSpPr>
        <p:grpSp>
          <p:nvGrpSpPr>
            <p:cNvPr id="6" name="Group 57"/>
            <p:cNvGrpSpPr/>
            <p:nvPr/>
          </p:nvGrpSpPr>
          <p:grpSpPr>
            <a:xfrm>
              <a:off x="1064021" y="228600"/>
              <a:ext cx="7317979" cy="5444808"/>
              <a:chOff x="1064021" y="533400"/>
              <a:chExt cx="7317979" cy="5444808"/>
            </a:xfrm>
          </p:grpSpPr>
          <p:grpSp>
            <p:nvGrpSpPr>
              <p:cNvPr id="7" name="Group 53"/>
              <p:cNvGrpSpPr/>
              <p:nvPr/>
            </p:nvGrpSpPr>
            <p:grpSpPr>
              <a:xfrm>
                <a:off x="1064021" y="533400"/>
                <a:ext cx="7317979" cy="5444808"/>
                <a:chOff x="1064021" y="533400"/>
                <a:chExt cx="7317979" cy="5444808"/>
              </a:xfrm>
            </p:grpSpPr>
            <p:grpSp>
              <p:nvGrpSpPr>
                <p:cNvPr id="11" name="Group 51"/>
                <p:cNvGrpSpPr/>
                <p:nvPr/>
              </p:nvGrpSpPr>
              <p:grpSpPr>
                <a:xfrm>
                  <a:off x="1484312" y="533400"/>
                  <a:ext cx="6897688" cy="5444808"/>
                  <a:chOff x="1484312" y="533400"/>
                  <a:chExt cx="6897688" cy="5444808"/>
                </a:xfrm>
              </p:grpSpPr>
              <p:grpSp>
                <p:nvGrpSpPr>
                  <p:cNvPr id="15" name="Group 50"/>
                  <p:cNvGrpSpPr/>
                  <p:nvPr/>
                </p:nvGrpSpPr>
                <p:grpSpPr>
                  <a:xfrm>
                    <a:off x="1484312" y="533400"/>
                    <a:ext cx="6897688" cy="5444808"/>
                    <a:chOff x="1484312" y="533400"/>
                    <a:chExt cx="6897688" cy="5444808"/>
                  </a:xfrm>
                </p:grpSpPr>
                <p:grpSp>
                  <p:nvGrpSpPr>
                    <p:cNvPr id="16" name="Group 1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484312" y="533400"/>
                      <a:ext cx="6897688" cy="5444808"/>
                      <a:chOff x="1882775" y="533400"/>
                      <a:chExt cx="6270625" cy="4949825"/>
                    </a:xfrm>
                  </p:grpSpPr>
                  <p:sp>
                    <p:nvSpPr>
                      <p:cNvPr id="3" name="Line 17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05000" y="2895600"/>
                        <a:ext cx="152400" cy="3048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prstDash val="dashDot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CA"/>
                      </a:p>
                    </p:txBody>
                  </p:sp>
                  <p:grpSp>
                    <p:nvGrpSpPr>
                      <p:cNvPr id="17" name="Group 53"/>
                      <p:cNvGrpSpPr/>
                      <p:nvPr/>
                    </p:nvGrpSpPr>
                    <p:grpSpPr>
                      <a:xfrm>
                        <a:off x="1882775" y="533400"/>
                        <a:ext cx="6270625" cy="4949826"/>
                        <a:chOff x="1882775" y="533400"/>
                        <a:chExt cx="6270625" cy="4949826"/>
                      </a:xfrm>
                    </p:grpSpPr>
                    <p:sp>
                      <p:nvSpPr>
                        <p:cNvPr id="5" name="Line 1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51038" y="3090863"/>
                          <a:ext cx="566896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CA"/>
                        </a:p>
                      </p:txBody>
                    </p:sp>
                    <p:grpSp>
                      <p:nvGrpSpPr>
                        <p:cNvPr id="18" name="Group 52"/>
                        <p:cNvGrpSpPr/>
                        <p:nvPr/>
                      </p:nvGrpSpPr>
                      <p:grpSpPr>
                        <a:xfrm>
                          <a:off x="1882775" y="533400"/>
                          <a:ext cx="6270625" cy="4949826"/>
                          <a:chOff x="1882775" y="533400"/>
                          <a:chExt cx="6270625" cy="4949826"/>
                        </a:xfrm>
                      </p:grpSpPr>
                      <p:sp>
                        <p:nvSpPr>
                          <p:cNvPr id="8" name="Line 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05000" y="1447800"/>
                            <a:ext cx="0" cy="1447800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CA"/>
                          </a:p>
                        </p:txBody>
                      </p:sp>
                      <p:sp>
                        <p:nvSpPr>
                          <p:cNvPr id="9" name="Line 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05000" y="2971800"/>
                            <a:ext cx="0" cy="228600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CA"/>
                          </a:p>
                        </p:txBody>
                      </p:sp>
                      <p:sp>
                        <p:nvSpPr>
                          <p:cNvPr id="10" name="Line 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05000" y="3276600"/>
                            <a:ext cx="0" cy="838200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CA"/>
                          </a:p>
                        </p:txBody>
                      </p:sp>
                      <p:grpSp>
                        <p:nvGrpSpPr>
                          <p:cNvPr id="20" name="Group 16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696200" y="533400"/>
                            <a:ext cx="457200" cy="4949826"/>
                            <a:chOff x="5280" y="288"/>
                            <a:chExt cx="288" cy="2736"/>
                          </a:xfrm>
                        </p:grpSpPr>
                        <p:sp>
                          <p:nvSpPr>
                            <p:cNvPr id="23" name="Rectangle 16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280" y="288"/>
                              <a:ext cx="288" cy="912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chemeClr val="tx2"/>
                                </a:gs>
                                <a:gs pos="50000">
                                  <a:schemeClr val="accent1"/>
                                </a:gs>
                                <a:gs pos="100000">
                                  <a:schemeClr val="tx2"/>
                                </a:gs>
                              </a:gsLst>
                              <a:lin ang="5400000" scaled="1"/>
                            </a:gradFill>
                            <a:ln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anchor="ctr"/>
                            <a:lstStyle/>
                            <a:p>
                              <a:pPr>
                                <a:defRPr/>
                              </a:pPr>
                              <a:endParaRPr lang="en-CA"/>
                            </a:p>
                          </p:txBody>
                        </p:sp>
                        <p:sp>
                          <p:nvSpPr>
                            <p:cNvPr id="24" name="Rectangle 16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280" y="1200"/>
                              <a:ext cx="288" cy="913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chemeClr val="tx2"/>
                                </a:gs>
                                <a:gs pos="50000">
                                  <a:schemeClr val="accent1"/>
                                </a:gs>
                                <a:gs pos="100000">
                                  <a:schemeClr val="tx2"/>
                                </a:gs>
                              </a:gsLst>
                              <a:lin ang="5400000" scaled="1"/>
                            </a:gradFill>
                            <a:ln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anchor="ctr"/>
                            <a:lstStyle/>
                            <a:p>
                              <a:pPr>
                                <a:defRPr/>
                              </a:pPr>
                              <a:endParaRPr lang="en-CA"/>
                            </a:p>
                          </p:txBody>
                        </p:sp>
                        <p:sp>
                          <p:nvSpPr>
                            <p:cNvPr id="25" name="Rectangle 16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280" y="2112"/>
                              <a:ext cx="288" cy="912"/>
                            </a:xfrm>
                            <a:prstGeom prst="rect">
                              <a:avLst/>
                            </a:prstGeom>
                            <a:gradFill flip="none" rotWithShape="1">
                              <a:gsLst>
                                <a:gs pos="0">
                                  <a:schemeClr val="tx2"/>
                                </a:gs>
                                <a:gs pos="50000">
                                  <a:schemeClr val="accent1"/>
                                </a:gs>
                                <a:gs pos="100000">
                                  <a:schemeClr val="tx2"/>
                                </a:gs>
                              </a:gsLst>
                              <a:lin ang="5400000" scaled="1"/>
                              <a:tileRect/>
                            </a:gradFill>
                            <a:ln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anchor="ctr"/>
                            <a:lstStyle/>
                            <a:p>
                              <a:pPr>
                                <a:defRPr/>
                              </a:pPr>
                              <a:endParaRPr lang="en-CA"/>
                            </a:p>
                          </p:txBody>
                        </p:sp>
                      </p:grpSp>
                      <p:sp>
                        <p:nvSpPr>
                          <p:cNvPr id="12" name="Line 16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05000" y="1371600"/>
                            <a:ext cx="5746750" cy="1566863"/>
                          </a:xfrm>
                          <a:prstGeom prst="line">
                            <a:avLst/>
                          </a:prstGeom>
                          <a:noFill/>
                          <a:ln w="38100">
                            <a:solidFill>
                              <a:srgbClr val="80008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CA"/>
                          </a:p>
                        </p:txBody>
                      </p:sp>
                      <p:sp>
                        <p:nvSpPr>
                          <p:cNvPr id="13" name="Line 17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14525" y="1371600"/>
                            <a:ext cx="5781675" cy="1862138"/>
                          </a:xfrm>
                          <a:prstGeom prst="line">
                            <a:avLst/>
                          </a:prstGeom>
                          <a:noFill/>
                          <a:ln w="38100">
                            <a:solidFill>
                              <a:srgbClr val="80008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CA"/>
                          </a:p>
                        </p:txBody>
                      </p:sp>
                      <p:sp>
                        <p:nvSpPr>
                          <p:cNvPr id="14" name="Line 17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82775" y="3200400"/>
                            <a:ext cx="174625" cy="42863"/>
                          </a:xfrm>
                          <a:prstGeom prst="line">
                            <a:avLst/>
                          </a:prstGeom>
                          <a:noFill/>
                          <a:ln w="38100">
                            <a:solidFill>
                              <a:srgbClr val="9933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CA"/>
                          </a:p>
                        </p:txBody>
                      </p:sp>
                      <p:grpSp>
                        <p:nvGrpSpPr>
                          <p:cNvPr id="22" name="Group 19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05000" y="1066800"/>
                            <a:ext cx="5715000" cy="1981200"/>
                            <a:chOff x="1200" y="672"/>
                            <a:chExt cx="3600" cy="1248"/>
                          </a:xfrm>
                        </p:grpSpPr>
                        <p:sp>
                          <p:nvSpPr>
                            <p:cNvPr id="19" name="AutoShape 19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608" y="864"/>
                              <a:ext cx="192" cy="1056"/>
                            </a:xfrm>
                            <a:prstGeom prst="leftBrace">
                              <a:avLst>
                                <a:gd name="adj1" fmla="val 45833"/>
                                <a:gd name="adj2" fmla="val 50000"/>
                              </a:avLst>
                            </a:prstGeom>
                            <a:noFill/>
                            <a:ln w="28575">
                              <a:solidFill>
                                <a:srgbClr val="FF505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CA"/>
                            </a:p>
                          </p:txBody>
                        </p:sp>
                        <p:sp>
                          <p:nvSpPr>
                            <p:cNvPr id="21" name="AutoShape 19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 rot="5400000">
                              <a:off x="2863" y="-991"/>
                              <a:ext cx="240" cy="3566"/>
                            </a:xfrm>
                            <a:prstGeom prst="leftBrace">
                              <a:avLst>
                                <a:gd name="adj1" fmla="val 123819"/>
                                <a:gd name="adj2" fmla="val 50000"/>
                              </a:avLst>
                            </a:prstGeom>
                            <a:noFill/>
                            <a:ln w="28575">
                              <a:solidFill>
                                <a:srgbClr val="FF505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CA"/>
                            </a:p>
                          </p:txBody>
                        </p:sp>
                      </p:grpSp>
                    </p:grpSp>
                  </p:grpSp>
                </p:grpSp>
                <p:sp>
                  <p:nvSpPr>
                    <p:cNvPr id="47" name="Line 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772400" y="533400"/>
                      <a:ext cx="0" cy="5410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CA"/>
                    </a:p>
                  </p:txBody>
                </p:sp>
              </p:grpSp>
              <p:graphicFrame>
                <p:nvGraphicFramePr>
                  <p:cNvPr id="49" name="Object 48"/>
                  <p:cNvGraphicFramePr>
                    <a:graphicFrameLocks noChangeAspect="1"/>
                  </p:cNvGraphicFramePr>
                  <p:nvPr/>
                </p:nvGraphicFramePr>
                <p:xfrm>
                  <a:off x="4452937" y="690245"/>
                  <a:ext cx="347663" cy="411163"/>
                </p:xfrm>
                <a:graphic>
                  <a:graphicData uri="http://schemas.openxmlformats.org/presentationml/2006/ole">
                    <p:oleObj spid="_x0000_s35842" name="Equation" r:id="rId4" imgW="139680" imgH="164880" progId="Equation.DSMT4">
                      <p:embed/>
                    </p:oleObj>
                  </a:graphicData>
                </a:graphic>
              </p:graphicFrame>
              <p:graphicFrame>
                <p:nvGraphicFramePr>
                  <p:cNvPr id="50" name="Object 49"/>
                  <p:cNvGraphicFramePr>
                    <a:graphicFrameLocks noChangeAspect="1"/>
                  </p:cNvGraphicFramePr>
                  <p:nvPr/>
                </p:nvGraphicFramePr>
                <p:xfrm>
                  <a:off x="6934200" y="2209800"/>
                  <a:ext cx="447675" cy="415925"/>
                </p:xfrm>
                <a:graphic>
                  <a:graphicData uri="http://schemas.openxmlformats.org/presentationml/2006/ole">
                    <p:oleObj spid="_x0000_s35843" name="Equation" r:id="rId5" imgW="177480" imgH="164880" progId="Equation.DSMT4">
                      <p:embed/>
                    </p:oleObj>
                  </a:graphicData>
                </a:graphic>
              </p:graphicFrame>
            </p:grpSp>
            <p:graphicFrame>
              <p:nvGraphicFramePr>
                <p:cNvPr id="53" name="Object 52"/>
                <p:cNvGraphicFramePr>
                  <a:graphicFrameLocks noChangeAspect="1"/>
                </p:cNvGraphicFramePr>
                <p:nvPr/>
              </p:nvGraphicFramePr>
              <p:xfrm>
                <a:off x="1064021" y="3197621"/>
                <a:ext cx="307579" cy="307579"/>
              </p:xfrm>
              <a:graphic>
                <a:graphicData uri="http://schemas.openxmlformats.org/presentationml/2006/ole">
                  <p:oleObj spid="_x0000_s35844" name="Equation" r:id="rId6" imgW="164880" imgH="164880" progId="Equation.DSMT4">
                    <p:embed/>
                  </p:oleObj>
                </a:graphicData>
              </a:graphic>
            </p:graphicFrame>
          </p:grpSp>
          <p:graphicFrame>
            <p:nvGraphicFramePr>
              <p:cNvPr id="55" name="Object 54"/>
              <p:cNvGraphicFramePr>
                <a:graphicFrameLocks noChangeAspect="1"/>
              </p:cNvGraphicFramePr>
              <p:nvPr/>
            </p:nvGraphicFramePr>
            <p:xfrm>
              <a:off x="4724400" y="2362200"/>
              <a:ext cx="384175" cy="576263"/>
            </p:xfrm>
            <a:graphic>
              <a:graphicData uri="http://schemas.openxmlformats.org/presentationml/2006/ole">
                <p:oleObj spid="_x0000_s35845" name="Equation" r:id="rId7" imgW="152280" imgH="228600" progId="Equation.DSMT4">
                  <p:embed/>
                </p:oleObj>
              </a:graphicData>
            </a:graphic>
          </p:graphicFrame>
          <p:graphicFrame>
            <p:nvGraphicFramePr>
              <p:cNvPr id="21514" name="Object 10"/>
              <p:cNvGraphicFramePr>
                <a:graphicFrameLocks noChangeAspect="1"/>
              </p:cNvGraphicFramePr>
              <p:nvPr/>
            </p:nvGraphicFramePr>
            <p:xfrm>
              <a:off x="3870325" y="1828800"/>
              <a:ext cx="415925" cy="576263"/>
            </p:xfrm>
            <a:graphic>
              <a:graphicData uri="http://schemas.openxmlformats.org/presentationml/2006/ole">
                <p:oleObj spid="_x0000_s35846" name="Equation" r:id="rId8" imgW="164880" imgH="228600" progId="Equation.DSMT4">
                  <p:embed/>
                </p:oleObj>
              </a:graphicData>
            </a:graphic>
          </p:graphicFrame>
        </p:grpSp>
        <p:pic>
          <p:nvPicPr>
            <p:cNvPr id="45" name="Picture 16" descr="C:\Users\Zombie\Desktop\FringePattern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848600" y="228600"/>
              <a:ext cx="533400" cy="5486400"/>
            </a:xfrm>
            <a:prstGeom prst="rect">
              <a:avLst/>
            </a:prstGeom>
            <a:noFill/>
          </p:spPr>
        </p:pic>
      </p:grpSp>
      <p:graphicFrame>
        <p:nvGraphicFramePr>
          <p:cNvPr id="35848" name="Object 8"/>
          <p:cNvGraphicFramePr>
            <a:graphicFrameLocks noChangeAspect="1"/>
          </p:cNvGraphicFramePr>
          <p:nvPr/>
        </p:nvGraphicFramePr>
        <p:xfrm>
          <a:off x="4419600" y="5562600"/>
          <a:ext cx="1306513" cy="1052512"/>
        </p:xfrm>
        <a:graphic>
          <a:graphicData uri="http://schemas.openxmlformats.org/presentationml/2006/ole">
            <p:oleObj spid="_x0000_s35848" name="Equation" r:id="rId10" imgW="520560" imgH="419040" progId="Equation.DSMT4">
              <p:embed/>
            </p:oleObj>
          </a:graphicData>
        </a:graphic>
      </p:graphicFrame>
      <p:graphicFrame>
        <p:nvGraphicFramePr>
          <p:cNvPr id="35849" name="Object 5"/>
          <p:cNvGraphicFramePr>
            <a:graphicFrameLocks noChangeAspect="1"/>
          </p:cNvGraphicFramePr>
          <p:nvPr/>
        </p:nvGraphicFramePr>
        <p:xfrm>
          <a:off x="6096000" y="5729287"/>
          <a:ext cx="1298575" cy="823913"/>
        </p:xfrm>
        <a:graphic>
          <a:graphicData uri="http://schemas.openxmlformats.org/presentationml/2006/ole">
            <p:oleObj spid="_x0000_s35849" name="Equation" r:id="rId11" imgW="520560" imgH="3301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Zombie\Desktop\PhET_QWI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447800"/>
            <a:ext cx="5562600" cy="40386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4572000" y="1066800"/>
            <a:ext cx="8382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0" y="381000"/>
            <a:ext cx="5917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Which slit did this electron go through?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648200"/>
            <a:ext cx="666932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400" dirty="0" smtClean="0">
                <a:solidFill>
                  <a:srgbClr val="FF0000"/>
                </a:solidFill>
              </a:rPr>
              <a:t>Left</a:t>
            </a:r>
          </a:p>
          <a:p>
            <a:pPr marL="342900" indent="-342900">
              <a:buAutoNum type="alphaUcParenR"/>
            </a:pPr>
            <a:r>
              <a:rPr lang="en-US" sz="2400" dirty="0" smtClean="0">
                <a:solidFill>
                  <a:srgbClr val="FF0000"/>
                </a:solidFill>
              </a:rPr>
              <a:t>Right</a:t>
            </a:r>
          </a:p>
          <a:p>
            <a:pPr marL="342900" indent="-342900">
              <a:buAutoNum type="alphaUcParenR"/>
            </a:pPr>
            <a:r>
              <a:rPr lang="en-US" sz="2400" dirty="0" smtClean="0">
                <a:solidFill>
                  <a:srgbClr val="FF0000"/>
                </a:solidFill>
              </a:rPr>
              <a:t>Both</a:t>
            </a:r>
          </a:p>
          <a:p>
            <a:pPr marL="342900" indent="-342900">
              <a:buAutoNum type="alphaUcParenR"/>
            </a:pPr>
            <a:r>
              <a:rPr lang="en-US" sz="2400" dirty="0" smtClean="0">
                <a:solidFill>
                  <a:srgbClr val="FF0000"/>
                </a:solidFill>
              </a:rPr>
              <a:t>Neither</a:t>
            </a:r>
          </a:p>
          <a:p>
            <a:pPr marL="342900" indent="-342900">
              <a:buAutoNum type="alphaUcParenR"/>
            </a:pPr>
            <a:r>
              <a:rPr lang="en-US" sz="2400" dirty="0" smtClean="0">
                <a:solidFill>
                  <a:srgbClr val="FF0000"/>
                </a:solidFill>
              </a:rPr>
              <a:t>Either left or right, we just can’t know which one.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228600"/>
            <a:ext cx="8305800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electron passes through </a:t>
            </a:r>
            <a:r>
              <a:rPr lang="en-US" sz="2400" b="1" i="1" dirty="0" smtClean="0"/>
              <a:t>both slits</a:t>
            </a:r>
            <a:r>
              <a:rPr lang="en-US" sz="2400" dirty="0" smtClean="0"/>
              <a:t>, interferes with itself, then becomes </a:t>
            </a:r>
            <a:r>
              <a:rPr lang="en-US" sz="2400" b="1" i="1" dirty="0" smtClean="0"/>
              <a:t>localized when detected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38914" name="Picture 2" descr="C:\Users\Zombie\Desktop\PhET_QWI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447800"/>
            <a:ext cx="5562600" cy="40386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4572000" y="1066800"/>
            <a:ext cx="8382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1472148"/>
            <a:ext cx="3124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For a low-intensity beam, can have as little as one electron in the apparatus at a time.</a:t>
            </a:r>
          </a:p>
          <a:p>
            <a:pPr>
              <a:buFont typeface="Arial" pitchFamily="34" charset="0"/>
              <a:buChar char="•"/>
            </a:pPr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Each electron must interfere with itself</a:t>
            </a:r>
          </a:p>
          <a:p>
            <a:pPr>
              <a:buFont typeface="Arial" pitchFamily="34" charset="0"/>
              <a:buChar char="•"/>
            </a:pPr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Each electron is “aware” of both paths.</a:t>
            </a:r>
          </a:p>
          <a:p>
            <a:pPr>
              <a:buFont typeface="Arial" pitchFamily="34" charset="0"/>
              <a:buChar char="•"/>
            </a:pPr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Asking which slit the electron went through disrupts the fringe pattern.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Zombie\Desktop\electronbuildu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7196328" cy="180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08703" y="304800"/>
            <a:ext cx="4625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Double-Slit Experiment</a:t>
            </a:r>
            <a:endParaRPr lang="en-US" sz="36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733800"/>
            <a:ext cx="79062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Pass a beam of electrons through a double-slit apparatus.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Individual electrons are detected as points on the screen.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Over time, a fringe pattern of dark and light bands appears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04800" y="1752600"/>
            <a:ext cx="8431213" cy="3810000"/>
            <a:chOff x="192" y="1104"/>
            <a:chExt cx="5311" cy="2400"/>
          </a:xfrm>
        </p:grpSpPr>
        <p:sp>
          <p:nvSpPr>
            <p:cNvPr id="3" name="Text Box 7"/>
            <p:cNvSpPr txBox="1">
              <a:spLocks noChangeArrowheads="1"/>
            </p:cNvSpPr>
            <p:nvPr/>
          </p:nvSpPr>
          <p:spPr bwMode="auto">
            <a:xfrm>
              <a:off x="2688" y="1440"/>
              <a:ext cx="7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Screen</a:t>
              </a:r>
            </a:p>
          </p:txBody>
        </p:sp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12500" t="8594" r="35625" b="53906"/>
            <a:stretch>
              <a:fillRect/>
            </a:stretch>
          </p:blipFill>
          <p:spPr bwMode="auto">
            <a:xfrm>
              <a:off x="192" y="1104"/>
              <a:ext cx="3456" cy="1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480" y="3216"/>
              <a:ext cx="48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dirty="0"/>
                <a:t>Describe photon’s EM wave spread out in space.</a:t>
              </a:r>
            </a:p>
          </p:txBody>
        </p:sp>
        <p:sp>
          <p:nvSpPr>
            <p:cNvPr id="8" name="Line 28"/>
            <p:cNvSpPr>
              <a:spLocks noChangeShapeType="1"/>
            </p:cNvSpPr>
            <p:nvPr/>
          </p:nvSpPr>
          <p:spPr bwMode="auto">
            <a:xfrm flipV="1">
              <a:off x="1872" y="1344"/>
              <a:ext cx="2160" cy="96"/>
            </a:xfrm>
            <a:prstGeom prst="line">
              <a:avLst/>
            </a:prstGeom>
            <a:noFill/>
            <a:ln w="38100">
              <a:solidFill>
                <a:srgbClr val="CC99FF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9"/>
            <p:cNvSpPr>
              <a:spLocks noChangeShapeType="1"/>
            </p:cNvSpPr>
            <p:nvPr/>
          </p:nvSpPr>
          <p:spPr bwMode="auto">
            <a:xfrm>
              <a:off x="2400" y="1536"/>
              <a:ext cx="1776" cy="384"/>
            </a:xfrm>
            <a:prstGeom prst="line">
              <a:avLst/>
            </a:prstGeom>
            <a:noFill/>
            <a:ln w="38100">
              <a:solidFill>
                <a:srgbClr val="CC99FF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30"/>
            <p:cNvSpPr txBox="1">
              <a:spLocks noChangeArrowheads="1"/>
            </p:cNvSpPr>
            <p:nvPr/>
          </p:nvSpPr>
          <p:spPr bwMode="auto">
            <a:xfrm>
              <a:off x="4022" y="1177"/>
              <a:ext cx="14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High Amplitude</a:t>
              </a:r>
            </a:p>
          </p:txBody>
        </p:sp>
        <p:sp>
          <p:nvSpPr>
            <p:cNvPr id="11" name="Text Box 31"/>
            <p:cNvSpPr txBox="1">
              <a:spLocks noChangeArrowheads="1"/>
            </p:cNvSpPr>
            <p:nvPr/>
          </p:nvSpPr>
          <p:spPr bwMode="auto">
            <a:xfrm>
              <a:off x="4128" y="1776"/>
              <a:ext cx="13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Low Amplitude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392069" y="228600"/>
            <a:ext cx="2475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Light Waves</a:t>
            </a:r>
            <a:endParaRPr lang="en-US" sz="3600" b="1" u="sng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712787" y="5943600"/>
          <a:ext cx="7440613" cy="457200"/>
        </p:xfrm>
        <a:graphic>
          <a:graphicData uri="http://schemas.openxmlformats.org/presentationml/2006/ole">
            <p:oleObj spid="_x0000_s65538" name="Equation" r:id="rId4" imgW="372096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2069" y="228600"/>
            <a:ext cx="2475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Light Waves</a:t>
            </a:r>
            <a:endParaRPr lang="en-US" sz="3600" b="1" u="sng" dirty="0"/>
          </a:p>
        </p:txBody>
      </p:sp>
      <p:pic>
        <p:nvPicPr>
          <p:cNvPr id="3" name="Picture 57"/>
          <p:cNvPicPr>
            <a:picLocks noChangeAspect="1" noChangeArrowheads="1"/>
          </p:cNvPicPr>
          <p:nvPr/>
        </p:nvPicPr>
        <p:blipFill>
          <a:blip r:embed="rId3" cstate="print"/>
          <a:srcRect l="12500" t="8594" r="35625" b="53906"/>
          <a:stretch>
            <a:fillRect/>
          </a:stretch>
        </p:blipFill>
        <p:spPr bwMode="auto">
          <a:xfrm>
            <a:off x="304800" y="1981200"/>
            <a:ext cx="3505200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3"/>
          <p:cNvGrpSpPr/>
          <p:nvPr/>
        </p:nvGrpSpPr>
        <p:grpSpPr>
          <a:xfrm>
            <a:off x="4800600" y="2117725"/>
            <a:ext cx="3330575" cy="1022350"/>
            <a:chOff x="4800600" y="2117725"/>
            <a:chExt cx="3330575" cy="1022350"/>
          </a:xfrm>
        </p:grpSpPr>
        <p:sp>
          <p:nvSpPr>
            <p:cNvPr id="5" name="Freeform 60"/>
            <p:cNvSpPr>
              <a:spLocks/>
            </p:cNvSpPr>
            <p:nvPr/>
          </p:nvSpPr>
          <p:spPr bwMode="auto">
            <a:xfrm>
              <a:off x="5324475" y="2117725"/>
              <a:ext cx="1884363" cy="1022350"/>
            </a:xfrm>
            <a:custGeom>
              <a:avLst/>
              <a:gdLst/>
              <a:ahLst/>
              <a:cxnLst>
                <a:cxn ang="0">
                  <a:pos x="0" y="291"/>
                </a:cxn>
                <a:cxn ang="0">
                  <a:pos x="78" y="486"/>
                </a:cxn>
                <a:cxn ang="0">
                  <a:pos x="131" y="573"/>
                </a:cxn>
                <a:cxn ang="0">
                  <a:pos x="240" y="634"/>
                </a:cxn>
                <a:cxn ang="0">
                  <a:pos x="364" y="511"/>
                </a:cxn>
                <a:cxn ang="0">
                  <a:pos x="452" y="209"/>
                </a:cxn>
                <a:cxn ang="0">
                  <a:pos x="582" y="10"/>
                </a:cxn>
                <a:cxn ang="0">
                  <a:pos x="699" y="147"/>
                </a:cxn>
                <a:cxn ang="0">
                  <a:pos x="774" y="391"/>
                </a:cxn>
                <a:cxn ang="0">
                  <a:pos x="857" y="559"/>
                </a:cxn>
                <a:cxn ang="0">
                  <a:pos x="953" y="627"/>
                </a:cxn>
                <a:cxn ang="0">
                  <a:pos x="1084" y="511"/>
                </a:cxn>
                <a:cxn ang="0">
                  <a:pos x="1187" y="285"/>
                </a:cxn>
              </a:cxnLst>
              <a:rect l="0" t="0" r="r" b="b"/>
              <a:pathLst>
                <a:path w="1187" h="644">
                  <a:moveTo>
                    <a:pt x="0" y="291"/>
                  </a:moveTo>
                  <a:cubicBezTo>
                    <a:pt x="14" y="323"/>
                    <a:pt x="56" y="439"/>
                    <a:pt x="78" y="486"/>
                  </a:cubicBezTo>
                  <a:cubicBezTo>
                    <a:pt x="100" y="533"/>
                    <a:pt x="104" y="548"/>
                    <a:pt x="131" y="573"/>
                  </a:cubicBezTo>
                  <a:cubicBezTo>
                    <a:pt x="158" y="598"/>
                    <a:pt x="201" y="644"/>
                    <a:pt x="240" y="634"/>
                  </a:cubicBezTo>
                  <a:cubicBezTo>
                    <a:pt x="279" y="624"/>
                    <a:pt x="329" y="582"/>
                    <a:pt x="364" y="511"/>
                  </a:cubicBezTo>
                  <a:cubicBezTo>
                    <a:pt x="399" y="440"/>
                    <a:pt x="416" y="292"/>
                    <a:pt x="452" y="209"/>
                  </a:cubicBezTo>
                  <a:cubicBezTo>
                    <a:pt x="488" y="126"/>
                    <a:pt x="541" y="20"/>
                    <a:pt x="582" y="10"/>
                  </a:cubicBezTo>
                  <a:cubicBezTo>
                    <a:pt x="623" y="0"/>
                    <a:pt x="667" y="84"/>
                    <a:pt x="699" y="147"/>
                  </a:cubicBezTo>
                  <a:cubicBezTo>
                    <a:pt x="731" y="210"/>
                    <a:pt x="748" y="322"/>
                    <a:pt x="774" y="391"/>
                  </a:cubicBezTo>
                  <a:cubicBezTo>
                    <a:pt x="800" y="460"/>
                    <a:pt x="827" y="520"/>
                    <a:pt x="857" y="559"/>
                  </a:cubicBezTo>
                  <a:cubicBezTo>
                    <a:pt x="887" y="598"/>
                    <a:pt x="915" y="635"/>
                    <a:pt x="953" y="627"/>
                  </a:cubicBezTo>
                  <a:cubicBezTo>
                    <a:pt x="991" y="619"/>
                    <a:pt x="1045" y="568"/>
                    <a:pt x="1084" y="511"/>
                  </a:cubicBezTo>
                  <a:cubicBezTo>
                    <a:pt x="1123" y="454"/>
                    <a:pt x="1166" y="332"/>
                    <a:pt x="1187" y="285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65"/>
            <p:cNvSpPr>
              <a:spLocks noChangeShapeType="1"/>
            </p:cNvSpPr>
            <p:nvPr/>
          </p:nvSpPr>
          <p:spPr bwMode="auto">
            <a:xfrm rot="-10800000" flipH="1" flipV="1">
              <a:off x="6838950" y="2754313"/>
              <a:ext cx="6350" cy="376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6"/>
            <p:cNvSpPr>
              <a:spLocks noChangeShapeType="1"/>
            </p:cNvSpPr>
            <p:nvPr/>
          </p:nvSpPr>
          <p:spPr bwMode="auto">
            <a:xfrm rot="10800000" flipV="1">
              <a:off x="6718300" y="2735263"/>
              <a:ext cx="0" cy="2921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67"/>
            <p:cNvSpPr>
              <a:spLocks noChangeShapeType="1"/>
            </p:cNvSpPr>
            <p:nvPr/>
          </p:nvSpPr>
          <p:spPr bwMode="auto">
            <a:xfrm rot="-10800000" flipH="1" flipV="1">
              <a:off x="6951663" y="2741613"/>
              <a:ext cx="6350" cy="2857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68"/>
            <p:cNvSpPr>
              <a:spLocks noChangeShapeType="1"/>
            </p:cNvSpPr>
            <p:nvPr/>
          </p:nvSpPr>
          <p:spPr bwMode="auto">
            <a:xfrm>
              <a:off x="4800600" y="2743200"/>
              <a:ext cx="30480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69"/>
            <p:cNvSpPr>
              <a:spLocks noChangeArrowheads="1"/>
            </p:cNvSpPr>
            <p:nvPr/>
          </p:nvSpPr>
          <p:spPr bwMode="auto">
            <a:xfrm>
              <a:off x="7794625" y="2579688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12" name="Line 71"/>
            <p:cNvSpPr>
              <a:spLocks noChangeShapeType="1"/>
            </p:cNvSpPr>
            <p:nvPr/>
          </p:nvSpPr>
          <p:spPr bwMode="auto">
            <a:xfrm rot="-10800000" flipH="1" flipV="1">
              <a:off x="5695950" y="2744788"/>
              <a:ext cx="6350" cy="376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72"/>
            <p:cNvSpPr>
              <a:spLocks noChangeShapeType="1"/>
            </p:cNvSpPr>
            <p:nvPr/>
          </p:nvSpPr>
          <p:spPr bwMode="auto">
            <a:xfrm rot="10800000" flipV="1">
              <a:off x="5575300" y="2752725"/>
              <a:ext cx="0" cy="2921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73"/>
            <p:cNvSpPr>
              <a:spLocks noChangeShapeType="1"/>
            </p:cNvSpPr>
            <p:nvPr/>
          </p:nvSpPr>
          <p:spPr bwMode="auto">
            <a:xfrm rot="-10800000" flipH="1" flipV="1">
              <a:off x="5808663" y="2759075"/>
              <a:ext cx="6350" cy="2857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Line 62"/>
          <p:cNvSpPr>
            <a:spLocks noChangeShapeType="1"/>
          </p:cNvSpPr>
          <p:nvPr/>
        </p:nvSpPr>
        <p:spPr bwMode="auto">
          <a:xfrm flipV="1">
            <a:off x="6272213" y="2133600"/>
            <a:ext cx="0" cy="59441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63"/>
          <p:cNvSpPr>
            <a:spLocks noChangeShapeType="1"/>
          </p:cNvSpPr>
          <p:nvPr/>
        </p:nvSpPr>
        <p:spPr bwMode="auto">
          <a:xfrm flipV="1">
            <a:off x="6402388" y="2279702"/>
            <a:ext cx="0" cy="46032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62"/>
          <p:cNvSpPr>
            <a:spLocks noChangeShapeType="1"/>
          </p:cNvSpPr>
          <p:nvPr/>
        </p:nvSpPr>
        <p:spPr bwMode="auto">
          <a:xfrm flipV="1">
            <a:off x="6096000" y="2362199"/>
            <a:ext cx="0" cy="36581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9" name="Text Box 70"/>
          <p:cNvSpPr txBox="1">
            <a:spLocks noChangeArrowheads="1"/>
          </p:cNvSpPr>
          <p:nvPr/>
        </p:nvSpPr>
        <p:spPr bwMode="auto">
          <a:xfrm>
            <a:off x="4614862" y="1676400"/>
            <a:ext cx="369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800080"/>
                </a:solidFill>
              </a:rPr>
              <a:t>E-field x-section at screen</a:t>
            </a:r>
          </a:p>
        </p:txBody>
      </p:sp>
      <p:grpSp>
        <p:nvGrpSpPr>
          <p:cNvPr id="6" name="Group 270"/>
          <p:cNvGrpSpPr/>
          <p:nvPr/>
        </p:nvGrpSpPr>
        <p:grpSpPr>
          <a:xfrm>
            <a:off x="4572000" y="2895600"/>
            <a:ext cx="3894138" cy="3733800"/>
            <a:chOff x="4572000" y="2895600"/>
            <a:chExt cx="3894138" cy="3733800"/>
          </a:xfrm>
        </p:grpSpPr>
        <p:grpSp>
          <p:nvGrpSpPr>
            <p:cNvPr id="15" name="Group 7"/>
            <p:cNvGrpSpPr>
              <a:grpSpLocks/>
            </p:cNvGrpSpPr>
            <p:nvPr/>
          </p:nvGrpSpPr>
          <p:grpSpPr bwMode="auto">
            <a:xfrm>
              <a:off x="5270500" y="4194175"/>
              <a:ext cx="2343150" cy="1812925"/>
              <a:chOff x="3320" y="2642"/>
              <a:chExt cx="1476" cy="1142"/>
            </a:xfrm>
          </p:grpSpPr>
          <p:sp>
            <p:nvSpPr>
              <p:cNvPr id="26" name="AutoShape 8"/>
              <p:cNvSpPr>
                <a:spLocks noChangeAspect="1" noChangeArrowheads="1" noTextEdit="1"/>
              </p:cNvSpPr>
              <p:nvPr/>
            </p:nvSpPr>
            <p:spPr bwMode="auto">
              <a:xfrm>
                <a:off x="3320" y="2642"/>
                <a:ext cx="1476" cy="1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9"/>
              <p:cNvSpPr>
                <a:spLocks noChangeShapeType="1"/>
              </p:cNvSpPr>
              <p:nvPr/>
            </p:nvSpPr>
            <p:spPr bwMode="auto">
              <a:xfrm>
                <a:off x="3371" y="2784"/>
                <a:ext cx="1" cy="9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10"/>
              <p:cNvSpPr>
                <a:spLocks noChangeShapeType="1"/>
              </p:cNvSpPr>
              <p:nvPr/>
            </p:nvSpPr>
            <p:spPr bwMode="auto">
              <a:xfrm>
                <a:off x="3371" y="3783"/>
                <a:ext cx="137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" name="Group 11"/>
              <p:cNvGrpSpPr>
                <a:grpSpLocks/>
              </p:cNvGrpSpPr>
              <p:nvPr/>
            </p:nvGrpSpPr>
            <p:grpSpPr bwMode="auto">
              <a:xfrm>
                <a:off x="3371" y="3275"/>
                <a:ext cx="343" cy="461"/>
                <a:chOff x="3371" y="2865"/>
                <a:chExt cx="343" cy="831"/>
              </a:xfrm>
            </p:grpSpPr>
            <p:sp>
              <p:nvSpPr>
                <p:cNvPr id="59" name="Freeform 12"/>
                <p:cNvSpPr>
                  <a:spLocks/>
                </p:cNvSpPr>
                <p:nvPr/>
              </p:nvSpPr>
              <p:spPr bwMode="auto">
                <a:xfrm>
                  <a:off x="3371" y="3653"/>
                  <a:ext cx="27" cy="43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14" y="25"/>
                    </a:cxn>
                    <a:cxn ang="0">
                      <a:pos x="22" y="14"/>
                    </a:cxn>
                    <a:cxn ang="0">
                      <a:pos x="29" y="0"/>
                    </a:cxn>
                  </a:cxnLst>
                  <a:rect l="0" t="0" r="r" b="b"/>
                  <a:pathLst>
                    <a:path w="29" h="43">
                      <a:moveTo>
                        <a:pt x="0" y="43"/>
                      </a:moveTo>
                      <a:lnTo>
                        <a:pt x="14" y="25"/>
                      </a:lnTo>
                      <a:lnTo>
                        <a:pt x="22" y="14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 w="174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Freeform 13"/>
                <p:cNvSpPr>
                  <a:spLocks/>
                </p:cNvSpPr>
                <p:nvPr/>
              </p:nvSpPr>
              <p:spPr bwMode="auto">
                <a:xfrm>
                  <a:off x="3398" y="3525"/>
                  <a:ext cx="31" cy="128"/>
                </a:xfrm>
                <a:custGeom>
                  <a:avLst/>
                  <a:gdLst/>
                  <a:ahLst/>
                  <a:cxnLst>
                    <a:cxn ang="0">
                      <a:pos x="0" y="128"/>
                    </a:cxn>
                    <a:cxn ang="0">
                      <a:pos x="7" y="102"/>
                    </a:cxn>
                    <a:cxn ang="0">
                      <a:pos x="15" y="73"/>
                    </a:cxn>
                    <a:cxn ang="0">
                      <a:pos x="25" y="36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33" h="128">
                      <a:moveTo>
                        <a:pt x="0" y="128"/>
                      </a:moveTo>
                      <a:lnTo>
                        <a:pt x="7" y="102"/>
                      </a:lnTo>
                      <a:lnTo>
                        <a:pt x="15" y="73"/>
                      </a:lnTo>
                      <a:lnTo>
                        <a:pt x="25" y="36"/>
                      </a:lnTo>
                      <a:lnTo>
                        <a:pt x="33" y="0"/>
                      </a:lnTo>
                    </a:path>
                  </a:pathLst>
                </a:custGeom>
                <a:noFill/>
                <a:ln w="174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Freeform 14"/>
                <p:cNvSpPr>
                  <a:spLocks/>
                </p:cNvSpPr>
                <p:nvPr/>
              </p:nvSpPr>
              <p:spPr bwMode="auto">
                <a:xfrm>
                  <a:off x="3429" y="3346"/>
                  <a:ext cx="27" cy="179"/>
                </a:xfrm>
                <a:custGeom>
                  <a:avLst/>
                  <a:gdLst/>
                  <a:ahLst/>
                  <a:cxnLst>
                    <a:cxn ang="0">
                      <a:pos x="0" y="179"/>
                    </a:cxn>
                    <a:cxn ang="0">
                      <a:pos x="7" y="139"/>
                    </a:cxn>
                    <a:cxn ang="0">
                      <a:pos x="14" y="95"/>
                    </a:cxn>
                    <a:cxn ang="0">
                      <a:pos x="29" y="0"/>
                    </a:cxn>
                  </a:cxnLst>
                  <a:rect l="0" t="0" r="r" b="b"/>
                  <a:pathLst>
                    <a:path w="29" h="179">
                      <a:moveTo>
                        <a:pt x="0" y="179"/>
                      </a:moveTo>
                      <a:lnTo>
                        <a:pt x="7" y="139"/>
                      </a:lnTo>
                      <a:lnTo>
                        <a:pt x="14" y="95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 w="174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Freeform 15"/>
                <p:cNvSpPr>
                  <a:spLocks/>
                </p:cNvSpPr>
                <p:nvPr/>
              </p:nvSpPr>
              <p:spPr bwMode="auto">
                <a:xfrm>
                  <a:off x="3456" y="3153"/>
                  <a:ext cx="31" cy="193"/>
                </a:xfrm>
                <a:custGeom>
                  <a:avLst/>
                  <a:gdLst/>
                  <a:ahLst/>
                  <a:cxnLst>
                    <a:cxn ang="0">
                      <a:pos x="0" y="193"/>
                    </a:cxn>
                    <a:cxn ang="0">
                      <a:pos x="7" y="146"/>
                    </a:cxn>
                    <a:cxn ang="0">
                      <a:pos x="15" y="95"/>
                    </a:cxn>
                    <a:cxn ang="0">
                      <a:pos x="26" y="47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33" h="193">
                      <a:moveTo>
                        <a:pt x="0" y="193"/>
                      </a:moveTo>
                      <a:lnTo>
                        <a:pt x="7" y="146"/>
                      </a:lnTo>
                      <a:lnTo>
                        <a:pt x="15" y="95"/>
                      </a:lnTo>
                      <a:lnTo>
                        <a:pt x="26" y="47"/>
                      </a:lnTo>
                      <a:lnTo>
                        <a:pt x="33" y="0"/>
                      </a:lnTo>
                    </a:path>
                  </a:pathLst>
                </a:custGeom>
                <a:noFill/>
                <a:ln w="174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Freeform 16"/>
                <p:cNvSpPr>
                  <a:spLocks/>
                </p:cNvSpPr>
                <p:nvPr/>
              </p:nvSpPr>
              <p:spPr bwMode="auto">
                <a:xfrm>
                  <a:off x="3487" y="2985"/>
                  <a:ext cx="27" cy="168"/>
                </a:xfrm>
                <a:custGeom>
                  <a:avLst/>
                  <a:gdLst/>
                  <a:ahLst/>
                  <a:cxnLst>
                    <a:cxn ang="0">
                      <a:pos x="0" y="168"/>
                    </a:cxn>
                    <a:cxn ang="0">
                      <a:pos x="7" y="124"/>
                    </a:cxn>
                    <a:cxn ang="0">
                      <a:pos x="14" y="77"/>
                    </a:cxn>
                    <a:cxn ang="0">
                      <a:pos x="22" y="36"/>
                    </a:cxn>
                    <a:cxn ang="0">
                      <a:pos x="29" y="0"/>
                    </a:cxn>
                  </a:cxnLst>
                  <a:rect l="0" t="0" r="r" b="b"/>
                  <a:pathLst>
                    <a:path w="29" h="168">
                      <a:moveTo>
                        <a:pt x="0" y="168"/>
                      </a:moveTo>
                      <a:lnTo>
                        <a:pt x="7" y="124"/>
                      </a:lnTo>
                      <a:lnTo>
                        <a:pt x="14" y="77"/>
                      </a:lnTo>
                      <a:lnTo>
                        <a:pt x="22" y="36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 w="174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Freeform 17"/>
                <p:cNvSpPr>
                  <a:spLocks/>
                </p:cNvSpPr>
                <p:nvPr/>
              </p:nvSpPr>
              <p:spPr bwMode="auto">
                <a:xfrm>
                  <a:off x="3514" y="2883"/>
                  <a:ext cx="30" cy="102"/>
                </a:xfrm>
                <a:custGeom>
                  <a:avLst/>
                  <a:gdLst/>
                  <a:ahLst/>
                  <a:cxnLst>
                    <a:cxn ang="0">
                      <a:pos x="0" y="102"/>
                    </a:cxn>
                    <a:cxn ang="0">
                      <a:pos x="7" y="69"/>
                    </a:cxn>
                    <a:cxn ang="0">
                      <a:pos x="15" y="40"/>
                    </a:cxn>
                    <a:cxn ang="0">
                      <a:pos x="26" y="18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33" h="102">
                      <a:moveTo>
                        <a:pt x="0" y="102"/>
                      </a:moveTo>
                      <a:lnTo>
                        <a:pt x="7" y="69"/>
                      </a:lnTo>
                      <a:lnTo>
                        <a:pt x="15" y="40"/>
                      </a:lnTo>
                      <a:lnTo>
                        <a:pt x="26" y="18"/>
                      </a:lnTo>
                      <a:lnTo>
                        <a:pt x="33" y="0"/>
                      </a:lnTo>
                    </a:path>
                  </a:pathLst>
                </a:custGeom>
                <a:noFill/>
                <a:ln w="174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Freeform 18"/>
                <p:cNvSpPr>
                  <a:spLocks/>
                </p:cNvSpPr>
                <p:nvPr/>
              </p:nvSpPr>
              <p:spPr bwMode="auto">
                <a:xfrm>
                  <a:off x="3544" y="2865"/>
                  <a:ext cx="28" cy="18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7" y="7"/>
                    </a:cxn>
                    <a:cxn ang="0">
                      <a:pos x="14" y="3"/>
                    </a:cxn>
                    <a:cxn ang="0">
                      <a:pos x="22" y="0"/>
                    </a:cxn>
                    <a:cxn ang="0">
                      <a:pos x="29" y="3"/>
                    </a:cxn>
                  </a:cxnLst>
                  <a:rect l="0" t="0" r="r" b="b"/>
                  <a:pathLst>
                    <a:path w="29" h="18">
                      <a:moveTo>
                        <a:pt x="0" y="18"/>
                      </a:moveTo>
                      <a:lnTo>
                        <a:pt x="7" y="7"/>
                      </a:lnTo>
                      <a:lnTo>
                        <a:pt x="14" y="3"/>
                      </a:lnTo>
                      <a:lnTo>
                        <a:pt x="22" y="0"/>
                      </a:lnTo>
                      <a:lnTo>
                        <a:pt x="29" y="3"/>
                      </a:lnTo>
                    </a:path>
                  </a:pathLst>
                </a:custGeom>
                <a:noFill/>
                <a:ln w="174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Freeform 19"/>
                <p:cNvSpPr>
                  <a:spLocks/>
                </p:cNvSpPr>
                <p:nvPr/>
              </p:nvSpPr>
              <p:spPr bwMode="auto">
                <a:xfrm>
                  <a:off x="3572" y="2868"/>
                  <a:ext cx="27" cy="7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11"/>
                    </a:cxn>
                    <a:cxn ang="0">
                      <a:pos x="15" y="26"/>
                    </a:cxn>
                    <a:cxn ang="0">
                      <a:pos x="22" y="48"/>
                    </a:cxn>
                    <a:cxn ang="0">
                      <a:pos x="29" y="73"/>
                    </a:cxn>
                  </a:cxnLst>
                  <a:rect l="0" t="0" r="r" b="b"/>
                  <a:pathLst>
                    <a:path w="29" h="73">
                      <a:moveTo>
                        <a:pt x="0" y="0"/>
                      </a:moveTo>
                      <a:lnTo>
                        <a:pt x="7" y="11"/>
                      </a:lnTo>
                      <a:lnTo>
                        <a:pt x="15" y="26"/>
                      </a:lnTo>
                      <a:lnTo>
                        <a:pt x="22" y="48"/>
                      </a:lnTo>
                      <a:lnTo>
                        <a:pt x="29" y="73"/>
                      </a:lnTo>
                    </a:path>
                  </a:pathLst>
                </a:custGeom>
                <a:noFill/>
                <a:ln w="174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Freeform 20"/>
                <p:cNvSpPr>
                  <a:spLocks/>
                </p:cNvSpPr>
                <p:nvPr/>
              </p:nvSpPr>
              <p:spPr bwMode="auto">
                <a:xfrm>
                  <a:off x="3599" y="2941"/>
                  <a:ext cx="30" cy="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29"/>
                    </a:cxn>
                    <a:cxn ang="0">
                      <a:pos x="15" y="66"/>
                    </a:cxn>
                    <a:cxn ang="0">
                      <a:pos x="26" y="106"/>
                    </a:cxn>
                    <a:cxn ang="0">
                      <a:pos x="33" y="150"/>
                    </a:cxn>
                  </a:cxnLst>
                  <a:rect l="0" t="0" r="r" b="b"/>
                  <a:pathLst>
                    <a:path w="33" h="150">
                      <a:moveTo>
                        <a:pt x="0" y="0"/>
                      </a:moveTo>
                      <a:lnTo>
                        <a:pt x="8" y="29"/>
                      </a:lnTo>
                      <a:lnTo>
                        <a:pt x="15" y="66"/>
                      </a:lnTo>
                      <a:lnTo>
                        <a:pt x="26" y="106"/>
                      </a:lnTo>
                      <a:lnTo>
                        <a:pt x="33" y="150"/>
                      </a:lnTo>
                    </a:path>
                  </a:pathLst>
                </a:custGeom>
                <a:noFill/>
                <a:ln w="174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Freeform 21"/>
                <p:cNvSpPr>
                  <a:spLocks/>
                </p:cNvSpPr>
                <p:nvPr/>
              </p:nvSpPr>
              <p:spPr bwMode="auto">
                <a:xfrm>
                  <a:off x="3629" y="3091"/>
                  <a:ext cx="27" cy="1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43"/>
                    </a:cxn>
                    <a:cxn ang="0">
                      <a:pos x="15" y="91"/>
                    </a:cxn>
                    <a:cxn ang="0">
                      <a:pos x="29" y="189"/>
                    </a:cxn>
                  </a:cxnLst>
                  <a:rect l="0" t="0" r="r" b="b"/>
                  <a:pathLst>
                    <a:path w="29" h="189">
                      <a:moveTo>
                        <a:pt x="0" y="0"/>
                      </a:moveTo>
                      <a:lnTo>
                        <a:pt x="7" y="43"/>
                      </a:lnTo>
                      <a:lnTo>
                        <a:pt x="15" y="91"/>
                      </a:lnTo>
                      <a:lnTo>
                        <a:pt x="29" y="189"/>
                      </a:lnTo>
                    </a:path>
                  </a:pathLst>
                </a:custGeom>
                <a:noFill/>
                <a:ln w="174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Freeform 22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31" cy="1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48"/>
                    </a:cxn>
                    <a:cxn ang="0">
                      <a:pos x="15" y="99"/>
                    </a:cxn>
                    <a:cxn ang="0">
                      <a:pos x="26" y="146"/>
                    </a:cxn>
                    <a:cxn ang="0">
                      <a:pos x="33" y="190"/>
                    </a:cxn>
                  </a:cxnLst>
                  <a:rect l="0" t="0" r="r" b="b"/>
                  <a:pathLst>
                    <a:path w="33" h="190">
                      <a:moveTo>
                        <a:pt x="0" y="0"/>
                      </a:moveTo>
                      <a:lnTo>
                        <a:pt x="8" y="48"/>
                      </a:lnTo>
                      <a:lnTo>
                        <a:pt x="15" y="99"/>
                      </a:lnTo>
                      <a:lnTo>
                        <a:pt x="26" y="146"/>
                      </a:lnTo>
                      <a:lnTo>
                        <a:pt x="33" y="190"/>
                      </a:lnTo>
                    </a:path>
                  </a:pathLst>
                </a:custGeom>
                <a:noFill/>
                <a:ln w="174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Freeform 23"/>
                <p:cNvSpPr>
                  <a:spLocks/>
                </p:cNvSpPr>
                <p:nvPr/>
              </p:nvSpPr>
              <p:spPr bwMode="auto">
                <a:xfrm>
                  <a:off x="3687" y="3470"/>
                  <a:ext cx="27" cy="14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40"/>
                    </a:cxn>
                    <a:cxn ang="0">
                      <a:pos x="15" y="80"/>
                    </a:cxn>
                    <a:cxn ang="0">
                      <a:pos x="22" y="117"/>
                    </a:cxn>
                    <a:cxn ang="0">
                      <a:pos x="29" y="146"/>
                    </a:cxn>
                  </a:cxnLst>
                  <a:rect l="0" t="0" r="r" b="b"/>
                  <a:pathLst>
                    <a:path w="29" h="146">
                      <a:moveTo>
                        <a:pt x="0" y="0"/>
                      </a:moveTo>
                      <a:lnTo>
                        <a:pt x="7" y="40"/>
                      </a:lnTo>
                      <a:lnTo>
                        <a:pt x="15" y="80"/>
                      </a:lnTo>
                      <a:lnTo>
                        <a:pt x="22" y="117"/>
                      </a:lnTo>
                      <a:lnTo>
                        <a:pt x="29" y="146"/>
                      </a:lnTo>
                    </a:path>
                  </a:pathLst>
                </a:custGeom>
                <a:noFill/>
                <a:ln w="174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" name="Freeform 24"/>
              <p:cNvSpPr>
                <a:spLocks/>
              </p:cNvSpPr>
              <p:nvPr/>
            </p:nvSpPr>
            <p:spPr bwMode="auto">
              <a:xfrm>
                <a:off x="3714" y="3703"/>
                <a:ext cx="28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6"/>
                  </a:cxn>
                  <a:cxn ang="0">
                    <a:pos x="15" y="47"/>
                  </a:cxn>
                  <a:cxn ang="0">
                    <a:pos x="22" y="66"/>
                  </a:cxn>
                  <a:cxn ang="0">
                    <a:pos x="30" y="77"/>
                  </a:cxn>
                </a:cxnLst>
                <a:rect l="0" t="0" r="r" b="b"/>
                <a:pathLst>
                  <a:path w="30" h="77">
                    <a:moveTo>
                      <a:pt x="0" y="0"/>
                    </a:moveTo>
                    <a:lnTo>
                      <a:pt x="8" y="26"/>
                    </a:lnTo>
                    <a:lnTo>
                      <a:pt x="15" y="47"/>
                    </a:lnTo>
                    <a:lnTo>
                      <a:pt x="22" y="66"/>
                    </a:lnTo>
                    <a:lnTo>
                      <a:pt x="30" y="77"/>
                    </a:lnTo>
                  </a:path>
                </a:pathLst>
              </a:custGeom>
              <a:noFill/>
              <a:ln w="174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5"/>
              <p:cNvSpPr>
                <a:spLocks/>
              </p:cNvSpPr>
              <p:nvPr/>
            </p:nvSpPr>
            <p:spPr bwMode="auto">
              <a:xfrm>
                <a:off x="3742" y="3761"/>
                <a:ext cx="30" cy="22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7" y="22"/>
                  </a:cxn>
                  <a:cxn ang="0">
                    <a:pos x="14" y="19"/>
                  </a:cxn>
                  <a:cxn ang="0">
                    <a:pos x="25" y="11"/>
                  </a:cxn>
                  <a:cxn ang="0">
                    <a:pos x="32" y="0"/>
                  </a:cxn>
                </a:cxnLst>
                <a:rect l="0" t="0" r="r" b="b"/>
                <a:pathLst>
                  <a:path w="32" h="22">
                    <a:moveTo>
                      <a:pt x="0" y="19"/>
                    </a:moveTo>
                    <a:lnTo>
                      <a:pt x="7" y="22"/>
                    </a:lnTo>
                    <a:lnTo>
                      <a:pt x="14" y="19"/>
                    </a:lnTo>
                    <a:lnTo>
                      <a:pt x="25" y="11"/>
                    </a:lnTo>
                    <a:lnTo>
                      <a:pt x="32" y="0"/>
                    </a:lnTo>
                  </a:path>
                </a:pathLst>
              </a:custGeom>
              <a:noFill/>
              <a:ln w="174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6"/>
              <p:cNvSpPr>
                <a:spLocks/>
              </p:cNvSpPr>
              <p:nvPr/>
            </p:nvSpPr>
            <p:spPr bwMode="auto">
              <a:xfrm>
                <a:off x="3772" y="3663"/>
                <a:ext cx="28" cy="98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8" y="80"/>
                  </a:cxn>
                  <a:cxn ang="0">
                    <a:pos x="15" y="58"/>
                  </a:cxn>
                  <a:cxn ang="0">
                    <a:pos x="22" y="33"/>
                  </a:cxn>
                  <a:cxn ang="0">
                    <a:pos x="30" y="0"/>
                  </a:cxn>
                </a:cxnLst>
                <a:rect l="0" t="0" r="r" b="b"/>
                <a:pathLst>
                  <a:path w="30" h="98">
                    <a:moveTo>
                      <a:pt x="0" y="98"/>
                    </a:moveTo>
                    <a:lnTo>
                      <a:pt x="8" y="80"/>
                    </a:lnTo>
                    <a:lnTo>
                      <a:pt x="15" y="58"/>
                    </a:lnTo>
                    <a:lnTo>
                      <a:pt x="22" y="33"/>
                    </a:lnTo>
                    <a:lnTo>
                      <a:pt x="30" y="0"/>
                    </a:lnTo>
                  </a:path>
                </a:pathLst>
              </a:custGeom>
              <a:noFill/>
              <a:ln w="174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27"/>
              <p:cNvSpPr>
                <a:spLocks/>
              </p:cNvSpPr>
              <p:nvPr/>
            </p:nvSpPr>
            <p:spPr bwMode="auto">
              <a:xfrm>
                <a:off x="3800" y="3495"/>
                <a:ext cx="30" cy="168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7" y="131"/>
                  </a:cxn>
                  <a:cxn ang="0">
                    <a:pos x="14" y="91"/>
                  </a:cxn>
                  <a:cxn ang="0">
                    <a:pos x="25" y="44"/>
                  </a:cxn>
                  <a:cxn ang="0">
                    <a:pos x="32" y="0"/>
                  </a:cxn>
                </a:cxnLst>
                <a:rect l="0" t="0" r="r" b="b"/>
                <a:pathLst>
                  <a:path w="32" h="168">
                    <a:moveTo>
                      <a:pt x="0" y="168"/>
                    </a:moveTo>
                    <a:lnTo>
                      <a:pt x="7" y="131"/>
                    </a:lnTo>
                    <a:lnTo>
                      <a:pt x="14" y="91"/>
                    </a:lnTo>
                    <a:lnTo>
                      <a:pt x="25" y="44"/>
                    </a:lnTo>
                    <a:lnTo>
                      <a:pt x="32" y="0"/>
                    </a:lnTo>
                  </a:path>
                </a:pathLst>
              </a:custGeom>
              <a:noFill/>
              <a:ln w="174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8"/>
              <p:cNvSpPr>
                <a:spLocks/>
              </p:cNvSpPr>
              <p:nvPr/>
            </p:nvSpPr>
            <p:spPr bwMode="auto">
              <a:xfrm>
                <a:off x="3830" y="3302"/>
                <a:ext cx="27" cy="193"/>
              </a:xfrm>
              <a:custGeom>
                <a:avLst/>
                <a:gdLst/>
                <a:ahLst/>
                <a:cxnLst>
                  <a:cxn ang="0">
                    <a:pos x="0" y="193"/>
                  </a:cxn>
                  <a:cxn ang="0">
                    <a:pos x="8" y="146"/>
                  </a:cxn>
                  <a:cxn ang="0">
                    <a:pos x="15" y="98"/>
                  </a:cxn>
                  <a:cxn ang="0">
                    <a:pos x="22" y="47"/>
                  </a:cxn>
                  <a:cxn ang="0">
                    <a:pos x="30" y="0"/>
                  </a:cxn>
                </a:cxnLst>
                <a:rect l="0" t="0" r="r" b="b"/>
                <a:pathLst>
                  <a:path w="30" h="193">
                    <a:moveTo>
                      <a:pt x="0" y="193"/>
                    </a:moveTo>
                    <a:lnTo>
                      <a:pt x="8" y="146"/>
                    </a:lnTo>
                    <a:lnTo>
                      <a:pt x="15" y="98"/>
                    </a:lnTo>
                    <a:lnTo>
                      <a:pt x="22" y="47"/>
                    </a:lnTo>
                    <a:lnTo>
                      <a:pt x="30" y="0"/>
                    </a:lnTo>
                  </a:path>
                </a:pathLst>
              </a:custGeom>
              <a:noFill/>
              <a:ln w="174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29"/>
              <p:cNvSpPr>
                <a:spLocks/>
              </p:cNvSpPr>
              <p:nvPr/>
            </p:nvSpPr>
            <p:spPr bwMode="auto">
              <a:xfrm>
                <a:off x="3857" y="3123"/>
                <a:ext cx="31" cy="179"/>
              </a:xfrm>
              <a:custGeom>
                <a:avLst/>
                <a:gdLst/>
                <a:ahLst/>
                <a:cxnLst>
                  <a:cxn ang="0">
                    <a:pos x="0" y="179"/>
                  </a:cxn>
                  <a:cxn ang="0">
                    <a:pos x="14" y="84"/>
                  </a:cxn>
                  <a:cxn ang="0">
                    <a:pos x="25" y="40"/>
                  </a:cxn>
                  <a:cxn ang="0">
                    <a:pos x="33" y="0"/>
                  </a:cxn>
                </a:cxnLst>
                <a:rect l="0" t="0" r="r" b="b"/>
                <a:pathLst>
                  <a:path w="33" h="179">
                    <a:moveTo>
                      <a:pt x="0" y="179"/>
                    </a:moveTo>
                    <a:lnTo>
                      <a:pt x="14" y="84"/>
                    </a:lnTo>
                    <a:lnTo>
                      <a:pt x="25" y="40"/>
                    </a:lnTo>
                    <a:lnTo>
                      <a:pt x="33" y="0"/>
                    </a:lnTo>
                  </a:path>
                </a:pathLst>
              </a:custGeom>
              <a:noFill/>
              <a:ln w="174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0"/>
              <p:cNvSpPr>
                <a:spLocks/>
              </p:cNvSpPr>
              <p:nvPr/>
            </p:nvSpPr>
            <p:spPr bwMode="auto">
              <a:xfrm>
                <a:off x="3888" y="2995"/>
                <a:ext cx="27" cy="128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7" y="92"/>
                  </a:cxn>
                  <a:cxn ang="0">
                    <a:pos x="14" y="55"/>
                  </a:cxn>
                  <a:cxn ang="0">
                    <a:pos x="21" y="26"/>
                  </a:cxn>
                  <a:cxn ang="0">
                    <a:pos x="29" y="0"/>
                  </a:cxn>
                </a:cxnLst>
                <a:rect l="0" t="0" r="r" b="b"/>
                <a:pathLst>
                  <a:path w="29" h="128">
                    <a:moveTo>
                      <a:pt x="0" y="128"/>
                    </a:moveTo>
                    <a:lnTo>
                      <a:pt x="7" y="92"/>
                    </a:lnTo>
                    <a:lnTo>
                      <a:pt x="14" y="55"/>
                    </a:lnTo>
                    <a:lnTo>
                      <a:pt x="21" y="26"/>
                    </a:lnTo>
                    <a:lnTo>
                      <a:pt x="29" y="0"/>
                    </a:lnTo>
                  </a:path>
                </a:pathLst>
              </a:custGeom>
              <a:noFill/>
              <a:ln w="174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1"/>
              <p:cNvSpPr>
                <a:spLocks/>
              </p:cNvSpPr>
              <p:nvPr/>
            </p:nvSpPr>
            <p:spPr bwMode="auto">
              <a:xfrm>
                <a:off x="3915" y="2952"/>
                <a:ext cx="27" cy="43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7" y="25"/>
                  </a:cxn>
                  <a:cxn ang="0">
                    <a:pos x="14" y="10"/>
                  </a:cxn>
                  <a:cxn ang="0">
                    <a:pos x="22" y="3"/>
                  </a:cxn>
                  <a:cxn ang="0">
                    <a:pos x="29" y="0"/>
                  </a:cxn>
                </a:cxnLst>
                <a:rect l="0" t="0" r="r" b="b"/>
                <a:pathLst>
                  <a:path w="29" h="43">
                    <a:moveTo>
                      <a:pt x="0" y="43"/>
                    </a:moveTo>
                    <a:lnTo>
                      <a:pt x="7" y="25"/>
                    </a:lnTo>
                    <a:lnTo>
                      <a:pt x="14" y="10"/>
                    </a:lnTo>
                    <a:lnTo>
                      <a:pt x="22" y="3"/>
                    </a:lnTo>
                    <a:lnTo>
                      <a:pt x="29" y="0"/>
                    </a:lnTo>
                  </a:path>
                </a:pathLst>
              </a:custGeom>
              <a:noFill/>
              <a:ln w="174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2"/>
              <p:cNvSpPr>
                <a:spLocks/>
              </p:cNvSpPr>
              <p:nvPr/>
            </p:nvSpPr>
            <p:spPr bwMode="auto">
              <a:xfrm>
                <a:off x="3942" y="2952"/>
                <a:ext cx="31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3"/>
                  </a:cxn>
                  <a:cxn ang="0">
                    <a:pos x="15" y="10"/>
                  </a:cxn>
                  <a:cxn ang="0">
                    <a:pos x="25" y="25"/>
                  </a:cxn>
                  <a:cxn ang="0">
                    <a:pos x="33" y="43"/>
                  </a:cxn>
                </a:cxnLst>
                <a:rect l="0" t="0" r="r" b="b"/>
                <a:pathLst>
                  <a:path w="33" h="43">
                    <a:moveTo>
                      <a:pt x="0" y="0"/>
                    </a:moveTo>
                    <a:lnTo>
                      <a:pt x="7" y="3"/>
                    </a:lnTo>
                    <a:lnTo>
                      <a:pt x="15" y="10"/>
                    </a:lnTo>
                    <a:lnTo>
                      <a:pt x="25" y="25"/>
                    </a:lnTo>
                    <a:lnTo>
                      <a:pt x="33" y="43"/>
                    </a:lnTo>
                  </a:path>
                </a:pathLst>
              </a:custGeom>
              <a:noFill/>
              <a:ln w="174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3"/>
              <p:cNvSpPr>
                <a:spLocks/>
              </p:cNvSpPr>
              <p:nvPr/>
            </p:nvSpPr>
            <p:spPr bwMode="auto">
              <a:xfrm>
                <a:off x="3973" y="2995"/>
                <a:ext cx="27" cy="1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26"/>
                  </a:cxn>
                  <a:cxn ang="0">
                    <a:pos x="14" y="55"/>
                  </a:cxn>
                  <a:cxn ang="0">
                    <a:pos x="22" y="92"/>
                  </a:cxn>
                  <a:cxn ang="0">
                    <a:pos x="29" y="128"/>
                  </a:cxn>
                </a:cxnLst>
                <a:rect l="0" t="0" r="r" b="b"/>
                <a:pathLst>
                  <a:path w="29" h="128">
                    <a:moveTo>
                      <a:pt x="0" y="0"/>
                    </a:moveTo>
                    <a:lnTo>
                      <a:pt x="7" y="26"/>
                    </a:lnTo>
                    <a:lnTo>
                      <a:pt x="14" y="55"/>
                    </a:lnTo>
                    <a:lnTo>
                      <a:pt x="22" y="92"/>
                    </a:lnTo>
                    <a:lnTo>
                      <a:pt x="29" y="128"/>
                    </a:lnTo>
                  </a:path>
                </a:pathLst>
              </a:custGeom>
              <a:noFill/>
              <a:ln w="174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4"/>
              <p:cNvSpPr>
                <a:spLocks/>
              </p:cNvSpPr>
              <p:nvPr/>
            </p:nvSpPr>
            <p:spPr bwMode="auto">
              <a:xfrm>
                <a:off x="4000" y="3123"/>
                <a:ext cx="31" cy="1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40"/>
                  </a:cxn>
                  <a:cxn ang="0">
                    <a:pos x="15" y="84"/>
                  </a:cxn>
                  <a:cxn ang="0">
                    <a:pos x="33" y="179"/>
                  </a:cxn>
                </a:cxnLst>
                <a:rect l="0" t="0" r="r" b="b"/>
                <a:pathLst>
                  <a:path w="33" h="179">
                    <a:moveTo>
                      <a:pt x="0" y="0"/>
                    </a:moveTo>
                    <a:lnTo>
                      <a:pt x="7" y="40"/>
                    </a:lnTo>
                    <a:lnTo>
                      <a:pt x="15" y="84"/>
                    </a:lnTo>
                    <a:lnTo>
                      <a:pt x="33" y="179"/>
                    </a:lnTo>
                  </a:path>
                </a:pathLst>
              </a:custGeom>
              <a:noFill/>
              <a:ln w="174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5"/>
              <p:cNvSpPr>
                <a:spLocks/>
              </p:cNvSpPr>
              <p:nvPr/>
            </p:nvSpPr>
            <p:spPr bwMode="auto">
              <a:xfrm>
                <a:off x="4031" y="3302"/>
                <a:ext cx="27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47"/>
                  </a:cxn>
                  <a:cxn ang="0">
                    <a:pos x="14" y="98"/>
                  </a:cxn>
                  <a:cxn ang="0">
                    <a:pos x="22" y="146"/>
                  </a:cxn>
                  <a:cxn ang="0">
                    <a:pos x="29" y="193"/>
                  </a:cxn>
                </a:cxnLst>
                <a:rect l="0" t="0" r="r" b="b"/>
                <a:pathLst>
                  <a:path w="29" h="193">
                    <a:moveTo>
                      <a:pt x="0" y="0"/>
                    </a:moveTo>
                    <a:lnTo>
                      <a:pt x="7" y="47"/>
                    </a:lnTo>
                    <a:lnTo>
                      <a:pt x="14" y="98"/>
                    </a:lnTo>
                    <a:lnTo>
                      <a:pt x="22" y="146"/>
                    </a:lnTo>
                    <a:lnTo>
                      <a:pt x="29" y="193"/>
                    </a:lnTo>
                  </a:path>
                </a:pathLst>
              </a:custGeom>
              <a:noFill/>
              <a:ln w="174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36"/>
              <p:cNvSpPr>
                <a:spLocks/>
              </p:cNvSpPr>
              <p:nvPr/>
            </p:nvSpPr>
            <p:spPr bwMode="auto">
              <a:xfrm>
                <a:off x="4058" y="3495"/>
                <a:ext cx="27" cy="1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44"/>
                  </a:cxn>
                  <a:cxn ang="0">
                    <a:pos x="15" y="91"/>
                  </a:cxn>
                  <a:cxn ang="0">
                    <a:pos x="22" y="131"/>
                  </a:cxn>
                  <a:cxn ang="0">
                    <a:pos x="29" y="168"/>
                  </a:cxn>
                </a:cxnLst>
                <a:rect l="0" t="0" r="r" b="b"/>
                <a:pathLst>
                  <a:path w="29" h="168">
                    <a:moveTo>
                      <a:pt x="0" y="0"/>
                    </a:moveTo>
                    <a:lnTo>
                      <a:pt x="7" y="44"/>
                    </a:lnTo>
                    <a:lnTo>
                      <a:pt x="15" y="91"/>
                    </a:lnTo>
                    <a:lnTo>
                      <a:pt x="22" y="131"/>
                    </a:lnTo>
                    <a:lnTo>
                      <a:pt x="29" y="168"/>
                    </a:lnTo>
                  </a:path>
                </a:pathLst>
              </a:custGeom>
              <a:noFill/>
              <a:ln w="174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37"/>
              <p:cNvSpPr>
                <a:spLocks/>
              </p:cNvSpPr>
              <p:nvPr/>
            </p:nvSpPr>
            <p:spPr bwMode="auto">
              <a:xfrm>
                <a:off x="4085" y="3663"/>
                <a:ext cx="31" cy="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33"/>
                  </a:cxn>
                  <a:cxn ang="0">
                    <a:pos x="15" y="58"/>
                  </a:cxn>
                  <a:cxn ang="0">
                    <a:pos x="26" y="80"/>
                  </a:cxn>
                  <a:cxn ang="0">
                    <a:pos x="33" y="98"/>
                  </a:cxn>
                </a:cxnLst>
                <a:rect l="0" t="0" r="r" b="b"/>
                <a:pathLst>
                  <a:path w="33" h="98">
                    <a:moveTo>
                      <a:pt x="0" y="0"/>
                    </a:moveTo>
                    <a:lnTo>
                      <a:pt x="7" y="33"/>
                    </a:lnTo>
                    <a:lnTo>
                      <a:pt x="15" y="58"/>
                    </a:lnTo>
                    <a:lnTo>
                      <a:pt x="26" y="80"/>
                    </a:lnTo>
                    <a:lnTo>
                      <a:pt x="33" y="98"/>
                    </a:lnTo>
                  </a:path>
                </a:pathLst>
              </a:custGeom>
              <a:noFill/>
              <a:ln w="174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38"/>
              <p:cNvSpPr>
                <a:spLocks/>
              </p:cNvSpPr>
              <p:nvPr/>
            </p:nvSpPr>
            <p:spPr bwMode="auto">
              <a:xfrm>
                <a:off x="4116" y="3761"/>
                <a:ext cx="27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11"/>
                  </a:cxn>
                  <a:cxn ang="0">
                    <a:pos x="15" y="19"/>
                  </a:cxn>
                  <a:cxn ang="0">
                    <a:pos x="22" y="22"/>
                  </a:cxn>
                  <a:cxn ang="0">
                    <a:pos x="29" y="19"/>
                  </a:cxn>
                </a:cxnLst>
                <a:rect l="0" t="0" r="r" b="b"/>
                <a:pathLst>
                  <a:path w="29" h="22">
                    <a:moveTo>
                      <a:pt x="0" y="0"/>
                    </a:moveTo>
                    <a:lnTo>
                      <a:pt x="7" y="11"/>
                    </a:lnTo>
                    <a:lnTo>
                      <a:pt x="15" y="19"/>
                    </a:lnTo>
                    <a:lnTo>
                      <a:pt x="22" y="22"/>
                    </a:lnTo>
                    <a:lnTo>
                      <a:pt x="29" y="19"/>
                    </a:lnTo>
                  </a:path>
                </a:pathLst>
              </a:custGeom>
              <a:noFill/>
              <a:ln w="174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39"/>
              <p:cNvGrpSpPr>
                <a:grpSpLocks/>
              </p:cNvGrpSpPr>
              <p:nvPr/>
            </p:nvGrpSpPr>
            <p:grpSpPr bwMode="auto">
              <a:xfrm>
                <a:off x="4143" y="3322"/>
                <a:ext cx="374" cy="474"/>
                <a:chOff x="4143" y="2865"/>
                <a:chExt cx="374" cy="831"/>
              </a:xfrm>
            </p:grpSpPr>
            <p:sp>
              <p:nvSpPr>
                <p:cNvPr id="46" name="Freeform 40"/>
                <p:cNvSpPr>
                  <a:spLocks/>
                </p:cNvSpPr>
                <p:nvPr/>
              </p:nvSpPr>
              <p:spPr bwMode="auto">
                <a:xfrm>
                  <a:off x="4143" y="3616"/>
                  <a:ext cx="30" cy="77"/>
                </a:xfrm>
                <a:custGeom>
                  <a:avLst/>
                  <a:gdLst/>
                  <a:ahLst/>
                  <a:cxnLst>
                    <a:cxn ang="0">
                      <a:pos x="0" y="77"/>
                    </a:cxn>
                    <a:cxn ang="0">
                      <a:pos x="8" y="66"/>
                    </a:cxn>
                    <a:cxn ang="0">
                      <a:pos x="15" y="47"/>
                    </a:cxn>
                    <a:cxn ang="0">
                      <a:pos x="26" y="26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33" h="77">
                      <a:moveTo>
                        <a:pt x="0" y="77"/>
                      </a:moveTo>
                      <a:lnTo>
                        <a:pt x="8" y="66"/>
                      </a:lnTo>
                      <a:lnTo>
                        <a:pt x="15" y="47"/>
                      </a:lnTo>
                      <a:lnTo>
                        <a:pt x="26" y="26"/>
                      </a:lnTo>
                      <a:lnTo>
                        <a:pt x="33" y="0"/>
                      </a:lnTo>
                    </a:path>
                  </a:pathLst>
                </a:custGeom>
                <a:noFill/>
                <a:ln w="174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Freeform 41"/>
                <p:cNvSpPr>
                  <a:spLocks/>
                </p:cNvSpPr>
                <p:nvPr/>
              </p:nvSpPr>
              <p:spPr bwMode="auto">
                <a:xfrm>
                  <a:off x="4173" y="3470"/>
                  <a:ext cx="27" cy="146"/>
                </a:xfrm>
                <a:custGeom>
                  <a:avLst/>
                  <a:gdLst/>
                  <a:ahLst/>
                  <a:cxnLst>
                    <a:cxn ang="0">
                      <a:pos x="0" y="146"/>
                    </a:cxn>
                    <a:cxn ang="0">
                      <a:pos x="7" y="117"/>
                    </a:cxn>
                    <a:cxn ang="0">
                      <a:pos x="15" y="80"/>
                    </a:cxn>
                    <a:cxn ang="0">
                      <a:pos x="22" y="40"/>
                    </a:cxn>
                    <a:cxn ang="0">
                      <a:pos x="29" y="0"/>
                    </a:cxn>
                  </a:cxnLst>
                  <a:rect l="0" t="0" r="r" b="b"/>
                  <a:pathLst>
                    <a:path w="29" h="146">
                      <a:moveTo>
                        <a:pt x="0" y="146"/>
                      </a:moveTo>
                      <a:lnTo>
                        <a:pt x="7" y="117"/>
                      </a:lnTo>
                      <a:lnTo>
                        <a:pt x="15" y="80"/>
                      </a:lnTo>
                      <a:lnTo>
                        <a:pt x="22" y="40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 w="174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42"/>
                <p:cNvSpPr>
                  <a:spLocks/>
                </p:cNvSpPr>
                <p:nvPr/>
              </p:nvSpPr>
              <p:spPr bwMode="auto">
                <a:xfrm>
                  <a:off x="4200" y="3280"/>
                  <a:ext cx="31" cy="190"/>
                </a:xfrm>
                <a:custGeom>
                  <a:avLst/>
                  <a:gdLst/>
                  <a:ahLst/>
                  <a:cxnLst>
                    <a:cxn ang="0">
                      <a:pos x="0" y="190"/>
                    </a:cxn>
                    <a:cxn ang="0">
                      <a:pos x="8" y="146"/>
                    </a:cxn>
                    <a:cxn ang="0">
                      <a:pos x="15" y="99"/>
                    </a:cxn>
                    <a:cxn ang="0">
                      <a:pos x="26" y="48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33" h="190">
                      <a:moveTo>
                        <a:pt x="0" y="190"/>
                      </a:moveTo>
                      <a:lnTo>
                        <a:pt x="8" y="146"/>
                      </a:lnTo>
                      <a:lnTo>
                        <a:pt x="15" y="99"/>
                      </a:lnTo>
                      <a:lnTo>
                        <a:pt x="26" y="48"/>
                      </a:lnTo>
                      <a:lnTo>
                        <a:pt x="33" y="0"/>
                      </a:lnTo>
                    </a:path>
                  </a:pathLst>
                </a:custGeom>
                <a:noFill/>
                <a:ln w="174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Freeform 43"/>
                <p:cNvSpPr>
                  <a:spLocks/>
                </p:cNvSpPr>
                <p:nvPr/>
              </p:nvSpPr>
              <p:spPr bwMode="auto">
                <a:xfrm>
                  <a:off x="4231" y="3091"/>
                  <a:ext cx="27" cy="189"/>
                </a:xfrm>
                <a:custGeom>
                  <a:avLst/>
                  <a:gdLst/>
                  <a:ahLst/>
                  <a:cxnLst>
                    <a:cxn ang="0">
                      <a:pos x="0" y="189"/>
                    </a:cxn>
                    <a:cxn ang="0">
                      <a:pos x="7" y="142"/>
                    </a:cxn>
                    <a:cxn ang="0">
                      <a:pos x="15" y="91"/>
                    </a:cxn>
                    <a:cxn ang="0">
                      <a:pos x="22" y="43"/>
                    </a:cxn>
                    <a:cxn ang="0">
                      <a:pos x="29" y="0"/>
                    </a:cxn>
                  </a:cxnLst>
                  <a:rect l="0" t="0" r="r" b="b"/>
                  <a:pathLst>
                    <a:path w="29" h="189">
                      <a:moveTo>
                        <a:pt x="0" y="189"/>
                      </a:moveTo>
                      <a:lnTo>
                        <a:pt x="7" y="142"/>
                      </a:lnTo>
                      <a:lnTo>
                        <a:pt x="15" y="91"/>
                      </a:lnTo>
                      <a:lnTo>
                        <a:pt x="22" y="43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 w="174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Freeform 44"/>
                <p:cNvSpPr>
                  <a:spLocks/>
                </p:cNvSpPr>
                <p:nvPr/>
              </p:nvSpPr>
              <p:spPr bwMode="auto">
                <a:xfrm>
                  <a:off x="4258" y="2945"/>
                  <a:ext cx="28" cy="146"/>
                </a:xfrm>
                <a:custGeom>
                  <a:avLst/>
                  <a:gdLst/>
                  <a:ahLst/>
                  <a:cxnLst>
                    <a:cxn ang="0">
                      <a:pos x="0" y="146"/>
                    </a:cxn>
                    <a:cxn ang="0">
                      <a:pos x="8" y="106"/>
                    </a:cxn>
                    <a:cxn ang="0">
                      <a:pos x="15" y="65"/>
                    </a:cxn>
                    <a:cxn ang="0">
                      <a:pos x="22" y="29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30" h="146">
                      <a:moveTo>
                        <a:pt x="0" y="146"/>
                      </a:moveTo>
                      <a:lnTo>
                        <a:pt x="8" y="106"/>
                      </a:lnTo>
                      <a:lnTo>
                        <a:pt x="15" y="65"/>
                      </a:lnTo>
                      <a:lnTo>
                        <a:pt x="22" y="29"/>
                      </a:lnTo>
                      <a:lnTo>
                        <a:pt x="30" y="0"/>
                      </a:lnTo>
                    </a:path>
                  </a:pathLst>
                </a:custGeom>
                <a:noFill/>
                <a:ln w="174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45"/>
                <p:cNvSpPr>
                  <a:spLocks/>
                </p:cNvSpPr>
                <p:nvPr/>
              </p:nvSpPr>
              <p:spPr bwMode="auto">
                <a:xfrm>
                  <a:off x="4286" y="2868"/>
                  <a:ext cx="30" cy="77"/>
                </a:xfrm>
                <a:custGeom>
                  <a:avLst/>
                  <a:gdLst/>
                  <a:ahLst/>
                  <a:cxnLst>
                    <a:cxn ang="0">
                      <a:pos x="0" y="77"/>
                    </a:cxn>
                    <a:cxn ang="0">
                      <a:pos x="7" y="51"/>
                    </a:cxn>
                    <a:cxn ang="0">
                      <a:pos x="14" y="29"/>
                    </a:cxn>
                    <a:cxn ang="0">
                      <a:pos x="25" y="11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32" h="77">
                      <a:moveTo>
                        <a:pt x="0" y="77"/>
                      </a:moveTo>
                      <a:lnTo>
                        <a:pt x="7" y="51"/>
                      </a:lnTo>
                      <a:lnTo>
                        <a:pt x="14" y="29"/>
                      </a:lnTo>
                      <a:lnTo>
                        <a:pt x="25" y="11"/>
                      </a:lnTo>
                      <a:lnTo>
                        <a:pt x="32" y="0"/>
                      </a:lnTo>
                    </a:path>
                  </a:pathLst>
                </a:custGeom>
                <a:noFill/>
                <a:ln w="174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46"/>
                <p:cNvSpPr>
                  <a:spLocks/>
                </p:cNvSpPr>
                <p:nvPr/>
              </p:nvSpPr>
              <p:spPr bwMode="auto">
                <a:xfrm>
                  <a:off x="4316" y="2865"/>
                  <a:ext cx="28" cy="1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8" y="0"/>
                    </a:cxn>
                    <a:cxn ang="0">
                      <a:pos x="15" y="3"/>
                    </a:cxn>
                    <a:cxn ang="0">
                      <a:pos x="22" y="7"/>
                    </a:cxn>
                    <a:cxn ang="0">
                      <a:pos x="30" y="18"/>
                    </a:cxn>
                  </a:cxnLst>
                  <a:rect l="0" t="0" r="r" b="b"/>
                  <a:pathLst>
                    <a:path w="30" h="18">
                      <a:moveTo>
                        <a:pt x="0" y="3"/>
                      </a:moveTo>
                      <a:lnTo>
                        <a:pt x="8" y="0"/>
                      </a:lnTo>
                      <a:lnTo>
                        <a:pt x="15" y="3"/>
                      </a:lnTo>
                      <a:lnTo>
                        <a:pt x="22" y="7"/>
                      </a:lnTo>
                      <a:lnTo>
                        <a:pt x="30" y="18"/>
                      </a:lnTo>
                    </a:path>
                  </a:pathLst>
                </a:custGeom>
                <a:noFill/>
                <a:ln w="174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47"/>
                <p:cNvSpPr>
                  <a:spLocks/>
                </p:cNvSpPr>
                <p:nvPr/>
              </p:nvSpPr>
              <p:spPr bwMode="auto">
                <a:xfrm>
                  <a:off x="4344" y="2883"/>
                  <a:ext cx="30" cy="10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18"/>
                    </a:cxn>
                    <a:cxn ang="0">
                      <a:pos x="14" y="40"/>
                    </a:cxn>
                    <a:cxn ang="0">
                      <a:pos x="25" y="69"/>
                    </a:cxn>
                    <a:cxn ang="0">
                      <a:pos x="32" y="102"/>
                    </a:cxn>
                  </a:cxnLst>
                  <a:rect l="0" t="0" r="r" b="b"/>
                  <a:pathLst>
                    <a:path w="32" h="102">
                      <a:moveTo>
                        <a:pt x="0" y="0"/>
                      </a:moveTo>
                      <a:lnTo>
                        <a:pt x="7" y="18"/>
                      </a:lnTo>
                      <a:lnTo>
                        <a:pt x="14" y="40"/>
                      </a:lnTo>
                      <a:lnTo>
                        <a:pt x="25" y="69"/>
                      </a:lnTo>
                      <a:lnTo>
                        <a:pt x="32" y="102"/>
                      </a:lnTo>
                    </a:path>
                  </a:pathLst>
                </a:custGeom>
                <a:noFill/>
                <a:ln w="174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48"/>
                <p:cNvSpPr>
                  <a:spLocks/>
                </p:cNvSpPr>
                <p:nvPr/>
              </p:nvSpPr>
              <p:spPr bwMode="auto">
                <a:xfrm>
                  <a:off x="4374" y="2985"/>
                  <a:ext cx="27" cy="16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36"/>
                    </a:cxn>
                    <a:cxn ang="0">
                      <a:pos x="15" y="77"/>
                    </a:cxn>
                    <a:cxn ang="0">
                      <a:pos x="22" y="120"/>
                    </a:cxn>
                    <a:cxn ang="0">
                      <a:pos x="30" y="164"/>
                    </a:cxn>
                  </a:cxnLst>
                  <a:rect l="0" t="0" r="r" b="b"/>
                  <a:pathLst>
                    <a:path w="30" h="164">
                      <a:moveTo>
                        <a:pt x="0" y="0"/>
                      </a:moveTo>
                      <a:lnTo>
                        <a:pt x="8" y="36"/>
                      </a:lnTo>
                      <a:lnTo>
                        <a:pt x="15" y="77"/>
                      </a:lnTo>
                      <a:lnTo>
                        <a:pt x="22" y="120"/>
                      </a:lnTo>
                      <a:lnTo>
                        <a:pt x="30" y="164"/>
                      </a:lnTo>
                    </a:path>
                  </a:pathLst>
                </a:custGeom>
                <a:noFill/>
                <a:ln w="174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Freeform 49"/>
                <p:cNvSpPr>
                  <a:spLocks/>
                </p:cNvSpPr>
                <p:nvPr/>
              </p:nvSpPr>
              <p:spPr bwMode="auto">
                <a:xfrm>
                  <a:off x="4401" y="3149"/>
                  <a:ext cx="28" cy="19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47"/>
                    </a:cxn>
                    <a:cxn ang="0">
                      <a:pos x="14" y="99"/>
                    </a:cxn>
                    <a:cxn ang="0">
                      <a:pos x="22" y="150"/>
                    </a:cxn>
                    <a:cxn ang="0">
                      <a:pos x="29" y="197"/>
                    </a:cxn>
                  </a:cxnLst>
                  <a:rect l="0" t="0" r="r" b="b"/>
                  <a:pathLst>
                    <a:path w="29" h="197">
                      <a:moveTo>
                        <a:pt x="0" y="0"/>
                      </a:moveTo>
                      <a:lnTo>
                        <a:pt x="7" y="47"/>
                      </a:lnTo>
                      <a:lnTo>
                        <a:pt x="14" y="99"/>
                      </a:lnTo>
                      <a:lnTo>
                        <a:pt x="22" y="150"/>
                      </a:lnTo>
                      <a:lnTo>
                        <a:pt x="29" y="197"/>
                      </a:lnTo>
                    </a:path>
                  </a:pathLst>
                </a:custGeom>
                <a:noFill/>
                <a:ln w="174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50"/>
                <p:cNvSpPr>
                  <a:spLocks/>
                </p:cNvSpPr>
                <p:nvPr/>
              </p:nvSpPr>
              <p:spPr bwMode="auto">
                <a:xfrm>
                  <a:off x="4429" y="3346"/>
                  <a:ext cx="30" cy="1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95"/>
                    </a:cxn>
                    <a:cxn ang="0">
                      <a:pos x="25" y="139"/>
                    </a:cxn>
                    <a:cxn ang="0">
                      <a:pos x="33" y="179"/>
                    </a:cxn>
                  </a:cxnLst>
                  <a:rect l="0" t="0" r="r" b="b"/>
                  <a:pathLst>
                    <a:path w="33" h="179">
                      <a:moveTo>
                        <a:pt x="0" y="0"/>
                      </a:moveTo>
                      <a:lnTo>
                        <a:pt x="14" y="95"/>
                      </a:lnTo>
                      <a:lnTo>
                        <a:pt x="25" y="139"/>
                      </a:lnTo>
                      <a:lnTo>
                        <a:pt x="33" y="179"/>
                      </a:lnTo>
                    </a:path>
                  </a:pathLst>
                </a:custGeom>
                <a:noFill/>
                <a:ln w="174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Freeform 51"/>
                <p:cNvSpPr>
                  <a:spLocks/>
                </p:cNvSpPr>
                <p:nvPr/>
              </p:nvSpPr>
              <p:spPr bwMode="auto">
                <a:xfrm>
                  <a:off x="4459" y="3525"/>
                  <a:ext cx="27" cy="1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36"/>
                    </a:cxn>
                    <a:cxn ang="0">
                      <a:pos x="14" y="73"/>
                    </a:cxn>
                    <a:cxn ang="0">
                      <a:pos x="22" y="102"/>
                    </a:cxn>
                    <a:cxn ang="0">
                      <a:pos x="29" y="128"/>
                    </a:cxn>
                  </a:cxnLst>
                  <a:rect l="0" t="0" r="r" b="b"/>
                  <a:pathLst>
                    <a:path w="29" h="128">
                      <a:moveTo>
                        <a:pt x="0" y="0"/>
                      </a:moveTo>
                      <a:lnTo>
                        <a:pt x="7" y="36"/>
                      </a:lnTo>
                      <a:lnTo>
                        <a:pt x="14" y="73"/>
                      </a:lnTo>
                      <a:lnTo>
                        <a:pt x="22" y="102"/>
                      </a:lnTo>
                      <a:lnTo>
                        <a:pt x="29" y="128"/>
                      </a:lnTo>
                    </a:path>
                  </a:pathLst>
                </a:custGeom>
                <a:noFill/>
                <a:ln w="174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Freeform 52"/>
                <p:cNvSpPr>
                  <a:spLocks/>
                </p:cNvSpPr>
                <p:nvPr/>
              </p:nvSpPr>
              <p:spPr bwMode="auto">
                <a:xfrm>
                  <a:off x="4486" y="3653"/>
                  <a:ext cx="31" cy="4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14"/>
                    </a:cxn>
                    <a:cxn ang="0">
                      <a:pos x="14" y="25"/>
                    </a:cxn>
                    <a:cxn ang="0">
                      <a:pos x="25" y="36"/>
                    </a:cxn>
                    <a:cxn ang="0">
                      <a:pos x="33" y="43"/>
                    </a:cxn>
                  </a:cxnLst>
                  <a:rect l="0" t="0" r="r" b="b"/>
                  <a:pathLst>
                    <a:path w="33" h="43">
                      <a:moveTo>
                        <a:pt x="0" y="0"/>
                      </a:moveTo>
                      <a:lnTo>
                        <a:pt x="7" y="14"/>
                      </a:lnTo>
                      <a:lnTo>
                        <a:pt x="14" y="25"/>
                      </a:lnTo>
                      <a:lnTo>
                        <a:pt x="25" y="36"/>
                      </a:lnTo>
                      <a:lnTo>
                        <a:pt x="33" y="43"/>
                      </a:lnTo>
                    </a:path>
                  </a:pathLst>
                </a:custGeom>
                <a:noFill/>
                <a:ln w="174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1" name="Line 54"/>
            <p:cNvSpPr>
              <a:spLocks noChangeShapeType="1"/>
            </p:cNvSpPr>
            <p:nvPr/>
          </p:nvSpPr>
          <p:spPr bwMode="auto">
            <a:xfrm flipH="1">
              <a:off x="5638800" y="3200400"/>
              <a:ext cx="0" cy="129540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55"/>
            <p:cNvSpPr>
              <a:spLocks noChangeShapeType="1"/>
            </p:cNvSpPr>
            <p:nvPr/>
          </p:nvSpPr>
          <p:spPr bwMode="auto">
            <a:xfrm flipH="1">
              <a:off x="6248400" y="2895600"/>
              <a:ext cx="0" cy="167640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56"/>
            <p:cNvSpPr>
              <a:spLocks noChangeShapeType="1"/>
            </p:cNvSpPr>
            <p:nvPr/>
          </p:nvSpPr>
          <p:spPr bwMode="auto">
            <a:xfrm flipH="1">
              <a:off x="6858000" y="3276600"/>
              <a:ext cx="0" cy="121920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77"/>
            <p:cNvGrpSpPr>
              <a:grpSpLocks/>
            </p:cNvGrpSpPr>
            <p:nvPr/>
          </p:nvGrpSpPr>
          <p:grpSpPr bwMode="auto">
            <a:xfrm>
              <a:off x="5332413" y="6172200"/>
              <a:ext cx="3133725" cy="457200"/>
              <a:chOff x="3359" y="3888"/>
              <a:chExt cx="1974" cy="288"/>
            </a:xfrm>
          </p:grpSpPr>
          <p:sp>
            <p:nvSpPr>
              <p:cNvPr id="75" name="Oval 78"/>
              <p:cNvSpPr>
                <a:spLocks noChangeArrowheads="1"/>
              </p:cNvSpPr>
              <p:nvPr/>
            </p:nvSpPr>
            <p:spPr bwMode="auto">
              <a:xfrm rot="10800000">
                <a:off x="4344" y="3992"/>
                <a:ext cx="16" cy="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9"/>
              <p:cNvSpPr>
                <a:spLocks noChangeArrowheads="1"/>
              </p:cNvSpPr>
              <p:nvPr/>
            </p:nvSpPr>
            <p:spPr bwMode="auto">
              <a:xfrm rot="10800000">
                <a:off x="4341" y="3947"/>
                <a:ext cx="16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Oval 80"/>
              <p:cNvSpPr>
                <a:spLocks noChangeArrowheads="1"/>
              </p:cNvSpPr>
              <p:nvPr/>
            </p:nvSpPr>
            <p:spPr bwMode="auto">
              <a:xfrm rot="10800000">
                <a:off x="4354" y="4037"/>
                <a:ext cx="16" cy="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Oval 81"/>
              <p:cNvSpPr>
                <a:spLocks noChangeArrowheads="1"/>
              </p:cNvSpPr>
              <p:nvPr/>
            </p:nvSpPr>
            <p:spPr bwMode="auto">
              <a:xfrm rot="10800000">
                <a:off x="4323" y="3980"/>
                <a:ext cx="17" cy="3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Oval 82"/>
              <p:cNvSpPr>
                <a:spLocks noChangeArrowheads="1"/>
              </p:cNvSpPr>
              <p:nvPr/>
            </p:nvSpPr>
            <p:spPr bwMode="auto">
              <a:xfrm rot="10800000">
                <a:off x="4309" y="3980"/>
                <a:ext cx="16" cy="3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83"/>
              <p:cNvSpPr>
                <a:spLocks noChangeArrowheads="1"/>
              </p:cNvSpPr>
              <p:nvPr/>
            </p:nvSpPr>
            <p:spPr bwMode="auto">
              <a:xfrm rot="10800000">
                <a:off x="4323" y="4116"/>
                <a:ext cx="17" cy="3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Oval 84"/>
              <p:cNvSpPr>
                <a:spLocks noChangeArrowheads="1"/>
              </p:cNvSpPr>
              <p:nvPr/>
            </p:nvSpPr>
            <p:spPr bwMode="auto">
              <a:xfrm rot="10800000">
                <a:off x="4308" y="4047"/>
                <a:ext cx="16" cy="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Oval 85"/>
              <p:cNvSpPr>
                <a:spLocks noChangeArrowheads="1"/>
              </p:cNvSpPr>
              <p:nvPr/>
            </p:nvSpPr>
            <p:spPr bwMode="auto">
              <a:xfrm rot="10800000">
                <a:off x="4331" y="4071"/>
                <a:ext cx="17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86"/>
              <p:cNvSpPr>
                <a:spLocks noChangeArrowheads="1"/>
              </p:cNvSpPr>
              <p:nvPr/>
            </p:nvSpPr>
            <p:spPr bwMode="auto">
              <a:xfrm rot="10800000">
                <a:off x="4328" y="4013"/>
                <a:ext cx="16" cy="3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7"/>
              <p:cNvSpPr>
                <a:spLocks noChangeArrowheads="1"/>
              </p:cNvSpPr>
              <p:nvPr/>
            </p:nvSpPr>
            <p:spPr bwMode="auto">
              <a:xfrm rot="10800000">
                <a:off x="4337" y="3902"/>
                <a:ext cx="17" cy="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Oval 88"/>
              <p:cNvSpPr>
                <a:spLocks noChangeArrowheads="1"/>
              </p:cNvSpPr>
              <p:nvPr/>
            </p:nvSpPr>
            <p:spPr bwMode="auto">
              <a:xfrm rot="10800000">
                <a:off x="4323" y="3911"/>
                <a:ext cx="17" cy="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9"/>
              <p:cNvSpPr>
                <a:spLocks noChangeArrowheads="1"/>
              </p:cNvSpPr>
              <p:nvPr/>
            </p:nvSpPr>
            <p:spPr bwMode="auto">
              <a:xfrm rot="10800000">
                <a:off x="4309" y="3906"/>
                <a:ext cx="17" cy="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90"/>
              <p:cNvSpPr>
                <a:spLocks noChangeArrowheads="1"/>
              </p:cNvSpPr>
              <p:nvPr/>
            </p:nvSpPr>
            <p:spPr bwMode="auto">
              <a:xfrm rot="10800000">
                <a:off x="4304" y="4014"/>
                <a:ext cx="16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91"/>
              <p:cNvSpPr>
                <a:spLocks noChangeArrowheads="1"/>
              </p:cNvSpPr>
              <p:nvPr/>
            </p:nvSpPr>
            <p:spPr bwMode="auto">
              <a:xfrm rot="10800000">
                <a:off x="4280" y="3947"/>
                <a:ext cx="16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Oval 92"/>
              <p:cNvSpPr>
                <a:spLocks noChangeArrowheads="1"/>
              </p:cNvSpPr>
              <p:nvPr/>
            </p:nvSpPr>
            <p:spPr bwMode="auto">
              <a:xfrm rot="10800000">
                <a:off x="4320" y="4037"/>
                <a:ext cx="17" cy="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Oval 93"/>
              <p:cNvSpPr>
                <a:spLocks noChangeArrowheads="1"/>
              </p:cNvSpPr>
              <p:nvPr/>
            </p:nvSpPr>
            <p:spPr bwMode="auto">
              <a:xfrm rot="10800000">
                <a:off x="4264" y="3980"/>
                <a:ext cx="16" cy="3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Oval 94"/>
              <p:cNvSpPr>
                <a:spLocks noChangeArrowheads="1"/>
              </p:cNvSpPr>
              <p:nvPr/>
            </p:nvSpPr>
            <p:spPr bwMode="auto">
              <a:xfrm rot="10800000">
                <a:off x="4229" y="3980"/>
                <a:ext cx="17" cy="3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5"/>
              <p:cNvSpPr>
                <a:spLocks noChangeArrowheads="1"/>
              </p:cNvSpPr>
              <p:nvPr/>
            </p:nvSpPr>
            <p:spPr bwMode="auto">
              <a:xfrm rot="10800000">
                <a:off x="4264" y="4116"/>
                <a:ext cx="16" cy="3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Oval 96"/>
              <p:cNvSpPr>
                <a:spLocks noChangeArrowheads="1"/>
              </p:cNvSpPr>
              <p:nvPr/>
            </p:nvSpPr>
            <p:spPr bwMode="auto">
              <a:xfrm rot="10800000">
                <a:off x="4246" y="4047"/>
                <a:ext cx="17" cy="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Oval 97"/>
              <p:cNvSpPr>
                <a:spLocks noChangeArrowheads="1"/>
              </p:cNvSpPr>
              <p:nvPr/>
            </p:nvSpPr>
            <p:spPr bwMode="auto">
              <a:xfrm rot="10800000">
                <a:off x="4296" y="4083"/>
                <a:ext cx="18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Oval 98"/>
              <p:cNvSpPr>
                <a:spLocks noChangeArrowheads="1"/>
              </p:cNvSpPr>
              <p:nvPr/>
            </p:nvSpPr>
            <p:spPr bwMode="auto">
              <a:xfrm rot="10800000">
                <a:off x="4280" y="4047"/>
                <a:ext cx="16" cy="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9"/>
              <p:cNvSpPr>
                <a:spLocks noChangeArrowheads="1"/>
              </p:cNvSpPr>
              <p:nvPr/>
            </p:nvSpPr>
            <p:spPr bwMode="auto">
              <a:xfrm rot="10800000">
                <a:off x="4296" y="3911"/>
                <a:ext cx="18" cy="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Oval 100"/>
              <p:cNvSpPr>
                <a:spLocks noChangeArrowheads="1"/>
              </p:cNvSpPr>
              <p:nvPr/>
            </p:nvSpPr>
            <p:spPr bwMode="auto">
              <a:xfrm rot="10800000">
                <a:off x="4264" y="3911"/>
                <a:ext cx="16" cy="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101"/>
              <p:cNvSpPr>
                <a:spLocks noChangeArrowheads="1"/>
              </p:cNvSpPr>
              <p:nvPr/>
            </p:nvSpPr>
            <p:spPr bwMode="auto">
              <a:xfrm rot="10800000">
                <a:off x="4229" y="3911"/>
                <a:ext cx="17" cy="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102"/>
              <p:cNvSpPr>
                <a:spLocks noChangeArrowheads="1"/>
              </p:cNvSpPr>
              <p:nvPr/>
            </p:nvSpPr>
            <p:spPr bwMode="auto">
              <a:xfrm rot="10800000">
                <a:off x="4406" y="4011"/>
                <a:ext cx="17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103"/>
              <p:cNvSpPr>
                <a:spLocks noChangeArrowheads="1"/>
              </p:cNvSpPr>
              <p:nvPr/>
            </p:nvSpPr>
            <p:spPr bwMode="auto">
              <a:xfrm rot="10800000">
                <a:off x="4383" y="3942"/>
                <a:ext cx="15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Oval 104"/>
              <p:cNvSpPr>
                <a:spLocks noChangeArrowheads="1"/>
              </p:cNvSpPr>
              <p:nvPr/>
            </p:nvSpPr>
            <p:spPr bwMode="auto">
              <a:xfrm rot="10800000">
                <a:off x="4423" y="4035"/>
                <a:ext cx="17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Oval 105"/>
              <p:cNvSpPr>
                <a:spLocks noChangeArrowheads="1"/>
              </p:cNvSpPr>
              <p:nvPr/>
            </p:nvSpPr>
            <p:spPr bwMode="auto">
              <a:xfrm rot="10800000">
                <a:off x="4366" y="3975"/>
                <a:ext cx="17" cy="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Oval 106"/>
              <p:cNvSpPr>
                <a:spLocks noChangeArrowheads="1"/>
              </p:cNvSpPr>
              <p:nvPr/>
            </p:nvSpPr>
            <p:spPr bwMode="auto">
              <a:xfrm rot="10800000">
                <a:off x="4334" y="3975"/>
                <a:ext cx="16" cy="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7"/>
              <p:cNvSpPr>
                <a:spLocks noChangeArrowheads="1"/>
              </p:cNvSpPr>
              <p:nvPr/>
            </p:nvSpPr>
            <p:spPr bwMode="auto">
              <a:xfrm rot="10800000">
                <a:off x="4366" y="4111"/>
                <a:ext cx="17" cy="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Oval 108"/>
              <p:cNvSpPr>
                <a:spLocks noChangeArrowheads="1"/>
              </p:cNvSpPr>
              <p:nvPr/>
            </p:nvSpPr>
            <p:spPr bwMode="auto">
              <a:xfrm rot="10800000">
                <a:off x="4349" y="4044"/>
                <a:ext cx="17" cy="3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Oval 109"/>
              <p:cNvSpPr>
                <a:spLocks noChangeArrowheads="1"/>
              </p:cNvSpPr>
              <p:nvPr/>
            </p:nvSpPr>
            <p:spPr bwMode="auto">
              <a:xfrm rot="10800000">
                <a:off x="4399" y="4078"/>
                <a:ext cx="18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Oval 110"/>
              <p:cNvSpPr>
                <a:spLocks noChangeArrowheads="1"/>
              </p:cNvSpPr>
              <p:nvPr/>
            </p:nvSpPr>
            <p:spPr bwMode="auto">
              <a:xfrm rot="10800000">
                <a:off x="4383" y="4044"/>
                <a:ext cx="15" cy="3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11"/>
              <p:cNvSpPr>
                <a:spLocks noChangeArrowheads="1"/>
              </p:cNvSpPr>
              <p:nvPr/>
            </p:nvSpPr>
            <p:spPr bwMode="auto">
              <a:xfrm rot="10800000">
                <a:off x="4399" y="3906"/>
                <a:ext cx="18" cy="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Oval 112"/>
              <p:cNvSpPr>
                <a:spLocks noChangeArrowheads="1"/>
              </p:cNvSpPr>
              <p:nvPr/>
            </p:nvSpPr>
            <p:spPr bwMode="auto">
              <a:xfrm rot="10800000">
                <a:off x="4366" y="3906"/>
                <a:ext cx="17" cy="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13"/>
              <p:cNvSpPr>
                <a:spLocks noChangeArrowheads="1"/>
              </p:cNvSpPr>
              <p:nvPr/>
            </p:nvSpPr>
            <p:spPr bwMode="auto">
              <a:xfrm rot="10800000">
                <a:off x="4334" y="3906"/>
                <a:ext cx="16" cy="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4"/>
              <p:cNvSpPr>
                <a:spLocks noChangeArrowheads="1"/>
              </p:cNvSpPr>
              <p:nvPr/>
            </p:nvSpPr>
            <p:spPr bwMode="auto">
              <a:xfrm rot="10800000">
                <a:off x="4188" y="3966"/>
                <a:ext cx="15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Oval 115"/>
              <p:cNvSpPr>
                <a:spLocks noChangeArrowheads="1"/>
              </p:cNvSpPr>
              <p:nvPr/>
            </p:nvSpPr>
            <p:spPr bwMode="auto">
              <a:xfrm rot="10800000">
                <a:off x="4228" y="4035"/>
                <a:ext cx="17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Oval 116"/>
              <p:cNvSpPr>
                <a:spLocks noChangeArrowheads="1"/>
              </p:cNvSpPr>
              <p:nvPr/>
            </p:nvSpPr>
            <p:spPr bwMode="auto">
              <a:xfrm rot="10800000">
                <a:off x="4174" y="4035"/>
                <a:ext cx="16" cy="3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Oval 117"/>
              <p:cNvSpPr>
                <a:spLocks noChangeArrowheads="1"/>
              </p:cNvSpPr>
              <p:nvPr/>
            </p:nvSpPr>
            <p:spPr bwMode="auto">
              <a:xfrm rot="10800000">
                <a:off x="4148" y="4092"/>
                <a:ext cx="16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8"/>
              <p:cNvSpPr>
                <a:spLocks noChangeArrowheads="1"/>
              </p:cNvSpPr>
              <p:nvPr/>
            </p:nvSpPr>
            <p:spPr bwMode="auto">
              <a:xfrm rot="10800000">
                <a:off x="4203" y="4078"/>
                <a:ext cx="17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Oval 119"/>
              <p:cNvSpPr>
                <a:spLocks noChangeArrowheads="1"/>
              </p:cNvSpPr>
              <p:nvPr/>
            </p:nvSpPr>
            <p:spPr bwMode="auto">
              <a:xfrm rot="10800000">
                <a:off x="4200" y="4039"/>
                <a:ext cx="16" cy="3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20"/>
              <p:cNvSpPr>
                <a:spLocks noChangeArrowheads="1"/>
              </p:cNvSpPr>
              <p:nvPr/>
            </p:nvSpPr>
            <p:spPr bwMode="auto">
              <a:xfrm rot="10800000">
                <a:off x="4203" y="3906"/>
                <a:ext cx="17" cy="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Oval 121"/>
              <p:cNvSpPr>
                <a:spLocks noChangeArrowheads="1"/>
              </p:cNvSpPr>
              <p:nvPr/>
            </p:nvSpPr>
            <p:spPr bwMode="auto">
              <a:xfrm rot="10800000">
                <a:off x="4139" y="3906"/>
                <a:ext cx="16" cy="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22"/>
              <p:cNvSpPr>
                <a:spLocks noChangeArrowheads="1"/>
              </p:cNvSpPr>
              <p:nvPr/>
            </p:nvSpPr>
            <p:spPr bwMode="auto">
              <a:xfrm rot="10800000" flipH="1">
                <a:off x="4438" y="3966"/>
                <a:ext cx="15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Oval 123"/>
              <p:cNvSpPr>
                <a:spLocks noChangeArrowheads="1"/>
              </p:cNvSpPr>
              <p:nvPr/>
            </p:nvSpPr>
            <p:spPr bwMode="auto">
              <a:xfrm rot="10800000" flipH="1">
                <a:off x="4453" y="4035"/>
                <a:ext cx="16" cy="3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Oval 124"/>
              <p:cNvSpPr>
                <a:spLocks noChangeArrowheads="1"/>
              </p:cNvSpPr>
              <p:nvPr/>
            </p:nvSpPr>
            <p:spPr bwMode="auto">
              <a:xfrm rot="10800000" flipH="1">
                <a:off x="4479" y="4092"/>
                <a:ext cx="16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5"/>
              <p:cNvSpPr>
                <a:spLocks noChangeArrowheads="1"/>
              </p:cNvSpPr>
              <p:nvPr/>
            </p:nvSpPr>
            <p:spPr bwMode="auto">
              <a:xfrm rot="10800000" flipH="1">
                <a:off x="4421" y="4078"/>
                <a:ext cx="17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Oval 126"/>
              <p:cNvSpPr>
                <a:spLocks noChangeArrowheads="1"/>
              </p:cNvSpPr>
              <p:nvPr/>
            </p:nvSpPr>
            <p:spPr bwMode="auto">
              <a:xfrm rot="10800000" flipH="1">
                <a:off x="4427" y="4039"/>
                <a:ext cx="16" cy="3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7"/>
              <p:cNvSpPr>
                <a:spLocks noChangeArrowheads="1"/>
              </p:cNvSpPr>
              <p:nvPr/>
            </p:nvSpPr>
            <p:spPr bwMode="auto">
              <a:xfrm rot="10800000" flipH="1">
                <a:off x="4421" y="3906"/>
                <a:ext cx="17" cy="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Oval 128"/>
              <p:cNvSpPr>
                <a:spLocks noChangeArrowheads="1"/>
              </p:cNvSpPr>
              <p:nvPr/>
            </p:nvSpPr>
            <p:spPr bwMode="auto">
              <a:xfrm rot="10800000" flipH="1">
                <a:off x="4488" y="3906"/>
                <a:ext cx="16" cy="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9"/>
              <p:cNvSpPr>
                <a:spLocks noChangeArrowheads="1"/>
              </p:cNvSpPr>
              <p:nvPr/>
            </p:nvSpPr>
            <p:spPr bwMode="auto">
              <a:xfrm rot="10800000">
                <a:off x="3956" y="3999"/>
                <a:ext cx="17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30"/>
              <p:cNvSpPr>
                <a:spLocks noChangeArrowheads="1"/>
              </p:cNvSpPr>
              <p:nvPr/>
            </p:nvSpPr>
            <p:spPr bwMode="auto">
              <a:xfrm rot="10800000">
                <a:off x="3955" y="3949"/>
                <a:ext cx="16" cy="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Oval 131"/>
              <p:cNvSpPr>
                <a:spLocks noChangeArrowheads="1"/>
              </p:cNvSpPr>
              <p:nvPr/>
            </p:nvSpPr>
            <p:spPr bwMode="auto">
              <a:xfrm rot="10800000">
                <a:off x="3967" y="4042"/>
                <a:ext cx="17" cy="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Oval 132"/>
              <p:cNvSpPr>
                <a:spLocks noChangeArrowheads="1"/>
              </p:cNvSpPr>
              <p:nvPr/>
            </p:nvSpPr>
            <p:spPr bwMode="auto">
              <a:xfrm rot="10800000">
                <a:off x="3937" y="3985"/>
                <a:ext cx="17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Oval 133"/>
              <p:cNvSpPr>
                <a:spLocks noChangeArrowheads="1"/>
              </p:cNvSpPr>
              <p:nvPr/>
            </p:nvSpPr>
            <p:spPr bwMode="auto">
              <a:xfrm rot="10800000">
                <a:off x="3921" y="3985"/>
                <a:ext cx="17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4"/>
              <p:cNvSpPr>
                <a:spLocks noChangeArrowheads="1"/>
              </p:cNvSpPr>
              <p:nvPr/>
            </p:nvSpPr>
            <p:spPr bwMode="auto">
              <a:xfrm rot="10800000">
                <a:off x="3937" y="4121"/>
                <a:ext cx="17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Oval 135"/>
              <p:cNvSpPr>
                <a:spLocks noChangeArrowheads="1"/>
              </p:cNvSpPr>
              <p:nvPr/>
            </p:nvSpPr>
            <p:spPr bwMode="auto">
              <a:xfrm rot="10800000">
                <a:off x="3922" y="4054"/>
                <a:ext cx="16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Oval 136"/>
              <p:cNvSpPr>
                <a:spLocks noChangeArrowheads="1"/>
              </p:cNvSpPr>
              <p:nvPr/>
            </p:nvSpPr>
            <p:spPr bwMode="auto">
              <a:xfrm rot="10800000">
                <a:off x="3945" y="4073"/>
                <a:ext cx="17" cy="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Oval 137"/>
              <p:cNvSpPr>
                <a:spLocks noChangeArrowheads="1"/>
              </p:cNvSpPr>
              <p:nvPr/>
            </p:nvSpPr>
            <p:spPr bwMode="auto">
              <a:xfrm rot="10800000">
                <a:off x="3941" y="4016"/>
                <a:ext cx="16" cy="3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8"/>
              <p:cNvSpPr>
                <a:spLocks noChangeArrowheads="1"/>
              </p:cNvSpPr>
              <p:nvPr/>
            </p:nvSpPr>
            <p:spPr bwMode="auto">
              <a:xfrm rot="10800000">
                <a:off x="3951" y="3906"/>
                <a:ext cx="17" cy="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Oval 139"/>
              <p:cNvSpPr>
                <a:spLocks noChangeArrowheads="1"/>
              </p:cNvSpPr>
              <p:nvPr/>
            </p:nvSpPr>
            <p:spPr bwMode="auto">
              <a:xfrm rot="10800000">
                <a:off x="3937" y="3914"/>
                <a:ext cx="17" cy="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40"/>
              <p:cNvSpPr>
                <a:spLocks noChangeArrowheads="1"/>
              </p:cNvSpPr>
              <p:nvPr/>
            </p:nvSpPr>
            <p:spPr bwMode="auto">
              <a:xfrm rot="10800000">
                <a:off x="3925" y="3911"/>
                <a:ext cx="16" cy="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41"/>
              <p:cNvSpPr>
                <a:spLocks noChangeArrowheads="1"/>
              </p:cNvSpPr>
              <p:nvPr/>
            </p:nvSpPr>
            <p:spPr bwMode="auto">
              <a:xfrm rot="10800000">
                <a:off x="3916" y="4016"/>
                <a:ext cx="17" cy="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42"/>
              <p:cNvSpPr>
                <a:spLocks noChangeArrowheads="1"/>
              </p:cNvSpPr>
              <p:nvPr/>
            </p:nvSpPr>
            <p:spPr bwMode="auto">
              <a:xfrm rot="10800000">
                <a:off x="3894" y="3949"/>
                <a:ext cx="16" cy="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Oval 143"/>
              <p:cNvSpPr>
                <a:spLocks noChangeArrowheads="1"/>
              </p:cNvSpPr>
              <p:nvPr/>
            </p:nvSpPr>
            <p:spPr bwMode="auto">
              <a:xfrm rot="10800000">
                <a:off x="3934" y="4042"/>
                <a:ext cx="17" cy="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Oval 144"/>
              <p:cNvSpPr>
                <a:spLocks noChangeArrowheads="1"/>
              </p:cNvSpPr>
              <p:nvPr/>
            </p:nvSpPr>
            <p:spPr bwMode="auto">
              <a:xfrm rot="10800000">
                <a:off x="3876" y="3985"/>
                <a:ext cx="17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Oval 145"/>
              <p:cNvSpPr>
                <a:spLocks noChangeArrowheads="1"/>
              </p:cNvSpPr>
              <p:nvPr/>
            </p:nvSpPr>
            <p:spPr bwMode="auto">
              <a:xfrm rot="10800000">
                <a:off x="3844" y="3985"/>
                <a:ext cx="16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6"/>
              <p:cNvSpPr>
                <a:spLocks noChangeArrowheads="1"/>
              </p:cNvSpPr>
              <p:nvPr/>
            </p:nvSpPr>
            <p:spPr bwMode="auto">
              <a:xfrm rot="10800000">
                <a:off x="3876" y="4121"/>
                <a:ext cx="17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Oval 147"/>
              <p:cNvSpPr>
                <a:spLocks noChangeArrowheads="1"/>
              </p:cNvSpPr>
              <p:nvPr/>
            </p:nvSpPr>
            <p:spPr bwMode="auto">
              <a:xfrm rot="10800000">
                <a:off x="3859" y="4054"/>
                <a:ext cx="17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" name="Oval 148"/>
              <p:cNvSpPr>
                <a:spLocks noChangeArrowheads="1"/>
              </p:cNvSpPr>
              <p:nvPr/>
            </p:nvSpPr>
            <p:spPr bwMode="auto">
              <a:xfrm rot="10800000">
                <a:off x="3909" y="4085"/>
                <a:ext cx="17" cy="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Oval 149"/>
              <p:cNvSpPr>
                <a:spLocks noChangeArrowheads="1"/>
              </p:cNvSpPr>
              <p:nvPr/>
            </p:nvSpPr>
            <p:spPr bwMode="auto">
              <a:xfrm rot="10800000">
                <a:off x="3894" y="4054"/>
                <a:ext cx="16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50"/>
              <p:cNvSpPr>
                <a:spLocks noChangeArrowheads="1"/>
              </p:cNvSpPr>
              <p:nvPr/>
            </p:nvSpPr>
            <p:spPr bwMode="auto">
              <a:xfrm rot="10800000">
                <a:off x="3909" y="3914"/>
                <a:ext cx="17" cy="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Oval 151"/>
              <p:cNvSpPr>
                <a:spLocks noChangeArrowheads="1"/>
              </p:cNvSpPr>
              <p:nvPr/>
            </p:nvSpPr>
            <p:spPr bwMode="auto">
              <a:xfrm rot="10800000">
                <a:off x="3876" y="3914"/>
                <a:ext cx="17" cy="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52"/>
              <p:cNvSpPr>
                <a:spLocks noChangeArrowheads="1"/>
              </p:cNvSpPr>
              <p:nvPr/>
            </p:nvSpPr>
            <p:spPr bwMode="auto">
              <a:xfrm rot="10800000">
                <a:off x="3844" y="3914"/>
                <a:ext cx="16" cy="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53"/>
              <p:cNvSpPr>
                <a:spLocks noChangeArrowheads="1"/>
              </p:cNvSpPr>
              <p:nvPr/>
            </p:nvSpPr>
            <p:spPr bwMode="auto">
              <a:xfrm rot="10800000">
                <a:off x="4019" y="4014"/>
                <a:ext cx="17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4"/>
              <p:cNvSpPr>
                <a:spLocks noChangeArrowheads="1"/>
              </p:cNvSpPr>
              <p:nvPr/>
            </p:nvSpPr>
            <p:spPr bwMode="auto">
              <a:xfrm rot="10800000">
                <a:off x="3997" y="3947"/>
                <a:ext cx="16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Oval 155"/>
              <p:cNvSpPr>
                <a:spLocks noChangeArrowheads="1"/>
              </p:cNvSpPr>
              <p:nvPr/>
            </p:nvSpPr>
            <p:spPr bwMode="auto">
              <a:xfrm rot="10800000">
                <a:off x="4039" y="4037"/>
                <a:ext cx="16" cy="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Oval 156"/>
              <p:cNvSpPr>
                <a:spLocks noChangeArrowheads="1"/>
              </p:cNvSpPr>
              <p:nvPr/>
            </p:nvSpPr>
            <p:spPr bwMode="auto">
              <a:xfrm rot="10800000">
                <a:off x="3979" y="3980"/>
                <a:ext cx="17" cy="3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Oval 157"/>
              <p:cNvSpPr>
                <a:spLocks noChangeArrowheads="1"/>
              </p:cNvSpPr>
              <p:nvPr/>
            </p:nvSpPr>
            <p:spPr bwMode="auto">
              <a:xfrm rot="10800000">
                <a:off x="3946" y="3980"/>
                <a:ext cx="17" cy="3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8"/>
              <p:cNvSpPr>
                <a:spLocks noChangeArrowheads="1"/>
              </p:cNvSpPr>
              <p:nvPr/>
            </p:nvSpPr>
            <p:spPr bwMode="auto">
              <a:xfrm rot="10800000">
                <a:off x="3979" y="4116"/>
                <a:ext cx="17" cy="3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Oval 159"/>
              <p:cNvSpPr>
                <a:spLocks noChangeArrowheads="1"/>
              </p:cNvSpPr>
              <p:nvPr/>
            </p:nvSpPr>
            <p:spPr bwMode="auto">
              <a:xfrm rot="10800000">
                <a:off x="3964" y="4047"/>
                <a:ext cx="16" cy="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Oval 160"/>
              <p:cNvSpPr>
                <a:spLocks noChangeArrowheads="1"/>
              </p:cNvSpPr>
              <p:nvPr/>
            </p:nvSpPr>
            <p:spPr bwMode="auto">
              <a:xfrm rot="10800000">
                <a:off x="4012" y="4083"/>
                <a:ext cx="17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Oval 161"/>
              <p:cNvSpPr>
                <a:spLocks noChangeArrowheads="1"/>
              </p:cNvSpPr>
              <p:nvPr/>
            </p:nvSpPr>
            <p:spPr bwMode="auto">
              <a:xfrm rot="10800000">
                <a:off x="3997" y="4047"/>
                <a:ext cx="16" cy="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62"/>
              <p:cNvSpPr>
                <a:spLocks noChangeArrowheads="1"/>
              </p:cNvSpPr>
              <p:nvPr/>
            </p:nvSpPr>
            <p:spPr bwMode="auto">
              <a:xfrm rot="10800000">
                <a:off x="4012" y="3911"/>
                <a:ext cx="17" cy="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Oval 163"/>
              <p:cNvSpPr>
                <a:spLocks noChangeArrowheads="1"/>
              </p:cNvSpPr>
              <p:nvPr/>
            </p:nvSpPr>
            <p:spPr bwMode="auto">
              <a:xfrm rot="10800000">
                <a:off x="3979" y="3911"/>
                <a:ext cx="17" cy="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4"/>
              <p:cNvSpPr>
                <a:spLocks noChangeArrowheads="1"/>
              </p:cNvSpPr>
              <p:nvPr/>
            </p:nvSpPr>
            <p:spPr bwMode="auto">
              <a:xfrm rot="10800000">
                <a:off x="3946" y="3911"/>
                <a:ext cx="17" cy="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5"/>
              <p:cNvSpPr>
                <a:spLocks noChangeArrowheads="1"/>
              </p:cNvSpPr>
              <p:nvPr/>
            </p:nvSpPr>
            <p:spPr bwMode="auto">
              <a:xfrm rot="10800000">
                <a:off x="3802" y="3970"/>
                <a:ext cx="16" cy="3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Oval 166"/>
              <p:cNvSpPr>
                <a:spLocks noChangeArrowheads="1"/>
              </p:cNvSpPr>
              <p:nvPr/>
            </p:nvSpPr>
            <p:spPr bwMode="auto">
              <a:xfrm rot="10800000">
                <a:off x="3842" y="4037"/>
                <a:ext cx="17" cy="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" name="Oval 167"/>
              <p:cNvSpPr>
                <a:spLocks noChangeArrowheads="1"/>
              </p:cNvSpPr>
              <p:nvPr/>
            </p:nvSpPr>
            <p:spPr bwMode="auto">
              <a:xfrm rot="10800000">
                <a:off x="3786" y="4039"/>
                <a:ext cx="17" cy="3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" name="Oval 168"/>
              <p:cNvSpPr>
                <a:spLocks noChangeArrowheads="1"/>
              </p:cNvSpPr>
              <p:nvPr/>
            </p:nvSpPr>
            <p:spPr bwMode="auto">
              <a:xfrm rot="10800000">
                <a:off x="3760" y="4094"/>
                <a:ext cx="17" cy="3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9"/>
              <p:cNvSpPr>
                <a:spLocks noChangeArrowheads="1"/>
              </p:cNvSpPr>
              <p:nvPr/>
            </p:nvSpPr>
            <p:spPr bwMode="auto">
              <a:xfrm rot="10800000">
                <a:off x="3817" y="4083"/>
                <a:ext cx="17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Oval 170"/>
              <p:cNvSpPr>
                <a:spLocks noChangeArrowheads="1"/>
              </p:cNvSpPr>
              <p:nvPr/>
            </p:nvSpPr>
            <p:spPr bwMode="auto">
              <a:xfrm rot="10800000">
                <a:off x="3814" y="4042"/>
                <a:ext cx="16" cy="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71"/>
              <p:cNvSpPr>
                <a:spLocks noChangeArrowheads="1"/>
              </p:cNvSpPr>
              <p:nvPr/>
            </p:nvSpPr>
            <p:spPr bwMode="auto">
              <a:xfrm rot="10800000">
                <a:off x="3817" y="3911"/>
                <a:ext cx="17" cy="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Oval 172"/>
              <p:cNvSpPr>
                <a:spLocks noChangeArrowheads="1"/>
              </p:cNvSpPr>
              <p:nvPr/>
            </p:nvSpPr>
            <p:spPr bwMode="auto">
              <a:xfrm rot="10800000">
                <a:off x="3751" y="3911"/>
                <a:ext cx="17" cy="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73"/>
              <p:cNvSpPr>
                <a:spLocks noChangeArrowheads="1"/>
              </p:cNvSpPr>
              <p:nvPr/>
            </p:nvSpPr>
            <p:spPr bwMode="auto">
              <a:xfrm rot="10800000" flipH="1">
                <a:off x="4051" y="3970"/>
                <a:ext cx="17" cy="3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Oval 174"/>
              <p:cNvSpPr>
                <a:spLocks noChangeArrowheads="1"/>
              </p:cNvSpPr>
              <p:nvPr/>
            </p:nvSpPr>
            <p:spPr bwMode="auto">
              <a:xfrm rot="10800000" flipH="1">
                <a:off x="4065" y="4039"/>
                <a:ext cx="17" cy="3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Oval 175"/>
              <p:cNvSpPr>
                <a:spLocks noChangeArrowheads="1"/>
              </p:cNvSpPr>
              <p:nvPr/>
            </p:nvSpPr>
            <p:spPr bwMode="auto">
              <a:xfrm rot="10800000" flipH="1">
                <a:off x="4076" y="4039"/>
                <a:ext cx="17" cy="3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6"/>
              <p:cNvSpPr>
                <a:spLocks noChangeArrowheads="1"/>
              </p:cNvSpPr>
              <p:nvPr/>
            </p:nvSpPr>
            <p:spPr bwMode="auto">
              <a:xfrm rot="10800000" flipH="1">
                <a:off x="4034" y="4083"/>
                <a:ext cx="17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Oval 177"/>
              <p:cNvSpPr>
                <a:spLocks noChangeArrowheads="1"/>
              </p:cNvSpPr>
              <p:nvPr/>
            </p:nvSpPr>
            <p:spPr bwMode="auto">
              <a:xfrm rot="10800000" flipH="1">
                <a:off x="4040" y="4042"/>
                <a:ext cx="16" cy="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8"/>
              <p:cNvSpPr>
                <a:spLocks noChangeArrowheads="1"/>
              </p:cNvSpPr>
              <p:nvPr/>
            </p:nvSpPr>
            <p:spPr bwMode="auto">
              <a:xfrm rot="10800000" flipH="1">
                <a:off x="4034" y="3911"/>
                <a:ext cx="17" cy="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Oval 179"/>
              <p:cNvSpPr>
                <a:spLocks noChangeArrowheads="1"/>
              </p:cNvSpPr>
              <p:nvPr/>
            </p:nvSpPr>
            <p:spPr bwMode="auto">
              <a:xfrm rot="10800000" flipH="1">
                <a:off x="4100" y="3911"/>
                <a:ext cx="17" cy="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80"/>
              <p:cNvSpPr>
                <a:spLocks noChangeArrowheads="1"/>
              </p:cNvSpPr>
              <p:nvPr/>
            </p:nvSpPr>
            <p:spPr bwMode="auto">
              <a:xfrm rot="10800000">
                <a:off x="3566" y="4019"/>
                <a:ext cx="16" cy="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81"/>
              <p:cNvSpPr>
                <a:spLocks noChangeArrowheads="1"/>
              </p:cNvSpPr>
              <p:nvPr/>
            </p:nvSpPr>
            <p:spPr bwMode="auto">
              <a:xfrm rot="10800000">
                <a:off x="3562" y="3971"/>
                <a:ext cx="17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Oval 182"/>
              <p:cNvSpPr>
                <a:spLocks noChangeArrowheads="1"/>
              </p:cNvSpPr>
              <p:nvPr/>
            </p:nvSpPr>
            <p:spPr bwMode="auto">
              <a:xfrm rot="10800000">
                <a:off x="3575" y="4064"/>
                <a:ext cx="17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Oval 183"/>
              <p:cNvSpPr>
                <a:spLocks noChangeArrowheads="1"/>
              </p:cNvSpPr>
              <p:nvPr/>
            </p:nvSpPr>
            <p:spPr bwMode="auto">
              <a:xfrm rot="10800000">
                <a:off x="3547" y="4004"/>
                <a:ext cx="16" cy="3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Oval 184"/>
              <p:cNvSpPr>
                <a:spLocks noChangeArrowheads="1"/>
              </p:cNvSpPr>
              <p:nvPr/>
            </p:nvSpPr>
            <p:spPr bwMode="auto">
              <a:xfrm rot="10800000">
                <a:off x="3531" y="4004"/>
                <a:ext cx="16" cy="3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5"/>
              <p:cNvSpPr>
                <a:spLocks noChangeArrowheads="1"/>
              </p:cNvSpPr>
              <p:nvPr/>
            </p:nvSpPr>
            <p:spPr bwMode="auto">
              <a:xfrm rot="10800000">
                <a:off x="3547" y="4142"/>
                <a:ext cx="16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Oval 186"/>
              <p:cNvSpPr>
                <a:spLocks noChangeArrowheads="1"/>
              </p:cNvSpPr>
              <p:nvPr/>
            </p:nvSpPr>
            <p:spPr bwMode="auto">
              <a:xfrm rot="10800000">
                <a:off x="3531" y="4073"/>
                <a:ext cx="16" cy="3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Oval 187"/>
              <p:cNvSpPr>
                <a:spLocks noChangeArrowheads="1"/>
              </p:cNvSpPr>
              <p:nvPr/>
            </p:nvSpPr>
            <p:spPr bwMode="auto">
              <a:xfrm rot="10800000">
                <a:off x="3555" y="4095"/>
                <a:ext cx="16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Oval 188"/>
              <p:cNvSpPr>
                <a:spLocks noChangeArrowheads="1"/>
              </p:cNvSpPr>
              <p:nvPr/>
            </p:nvSpPr>
            <p:spPr bwMode="auto">
              <a:xfrm rot="10800000">
                <a:off x="3550" y="4037"/>
                <a:ext cx="16" cy="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9"/>
              <p:cNvSpPr>
                <a:spLocks noChangeArrowheads="1"/>
              </p:cNvSpPr>
              <p:nvPr/>
            </p:nvSpPr>
            <p:spPr bwMode="auto">
              <a:xfrm rot="10800000">
                <a:off x="3561" y="3928"/>
                <a:ext cx="16" cy="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Oval 190"/>
              <p:cNvSpPr>
                <a:spLocks noChangeArrowheads="1"/>
              </p:cNvSpPr>
              <p:nvPr/>
            </p:nvSpPr>
            <p:spPr bwMode="auto">
              <a:xfrm rot="10800000">
                <a:off x="3547" y="3935"/>
                <a:ext cx="16" cy="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91"/>
              <p:cNvSpPr>
                <a:spLocks noChangeArrowheads="1"/>
              </p:cNvSpPr>
              <p:nvPr/>
            </p:nvSpPr>
            <p:spPr bwMode="auto">
              <a:xfrm rot="10800000">
                <a:off x="3532" y="3931"/>
                <a:ext cx="17" cy="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92"/>
              <p:cNvSpPr>
                <a:spLocks noChangeArrowheads="1"/>
              </p:cNvSpPr>
              <p:nvPr/>
            </p:nvSpPr>
            <p:spPr bwMode="auto">
              <a:xfrm rot="10800000">
                <a:off x="3526" y="4038"/>
                <a:ext cx="16" cy="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93"/>
              <p:cNvSpPr>
                <a:spLocks noChangeArrowheads="1"/>
              </p:cNvSpPr>
              <p:nvPr/>
            </p:nvSpPr>
            <p:spPr bwMode="auto">
              <a:xfrm rot="10800000">
                <a:off x="3502" y="3971"/>
                <a:ext cx="16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Oval 194"/>
              <p:cNvSpPr>
                <a:spLocks noChangeArrowheads="1"/>
              </p:cNvSpPr>
              <p:nvPr/>
            </p:nvSpPr>
            <p:spPr bwMode="auto">
              <a:xfrm rot="10800000">
                <a:off x="3543" y="4064"/>
                <a:ext cx="17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Oval 195"/>
              <p:cNvSpPr>
                <a:spLocks noChangeArrowheads="1"/>
              </p:cNvSpPr>
              <p:nvPr/>
            </p:nvSpPr>
            <p:spPr bwMode="auto">
              <a:xfrm rot="10800000">
                <a:off x="3486" y="4004"/>
                <a:ext cx="16" cy="3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Oval 196"/>
              <p:cNvSpPr>
                <a:spLocks noChangeArrowheads="1"/>
              </p:cNvSpPr>
              <p:nvPr/>
            </p:nvSpPr>
            <p:spPr bwMode="auto">
              <a:xfrm rot="10800000">
                <a:off x="3451" y="4004"/>
                <a:ext cx="17" cy="3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7"/>
              <p:cNvSpPr>
                <a:spLocks noChangeArrowheads="1"/>
              </p:cNvSpPr>
              <p:nvPr/>
            </p:nvSpPr>
            <p:spPr bwMode="auto">
              <a:xfrm rot="10800000">
                <a:off x="3486" y="4142"/>
                <a:ext cx="16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Oval 198"/>
              <p:cNvSpPr>
                <a:spLocks noChangeArrowheads="1"/>
              </p:cNvSpPr>
              <p:nvPr/>
            </p:nvSpPr>
            <p:spPr bwMode="auto">
              <a:xfrm rot="10800000">
                <a:off x="3468" y="4073"/>
                <a:ext cx="17" cy="3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Oval 199"/>
              <p:cNvSpPr>
                <a:spLocks noChangeArrowheads="1"/>
              </p:cNvSpPr>
              <p:nvPr/>
            </p:nvSpPr>
            <p:spPr bwMode="auto">
              <a:xfrm rot="10800000">
                <a:off x="3518" y="4106"/>
                <a:ext cx="18" cy="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Oval 200"/>
              <p:cNvSpPr>
                <a:spLocks noChangeArrowheads="1"/>
              </p:cNvSpPr>
              <p:nvPr/>
            </p:nvSpPr>
            <p:spPr bwMode="auto">
              <a:xfrm rot="10800000">
                <a:off x="3502" y="4073"/>
                <a:ext cx="16" cy="3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201"/>
              <p:cNvSpPr>
                <a:spLocks noChangeArrowheads="1"/>
              </p:cNvSpPr>
              <p:nvPr/>
            </p:nvSpPr>
            <p:spPr bwMode="auto">
              <a:xfrm rot="10800000">
                <a:off x="3518" y="3935"/>
                <a:ext cx="18" cy="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Oval 202"/>
              <p:cNvSpPr>
                <a:spLocks noChangeArrowheads="1"/>
              </p:cNvSpPr>
              <p:nvPr/>
            </p:nvSpPr>
            <p:spPr bwMode="auto">
              <a:xfrm rot="10800000">
                <a:off x="3486" y="3935"/>
                <a:ext cx="16" cy="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203"/>
              <p:cNvSpPr>
                <a:spLocks noChangeArrowheads="1"/>
              </p:cNvSpPr>
              <p:nvPr/>
            </p:nvSpPr>
            <p:spPr bwMode="auto">
              <a:xfrm rot="10800000">
                <a:off x="3451" y="3935"/>
                <a:ext cx="17" cy="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4"/>
              <p:cNvSpPr>
                <a:spLocks noChangeArrowheads="1"/>
              </p:cNvSpPr>
              <p:nvPr/>
            </p:nvSpPr>
            <p:spPr bwMode="auto">
              <a:xfrm rot="10800000">
                <a:off x="3628" y="4035"/>
                <a:ext cx="17" cy="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205"/>
              <p:cNvSpPr>
                <a:spLocks noChangeArrowheads="1"/>
              </p:cNvSpPr>
              <p:nvPr/>
            </p:nvSpPr>
            <p:spPr bwMode="auto">
              <a:xfrm rot="10800000">
                <a:off x="3605" y="3966"/>
                <a:ext cx="15" cy="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" name="Oval 206"/>
              <p:cNvSpPr>
                <a:spLocks noChangeArrowheads="1"/>
              </p:cNvSpPr>
              <p:nvPr/>
            </p:nvSpPr>
            <p:spPr bwMode="auto">
              <a:xfrm rot="10800000">
                <a:off x="3646" y="4061"/>
                <a:ext cx="17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" name="Oval 207"/>
              <p:cNvSpPr>
                <a:spLocks noChangeArrowheads="1"/>
              </p:cNvSpPr>
              <p:nvPr/>
            </p:nvSpPr>
            <p:spPr bwMode="auto">
              <a:xfrm rot="10800000">
                <a:off x="3588" y="4001"/>
                <a:ext cx="17" cy="3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" name="Oval 208"/>
              <p:cNvSpPr>
                <a:spLocks noChangeArrowheads="1"/>
              </p:cNvSpPr>
              <p:nvPr/>
            </p:nvSpPr>
            <p:spPr bwMode="auto">
              <a:xfrm rot="10800000">
                <a:off x="3556" y="4001"/>
                <a:ext cx="16" cy="3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Oval 209"/>
              <p:cNvSpPr>
                <a:spLocks noChangeArrowheads="1"/>
              </p:cNvSpPr>
              <p:nvPr/>
            </p:nvSpPr>
            <p:spPr bwMode="auto">
              <a:xfrm rot="10800000">
                <a:off x="3588" y="4137"/>
                <a:ext cx="17" cy="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" name="Oval 210"/>
              <p:cNvSpPr>
                <a:spLocks noChangeArrowheads="1"/>
              </p:cNvSpPr>
              <p:nvPr/>
            </p:nvSpPr>
            <p:spPr bwMode="auto">
              <a:xfrm rot="10800000">
                <a:off x="3571" y="4070"/>
                <a:ext cx="17" cy="3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" name="Oval 211"/>
              <p:cNvSpPr>
                <a:spLocks noChangeArrowheads="1"/>
              </p:cNvSpPr>
              <p:nvPr/>
            </p:nvSpPr>
            <p:spPr bwMode="auto">
              <a:xfrm rot="10800000">
                <a:off x="3621" y="4104"/>
                <a:ext cx="18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Oval 212"/>
              <p:cNvSpPr>
                <a:spLocks noChangeArrowheads="1"/>
              </p:cNvSpPr>
              <p:nvPr/>
            </p:nvSpPr>
            <p:spPr bwMode="auto">
              <a:xfrm rot="10800000">
                <a:off x="3605" y="4070"/>
                <a:ext cx="15" cy="3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13"/>
              <p:cNvSpPr>
                <a:spLocks noChangeArrowheads="1"/>
              </p:cNvSpPr>
              <p:nvPr/>
            </p:nvSpPr>
            <p:spPr bwMode="auto">
              <a:xfrm rot="10800000">
                <a:off x="3621" y="3931"/>
                <a:ext cx="18" cy="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" name="Oval 214"/>
              <p:cNvSpPr>
                <a:spLocks noChangeArrowheads="1"/>
              </p:cNvSpPr>
              <p:nvPr/>
            </p:nvSpPr>
            <p:spPr bwMode="auto">
              <a:xfrm rot="10800000">
                <a:off x="3588" y="3931"/>
                <a:ext cx="17" cy="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Oval 215"/>
              <p:cNvSpPr>
                <a:spLocks noChangeArrowheads="1"/>
              </p:cNvSpPr>
              <p:nvPr/>
            </p:nvSpPr>
            <p:spPr bwMode="auto">
              <a:xfrm rot="10800000">
                <a:off x="3556" y="3931"/>
                <a:ext cx="16" cy="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6"/>
              <p:cNvSpPr>
                <a:spLocks noChangeArrowheads="1"/>
              </p:cNvSpPr>
              <p:nvPr/>
            </p:nvSpPr>
            <p:spPr bwMode="auto">
              <a:xfrm rot="10800000">
                <a:off x="3410" y="3992"/>
                <a:ext cx="15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" name="Oval 217"/>
              <p:cNvSpPr>
                <a:spLocks noChangeArrowheads="1"/>
              </p:cNvSpPr>
              <p:nvPr/>
            </p:nvSpPr>
            <p:spPr bwMode="auto">
              <a:xfrm rot="10800000">
                <a:off x="3450" y="4061"/>
                <a:ext cx="17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" name="Oval 218"/>
              <p:cNvSpPr>
                <a:spLocks noChangeArrowheads="1"/>
              </p:cNvSpPr>
              <p:nvPr/>
            </p:nvSpPr>
            <p:spPr bwMode="auto">
              <a:xfrm rot="10800000">
                <a:off x="3396" y="4061"/>
                <a:ext cx="16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" name="Oval 219"/>
              <p:cNvSpPr>
                <a:spLocks noChangeArrowheads="1"/>
              </p:cNvSpPr>
              <p:nvPr/>
            </p:nvSpPr>
            <p:spPr bwMode="auto">
              <a:xfrm rot="10800000">
                <a:off x="3370" y="4116"/>
                <a:ext cx="15" cy="3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Oval 220"/>
              <p:cNvSpPr>
                <a:spLocks noChangeArrowheads="1"/>
              </p:cNvSpPr>
              <p:nvPr/>
            </p:nvSpPr>
            <p:spPr bwMode="auto">
              <a:xfrm rot="10800000">
                <a:off x="3426" y="4104"/>
                <a:ext cx="18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" name="Oval 221"/>
              <p:cNvSpPr>
                <a:spLocks noChangeArrowheads="1"/>
              </p:cNvSpPr>
              <p:nvPr/>
            </p:nvSpPr>
            <p:spPr bwMode="auto">
              <a:xfrm rot="10800000">
                <a:off x="3422" y="4066"/>
                <a:ext cx="16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22"/>
              <p:cNvSpPr>
                <a:spLocks noChangeArrowheads="1"/>
              </p:cNvSpPr>
              <p:nvPr/>
            </p:nvSpPr>
            <p:spPr bwMode="auto">
              <a:xfrm rot="10800000">
                <a:off x="3426" y="3931"/>
                <a:ext cx="18" cy="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" name="Oval 223"/>
              <p:cNvSpPr>
                <a:spLocks noChangeArrowheads="1"/>
              </p:cNvSpPr>
              <p:nvPr/>
            </p:nvSpPr>
            <p:spPr bwMode="auto">
              <a:xfrm rot="10800000">
                <a:off x="3361" y="3931"/>
                <a:ext cx="16" cy="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4"/>
              <p:cNvSpPr>
                <a:spLocks noChangeArrowheads="1"/>
              </p:cNvSpPr>
              <p:nvPr/>
            </p:nvSpPr>
            <p:spPr bwMode="auto">
              <a:xfrm rot="10800000" flipH="1">
                <a:off x="3661" y="3992"/>
                <a:ext cx="16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" name="Oval 225"/>
              <p:cNvSpPr>
                <a:spLocks noChangeArrowheads="1"/>
              </p:cNvSpPr>
              <p:nvPr/>
            </p:nvSpPr>
            <p:spPr bwMode="auto">
              <a:xfrm rot="10800000" flipH="1">
                <a:off x="3675" y="4061"/>
                <a:ext cx="16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" name="Oval 226"/>
              <p:cNvSpPr>
                <a:spLocks noChangeArrowheads="1"/>
              </p:cNvSpPr>
              <p:nvPr/>
            </p:nvSpPr>
            <p:spPr bwMode="auto">
              <a:xfrm rot="10800000" flipH="1">
                <a:off x="3686" y="4061"/>
                <a:ext cx="16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7"/>
              <p:cNvSpPr>
                <a:spLocks noChangeArrowheads="1"/>
              </p:cNvSpPr>
              <p:nvPr/>
            </p:nvSpPr>
            <p:spPr bwMode="auto">
              <a:xfrm rot="10800000" flipH="1">
                <a:off x="3643" y="4104"/>
                <a:ext cx="17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" name="Oval 228"/>
              <p:cNvSpPr>
                <a:spLocks noChangeArrowheads="1"/>
              </p:cNvSpPr>
              <p:nvPr/>
            </p:nvSpPr>
            <p:spPr bwMode="auto">
              <a:xfrm rot="10800000" flipH="1">
                <a:off x="3649" y="4066"/>
                <a:ext cx="16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Oval 229"/>
              <p:cNvSpPr>
                <a:spLocks noChangeArrowheads="1"/>
              </p:cNvSpPr>
              <p:nvPr/>
            </p:nvSpPr>
            <p:spPr bwMode="auto">
              <a:xfrm rot="10800000" flipH="1">
                <a:off x="3643" y="3931"/>
                <a:ext cx="17" cy="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" name="Oval 230"/>
              <p:cNvSpPr>
                <a:spLocks noChangeArrowheads="1"/>
              </p:cNvSpPr>
              <p:nvPr/>
            </p:nvSpPr>
            <p:spPr bwMode="auto">
              <a:xfrm rot="10800000" flipH="1">
                <a:off x="3710" y="3931"/>
                <a:ext cx="16" cy="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Line 231"/>
              <p:cNvSpPr>
                <a:spLocks noChangeShapeType="1"/>
              </p:cNvSpPr>
              <p:nvPr/>
            </p:nvSpPr>
            <p:spPr bwMode="auto">
              <a:xfrm rot="10800000">
                <a:off x="3359" y="3975"/>
                <a:ext cx="0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Line 232"/>
              <p:cNvSpPr>
                <a:spLocks noChangeShapeType="1"/>
              </p:cNvSpPr>
              <p:nvPr/>
            </p:nvSpPr>
            <p:spPr bwMode="auto">
              <a:xfrm rot="10800000">
                <a:off x="4511" y="3975"/>
                <a:ext cx="0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Text Box 233"/>
              <p:cNvSpPr txBox="1">
                <a:spLocks noChangeArrowheads="1"/>
              </p:cNvSpPr>
              <p:nvPr/>
            </p:nvSpPr>
            <p:spPr bwMode="auto">
              <a:xfrm>
                <a:off x="4608" y="3888"/>
                <a:ext cx="1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sz="2400"/>
              </a:p>
            </p:txBody>
          </p:sp>
          <p:sp>
            <p:nvSpPr>
              <p:cNvPr id="231" name="Text Box 234"/>
              <p:cNvSpPr txBox="1">
                <a:spLocks noChangeArrowheads="1"/>
              </p:cNvSpPr>
              <p:nvPr/>
            </p:nvSpPr>
            <p:spPr bwMode="auto">
              <a:xfrm>
                <a:off x="4512" y="3888"/>
                <a:ext cx="8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Photons</a:t>
                </a:r>
              </a:p>
            </p:txBody>
          </p:sp>
          <p:sp>
            <p:nvSpPr>
              <p:cNvPr id="232" name="Oval 235"/>
              <p:cNvSpPr>
                <a:spLocks noChangeArrowheads="1"/>
              </p:cNvSpPr>
              <p:nvPr/>
            </p:nvSpPr>
            <p:spPr bwMode="auto">
              <a:xfrm rot="10800000">
                <a:off x="3940" y="4019"/>
                <a:ext cx="16" cy="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Oval 236"/>
              <p:cNvSpPr>
                <a:spLocks noChangeArrowheads="1"/>
              </p:cNvSpPr>
              <p:nvPr/>
            </p:nvSpPr>
            <p:spPr bwMode="auto">
              <a:xfrm rot="10800000">
                <a:off x="3936" y="3971"/>
                <a:ext cx="17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4" name="Oval 237"/>
              <p:cNvSpPr>
                <a:spLocks noChangeArrowheads="1"/>
              </p:cNvSpPr>
              <p:nvPr/>
            </p:nvSpPr>
            <p:spPr bwMode="auto">
              <a:xfrm rot="10800000">
                <a:off x="3949" y="4064"/>
                <a:ext cx="17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" name="Oval 238"/>
              <p:cNvSpPr>
                <a:spLocks noChangeArrowheads="1"/>
              </p:cNvSpPr>
              <p:nvPr/>
            </p:nvSpPr>
            <p:spPr bwMode="auto">
              <a:xfrm rot="10800000">
                <a:off x="3921" y="4004"/>
                <a:ext cx="16" cy="3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" name="Oval 239"/>
              <p:cNvSpPr>
                <a:spLocks noChangeArrowheads="1"/>
              </p:cNvSpPr>
              <p:nvPr/>
            </p:nvSpPr>
            <p:spPr bwMode="auto">
              <a:xfrm rot="10800000">
                <a:off x="3905" y="4004"/>
                <a:ext cx="16" cy="3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Oval 240"/>
              <p:cNvSpPr>
                <a:spLocks noChangeArrowheads="1"/>
              </p:cNvSpPr>
              <p:nvPr/>
            </p:nvSpPr>
            <p:spPr bwMode="auto">
              <a:xfrm rot="10800000">
                <a:off x="3921" y="4142"/>
                <a:ext cx="16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" name="Oval 241"/>
              <p:cNvSpPr>
                <a:spLocks noChangeArrowheads="1"/>
              </p:cNvSpPr>
              <p:nvPr/>
            </p:nvSpPr>
            <p:spPr bwMode="auto">
              <a:xfrm rot="10800000">
                <a:off x="3905" y="4073"/>
                <a:ext cx="16" cy="3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" name="Oval 242"/>
              <p:cNvSpPr>
                <a:spLocks noChangeArrowheads="1"/>
              </p:cNvSpPr>
              <p:nvPr/>
            </p:nvSpPr>
            <p:spPr bwMode="auto">
              <a:xfrm rot="10800000">
                <a:off x="3929" y="4095"/>
                <a:ext cx="16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" name="Oval 243"/>
              <p:cNvSpPr>
                <a:spLocks noChangeArrowheads="1"/>
              </p:cNvSpPr>
              <p:nvPr/>
            </p:nvSpPr>
            <p:spPr bwMode="auto">
              <a:xfrm rot="10800000">
                <a:off x="3924" y="4037"/>
                <a:ext cx="16" cy="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Oval 244"/>
              <p:cNvSpPr>
                <a:spLocks noChangeArrowheads="1"/>
              </p:cNvSpPr>
              <p:nvPr/>
            </p:nvSpPr>
            <p:spPr bwMode="auto">
              <a:xfrm rot="10800000">
                <a:off x="3935" y="3928"/>
                <a:ext cx="16" cy="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" name="Oval 245"/>
              <p:cNvSpPr>
                <a:spLocks noChangeArrowheads="1"/>
              </p:cNvSpPr>
              <p:nvPr/>
            </p:nvSpPr>
            <p:spPr bwMode="auto">
              <a:xfrm rot="10800000">
                <a:off x="3921" y="3935"/>
                <a:ext cx="16" cy="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Oval 246"/>
              <p:cNvSpPr>
                <a:spLocks noChangeArrowheads="1"/>
              </p:cNvSpPr>
              <p:nvPr/>
            </p:nvSpPr>
            <p:spPr bwMode="auto">
              <a:xfrm rot="10800000">
                <a:off x="3906" y="3931"/>
                <a:ext cx="17" cy="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7"/>
              <p:cNvSpPr>
                <a:spLocks noChangeArrowheads="1"/>
              </p:cNvSpPr>
              <p:nvPr/>
            </p:nvSpPr>
            <p:spPr bwMode="auto">
              <a:xfrm rot="10800000">
                <a:off x="3900" y="4038"/>
                <a:ext cx="16" cy="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8"/>
              <p:cNvSpPr>
                <a:spLocks noChangeArrowheads="1"/>
              </p:cNvSpPr>
              <p:nvPr/>
            </p:nvSpPr>
            <p:spPr bwMode="auto">
              <a:xfrm rot="10800000">
                <a:off x="3876" y="3971"/>
                <a:ext cx="16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Oval 249"/>
              <p:cNvSpPr>
                <a:spLocks noChangeArrowheads="1"/>
              </p:cNvSpPr>
              <p:nvPr/>
            </p:nvSpPr>
            <p:spPr bwMode="auto">
              <a:xfrm rot="10800000">
                <a:off x="3917" y="4064"/>
                <a:ext cx="17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Oval 250"/>
              <p:cNvSpPr>
                <a:spLocks noChangeArrowheads="1"/>
              </p:cNvSpPr>
              <p:nvPr/>
            </p:nvSpPr>
            <p:spPr bwMode="auto">
              <a:xfrm rot="10800000">
                <a:off x="3860" y="4004"/>
                <a:ext cx="16" cy="3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Oval 251"/>
              <p:cNvSpPr>
                <a:spLocks noChangeArrowheads="1"/>
              </p:cNvSpPr>
              <p:nvPr/>
            </p:nvSpPr>
            <p:spPr bwMode="auto">
              <a:xfrm rot="10800000">
                <a:off x="3860" y="4142"/>
                <a:ext cx="16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" name="Oval 252"/>
              <p:cNvSpPr>
                <a:spLocks noChangeArrowheads="1"/>
              </p:cNvSpPr>
              <p:nvPr/>
            </p:nvSpPr>
            <p:spPr bwMode="auto">
              <a:xfrm rot="10800000">
                <a:off x="3892" y="4106"/>
                <a:ext cx="18" cy="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" name="Oval 253"/>
              <p:cNvSpPr>
                <a:spLocks noChangeArrowheads="1"/>
              </p:cNvSpPr>
              <p:nvPr/>
            </p:nvSpPr>
            <p:spPr bwMode="auto">
              <a:xfrm rot="10800000">
                <a:off x="3876" y="4073"/>
                <a:ext cx="16" cy="3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4"/>
              <p:cNvSpPr>
                <a:spLocks noChangeArrowheads="1"/>
              </p:cNvSpPr>
              <p:nvPr/>
            </p:nvSpPr>
            <p:spPr bwMode="auto">
              <a:xfrm rot="10800000">
                <a:off x="3892" y="3935"/>
                <a:ext cx="18" cy="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" name="Oval 255"/>
              <p:cNvSpPr>
                <a:spLocks noChangeArrowheads="1"/>
              </p:cNvSpPr>
              <p:nvPr/>
            </p:nvSpPr>
            <p:spPr bwMode="auto">
              <a:xfrm rot="10800000">
                <a:off x="3860" y="3935"/>
                <a:ext cx="16" cy="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6"/>
              <p:cNvSpPr>
                <a:spLocks noChangeArrowheads="1"/>
              </p:cNvSpPr>
              <p:nvPr/>
            </p:nvSpPr>
            <p:spPr bwMode="auto">
              <a:xfrm rot="10800000">
                <a:off x="4002" y="4035"/>
                <a:ext cx="17" cy="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257"/>
              <p:cNvSpPr>
                <a:spLocks noChangeArrowheads="1"/>
              </p:cNvSpPr>
              <p:nvPr/>
            </p:nvSpPr>
            <p:spPr bwMode="auto">
              <a:xfrm rot="10800000">
                <a:off x="3979" y="3966"/>
                <a:ext cx="15" cy="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" name="Oval 258"/>
              <p:cNvSpPr>
                <a:spLocks noChangeArrowheads="1"/>
              </p:cNvSpPr>
              <p:nvPr/>
            </p:nvSpPr>
            <p:spPr bwMode="auto">
              <a:xfrm rot="10800000">
                <a:off x="4020" y="4061"/>
                <a:ext cx="17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" name="Oval 259"/>
              <p:cNvSpPr>
                <a:spLocks noChangeArrowheads="1"/>
              </p:cNvSpPr>
              <p:nvPr/>
            </p:nvSpPr>
            <p:spPr bwMode="auto">
              <a:xfrm rot="10800000">
                <a:off x="3962" y="4001"/>
                <a:ext cx="17" cy="3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" name="Oval 260"/>
              <p:cNvSpPr>
                <a:spLocks noChangeArrowheads="1"/>
              </p:cNvSpPr>
              <p:nvPr/>
            </p:nvSpPr>
            <p:spPr bwMode="auto">
              <a:xfrm rot="10800000">
                <a:off x="3930" y="4001"/>
                <a:ext cx="16" cy="3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261"/>
              <p:cNvSpPr>
                <a:spLocks noChangeArrowheads="1"/>
              </p:cNvSpPr>
              <p:nvPr/>
            </p:nvSpPr>
            <p:spPr bwMode="auto">
              <a:xfrm rot="10800000">
                <a:off x="3962" y="4137"/>
                <a:ext cx="17" cy="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9" name="Oval 262"/>
              <p:cNvSpPr>
                <a:spLocks noChangeArrowheads="1"/>
              </p:cNvSpPr>
              <p:nvPr/>
            </p:nvSpPr>
            <p:spPr bwMode="auto">
              <a:xfrm rot="10800000">
                <a:off x="3945" y="4070"/>
                <a:ext cx="17" cy="3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0" name="Oval 263"/>
              <p:cNvSpPr>
                <a:spLocks noChangeArrowheads="1"/>
              </p:cNvSpPr>
              <p:nvPr/>
            </p:nvSpPr>
            <p:spPr bwMode="auto">
              <a:xfrm rot="10800000">
                <a:off x="3995" y="4104"/>
                <a:ext cx="18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1" name="Oval 264"/>
              <p:cNvSpPr>
                <a:spLocks noChangeArrowheads="1"/>
              </p:cNvSpPr>
              <p:nvPr/>
            </p:nvSpPr>
            <p:spPr bwMode="auto">
              <a:xfrm rot="10800000">
                <a:off x="3979" y="4070"/>
                <a:ext cx="15" cy="3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265"/>
              <p:cNvSpPr>
                <a:spLocks noChangeArrowheads="1"/>
              </p:cNvSpPr>
              <p:nvPr/>
            </p:nvSpPr>
            <p:spPr bwMode="auto">
              <a:xfrm rot="10800000">
                <a:off x="3995" y="3931"/>
                <a:ext cx="18" cy="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" name="Oval 266"/>
              <p:cNvSpPr>
                <a:spLocks noChangeArrowheads="1"/>
              </p:cNvSpPr>
              <p:nvPr/>
            </p:nvSpPr>
            <p:spPr bwMode="auto">
              <a:xfrm rot="10800000">
                <a:off x="3962" y="3931"/>
                <a:ext cx="17" cy="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7"/>
              <p:cNvSpPr>
                <a:spLocks noChangeArrowheads="1"/>
              </p:cNvSpPr>
              <p:nvPr/>
            </p:nvSpPr>
            <p:spPr bwMode="auto">
              <a:xfrm rot="10800000">
                <a:off x="3930" y="3931"/>
                <a:ext cx="16" cy="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268"/>
              <p:cNvSpPr>
                <a:spLocks noChangeArrowheads="1"/>
              </p:cNvSpPr>
              <p:nvPr/>
            </p:nvSpPr>
            <p:spPr bwMode="auto">
              <a:xfrm rot="10800000" flipH="1">
                <a:off x="4035" y="3992"/>
                <a:ext cx="16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" name="Oval 269"/>
              <p:cNvSpPr>
                <a:spLocks noChangeArrowheads="1"/>
              </p:cNvSpPr>
              <p:nvPr/>
            </p:nvSpPr>
            <p:spPr bwMode="auto">
              <a:xfrm rot="10800000" flipH="1">
                <a:off x="4017" y="4104"/>
                <a:ext cx="17" cy="3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" name="Oval 270"/>
              <p:cNvSpPr>
                <a:spLocks noChangeArrowheads="1"/>
              </p:cNvSpPr>
              <p:nvPr/>
            </p:nvSpPr>
            <p:spPr bwMode="auto">
              <a:xfrm rot="10800000" flipH="1">
                <a:off x="4023" y="4066"/>
                <a:ext cx="16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71"/>
              <p:cNvSpPr>
                <a:spLocks noChangeArrowheads="1"/>
              </p:cNvSpPr>
              <p:nvPr/>
            </p:nvSpPr>
            <p:spPr bwMode="auto">
              <a:xfrm rot="10800000" flipH="1">
                <a:off x="4017" y="3931"/>
                <a:ext cx="17" cy="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0" name="Text Box 6"/>
            <p:cNvSpPr txBox="1">
              <a:spLocks noChangeArrowheads="1"/>
            </p:cNvSpPr>
            <p:nvPr/>
          </p:nvSpPr>
          <p:spPr bwMode="auto">
            <a:xfrm>
              <a:off x="4572000" y="3886200"/>
              <a:ext cx="32142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ρ(x) =probability </a:t>
              </a:r>
              <a:r>
                <a:rPr lang="en-US" sz="2400" dirty="0"/>
                <a:t>density</a:t>
              </a:r>
            </a:p>
          </p:txBody>
        </p:sp>
      </p:grp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712788" y="990600"/>
          <a:ext cx="7440612" cy="457200"/>
        </p:xfrm>
        <a:graphic>
          <a:graphicData uri="http://schemas.openxmlformats.org/presentationml/2006/ole">
            <p:oleObj spid="_x0000_s66562" name="Equation" r:id="rId4" imgW="372096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42DF-C2B1-4983-8732-B5DBA6EEA0C4}" type="slidenum">
              <a:rPr lang="en-US"/>
              <a:pPr/>
              <a:t>32</a:t>
            </a:fld>
            <a:endParaRPr lang="en-US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 cstate="print"/>
          <a:srcRect l="6972" t="7204" r="40346" b="16101"/>
          <a:stretch>
            <a:fillRect/>
          </a:stretch>
        </p:blipFill>
        <p:spPr bwMode="auto">
          <a:xfrm>
            <a:off x="76200" y="2967037"/>
            <a:ext cx="3275013" cy="381476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</p:pic>
      <p:sp>
        <p:nvSpPr>
          <p:cNvPr id="64518" name="Line 6"/>
          <p:cNvSpPr>
            <a:spLocks noChangeShapeType="1"/>
          </p:cNvSpPr>
          <p:nvPr/>
        </p:nvSpPr>
        <p:spPr bwMode="auto">
          <a:xfrm flipV="1">
            <a:off x="1676400" y="4568824"/>
            <a:ext cx="1771650" cy="1146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3429000" y="3216275"/>
            <a:ext cx="5543550" cy="82232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/>
              <a:t>Electron double slit experiment. </a:t>
            </a:r>
          </a:p>
          <a:p>
            <a:r>
              <a:rPr lang="en-US" sz="2400" b="1" dirty="0"/>
              <a:t>Display=Magnitude of wave function 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3452813" y="4318000"/>
            <a:ext cx="5691187" cy="787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r>
              <a:rPr lang="en-US" sz="2200" dirty="0"/>
              <a:t>Large Magnitude (</a:t>
            </a:r>
            <a:r>
              <a:rPr lang="en-US" sz="2200" dirty="0" smtClean="0"/>
              <a:t>|</a:t>
            </a:r>
            <a:r>
              <a:rPr lang="en-US" sz="2200" dirty="0" err="1" smtClean="0"/>
              <a:t>Ψ</a:t>
            </a:r>
            <a:r>
              <a:rPr lang="en-US" sz="2200" dirty="0" smtClean="0"/>
              <a:t>|</a:t>
            </a:r>
            <a:r>
              <a:rPr lang="en-US" sz="2200" dirty="0"/>
              <a:t>)= </a:t>
            </a:r>
          </a:p>
          <a:p>
            <a:r>
              <a:rPr lang="en-US" sz="2200" dirty="0"/>
              <a:t>probability of detecting electron here is high</a:t>
            </a:r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 flipV="1">
            <a:off x="2182813" y="5684838"/>
            <a:ext cx="1204912" cy="428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3414713" y="5453063"/>
            <a:ext cx="5527675" cy="787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r>
              <a:rPr lang="en-US" sz="2200" dirty="0"/>
              <a:t>Small Magnitude (</a:t>
            </a:r>
            <a:r>
              <a:rPr lang="en-US" sz="2200" dirty="0" smtClean="0"/>
              <a:t>|</a:t>
            </a:r>
            <a:r>
              <a:rPr lang="en-US" sz="2200" dirty="0" err="1" smtClean="0"/>
              <a:t>Ψ</a:t>
            </a:r>
            <a:r>
              <a:rPr lang="en-US" sz="2200" dirty="0" smtClean="0"/>
              <a:t>|</a:t>
            </a:r>
            <a:r>
              <a:rPr lang="en-US" sz="2200" dirty="0"/>
              <a:t>)= </a:t>
            </a:r>
          </a:p>
          <a:p>
            <a:r>
              <a:rPr lang="en-US" sz="2200" dirty="0"/>
              <a:t>probability of detecting electron here is low</a:t>
            </a:r>
          </a:p>
        </p:txBody>
      </p:sp>
      <p:grpSp>
        <p:nvGrpSpPr>
          <p:cNvPr id="2" name="Group 13"/>
          <p:cNvGrpSpPr/>
          <p:nvPr/>
        </p:nvGrpSpPr>
        <p:grpSpPr>
          <a:xfrm>
            <a:off x="533400" y="-304800"/>
            <a:ext cx="7441845" cy="3477875"/>
            <a:chOff x="685800" y="990600"/>
            <a:chExt cx="7441845" cy="3477875"/>
          </a:xfrm>
        </p:grpSpPr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685800" y="990600"/>
              <a:ext cx="7441845" cy="347787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endParaRPr lang="en-US" sz="2400" dirty="0">
                <a:solidFill>
                  <a:schemeClr val="tx2"/>
                </a:solidFill>
              </a:endParaRPr>
            </a:p>
            <a:p>
              <a:r>
                <a:rPr lang="en-US" sz="2800" dirty="0" smtClean="0"/>
                <a:t>Follow same prescription for matter waves: </a:t>
              </a:r>
            </a:p>
            <a:p>
              <a:endParaRPr lang="en-US" sz="2400" dirty="0"/>
            </a:p>
            <a:p>
              <a:pPr lvl="1">
                <a:buFontTx/>
                <a:buChar char="•"/>
              </a:pPr>
              <a:r>
                <a:rPr lang="en-US" sz="2400" dirty="0"/>
                <a:t>  </a:t>
              </a:r>
              <a:r>
                <a:rPr lang="en-US" sz="2400" dirty="0" smtClean="0"/>
                <a:t>Describe massive particles </a:t>
              </a:r>
              <a:r>
                <a:rPr lang="en-US" sz="2400" dirty="0"/>
                <a:t>with wave </a:t>
              </a:r>
              <a:r>
                <a:rPr lang="en-US" sz="2400" dirty="0" smtClean="0"/>
                <a:t>functions:</a:t>
              </a:r>
            </a:p>
            <a:p>
              <a:pPr lvl="1"/>
              <a:endParaRPr lang="en-US" sz="2400" dirty="0" smtClean="0"/>
            </a:p>
            <a:p>
              <a:pPr lvl="1"/>
              <a:r>
                <a:rPr lang="en-US" sz="2400" dirty="0" smtClean="0"/>
                <a:t> </a:t>
              </a:r>
              <a:endParaRPr lang="en-US" sz="2400" dirty="0"/>
            </a:p>
            <a:p>
              <a:pPr lvl="1">
                <a:buFontTx/>
                <a:buChar char="•"/>
              </a:pPr>
              <a:r>
                <a:rPr lang="en-US" sz="2400" dirty="0"/>
                <a:t>  </a:t>
              </a:r>
              <a:r>
                <a:rPr lang="en-US" sz="2400" dirty="0" smtClean="0"/>
                <a:t>Interpret </a:t>
              </a:r>
              <a:r>
                <a:rPr lang="en-US" sz="2400" dirty="0"/>
                <a:t>(wave amplitude)</a:t>
              </a:r>
              <a:r>
                <a:rPr lang="en-US" sz="2400" baseline="30000" dirty="0"/>
                <a:t>2</a:t>
              </a:r>
              <a:r>
                <a:rPr lang="en-US" sz="2400" dirty="0"/>
                <a:t> as </a:t>
              </a:r>
              <a:r>
                <a:rPr lang="en-US" sz="2400" dirty="0" smtClean="0"/>
                <a:t>a probability density:</a:t>
              </a:r>
            </a:p>
            <a:p>
              <a:pPr lvl="1"/>
              <a:endParaRPr lang="en-US" sz="2400" dirty="0" smtClean="0"/>
            </a:p>
            <a:p>
              <a:pPr lvl="1"/>
              <a:endParaRPr lang="en-US" sz="2400" dirty="0" smtClean="0"/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3616325" y="2514600"/>
            <a:ext cx="1860550" cy="641350"/>
          </p:xfrm>
          <a:graphic>
            <a:graphicData uri="http://schemas.openxmlformats.org/presentationml/2006/ole">
              <p:oleObj spid="_x0000_s67586" name="Equation" r:id="rId5" imgW="736560" imgH="253800" progId="Equation.DSMT4">
                <p:embed/>
              </p:oleObj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2667000" y="3657600"/>
            <a:ext cx="4360863" cy="695325"/>
          </p:xfrm>
          <a:graphic>
            <a:graphicData uri="http://schemas.openxmlformats.org/presentationml/2006/ole">
              <p:oleObj spid="_x0000_s67587" name="Equation" r:id="rId6" imgW="1752480" imgH="27936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 animBg="1"/>
      <p:bldP spid="64519" grpId="0"/>
      <p:bldP spid="64520" grpId="0" animBg="1"/>
      <p:bldP spid="64521" grpId="0" animBg="1"/>
      <p:bldP spid="645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are these waves?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95400"/>
            <a:ext cx="411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EM Waves </a:t>
            </a:r>
            <a:r>
              <a:rPr lang="en-US" sz="2400" dirty="0" smtClean="0"/>
              <a:t>(light/photons)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Amplitude       = electric field</a:t>
            </a:r>
          </a:p>
          <a:p>
            <a:pPr>
              <a:buFont typeface="Arial" pitchFamily="34" charset="0"/>
              <a:buChar char="•"/>
            </a:pPr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      tells you the probability 	of detecting a photon.</a:t>
            </a:r>
          </a:p>
          <a:p>
            <a:pPr>
              <a:buFont typeface="Arial" pitchFamily="34" charset="0"/>
              <a:buChar char="•"/>
            </a:pPr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Maxwell’s Equations: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Solutions are sine/cosine 	waves: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09600" y="2486025"/>
          <a:ext cx="511175" cy="561975"/>
        </p:xfrm>
        <a:graphic>
          <a:graphicData uri="http://schemas.openxmlformats.org/presentationml/2006/ole">
            <p:oleObj spid="_x0000_s69634" name="Equation" r:id="rId3" imgW="253800" imgH="27936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060575" y="2111375"/>
          <a:ext cx="301625" cy="327025"/>
        </p:xfrm>
        <a:graphic>
          <a:graphicData uri="http://schemas.openxmlformats.org/presentationml/2006/ole">
            <p:oleObj spid="_x0000_s69635" name="Equation" r:id="rId4" imgW="152280" imgH="164880" progId="Equation.DSMT4">
              <p:embed/>
            </p:oleObj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039813" y="3733800"/>
          <a:ext cx="1836737" cy="841375"/>
        </p:xfrm>
        <a:graphic>
          <a:graphicData uri="http://schemas.openxmlformats.org/presentationml/2006/ole">
            <p:oleObj spid="_x0000_s69636" name="Equation" r:id="rId5" imgW="914400" imgH="41904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38200" y="5608637"/>
          <a:ext cx="2879725" cy="411163"/>
        </p:xfrm>
        <a:graphic>
          <a:graphicData uri="http://schemas.openxmlformats.org/presentationml/2006/ole">
            <p:oleObj spid="_x0000_s69637" name="Equation" r:id="rId6" imgW="1422360" imgH="20304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800100" y="6172200"/>
          <a:ext cx="2933700" cy="411163"/>
        </p:xfrm>
        <a:graphic>
          <a:graphicData uri="http://schemas.openxmlformats.org/presentationml/2006/ole">
            <p:oleObj spid="_x0000_s69638" name="Equation" r:id="rId7" imgW="1447560" imgH="20304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00600" y="1295400"/>
            <a:ext cx="411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Matter Waves </a:t>
            </a:r>
            <a:r>
              <a:rPr lang="en-US" sz="2400" dirty="0" smtClean="0"/>
              <a:t>(electrons/etc)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Amplitude       = matter field</a:t>
            </a:r>
          </a:p>
          <a:p>
            <a:pPr>
              <a:buFont typeface="Arial" pitchFamily="34" charset="0"/>
              <a:buChar char="•"/>
            </a:pPr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        tells you the probability 	of detecting a particle.</a:t>
            </a:r>
          </a:p>
          <a:p>
            <a:pPr>
              <a:buFont typeface="Arial" pitchFamily="34" charset="0"/>
              <a:buChar char="•"/>
            </a:pPr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Schrödinger Equation: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Solutions are </a:t>
            </a:r>
            <a:r>
              <a:rPr lang="en-US" sz="2400" b="1" u="sng" dirty="0" smtClean="0"/>
              <a:t>complex </a:t>
            </a:r>
            <a:r>
              <a:rPr lang="en-US" sz="2400" dirty="0" smtClean="0"/>
              <a:t>	sine/cosine waves:</a:t>
            </a:r>
          </a:p>
        </p:txBody>
      </p:sp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6530975" y="2111375"/>
          <a:ext cx="352425" cy="327025"/>
        </p:xfrm>
        <a:graphic>
          <a:graphicData uri="http://schemas.openxmlformats.org/presentationml/2006/ole">
            <p:oleObj spid="_x0000_s69639" name="Equation" r:id="rId8" imgW="177480" imgH="164880" progId="Equation.DSMT4">
              <p:embed/>
            </p:oleObj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5181600" y="2486025"/>
          <a:ext cx="563563" cy="561975"/>
        </p:xfrm>
        <a:graphic>
          <a:graphicData uri="http://schemas.openxmlformats.org/presentationml/2006/ole">
            <p:oleObj spid="_x0000_s69640" name="Equation" r:id="rId9" imgW="279360" imgH="279360" progId="Equation.DSMT4">
              <p:embed/>
            </p:oleObj>
          </a:graphicData>
        </a:graphic>
      </p:graphicFrame>
      <p:graphicFrame>
        <p:nvGraphicFramePr>
          <p:cNvPr id="15370" name="Object 10"/>
          <p:cNvGraphicFramePr>
            <a:graphicFrameLocks noChangeAspect="1"/>
          </p:cNvGraphicFramePr>
          <p:nvPr/>
        </p:nvGraphicFramePr>
        <p:xfrm>
          <a:off x="5634037" y="3732212"/>
          <a:ext cx="2366963" cy="839788"/>
        </p:xfrm>
        <a:graphic>
          <a:graphicData uri="http://schemas.openxmlformats.org/presentationml/2006/ole">
            <p:oleObj spid="_x0000_s69641" name="Equation" r:id="rId10" imgW="1180800" imgH="419040" progId="Equation.3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029200" y="5562600"/>
          <a:ext cx="3419475" cy="557213"/>
        </p:xfrm>
        <a:graphic>
          <a:graphicData uri="http://schemas.openxmlformats.org/presentationml/2006/ole">
            <p:oleObj spid="_x0000_s69642" name="Equation" r:id="rId11" imgW="1714320" imgH="279360" progId="Equation.DSMT4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029200" y="6096000"/>
          <a:ext cx="4067175" cy="511175"/>
        </p:xfrm>
        <a:graphic>
          <a:graphicData uri="http://schemas.openxmlformats.org/presentationml/2006/ole">
            <p:oleObj spid="_x0000_s69643" name="Equation" r:id="rId12" imgW="201924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4846" y="228600"/>
            <a:ext cx="2874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Matter Waves</a:t>
            </a:r>
            <a:endParaRPr lang="en-US" sz="3600" b="1" u="sng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28600" y="4191000"/>
            <a:ext cx="4984750" cy="1905000"/>
            <a:chOff x="240" y="1584"/>
            <a:chExt cx="3140" cy="1200"/>
          </a:xfrm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3168" y="225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1776" y="1584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 flipH="1">
              <a:off x="1056" y="2256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H="1">
              <a:off x="240" y="2256"/>
              <a:ext cx="1200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1440" y="2256"/>
              <a:ext cx="0" cy="24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1440" y="2496"/>
              <a:ext cx="336" cy="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1776" y="2016"/>
              <a:ext cx="0" cy="48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1776" y="2016"/>
              <a:ext cx="336" cy="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2112" y="2016"/>
              <a:ext cx="0" cy="24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 flipH="1">
              <a:off x="2112" y="2256"/>
              <a:ext cx="1200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2016" y="220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L</a:t>
              </a: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1296" y="1968"/>
              <a:ext cx="2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-L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04801" y="10668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Describe a particle with a wave function.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Wave does </a:t>
            </a:r>
            <a:r>
              <a:rPr lang="en-US" sz="2400" b="1" u="sng" dirty="0" smtClean="0"/>
              <a:t>not</a:t>
            </a:r>
            <a:r>
              <a:rPr lang="en-US" sz="2400" dirty="0" smtClean="0"/>
              <a:t> describe the path of the particle.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Wave function contains information about the </a:t>
            </a:r>
            <a:r>
              <a:rPr lang="en-US" sz="2400" b="1" i="1" dirty="0" smtClean="0"/>
              <a:t>probability</a:t>
            </a:r>
            <a:r>
              <a:rPr lang="en-US" sz="2400" dirty="0" smtClean="0"/>
              <a:t> to 	find a particle at x, y, z &amp; t.</a:t>
            </a:r>
            <a:endParaRPr lang="en-US" sz="2400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5924550" y="990600"/>
          <a:ext cx="2116138" cy="641350"/>
        </p:xfrm>
        <a:graphic>
          <a:graphicData uri="http://schemas.openxmlformats.org/presentationml/2006/ole">
            <p:oleObj spid="_x0000_s70658" name="Equation" r:id="rId3" imgW="838080" imgH="253800" progId="Equation.DSMT4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728788" y="3797300"/>
          <a:ext cx="1730375" cy="512763"/>
        </p:xfrm>
        <a:graphic>
          <a:graphicData uri="http://schemas.openxmlformats.org/presentationml/2006/ole">
            <p:oleObj spid="_x0000_s70659" name="Equation" r:id="rId4" imgW="685800" imgH="203040" progId="Equation.DSMT4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77000" y="4343400"/>
          <a:ext cx="1454150" cy="401638"/>
        </p:xfrm>
        <a:graphic>
          <a:graphicData uri="http://schemas.openxmlformats.org/presentationml/2006/ole">
            <p:oleObj spid="_x0000_s70660" name="Equation" r:id="rId5" imgW="736560" imgH="203040" progId="Equation.DSMT4">
              <p:embed/>
            </p:oleObj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77000" y="4724400"/>
          <a:ext cx="1490663" cy="411163"/>
        </p:xfrm>
        <a:graphic>
          <a:graphicData uri="http://schemas.openxmlformats.org/presentationml/2006/ole">
            <p:oleObj spid="_x0000_s70661" name="Equation" r:id="rId6" imgW="736560" imgH="203040" progId="Equation.DSMT4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477000" y="3810000"/>
            <a:ext cx="1533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In general:</a:t>
            </a:r>
            <a:endParaRPr lang="en-US" sz="2400" b="1" u="sng" dirty="0"/>
          </a:p>
        </p:txBody>
      </p:sp>
      <p:sp>
        <p:nvSpPr>
          <p:cNvPr id="26" name="TextBox 25"/>
          <p:cNvSpPr txBox="1"/>
          <p:nvPr/>
        </p:nvSpPr>
        <p:spPr>
          <a:xfrm>
            <a:off x="6477000" y="5405735"/>
            <a:ext cx="155042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Simplified:</a:t>
            </a:r>
            <a:endParaRPr lang="en-US" sz="2400" dirty="0" smtClean="0"/>
          </a:p>
          <a:p>
            <a:r>
              <a:rPr lang="en-US" sz="400" dirty="0" smtClean="0"/>
              <a:t>            </a:t>
            </a:r>
          </a:p>
          <a:p>
            <a:r>
              <a:rPr lang="en-US" sz="2400" dirty="0" smtClean="0"/>
              <a:t>            &amp;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867400"/>
          <a:ext cx="950913" cy="411163"/>
        </p:xfrm>
        <a:graphic>
          <a:graphicData uri="http://schemas.openxmlformats.org/presentationml/2006/ole">
            <p:oleObj spid="_x0000_s70662" name="Equation" r:id="rId7" imgW="469800" imgH="203040" progId="Equation.DSMT4">
              <p:embed/>
            </p:oleObj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7620000" y="5867400"/>
          <a:ext cx="722313" cy="412750"/>
        </p:xfrm>
        <a:graphic>
          <a:graphicData uri="http://schemas.openxmlformats.org/presentationml/2006/ole">
            <p:oleObj spid="_x0000_s70663" name="Equation" r:id="rId8" imgW="355320" imgH="203040" progId="Equation.DSMT4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609600" y="6086475"/>
          <a:ext cx="4360863" cy="695325"/>
        </p:xfrm>
        <a:graphic>
          <a:graphicData uri="http://schemas.openxmlformats.org/presentationml/2006/ole">
            <p:oleObj spid="_x0000_s70664" name="Equation" r:id="rId9" imgW="175248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4846" y="228600"/>
            <a:ext cx="2874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Matter Waves</a:t>
            </a:r>
            <a:endParaRPr lang="en-US" sz="3600" b="1" u="sng" dirty="0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6200" y="609600"/>
            <a:ext cx="4984750" cy="1905000"/>
            <a:chOff x="240" y="1584"/>
            <a:chExt cx="3140" cy="1200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3168" y="225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5" name="Line 17"/>
            <p:cNvSpPr>
              <a:spLocks noChangeShapeType="1"/>
            </p:cNvSpPr>
            <p:nvPr/>
          </p:nvSpPr>
          <p:spPr bwMode="auto">
            <a:xfrm>
              <a:off x="1776" y="1584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8"/>
            <p:cNvSpPr>
              <a:spLocks noChangeShapeType="1"/>
            </p:cNvSpPr>
            <p:nvPr/>
          </p:nvSpPr>
          <p:spPr bwMode="auto">
            <a:xfrm flipH="1">
              <a:off x="1056" y="2256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9"/>
            <p:cNvSpPr>
              <a:spLocks noChangeShapeType="1"/>
            </p:cNvSpPr>
            <p:nvPr/>
          </p:nvSpPr>
          <p:spPr bwMode="auto">
            <a:xfrm flipH="1">
              <a:off x="240" y="2256"/>
              <a:ext cx="1200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0"/>
            <p:cNvSpPr>
              <a:spLocks noChangeShapeType="1"/>
            </p:cNvSpPr>
            <p:nvPr/>
          </p:nvSpPr>
          <p:spPr bwMode="auto">
            <a:xfrm>
              <a:off x="1440" y="2256"/>
              <a:ext cx="0" cy="24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1"/>
            <p:cNvSpPr>
              <a:spLocks noChangeShapeType="1"/>
            </p:cNvSpPr>
            <p:nvPr/>
          </p:nvSpPr>
          <p:spPr bwMode="auto">
            <a:xfrm>
              <a:off x="1440" y="2496"/>
              <a:ext cx="336" cy="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2"/>
            <p:cNvSpPr>
              <a:spLocks noChangeShapeType="1"/>
            </p:cNvSpPr>
            <p:nvPr/>
          </p:nvSpPr>
          <p:spPr bwMode="auto">
            <a:xfrm>
              <a:off x="1776" y="2016"/>
              <a:ext cx="0" cy="48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3"/>
            <p:cNvSpPr>
              <a:spLocks noChangeShapeType="1"/>
            </p:cNvSpPr>
            <p:nvPr/>
          </p:nvSpPr>
          <p:spPr bwMode="auto">
            <a:xfrm>
              <a:off x="1776" y="2016"/>
              <a:ext cx="336" cy="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4"/>
            <p:cNvSpPr>
              <a:spLocks noChangeShapeType="1"/>
            </p:cNvSpPr>
            <p:nvPr/>
          </p:nvSpPr>
          <p:spPr bwMode="auto">
            <a:xfrm>
              <a:off x="2112" y="2016"/>
              <a:ext cx="0" cy="24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5"/>
            <p:cNvSpPr>
              <a:spLocks noChangeShapeType="1"/>
            </p:cNvSpPr>
            <p:nvPr/>
          </p:nvSpPr>
          <p:spPr bwMode="auto">
            <a:xfrm flipH="1">
              <a:off x="2112" y="2256"/>
              <a:ext cx="1200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2016" y="220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/>
                <a:t>L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1296" y="1968"/>
              <a:ext cx="2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-L</a:t>
              </a:r>
            </a:p>
          </p:txBody>
        </p:sp>
      </p:grpSp>
      <p:grpSp>
        <p:nvGrpSpPr>
          <p:cNvPr id="16" name="Group 28"/>
          <p:cNvGrpSpPr/>
          <p:nvPr/>
        </p:nvGrpSpPr>
        <p:grpSpPr>
          <a:xfrm>
            <a:off x="76200" y="2286000"/>
            <a:ext cx="4995862" cy="1905000"/>
            <a:chOff x="3722688" y="3352800"/>
            <a:chExt cx="4995862" cy="1905000"/>
          </a:xfrm>
        </p:grpSpPr>
        <p:grpSp>
          <p:nvGrpSpPr>
            <p:cNvPr id="29" name="Group 15"/>
            <p:cNvGrpSpPr/>
            <p:nvPr/>
          </p:nvGrpSpPr>
          <p:grpSpPr>
            <a:xfrm>
              <a:off x="3733800" y="3352800"/>
              <a:ext cx="4984750" cy="1905000"/>
              <a:chOff x="3733800" y="3352800"/>
              <a:chExt cx="4984750" cy="1905000"/>
            </a:xfrm>
          </p:grpSpPr>
          <p:sp>
            <p:nvSpPr>
              <p:cNvPr id="17" name="Line 8"/>
              <p:cNvSpPr>
                <a:spLocks noChangeShapeType="1"/>
              </p:cNvSpPr>
              <p:nvPr/>
            </p:nvSpPr>
            <p:spPr bwMode="auto">
              <a:xfrm>
                <a:off x="6172200" y="3352800"/>
                <a:ext cx="0" cy="1905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9"/>
              <p:cNvSpPr>
                <a:spLocks noChangeShapeType="1"/>
              </p:cNvSpPr>
              <p:nvPr/>
            </p:nvSpPr>
            <p:spPr bwMode="auto">
              <a:xfrm flipH="1">
                <a:off x="3733800" y="4343400"/>
                <a:ext cx="1905000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0"/>
              <p:cNvSpPr>
                <a:spLocks noChangeShapeType="1"/>
              </p:cNvSpPr>
              <p:nvPr/>
            </p:nvSpPr>
            <p:spPr bwMode="auto">
              <a:xfrm flipV="1">
                <a:off x="5638800" y="4038600"/>
                <a:ext cx="0" cy="304800"/>
              </a:xfrm>
              <a:prstGeom prst="line">
                <a:avLst/>
              </a:prstGeom>
              <a:noFill/>
              <a:ln w="28575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2"/>
              <p:cNvSpPr>
                <a:spLocks noChangeShapeType="1"/>
              </p:cNvSpPr>
              <p:nvPr/>
            </p:nvSpPr>
            <p:spPr bwMode="auto">
              <a:xfrm>
                <a:off x="6172200" y="4038600"/>
                <a:ext cx="533400" cy="0"/>
              </a:xfrm>
              <a:prstGeom prst="line">
                <a:avLst/>
              </a:prstGeom>
              <a:noFill/>
              <a:ln w="28575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3"/>
              <p:cNvSpPr>
                <a:spLocks noChangeShapeType="1"/>
              </p:cNvSpPr>
              <p:nvPr/>
            </p:nvSpPr>
            <p:spPr bwMode="auto">
              <a:xfrm>
                <a:off x="6705600" y="4038600"/>
                <a:ext cx="0" cy="304800"/>
              </a:xfrm>
              <a:prstGeom prst="line">
                <a:avLst/>
              </a:prstGeom>
              <a:noFill/>
              <a:ln w="28575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4"/>
              <p:cNvSpPr>
                <a:spLocks noChangeShapeType="1"/>
              </p:cNvSpPr>
              <p:nvPr/>
            </p:nvSpPr>
            <p:spPr bwMode="auto">
              <a:xfrm flipH="1">
                <a:off x="6705600" y="4343400"/>
                <a:ext cx="1905000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 Box 28"/>
              <p:cNvSpPr txBox="1">
                <a:spLocks noChangeArrowheads="1"/>
              </p:cNvSpPr>
              <p:nvPr/>
            </p:nvSpPr>
            <p:spPr bwMode="auto">
              <a:xfrm>
                <a:off x="6553200" y="4267200"/>
                <a:ext cx="354013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L</a:t>
                </a:r>
              </a:p>
            </p:txBody>
          </p:sp>
          <p:sp>
            <p:nvSpPr>
              <p:cNvPr id="24" name="Text Box 29"/>
              <p:cNvSpPr txBox="1">
                <a:spLocks noChangeArrowheads="1"/>
              </p:cNvSpPr>
              <p:nvPr/>
            </p:nvSpPr>
            <p:spPr bwMode="auto">
              <a:xfrm>
                <a:off x="5334000" y="4267200"/>
                <a:ext cx="455613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-L</a:t>
                </a:r>
              </a:p>
            </p:txBody>
          </p:sp>
          <p:sp>
            <p:nvSpPr>
              <p:cNvPr id="25" name="Rectangle 30"/>
              <p:cNvSpPr>
                <a:spLocks noChangeArrowheads="1"/>
              </p:cNvSpPr>
              <p:nvPr/>
            </p:nvSpPr>
            <p:spPr bwMode="auto">
              <a:xfrm>
                <a:off x="8382000" y="4343400"/>
                <a:ext cx="33655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x</a:t>
                </a:r>
              </a:p>
            </p:txBody>
          </p:sp>
          <p:sp>
            <p:nvSpPr>
              <p:cNvPr id="26" name="Rectangle 39"/>
              <p:cNvSpPr>
                <a:spLocks noChangeArrowheads="1"/>
              </p:cNvSpPr>
              <p:nvPr/>
            </p:nvSpPr>
            <p:spPr bwMode="auto">
              <a:xfrm>
                <a:off x="5791200" y="4038600"/>
                <a:ext cx="76200" cy="304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>
              <a:off x="5638800" y="4038600"/>
              <a:ext cx="533400" cy="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 flipH="1">
              <a:off x="3722688" y="4343400"/>
              <a:ext cx="47355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5356225" y="1697037"/>
          <a:ext cx="1730375" cy="512763"/>
        </p:xfrm>
        <a:graphic>
          <a:graphicData uri="http://schemas.openxmlformats.org/presentationml/2006/ole">
            <p:oleObj spid="_x0000_s71682" name="Equation" r:id="rId3" imgW="685800" imgH="203040" progId="Equation.DSMT4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5202237" y="3048000"/>
          <a:ext cx="3941763" cy="704850"/>
        </p:xfrm>
        <a:graphic>
          <a:graphicData uri="http://schemas.openxmlformats.org/presentationml/2006/ole">
            <p:oleObj spid="_x0000_s71683" name="Equation" r:id="rId4" imgW="1562040" imgH="279360" progId="Equation.DSMT4">
              <p:embed/>
            </p:oleObj>
          </a:graphicData>
        </a:graphic>
      </p:graphicFrame>
      <p:grpSp>
        <p:nvGrpSpPr>
          <p:cNvPr id="30" name="Group 37"/>
          <p:cNvGrpSpPr/>
          <p:nvPr/>
        </p:nvGrpSpPr>
        <p:grpSpPr>
          <a:xfrm>
            <a:off x="152400" y="4198203"/>
            <a:ext cx="3805722" cy="830997"/>
            <a:chOff x="152400" y="5722203"/>
            <a:chExt cx="3805722" cy="830997"/>
          </a:xfrm>
        </p:grpSpPr>
        <p:sp>
          <p:nvSpPr>
            <p:cNvPr id="34" name="TextBox 33"/>
            <p:cNvSpPr txBox="1"/>
            <p:nvPr/>
          </p:nvSpPr>
          <p:spPr>
            <a:xfrm>
              <a:off x="152400" y="5722203"/>
              <a:ext cx="38057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Probability of finding particle</a:t>
              </a:r>
            </a:p>
            <a:p>
              <a:r>
                <a:rPr lang="en-US" sz="2400" dirty="0" smtClean="0"/>
                <a:t>in the interval </a:t>
              </a:r>
              <a:r>
                <a:rPr lang="en-US" sz="2400" dirty="0" err="1" smtClean="0"/>
                <a:t>dx</a:t>
              </a:r>
              <a:r>
                <a:rPr lang="en-US" sz="2400" dirty="0" smtClean="0"/>
                <a:t> is</a:t>
              </a:r>
              <a:endParaRPr lang="en-US" sz="2400" dirty="0"/>
            </a:p>
          </p:txBody>
        </p:sp>
        <p:graphicFrame>
          <p:nvGraphicFramePr>
            <p:cNvPr id="35" name="Object 34"/>
            <p:cNvGraphicFramePr>
              <a:graphicFrameLocks noChangeAspect="1"/>
            </p:cNvGraphicFramePr>
            <p:nvPr/>
          </p:nvGraphicFramePr>
          <p:xfrm>
            <a:off x="2620962" y="6149975"/>
            <a:ext cx="960438" cy="403225"/>
          </p:xfrm>
          <a:graphic>
            <a:graphicData uri="http://schemas.openxmlformats.org/presentationml/2006/ole">
              <p:oleObj spid="_x0000_s71684" name="Equation" r:id="rId5" imgW="482400" imgH="203040" progId="Equation.DSMT4">
                <p:embed/>
              </p:oleObj>
            </a:graphicData>
          </a:graphic>
        </p:graphicFrame>
      </p:grpSp>
      <p:sp>
        <p:nvSpPr>
          <p:cNvPr id="36" name="TextBox 35"/>
          <p:cNvSpPr txBox="1"/>
          <p:nvPr/>
        </p:nvSpPr>
        <p:spPr>
          <a:xfrm>
            <a:off x="5257800" y="1214735"/>
            <a:ext cx="1965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err="1" smtClean="0"/>
              <a:t>Wavefunction</a:t>
            </a:r>
            <a:endParaRPr lang="en-US" sz="2400" b="1" u="sng" dirty="0"/>
          </a:p>
        </p:txBody>
      </p:sp>
      <p:sp>
        <p:nvSpPr>
          <p:cNvPr id="37" name="TextBox 36"/>
          <p:cNvSpPr txBox="1"/>
          <p:nvPr/>
        </p:nvSpPr>
        <p:spPr>
          <a:xfrm>
            <a:off x="5257800" y="2662535"/>
            <a:ext cx="2615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Probability Density</a:t>
            </a:r>
            <a:endParaRPr lang="en-US" sz="2400" b="1" u="sng" dirty="0"/>
          </a:p>
        </p:txBody>
      </p:sp>
      <p:cxnSp>
        <p:nvCxnSpPr>
          <p:cNvPr id="40" name="Straight Arrow Connector 39"/>
          <p:cNvCxnSpPr>
            <a:stCxn id="34" idx="0"/>
            <a:endCxn id="24" idx="3"/>
          </p:cNvCxnSpPr>
          <p:nvPr/>
        </p:nvCxnSpPr>
        <p:spPr>
          <a:xfrm rot="5400000" flipH="1" flipV="1">
            <a:off x="1714592" y="3769670"/>
            <a:ext cx="769203" cy="878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762000" y="5257800"/>
          <a:ext cx="7307263" cy="822325"/>
        </p:xfrm>
        <a:graphic>
          <a:graphicData uri="http://schemas.openxmlformats.org/presentationml/2006/ole">
            <p:oleObj spid="_x0000_s71685" name="Equation" r:id="rId6" imgW="2933640" imgH="330120" progId="Equation.DSMT4">
              <p:embed/>
            </p:oleObj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2590800" y="6172200"/>
            <a:ext cx="3569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Normalized wave functions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FAD7-3976-4D80-8742-C5B881061DA6}" type="slidenum">
              <a:rPr lang="en-US"/>
              <a:pPr/>
              <a:t>36</a:t>
            </a:fld>
            <a:endParaRPr lang="en-US"/>
          </a:p>
        </p:txBody>
      </p:sp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533400" y="968276"/>
            <a:ext cx="8305800" cy="1938992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 marL="287338" indent="-287338"/>
            <a:r>
              <a:rPr lang="en-US" sz="2400" dirty="0" smtClean="0"/>
              <a:t>Below </a:t>
            </a:r>
            <a:r>
              <a:rPr lang="en-US" sz="2400" dirty="0"/>
              <a:t>is a </a:t>
            </a:r>
            <a:r>
              <a:rPr lang="en-US" sz="2400" dirty="0" smtClean="0"/>
              <a:t>wave function for a neutron.  At </a:t>
            </a:r>
            <a:r>
              <a:rPr lang="en-US" sz="2400" dirty="0"/>
              <a:t>what value of x</a:t>
            </a:r>
          </a:p>
          <a:p>
            <a:pPr marL="287338" indent="-287338"/>
            <a:r>
              <a:rPr lang="en-US" sz="2400" dirty="0" smtClean="0"/>
              <a:t>	is </a:t>
            </a:r>
            <a:r>
              <a:rPr lang="en-US" sz="2400" dirty="0"/>
              <a:t>the neutron most likely </a:t>
            </a:r>
            <a:r>
              <a:rPr lang="en-US" sz="2400" dirty="0" smtClean="0"/>
              <a:t>to </a:t>
            </a:r>
            <a:r>
              <a:rPr lang="en-US" sz="2400" dirty="0"/>
              <a:t>be </a:t>
            </a:r>
            <a:r>
              <a:rPr lang="en-US" sz="2400" dirty="0" smtClean="0"/>
              <a:t>found?</a:t>
            </a:r>
          </a:p>
          <a:p>
            <a:pPr marL="287338" indent="-287338"/>
            <a:endParaRPr lang="en-US" sz="2400" dirty="0"/>
          </a:p>
          <a:p>
            <a:pPr marL="287338" indent="-287338"/>
            <a:r>
              <a:rPr lang="en-US" sz="2400" dirty="0" smtClean="0"/>
              <a:t>A) X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		B) X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		C) X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		D) There is no one						      most likely place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144846" y="228600"/>
            <a:ext cx="2874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Matter Waves</a:t>
            </a:r>
            <a:endParaRPr lang="en-US" sz="3600" b="1" u="sng" dirty="0"/>
          </a:p>
        </p:txBody>
      </p:sp>
      <p:grpSp>
        <p:nvGrpSpPr>
          <p:cNvPr id="2" name="Group 8"/>
          <p:cNvGrpSpPr/>
          <p:nvPr/>
        </p:nvGrpSpPr>
        <p:grpSpPr>
          <a:xfrm>
            <a:off x="2286000" y="2863850"/>
            <a:ext cx="4673600" cy="3994150"/>
            <a:chOff x="2286000" y="2863850"/>
            <a:chExt cx="4673600" cy="3994150"/>
          </a:xfrm>
        </p:grpSpPr>
        <p:pic>
          <p:nvPicPr>
            <p:cNvPr id="106503" name="Picture 7" descr="39_stt_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0" y="2863850"/>
              <a:ext cx="4673600" cy="3994150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2895600" y="6553200"/>
              <a:ext cx="3733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114800" y="1905000"/>
            <a:ext cx="990600" cy="8382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/>
          <p:nvPr/>
        </p:nvGrpSpPr>
        <p:grpSpPr>
          <a:xfrm>
            <a:off x="304800" y="457200"/>
            <a:ext cx="8556625" cy="2971800"/>
            <a:chOff x="304800" y="381000"/>
            <a:chExt cx="8556625" cy="2971800"/>
          </a:xfrm>
        </p:grpSpPr>
        <p:grpSp>
          <p:nvGrpSpPr>
            <p:cNvPr id="5" name="Group 38"/>
            <p:cNvGrpSpPr/>
            <p:nvPr/>
          </p:nvGrpSpPr>
          <p:grpSpPr>
            <a:xfrm>
              <a:off x="304800" y="425450"/>
              <a:ext cx="5213350" cy="2927350"/>
              <a:chOff x="304800" y="425450"/>
              <a:chExt cx="5213350" cy="2927350"/>
            </a:xfrm>
          </p:grpSpPr>
          <p:grpSp>
            <p:nvGrpSpPr>
              <p:cNvPr id="6" name="Group 36"/>
              <p:cNvGrpSpPr/>
              <p:nvPr/>
            </p:nvGrpSpPr>
            <p:grpSpPr>
              <a:xfrm>
                <a:off x="304800" y="425450"/>
                <a:ext cx="5213350" cy="2927350"/>
                <a:chOff x="304800" y="425450"/>
                <a:chExt cx="5213350" cy="2927350"/>
              </a:xfrm>
            </p:grpSpPr>
            <p:grpSp>
              <p:nvGrpSpPr>
                <p:cNvPr id="7" name="Group 34"/>
                <p:cNvGrpSpPr/>
                <p:nvPr/>
              </p:nvGrpSpPr>
              <p:grpSpPr>
                <a:xfrm>
                  <a:off x="304800" y="793750"/>
                  <a:ext cx="5213350" cy="2559050"/>
                  <a:chOff x="304800" y="793750"/>
                  <a:chExt cx="5213350" cy="2559050"/>
                </a:xfrm>
              </p:grpSpPr>
              <p:grpSp>
                <p:nvGrpSpPr>
                  <p:cNvPr id="8" name="Group 29"/>
                  <p:cNvGrpSpPr/>
                  <p:nvPr/>
                </p:nvGrpSpPr>
                <p:grpSpPr>
                  <a:xfrm>
                    <a:off x="1119188" y="793750"/>
                    <a:ext cx="4398962" cy="2559050"/>
                    <a:chOff x="1119188" y="828675"/>
                    <a:chExt cx="4398962" cy="2559050"/>
                  </a:xfrm>
                </p:grpSpPr>
                <p:grpSp>
                  <p:nvGrpSpPr>
                    <p:cNvPr id="9" name="Group 1"/>
                    <p:cNvGrpSpPr/>
                    <p:nvPr/>
                  </p:nvGrpSpPr>
                  <p:grpSpPr>
                    <a:xfrm>
                      <a:off x="1119188" y="828675"/>
                      <a:ext cx="4398962" cy="2559050"/>
                      <a:chOff x="1119188" y="828675"/>
                      <a:chExt cx="4398962" cy="2559050"/>
                    </a:xfrm>
                  </p:grpSpPr>
                  <p:sp>
                    <p:nvSpPr>
                      <p:cNvPr id="3" name="Line 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884488" y="828675"/>
                        <a:ext cx="0" cy="2559050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" name="Line 1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57288" y="2111375"/>
                        <a:ext cx="3448050" cy="1588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" name="Rectangle 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05263" y="2201863"/>
                        <a:ext cx="155575" cy="3349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r>
                          <a:rPr lang="en-US" sz="2200">
                            <a:solidFill>
                              <a:srgbClr val="000000"/>
                            </a:solidFill>
                          </a:rPr>
                          <a:t>L</a:t>
                        </a:r>
                        <a:endParaRPr lang="en-US" sz="2400"/>
                      </a:p>
                    </p:txBody>
                  </p:sp>
                  <p:sp>
                    <p:nvSpPr>
                      <p:cNvPr id="14" name="Line 4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31963" y="2108200"/>
                        <a:ext cx="0" cy="84455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FF505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" name="Line 4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033838" y="2108200"/>
                        <a:ext cx="145256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FF505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" name="Line 4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37013" y="1265238"/>
                        <a:ext cx="0" cy="84296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FF505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" name="Text Box 4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627188" y="1524000"/>
                        <a:ext cx="354012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2400" i="1"/>
                          <a:t>a</a:t>
                        </a:r>
                      </a:p>
                    </p:txBody>
                  </p:sp>
                  <p:sp>
                    <p:nvSpPr>
                      <p:cNvPr id="18" name="Text Box 4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141538" y="1524000"/>
                        <a:ext cx="354012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2400" i="1"/>
                          <a:t>b</a:t>
                        </a:r>
                      </a:p>
                    </p:txBody>
                  </p:sp>
                  <p:sp>
                    <p:nvSpPr>
                      <p:cNvPr id="19" name="Text Box 5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90813" y="1495425"/>
                        <a:ext cx="336550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2400" i="1"/>
                          <a:t>c</a:t>
                        </a:r>
                      </a:p>
                    </p:txBody>
                  </p:sp>
                  <p:sp>
                    <p:nvSpPr>
                      <p:cNvPr id="20" name="Rectangle 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66950" y="1905000"/>
                        <a:ext cx="76200" cy="381000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44000"/>
                        </a:scheme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" name="Rectangle 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3213" y="1873250"/>
                        <a:ext cx="74612" cy="412750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44000"/>
                        </a:scheme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" name="Text Box 5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473450" y="1527175"/>
                        <a:ext cx="354013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2400" i="1"/>
                          <a:t>d</a:t>
                        </a:r>
                      </a:p>
                    </p:txBody>
                  </p:sp>
                  <p:sp>
                    <p:nvSpPr>
                      <p:cNvPr id="23" name="Text Box 5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19188" y="1736725"/>
                        <a:ext cx="506412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2400"/>
                          <a:t>dx</a:t>
                        </a:r>
                      </a:p>
                    </p:txBody>
                  </p:sp>
                  <p:sp>
                    <p:nvSpPr>
                      <p:cNvPr id="24" name="Rectangle 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81600" y="1981200"/>
                        <a:ext cx="336550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2400"/>
                          <a:t>x</a:t>
                        </a:r>
                      </a:p>
                    </p:txBody>
                  </p:sp>
                </p:grpSp>
                <p:cxnSp>
                  <p:nvCxnSpPr>
                    <p:cNvPr id="26" name="Straight Connector 25"/>
                    <p:cNvCxnSpPr>
                      <a:stCxn id="14" idx="1"/>
                      <a:endCxn id="16" idx="0"/>
                    </p:cNvCxnSpPr>
                    <p:nvPr/>
                  </p:nvCxnSpPr>
                  <p:spPr>
                    <a:xfrm rot="5400000" flipH="1" flipV="1">
                      <a:off x="2040732" y="956469"/>
                      <a:ext cx="1687512" cy="2305050"/>
                    </a:xfrm>
                    <a:prstGeom prst="line">
                      <a:avLst/>
                    </a:prstGeom>
                    <a:ln w="2222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600" y="1905000"/>
                      <a:ext cx="76200" cy="381000"/>
                    </a:xfrm>
                    <a:prstGeom prst="rect">
                      <a:avLst/>
                    </a:prstGeom>
                    <a:solidFill>
                      <a:schemeClr val="accent1">
                        <a:alpha val="44000"/>
                      </a:schemeClr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24000" y="1981200"/>
                      <a:ext cx="2286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" name="Line 5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8800" y="1981200"/>
                      <a:ext cx="2286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4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4800" y="2057400"/>
                    <a:ext cx="145256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505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aphicFrame>
              <p:nvGraphicFramePr>
                <p:cNvPr id="36" name="Object 35"/>
                <p:cNvGraphicFramePr>
                  <a:graphicFrameLocks noChangeAspect="1"/>
                </p:cNvGraphicFramePr>
                <p:nvPr/>
              </p:nvGraphicFramePr>
              <p:xfrm>
                <a:off x="2590800" y="425450"/>
                <a:ext cx="722313" cy="412750"/>
              </p:xfrm>
              <a:graphic>
                <a:graphicData uri="http://schemas.openxmlformats.org/presentationml/2006/ole">
                  <p:oleObj spid="_x0000_s74754" name="Equation" r:id="rId3" imgW="355320" imgH="203040" progId="Equation.DSMT4">
                    <p:embed/>
                  </p:oleObj>
                </a:graphicData>
              </a:graphic>
            </p:graphicFrame>
          </p:grpSp>
          <p:sp>
            <p:nvSpPr>
              <p:cNvPr id="38" name="Rectangle 55"/>
              <p:cNvSpPr>
                <a:spLocks noChangeArrowheads="1"/>
              </p:cNvSpPr>
              <p:nvPr/>
            </p:nvSpPr>
            <p:spPr bwMode="auto">
              <a:xfrm>
                <a:off x="3625850" y="1828800"/>
                <a:ext cx="74613" cy="415925"/>
              </a:xfrm>
              <a:prstGeom prst="rect">
                <a:avLst/>
              </a:prstGeom>
              <a:solidFill>
                <a:schemeClr val="accent1">
                  <a:alpha val="44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40" name="Object 39"/>
            <p:cNvGraphicFramePr>
              <a:graphicFrameLocks noChangeAspect="1"/>
            </p:cNvGraphicFramePr>
            <p:nvPr/>
          </p:nvGraphicFramePr>
          <p:xfrm>
            <a:off x="4419600" y="381000"/>
            <a:ext cx="4441825" cy="612775"/>
          </p:xfrm>
          <a:graphic>
            <a:graphicData uri="http://schemas.openxmlformats.org/presentationml/2006/ole">
              <p:oleObj spid="_x0000_s74755" name="Equation" r:id="rId4" imgW="2209680" imgH="304560" progId="Equation.DSMT4">
                <p:embed/>
              </p:oleObj>
            </a:graphicData>
          </a:graphic>
        </p:graphicFrame>
        <p:graphicFrame>
          <p:nvGraphicFramePr>
            <p:cNvPr id="41" name="Object 40"/>
            <p:cNvGraphicFramePr>
              <a:graphicFrameLocks noChangeAspect="1"/>
            </p:cNvGraphicFramePr>
            <p:nvPr/>
          </p:nvGraphicFramePr>
          <p:xfrm>
            <a:off x="5105400" y="1066800"/>
            <a:ext cx="1782763" cy="357188"/>
          </p:xfrm>
          <a:graphic>
            <a:graphicData uri="http://schemas.openxmlformats.org/presentationml/2006/ole">
              <p:oleObj spid="_x0000_s74756" name="Equation" r:id="rId5" imgW="888840" imgH="177480" progId="Equation.DSMT4">
                <p:embed/>
              </p:oleObj>
            </a:graphicData>
          </a:graphic>
        </p:graphicFrame>
      </p:grpSp>
      <p:sp>
        <p:nvSpPr>
          <p:cNvPr id="46" name="Text Box 60"/>
          <p:cNvSpPr txBox="1">
            <a:spLocks noChangeArrowheads="1"/>
          </p:cNvSpPr>
          <p:nvPr/>
        </p:nvSpPr>
        <p:spPr bwMode="auto">
          <a:xfrm>
            <a:off x="1371600" y="3505200"/>
            <a:ext cx="6781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How do the probabilities of finding the electron near (within </a:t>
            </a:r>
            <a:r>
              <a:rPr lang="en-US" sz="2400" dirty="0" err="1"/>
              <a:t>dx</a:t>
            </a:r>
            <a:r>
              <a:rPr lang="en-US" sz="2400" dirty="0"/>
              <a:t>) of </a:t>
            </a:r>
            <a:r>
              <a:rPr lang="en-US" sz="2400" i="1" dirty="0" err="1"/>
              <a:t>a,b,c</a:t>
            </a:r>
            <a:r>
              <a:rPr lang="en-US" sz="2400" i="1" dirty="0"/>
              <a:t>,</a:t>
            </a:r>
            <a:r>
              <a:rPr lang="en-US" sz="2400" dirty="0"/>
              <a:t> and </a:t>
            </a:r>
            <a:r>
              <a:rPr lang="en-US" sz="2400" i="1" dirty="0"/>
              <a:t>d</a:t>
            </a:r>
            <a:r>
              <a:rPr lang="en-US" sz="2400" dirty="0"/>
              <a:t> </a:t>
            </a:r>
            <a:r>
              <a:rPr lang="en-US" sz="2400" dirty="0" smtClean="0"/>
              <a:t>compare? </a:t>
            </a:r>
            <a:endParaRPr lang="en-US" sz="2400" dirty="0"/>
          </a:p>
          <a:p>
            <a:endParaRPr lang="en-US" sz="2400" dirty="0" smtClean="0"/>
          </a:p>
          <a:p>
            <a:pPr marL="457200" indent="-457200">
              <a:buAutoNum type="alphaUcParenR"/>
            </a:pPr>
            <a:r>
              <a:rPr lang="en-US" sz="2400" dirty="0" smtClean="0"/>
              <a:t>d &gt; c &gt; b &gt; a</a:t>
            </a:r>
          </a:p>
          <a:p>
            <a:pPr marL="457200" indent="-457200">
              <a:buAutoNum type="alphaUcParenR"/>
            </a:pPr>
            <a:r>
              <a:rPr lang="en-US" sz="2400" i="1" dirty="0" smtClean="0"/>
              <a:t>a = b = c = d</a:t>
            </a:r>
          </a:p>
          <a:p>
            <a:pPr marL="457200" indent="-457200">
              <a:buAutoNum type="alphaUcParenR"/>
            </a:pPr>
            <a:r>
              <a:rPr lang="en-US" sz="2400" i="1" dirty="0" smtClean="0"/>
              <a:t>d &gt; b &gt; a &gt; c</a:t>
            </a:r>
          </a:p>
          <a:p>
            <a:pPr marL="457200" indent="-457200">
              <a:buAutoNum type="alphaUcParenR"/>
            </a:pPr>
            <a:r>
              <a:rPr lang="en-US" sz="2400" i="1" dirty="0" smtClean="0"/>
              <a:t>a &gt; d &gt; b &gt; c</a:t>
            </a:r>
          </a:p>
        </p:txBody>
      </p:sp>
      <p:sp>
        <p:nvSpPr>
          <p:cNvPr id="47" name="Text Box 59"/>
          <p:cNvSpPr txBox="1">
            <a:spLocks noChangeArrowheads="1"/>
          </p:cNvSpPr>
          <p:nvPr/>
        </p:nvSpPr>
        <p:spPr bwMode="auto">
          <a:xfrm>
            <a:off x="103188" y="0"/>
            <a:ext cx="774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An electron is described by the following wave function: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59"/>
          <p:cNvSpPr txBox="1">
            <a:spLocks noChangeArrowheads="1"/>
          </p:cNvSpPr>
          <p:nvPr/>
        </p:nvSpPr>
        <p:spPr bwMode="auto">
          <a:xfrm>
            <a:off x="103188" y="0"/>
            <a:ext cx="774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An electron is described by the following wave function: </a:t>
            </a:r>
          </a:p>
        </p:txBody>
      </p:sp>
      <p:grpSp>
        <p:nvGrpSpPr>
          <p:cNvPr id="2" name="Group 71"/>
          <p:cNvGrpSpPr/>
          <p:nvPr/>
        </p:nvGrpSpPr>
        <p:grpSpPr>
          <a:xfrm>
            <a:off x="304800" y="457200"/>
            <a:ext cx="8556625" cy="2971800"/>
            <a:chOff x="304800" y="457200"/>
            <a:chExt cx="8556625" cy="2971800"/>
          </a:xfrm>
        </p:grpSpPr>
        <p:grpSp>
          <p:nvGrpSpPr>
            <p:cNvPr id="5" name="Group 66"/>
            <p:cNvGrpSpPr/>
            <p:nvPr/>
          </p:nvGrpSpPr>
          <p:grpSpPr>
            <a:xfrm>
              <a:off x="304800" y="457200"/>
              <a:ext cx="8556625" cy="2971800"/>
              <a:chOff x="304800" y="457200"/>
              <a:chExt cx="8556625" cy="2971800"/>
            </a:xfrm>
          </p:grpSpPr>
          <p:grpSp>
            <p:nvGrpSpPr>
              <p:cNvPr id="6" name="Group 64"/>
              <p:cNvGrpSpPr/>
              <p:nvPr/>
            </p:nvGrpSpPr>
            <p:grpSpPr>
              <a:xfrm>
                <a:off x="304800" y="457200"/>
                <a:ext cx="8556625" cy="2971800"/>
                <a:chOff x="304800" y="457200"/>
                <a:chExt cx="8556625" cy="2971800"/>
              </a:xfrm>
            </p:grpSpPr>
            <p:grpSp>
              <p:nvGrpSpPr>
                <p:cNvPr id="7" name="Group 60"/>
                <p:cNvGrpSpPr/>
                <p:nvPr/>
              </p:nvGrpSpPr>
              <p:grpSpPr>
                <a:xfrm>
                  <a:off x="304800" y="457200"/>
                  <a:ext cx="8556625" cy="2971800"/>
                  <a:chOff x="304800" y="457200"/>
                  <a:chExt cx="8556625" cy="2971800"/>
                </a:xfrm>
              </p:grpSpPr>
              <p:grpSp>
                <p:nvGrpSpPr>
                  <p:cNvPr id="8" name="Group 58"/>
                  <p:cNvGrpSpPr/>
                  <p:nvPr/>
                </p:nvGrpSpPr>
                <p:grpSpPr>
                  <a:xfrm>
                    <a:off x="304800" y="457200"/>
                    <a:ext cx="8556625" cy="2971800"/>
                    <a:chOff x="304800" y="457200"/>
                    <a:chExt cx="8556625" cy="2971800"/>
                  </a:xfrm>
                </p:grpSpPr>
                <p:grpSp>
                  <p:nvGrpSpPr>
                    <p:cNvPr id="9" name="Group 47"/>
                    <p:cNvGrpSpPr/>
                    <p:nvPr/>
                  </p:nvGrpSpPr>
                  <p:grpSpPr>
                    <a:xfrm>
                      <a:off x="304800" y="457200"/>
                      <a:ext cx="8556625" cy="2971800"/>
                      <a:chOff x="304800" y="457200"/>
                      <a:chExt cx="8556625" cy="2971800"/>
                    </a:xfrm>
                  </p:grpSpPr>
                  <p:grpSp>
                    <p:nvGrpSpPr>
                      <p:cNvPr id="10" name="Group 41"/>
                      <p:cNvGrpSpPr/>
                      <p:nvPr/>
                    </p:nvGrpSpPr>
                    <p:grpSpPr>
                      <a:xfrm>
                        <a:off x="304800" y="457200"/>
                        <a:ext cx="8556625" cy="2971800"/>
                        <a:chOff x="304800" y="381000"/>
                        <a:chExt cx="8556625" cy="2971800"/>
                      </a:xfrm>
                    </p:grpSpPr>
                    <p:grpSp>
                      <p:nvGrpSpPr>
                        <p:cNvPr id="11" name="Group 36"/>
                        <p:cNvGrpSpPr/>
                        <p:nvPr/>
                      </p:nvGrpSpPr>
                      <p:grpSpPr>
                        <a:xfrm>
                          <a:off x="304800" y="425450"/>
                          <a:ext cx="5213350" cy="2927350"/>
                          <a:chOff x="304800" y="425450"/>
                          <a:chExt cx="5213350" cy="2927350"/>
                        </a:xfrm>
                      </p:grpSpPr>
                      <p:grpSp>
                        <p:nvGrpSpPr>
                          <p:cNvPr id="19" name="Group 34"/>
                          <p:cNvGrpSpPr/>
                          <p:nvPr/>
                        </p:nvGrpSpPr>
                        <p:grpSpPr>
                          <a:xfrm>
                            <a:off x="304800" y="793750"/>
                            <a:ext cx="5213350" cy="2559050"/>
                            <a:chOff x="304800" y="793750"/>
                            <a:chExt cx="5213350" cy="2559050"/>
                          </a:xfrm>
                        </p:grpSpPr>
                        <p:grpSp>
                          <p:nvGrpSpPr>
                            <p:cNvPr id="21" name="Group 29"/>
                            <p:cNvGrpSpPr/>
                            <p:nvPr/>
                          </p:nvGrpSpPr>
                          <p:grpSpPr>
                            <a:xfrm>
                              <a:off x="1119188" y="793750"/>
                              <a:ext cx="4398962" cy="2559050"/>
                              <a:chOff x="1119188" y="828675"/>
                              <a:chExt cx="4398962" cy="2559050"/>
                            </a:xfrm>
                          </p:grpSpPr>
                          <p:grpSp>
                            <p:nvGrpSpPr>
                              <p:cNvPr id="22" name="Group 1"/>
                              <p:cNvGrpSpPr/>
                              <p:nvPr/>
                            </p:nvGrpSpPr>
                            <p:grpSpPr>
                              <a:xfrm>
                                <a:off x="1119188" y="828675"/>
                                <a:ext cx="4398962" cy="2559050"/>
                                <a:chOff x="1119188" y="828675"/>
                                <a:chExt cx="4398962" cy="2559050"/>
                              </a:xfrm>
                            </p:grpSpPr>
                            <p:sp>
                              <p:nvSpPr>
                                <p:cNvPr id="3" name="Line 2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884488" y="828675"/>
                                  <a:ext cx="0" cy="255905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4" name="Line 10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157288" y="2111375"/>
                                  <a:ext cx="3448050" cy="158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2" name="Rectangle 4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60650" y="1036638"/>
                                  <a:ext cx="176213" cy="334962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wrap="none" lIns="0" tIns="0" rIns="0" bIns="0">
                                  <a:spAutoFit/>
                                </a:bodyPr>
                                <a:lstStyle/>
                                <a:p>
                                  <a:r>
                                    <a:rPr lang="en-US" sz="2200">
                                      <a:solidFill>
                                        <a:srgbClr val="000000"/>
                                      </a:solidFill>
                                      <a:latin typeface="Symbol" pitchFamily="100" charset="2"/>
                                    </a:rPr>
                                    <a:t></a:t>
                                  </a:r>
                                  <a:endParaRPr lang="en-US" sz="2400">
                                    <a:latin typeface="Symbol" pitchFamily="100" charset="2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3" name="Rectangle 4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005263" y="2201863"/>
                                  <a:ext cx="155575" cy="334962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wrap="none" lIns="0" tIns="0" rIns="0" bIns="0">
                                  <a:spAutoFit/>
                                </a:bodyPr>
                                <a:lstStyle/>
                                <a:p>
                                  <a:r>
                                    <a:rPr lang="en-US" sz="2200">
                                      <a:solidFill>
                                        <a:srgbClr val="000000"/>
                                      </a:solidFill>
                                    </a:rPr>
                                    <a:t>L</a:t>
                                  </a:r>
                                  <a:endParaRPr lang="en-US" sz="2400"/>
                                </a:p>
                              </p:txBody>
                            </p:sp>
                            <p:sp>
                              <p:nvSpPr>
                                <p:cNvPr id="14" name="Line 43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731963" y="2108200"/>
                                  <a:ext cx="0" cy="84455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28575">
                                  <a:solidFill>
                                    <a:srgbClr val="FF505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</p:spPr>
                              <p:txBody>
                                <a:bodyPr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5" name="Line 45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4033838" y="2108200"/>
                                  <a:ext cx="1452562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28575">
                                  <a:solidFill>
                                    <a:srgbClr val="FF505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</p:spPr>
                              <p:txBody>
                                <a:bodyPr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6" name="Line 46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4037013" y="1265238"/>
                                  <a:ext cx="0" cy="842962"/>
                                </a:xfrm>
                                <a:prstGeom prst="line">
                                  <a:avLst/>
                                </a:prstGeom>
                                <a:noFill/>
                                <a:ln w="28575">
                                  <a:solidFill>
                                    <a:srgbClr val="FF505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</p:spPr>
                              <p:txBody>
                                <a:bodyPr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7" name="Text Box 48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627188" y="1524000"/>
                                  <a:ext cx="354012" cy="457200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  <a:effectLst/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r>
                                    <a:rPr lang="en-US" sz="2400" i="1"/>
                                    <a:t>a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18" name="Text Box 49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141538" y="1524000"/>
                                  <a:ext cx="354012" cy="457200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  <a:effectLst/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r>
                                    <a:rPr lang="en-US" sz="2400" i="1"/>
                                    <a:t>b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20" name="Rectangle 5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266950" y="1905000"/>
                                  <a:ext cx="76200" cy="381000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accent1">
                                    <a:alpha val="44000"/>
                                  </a:schemeClr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23" name="Text Box 58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119188" y="1736725"/>
                                  <a:ext cx="506412" cy="457200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  <a:effectLst/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r>
                                    <a:rPr lang="en-US" sz="2400"/>
                                    <a:t>dx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24" name="Rectangle 6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5181600" y="1981200"/>
                                  <a:ext cx="336550" cy="457200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  <a:effectLst/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r>
                                    <a:rPr lang="en-US" sz="2400"/>
                                    <a:t>x</a:t>
                                  </a:r>
                                </a:p>
                              </p:txBody>
                            </p:sp>
                          </p:grpSp>
                          <p:cxnSp>
                            <p:nvCxnSpPr>
                              <p:cNvPr id="26" name="Straight Connector 25"/>
                              <p:cNvCxnSpPr>
                                <a:stCxn id="14" idx="1"/>
                                <a:endCxn id="16" idx="0"/>
                              </p:cNvCxnSpPr>
                              <p:nvPr/>
                            </p:nvCxnSpPr>
                            <p:spPr>
                              <a:xfrm rot="5400000" flipH="1" flipV="1">
                                <a:off x="2040732" y="956469"/>
                                <a:ext cx="1687512" cy="2305050"/>
                              </a:xfrm>
                              <a:prstGeom prst="line">
                                <a:avLst/>
                              </a:prstGeom>
                              <a:ln w="22225">
                                <a:solidFill>
                                  <a:srgbClr val="FF0000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27" name="Rectangle 5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752600" y="1905000"/>
                                <a:ext cx="76200" cy="38100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1">
                                  <a:alpha val="44000"/>
                                </a:schemeClr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28" name="Line 5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524000" y="1981200"/>
                                <a:ext cx="22860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 type="triangle" w="med" len="med"/>
                              </a:ln>
                              <a:effectLst/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29" name="Line 5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828800" y="1981200"/>
                                <a:ext cx="22860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 type="triangle" w="med" len="med"/>
                              </a:ln>
                              <a:effectLst/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34" name="Line 4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04800" y="2057400"/>
                              <a:ext cx="1452562" cy="0"/>
                            </a:xfrm>
                            <a:prstGeom prst="line">
                              <a:avLst/>
                            </a:prstGeom>
                            <a:noFill/>
                            <a:ln w="28575">
                              <a:solidFill>
                                <a:srgbClr val="FF505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</p:grpSp>
                  </p:grpSp>
                  <p:sp>
                    <p:nvSpPr>
                      <p:cNvPr id="37" name="Line 4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4800" y="2108200"/>
                        <a:ext cx="1452563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66CC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9" name="Freeform 1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06563" y="889000"/>
                        <a:ext cx="123488" cy="2416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60" y="84"/>
                          </a:cxn>
                          <a:cxn ang="0">
                            <a:pos x="120" y="162"/>
                          </a:cxn>
                        </a:cxnLst>
                        <a:rect l="0" t="0" r="r" b="b"/>
                        <a:pathLst>
                          <a:path w="120" h="162">
                            <a:moveTo>
                              <a:pt x="0" y="0"/>
                            </a:moveTo>
                            <a:lnTo>
                              <a:pt x="60" y="84"/>
                            </a:lnTo>
                            <a:lnTo>
                              <a:pt x="120" y="162"/>
                            </a:lnTo>
                          </a:path>
                        </a:pathLst>
                      </a:custGeom>
                      <a:noFill/>
                      <a:ln w="28575">
                        <a:solidFill>
                          <a:srgbClr val="0066CC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2" name="Freeform 1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25301" y="1121655"/>
                        <a:ext cx="115572" cy="20804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54" y="72"/>
                          </a:cxn>
                          <a:cxn ang="0">
                            <a:pos x="114" y="138"/>
                          </a:cxn>
                        </a:cxnLst>
                        <a:rect l="0" t="0" r="r" b="b"/>
                        <a:pathLst>
                          <a:path w="114" h="138">
                            <a:moveTo>
                              <a:pt x="0" y="0"/>
                            </a:moveTo>
                            <a:lnTo>
                              <a:pt x="54" y="72"/>
                            </a:lnTo>
                            <a:lnTo>
                              <a:pt x="114" y="138"/>
                            </a:lnTo>
                          </a:path>
                        </a:pathLst>
                      </a:custGeom>
                      <a:noFill/>
                      <a:ln w="28575">
                        <a:solidFill>
                          <a:srgbClr val="0066CC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3" name="Line 10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36123" y="1322990"/>
                        <a:ext cx="123488" cy="18567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66CC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4" name="Freeform 1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4861" y="1501956"/>
                        <a:ext cx="121904" cy="17001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60" y="60"/>
                          </a:cxn>
                          <a:cxn ang="0">
                            <a:pos x="120" y="114"/>
                          </a:cxn>
                        </a:cxnLst>
                        <a:rect l="0" t="0" r="r" b="b"/>
                        <a:pathLst>
                          <a:path w="120" h="114">
                            <a:moveTo>
                              <a:pt x="0" y="0"/>
                            </a:moveTo>
                            <a:lnTo>
                              <a:pt x="60" y="60"/>
                            </a:lnTo>
                            <a:lnTo>
                              <a:pt x="120" y="114"/>
                            </a:lnTo>
                          </a:path>
                        </a:pathLst>
                      </a:custGeom>
                      <a:noFill/>
                      <a:ln w="28575">
                        <a:solidFill>
                          <a:srgbClr val="0066CC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" name="Freeform 1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76766" y="1671972"/>
                        <a:ext cx="112405" cy="12975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54" y="48"/>
                          </a:cxn>
                          <a:cxn ang="0">
                            <a:pos x="114" y="90"/>
                          </a:cxn>
                        </a:cxnLst>
                        <a:rect l="0" t="0" r="r" b="b"/>
                        <a:pathLst>
                          <a:path w="114" h="90">
                            <a:moveTo>
                              <a:pt x="0" y="0"/>
                            </a:moveTo>
                            <a:lnTo>
                              <a:pt x="54" y="48"/>
                            </a:lnTo>
                            <a:lnTo>
                              <a:pt x="114" y="90"/>
                            </a:lnTo>
                          </a:path>
                        </a:pathLst>
                      </a:custGeom>
                      <a:noFill/>
                      <a:ln w="28575">
                        <a:solidFill>
                          <a:srgbClr val="0066CC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" name="Line 1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31894" y="918082"/>
                        <a:ext cx="0" cy="1187881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66CC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9" name="Line 4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33838" y="2108200"/>
                      <a:ext cx="1452563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66CC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" name="Line 1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0663" y="920319"/>
                      <a:ext cx="0" cy="118788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66CC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" name="Freeform 109"/>
                    <p:cNvSpPr>
                      <a:spLocks/>
                    </p:cNvSpPr>
                    <p:nvPr/>
                  </p:nvSpPr>
                  <p:spPr bwMode="auto">
                    <a:xfrm>
                      <a:off x="2406326" y="1913575"/>
                      <a:ext cx="117155" cy="7829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60" y="30"/>
                        </a:cxn>
                        <a:cxn ang="0">
                          <a:pos x="120" y="54"/>
                        </a:cxn>
                      </a:cxnLst>
                      <a:rect l="0" t="0" r="r" b="b"/>
                      <a:pathLst>
                        <a:path w="120" h="54">
                          <a:moveTo>
                            <a:pt x="0" y="0"/>
                          </a:moveTo>
                          <a:lnTo>
                            <a:pt x="60" y="30"/>
                          </a:lnTo>
                          <a:lnTo>
                            <a:pt x="120" y="54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0066CC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" name="Freeform 111"/>
                    <p:cNvSpPr>
                      <a:spLocks/>
                    </p:cNvSpPr>
                    <p:nvPr/>
                  </p:nvSpPr>
                  <p:spPr bwMode="auto">
                    <a:xfrm>
                      <a:off x="2982602" y="2052273"/>
                      <a:ext cx="118738" cy="425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0"/>
                        </a:cxn>
                        <a:cxn ang="0">
                          <a:pos x="60" y="18"/>
                        </a:cxn>
                        <a:cxn ang="0">
                          <a:pos x="120" y="0"/>
                        </a:cxn>
                      </a:cxnLst>
                      <a:rect l="0" t="0" r="r" b="b"/>
                      <a:pathLst>
                        <a:path w="120" h="30">
                          <a:moveTo>
                            <a:pt x="0" y="30"/>
                          </a:moveTo>
                          <a:lnTo>
                            <a:pt x="60" y="18"/>
                          </a:lnTo>
                          <a:lnTo>
                            <a:pt x="120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0066CC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" name="Freeform 113"/>
                    <p:cNvSpPr>
                      <a:spLocks/>
                    </p:cNvSpPr>
                    <p:nvPr/>
                  </p:nvSpPr>
                  <p:spPr bwMode="auto">
                    <a:xfrm>
                      <a:off x="3212162" y="1913575"/>
                      <a:ext cx="117155" cy="7829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4"/>
                        </a:cxn>
                        <a:cxn ang="0">
                          <a:pos x="60" y="30"/>
                        </a:cxn>
                        <a:cxn ang="0">
                          <a:pos x="120" y="0"/>
                        </a:cxn>
                      </a:cxnLst>
                      <a:rect l="0" t="0" r="r" b="b"/>
                      <a:pathLst>
                        <a:path w="120" h="54">
                          <a:moveTo>
                            <a:pt x="0" y="54"/>
                          </a:moveTo>
                          <a:lnTo>
                            <a:pt x="60" y="30"/>
                          </a:lnTo>
                          <a:lnTo>
                            <a:pt x="120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0066CC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3448055" y="1671972"/>
                      <a:ext cx="110822" cy="12975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0"/>
                        </a:cxn>
                        <a:cxn ang="0">
                          <a:pos x="54" y="48"/>
                        </a:cxn>
                        <a:cxn ang="0">
                          <a:pos x="114" y="0"/>
                        </a:cxn>
                      </a:cxnLst>
                      <a:rect l="0" t="0" r="r" b="b"/>
                      <a:pathLst>
                        <a:path w="114" h="90">
                          <a:moveTo>
                            <a:pt x="0" y="90"/>
                          </a:moveTo>
                          <a:lnTo>
                            <a:pt x="54" y="48"/>
                          </a:lnTo>
                          <a:lnTo>
                            <a:pt x="114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0066CC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" name="Line 11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77615" y="1329702"/>
                      <a:ext cx="117155" cy="178965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66CC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" name="Freeform 118"/>
                    <p:cNvSpPr>
                      <a:spLocks/>
                    </p:cNvSpPr>
                    <p:nvPr/>
                  </p:nvSpPr>
                  <p:spPr bwMode="auto">
                    <a:xfrm>
                      <a:off x="3790020" y="1121655"/>
                      <a:ext cx="117155" cy="2080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38"/>
                        </a:cxn>
                        <a:cxn ang="0">
                          <a:pos x="54" y="72"/>
                        </a:cxn>
                        <a:cxn ang="0">
                          <a:pos x="114" y="0"/>
                        </a:cxn>
                      </a:cxnLst>
                      <a:rect l="0" t="0" r="r" b="b"/>
                      <a:pathLst>
                        <a:path w="114" h="138">
                          <a:moveTo>
                            <a:pt x="0" y="138"/>
                          </a:moveTo>
                          <a:lnTo>
                            <a:pt x="54" y="72"/>
                          </a:lnTo>
                          <a:lnTo>
                            <a:pt x="114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0066CC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" name="Freeform 119"/>
                    <p:cNvSpPr>
                      <a:spLocks/>
                    </p:cNvSpPr>
                    <p:nvPr/>
                  </p:nvSpPr>
                  <p:spPr bwMode="auto">
                    <a:xfrm>
                      <a:off x="3907175" y="897948"/>
                      <a:ext cx="117155" cy="23265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62"/>
                        </a:cxn>
                        <a:cxn ang="0">
                          <a:pos x="60" y="84"/>
                        </a:cxn>
                        <a:cxn ang="0">
                          <a:pos x="120" y="0"/>
                        </a:cxn>
                      </a:cxnLst>
                      <a:rect l="0" t="0" r="r" b="b"/>
                      <a:pathLst>
                        <a:path w="120" h="162">
                          <a:moveTo>
                            <a:pt x="0" y="162"/>
                          </a:moveTo>
                          <a:lnTo>
                            <a:pt x="60" y="84"/>
                          </a:lnTo>
                          <a:lnTo>
                            <a:pt x="120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0066CC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" name="Freeform 96"/>
                    <p:cNvSpPr>
                      <a:spLocks/>
                    </p:cNvSpPr>
                    <p:nvPr/>
                  </p:nvSpPr>
                  <p:spPr bwMode="auto">
                    <a:xfrm>
                      <a:off x="2590800" y="2024063"/>
                      <a:ext cx="165100" cy="746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60" y="18"/>
                        </a:cxn>
                        <a:cxn ang="0">
                          <a:pos x="120" y="30"/>
                        </a:cxn>
                      </a:cxnLst>
                      <a:rect l="0" t="0" r="r" b="b"/>
                      <a:pathLst>
                        <a:path w="120" h="30">
                          <a:moveTo>
                            <a:pt x="0" y="0"/>
                          </a:moveTo>
                          <a:lnTo>
                            <a:pt x="60" y="18"/>
                          </a:lnTo>
                          <a:lnTo>
                            <a:pt x="120" y="3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0066CC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0" name="Freeform 116"/>
                  <p:cNvSpPr>
                    <a:spLocks/>
                  </p:cNvSpPr>
                  <p:nvPr/>
                </p:nvSpPr>
                <p:spPr bwMode="auto">
                  <a:xfrm>
                    <a:off x="3558877" y="1508667"/>
                    <a:ext cx="118738" cy="163306"/>
                  </a:xfrm>
                  <a:custGeom>
                    <a:avLst/>
                    <a:gdLst/>
                    <a:ahLst/>
                    <a:cxnLst>
                      <a:cxn ang="0">
                        <a:pos x="0" y="114"/>
                      </a:cxn>
                      <a:cxn ang="0">
                        <a:pos x="60" y="60"/>
                      </a:cxn>
                      <a:cxn ang="0">
                        <a:pos x="120" y="0"/>
                      </a:cxn>
                    </a:cxnLst>
                    <a:rect l="0" t="0" r="r" b="b"/>
                    <a:pathLst>
                      <a:path w="120" h="114">
                        <a:moveTo>
                          <a:pt x="0" y="114"/>
                        </a:moveTo>
                        <a:lnTo>
                          <a:pt x="60" y="60"/>
                        </a:lnTo>
                        <a:lnTo>
                          <a:pt x="120" y="0"/>
                        </a:lnTo>
                      </a:path>
                    </a:pathLst>
                  </a:custGeom>
                  <a:noFill/>
                  <a:ln w="28575">
                    <a:solidFill>
                      <a:srgbClr val="0066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2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3101340" y="1991873"/>
                  <a:ext cx="110822" cy="60401"/>
                </a:xfrm>
                <a:prstGeom prst="line">
                  <a:avLst/>
                </a:prstGeom>
                <a:noFill/>
                <a:ln w="28575">
                  <a:solidFill>
                    <a:srgbClr val="0066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Freeform 113"/>
                <p:cNvSpPr>
                  <a:spLocks/>
                </p:cNvSpPr>
                <p:nvPr/>
              </p:nvSpPr>
              <p:spPr bwMode="auto">
                <a:xfrm>
                  <a:off x="3212162" y="1913575"/>
                  <a:ext cx="117155" cy="78297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60" y="30"/>
                    </a:cxn>
                    <a:cxn ang="0">
                      <a:pos x="120" y="0"/>
                    </a:cxn>
                  </a:cxnLst>
                  <a:rect l="0" t="0" r="r" b="b"/>
                  <a:pathLst>
                    <a:path w="120" h="54">
                      <a:moveTo>
                        <a:pt x="0" y="54"/>
                      </a:moveTo>
                      <a:lnTo>
                        <a:pt x="60" y="30"/>
                      </a:lnTo>
                      <a:lnTo>
                        <a:pt x="120" y="0"/>
                      </a:lnTo>
                    </a:path>
                  </a:pathLst>
                </a:custGeom>
                <a:noFill/>
                <a:ln w="28575">
                  <a:solidFill>
                    <a:srgbClr val="0066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Freeform 114"/>
                <p:cNvSpPr>
                  <a:spLocks/>
                </p:cNvSpPr>
                <p:nvPr/>
              </p:nvSpPr>
              <p:spPr bwMode="auto">
                <a:xfrm>
                  <a:off x="3329317" y="1801722"/>
                  <a:ext cx="118738" cy="111853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60" y="42"/>
                    </a:cxn>
                    <a:cxn ang="0">
                      <a:pos x="120" y="0"/>
                    </a:cxn>
                  </a:cxnLst>
                  <a:rect l="0" t="0" r="r" b="b"/>
                  <a:pathLst>
                    <a:path w="120" h="78">
                      <a:moveTo>
                        <a:pt x="0" y="78"/>
                      </a:moveTo>
                      <a:lnTo>
                        <a:pt x="60" y="42"/>
                      </a:lnTo>
                      <a:lnTo>
                        <a:pt x="120" y="0"/>
                      </a:lnTo>
                    </a:path>
                  </a:pathLst>
                </a:custGeom>
                <a:noFill/>
                <a:ln w="28575">
                  <a:solidFill>
                    <a:srgbClr val="0066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" name="Freeform 97"/>
              <p:cNvSpPr>
                <a:spLocks/>
              </p:cNvSpPr>
              <p:nvPr/>
            </p:nvSpPr>
            <p:spPr bwMode="auto">
              <a:xfrm>
                <a:off x="2755900" y="2098675"/>
                <a:ext cx="119063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6"/>
                  </a:cxn>
                  <a:cxn ang="0">
                    <a:pos x="120" y="6"/>
                  </a:cxn>
                </a:cxnLst>
                <a:rect l="0" t="0" r="r" b="b"/>
                <a:pathLst>
                  <a:path w="120" h="6">
                    <a:moveTo>
                      <a:pt x="0" y="0"/>
                    </a:moveTo>
                    <a:lnTo>
                      <a:pt x="60" y="6"/>
                    </a:lnTo>
                    <a:lnTo>
                      <a:pt x="120" y="6"/>
                    </a:lnTo>
                  </a:path>
                </a:pathLst>
              </a:custGeom>
              <a:noFill/>
              <a:ln w="28575">
                <a:solidFill>
                  <a:srgbClr val="0066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" name="Freeform 109"/>
            <p:cNvSpPr>
              <a:spLocks/>
            </p:cNvSpPr>
            <p:nvPr/>
          </p:nvSpPr>
          <p:spPr bwMode="auto">
            <a:xfrm>
              <a:off x="2406326" y="1913575"/>
              <a:ext cx="117155" cy="782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30"/>
                </a:cxn>
                <a:cxn ang="0">
                  <a:pos x="120" y="54"/>
                </a:cxn>
              </a:cxnLst>
              <a:rect l="0" t="0" r="r" b="b"/>
              <a:pathLst>
                <a:path w="120" h="54">
                  <a:moveTo>
                    <a:pt x="0" y="0"/>
                  </a:moveTo>
                  <a:lnTo>
                    <a:pt x="60" y="30"/>
                  </a:lnTo>
                  <a:lnTo>
                    <a:pt x="120" y="54"/>
                  </a:lnTo>
                </a:path>
              </a:pathLst>
            </a:custGeom>
            <a:noFill/>
            <a:ln w="28575">
              <a:solidFill>
                <a:srgbClr val="0066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110"/>
            <p:cNvSpPr>
              <a:spLocks noChangeShapeType="1"/>
            </p:cNvSpPr>
            <p:nvPr/>
          </p:nvSpPr>
          <p:spPr bwMode="auto">
            <a:xfrm>
              <a:off x="2523481" y="1991873"/>
              <a:ext cx="112405" cy="60401"/>
            </a:xfrm>
            <a:prstGeom prst="line">
              <a:avLst/>
            </a:prstGeom>
            <a:noFill/>
            <a:ln w="28575">
              <a:solidFill>
                <a:srgbClr val="0066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77" name="Straight Arrow Connector 76"/>
          <p:cNvCxnSpPr/>
          <p:nvPr/>
        </p:nvCxnSpPr>
        <p:spPr>
          <a:xfrm>
            <a:off x="1219200" y="838200"/>
            <a:ext cx="457200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5" name="Object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57200"/>
            <a:ext cx="4441825" cy="612775"/>
          </a:xfrm>
          <a:prstGeom prst="rect">
            <a:avLst/>
          </a:prstGeom>
          <a:noFill/>
        </p:spPr>
      </p:pic>
      <p:pic>
        <p:nvPicPr>
          <p:cNvPr id="13316" name="Object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143000"/>
            <a:ext cx="1782763" cy="357188"/>
          </a:xfrm>
          <a:prstGeom prst="rect">
            <a:avLst/>
          </a:prstGeom>
          <a:noFill/>
        </p:spPr>
      </p:pic>
      <p:pic>
        <p:nvPicPr>
          <p:cNvPr id="13314" name="Object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501650"/>
            <a:ext cx="722313" cy="412750"/>
          </a:xfrm>
          <a:prstGeom prst="rect">
            <a:avLst/>
          </a:prstGeom>
          <a:noFill/>
        </p:spPr>
      </p:pic>
      <p:sp>
        <p:nvSpPr>
          <p:cNvPr id="67" name="Text Box 60"/>
          <p:cNvSpPr txBox="1">
            <a:spLocks noChangeArrowheads="1"/>
          </p:cNvSpPr>
          <p:nvPr/>
        </p:nvSpPr>
        <p:spPr bwMode="auto">
          <a:xfrm>
            <a:off x="1371600" y="3494544"/>
            <a:ext cx="6781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How do the probabilities of finding the electron near (within </a:t>
            </a:r>
            <a:r>
              <a:rPr lang="en-US" sz="2400" dirty="0" err="1"/>
              <a:t>dx</a:t>
            </a:r>
            <a:r>
              <a:rPr lang="en-US" sz="2400" dirty="0"/>
              <a:t>) of </a:t>
            </a:r>
            <a:r>
              <a:rPr lang="en-US" sz="2400" i="1" dirty="0" err="1"/>
              <a:t>a,b,c</a:t>
            </a:r>
            <a:r>
              <a:rPr lang="en-US" sz="2400" i="1" dirty="0"/>
              <a:t>,</a:t>
            </a:r>
            <a:r>
              <a:rPr lang="en-US" sz="2400" dirty="0"/>
              <a:t> and </a:t>
            </a:r>
            <a:r>
              <a:rPr lang="en-US" sz="2400" i="1" dirty="0"/>
              <a:t>d</a:t>
            </a:r>
            <a:r>
              <a:rPr lang="en-US" sz="2400" dirty="0"/>
              <a:t> </a:t>
            </a:r>
            <a:r>
              <a:rPr lang="en-US" sz="2400" dirty="0" smtClean="0"/>
              <a:t>compare? </a:t>
            </a:r>
            <a:endParaRPr lang="en-US" sz="2400" dirty="0"/>
          </a:p>
          <a:p>
            <a:endParaRPr lang="en-US" sz="2400" dirty="0" smtClean="0"/>
          </a:p>
          <a:p>
            <a:pPr marL="457200" indent="-457200">
              <a:buAutoNum type="alphaUcParenR"/>
            </a:pPr>
            <a:r>
              <a:rPr lang="en-US" sz="2400" dirty="0" smtClean="0"/>
              <a:t>d &gt; c &gt; b &gt; a</a:t>
            </a:r>
          </a:p>
          <a:p>
            <a:pPr marL="457200" indent="-457200">
              <a:buAutoNum type="alphaUcParenR"/>
            </a:pPr>
            <a:r>
              <a:rPr lang="en-US" sz="2400" i="1" dirty="0" smtClean="0"/>
              <a:t>a = b = c = d</a:t>
            </a:r>
          </a:p>
          <a:p>
            <a:pPr marL="457200" indent="-457200">
              <a:buAutoNum type="alphaUcParenR"/>
            </a:pPr>
            <a:r>
              <a:rPr lang="en-US" sz="2400" i="1" dirty="0" smtClean="0"/>
              <a:t>d &gt; b &gt; a &gt; c</a:t>
            </a:r>
          </a:p>
          <a:p>
            <a:pPr marL="457200" indent="-457200">
              <a:buAutoNum type="alphaUcParenR"/>
            </a:pPr>
            <a:r>
              <a:rPr lang="en-US" sz="2400" i="1" dirty="0" smtClean="0"/>
              <a:t>a &gt; d &gt; b &gt; c</a:t>
            </a:r>
          </a:p>
        </p:txBody>
      </p:sp>
      <p:sp>
        <p:nvSpPr>
          <p:cNvPr id="69" name="Text Box 50"/>
          <p:cNvSpPr txBox="1">
            <a:spLocks noChangeArrowheads="1"/>
          </p:cNvSpPr>
          <p:nvPr/>
        </p:nvSpPr>
        <p:spPr bwMode="auto">
          <a:xfrm>
            <a:off x="2690813" y="15367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/>
              <a:t>c</a:t>
            </a:r>
          </a:p>
        </p:txBody>
      </p:sp>
      <p:sp>
        <p:nvSpPr>
          <p:cNvPr id="72" name="Rectangle 53"/>
          <p:cNvSpPr>
            <a:spLocks noChangeArrowheads="1"/>
          </p:cNvSpPr>
          <p:nvPr/>
        </p:nvSpPr>
        <p:spPr bwMode="auto">
          <a:xfrm>
            <a:off x="2843213" y="1914525"/>
            <a:ext cx="74612" cy="412750"/>
          </a:xfrm>
          <a:prstGeom prst="rect">
            <a:avLst/>
          </a:prstGeom>
          <a:solidFill>
            <a:schemeClr val="accent1">
              <a:alpha val="44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Text Box 54"/>
          <p:cNvSpPr txBox="1">
            <a:spLocks noChangeArrowheads="1"/>
          </p:cNvSpPr>
          <p:nvPr/>
        </p:nvSpPr>
        <p:spPr bwMode="auto">
          <a:xfrm>
            <a:off x="3473450" y="156845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/>
              <a:t>d</a:t>
            </a:r>
          </a:p>
        </p:txBody>
      </p:sp>
      <p:cxnSp>
        <p:nvCxnSpPr>
          <p:cNvPr id="74" name="Straight Connector 73"/>
          <p:cNvCxnSpPr/>
          <p:nvPr/>
        </p:nvCxnSpPr>
        <p:spPr>
          <a:xfrm rot="5400000" flipH="1" flipV="1">
            <a:off x="2040732" y="997744"/>
            <a:ext cx="1687512" cy="230505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55"/>
          <p:cNvSpPr>
            <a:spLocks noChangeArrowheads="1"/>
          </p:cNvSpPr>
          <p:nvPr/>
        </p:nvSpPr>
        <p:spPr bwMode="auto">
          <a:xfrm>
            <a:off x="3625850" y="1905000"/>
            <a:ext cx="74613" cy="415925"/>
          </a:xfrm>
          <a:prstGeom prst="rect">
            <a:avLst/>
          </a:prstGeom>
          <a:solidFill>
            <a:schemeClr val="accent1">
              <a:alpha val="44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371600" y="5715000"/>
            <a:ext cx="2133600" cy="4572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8" name="Object 77"/>
          <p:cNvGraphicFramePr>
            <a:graphicFrameLocks noChangeAspect="1"/>
          </p:cNvGraphicFramePr>
          <p:nvPr/>
        </p:nvGraphicFramePr>
        <p:xfrm>
          <a:off x="3683000" y="1905000"/>
          <a:ext cx="914400" cy="198438"/>
        </p:xfrm>
        <a:graphic>
          <a:graphicData uri="http://schemas.openxmlformats.org/presentationml/2006/ole">
            <p:oleObj spid="_x0000_s75778" name="Equation" r:id="rId6" imgW="914400" imgH="198720" progId="Equation.DSMT4">
              <p:embed/>
            </p:oleObj>
          </a:graphicData>
        </a:graphic>
      </p:graphicFrame>
      <p:graphicFrame>
        <p:nvGraphicFramePr>
          <p:cNvPr id="79" name="Object 78"/>
          <p:cNvGraphicFramePr>
            <a:graphicFrameLocks noChangeAspect="1"/>
          </p:cNvGraphicFramePr>
          <p:nvPr/>
        </p:nvGraphicFramePr>
        <p:xfrm>
          <a:off x="3683000" y="1905000"/>
          <a:ext cx="914400" cy="198438"/>
        </p:xfrm>
        <a:graphic>
          <a:graphicData uri="http://schemas.openxmlformats.org/presentationml/2006/ole">
            <p:oleObj spid="_x0000_s75779" name="Equation" r:id="rId7" imgW="914400" imgH="198720" progId="Equation.DSMT4">
              <p:embed/>
            </p:oleObj>
          </a:graphicData>
        </a:graphic>
      </p:graphicFrame>
      <p:graphicFrame>
        <p:nvGraphicFramePr>
          <p:cNvPr id="81" name="Object 80"/>
          <p:cNvGraphicFramePr>
            <a:graphicFrameLocks noChangeAspect="1"/>
          </p:cNvGraphicFramePr>
          <p:nvPr/>
        </p:nvGraphicFramePr>
        <p:xfrm>
          <a:off x="457200" y="609600"/>
          <a:ext cx="666750" cy="409575"/>
        </p:xfrm>
        <a:graphic>
          <a:graphicData uri="http://schemas.openxmlformats.org/presentationml/2006/ole">
            <p:oleObj spid="_x0000_s75780" name="Equation" r:id="rId8" imgW="330120" imgH="203040" progId="Equation.DSMT4">
              <p:embed/>
            </p:oleObj>
          </a:graphicData>
        </a:graphic>
      </p:graphicFrame>
      <p:graphicFrame>
        <p:nvGraphicFramePr>
          <p:cNvPr id="82" name="Object 81"/>
          <p:cNvGraphicFramePr>
            <a:graphicFrameLocks noChangeAspect="1"/>
          </p:cNvGraphicFramePr>
          <p:nvPr/>
        </p:nvGraphicFramePr>
        <p:xfrm>
          <a:off x="5803900" y="1828800"/>
          <a:ext cx="2806700" cy="841375"/>
        </p:xfrm>
        <a:graphic>
          <a:graphicData uri="http://schemas.openxmlformats.org/presentationml/2006/ole">
            <p:oleObj spid="_x0000_s75781" name="Equation" r:id="rId9" imgW="1396800" imgH="419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7647" y="228600"/>
            <a:ext cx="2609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Plane Waves</a:t>
            </a:r>
            <a:endParaRPr lang="en-US" sz="3600" b="1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3810001" y="2205037"/>
            <a:ext cx="5181600" cy="3357563"/>
            <a:chOff x="3954463" y="2028825"/>
            <a:chExt cx="5724525" cy="2976563"/>
          </a:xfrm>
        </p:grpSpPr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3973513" y="3602038"/>
              <a:ext cx="2055812" cy="5461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4" y="51"/>
                </a:cxn>
                <a:cxn ang="0">
                  <a:pos x="117" y="129"/>
                </a:cxn>
                <a:cxn ang="0">
                  <a:pos x="162" y="210"/>
                </a:cxn>
                <a:cxn ang="0">
                  <a:pos x="219" y="294"/>
                </a:cxn>
                <a:cxn ang="0">
                  <a:pos x="282" y="336"/>
                </a:cxn>
                <a:cxn ang="0">
                  <a:pos x="354" y="276"/>
                </a:cxn>
                <a:cxn ang="0">
                  <a:pos x="468" y="78"/>
                </a:cxn>
                <a:cxn ang="0">
                  <a:pos x="561" y="9"/>
                </a:cxn>
                <a:cxn ang="0">
                  <a:pos x="648" y="66"/>
                </a:cxn>
                <a:cxn ang="0">
                  <a:pos x="705" y="162"/>
                </a:cxn>
                <a:cxn ang="0">
                  <a:pos x="786" y="297"/>
                </a:cxn>
                <a:cxn ang="0">
                  <a:pos x="858" y="336"/>
                </a:cxn>
                <a:cxn ang="0">
                  <a:pos x="942" y="246"/>
                </a:cxn>
                <a:cxn ang="0">
                  <a:pos x="1029" y="87"/>
                </a:cxn>
                <a:cxn ang="0">
                  <a:pos x="1116" y="6"/>
                </a:cxn>
                <a:cxn ang="0">
                  <a:pos x="1206" y="48"/>
                </a:cxn>
                <a:cxn ang="0">
                  <a:pos x="1295" y="194"/>
                </a:cxn>
              </a:cxnLst>
              <a:rect l="0" t="0" r="r" b="b"/>
              <a:pathLst>
                <a:path w="1295" h="344">
                  <a:moveTo>
                    <a:pt x="0" y="7"/>
                  </a:moveTo>
                  <a:cubicBezTo>
                    <a:pt x="11" y="14"/>
                    <a:pt x="44" y="31"/>
                    <a:pt x="64" y="51"/>
                  </a:cubicBezTo>
                  <a:cubicBezTo>
                    <a:pt x="84" y="71"/>
                    <a:pt x="101" y="103"/>
                    <a:pt x="117" y="129"/>
                  </a:cubicBezTo>
                  <a:cubicBezTo>
                    <a:pt x="133" y="155"/>
                    <a:pt x="145" y="183"/>
                    <a:pt x="162" y="210"/>
                  </a:cubicBezTo>
                  <a:cubicBezTo>
                    <a:pt x="179" y="237"/>
                    <a:pt x="199" y="273"/>
                    <a:pt x="219" y="294"/>
                  </a:cubicBezTo>
                  <a:cubicBezTo>
                    <a:pt x="239" y="315"/>
                    <a:pt x="260" y="339"/>
                    <a:pt x="282" y="336"/>
                  </a:cubicBezTo>
                  <a:cubicBezTo>
                    <a:pt x="304" y="333"/>
                    <a:pt x="323" y="319"/>
                    <a:pt x="354" y="276"/>
                  </a:cubicBezTo>
                  <a:cubicBezTo>
                    <a:pt x="385" y="233"/>
                    <a:pt x="433" y="123"/>
                    <a:pt x="468" y="78"/>
                  </a:cubicBezTo>
                  <a:cubicBezTo>
                    <a:pt x="503" y="33"/>
                    <a:pt x="531" y="11"/>
                    <a:pt x="561" y="9"/>
                  </a:cubicBezTo>
                  <a:cubicBezTo>
                    <a:pt x="591" y="7"/>
                    <a:pt x="624" y="40"/>
                    <a:pt x="648" y="66"/>
                  </a:cubicBezTo>
                  <a:cubicBezTo>
                    <a:pt x="672" y="92"/>
                    <a:pt x="682" y="124"/>
                    <a:pt x="705" y="162"/>
                  </a:cubicBezTo>
                  <a:cubicBezTo>
                    <a:pt x="728" y="200"/>
                    <a:pt x="761" y="268"/>
                    <a:pt x="786" y="297"/>
                  </a:cubicBezTo>
                  <a:cubicBezTo>
                    <a:pt x="811" y="326"/>
                    <a:pt x="832" y="344"/>
                    <a:pt x="858" y="336"/>
                  </a:cubicBezTo>
                  <a:cubicBezTo>
                    <a:pt x="884" y="328"/>
                    <a:pt x="913" y="288"/>
                    <a:pt x="942" y="246"/>
                  </a:cubicBezTo>
                  <a:cubicBezTo>
                    <a:pt x="971" y="204"/>
                    <a:pt x="1000" y="127"/>
                    <a:pt x="1029" y="87"/>
                  </a:cubicBezTo>
                  <a:cubicBezTo>
                    <a:pt x="1058" y="47"/>
                    <a:pt x="1087" y="12"/>
                    <a:pt x="1116" y="6"/>
                  </a:cubicBezTo>
                  <a:cubicBezTo>
                    <a:pt x="1145" y="0"/>
                    <a:pt x="1176" y="17"/>
                    <a:pt x="1206" y="48"/>
                  </a:cubicBezTo>
                  <a:cubicBezTo>
                    <a:pt x="1236" y="79"/>
                    <a:pt x="1277" y="164"/>
                    <a:pt x="1295" y="194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794375" y="3609975"/>
              <a:ext cx="2055813" cy="5461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4" y="51"/>
                </a:cxn>
                <a:cxn ang="0">
                  <a:pos x="117" y="129"/>
                </a:cxn>
                <a:cxn ang="0">
                  <a:pos x="162" y="210"/>
                </a:cxn>
                <a:cxn ang="0">
                  <a:pos x="219" y="294"/>
                </a:cxn>
                <a:cxn ang="0">
                  <a:pos x="282" y="336"/>
                </a:cxn>
                <a:cxn ang="0">
                  <a:pos x="354" y="276"/>
                </a:cxn>
                <a:cxn ang="0">
                  <a:pos x="468" y="78"/>
                </a:cxn>
                <a:cxn ang="0">
                  <a:pos x="561" y="9"/>
                </a:cxn>
                <a:cxn ang="0">
                  <a:pos x="648" y="66"/>
                </a:cxn>
                <a:cxn ang="0">
                  <a:pos x="705" y="162"/>
                </a:cxn>
                <a:cxn ang="0">
                  <a:pos x="786" y="297"/>
                </a:cxn>
                <a:cxn ang="0">
                  <a:pos x="858" y="336"/>
                </a:cxn>
                <a:cxn ang="0">
                  <a:pos x="942" y="246"/>
                </a:cxn>
                <a:cxn ang="0">
                  <a:pos x="1029" y="87"/>
                </a:cxn>
                <a:cxn ang="0">
                  <a:pos x="1116" y="6"/>
                </a:cxn>
                <a:cxn ang="0">
                  <a:pos x="1206" y="48"/>
                </a:cxn>
                <a:cxn ang="0">
                  <a:pos x="1295" y="194"/>
                </a:cxn>
              </a:cxnLst>
              <a:rect l="0" t="0" r="r" b="b"/>
              <a:pathLst>
                <a:path w="1295" h="344">
                  <a:moveTo>
                    <a:pt x="0" y="7"/>
                  </a:moveTo>
                  <a:cubicBezTo>
                    <a:pt x="11" y="14"/>
                    <a:pt x="44" y="31"/>
                    <a:pt x="64" y="51"/>
                  </a:cubicBezTo>
                  <a:cubicBezTo>
                    <a:pt x="84" y="71"/>
                    <a:pt x="101" y="103"/>
                    <a:pt x="117" y="129"/>
                  </a:cubicBezTo>
                  <a:cubicBezTo>
                    <a:pt x="133" y="155"/>
                    <a:pt x="145" y="183"/>
                    <a:pt x="162" y="210"/>
                  </a:cubicBezTo>
                  <a:cubicBezTo>
                    <a:pt x="179" y="237"/>
                    <a:pt x="199" y="273"/>
                    <a:pt x="219" y="294"/>
                  </a:cubicBezTo>
                  <a:cubicBezTo>
                    <a:pt x="239" y="315"/>
                    <a:pt x="260" y="339"/>
                    <a:pt x="282" y="336"/>
                  </a:cubicBezTo>
                  <a:cubicBezTo>
                    <a:pt x="304" y="333"/>
                    <a:pt x="323" y="319"/>
                    <a:pt x="354" y="276"/>
                  </a:cubicBezTo>
                  <a:cubicBezTo>
                    <a:pt x="385" y="233"/>
                    <a:pt x="433" y="123"/>
                    <a:pt x="468" y="78"/>
                  </a:cubicBezTo>
                  <a:cubicBezTo>
                    <a:pt x="503" y="33"/>
                    <a:pt x="531" y="11"/>
                    <a:pt x="561" y="9"/>
                  </a:cubicBezTo>
                  <a:cubicBezTo>
                    <a:pt x="591" y="7"/>
                    <a:pt x="624" y="40"/>
                    <a:pt x="648" y="66"/>
                  </a:cubicBezTo>
                  <a:cubicBezTo>
                    <a:pt x="672" y="92"/>
                    <a:pt x="682" y="124"/>
                    <a:pt x="705" y="162"/>
                  </a:cubicBezTo>
                  <a:cubicBezTo>
                    <a:pt x="728" y="200"/>
                    <a:pt x="761" y="268"/>
                    <a:pt x="786" y="297"/>
                  </a:cubicBezTo>
                  <a:cubicBezTo>
                    <a:pt x="811" y="326"/>
                    <a:pt x="832" y="344"/>
                    <a:pt x="858" y="336"/>
                  </a:cubicBezTo>
                  <a:cubicBezTo>
                    <a:pt x="884" y="328"/>
                    <a:pt x="913" y="288"/>
                    <a:pt x="942" y="246"/>
                  </a:cubicBezTo>
                  <a:cubicBezTo>
                    <a:pt x="971" y="204"/>
                    <a:pt x="1000" y="127"/>
                    <a:pt x="1029" y="87"/>
                  </a:cubicBezTo>
                  <a:cubicBezTo>
                    <a:pt x="1058" y="47"/>
                    <a:pt x="1087" y="12"/>
                    <a:pt x="1116" y="6"/>
                  </a:cubicBezTo>
                  <a:cubicBezTo>
                    <a:pt x="1145" y="0"/>
                    <a:pt x="1176" y="17"/>
                    <a:pt x="1206" y="48"/>
                  </a:cubicBezTo>
                  <a:cubicBezTo>
                    <a:pt x="1236" y="79"/>
                    <a:pt x="1277" y="164"/>
                    <a:pt x="1295" y="194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7604125" y="3602038"/>
              <a:ext cx="2055813" cy="5461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4" y="51"/>
                </a:cxn>
                <a:cxn ang="0">
                  <a:pos x="117" y="129"/>
                </a:cxn>
                <a:cxn ang="0">
                  <a:pos x="162" y="210"/>
                </a:cxn>
                <a:cxn ang="0">
                  <a:pos x="219" y="294"/>
                </a:cxn>
                <a:cxn ang="0">
                  <a:pos x="282" y="336"/>
                </a:cxn>
                <a:cxn ang="0">
                  <a:pos x="354" y="276"/>
                </a:cxn>
                <a:cxn ang="0">
                  <a:pos x="468" y="78"/>
                </a:cxn>
                <a:cxn ang="0">
                  <a:pos x="561" y="9"/>
                </a:cxn>
                <a:cxn ang="0">
                  <a:pos x="648" y="66"/>
                </a:cxn>
                <a:cxn ang="0">
                  <a:pos x="705" y="162"/>
                </a:cxn>
                <a:cxn ang="0">
                  <a:pos x="786" y="297"/>
                </a:cxn>
                <a:cxn ang="0">
                  <a:pos x="858" y="336"/>
                </a:cxn>
                <a:cxn ang="0">
                  <a:pos x="942" y="246"/>
                </a:cxn>
                <a:cxn ang="0">
                  <a:pos x="1029" y="87"/>
                </a:cxn>
                <a:cxn ang="0">
                  <a:pos x="1116" y="6"/>
                </a:cxn>
                <a:cxn ang="0">
                  <a:pos x="1206" y="48"/>
                </a:cxn>
                <a:cxn ang="0">
                  <a:pos x="1295" y="194"/>
                </a:cxn>
              </a:cxnLst>
              <a:rect l="0" t="0" r="r" b="b"/>
              <a:pathLst>
                <a:path w="1295" h="344">
                  <a:moveTo>
                    <a:pt x="0" y="7"/>
                  </a:moveTo>
                  <a:cubicBezTo>
                    <a:pt x="11" y="14"/>
                    <a:pt x="44" y="31"/>
                    <a:pt x="64" y="51"/>
                  </a:cubicBezTo>
                  <a:cubicBezTo>
                    <a:pt x="84" y="71"/>
                    <a:pt x="101" y="103"/>
                    <a:pt x="117" y="129"/>
                  </a:cubicBezTo>
                  <a:cubicBezTo>
                    <a:pt x="133" y="155"/>
                    <a:pt x="145" y="183"/>
                    <a:pt x="162" y="210"/>
                  </a:cubicBezTo>
                  <a:cubicBezTo>
                    <a:pt x="179" y="237"/>
                    <a:pt x="199" y="273"/>
                    <a:pt x="219" y="294"/>
                  </a:cubicBezTo>
                  <a:cubicBezTo>
                    <a:pt x="239" y="315"/>
                    <a:pt x="260" y="339"/>
                    <a:pt x="282" y="336"/>
                  </a:cubicBezTo>
                  <a:cubicBezTo>
                    <a:pt x="304" y="333"/>
                    <a:pt x="323" y="319"/>
                    <a:pt x="354" y="276"/>
                  </a:cubicBezTo>
                  <a:cubicBezTo>
                    <a:pt x="385" y="233"/>
                    <a:pt x="433" y="123"/>
                    <a:pt x="468" y="78"/>
                  </a:cubicBezTo>
                  <a:cubicBezTo>
                    <a:pt x="503" y="33"/>
                    <a:pt x="531" y="11"/>
                    <a:pt x="561" y="9"/>
                  </a:cubicBezTo>
                  <a:cubicBezTo>
                    <a:pt x="591" y="7"/>
                    <a:pt x="624" y="40"/>
                    <a:pt x="648" y="66"/>
                  </a:cubicBezTo>
                  <a:cubicBezTo>
                    <a:pt x="672" y="92"/>
                    <a:pt x="682" y="124"/>
                    <a:pt x="705" y="162"/>
                  </a:cubicBezTo>
                  <a:cubicBezTo>
                    <a:pt x="728" y="200"/>
                    <a:pt x="761" y="268"/>
                    <a:pt x="786" y="297"/>
                  </a:cubicBezTo>
                  <a:cubicBezTo>
                    <a:pt x="811" y="326"/>
                    <a:pt x="832" y="344"/>
                    <a:pt x="858" y="336"/>
                  </a:cubicBezTo>
                  <a:cubicBezTo>
                    <a:pt x="884" y="328"/>
                    <a:pt x="913" y="288"/>
                    <a:pt x="942" y="246"/>
                  </a:cubicBezTo>
                  <a:cubicBezTo>
                    <a:pt x="971" y="204"/>
                    <a:pt x="1000" y="127"/>
                    <a:pt x="1029" y="87"/>
                  </a:cubicBezTo>
                  <a:cubicBezTo>
                    <a:pt x="1058" y="47"/>
                    <a:pt x="1087" y="12"/>
                    <a:pt x="1116" y="6"/>
                  </a:cubicBezTo>
                  <a:cubicBezTo>
                    <a:pt x="1145" y="0"/>
                    <a:pt x="1176" y="17"/>
                    <a:pt x="1206" y="48"/>
                  </a:cubicBezTo>
                  <a:cubicBezTo>
                    <a:pt x="1236" y="79"/>
                    <a:pt x="1277" y="164"/>
                    <a:pt x="1295" y="194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954463" y="4403725"/>
              <a:ext cx="1257300" cy="5461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4" y="51"/>
                </a:cxn>
                <a:cxn ang="0">
                  <a:pos x="117" y="129"/>
                </a:cxn>
                <a:cxn ang="0">
                  <a:pos x="162" y="210"/>
                </a:cxn>
                <a:cxn ang="0">
                  <a:pos x="219" y="294"/>
                </a:cxn>
                <a:cxn ang="0">
                  <a:pos x="282" y="336"/>
                </a:cxn>
                <a:cxn ang="0">
                  <a:pos x="354" y="276"/>
                </a:cxn>
                <a:cxn ang="0">
                  <a:pos x="468" y="78"/>
                </a:cxn>
                <a:cxn ang="0">
                  <a:pos x="561" y="9"/>
                </a:cxn>
                <a:cxn ang="0">
                  <a:pos x="648" y="66"/>
                </a:cxn>
                <a:cxn ang="0">
                  <a:pos x="705" y="162"/>
                </a:cxn>
                <a:cxn ang="0">
                  <a:pos x="786" y="297"/>
                </a:cxn>
                <a:cxn ang="0">
                  <a:pos x="858" y="336"/>
                </a:cxn>
                <a:cxn ang="0">
                  <a:pos x="942" y="246"/>
                </a:cxn>
                <a:cxn ang="0">
                  <a:pos x="1029" y="87"/>
                </a:cxn>
                <a:cxn ang="0">
                  <a:pos x="1116" y="6"/>
                </a:cxn>
                <a:cxn ang="0">
                  <a:pos x="1206" y="48"/>
                </a:cxn>
                <a:cxn ang="0">
                  <a:pos x="1295" y="194"/>
                </a:cxn>
              </a:cxnLst>
              <a:rect l="0" t="0" r="r" b="b"/>
              <a:pathLst>
                <a:path w="1295" h="344">
                  <a:moveTo>
                    <a:pt x="0" y="7"/>
                  </a:moveTo>
                  <a:cubicBezTo>
                    <a:pt x="11" y="14"/>
                    <a:pt x="44" y="31"/>
                    <a:pt x="64" y="51"/>
                  </a:cubicBezTo>
                  <a:cubicBezTo>
                    <a:pt x="84" y="71"/>
                    <a:pt x="101" y="103"/>
                    <a:pt x="117" y="129"/>
                  </a:cubicBezTo>
                  <a:cubicBezTo>
                    <a:pt x="133" y="155"/>
                    <a:pt x="145" y="183"/>
                    <a:pt x="162" y="210"/>
                  </a:cubicBezTo>
                  <a:cubicBezTo>
                    <a:pt x="179" y="237"/>
                    <a:pt x="199" y="273"/>
                    <a:pt x="219" y="294"/>
                  </a:cubicBezTo>
                  <a:cubicBezTo>
                    <a:pt x="239" y="315"/>
                    <a:pt x="260" y="339"/>
                    <a:pt x="282" y="336"/>
                  </a:cubicBezTo>
                  <a:cubicBezTo>
                    <a:pt x="304" y="333"/>
                    <a:pt x="323" y="319"/>
                    <a:pt x="354" y="276"/>
                  </a:cubicBezTo>
                  <a:cubicBezTo>
                    <a:pt x="385" y="233"/>
                    <a:pt x="433" y="123"/>
                    <a:pt x="468" y="78"/>
                  </a:cubicBezTo>
                  <a:cubicBezTo>
                    <a:pt x="503" y="33"/>
                    <a:pt x="531" y="11"/>
                    <a:pt x="561" y="9"/>
                  </a:cubicBezTo>
                  <a:cubicBezTo>
                    <a:pt x="591" y="7"/>
                    <a:pt x="624" y="40"/>
                    <a:pt x="648" y="66"/>
                  </a:cubicBezTo>
                  <a:cubicBezTo>
                    <a:pt x="672" y="92"/>
                    <a:pt x="682" y="124"/>
                    <a:pt x="705" y="162"/>
                  </a:cubicBezTo>
                  <a:cubicBezTo>
                    <a:pt x="728" y="200"/>
                    <a:pt x="761" y="268"/>
                    <a:pt x="786" y="297"/>
                  </a:cubicBezTo>
                  <a:cubicBezTo>
                    <a:pt x="811" y="326"/>
                    <a:pt x="832" y="344"/>
                    <a:pt x="858" y="336"/>
                  </a:cubicBezTo>
                  <a:cubicBezTo>
                    <a:pt x="884" y="328"/>
                    <a:pt x="913" y="288"/>
                    <a:pt x="942" y="246"/>
                  </a:cubicBezTo>
                  <a:cubicBezTo>
                    <a:pt x="971" y="204"/>
                    <a:pt x="1000" y="127"/>
                    <a:pt x="1029" y="87"/>
                  </a:cubicBezTo>
                  <a:cubicBezTo>
                    <a:pt x="1058" y="47"/>
                    <a:pt x="1087" y="12"/>
                    <a:pt x="1116" y="6"/>
                  </a:cubicBezTo>
                  <a:cubicBezTo>
                    <a:pt x="1145" y="0"/>
                    <a:pt x="1176" y="17"/>
                    <a:pt x="1206" y="48"/>
                  </a:cubicBezTo>
                  <a:cubicBezTo>
                    <a:pt x="1236" y="79"/>
                    <a:pt x="1277" y="164"/>
                    <a:pt x="1295" y="194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5076825" y="4427538"/>
              <a:ext cx="1257300" cy="5461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4" y="51"/>
                </a:cxn>
                <a:cxn ang="0">
                  <a:pos x="117" y="129"/>
                </a:cxn>
                <a:cxn ang="0">
                  <a:pos x="162" y="210"/>
                </a:cxn>
                <a:cxn ang="0">
                  <a:pos x="219" y="294"/>
                </a:cxn>
                <a:cxn ang="0">
                  <a:pos x="282" y="336"/>
                </a:cxn>
                <a:cxn ang="0">
                  <a:pos x="354" y="276"/>
                </a:cxn>
                <a:cxn ang="0">
                  <a:pos x="468" y="78"/>
                </a:cxn>
                <a:cxn ang="0">
                  <a:pos x="561" y="9"/>
                </a:cxn>
                <a:cxn ang="0">
                  <a:pos x="648" y="66"/>
                </a:cxn>
                <a:cxn ang="0">
                  <a:pos x="705" y="162"/>
                </a:cxn>
                <a:cxn ang="0">
                  <a:pos x="786" y="297"/>
                </a:cxn>
                <a:cxn ang="0">
                  <a:pos x="858" y="336"/>
                </a:cxn>
                <a:cxn ang="0">
                  <a:pos x="942" y="246"/>
                </a:cxn>
                <a:cxn ang="0">
                  <a:pos x="1029" y="87"/>
                </a:cxn>
                <a:cxn ang="0">
                  <a:pos x="1116" y="6"/>
                </a:cxn>
                <a:cxn ang="0">
                  <a:pos x="1206" y="48"/>
                </a:cxn>
                <a:cxn ang="0">
                  <a:pos x="1295" y="194"/>
                </a:cxn>
              </a:cxnLst>
              <a:rect l="0" t="0" r="r" b="b"/>
              <a:pathLst>
                <a:path w="1295" h="344">
                  <a:moveTo>
                    <a:pt x="0" y="7"/>
                  </a:moveTo>
                  <a:cubicBezTo>
                    <a:pt x="11" y="14"/>
                    <a:pt x="44" y="31"/>
                    <a:pt x="64" y="51"/>
                  </a:cubicBezTo>
                  <a:cubicBezTo>
                    <a:pt x="84" y="71"/>
                    <a:pt x="101" y="103"/>
                    <a:pt x="117" y="129"/>
                  </a:cubicBezTo>
                  <a:cubicBezTo>
                    <a:pt x="133" y="155"/>
                    <a:pt x="145" y="183"/>
                    <a:pt x="162" y="210"/>
                  </a:cubicBezTo>
                  <a:cubicBezTo>
                    <a:pt x="179" y="237"/>
                    <a:pt x="199" y="273"/>
                    <a:pt x="219" y="294"/>
                  </a:cubicBezTo>
                  <a:cubicBezTo>
                    <a:pt x="239" y="315"/>
                    <a:pt x="260" y="339"/>
                    <a:pt x="282" y="336"/>
                  </a:cubicBezTo>
                  <a:cubicBezTo>
                    <a:pt x="304" y="333"/>
                    <a:pt x="323" y="319"/>
                    <a:pt x="354" y="276"/>
                  </a:cubicBezTo>
                  <a:cubicBezTo>
                    <a:pt x="385" y="233"/>
                    <a:pt x="433" y="123"/>
                    <a:pt x="468" y="78"/>
                  </a:cubicBezTo>
                  <a:cubicBezTo>
                    <a:pt x="503" y="33"/>
                    <a:pt x="531" y="11"/>
                    <a:pt x="561" y="9"/>
                  </a:cubicBezTo>
                  <a:cubicBezTo>
                    <a:pt x="591" y="7"/>
                    <a:pt x="624" y="40"/>
                    <a:pt x="648" y="66"/>
                  </a:cubicBezTo>
                  <a:cubicBezTo>
                    <a:pt x="672" y="92"/>
                    <a:pt x="682" y="124"/>
                    <a:pt x="705" y="162"/>
                  </a:cubicBezTo>
                  <a:cubicBezTo>
                    <a:pt x="728" y="200"/>
                    <a:pt x="761" y="268"/>
                    <a:pt x="786" y="297"/>
                  </a:cubicBezTo>
                  <a:cubicBezTo>
                    <a:pt x="811" y="326"/>
                    <a:pt x="832" y="344"/>
                    <a:pt x="858" y="336"/>
                  </a:cubicBezTo>
                  <a:cubicBezTo>
                    <a:pt x="884" y="328"/>
                    <a:pt x="913" y="288"/>
                    <a:pt x="942" y="246"/>
                  </a:cubicBezTo>
                  <a:cubicBezTo>
                    <a:pt x="971" y="204"/>
                    <a:pt x="1000" y="127"/>
                    <a:pt x="1029" y="87"/>
                  </a:cubicBezTo>
                  <a:cubicBezTo>
                    <a:pt x="1058" y="47"/>
                    <a:pt x="1087" y="12"/>
                    <a:pt x="1116" y="6"/>
                  </a:cubicBezTo>
                  <a:cubicBezTo>
                    <a:pt x="1145" y="0"/>
                    <a:pt x="1176" y="17"/>
                    <a:pt x="1206" y="48"/>
                  </a:cubicBezTo>
                  <a:cubicBezTo>
                    <a:pt x="1236" y="79"/>
                    <a:pt x="1277" y="164"/>
                    <a:pt x="1295" y="194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6203950" y="4452938"/>
              <a:ext cx="1257300" cy="5461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4" y="51"/>
                </a:cxn>
                <a:cxn ang="0">
                  <a:pos x="117" y="129"/>
                </a:cxn>
                <a:cxn ang="0">
                  <a:pos x="162" y="210"/>
                </a:cxn>
                <a:cxn ang="0">
                  <a:pos x="219" y="294"/>
                </a:cxn>
                <a:cxn ang="0">
                  <a:pos x="282" y="336"/>
                </a:cxn>
                <a:cxn ang="0">
                  <a:pos x="354" y="276"/>
                </a:cxn>
                <a:cxn ang="0">
                  <a:pos x="468" y="78"/>
                </a:cxn>
                <a:cxn ang="0">
                  <a:pos x="561" y="9"/>
                </a:cxn>
                <a:cxn ang="0">
                  <a:pos x="648" y="66"/>
                </a:cxn>
                <a:cxn ang="0">
                  <a:pos x="705" y="162"/>
                </a:cxn>
                <a:cxn ang="0">
                  <a:pos x="786" y="297"/>
                </a:cxn>
                <a:cxn ang="0">
                  <a:pos x="858" y="336"/>
                </a:cxn>
                <a:cxn ang="0">
                  <a:pos x="942" y="246"/>
                </a:cxn>
                <a:cxn ang="0">
                  <a:pos x="1029" y="87"/>
                </a:cxn>
                <a:cxn ang="0">
                  <a:pos x="1116" y="6"/>
                </a:cxn>
                <a:cxn ang="0">
                  <a:pos x="1206" y="48"/>
                </a:cxn>
                <a:cxn ang="0">
                  <a:pos x="1295" y="194"/>
                </a:cxn>
              </a:cxnLst>
              <a:rect l="0" t="0" r="r" b="b"/>
              <a:pathLst>
                <a:path w="1295" h="344">
                  <a:moveTo>
                    <a:pt x="0" y="7"/>
                  </a:moveTo>
                  <a:cubicBezTo>
                    <a:pt x="11" y="14"/>
                    <a:pt x="44" y="31"/>
                    <a:pt x="64" y="51"/>
                  </a:cubicBezTo>
                  <a:cubicBezTo>
                    <a:pt x="84" y="71"/>
                    <a:pt x="101" y="103"/>
                    <a:pt x="117" y="129"/>
                  </a:cubicBezTo>
                  <a:cubicBezTo>
                    <a:pt x="133" y="155"/>
                    <a:pt x="145" y="183"/>
                    <a:pt x="162" y="210"/>
                  </a:cubicBezTo>
                  <a:cubicBezTo>
                    <a:pt x="179" y="237"/>
                    <a:pt x="199" y="273"/>
                    <a:pt x="219" y="294"/>
                  </a:cubicBezTo>
                  <a:cubicBezTo>
                    <a:pt x="239" y="315"/>
                    <a:pt x="260" y="339"/>
                    <a:pt x="282" y="336"/>
                  </a:cubicBezTo>
                  <a:cubicBezTo>
                    <a:pt x="304" y="333"/>
                    <a:pt x="323" y="319"/>
                    <a:pt x="354" y="276"/>
                  </a:cubicBezTo>
                  <a:cubicBezTo>
                    <a:pt x="385" y="233"/>
                    <a:pt x="433" y="123"/>
                    <a:pt x="468" y="78"/>
                  </a:cubicBezTo>
                  <a:cubicBezTo>
                    <a:pt x="503" y="33"/>
                    <a:pt x="531" y="11"/>
                    <a:pt x="561" y="9"/>
                  </a:cubicBezTo>
                  <a:cubicBezTo>
                    <a:pt x="591" y="7"/>
                    <a:pt x="624" y="40"/>
                    <a:pt x="648" y="66"/>
                  </a:cubicBezTo>
                  <a:cubicBezTo>
                    <a:pt x="672" y="92"/>
                    <a:pt x="682" y="124"/>
                    <a:pt x="705" y="162"/>
                  </a:cubicBezTo>
                  <a:cubicBezTo>
                    <a:pt x="728" y="200"/>
                    <a:pt x="761" y="268"/>
                    <a:pt x="786" y="297"/>
                  </a:cubicBezTo>
                  <a:cubicBezTo>
                    <a:pt x="811" y="326"/>
                    <a:pt x="832" y="344"/>
                    <a:pt x="858" y="336"/>
                  </a:cubicBezTo>
                  <a:cubicBezTo>
                    <a:pt x="884" y="328"/>
                    <a:pt x="913" y="288"/>
                    <a:pt x="942" y="246"/>
                  </a:cubicBezTo>
                  <a:cubicBezTo>
                    <a:pt x="971" y="204"/>
                    <a:pt x="1000" y="127"/>
                    <a:pt x="1029" y="87"/>
                  </a:cubicBezTo>
                  <a:cubicBezTo>
                    <a:pt x="1058" y="47"/>
                    <a:pt x="1087" y="12"/>
                    <a:pt x="1116" y="6"/>
                  </a:cubicBezTo>
                  <a:cubicBezTo>
                    <a:pt x="1145" y="0"/>
                    <a:pt x="1176" y="17"/>
                    <a:pt x="1206" y="48"/>
                  </a:cubicBezTo>
                  <a:cubicBezTo>
                    <a:pt x="1236" y="79"/>
                    <a:pt x="1277" y="164"/>
                    <a:pt x="1295" y="194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7305675" y="4456113"/>
              <a:ext cx="1257300" cy="5461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4" y="51"/>
                </a:cxn>
                <a:cxn ang="0">
                  <a:pos x="117" y="129"/>
                </a:cxn>
                <a:cxn ang="0">
                  <a:pos x="162" y="210"/>
                </a:cxn>
                <a:cxn ang="0">
                  <a:pos x="219" y="294"/>
                </a:cxn>
                <a:cxn ang="0">
                  <a:pos x="282" y="336"/>
                </a:cxn>
                <a:cxn ang="0">
                  <a:pos x="354" y="276"/>
                </a:cxn>
                <a:cxn ang="0">
                  <a:pos x="468" y="78"/>
                </a:cxn>
                <a:cxn ang="0">
                  <a:pos x="561" y="9"/>
                </a:cxn>
                <a:cxn ang="0">
                  <a:pos x="648" y="66"/>
                </a:cxn>
                <a:cxn ang="0">
                  <a:pos x="705" y="162"/>
                </a:cxn>
                <a:cxn ang="0">
                  <a:pos x="786" y="297"/>
                </a:cxn>
                <a:cxn ang="0">
                  <a:pos x="858" y="336"/>
                </a:cxn>
                <a:cxn ang="0">
                  <a:pos x="942" y="246"/>
                </a:cxn>
                <a:cxn ang="0">
                  <a:pos x="1029" y="87"/>
                </a:cxn>
                <a:cxn ang="0">
                  <a:pos x="1116" y="6"/>
                </a:cxn>
                <a:cxn ang="0">
                  <a:pos x="1206" y="48"/>
                </a:cxn>
                <a:cxn ang="0">
                  <a:pos x="1295" y="194"/>
                </a:cxn>
              </a:cxnLst>
              <a:rect l="0" t="0" r="r" b="b"/>
              <a:pathLst>
                <a:path w="1295" h="344">
                  <a:moveTo>
                    <a:pt x="0" y="7"/>
                  </a:moveTo>
                  <a:cubicBezTo>
                    <a:pt x="11" y="14"/>
                    <a:pt x="44" y="31"/>
                    <a:pt x="64" y="51"/>
                  </a:cubicBezTo>
                  <a:cubicBezTo>
                    <a:pt x="84" y="71"/>
                    <a:pt x="101" y="103"/>
                    <a:pt x="117" y="129"/>
                  </a:cubicBezTo>
                  <a:cubicBezTo>
                    <a:pt x="133" y="155"/>
                    <a:pt x="145" y="183"/>
                    <a:pt x="162" y="210"/>
                  </a:cubicBezTo>
                  <a:cubicBezTo>
                    <a:pt x="179" y="237"/>
                    <a:pt x="199" y="273"/>
                    <a:pt x="219" y="294"/>
                  </a:cubicBezTo>
                  <a:cubicBezTo>
                    <a:pt x="239" y="315"/>
                    <a:pt x="260" y="339"/>
                    <a:pt x="282" y="336"/>
                  </a:cubicBezTo>
                  <a:cubicBezTo>
                    <a:pt x="304" y="333"/>
                    <a:pt x="323" y="319"/>
                    <a:pt x="354" y="276"/>
                  </a:cubicBezTo>
                  <a:cubicBezTo>
                    <a:pt x="385" y="233"/>
                    <a:pt x="433" y="123"/>
                    <a:pt x="468" y="78"/>
                  </a:cubicBezTo>
                  <a:cubicBezTo>
                    <a:pt x="503" y="33"/>
                    <a:pt x="531" y="11"/>
                    <a:pt x="561" y="9"/>
                  </a:cubicBezTo>
                  <a:cubicBezTo>
                    <a:pt x="591" y="7"/>
                    <a:pt x="624" y="40"/>
                    <a:pt x="648" y="66"/>
                  </a:cubicBezTo>
                  <a:cubicBezTo>
                    <a:pt x="672" y="92"/>
                    <a:pt x="682" y="124"/>
                    <a:pt x="705" y="162"/>
                  </a:cubicBezTo>
                  <a:cubicBezTo>
                    <a:pt x="728" y="200"/>
                    <a:pt x="761" y="268"/>
                    <a:pt x="786" y="297"/>
                  </a:cubicBezTo>
                  <a:cubicBezTo>
                    <a:pt x="811" y="326"/>
                    <a:pt x="832" y="344"/>
                    <a:pt x="858" y="336"/>
                  </a:cubicBezTo>
                  <a:cubicBezTo>
                    <a:pt x="884" y="328"/>
                    <a:pt x="913" y="288"/>
                    <a:pt x="942" y="246"/>
                  </a:cubicBezTo>
                  <a:cubicBezTo>
                    <a:pt x="971" y="204"/>
                    <a:pt x="1000" y="127"/>
                    <a:pt x="1029" y="87"/>
                  </a:cubicBezTo>
                  <a:cubicBezTo>
                    <a:pt x="1058" y="47"/>
                    <a:pt x="1087" y="12"/>
                    <a:pt x="1116" y="6"/>
                  </a:cubicBezTo>
                  <a:cubicBezTo>
                    <a:pt x="1145" y="0"/>
                    <a:pt x="1176" y="17"/>
                    <a:pt x="1206" y="48"/>
                  </a:cubicBezTo>
                  <a:cubicBezTo>
                    <a:pt x="1236" y="79"/>
                    <a:pt x="1277" y="164"/>
                    <a:pt x="1295" y="194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3971925" y="2790825"/>
              <a:ext cx="2936875" cy="5461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4" y="51"/>
                </a:cxn>
                <a:cxn ang="0">
                  <a:pos x="117" y="129"/>
                </a:cxn>
                <a:cxn ang="0">
                  <a:pos x="162" y="210"/>
                </a:cxn>
                <a:cxn ang="0">
                  <a:pos x="219" y="294"/>
                </a:cxn>
                <a:cxn ang="0">
                  <a:pos x="282" y="336"/>
                </a:cxn>
                <a:cxn ang="0">
                  <a:pos x="354" y="276"/>
                </a:cxn>
                <a:cxn ang="0">
                  <a:pos x="468" y="78"/>
                </a:cxn>
                <a:cxn ang="0">
                  <a:pos x="561" y="9"/>
                </a:cxn>
                <a:cxn ang="0">
                  <a:pos x="648" y="66"/>
                </a:cxn>
                <a:cxn ang="0">
                  <a:pos x="705" y="162"/>
                </a:cxn>
                <a:cxn ang="0">
                  <a:pos x="786" y="297"/>
                </a:cxn>
                <a:cxn ang="0">
                  <a:pos x="858" y="336"/>
                </a:cxn>
                <a:cxn ang="0">
                  <a:pos x="942" y="246"/>
                </a:cxn>
                <a:cxn ang="0">
                  <a:pos x="1029" y="87"/>
                </a:cxn>
                <a:cxn ang="0">
                  <a:pos x="1116" y="6"/>
                </a:cxn>
                <a:cxn ang="0">
                  <a:pos x="1206" y="48"/>
                </a:cxn>
                <a:cxn ang="0">
                  <a:pos x="1295" y="194"/>
                </a:cxn>
              </a:cxnLst>
              <a:rect l="0" t="0" r="r" b="b"/>
              <a:pathLst>
                <a:path w="1295" h="344">
                  <a:moveTo>
                    <a:pt x="0" y="7"/>
                  </a:moveTo>
                  <a:cubicBezTo>
                    <a:pt x="11" y="14"/>
                    <a:pt x="44" y="31"/>
                    <a:pt x="64" y="51"/>
                  </a:cubicBezTo>
                  <a:cubicBezTo>
                    <a:pt x="84" y="71"/>
                    <a:pt x="101" y="103"/>
                    <a:pt x="117" y="129"/>
                  </a:cubicBezTo>
                  <a:cubicBezTo>
                    <a:pt x="133" y="155"/>
                    <a:pt x="145" y="183"/>
                    <a:pt x="162" y="210"/>
                  </a:cubicBezTo>
                  <a:cubicBezTo>
                    <a:pt x="179" y="237"/>
                    <a:pt x="199" y="273"/>
                    <a:pt x="219" y="294"/>
                  </a:cubicBezTo>
                  <a:cubicBezTo>
                    <a:pt x="239" y="315"/>
                    <a:pt x="260" y="339"/>
                    <a:pt x="282" y="336"/>
                  </a:cubicBezTo>
                  <a:cubicBezTo>
                    <a:pt x="304" y="333"/>
                    <a:pt x="323" y="319"/>
                    <a:pt x="354" y="276"/>
                  </a:cubicBezTo>
                  <a:cubicBezTo>
                    <a:pt x="385" y="233"/>
                    <a:pt x="433" y="123"/>
                    <a:pt x="468" y="78"/>
                  </a:cubicBezTo>
                  <a:cubicBezTo>
                    <a:pt x="503" y="33"/>
                    <a:pt x="531" y="11"/>
                    <a:pt x="561" y="9"/>
                  </a:cubicBezTo>
                  <a:cubicBezTo>
                    <a:pt x="591" y="7"/>
                    <a:pt x="624" y="40"/>
                    <a:pt x="648" y="66"/>
                  </a:cubicBezTo>
                  <a:cubicBezTo>
                    <a:pt x="672" y="92"/>
                    <a:pt x="682" y="124"/>
                    <a:pt x="705" y="162"/>
                  </a:cubicBezTo>
                  <a:cubicBezTo>
                    <a:pt x="728" y="200"/>
                    <a:pt x="761" y="268"/>
                    <a:pt x="786" y="297"/>
                  </a:cubicBezTo>
                  <a:cubicBezTo>
                    <a:pt x="811" y="326"/>
                    <a:pt x="832" y="344"/>
                    <a:pt x="858" y="336"/>
                  </a:cubicBezTo>
                  <a:cubicBezTo>
                    <a:pt x="884" y="328"/>
                    <a:pt x="913" y="288"/>
                    <a:pt x="942" y="246"/>
                  </a:cubicBezTo>
                  <a:cubicBezTo>
                    <a:pt x="971" y="204"/>
                    <a:pt x="1000" y="127"/>
                    <a:pt x="1029" y="87"/>
                  </a:cubicBezTo>
                  <a:cubicBezTo>
                    <a:pt x="1058" y="47"/>
                    <a:pt x="1087" y="12"/>
                    <a:pt x="1116" y="6"/>
                  </a:cubicBezTo>
                  <a:cubicBezTo>
                    <a:pt x="1145" y="0"/>
                    <a:pt x="1176" y="17"/>
                    <a:pt x="1206" y="48"/>
                  </a:cubicBezTo>
                  <a:cubicBezTo>
                    <a:pt x="1236" y="79"/>
                    <a:pt x="1277" y="164"/>
                    <a:pt x="1295" y="194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6591300" y="2816225"/>
              <a:ext cx="2936875" cy="5461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4" y="51"/>
                </a:cxn>
                <a:cxn ang="0">
                  <a:pos x="117" y="129"/>
                </a:cxn>
                <a:cxn ang="0">
                  <a:pos x="162" y="210"/>
                </a:cxn>
                <a:cxn ang="0">
                  <a:pos x="219" y="294"/>
                </a:cxn>
                <a:cxn ang="0">
                  <a:pos x="282" y="336"/>
                </a:cxn>
                <a:cxn ang="0">
                  <a:pos x="354" y="276"/>
                </a:cxn>
                <a:cxn ang="0">
                  <a:pos x="468" y="78"/>
                </a:cxn>
                <a:cxn ang="0">
                  <a:pos x="561" y="9"/>
                </a:cxn>
                <a:cxn ang="0">
                  <a:pos x="648" y="66"/>
                </a:cxn>
                <a:cxn ang="0">
                  <a:pos x="705" y="162"/>
                </a:cxn>
                <a:cxn ang="0">
                  <a:pos x="786" y="297"/>
                </a:cxn>
                <a:cxn ang="0">
                  <a:pos x="858" y="336"/>
                </a:cxn>
                <a:cxn ang="0">
                  <a:pos x="942" y="246"/>
                </a:cxn>
                <a:cxn ang="0">
                  <a:pos x="1029" y="87"/>
                </a:cxn>
                <a:cxn ang="0">
                  <a:pos x="1116" y="6"/>
                </a:cxn>
                <a:cxn ang="0">
                  <a:pos x="1206" y="48"/>
                </a:cxn>
                <a:cxn ang="0">
                  <a:pos x="1295" y="194"/>
                </a:cxn>
              </a:cxnLst>
              <a:rect l="0" t="0" r="r" b="b"/>
              <a:pathLst>
                <a:path w="1295" h="344">
                  <a:moveTo>
                    <a:pt x="0" y="7"/>
                  </a:moveTo>
                  <a:cubicBezTo>
                    <a:pt x="11" y="14"/>
                    <a:pt x="44" y="31"/>
                    <a:pt x="64" y="51"/>
                  </a:cubicBezTo>
                  <a:cubicBezTo>
                    <a:pt x="84" y="71"/>
                    <a:pt x="101" y="103"/>
                    <a:pt x="117" y="129"/>
                  </a:cubicBezTo>
                  <a:cubicBezTo>
                    <a:pt x="133" y="155"/>
                    <a:pt x="145" y="183"/>
                    <a:pt x="162" y="210"/>
                  </a:cubicBezTo>
                  <a:cubicBezTo>
                    <a:pt x="179" y="237"/>
                    <a:pt x="199" y="273"/>
                    <a:pt x="219" y="294"/>
                  </a:cubicBezTo>
                  <a:cubicBezTo>
                    <a:pt x="239" y="315"/>
                    <a:pt x="260" y="339"/>
                    <a:pt x="282" y="336"/>
                  </a:cubicBezTo>
                  <a:cubicBezTo>
                    <a:pt x="304" y="333"/>
                    <a:pt x="323" y="319"/>
                    <a:pt x="354" y="276"/>
                  </a:cubicBezTo>
                  <a:cubicBezTo>
                    <a:pt x="385" y="233"/>
                    <a:pt x="433" y="123"/>
                    <a:pt x="468" y="78"/>
                  </a:cubicBezTo>
                  <a:cubicBezTo>
                    <a:pt x="503" y="33"/>
                    <a:pt x="531" y="11"/>
                    <a:pt x="561" y="9"/>
                  </a:cubicBezTo>
                  <a:cubicBezTo>
                    <a:pt x="591" y="7"/>
                    <a:pt x="624" y="40"/>
                    <a:pt x="648" y="66"/>
                  </a:cubicBezTo>
                  <a:cubicBezTo>
                    <a:pt x="672" y="92"/>
                    <a:pt x="682" y="124"/>
                    <a:pt x="705" y="162"/>
                  </a:cubicBezTo>
                  <a:cubicBezTo>
                    <a:pt x="728" y="200"/>
                    <a:pt x="761" y="268"/>
                    <a:pt x="786" y="297"/>
                  </a:cubicBezTo>
                  <a:cubicBezTo>
                    <a:pt x="811" y="326"/>
                    <a:pt x="832" y="344"/>
                    <a:pt x="858" y="336"/>
                  </a:cubicBezTo>
                  <a:cubicBezTo>
                    <a:pt x="884" y="328"/>
                    <a:pt x="913" y="288"/>
                    <a:pt x="942" y="246"/>
                  </a:cubicBezTo>
                  <a:cubicBezTo>
                    <a:pt x="971" y="204"/>
                    <a:pt x="1000" y="127"/>
                    <a:pt x="1029" y="87"/>
                  </a:cubicBezTo>
                  <a:cubicBezTo>
                    <a:pt x="1058" y="47"/>
                    <a:pt x="1087" y="12"/>
                    <a:pt x="1116" y="6"/>
                  </a:cubicBezTo>
                  <a:cubicBezTo>
                    <a:pt x="1145" y="0"/>
                    <a:pt x="1176" y="17"/>
                    <a:pt x="1206" y="48"/>
                  </a:cubicBezTo>
                  <a:cubicBezTo>
                    <a:pt x="1236" y="79"/>
                    <a:pt x="1277" y="164"/>
                    <a:pt x="1295" y="194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959225" y="2028825"/>
              <a:ext cx="5248275" cy="5461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4" y="51"/>
                </a:cxn>
                <a:cxn ang="0">
                  <a:pos x="117" y="129"/>
                </a:cxn>
                <a:cxn ang="0">
                  <a:pos x="162" y="210"/>
                </a:cxn>
                <a:cxn ang="0">
                  <a:pos x="219" y="294"/>
                </a:cxn>
                <a:cxn ang="0">
                  <a:pos x="282" y="336"/>
                </a:cxn>
                <a:cxn ang="0">
                  <a:pos x="354" y="276"/>
                </a:cxn>
                <a:cxn ang="0">
                  <a:pos x="468" y="78"/>
                </a:cxn>
                <a:cxn ang="0">
                  <a:pos x="561" y="9"/>
                </a:cxn>
                <a:cxn ang="0">
                  <a:pos x="648" y="66"/>
                </a:cxn>
                <a:cxn ang="0">
                  <a:pos x="705" y="162"/>
                </a:cxn>
                <a:cxn ang="0">
                  <a:pos x="786" y="297"/>
                </a:cxn>
                <a:cxn ang="0">
                  <a:pos x="858" y="336"/>
                </a:cxn>
                <a:cxn ang="0">
                  <a:pos x="942" y="246"/>
                </a:cxn>
                <a:cxn ang="0">
                  <a:pos x="1029" y="87"/>
                </a:cxn>
                <a:cxn ang="0">
                  <a:pos x="1116" y="6"/>
                </a:cxn>
                <a:cxn ang="0">
                  <a:pos x="1206" y="48"/>
                </a:cxn>
                <a:cxn ang="0">
                  <a:pos x="1295" y="194"/>
                </a:cxn>
              </a:cxnLst>
              <a:rect l="0" t="0" r="r" b="b"/>
              <a:pathLst>
                <a:path w="1295" h="344">
                  <a:moveTo>
                    <a:pt x="0" y="7"/>
                  </a:moveTo>
                  <a:cubicBezTo>
                    <a:pt x="11" y="14"/>
                    <a:pt x="44" y="31"/>
                    <a:pt x="64" y="51"/>
                  </a:cubicBezTo>
                  <a:cubicBezTo>
                    <a:pt x="84" y="71"/>
                    <a:pt x="101" y="103"/>
                    <a:pt x="117" y="129"/>
                  </a:cubicBezTo>
                  <a:cubicBezTo>
                    <a:pt x="133" y="155"/>
                    <a:pt x="145" y="183"/>
                    <a:pt x="162" y="210"/>
                  </a:cubicBezTo>
                  <a:cubicBezTo>
                    <a:pt x="179" y="237"/>
                    <a:pt x="199" y="273"/>
                    <a:pt x="219" y="294"/>
                  </a:cubicBezTo>
                  <a:cubicBezTo>
                    <a:pt x="239" y="315"/>
                    <a:pt x="260" y="339"/>
                    <a:pt x="282" y="336"/>
                  </a:cubicBezTo>
                  <a:cubicBezTo>
                    <a:pt x="304" y="333"/>
                    <a:pt x="323" y="319"/>
                    <a:pt x="354" y="276"/>
                  </a:cubicBezTo>
                  <a:cubicBezTo>
                    <a:pt x="385" y="233"/>
                    <a:pt x="433" y="123"/>
                    <a:pt x="468" y="78"/>
                  </a:cubicBezTo>
                  <a:cubicBezTo>
                    <a:pt x="503" y="33"/>
                    <a:pt x="531" y="11"/>
                    <a:pt x="561" y="9"/>
                  </a:cubicBezTo>
                  <a:cubicBezTo>
                    <a:pt x="591" y="7"/>
                    <a:pt x="624" y="40"/>
                    <a:pt x="648" y="66"/>
                  </a:cubicBezTo>
                  <a:cubicBezTo>
                    <a:pt x="672" y="92"/>
                    <a:pt x="682" y="124"/>
                    <a:pt x="705" y="162"/>
                  </a:cubicBezTo>
                  <a:cubicBezTo>
                    <a:pt x="728" y="200"/>
                    <a:pt x="761" y="268"/>
                    <a:pt x="786" y="297"/>
                  </a:cubicBezTo>
                  <a:cubicBezTo>
                    <a:pt x="811" y="326"/>
                    <a:pt x="832" y="344"/>
                    <a:pt x="858" y="336"/>
                  </a:cubicBezTo>
                  <a:cubicBezTo>
                    <a:pt x="884" y="328"/>
                    <a:pt x="913" y="288"/>
                    <a:pt x="942" y="246"/>
                  </a:cubicBezTo>
                  <a:cubicBezTo>
                    <a:pt x="971" y="204"/>
                    <a:pt x="1000" y="127"/>
                    <a:pt x="1029" y="87"/>
                  </a:cubicBezTo>
                  <a:cubicBezTo>
                    <a:pt x="1058" y="47"/>
                    <a:pt x="1087" y="12"/>
                    <a:pt x="1116" y="6"/>
                  </a:cubicBezTo>
                  <a:cubicBezTo>
                    <a:pt x="1145" y="0"/>
                    <a:pt x="1176" y="17"/>
                    <a:pt x="1206" y="48"/>
                  </a:cubicBezTo>
                  <a:cubicBezTo>
                    <a:pt x="1236" y="79"/>
                    <a:pt x="1277" y="164"/>
                    <a:pt x="1295" y="194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8421688" y="4459288"/>
              <a:ext cx="1257300" cy="5461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4" y="51"/>
                </a:cxn>
                <a:cxn ang="0">
                  <a:pos x="117" y="129"/>
                </a:cxn>
                <a:cxn ang="0">
                  <a:pos x="162" y="210"/>
                </a:cxn>
                <a:cxn ang="0">
                  <a:pos x="219" y="294"/>
                </a:cxn>
                <a:cxn ang="0">
                  <a:pos x="282" y="336"/>
                </a:cxn>
                <a:cxn ang="0">
                  <a:pos x="354" y="276"/>
                </a:cxn>
                <a:cxn ang="0">
                  <a:pos x="468" y="78"/>
                </a:cxn>
                <a:cxn ang="0">
                  <a:pos x="561" y="9"/>
                </a:cxn>
                <a:cxn ang="0">
                  <a:pos x="648" y="66"/>
                </a:cxn>
                <a:cxn ang="0">
                  <a:pos x="705" y="162"/>
                </a:cxn>
                <a:cxn ang="0">
                  <a:pos x="786" y="297"/>
                </a:cxn>
                <a:cxn ang="0">
                  <a:pos x="858" y="336"/>
                </a:cxn>
                <a:cxn ang="0">
                  <a:pos x="942" y="246"/>
                </a:cxn>
                <a:cxn ang="0">
                  <a:pos x="1029" y="87"/>
                </a:cxn>
                <a:cxn ang="0">
                  <a:pos x="1116" y="6"/>
                </a:cxn>
                <a:cxn ang="0">
                  <a:pos x="1206" y="48"/>
                </a:cxn>
                <a:cxn ang="0">
                  <a:pos x="1295" y="194"/>
                </a:cxn>
              </a:cxnLst>
              <a:rect l="0" t="0" r="r" b="b"/>
              <a:pathLst>
                <a:path w="1295" h="344">
                  <a:moveTo>
                    <a:pt x="0" y="7"/>
                  </a:moveTo>
                  <a:cubicBezTo>
                    <a:pt x="11" y="14"/>
                    <a:pt x="44" y="31"/>
                    <a:pt x="64" y="51"/>
                  </a:cubicBezTo>
                  <a:cubicBezTo>
                    <a:pt x="84" y="71"/>
                    <a:pt x="101" y="103"/>
                    <a:pt x="117" y="129"/>
                  </a:cubicBezTo>
                  <a:cubicBezTo>
                    <a:pt x="133" y="155"/>
                    <a:pt x="145" y="183"/>
                    <a:pt x="162" y="210"/>
                  </a:cubicBezTo>
                  <a:cubicBezTo>
                    <a:pt x="179" y="237"/>
                    <a:pt x="199" y="273"/>
                    <a:pt x="219" y="294"/>
                  </a:cubicBezTo>
                  <a:cubicBezTo>
                    <a:pt x="239" y="315"/>
                    <a:pt x="260" y="339"/>
                    <a:pt x="282" y="336"/>
                  </a:cubicBezTo>
                  <a:cubicBezTo>
                    <a:pt x="304" y="333"/>
                    <a:pt x="323" y="319"/>
                    <a:pt x="354" y="276"/>
                  </a:cubicBezTo>
                  <a:cubicBezTo>
                    <a:pt x="385" y="233"/>
                    <a:pt x="433" y="123"/>
                    <a:pt x="468" y="78"/>
                  </a:cubicBezTo>
                  <a:cubicBezTo>
                    <a:pt x="503" y="33"/>
                    <a:pt x="531" y="11"/>
                    <a:pt x="561" y="9"/>
                  </a:cubicBezTo>
                  <a:cubicBezTo>
                    <a:pt x="591" y="7"/>
                    <a:pt x="624" y="40"/>
                    <a:pt x="648" y="66"/>
                  </a:cubicBezTo>
                  <a:cubicBezTo>
                    <a:pt x="672" y="92"/>
                    <a:pt x="682" y="124"/>
                    <a:pt x="705" y="162"/>
                  </a:cubicBezTo>
                  <a:cubicBezTo>
                    <a:pt x="728" y="200"/>
                    <a:pt x="761" y="268"/>
                    <a:pt x="786" y="297"/>
                  </a:cubicBezTo>
                  <a:cubicBezTo>
                    <a:pt x="811" y="326"/>
                    <a:pt x="832" y="344"/>
                    <a:pt x="858" y="336"/>
                  </a:cubicBezTo>
                  <a:cubicBezTo>
                    <a:pt x="884" y="328"/>
                    <a:pt x="913" y="288"/>
                    <a:pt x="942" y="246"/>
                  </a:cubicBezTo>
                  <a:cubicBezTo>
                    <a:pt x="971" y="204"/>
                    <a:pt x="1000" y="127"/>
                    <a:pt x="1029" y="87"/>
                  </a:cubicBezTo>
                  <a:cubicBezTo>
                    <a:pt x="1058" y="47"/>
                    <a:pt x="1087" y="12"/>
                    <a:pt x="1116" y="6"/>
                  </a:cubicBezTo>
                  <a:cubicBezTo>
                    <a:pt x="1145" y="0"/>
                    <a:pt x="1176" y="17"/>
                    <a:pt x="1206" y="48"/>
                  </a:cubicBezTo>
                  <a:cubicBezTo>
                    <a:pt x="1236" y="79"/>
                    <a:pt x="1277" y="164"/>
                    <a:pt x="1295" y="194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81000" y="9144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Plane waves (</a:t>
            </a:r>
            <a:r>
              <a:rPr lang="en-US" sz="2400" dirty="0" err="1" smtClean="0"/>
              <a:t>sines</a:t>
            </a:r>
            <a:r>
              <a:rPr lang="en-US" sz="2400" dirty="0" smtClean="0"/>
              <a:t>, cosines, complex exponentials)</a:t>
            </a:r>
          </a:p>
          <a:p>
            <a:r>
              <a:rPr lang="en-US" sz="2400" dirty="0" smtClean="0"/>
              <a:t>	extend forever in space:</a:t>
            </a:r>
            <a:endParaRPr lang="en-US" sz="24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52400" y="2108200"/>
          <a:ext cx="3427413" cy="558800"/>
        </p:xfrm>
        <a:graphic>
          <a:graphicData uri="http://schemas.openxmlformats.org/presentationml/2006/ole">
            <p:oleObj spid="_x0000_s76802" name="Equation" r:id="rId3" imgW="1714320" imgH="279360" progId="Equation.DSMT4">
              <p:embed/>
            </p:oleObj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204787" y="4953000"/>
          <a:ext cx="3529013" cy="558800"/>
        </p:xfrm>
        <a:graphic>
          <a:graphicData uri="http://schemas.openxmlformats.org/presentationml/2006/ole">
            <p:oleObj spid="_x0000_s76803" name="Equation" r:id="rId4" imgW="1765080" imgH="279360" progId="Equation.DSMT4">
              <p:embed/>
            </p:oleObj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192088" y="4038600"/>
          <a:ext cx="3503612" cy="558800"/>
        </p:xfrm>
        <a:graphic>
          <a:graphicData uri="http://schemas.openxmlformats.org/presentationml/2006/ole">
            <p:oleObj spid="_x0000_s76804" name="Equation" r:id="rId5" imgW="1752480" imgH="279360" progId="Equation.DSMT4">
              <p:embed/>
            </p:oleObj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177800" y="3048000"/>
          <a:ext cx="3529013" cy="558800"/>
        </p:xfrm>
        <a:graphic>
          <a:graphicData uri="http://schemas.openxmlformats.org/presentationml/2006/ole">
            <p:oleObj spid="_x0000_s76805" name="Equation" r:id="rId6" imgW="1765080" imgH="279360" progId="Equation.DSMT4">
              <p:embed/>
            </p:oleObj>
          </a:graphicData>
        </a:graphic>
      </p:graphicFrame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53975" y="5668963"/>
            <a:ext cx="8907463" cy="46166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Different </a:t>
            </a:r>
            <a:r>
              <a:rPr lang="en-US" sz="2400" i="1" dirty="0" err="1"/>
              <a:t>k</a:t>
            </a:r>
            <a:r>
              <a:rPr lang="en-US" sz="2400" dirty="0" err="1"/>
              <a:t>’s</a:t>
            </a:r>
            <a:r>
              <a:rPr lang="en-US" sz="2400" dirty="0"/>
              <a:t> correspond to different energies, </a:t>
            </a:r>
            <a:r>
              <a:rPr lang="en-US" sz="2400" dirty="0" smtClean="0"/>
              <a:t>since</a:t>
            </a:r>
            <a:endParaRPr lang="en-US" sz="2400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2362200" y="6018212"/>
          <a:ext cx="4049713" cy="839788"/>
        </p:xfrm>
        <a:graphic>
          <a:graphicData uri="http://schemas.openxmlformats.org/presentationml/2006/ole">
            <p:oleObj spid="_x0000_s76806" name="Equation" r:id="rId7" imgW="2019240" imgH="419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oubleslite.wmv">
            <a:hlinkClick r:id="" action="ppaction://media"/>
          </p:cNvPr>
          <p:cNvPicPr/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1066800"/>
            <a:ext cx="6095238" cy="45714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226" y="152400"/>
            <a:ext cx="8766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Double-Slit Experiment with Single Electrons (1989)</a:t>
            </a:r>
            <a:endParaRPr lang="en-US" sz="32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689937"/>
            <a:ext cx="75015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A. </a:t>
            </a:r>
            <a:r>
              <a:rPr lang="en-US" sz="2000" dirty="0" err="1" smtClean="0"/>
              <a:t>Tonomura</a:t>
            </a:r>
            <a:r>
              <a:rPr lang="en-US" sz="2000" dirty="0" smtClean="0"/>
              <a:t>, J. Endo, T. Matsuda, T. Kawasaki and H. </a:t>
            </a:r>
            <a:r>
              <a:rPr lang="en-US" sz="2000" dirty="0" err="1" smtClean="0"/>
              <a:t>Ezawa</a:t>
            </a:r>
            <a:r>
              <a:rPr lang="en-US" sz="2000" dirty="0" smtClean="0"/>
              <a:t>, </a:t>
            </a:r>
          </a:p>
          <a:p>
            <a:r>
              <a:rPr lang="en-US" sz="2000" dirty="0" smtClean="0"/>
              <a:t>"Demonstration of Single-Electron Buildup of an Interference Pattern,“</a:t>
            </a:r>
          </a:p>
          <a:p>
            <a:r>
              <a:rPr lang="en-US" sz="2000" i="1" dirty="0" smtClean="0"/>
              <a:t>Amer. J. Phys.</a:t>
            </a:r>
            <a:r>
              <a:rPr lang="en-US" sz="2000" dirty="0" smtClean="0"/>
              <a:t> </a:t>
            </a:r>
            <a:r>
              <a:rPr lang="en-US" sz="2000" b="1" dirty="0" smtClean="0"/>
              <a:t>57</a:t>
            </a:r>
            <a:r>
              <a:rPr lang="en-US" sz="2000" dirty="0" smtClean="0"/>
              <a:t>, 117 (1989).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12585" y="605135"/>
            <a:ext cx="7293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hlinkClick r:id="rId4"/>
              </a:rPr>
              <a:t>http://www.hitachi.com/rd/research/em/doubleslit.html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990600" y="1219200"/>
            <a:ext cx="7365414" cy="990600"/>
            <a:chOff x="990600" y="1219200"/>
            <a:chExt cx="7365414" cy="990600"/>
          </a:xfrm>
        </p:grpSpPr>
        <p:sp>
          <p:nvSpPr>
            <p:cNvPr id="3" name="TextBox 2"/>
            <p:cNvSpPr txBox="1"/>
            <p:nvPr/>
          </p:nvSpPr>
          <p:spPr>
            <a:xfrm>
              <a:off x="990600" y="1219200"/>
              <a:ext cx="736541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If	       and	    are solutions to a wave equation,</a:t>
              </a:r>
            </a:p>
            <a:p>
              <a:endParaRPr lang="en-US" sz="800" dirty="0" smtClean="0"/>
            </a:p>
            <a:p>
              <a:r>
                <a:rPr lang="en-US" sz="2400" dirty="0" smtClean="0"/>
                <a:t>then so is</a:t>
              </a:r>
              <a:endParaRPr lang="en-US" sz="2400" dirty="0"/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1371600" y="1219200"/>
            <a:ext cx="1014413" cy="457200"/>
          </p:xfrm>
          <a:graphic>
            <a:graphicData uri="http://schemas.openxmlformats.org/presentationml/2006/ole">
              <p:oleObj spid="_x0000_s77826" name="Equation" r:id="rId3" imgW="507960" imgH="228600" progId="Equation.DSMT4">
                <p:embed/>
              </p:oleObj>
            </a:graphicData>
          </a:graphic>
        </p:graphicFrame>
        <p:graphicFrame>
          <p:nvGraphicFramePr>
            <p:cNvPr id="17411" name="Object 3"/>
            <p:cNvGraphicFramePr>
              <a:graphicFrameLocks noChangeAspect="1"/>
            </p:cNvGraphicFramePr>
            <p:nvPr/>
          </p:nvGraphicFramePr>
          <p:xfrm>
            <a:off x="2973387" y="1219200"/>
            <a:ext cx="1065213" cy="457200"/>
          </p:xfrm>
          <a:graphic>
            <a:graphicData uri="http://schemas.openxmlformats.org/presentationml/2006/ole">
              <p:oleObj spid="_x0000_s77827" name="Equation" r:id="rId4" imgW="533160" imgH="228600" progId="Equation.DSMT4">
                <p:embed/>
              </p:oleObj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2362200" y="1752600"/>
            <a:ext cx="3400425" cy="457200"/>
          </p:xfrm>
          <a:graphic>
            <a:graphicData uri="http://schemas.openxmlformats.org/presentationml/2006/ole">
              <p:oleObj spid="_x0000_s77828" name="Equation" r:id="rId5" imgW="1701720" imgH="228600" progId="Equation.DSMT4">
                <p:embed/>
              </p:oleObj>
            </a:graphicData>
          </a:graphic>
        </p:graphicFrame>
      </p:grpSp>
      <p:cxnSp>
        <p:nvCxnSpPr>
          <p:cNvPr id="8" name="Straight Arrow Connector 7"/>
          <p:cNvCxnSpPr/>
          <p:nvPr/>
        </p:nvCxnSpPr>
        <p:spPr>
          <a:xfrm rot="5400000" flipH="1" flipV="1">
            <a:off x="4267201" y="2362201"/>
            <a:ext cx="381001" cy="762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33600" y="2514600"/>
            <a:ext cx="6241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Superposition</a:t>
            </a:r>
            <a:r>
              <a:rPr lang="en-US" sz="2400" dirty="0" smtClean="0"/>
              <a:t> (linear combination) of two waves</a:t>
            </a: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581400" y="2209800"/>
            <a:ext cx="2057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90600" y="3962400"/>
            <a:ext cx="69424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can construct a </a:t>
            </a:r>
            <a:r>
              <a:rPr lang="en-US" sz="2400" b="1" dirty="0" smtClean="0"/>
              <a:t>“</a:t>
            </a:r>
            <a:r>
              <a:rPr lang="en-US" sz="2400" b="1" u="sng" dirty="0" smtClean="0"/>
              <a:t>wave packet</a:t>
            </a:r>
            <a:r>
              <a:rPr lang="en-US" sz="2400" b="1" dirty="0" smtClean="0"/>
              <a:t>” </a:t>
            </a:r>
            <a:r>
              <a:rPr lang="en-US" sz="2400" dirty="0" smtClean="0"/>
              <a:t>by combining many</a:t>
            </a:r>
          </a:p>
          <a:p>
            <a:endParaRPr lang="en-US" sz="800" dirty="0" smtClean="0"/>
          </a:p>
          <a:p>
            <a:r>
              <a:rPr lang="en-US" sz="2400" dirty="0" smtClean="0"/>
              <a:t>plane waves of different energies (different </a:t>
            </a:r>
            <a:r>
              <a:rPr lang="en-US" sz="2400" dirty="0" err="1" smtClean="0"/>
              <a:t>k’s</a:t>
            </a:r>
            <a:r>
              <a:rPr lang="en-US" sz="2400" dirty="0" smtClean="0"/>
              <a:t>).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81919" y="0"/>
            <a:ext cx="2861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Superposition</a:t>
            </a:r>
            <a:endParaRPr lang="en-US" sz="3600" b="1" u="sng" dirty="0"/>
          </a:p>
        </p:txBody>
      </p:sp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3657600" y="5410200"/>
          <a:ext cx="1219200" cy="685800"/>
        </p:xfrm>
        <a:graphic>
          <a:graphicData uri="http://schemas.openxmlformats.org/presentationml/2006/ole">
            <p:oleObj spid="_x0000_s77829" name="Packager Shell Object" showAsIcon="1" r:id="rId6" imgW="1219320" imgH="685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241B0-2D6E-411F-8D68-AE5D66AD241D}" type="slidenum">
              <a:rPr lang="en-US"/>
              <a:pPr/>
              <a:t>41</a:t>
            </a:fld>
            <a:endParaRPr lang="en-US"/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0"/>
            <a:ext cx="9144000" cy="52863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81919" y="0"/>
            <a:ext cx="2861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Superposition</a:t>
            </a:r>
            <a:endParaRPr lang="en-US" sz="3600" b="1" u="sng" dirty="0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2057400" y="561975"/>
          <a:ext cx="5127625" cy="885825"/>
        </p:xfrm>
        <a:graphic>
          <a:graphicData uri="http://schemas.openxmlformats.org/presentationml/2006/ole">
            <p:oleObj spid="_x0000_s78850" name="Equation" r:id="rId5" imgW="2057400" imgH="3553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Plane Waves vs. Wave Packets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399" y="1843088"/>
            <a:ext cx="8839201" cy="568325"/>
            <a:chOff x="0" y="1843088"/>
            <a:chExt cx="9320213" cy="568325"/>
          </a:xfrm>
        </p:grpSpPr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0" y="1857375"/>
              <a:ext cx="2055813" cy="5461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4" y="51"/>
                </a:cxn>
                <a:cxn ang="0">
                  <a:pos x="117" y="129"/>
                </a:cxn>
                <a:cxn ang="0">
                  <a:pos x="162" y="210"/>
                </a:cxn>
                <a:cxn ang="0">
                  <a:pos x="219" y="294"/>
                </a:cxn>
                <a:cxn ang="0">
                  <a:pos x="282" y="336"/>
                </a:cxn>
                <a:cxn ang="0">
                  <a:pos x="354" y="276"/>
                </a:cxn>
                <a:cxn ang="0">
                  <a:pos x="468" y="78"/>
                </a:cxn>
                <a:cxn ang="0">
                  <a:pos x="561" y="9"/>
                </a:cxn>
                <a:cxn ang="0">
                  <a:pos x="648" y="66"/>
                </a:cxn>
                <a:cxn ang="0">
                  <a:pos x="705" y="162"/>
                </a:cxn>
                <a:cxn ang="0">
                  <a:pos x="786" y="297"/>
                </a:cxn>
                <a:cxn ang="0">
                  <a:pos x="858" y="336"/>
                </a:cxn>
                <a:cxn ang="0">
                  <a:pos x="942" y="246"/>
                </a:cxn>
                <a:cxn ang="0">
                  <a:pos x="1029" y="87"/>
                </a:cxn>
                <a:cxn ang="0">
                  <a:pos x="1116" y="6"/>
                </a:cxn>
                <a:cxn ang="0">
                  <a:pos x="1206" y="48"/>
                </a:cxn>
                <a:cxn ang="0">
                  <a:pos x="1295" y="194"/>
                </a:cxn>
              </a:cxnLst>
              <a:rect l="0" t="0" r="r" b="b"/>
              <a:pathLst>
                <a:path w="1295" h="344">
                  <a:moveTo>
                    <a:pt x="0" y="7"/>
                  </a:moveTo>
                  <a:cubicBezTo>
                    <a:pt x="11" y="14"/>
                    <a:pt x="44" y="31"/>
                    <a:pt x="64" y="51"/>
                  </a:cubicBezTo>
                  <a:cubicBezTo>
                    <a:pt x="84" y="71"/>
                    <a:pt x="101" y="103"/>
                    <a:pt x="117" y="129"/>
                  </a:cubicBezTo>
                  <a:cubicBezTo>
                    <a:pt x="133" y="155"/>
                    <a:pt x="145" y="183"/>
                    <a:pt x="162" y="210"/>
                  </a:cubicBezTo>
                  <a:cubicBezTo>
                    <a:pt x="179" y="237"/>
                    <a:pt x="199" y="273"/>
                    <a:pt x="219" y="294"/>
                  </a:cubicBezTo>
                  <a:cubicBezTo>
                    <a:pt x="239" y="315"/>
                    <a:pt x="260" y="339"/>
                    <a:pt x="282" y="336"/>
                  </a:cubicBezTo>
                  <a:cubicBezTo>
                    <a:pt x="304" y="333"/>
                    <a:pt x="323" y="319"/>
                    <a:pt x="354" y="276"/>
                  </a:cubicBezTo>
                  <a:cubicBezTo>
                    <a:pt x="385" y="233"/>
                    <a:pt x="433" y="123"/>
                    <a:pt x="468" y="78"/>
                  </a:cubicBezTo>
                  <a:cubicBezTo>
                    <a:pt x="503" y="33"/>
                    <a:pt x="531" y="11"/>
                    <a:pt x="561" y="9"/>
                  </a:cubicBezTo>
                  <a:cubicBezTo>
                    <a:pt x="591" y="7"/>
                    <a:pt x="624" y="40"/>
                    <a:pt x="648" y="66"/>
                  </a:cubicBezTo>
                  <a:cubicBezTo>
                    <a:pt x="672" y="92"/>
                    <a:pt x="682" y="124"/>
                    <a:pt x="705" y="162"/>
                  </a:cubicBezTo>
                  <a:cubicBezTo>
                    <a:pt x="728" y="200"/>
                    <a:pt x="761" y="268"/>
                    <a:pt x="786" y="297"/>
                  </a:cubicBezTo>
                  <a:cubicBezTo>
                    <a:pt x="811" y="326"/>
                    <a:pt x="832" y="344"/>
                    <a:pt x="858" y="336"/>
                  </a:cubicBezTo>
                  <a:cubicBezTo>
                    <a:pt x="884" y="328"/>
                    <a:pt x="913" y="288"/>
                    <a:pt x="942" y="246"/>
                  </a:cubicBezTo>
                  <a:cubicBezTo>
                    <a:pt x="971" y="204"/>
                    <a:pt x="1000" y="127"/>
                    <a:pt x="1029" y="87"/>
                  </a:cubicBezTo>
                  <a:cubicBezTo>
                    <a:pt x="1058" y="47"/>
                    <a:pt x="1087" y="12"/>
                    <a:pt x="1116" y="6"/>
                  </a:cubicBezTo>
                  <a:cubicBezTo>
                    <a:pt x="1145" y="0"/>
                    <a:pt x="1176" y="17"/>
                    <a:pt x="1206" y="48"/>
                  </a:cubicBezTo>
                  <a:cubicBezTo>
                    <a:pt x="1236" y="79"/>
                    <a:pt x="1277" y="164"/>
                    <a:pt x="1295" y="194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820863" y="1865313"/>
              <a:ext cx="2055812" cy="5461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4" y="51"/>
                </a:cxn>
                <a:cxn ang="0">
                  <a:pos x="117" y="129"/>
                </a:cxn>
                <a:cxn ang="0">
                  <a:pos x="162" y="210"/>
                </a:cxn>
                <a:cxn ang="0">
                  <a:pos x="219" y="294"/>
                </a:cxn>
                <a:cxn ang="0">
                  <a:pos x="282" y="336"/>
                </a:cxn>
                <a:cxn ang="0">
                  <a:pos x="354" y="276"/>
                </a:cxn>
                <a:cxn ang="0">
                  <a:pos x="468" y="78"/>
                </a:cxn>
                <a:cxn ang="0">
                  <a:pos x="561" y="9"/>
                </a:cxn>
                <a:cxn ang="0">
                  <a:pos x="648" y="66"/>
                </a:cxn>
                <a:cxn ang="0">
                  <a:pos x="705" y="162"/>
                </a:cxn>
                <a:cxn ang="0">
                  <a:pos x="786" y="297"/>
                </a:cxn>
                <a:cxn ang="0">
                  <a:pos x="858" y="336"/>
                </a:cxn>
                <a:cxn ang="0">
                  <a:pos x="942" y="246"/>
                </a:cxn>
                <a:cxn ang="0">
                  <a:pos x="1029" y="87"/>
                </a:cxn>
                <a:cxn ang="0">
                  <a:pos x="1116" y="6"/>
                </a:cxn>
                <a:cxn ang="0">
                  <a:pos x="1206" y="48"/>
                </a:cxn>
                <a:cxn ang="0">
                  <a:pos x="1295" y="194"/>
                </a:cxn>
              </a:cxnLst>
              <a:rect l="0" t="0" r="r" b="b"/>
              <a:pathLst>
                <a:path w="1295" h="344">
                  <a:moveTo>
                    <a:pt x="0" y="7"/>
                  </a:moveTo>
                  <a:cubicBezTo>
                    <a:pt x="11" y="14"/>
                    <a:pt x="44" y="31"/>
                    <a:pt x="64" y="51"/>
                  </a:cubicBezTo>
                  <a:cubicBezTo>
                    <a:pt x="84" y="71"/>
                    <a:pt x="101" y="103"/>
                    <a:pt x="117" y="129"/>
                  </a:cubicBezTo>
                  <a:cubicBezTo>
                    <a:pt x="133" y="155"/>
                    <a:pt x="145" y="183"/>
                    <a:pt x="162" y="210"/>
                  </a:cubicBezTo>
                  <a:cubicBezTo>
                    <a:pt x="179" y="237"/>
                    <a:pt x="199" y="273"/>
                    <a:pt x="219" y="294"/>
                  </a:cubicBezTo>
                  <a:cubicBezTo>
                    <a:pt x="239" y="315"/>
                    <a:pt x="260" y="339"/>
                    <a:pt x="282" y="336"/>
                  </a:cubicBezTo>
                  <a:cubicBezTo>
                    <a:pt x="304" y="333"/>
                    <a:pt x="323" y="319"/>
                    <a:pt x="354" y="276"/>
                  </a:cubicBezTo>
                  <a:cubicBezTo>
                    <a:pt x="385" y="233"/>
                    <a:pt x="433" y="123"/>
                    <a:pt x="468" y="78"/>
                  </a:cubicBezTo>
                  <a:cubicBezTo>
                    <a:pt x="503" y="33"/>
                    <a:pt x="531" y="11"/>
                    <a:pt x="561" y="9"/>
                  </a:cubicBezTo>
                  <a:cubicBezTo>
                    <a:pt x="591" y="7"/>
                    <a:pt x="624" y="40"/>
                    <a:pt x="648" y="66"/>
                  </a:cubicBezTo>
                  <a:cubicBezTo>
                    <a:pt x="672" y="92"/>
                    <a:pt x="682" y="124"/>
                    <a:pt x="705" y="162"/>
                  </a:cubicBezTo>
                  <a:cubicBezTo>
                    <a:pt x="728" y="200"/>
                    <a:pt x="761" y="268"/>
                    <a:pt x="786" y="297"/>
                  </a:cubicBezTo>
                  <a:cubicBezTo>
                    <a:pt x="811" y="326"/>
                    <a:pt x="832" y="344"/>
                    <a:pt x="858" y="336"/>
                  </a:cubicBezTo>
                  <a:cubicBezTo>
                    <a:pt x="884" y="328"/>
                    <a:pt x="913" y="288"/>
                    <a:pt x="942" y="246"/>
                  </a:cubicBezTo>
                  <a:cubicBezTo>
                    <a:pt x="971" y="204"/>
                    <a:pt x="1000" y="127"/>
                    <a:pt x="1029" y="87"/>
                  </a:cubicBezTo>
                  <a:cubicBezTo>
                    <a:pt x="1058" y="47"/>
                    <a:pt x="1087" y="12"/>
                    <a:pt x="1116" y="6"/>
                  </a:cubicBezTo>
                  <a:cubicBezTo>
                    <a:pt x="1145" y="0"/>
                    <a:pt x="1176" y="17"/>
                    <a:pt x="1206" y="48"/>
                  </a:cubicBezTo>
                  <a:cubicBezTo>
                    <a:pt x="1236" y="79"/>
                    <a:pt x="1277" y="164"/>
                    <a:pt x="1295" y="194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630613" y="1857375"/>
              <a:ext cx="2055812" cy="5461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4" y="51"/>
                </a:cxn>
                <a:cxn ang="0">
                  <a:pos x="117" y="129"/>
                </a:cxn>
                <a:cxn ang="0">
                  <a:pos x="162" y="210"/>
                </a:cxn>
                <a:cxn ang="0">
                  <a:pos x="219" y="294"/>
                </a:cxn>
                <a:cxn ang="0">
                  <a:pos x="282" y="336"/>
                </a:cxn>
                <a:cxn ang="0">
                  <a:pos x="354" y="276"/>
                </a:cxn>
                <a:cxn ang="0">
                  <a:pos x="468" y="78"/>
                </a:cxn>
                <a:cxn ang="0">
                  <a:pos x="561" y="9"/>
                </a:cxn>
                <a:cxn ang="0">
                  <a:pos x="648" y="66"/>
                </a:cxn>
                <a:cxn ang="0">
                  <a:pos x="705" y="162"/>
                </a:cxn>
                <a:cxn ang="0">
                  <a:pos x="786" y="297"/>
                </a:cxn>
                <a:cxn ang="0">
                  <a:pos x="858" y="336"/>
                </a:cxn>
                <a:cxn ang="0">
                  <a:pos x="942" y="246"/>
                </a:cxn>
                <a:cxn ang="0">
                  <a:pos x="1029" y="87"/>
                </a:cxn>
                <a:cxn ang="0">
                  <a:pos x="1116" y="6"/>
                </a:cxn>
                <a:cxn ang="0">
                  <a:pos x="1206" y="48"/>
                </a:cxn>
                <a:cxn ang="0">
                  <a:pos x="1295" y="194"/>
                </a:cxn>
              </a:cxnLst>
              <a:rect l="0" t="0" r="r" b="b"/>
              <a:pathLst>
                <a:path w="1295" h="344">
                  <a:moveTo>
                    <a:pt x="0" y="7"/>
                  </a:moveTo>
                  <a:cubicBezTo>
                    <a:pt x="11" y="14"/>
                    <a:pt x="44" y="31"/>
                    <a:pt x="64" y="51"/>
                  </a:cubicBezTo>
                  <a:cubicBezTo>
                    <a:pt x="84" y="71"/>
                    <a:pt x="101" y="103"/>
                    <a:pt x="117" y="129"/>
                  </a:cubicBezTo>
                  <a:cubicBezTo>
                    <a:pt x="133" y="155"/>
                    <a:pt x="145" y="183"/>
                    <a:pt x="162" y="210"/>
                  </a:cubicBezTo>
                  <a:cubicBezTo>
                    <a:pt x="179" y="237"/>
                    <a:pt x="199" y="273"/>
                    <a:pt x="219" y="294"/>
                  </a:cubicBezTo>
                  <a:cubicBezTo>
                    <a:pt x="239" y="315"/>
                    <a:pt x="260" y="339"/>
                    <a:pt x="282" y="336"/>
                  </a:cubicBezTo>
                  <a:cubicBezTo>
                    <a:pt x="304" y="333"/>
                    <a:pt x="323" y="319"/>
                    <a:pt x="354" y="276"/>
                  </a:cubicBezTo>
                  <a:cubicBezTo>
                    <a:pt x="385" y="233"/>
                    <a:pt x="433" y="123"/>
                    <a:pt x="468" y="78"/>
                  </a:cubicBezTo>
                  <a:cubicBezTo>
                    <a:pt x="503" y="33"/>
                    <a:pt x="531" y="11"/>
                    <a:pt x="561" y="9"/>
                  </a:cubicBezTo>
                  <a:cubicBezTo>
                    <a:pt x="591" y="7"/>
                    <a:pt x="624" y="40"/>
                    <a:pt x="648" y="66"/>
                  </a:cubicBezTo>
                  <a:cubicBezTo>
                    <a:pt x="672" y="92"/>
                    <a:pt x="682" y="124"/>
                    <a:pt x="705" y="162"/>
                  </a:cubicBezTo>
                  <a:cubicBezTo>
                    <a:pt x="728" y="200"/>
                    <a:pt x="761" y="268"/>
                    <a:pt x="786" y="297"/>
                  </a:cubicBezTo>
                  <a:cubicBezTo>
                    <a:pt x="811" y="326"/>
                    <a:pt x="832" y="344"/>
                    <a:pt x="858" y="336"/>
                  </a:cubicBezTo>
                  <a:cubicBezTo>
                    <a:pt x="884" y="328"/>
                    <a:pt x="913" y="288"/>
                    <a:pt x="942" y="246"/>
                  </a:cubicBezTo>
                  <a:cubicBezTo>
                    <a:pt x="971" y="204"/>
                    <a:pt x="1000" y="127"/>
                    <a:pt x="1029" y="87"/>
                  </a:cubicBezTo>
                  <a:cubicBezTo>
                    <a:pt x="1058" y="47"/>
                    <a:pt x="1087" y="12"/>
                    <a:pt x="1116" y="6"/>
                  </a:cubicBezTo>
                  <a:cubicBezTo>
                    <a:pt x="1145" y="0"/>
                    <a:pt x="1176" y="17"/>
                    <a:pt x="1206" y="48"/>
                  </a:cubicBezTo>
                  <a:cubicBezTo>
                    <a:pt x="1236" y="79"/>
                    <a:pt x="1277" y="164"/>
                    <a:pt x="1295" y="194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5443538" y="1843088"/>
              <a:ext cx="2055812" cy="5461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4" y="51"/>
                </a:cxn>
                <a:cxn ang="0">
                  <a:pos x="117" y="129"/>
                </a:cxn>
                <a:cxn ang="0">
                  <a:pos x="162" y="210"/>
                </a:cxn>
                <a:cxn ang="0">
                  <a:pos x="219" y="294"/>
                </a:cxn>
                <a:cxn ang="0">
                  <a:pos x="282" y="336"/>
                </a:cxn>
                <a:cxn ang="0">
                  <a:pos x="354" y="276"/>
                </a:cxn>
                <a:cxn ang="0">
                  <a:pos x="468" y="78"/>
                </a:cxn>
                <a:cxn ang="0">
                  <a:pos x="561" y="9"/>
                </a:cxn>
                <a:cxn ang="0">
                  <a:pos x="648" y="66"/>
                </a:cxn>
                <a:cxn ang="0">
                  <a:pos x="705" y="162"/>
                </a:cxn>
                <a:cxn ang="0">
                  <a:pos x="786" y="297"/>
                </a:cxn>
                <a:cxn ang="0">
                  <a:pos x="858" y="336"/>
                </a:cxn>
                <a:cxn ang="0">
                  <a:pos x="942" y="246"/>
                </a:cxn>
                <a:cxn ang="0">
                  <a:pos x="1029" y="87"/>
                </a:cxn>
                <a:cxn ang="0">
                  <a:pos x="1116" y="6"/>
                </a:cxn>
                <a:cxn ang="0">
                  <a:pos x="1206" y="48"/>
                </a:cxn>
                <a:cxn ang="0">
                  <a:pos x="1295" y="194"/>
                </a:cxn>
              </a:cxnLst>
              <a:rect l="0" t="0" r="r" b="b"/>
              <a:pathLst>
                <a:path w="1295" h="344">
                  <a:moveTo>
                    <a:pt x="0" y="7"/>
                  </a:moveTo>
                  <a:cubicBezTo>
                    <a:pt x="11" y="14"/>
                    <a:pt x="44" y="31"/>
                    <a:pt x="64" y="51"/>
                  </a:cubicBezTo>
                  <a:cubicBezTo>
                    <a:pt x="84" y="71"/>
                    <a:pt x="101" y="103"/>
                    <a:pt x="117" y="129"/>
                  </a:cubicBezTo>
                  <a:cubicBezTo>
                    <a:pt x="133" y="155"/>
                    <a:pt x="145" y="183"/>
                    <a:pt x="162" y="210"/>
                  </a:cubicBezTo>
                  <a:cubicBezTo>
                    <a:pt x="179" y="237"/>
                    <a:pt x="199" y="273"/>
                    <a:pt x="219" y="294"/>
                  </a:cubicBezTo>
                  <a:cubicBezTo>
                    <a:pt x="239" y="315"/>
                    <a:pt x="260" y="339"/>
                    <a:pt x="282" y="336"/>
                  </a:cubicBezTo>
                  <a:cubicBezTo>
                    <a:pt x="304" y="333"/>
                    <a:pt x="323" y="319"/>
                    <a:pt x="354" y="276"/>
                  </a:cubicBezTo>
                  <a:cubicBezTo>
                    <a:pt x="385" y="233"/>
                    <a:pt x="433" y="123"/>
                    <a:pt x="468" y="78"/>
                  </a:cubicBezTo>
                  <a:cubicBezTo>
                    <a:pt x="503" y="33"/>
                    <a:pt x="531" y="11"/>
                    <a:pt x="561" y="9"/>
                  </a:cubicBezTo>
                  <a:cubicBezTo>
                    <a:pt x="591" y="7"/>
                    <a:pt x="624" y="40"/>
                    <a:pt x="648" y="66"/>
                  </a:cubicBezTo>
                  <a:cubicBezTo>
                    <a:pt x="672" y="92"/>
                    <a:pt x="682" y="124"/>
                    <a:pt x="705" y="162"/>
                  </a:cubicBezTo>
                  <a:cubicBezTo>
                    <a:pt x="728" y="200"/>
                    <a:pt x="761" y="268"/>
                    <a:pt x="786" y="297"/>
                  </a:cubicBezTo>
                  <a:cubicBezTo>
                    <a:pt x="811" y="326"/>
                    <a:pt x="832" y="344"/>
                    <a:pt x="858" y="336"/>
                  </a:cubicBezTo>
                  <a:cubicBezTo>
                    <a:pt x="884" y="328"/>
                    <a:pt x="913" y="288"/>
                    <a:pt x="942" y="246"/>
                  </a:cubicBezTo>
                  <a:cubicBezTo>
                    <a:pt x="971" y="204"/>
                    <a:pt x="1000" y="127"/>
                    <a:pt x="1029" y="87"/>
                  </a:cubicBezTo>
                  <a:cubicBezTo>
                    <a:pt x="1058" y="47"/>
                    <a:pt x="1087" y="12"/>
                    <a:pt x="1116" y="6"/>
                  </a:cubicBezTo>
                  <a:cubicBezTo>
                    <a:pt x="1145" y="0"/>
                    <a:pt x="1176" y="17"/>
                    <a:pt x="1206" y="48"/>
                  </a:cubicBezTo>
                  <a:cubicBezTo>
                    <a:pt x="1236" y="79"/>
                    <a:pt x="1277" y="164"/>
                    <a:pt x="1295" y="194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7264400" y="1851025"/>
              <a:ext cx="2055813" cy="5461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4" y="51"/>
                </a:cxn>
                <a:cxn ang="0">
                  <a:pos x="117" y="129"/>
                </a:cxn>
                <a:cxn ang="0">
                  <a:pos x="162" y="210"/>
                </a:cxn>
                <a:cxn ang="0">
                  <a:pos x="219" y="294"/>
                </a:cxn>
                <a:cxn ang="0">
                  <a:pos x="282" y="336"/>
                </a:cxn>
                <a:cxn ang="0">
                  <a:pos x="354" y="276"/>
                </a:cxn>
                <a:cxn ang="0">
                  <a:pos x="468" y="78"/>
                </a:cxn>
                <a:cxn ang="0">
                  <a:pos x="561" y="9"/>
                </a:cxn>
                <a:cxn ang="0">
                  <a:pos x="648" y="66"/>
                </a:cxn>
                <a:cxn ang="0">
                  <a:pos x="705" y="162"/>
                </a:cxn>
                <a:cxn ang="0">
                  <a:pos x="786" y="297"/>
                </a:cxn>
                <a:cxn ang="0">
                  <a:pos x="858" y="336"/>
                </a:cxn>
                <a:cxn ang="0">
                  <a:pos x="942" y="246"/>
                </a:cxn>
                <a:cxn ang="0">
                  <a:pos x="1029" y="87"/>
                </a:cxn>
                <a:cxn ang="0">
                  <a:pos x="1116" y="6"/>
                </a:cxn>
                <a:cxn ang="0">
                  <a:pos x="1206" y="48"/>
                </a:cxn>
                <a:cxn ang="0">
                  <a:pos x="1295" y="194"/>
                </a:cxn>
              </a:cxnLst>
              <a:rect l="0" t="0" r="r" b="b"/>
              <a:pathLst>
                <a:path w="1295" h="344">
                  <a:moveTo>
                    <a:pt x="0" y="7"/>
                  </a:moveTo>
                  <a:cubicBezTo>
                    <a:pt x="11" y="14"/>
                    <a:pt x="44" y="31"/>
                    <a:pt x="64" y="51"/>
                  </a:cubicBezTo>
                  <a:cubicBezTo>
                    <a:pt x="84" y="71"/>
                    <a:pt x="101" y="103"/>
                    <a:pt x="117" y="129"/>
                  </a:cubicBezTo>
                  <a:cubicBezTo>
                    <a:pt x="133" y="155"/>
                    <a:pt x="145" y="183"/>
                    <a:pt x="162" y="210"/>
                  </a:cubicBezTo>
                  <a:cubicBezTo>
                    <a:pt x="179" y="237"/>
                    <a:pt x="199" y="273"/>
                    <a:pt x="219" y="294"/>
                  </a:cubicBezTo>
                  <a:cubicBezTo>
                    <a:pt x="239" y="315"/>
                    <a:pt x="260" y="339"/>
                    <a:pt x="282" y="336"/>
                  </a:cubicBezTo>
                  <a:cubicBezTo>
                    <a:pt x="304" y="333"/>
                    <a:pt x="323" y="319"/>
                    <a:pt x="354" y="276"/>
                  </a:cubicBezTo>
                  <a:cubicBezTo>
                    <a:pt x="385" y="233"/>
                    <a:pt x="433" y="123"/>
                    <a:pt x="468" y="78"/>
                  </a:cubicBezTo>
                  <a:cubicBezTo>
                    <a:pt x="503" y="33"/>
                    <a:pt x="531" y="11"/>
                    <a:pt x="561" y="9"/>
                  </a:cubicBezTo>
                  <a:cubicBezTo>
                    <a:pt x="591" y="7"/>
                    <a:pt x="624" y="40"/>
                    <a:pt x="648" y="66"/>
                  </a:cubicBezTo>
                  <a:cubicBezTo>
                    <a:pt x="672" y="92"/>
                    <a:pt x="682" y="124"/>
                    <a:pt x="705" y="162"/>
                  </a:cubicBezTo>
                  <a:cubicBezTo>
                    <a:pt x="728" y="200"/>
                    <a:pt x="761" y="268"/>
                    <a:pt x="786" y="297"/>
                  </a:cubicBezTo>
                  <a:cubicBezTo>
                    <a:pt x="811" y="326"/>
                    <a:pt x="832" y="344"/>
                    <a:pt x="858" y="336"/>
                  </a:cubicBezTo>
                  <a:cubicBezTo>
                    <a:pt x="884" y="328"/>
                    <a:pt x="913" y="288"/>
                    <a:pt x="942" y="246"/>
                  </a:cubicBezTo>
                  <a:cubicBezTo>
                    <a:pt x="971" y="204"/>
                    <a:pt x="1000" y="127"/>
                    <a:pt x="1029" y="87"/>
                  </a:cubicBezTo>
                  <a:cubicBezTo>
                    <a:pt x="1058" y="47"/>
                    <a:pt x="1087" y="12"/>
                    <a:pt x="1116" y="6"/>
                  </a:cubicBezTo>
                  <a:cubicBezTo>
                    <a:pt x="1145" y="0"/>
                    <a:pt x="1176" y="17"/>
                    <a:pt x="1206" y="48"/>
                  </a:cubicBezTo>
                  <a:cubicBezTo>
                    <a:pt x="1236" y="79"/>
                    <a:pt x="1277" y="164"/>
                    <a:pt x="1295" y="194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362200" y="1143000"/>
          <a:ext cx="4259263" cy="693737"/>
        </p:xfrm>
        <a:graphic>
          <a:graphicData uri="http://schemas.openxmlformats.org/presentationml/2006/ole">
            <p:oleObj spid="_x0000_s80898" name="Equation" r:id="rId3" imgW="1714320" imgH="279360" progId="Equation.DSMT4">
              <p:embed/>
            </p:oleObj>
          </a:graphicData>
        </a:graphic>
      </p:graphicFrame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9144000" cy="1000125"/>
          </a:xfrm>
          <a:prstGeom prst="rect">
            <a:avLst/>
          </a:prstGeom>
          <a:noFill/>
        </p:spPr>
      </p:pic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057400" y="4295775"/>
          <a:ext cx="5127625" cy="885825"/>
        </p:xfrm>
        <a:graphic>
          <a:graphicData uri="http://schemas.openxmlformats.org/presentationml/2006/ole">
            <p:oleObj spid="_x0000_s80899" name="Equation" r:id="rId5" imgW="2057400" imgH="35532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14117" y="5953780"/>
            <a:ext cx="5629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Which one looks more like a particle?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Plane Waves vs. Wave Packets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399" y="1843088"/>
            <a:ext cx="8839201" cy="568325"/>
            <a:chOff x="0" y="1843088"/>
            <a:chExt cx="9320213" cy="568325"/>
          </a:xfrm>
        </p:grpSpPr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0" y="1857375"/>
              <a:ext cx="2055813" cy="5461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4" y="51"/>
                </a:cxn>
                <a:cxn ang="0">
                  <a:pos x="117" y="129"/>
                </a:cxn>
                <a:cxn ang="0">
                  <a:pos x="162" y="210"/>
                </a:cxn>
                <a:cxn ang="0">
                  <a:pos x="219" y="294"/>
                </a:cxn>
                <a:cxn ang="0">
                  <a:pos x="282" y="336"/>
                </a:cxn>
                <a:cxn ang="0">
                  <a:pos x="354" y="276"/>
                </a:cxn>
                <a:cxn ang="0">
                  <a:pos x="468" y="78"/>
                </a:cxn>
                <a:cxn ang="0">
                  <a:pos x="561" y="9"/>
                </a:cxn>
                <a:cxn ang="0">
                  <a:pos x="648" y="66"/>
                </a:cxn>
                <a:cxn ang="0">
                  <a:pos x="705" y="162"/>
                </a:cxn>
                <a:cxn ang="0">
                  <a:pos x="786" y="297"/>
                </a:cxn>
                <a:cxn ang="0">
                  <a:pos x="858" y="336"/>
                </a:cxn>
                <a:cxn ang="0">
                  <a:pos x="942" y="246"/>
                </a:cxn>
                <a:cxn ang="0">
                  <a:pos x="1029" y="87"/>
                </a:cxn>
                <a:cxn ang="0">
                  <a:pos x="1116" y="6"/>
                </a:cxn>
                <a:cxn ang="0">
                  <a:pos x="1206" y="48"/>
                </a:cxn>
                <a:cxn ang="0">
                  <a:pos x="1295" y="194"/>
                </a:cxn>
              </a:cxnLst>
              <a:rect l="0" t="0" r="r" b="b"/>
              <a:pathLst>
                <a:path w="1295" h="344">
                  <a:moveTo>
                    <a:pt x="0" y="7"/>
                  </a:moveTo>
                  <a:cubicBezTo>
                    <a:pt x="11" y="14"/>
                    <a:pt x="44" y="31"/>
                    <a:pt x="64" y="51"/>
                  </a:cubicBezTo>
                  <a:cubicBezTo>
                    <a:pt x="84" y="71"/>
                    <a:pt x="101" y="103"/>
                    <a:pt x="117" y="129"/>
                  </a:cubicBezTo>
                  <a:cubicBezTo>
                    <a:pt x="133" y="155"/>
                    <a:pt x="145" y="183"/>
                    <a:pt x="162" y="210"/>
                  </a:cubicBezTo>
                  <a:cubicBezTo>
                    <a:pt x="179" y="237"/>
                    <a:pt x="199" y="273"/>
                    <a:pt x="219" y="294"/>
                  </a:cubicBezTo>
                  <a:cubicBezTo>
                    <a:pt x="239" y="315"/>
                    <a:pt x="260" y="339"/>
                    <a:pt x="282" y="336"/>
                  </a:cubicBezTo>
                  <a:cubicBezTo>
                    <a:pt x="304" y="333"/>
                    <a:pt x="323" y="319"/>
                    <a:pt x="354" y="276"/>
                  </a:cubicBezTo>
                  <a:cubicBezTo>
                    <a:pt x="385" y="233"/>
                    <a:pt x="433" y="123"/>
                    <a:pt x="468" y="78"/>
                  </a:cubicBezTo>
                  <a:cubicBezTo>
                    <a:pt x="503" y="33"/>
                    <a:pt x="531" y="11"/>
                    <a:pt x="561" y="9"/>
                  </a:cubicBezTo>
                  <a:cubicBezTo>
                    <a:pt x="591" y="7"/>
                    <a:pt x="624" y="40"/>
                    <a:pt x="648" y="66"/>
                  </a:cubicBezTo>
                  <a:cubicBezTo>
                    <a:pt x="672" y="92"/>
                    <a:pt x="682" y="124"/>
                    <a:pt x="705" y="162"/>
                  </a:cubicBezTo>
                  <a:cubicBezTo>
                    <a:pt x="728" y="200"/>
                    <a:pt x="761" y="268"/>
                    <a:pt x="786" y="297"/>
                  </a:cubicBezTo>
                  <a:cubicBezTo>
                    <a:pt x="811" y="326"/>
                    <a:pt x="832" y="344"/>
                    <a:pt x="858" y="336"/>
                  </a:cubicBezTo>
                  <a:cubicBezTo>
                    <a:pt x="884" y="328"/>
                    <a:pt x="913" y="288"/>
                    <a:pt x="942" y="246"/>
                  </a:cubicBezTo>
                  <a:cubicBezTo>
                    <a:pt x="971" y="204"/>
                    <a:pt x="1000" y="127"/>
                    <a:pt x="1029" y="87"/>
                  </a:cubicBezTo>
                  <a:cubicBezTo>
                    <a:pt x="1058" y="47"/>
                    <a:pt x="1087" y="12"/>
                    <a:pt x="1116" y="6"/>
                  </a:cubicBezTo>
                  <a:cubicBezTo>
                    <a:pt x="1145" y="0"/>
                    <a:pt x="1176" y="17"/>
                    <a:pt x="1206" y="48"/>
                  </a:cubicBezTo>
                  <a:cubicBezTo>
                    <a:pt x="1236" y="79"/>
                    <a:pt x="1277" y="164"/>
                    <a:pt x="1295" y="194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820863" y="1865313"/>
              <a:ext cx="2055812" cy="5461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4" y="51"/>
                </a:cxn>
                <a:cxn ang="0">
                  <a:pos x="117" y="129"/>
                </a:cxn>
                <a:cxn ang="0">
                  <a:pos x="162" y="210"/>
                </a:cxn>
                <a:cxn ang="0">
                  <a:pos x="219" y="294"/>
                </a:cxn>
                <a:cxn ang="0">
                  <a:pos x="282" y="336"/>
                </a:cxn>
                <a:cxn ang="0">
                  <a:pos x="354" y="276"/>
                </a:cxn>
                <a:cxn ang="0">
                  <a:pos x="468" y="78"/>
                </a:cxn>
                <a:cxn ang="0">
                  <a:pos x="561" y="9"/>
                </a:cxn>
                <a:cxn ang="0">
                  <a:pos x="648" y="66"/>
                </a:cxn>
                <a:cxn ang="0">
                  <a:pos x="705" y="162"/>
                </a:cxn>
                <a:cxn ang="0">
                  <a:pos x="786" y="297"/>
                </a:cxn>
                <a:cxn ang="0">
                  <a:pos x="858" y="336"/>
                </a:cxn>
                <a:cxn ang="0">
                  <a:pos x="942" y="246"/>
                </a:cxn>
                <a:cxn ang="0">
                  <a:pos x="1029" y="87"/>
                </a:cxn>
                <a:cxn ang="0">
                  <a:pos x="1116" y="6"/>
                </a:cxn>
                <a:cxn ang="0">
                  <a:pos x="1206" y="48"/>
                </a:cxn>
                <a:cxn ang="0">
                  <a:pos x="1295" y="194"/>
                </a:cxn>
              </a:cxnLst>
              <a:rect l="0" t="0" r="r" b="b"/>
              <a:pathLst>
                <a:path w="1295" h="344">
                  <a:moveTo>
                    <a:pt x="0" y="7"/>
                  </a:moveTo>
                  <a:cubicBezTo>
                    <a:pt x="11" y="14"/>
                    <a:pt x="44" y="31"/>
                    <a:pt x="64" y="51"/>
                  </a:cubicBezTo>
                  <a:cubicBezTo>
                    <a:pt x="84" y="71"/>
                    <a:pt x="101" y="103"/>
                    <a:pt x="117" y="129"/>
                  </a:cubicBezTo>
                  <a:cubicBezTo>
                    <a:pt x="133" y="155"/>
                    <a:pt x="145" y="183"/>
                    <a:pt x="162" y="210"/>
                  </a:cubicBezTo>
                  <a:cubicBezTo>
                    <a:pt x="179" y="237"/>
                    <a:pt x="199" y="273"/>
                    <a:pt x="219" y="294"/>
                  </a:cubicBezTo>
                  <a:cubicBezTo>
                    <a:pt x="239" y="315"/>
                    <a:pt x="260" y="339"/>
                    <a:pt x="282" y="336"/>
                  </a:cubicBezTo>
                  <a:cubicBezTo>
                    <a:pt x="304" y="333"/>
                    <a:pt x="323" y="319"/>
                    <a:pt x="354" y="276"/>
                  </a:cubicBezTo>
                  <a:cubicBezTo>
                    <a:pt x="385" y="233"/>
                    <a:pt x="433" y="123"/>
                    <a:pt x="468" y="78"/>
                  </a:cubicBezTo>
                  <a:cubicBezTo>
                    <a:pt x="503" y="33"/>
                    <a:pt x="531" y="11"/>
                    <a:pt x="561" y="9"/>
                  </a:cubicBezTo>
                  <a:cubicBezTo>
                    <a:pt x="591" y="7"/>
                    <a:pt x="624" y="40"/>
                    <a:pt x="648" y="66"/>
                  </a:cubicBezTo>
                  <a:cubicBezTo>
                    <a:pt x="672" y="92"/>
                    <a:pt x="682" y="124"/>
                    <a:pt x="705" y="162"/>
                  </a:cubicBezTo>
                  <a:cubicBezTo>
                    <a:pt x="728" y="200"/>
                    <a:pt x="761" y="268"/>
                    <a:pt x="786" y="297"/>
                  </a:cubicBezTo>
                  <a:cubicBezTo>
                    <a:pt x="811" y="326"/>
                    <a:pt x="832" y="344"/>
                    <a:pt x="858" y="336"/>
                  </a:cubicBezTo>
                  <a:cubicBezTo>
                    <a:pt x="884" y="328"/>
                    <a:pt x="913" y="288"/>
                    <a:pt x="942" y="246"/>
                  </a:cubicBezTo>
                  <a:cubicBezTo>
                    <a:pt x="971" y="204"/>
                    <a:pt x="1000" y="127"/>
                    <a:pt x="1029" y="87"/>
                  </a:cubicBezTo>
                  <a:cubicBezTo>
                    <a:pt x="1058" y="47"/>
                    <a:pt x="1087" y="12"/>
                    <a:pt x="1116" y="6"/>
                  </a:cubicBezTo>
                  <a:cubicBezTo>
                    <a:pt x="1145" y="0"/>
                    <a:pt x="1176" y="17"/>
                    <a:pt x="1206" y="48"/>
                  </a:cubicBezTo>
                  <a:cubicBezTo>
                    <a:pt x="1236" y="79"/>
                    <a:pt x="1277" y="164"/>
                    <a:pt x="1295" y="194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630613" y="1857375"/>
              <a:ext cx="2055812" cy="5461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4" y="51"/>
                </a:cxn>
                <a:cxn ang="0">
                  <a:pos x="117" y="129"/>
                </a:cxn>
                <a:cxn ang="0">
                  <a:pos x="162" y="210"/>
                </a:cxn>
                <a:cxn ang="0">
                  <a:pos x="219" y="294"/>
                </a:cxn>
                <a:cxn ang="0">
                  <a:pos x="282" y="336"/>
                </a:cxn>
                <a:cxn ang="0">
                  <a:pos x="354" y="276"/>
                </a:cxn>
                <a:cxn ang="0">
                  <a:pos x="468" y="78"/>
                </a:cxn>
                <a:cxn ang="0">
                  <a:pos x="561" y="9"/>
                </a:cxn>
                <a:cxn ang="0">
                  <a:pos x="648" y="66"/>
                </a:cxn>
                <a:cxn ang="0">
                  <a:pos x="705" y="162"/>
                </a:cxn>
                <a:cxn ang="0">
                  <a:pos x="786" y="297"/>
                </a:cxn>
                <a:cxn ang="0">
                  <a:pos x="858" y="336"/>
                </a:cxn>
                <a:cxn ang="0">
                  <a:pos x="942" y="246"/>
                </a:cxn>
                <a:cxn ang="0">
                  <a:pos x="1029" y="87"/>
                </a:cxn>
                <a:cxn ang="0">
                  <a:pos x="1116" y="6"/>
                </a:cxn>
                <a:cxn ang="0">
                  <a:pos x="1206" y="48"/>
                </a:cxn>
                <a:cxn ang="0">
                  <a:pos x="1295" y="194"/>
                </a:cxn>
              </a:cxnLst>
              <a:rect l="0" t="0" r="r" b="b"/>
              <a:pathLst>
                <a:path w="1295" h="344">
                  <a:moveTo>
                    <a:pt x="0" y="7"/>
                  </a:moveTo>
                  <a:cubicBezTo>
                    <a:pt x="11" y="14"/>
                    <a:pt x="44" y="31"/>
                    <a:pt x="64" y="51"/>
                  </a:cubicBezTo>
                  <a:cubicBezTo>
                    <a:pt x="84" y="71"/>
                    <a:pt x="101" y="103"/>
                    <a:pt x="117" y="129"/>
                  </a:cubicBezTo>
                  <a:cubicBezTo>
                    <a:pt x="133" y="155"/>
                    <a:pt x="145" y="183"/>
                    <a:pt x="162" y="210"/>
                  </a:cubicBezTo>
                  <a:cubicBezTo>
                    <a:pt x="179" y="237"/>
                    <a:pt x="199" y="273"/>
                    <a:pt x="219" y="294"/>
                  </a:cubicBezTo>
                  <a:cubicBezTo>
                    <a:pt x="239" y="315"/>
                    <a:pt x="260" y="339"/>
                    <a:pt x="282" y="336"/>
                  </a:cubicBezTo>
                  <a:cubicBezTo>
                    <a:pt x="304" y="333"/>
                    <a:pt x="323" y="319"/>
                    <a:pt x="354" y="276"/>
                  </a:cubicBezTo>
                  <a:cubicBezTo>
                    <a:pt x="385" y="233"/>
                    <a:pt x="433" y="123"/>
                    <a:pt x="468" y="78"/>
                  </a:cubicBezTo>
                  <a:cubicBezTo>
                    <a:pt x="503" y="33"/>
                    <a:pt x="531" y="11"/>
                    <a:pt x="561" y="9"/>
                  </a:cubicBezTo>
                  <a:cubicBezTo>
                    <a:pt x="591" y="7"/>
                    <a:pt x="624" y="40"/>
                    <a:pt x="648" y="66"/>
                  </a:cubicBezTo>
                  <a:cubicBezTo>
                    <a:pt x="672" y="92"/>
                    <a:pt x="682" y="124"/>
                    <a:pt x="705" y="162"/>
                  </a:cubicBezTo>
                  <a:cubicBezTo>
                    <a:pt x="728" y="200"/>
                    <a:pt x="761" y="268"/>
                    <a:pt x="786" y="297"/>
                  </a:cubicBezTo>
                  <a:cubicBezTo>
                    <a:pt x="811" y="326"/>
                    <a:pt x="832" y="344"/>
                    <a:pt x="858" y="336"/>
                  </a:cubicBezTo>
                  <a:cubicBezTo>
                    <a:pt x="884" y="328"/>
                    <a:pt x="913" y="288"/>
                    <a:pt x="942" y="246"/>
                  </a:cubicBezTo>
                  <a:cubicBezTo>
                    <a:pt x="971" y="204"/>
                    <a:pt x="1000" y="127"/>
                    <a:pt x="1029" y="87"/>
                  </a:cubicBezTo>
                  <a:cubicBezTo>
                    <a:pt x="1058" y="47"/>
                    <a:pt x="1087" y="12"/>
                    <a:pt x="1116" y="6"/>
                  </a:cubicBezTo>
                  <a:cubicBezTo>
                    <a:pt x="1145" y="0"/>
                    <a:pt x="1176" y="17"/>
                    <a:pt x="1206" y="48"/>
                  </a:cubicBezTo>
                  <a:cubicBezTo>
                    <a:pt x="1236" y="79"/>
                    <a:pt x="1277" y="164"/>
                    <a:pt x="1295" y="194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5443538" y="1843088"/>
              <a:ext cx="2055812" cy="5461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4" y="51"/>
                </a:cxn>
                <a:cxn ang="0">
                  <a:pos x="117" y="129"/>
                </a:cxn>
                <a:cxn ang="0">
                  <a:pos x="162" y="210"/>
                </a:cxn>
                <a:cxn ang="0">
                  <a:pos x="219" y="294"/>
                </a:cxn>
                <a:cxn ang="0">
                  <a:pos x="282" y="336"/>
                </a:cxn>
                <a:cxn ang="0">
                  <a:pos x="354" y="276"/>
                </a:cxn>
                <a:cxn ang="0">
                  <a:pos x="468" y="78"/>
                </a:cxn>
                <a:cxn ang="0">
                  <a:pos x="561" y="9"/>
                </a:cxn>
                <a:cxn ang="0">
                  <a:pos x="648" y="66"/>
                </a:cxn>
                <a:cxn ang="0">
                  <a:pos x="705" y="162"/>
                </a:cxn>
                <a:cxn ang="0">
                  <a:pos x="786" y="297"/>
                </a:cxn>
                <a:cxn ang="0">
                  <a:pos x="858" y="336"/>
                </a:cxn>
                <a:cxn ang="0">
                  <a:pos x="942" y="246"/>
                </a:cxn>
                <a:cxn ang="0">
                  <a:pos x="1029" y="87"/>
                </a:cxn>
                <a:cxn ang="0">
                  <a:pos x="1116" y="6"/>
                </a:cxn>
                <a:cxn ang="0">
                  <a:pos x="1206" y="48"/>
                </a:cxn>
                <a:cxn ang="0">
                  <a:pos x="1295" y="194"/>
                </a:cxn>
              </a:cxnLst>
              <a:rect l="0" t="0" r="r" b="b"/>
              <a:pathLst>
                <a:path w="1295" h="344">
                  <a:moveTo>
                    <a:pt x="0" y="7"/>
                  </a:moveTo>
                  <a:cubicBezTo>
                    <a:pt x="11" y="14"/>
                    <a:pt x="44" y="31"/>
                    <a:pt x="64" y="51"/>
                  </a:cubicBezTo>
                  <a:cubicBezTo>
                    <a:pt x="84" y="71"/>
                    <a:pt x="101" y="103"/>
                    <a:pt x="117" y="129"/>
                  </a:cubicBezTo>
                  <a:cubicBezTo>
                    <a:pt x="133" y="155"/>
                    <a:pt x="145" y="183"/>
                    <a:pt x="162" y="210"/>
                  </a:cubicBezTo>
                  <a:cubicBezTo>
                    <a:pt x="179" y="237"/>
                    <a:pt x="199" y="273"/>
                    <a:pt x="219" y="294"/>
                  </a:cubicBezTo>
                  <a:cubicBezTo>
                    <a:pt x="239" y="315"/>
                    <a:pt x="260" y="339"/>
                    <a:pt x="282" y="336"/>
                  </a:cubicBezTo>
                  <a:cubicBezTo>
                    <a:pt x="304" y="333"/>
                    <a:pt x="323" y="319"/>
                    <a:pt x="354" y="276"/>
                  </a:cubicBezTo>
                  <a:cubicBezTo>
                    <a:pt x="385" y="233"/>
                    <a:pt x="433" y="123"/>
                    <a:pt x="468" y="78"/>
                  </a:cubicBezTo>
                  <a:cubicBezTo>
                    <a:pt x="503" y="33"/>
                    <a:pt x="531" y="11"/>
                    <a:pt x="561" y="9"/>
                  </a:cubicBezTo>
                  <a:cubicBezTo>
                    <a:pt x="591" y="7"/>
                    <a:pt x="624" y="40"/>
                    <a:pt x="648" y="66"/>
                  </a:cubicBezTo>
                  <a:cubicBezTo>
                    <a:pt x="672" y="92"/>
                    <a:pt x="682" y="124"/>
                    <a:pt x="705" y="162"/>
                  </a:cubicBezTo>
                  <a:cubicBezTo>
                    <a:pt x="728" y="200"/>
                    <a:pt x="761" y="268"/>
                    <a:pt x="786" y="297"/>
                  </a:cubicBezTo>
                  <a:cubicBezTo>
                    <a:pt x="811" y="326"/>
                    <a:pt x="832" y="344"/>
                    <a:pt x="858" y="336"/>
                  </a:cubicBezTo>
                  <a:cubicBezTo>
                    <a:pt x="884" y="328"/>
                    <a:pt x="913" y="288"/>
                    <a:pt x="942" y="246"/>
                  </a:cubicBezTo>
                  <a:cubicBezTo>
                    <a:pt x="971" y="204"/>
                    <a:pt x="1000" y="127"/>
                    <a:pt x="1029" y="87"/>
                  </a:cubicBezTo>
                  <a:cubicBezTo>
                    <a:pt x="1058" y="47"/>
                    <a:pt x="1087" y="12"/>
                    <a:pt x="1116" y="6"/>
                  </a:cubicBezTo>
                  <a:cubicBezTo>
                    <a:pt x="1145" y="0"/>
                    <a:pt x="1176" y="17"/>
                    <a:pt x="1206" y="48"/>
                  </a:cubicBezTo>
                  <a:cubicBezTo>
                    <a:pt x="1236" y="79"/>
                    <a:pt x="1277" y="164"/>
                    <a:pt x="1295" y="194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7264400" y="1851025"/>
              <a:ext cx="2055813" cy="5461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4" y="51"/>
                </a:cxn>
                <a:cxn ang="0">
                  <a:pos x="117" y="129"/>
                </a:cxn>
                <a:cxn ang="0">
                  <a:pos x="162" y="210"/>
                </a:cxn>
                <a:cxn ang="0">
                  <a:pos x="219" y="294"/>
                </a:cxn>
                <a:cxn ang="0">
                  <a:pos x="282" y="336"/>
                </a:cxn>
                <a:cxn ang="0">
                  <a:pos x="354" y="276"/>
                </a:cxn>
                <a:cxn ang="0">
                  <a:pos x="468" y="78"/>
                </a:cxn>
                <a:cxn ang="0">
                  <a:pos x="561" y="9"/>
                </a:cxn>
                <a:cxn ang="0">
                  <a:pos x="648" y="66"/>
                </a:cxn>
                <a:cxn ang="0">
                  <a:pos x="705" y="162"/>
                </a:cxn>
                <a:cxn ang="0">
                  <a:pos x="786" y="297"/>
                </a:cxn>
                <a:cxn ang="0">
                  <a:pos x="858" y="336"/>
                </a:cxn>
                <a:cxn ang="0">
                  <a:pos x="942" y="246"/>
                </a:cxn>
                <a:cxn ang="0">
                  <a:pos x="1029" y="87"/>
                </a:cxn>
                <a:cxn ang="0">
                  <a:pos x="1116" y="6"/>
                </a:cxn>
                <a:cxn ang="0">
                  <a:pos x="1206" y="48"/>
                </a:cxn>
                <a:cxn ang="0">
                  <a:pos x="1295" y="194"/>
                </a:cxn>
              </a:cxnLst>
              <a:rect l="0" t="0" r="r" b="b"/>
              <a:pathLst>
                <a:path w="1295" h="344">
                  <a:moveTo>
                    <a:pt x="0" y="7"/>
                  </a:moveTo>
                  <a:cubicBezTo>
                    <a:pt x="11" y="14"/>
                    <a:pt x="44" y="31"/>
                    <a:pt x="64" y="51"/>
                  </a:cubicBezTo>
                  <a:cubicBezTo>
                    <a:pt x="84" y="71"/>
                    <a:pt x="101" y="103"/>
                    <a:pt x="117" y="129"/>
                  </a:cubicBezTo>
                  <a:cubicBezTo>
                    <a:pt x="133" y="155"/>
                    <a:pt x="145" y="183"/>
                    <a:pt x="162" y="210"/>
                  </a:cubicBezTo>
                  <a:cubicBezTo>
                    <a:pt x="179" y="237"/>
                    <a:pt x="199" y="273"/>
                    <a:pt x="219" y="294"/>
                  </a:cubicBezTo>
                  <a:cubicBezTo>
                    <a:pt x="239" y="315"/>
                    <a:pt x="260" y="339"/>
                    <a:pt x="282" y="336"/>
                  </a:cubicBezTo>
                  <a:cubicBezTo>
                    <a:pt x="304" y="333"/>
                    <a:pt x="323" y="319"/>
                    <a:pt x="354" y="276"/>
                  </a:cubicBezTo>
                  <a:cubicBezTo>
                    <a:pt x="385" y="233"/>
                    <a:pt x="433" y="123"/>
                    <a:pt x="468" y="78"/>
                  </a:cubicBezTo>
                  <a:cubicBezTo>
                    <a:pt x="503" y="33"/>
                    <a:pt x="531" y="11"/>
                    <a:pt x="561" y="9"/>
                  </a:cubicBezTo>
                  <a:cubicBezTo>
                    <a:pt x="591" y="7"/>
                    <a:pt x="624" y="40"/>
                    <a:pt x="648" y="66"/>
                  </a:cubicBezTo>
                  <a:cubicBezTo>
                    <a:pt x="672" y="92"/>
                    <a:pt x="682" y="124"/>
                    <a:pt x="705" y="162"/>
                  </a:cubicBezTo>
                  <a:cubicBezTo>
                    <a:pt x="728" y="200"/>
                    <a:pt x="761" y="268"/>
                    <a:pt x="786" y="297"/>
                  </a:cubicBezTo>
                  <a:cubicBezTo>
                    <a:pt x="811" y="326"/>
                    <a:pt x="832" y="344"/>
                    <a:pt x="858" y="336"/>
                  </a:cubicBezTo>
                  <a:cubicBezTo>
                    <a:pt x="884" y="328"/>
                    <a:pt x="913" y="288"/>
                    <a:pt x="942" y="246"/>
                  </a:cubicBezTo>
                  <a:cubicBezTo>
                    <a:pt x="971" y="204"/>
                    <a:pt x="1000" y="127"/>
                    <a:pt x="1029" y="87"/>
                  </a:cubicBezTo>
                  <a:cubicBezTo>
                    <a:pt x="1058" y="47"/>
                    <a:pt x="1087" y="12"/>
                    <a:pt x="1116" y="6"/>
                  </a:cubicBezTo>
                  <a:cubicBezTo>
                    <a:pt x="1145" y="0"/>
                    <a:pt x="1176" y="17"/>
                    <a:pt x="1206" y="48"/>
                  </a:cubicBezTo>
                  <a:cubicBezTo>
                    <a:pt x="1236" y="79"/>
                    <a:pt x="1277" y="164"/>
                    <a:pt x="1295" y="194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362200" y="1143000"/>
          <a:ext cx="4259263" cy="693737"/>
        </p:xfrm>
        <a:graphic>
          <a:graphicData uri="http://schemas.openxmlformats.org/presentationml/2006/ole">
            <p:oleObj spid="_x0000_s81922" name="Equation" r:id="rId3" imgW="1714320" imgH="279360" progId="Equation.DSMT4">
              <p:embed/>
            </p:oleObj>
          </a:graphicData>
        </a:graphic>
      </p:graphicFrame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9144000" cy="1000125"/>
          </a:xfrm>
          <a:prstGeom prst="rect">
            <a:avLst/>
          </a:prstGeom>
          <a:noFill/>
        </p:spPr>
      </p:pic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057400" y="2667000"/>
          <a:ext cx="5127625" cy="885825"/>
        </p:xfrm>
        <a:graphic>
          <a:graphicData uri="http://schemas.openxmlformats.org/presentationml/2006/ole">
            <p:oleObj spid="_x0000_s81923" name="Equation" r:id="rId5" imgW="2057400" imgH="35532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4343400"/>
            <a:ext cx="91440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which type of wave are the position (x) and momentum (p) most 	well-defined?</a:t>
            </a:r>
          </a:p>
          <a:p>
            <a:pPr marL="457200" indent="-457200">
              <a:buAutoNum type="alphaUcParenR"/>
            </a:pPr>
            <a:r>
              <a:rPr lang="en-US" sz="2200" dirty="0" smtClean="0"/>
              <a:t>x most well-defined for plane wave, p most well-defined for wave packet.</a:t>
            </a:r>
          </a:p>
          <a:p>
            <a:pPr marL="457200" indent="-457200">
              <a:buAutoNum type="alphaUcParenR"/>
            </a:pPr>
            <a:r>
              <a:rPr lang="en-US" sz="2200" dirty="0" smtClean="0"/>
              <a:t>p most well-defined for plane wave, x most well-defined for wave packet.</a:t>
            </a:r>
          </a:p>
          <a:p>
            <a:pPr marL="457200" indent="-457200">
              <a:buAutoNum type="alphaUcParenR"/>
            </a:pPr>
            <a:r>
              <a:rPr lang="en-US" sz="2200" dirty="0" smtClean="0"/>
              <a:t>p most well-defined for plane wave, x equally well-defined for both.</a:t>
            </a:r>
          </a:p>
          <a:p>
            <a:pPr marL="457200" indent="-457200">
              <a:buAutoNum type="alphaUcParenR"/>
            </a:pPr>
            <a:r>
              <a:rPr lang="en-US" sz="2200" dirty="0" smtClean="0"/>
              <a:t>x most well-defined for wave packet, p equally well-defined for both.</a:t>
            </a:r>
          </a:p>
          <a:p>
            <a:pPr marL="457200" indent="-457200">
              <a:buAutoNum type="alphaUcParenR"/>
            </a:pPr>
            <a:r>
              <a:rPr lang="en-US" sz="2200" dirty="0" smtClean="0"/>
              <a:t>p and x are equally well-defined for both.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39" y="228600"/>
            <a:ext cx="4221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Uncertainty Principle</a:t>
            </a:r>
            <a:endParaRPr lang="en-US" sz="3600" b="1" u="sng" dirty="0"/>
          </a:p>
        </p:txBody>
      </p:sp>
      <p:grpSp>
        <p:nvGrpSpPr>
          <p:cNvPr id="4" name="Group 27"/>
          <p:cNvGrpSpPr/>
          <p:nvPr/>
        </p:nvGrpSpPr>
        <p:grpSpPr>
          <a:xfrm>
            <a:off x="152401" y="4876800"/>
            <a:ext cx="8763000" cy="1330325"/>
            <a:chOff x="152401" y="5222875"/>
            <a:chExt cx="8763000" cy="1330325"/>
          </a:xfrm>
        </p:grpSpPr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52401" y="5222875"/>
              <a:ext cx="8763000" cy="1177925"/>
              <a:chOff x="-129" y="3217"/>
              <a:chExt cx="6108" cy="742"/>
            </a:xfrm>
          </p:grpSpPr>
          <p:pic>
            <p:nvPicPr>
              <p:cNvPr id="18" name="Picture 1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-129" y="3217"/>
                <a:ext cx="6108" cy="62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 type="none" w="lg" len="lg"/>
              </a:ln>
              <a:effectLst/>
            </p:spPr>
          </p:pic>
          <p:sp>
            <p:nvSpPr>
              <p:cNvPr id="19" name="Line 13"/>
              <p:cNvSpPr>
                <a:spLocks noChangeShapeType="1"/>
              </p:cNvSpPr>
              <p:nvPr/>
            </p:nvSpPr>
            <p:spPr bwMode="auto">
              <a:xfrm>
                <a:off x="2650" y="3958"/>
                <a:ext cx="567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lg" len="lg"/>
                <a:tailEnd type="triangle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4357687" y="6122313"/>
              <a:ext cx="366713" cy="430887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 type="non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800" dirty="0" smtClean="0"/>
                <a:t>Δ</a:t>
              </a:r>
              <a:r>
                <a:rPr lang="en-US" sz="2800" dirty="0"/>
                <a:t>x</a:t>
              </a:r>
            </a:p>
          </p:txBody>
        </p:sp>
      </p:grpSp>
      <p:grpSp>
        <p:nvGrpSpPr>
          <p:cNvPr id="13" name="Group 24"/>
          <p:cNvGrpSpPr/>
          <p:nvPr/>
        </p:nvGrpSpPr>
        <p:grpSpPr>
          <a:xfrm>
            <a:off x="152400" y="1143000"/>
            <a:ext cx="8839201" cy="1283732"/>
            <a:chOff x="152400" y="1143000"/>
            <a:chExt cx="8839201" cy="1283732"/>
          </a:xfrm>
        </p:grpSpPr>
        <p:sp>
          <p:nvSpPr>
            <p:cNvPr id="3" name="Line 8"/>
            <p:cNvSpPr>
              <a:spLocks noChangeShapeType="1"/>
            </p:cNvSpPr>
            <p:nvPr/>
          </p:nvSpPr>
          <p:spPr bwMode="auto">
            <a:xfrm flipV="1">
              <a:off x="152400" y="1905000"/>
              <a:ext cx="88392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3"/>
            <p:cNvGrpSpPr/>
            <p:nvPr/>
          </p:nvGrpSpPr>
          <p:grpSpPr>
            <a:xfrm>
              <a:off x="152401" y="1143000"/>
              <a:ext cx="8839200" cy="568325"/>
              <a:chOff x="0" y="1843088"/>
              <a:chExt cx="9320213" cy="568325"/>
            </a:xfrm>
          </p:grpSpPr>
          <p:sp>
            <p:nvSpPr>
              <p:cNvPr id="5" name="Freeform 3"/>
              <p:cNvSpPr>
                <a:spLocks/>
              </p:cNvSpPr>
              <p:nvPr/>
            </p:nvSpPr>
            <p:spPr bwMode="auto">
              <a:xfrm>
                <a:off x="0" y="1857375"/>
                <a:ext cx="2055813" cy="546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64" y="51"/>
                  </a:cxn>
                  <a:cxn ang="0">
                    <a:pos x="117" y="129"/>
                  </a:cxn>
                  <a:cxn ang="0">
                    <a:pos x="162" y="210"/>
                  </a:cxn>
                  <a:cxn ang="0">
                    <a:pos x="219" y="294"/>
                  </a:cxn>
                  <a:cxn ang="0">
                    <a:pos x="282" y="336"/>
                  </a:cxn>
                  <a:cxn ang="0">
                    <a:pos x="354" y="276"/>
                  </a:cxn>
                  <a:cxn ang="0">
                    <a:pos x="468" y="78"/>
                  </a:cxn>
                  <a:cxn ang="0">
                    <a:pos x="561" y="9"/>
                  </a:cxn>
                  <a:cxn ang="0">
                    <a:pos x="648" y="66"/>
                  </a:cxn>
                  <a:cxn ang="0">
                    <a:pos x="705" y="162"/>
                  </a:cxn>
                  <a:cxn ang="0">
                    <a:pos x="786" y="297"/>
                  </a:cxn>
                  <a:cxn ang="0">
                    <a:pos x="858" y="336"/>
                  </a:cxn>
                  <a:cxn ang="0">
                    <a:pos x="942" y="246"/>
                  </a:cxn>
                  <a:cxn ang="0">
                    <a:pos x="1029" y="87"/>
                  </a:cxn>
                  <a:cxn ang="0">
                    <a:pos x="1116" y="6"/>
                  </a:cxn>
                  <a:cxn ang="0">
                    <a:pos x="1206" y="48"/>
                  </a:cxn>
                  <a:cxn ang="0">
                    <a:pos x="1295" y="194"/>
                  </a:cxn>
                </a:cxnLst>
                <a:rect l="0" t="0" r="r" b="b"/>
                <a:pathLst>
                  <a:path w="1295" h="344">
                    <a:moveTo>
                      <a:pt x="0" y="7"/>
                    </a:moveTo>
                    <a:cubicBezTo>
                      <a:pt x="11" y="14"/>
                      <a:pt x="44" y="31"/>
                      <a:pt x="64" y="51"/>
                    </a:cubicBezTo>
                    <a:cubicBezTo>
                      <a:pt x="84" y="71"/>
                      <a:pt x="101" y="103"/>
                      <a:pt x="117" y="129"/>
                    </a:cubicBezTo>
                    <a:cubicBezTo>
                      <a:pt x="133" y="155"/>
                      <a:pt x="145" y="183"/>
                      <a:pt x="162" y="210"/>
                    </a:cubicBezTo>
                    <a:cubicBezTo>
                      <a:pt x="179" y="237"/>
                      <a:pt x="199" y="273"/>
                      <a:pt x="219" y="294"/>
                    </a:cubicBezTo>
                    <a:cubicBezTo>
                      <a:pt x="239" y="315"/>
                      <a:pt x="260" y="339"/>
                      <a:pt x="282" y="336"/>
                    </a:cubicBezTo>
                    <a:cubicBezTo>
                      <a:pt x="304" y="333"/>
                      <a:pt x="323" y="319"/>
                      <a:pt x="354" y="276"/>
                    </a:cubicBezTo>
                    <a:cubicBezTo>
                      <a:pt x="385" y="233"/>
                      <a:pt x="433" y="123"/>
                      <a:pt x="468" y="78"/>
                    </a:cubicBezTo>
                    <a:cubicBezTo>
                      <a:pt x="503" y="33"/>
                      <a:pt x="531" y="11"/>
                      <a:pt x="561" y="9"/>
                    </a:cubicBezTo>
                    <a:cubicBezTo>
                      <a:pt x="591" y="7"/>
                      <a:pt x="624" y="40"/>
                      <a:pt x="648" y="66"/>
                    </a:cubicBezTo>
                    <a:cubicBezTo>
                      <a:pt x="672" y="92"/>
                      <a:pt x="682" y="124"/>
                      <a:pt x="705" y="162"/>
                    </a:cubicBezTo>
                    <a:cubicBezTo>
                      <a:pt x="728" y="200"/>
                      <a:pt x="761" y="268"/>
                      <a:pt x="786" y="297"/>
                    </a:cubicBezTo>
                    <a:cubicBezTo>
                      <a:pt x="811" y="326"/>
                      <a:pt x="832" y="344"/>
                      <a:pt x="858" y="336"/>
                    </a:cubicBezTo>
                    <a:cubicBezTo>
                      <a:pt x="884" y="328"/>
                      <a:pt x="913" y="288"/>
                      <a:pt x="942" y="246"/>
                    </a:cubicBezTo>
                    <a:cubicBezTo>
                      <a:pt x="971" y="204"/>
                      <a:pt x="1000" y="127"/>
                      <a:pt x="1029" y="87"/>
                    </a:cubicBezTo>
                    <a:cubicBezTo>
                      <a:pt x="1058" y="47"/>
                      <a:pt x="1087" y="12"/>
                      <a:pt x="1116" y="6"/>
                    </a:cubicBezTo>
                    <a:cubicBezTo>
                      <a:pt x="1145" y="0"/>
                      <a:pt x="1176" y="17"/>
                      <a:pt x="1206" y="48"/>
                    </a:cubicBezTo>
                    <a:cubicBezTo>
                      <a:pt x="1236" y="79"/>
                      <a:pt x="1277" y="164"/>
                      <a:pt x="1295" y="194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Freeform 4"/>
              <p:cNvSpPr>
                <a:spLocks/>
              </p:cNvSpPr>
              <p:nvPr/>
            </p:nvSpPr>
            <p:spPr bwMode="auto">
              <a:xfrm>
                <a:off x="1820863" y="1865313"/>
                <a:ext cx="2055812" cy="546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64" y="51"/>
                  </a:cxn>
                  <a:cxn ang="0">
                    <a:pos x="117" y="129"/>
                  </a:cxn>
                  <a:cxn ang="0">
                    <a:pos x="162" y="210"/>
                  </a:cxn>
                  <a:cxn ang="0">
                    <a:pos x="219" y="294"/>
                  </a:cxn>
                  <a:cxn ang="0">
                    <a:pos x="282" y="336"/>
                  </a:cxn>
                  <a:cxn ang="0">
                    <a:pos x="354" y="276"/>
                  </a:cxn>
                  <a:cxn ang="0">
                    <a:pos x="468" y="78"/>
                  </a:cxn>
                  <a:cxn ang="0">
                    <a:pos x="561" y="9"/>
                  </a:cxn>
                  <a:cxn ang="0">
                    <a:pos x="648" y="66"/>
                  </a:cxn>
                  <a:cxn ang="0">
                    <a:pos x="705" y="162"/>
                  </a:cxn>
                  <a:cxn ang="0">
                    <a:pos x="786" y="297"/>
                  </a:cxn>
                  <a:cxn ang="0">
                    <a:pos x="858" y="336"/>
                  </a:cxn>
                  <a:cxn ang="0">
                    <a:pos x="942" y="246"/>
                  </a:cxn>
                  <a:cxn ang="0">
                    <a:pos x="1029" y="87"/>
                  </a:cxn>
                  <a:cxn ang="0">
                    <a:pos x="1116" y="6"/>
                  </a:cxn>
                  <a:cxn ang="0">
                    <a:pos x="1206" y="48"/>
                  </a:cxn>
                  <a:cxn ang="0">
                    <a:pos x="1295" y="194"/>
                  </a:cxn>
                </a:cxnLst>
                <a:rect l="0" t="0" r="r" b="b"/>
                <a:pathLst>
                  <a:path w="1295" h="344">
                    <a:moveTo>
                      <a:pt x="0" y="7"/>
                    </a:moveTo>
                    <a:cubicBezTo>
                      <a:pt x="11" y="14"/>
                      <a:pt x="44" y="31"/>
                      <a:pt x="64" y="51"/>
                    </a:cubicBezTo>
                    <a:cubicBezTo>
                      <a:pt x="84" y="71"/>
                      <a:pt x="101" y="103"/>
                      <a:pt x="117" y="129"/>
                    </a:cubicBezTo>
                    <a:cubicBezTo>
                      <a:pt x="133" y="155"/>
                      <a:pt x="145" y="183"/>
                      <a:pt x="162" y="210"/>
                    </a:cubicBezTo>
                    <a:cubicBezTo>
                      <a:pt x="179" y="237"/>
                      <a:pt x="199" y="273"/>
                      <a:pt x="219" y="294"/>
                    </a:cubicBezTo>
                    <a:cubicBezTo>
                      <a:pt x="239" y="315"/>
                      <a:pt x="260" y="339"/>
                      <a:pt x="282" y="336"/>
                    </a:cubicBezTo>
                    <a:cubicBezTo>
                      <a:pt x="304" y="333"/>
                      <a:pt x="323" y="319"/>
                      <a:pt x="354" y="276"/>
                    </a:cubicBezTo>
                    <a:cubicBezTo>
                      <a:pt x="385" y="233"/>
                      <a:pt x="433" y="123"/>
                      <a:pt x="468" y="78"/>
                    </a:cubicBezTo>
                    <a:cubicBezTo>
                      <a:pt x="503" y="33"/>
                      <a:pt x="531" y="11"/>
                      <a:pt x="561" y="9"/>
                    </a:cubicBezTo>
                    <a:cubicBezTo>
                      <a:pt x="591" y="7"/>
                      <a:pt x="624" y="40"/>
                      <a:pt x="648" y="66"/>
                    </a:cubicBezTo>
                    <a:cubicBezTo>
                      <a:pt x="672" y="92"/>
                      <a:pt x="682" y="124"/>
                      <a:pt x="705" y="162"/>
                    </a:cubicBezTo>
                    <a:cubicBezTo>
                      <a:pt x="728" y="200"/>
                      <a:pt x="761" y="268"/>
                      <a:pt x="786" y="297"/>
                    </a:cubicBezTo>
                    <a:cubicBezTo>
                      <a:pt x="811" y="326"/>
                      <a:pt x="832" y="344"/>
                      <a:pt x="858" y="336"/>
                    </a:cubicBezTo>
                    <a:cubicBezTo>
                      <a:pt x="884" y="328"/>
                      <a:pt x="913" y="288"/>
                      <a:pt x="942" y="246"/>
                    </a:cubicBezTo>
                    <a:cubicBezTo>
                      <a:pt x="971" y="204"/>
                      <a:pt x="1000" y="127"/>
                      <a:pt x="1029" y="87"/>
                    </a:cubicBezTo>
                    <a:cubicBezTo>
                      <a:pt x="1058" y="47"/>
                      <a:pt x="1087" y="12"/>
                      <a:pt x="1116" y="6"/>
                    </a:cubicBezTo>
                    <a:cubicBezTo>
                      <a:pt x="1145" y="0"/>
                      <a:pt x="1176" y="17"/>
                      <a:pt x="1206" y="48"/>
                    </a:cubicBezTo>
                    <a:cubicBezTo>
                      <a:pt x="1236" y="79"/>
                      <a:pt x="1277" y="164"/>
                      <a:pt x="1295" y="194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3630613" y="1857375"/>
                <a:ext cx="2055812" cy="546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64" y="51"/>
                  </a:cxn>
                  <a:cxn ang="0">
                    <a:pos x="117" y="129"/>
                  </a:cxn>
                  <a:cxn ang="0">
                    <a:pos x="162" y="210"/>
                  </a:cxn>
                  <a:cxn ang="0">
                    <a:pos x="219" y="294"/>
                  </a:cxn>
                  <a:cxn ang="0">
                    <a:pos x="282" y="336"/>
                  </a:cxn>
                  <a:cxn ang="0">
                    <a:pos x="354" y="276"/>
                  </a:cxn>
                  <a:cxn ang="0">
                    <a:pos x="468" y="78"/>
                  </a:cxn>
                  <a:cxn ang="0">
                    <a:pos x="561" y="9"/>
                  </a:cxn>
                  <a:cxn ang="0">
                    <a:pos x="648" y="66"/>
                  </a:cxn>
                  <a:cxn ang="0">
                    <a:pos x="705" y="162"/>
                  </a:cxn>
                  <a:cxn ang="0">
                    <a:pos x="786" y="297"/>
                  </a:cxn>
                  <a:cxn ang="0">
                    <a:pos x="858" y="336"/>
                  </a:cxn>
                  <a:cxn ang="0">
                    <a:pos x="942" y="246"/>
                  </a:cxn>
                  <a:cxn ang="0">
                    <a:pos x="1029" y="87"/>
                  </a:cxn>
                  <a:cxn ang="0">
                    <a:pos x="1116" y="6"/>
                  </a:cxn>
                  <a:cxn ang="0">
                    <a:pos x="1206" y="48"/>
                  </a:cxn>
                  <a:cxn ang="0">
                    <a:pos x="1295" y="194"/>
                  </a:cxn>
                </a:cxnLst>
                <a:rect l="0" t="0" r="r" b="b"/>
                <a:pathLst>
                  <a:path w="1295" h="344">
                    <a:moveTo>
                      <a:pt x="0" y="7"/>
                    </a:moveTo>
                    <a:cubicBezTo>
                      <a:pt x="11" y="14"/>
                      <a:pt x="44" y="31"/>
                      <a:pt x="64" y="51"/>
                    </a:cubicBezTo>
                    <a:cubicBezTo>
                      <a:pt x="84" y="71"/>
                      <a:pt x="101" y="103"/>
                      <a:pt x="117" y="129"/>
                    </a:cubicBezTo>
                    <a:cubicBezTo>
                      <a:pt x="133" y="155"/>
                      <a:pt x="145" y="183"/>
                      <a:pt x="162" y="210"/>
                    </a:cubicBezTo>
                    <a:cubicBezTo>
                      <a:pt x="179" y="237"/>
                      <a:pt x="199" y="273"/>
                      <a:pt x="219" y="294"/>
                    </a:cubicBezTo>
                    <a:cubicBezTo>
                      <a:pt x="239" y="315"/>
                      <a:pt x="260" y="339"/>
                      <a:pt x="282" y="336"/>
                    </a:cubicBezTo>
                    <a:cubicBezTo>
                      <a:pt x="304" y="333"/>
                      <a:pt x="323" y="319"/>
                      <a:pt x="354" y="276"/>
                    </a:cubicBezTo>
                    <a:cubicBezTo>
                      <a:pt x="385" y="233"/>
                      <a:pt x="433" y="123"/>
                      <a:pt x="468" y="78"/>
                    </a:cubicBezTo>
                    <a:cubicBezTo>
                      <a:pt x="503" y="33"/>
                      <a:pt x="531" y="11"/>
                      <a:pt x="561" y="9"/>
                    </a:cubicBezTo>
                    <a:cubicBezTo>
                      <a:pt x="591" y="7"/>
                      <a:pt x="624" y="40"/>
                      <a:pt x="648" y="66"/>
                    </a:cubicBezTo>
                    <a:cubicBezTo>
                      <a:pt x="672" y="92"/>
                      <a:pt x="682" y="124"/>
                      <a:pt x="705" y="162"/>
                    </a:cubicBezTo>
                    <a:cubicBezTo>
                      <a:pt x="728" y="200"/>
                      <a:pt x="761" y="268"/>
                      <a:pt x="786" y="297"/>
                    </a:cubicBezTo>
                    <a:cubicBezTo>
                      <a:pt x="811" y="326"/>
                      <a:pt x="832" y="344"/>
                      <a:pt x="858" y="336"/>
                    </a:cubicBezTo>
                    <a:cubicBezTo>
                      <a:pt x="884" y="328"/>
                      <a:pt x="913" y="288"/>
                      <a:pt x="942" y="246"/>
                    </a:cubicBezTo>
                    <a:cubicBezTo>
                      <a:pt x="971" y="204"/>
                      <a:pt x="1000" y="127"/>
                      <a:pt x="1029" y="87"/>
                    </a:cubicBezTo>
                    <a:cubicBezTo>
                      <a:pt x="1058" y="47"/>
                      <a:pt x="1087" y="12"/>
                      <a:pt x="1116" y="6"/>
                    </a:cubicBezTo>
                    <a:cubicBezTo>
                      <a:pt x="1145" y="0"/>
                      <a:pt x="1176" y="17"/>
                      <a:pt x="1206" y="48"/>
                    </a:cubicBezTo>
                    <a:cubicBezTo>
                      <a:pt x="1236" y="79"/>
                      <a:pt x="1277" y="164"/>
                      <a:pt x="1295" y="194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5443538" y="1843088"/>
                <a:ext cx="2055812" cy="546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64" y="51"/>
                  </a:cxn>
                  <a:cxn ang="0">
                    <a:pos x="117" y="129"/>
                  </a:cxn>
                  <a:cxn ang="0">
                    <a:pos x="162" y="210"/>
                  </a:cxn>
                  <a:cxn ang="0">
                    <a:pos x="219" y="294"/>
                  </a:cxn>
                  <a:cxn ang="0">
                    <a:pos x="282" y="336"/>
                  </a:cxn>
                  <a:cxn ang="0">
                    <a:pos x="354" y="276"/>
                  </a:cxn>
                  <a:cxn ang="0">
                    <a:pos x="468" y="78"/>
                  </a:cxn>
                  <a:cxn ang="0">
                    <a:pos x="561" y="9"/>
                  </a:cxn>
                  <a:cxn ang="0">
                    <a:pos x="648" y="66"/>
                  </a:cxn>
                  <a:cxn ang="0">
                    <a:pos x="705" y="162"/>
                  </a:cxn>
                  <a:cxn ang="0">
                    <a:pos x="786" y="297"/>
                  </a:cxn>
                  <a:cxn ang="0">
                    <a:pos x="858" y="336"/>
                  </a:cxn>
                  <a:cxn ang="0">
                    <a:pos x="942" y="246"/>
                  </a:cxn>
                  <a:cxn ang="0">
                    <a:pos x="1029" y="87"/>
                  </a:cxn>
                  <a:cxn ang="0">
                    <a:pos x="1116" y="6"/>
                  </a:cxn>
                  <a:cxn ang="0">
                    <a:pos x="1206" y="48"/>
                  </a:cxn>
                  <a:cxn ang="0">
                    <a:pos x="1295" y="194"/>
                  </a:cxn>
                </a:cxnLst>
                <a:rect l="0" t="0" r="r" b="b"/>
                <a:pathLst>
                  <a:path w="1295" h="344">
                    <a:moveTo>
                      <a:pt x="0" y="7"/>
                    </a:moveTo>
                    <a:cubicBezTo>
                      <a:pt x="11" y="14"/>
                      <a:pt x="44" y="31"/>
                      <a:pt x="64" y="51"/>
                    </a:cubicBezTo>
                    <a:cubicBezTo>
                      <a:pt x="84" y="71"/>
                      <a:pt x="101" y="103"/>
                      <a:pt x="117" y="129"/>
                    </a:cubicBezTo>
                    <a:cubicBezTo>
                      <a:pt x="133" y="155"/>
                      <a:pt x="145" y="183"/>
                      <a:pt x="162" y="210"/>
                    </a:cubicBezTo>
                    <a:cubicBezTo>
                      <a:pt x="179" y="237"/>
                      <a:pt x="199" y="273"/>
                      <a:pt x="219" y="294"/>
                    </a:cubicBezTo>
                    <a:cubicBezTo>
                      <a:pt x="239" y="315"/>
                      <a:pt x="260" y="339"/>
                      <a:pt x="282" y="336"/>
                    </a:cubicBezTo>
                    <a:cubicBezTo>
                      <a:pt x="304" y="333"/>
                      <a:pt x="323" y="319"/>
                      <a:pt x="354" y="276"/>
                    </a:cubicBezTo>
                    <a:cubicBezTo>
                      <a:pt x="385" y="233"/>
                      <a:pt x="433" y="123"/>
                      <a:pt x="468" y="78"/>
                    </a:cubicBezTo>
                    <a:cubicBezTo>
                      <a:pt x="503" y="33"/>
                      <a:pt x="531" y="11"/>
                      <a:pt x="561" y="9"/>
                    </a:cubicBezTo>
                    <a:cubicBezTo>
                      <a:pt x="591" y="7"/>
                      <a:pt x="624" y="40"/>
                      <a:pt x="648" y="66"/>
                    </a:cubicBezTo>
                    <a:cubicBezTo>
                      <a:pt x="672" y="92"/>
                      <a:pt x="682" y="124"/>
                      <a:pt x="705" y="162"/>
                    </a:cubicBezTo>
                    <a:cubicBezTo>
                      <a:pt x="728" y="200"/>
                      <a:pt x="761" y="268"/>
                      <a:pt x="786" y="297"/>
                    </a:cubicBezTo>
                    <a:cubicBezTo>
                      <a:pt x="811" y="326"/>
                      <a:pt x="832" y="344"/>
                      <a:pt x="858" y="336"/>
                    </a:cubicBezTo>
                    <a:cubicBezTo>
                      <a:pt x="884" y="328"/>
                      <a:pt x="913" y="288"/>
                      <a:pt x="942" y="246"/>
                    </a:cubicBezTo>
                    <a:cubicBezTo>
                      <a:pt x="971" y="204"/>
                      <a:pt x="1000" y="127"/>
                      <a:pt x="1029" y="87"/>
                    </a:cubicBezTo>
                    <a:cubicBezTo>
                      <a:pt x="1058" y="47"/>
                      <a:pt x="1087" y="12"/>
                      <a:pt x="1116" y="6"/>
                    </a:cubicBezTo>
                    <a:cubicBezTo>
                      <a:pt x="1145" y="0"/>
                      <a:pt x="1176" y="17"/>
                      <a:pt x="1206" y="48"/>
                    </a:cubicBezTo>
                    <a:cubicBezTo>
                      <a:pt x="1236" y="79"/>
                      <a:pt x="1277" y="164"/>
                      <a:pt x="1295" y="194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7264400" y="1851025"/>
                <a:ext cx="2055813" cy="546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64" y="51"/>
                  </a:cxn>
                  <a:cxn ang="0">
                    <a:pos x="117" y="129"/>
                  </a:cxn>
                  <a:cxn ang="0">
                    <a:pos x="162" y="210"/>
                  </a:cxn>
                  <a:cxn ang="0">
                    <a:pos x="219" y="294"/>
                  </a:cxn>
                  <a:cxn ang="0">
                    <a:pos x="282" y="336"/>
                  </a:cxn>
                  <a:cxn ang="0">
                    <a:pos x="354" y="276"/>
                  </a:cxn>
                  <a:cxn ang="0">
                    <a:pos x="468" y="78"/>
                  </a:cxn>
                  <a:cxn ang="0">
                    <a:pos x="561" y="9"/>
                  </a:cxn>
                  <a:cxn ang="0">
                    <a:pos x="648" y="66"/>
                  </a:cxn>
                  <a:cxn ang="0">
                    <a:pos x="705" y="162"/>
                  </a:cxn>
                  <a:cxn ang="0">
                    <a:pos x="786" y="297"/>
                  </a:cxn>
                  <a:cxn ang="0">
                    <a:pos x="858" y="336"/>
                  </a:cxn>
                  <a:cxn ang="0">
                    <a:pos x="942" y="246"/>
                  </a:cxn>
                  <a:cxn ang="0">
                    <a:pos x="1029" y="87"/>
                  </a:cxn>
                  <a:cxn ang="0">
                    <a:pos x="1116" y="6"/>
                  </a:cxn>
                  <a:cxn ang="0">
                    <a:pos x="1206" y="48"/>
                  </a:cxn>
                  <a:cxn ang="0">
                    <a:pos x="1295" y="194"/>
                  </a:cxn>
                </a:cxnLst>
                <a:rect l="0" t="0" r="r" b="b"/>
                <a:pathLst>
                  <a:path w="1295" h="344">
                    <a:moveTo>
                      <a:pt x="0" y="7"/>
                    </a:moveTo>
                    <a:cubicBezTo>
                      <a:pt x="11" y="14"/>
                      <a:pt x="44" y="31"/>
                      <a:pt x="64" y="51"/>
                    </a:cubicBezTo>
                    <a:cubicBezTo>
                      <a:pt x="84" y="71"/>
                      <a:pt x="101" y="103"/>
                      <a:pt x="117" y="129"/>
                    </a:cubicBezTo>
                    <a:cubicBezTo>
                      <a:pt x="133" y="155"/>
                      <a:pt x="145" y="183"/>
                      <a:pt x="162" y="210"/>
                    </a:cubicBezTo>
                    <a:cubicBezTo>
                      <a:pt x="179" y="237"/>
                      <a:pt x="199" y="273"/>
                      <a:pt x="219" y="294"/>
                    </a:cubicBezTo>
                    <a:cubicBezTo>
                      <a:pt x="239" y="315"/>
                      <a:pt x="260" y="339"/>
                      <a:pt x="282" y="336"/>
                    </a:cubicBezTo>
                    <a:cubicBezTo>
                      <a:pt x="304" y="333"/>
                      <a:pt x="323" y="319"/>
                      <a:pt x="354" y="276"/>
                    </a:cubicBezTo>
                    <a:cubicBezTo>
                      <a:pt x="385" y="233"/>
                      <a:pt x="433" y="123"/>
                      <a:pt x="468" y="78"/>
                    </a:cubicBezTo>
                    <a:cubicBezTo>
                      <a:pt x="503" y="33"/>
                      <a:pt x="531" y="11"/>
                      <a:pt x="561" y="9"/>
                    </a:cubicBezTo>
                    <a:cubicBezTo>
                      <a:pt x="591" y="7"/>
                      <a:pt x="624" y="40"/>
                      <a:pt x="648" y="66"/>
                    </a:cubicBezTo>
                    <a:cubicBezTo>
                      <a:pt x="672" y="92"/>
                      <a:pt x="682" y="124"/>
                      <a:pt x="705" y="162"/>
                    </a:cubicBezTo>
                    <a:cubicBezTo>
                      <a:pt x="728" y="200"/>
                      <a:pt x="761" y="268"/>
                      <a:pt x="786" y="297"/>
                    </a:cubicBezTo>
                    <a:cubicBezTo>
                      <a:pt x="811" y="326"/>
                      <a:pt x="832" y="344"/>
                      <a:pt x="858" y="336"/>
                    </a:cubicBezTo>
                    <a:cubicBezTo>
                      <a:pt x="884" y="328"/>
                      <a:pt x="913" y="288"/>
                      <a:pt x="942" y="246"/>
                    </a:cubicBezTo>
                    <a:cubicBezTo>
                      <a:pt x="971" y="204"/>
                      <a:pt x="1000" y="127"/>
                      <a:pt x="1029" y="87"/>
                    </a:cubicBezTo>
                    <a:cubicBezTo>
                      <a:pt x="1058" y="47"/>
                      <a:pt x="1087" y="12"/>
                      <a:pt x="1116" y="6"/>
                    </a:cubicBezTo>
                    <a:cubicBezTo>
                      <a:pt x="1145" y="0"/>
                      <a:pt x="1176" y="17"/>
                      <a:pt x="1206" y="48"/>
                    </a:cubicBezTo>
                    <a:cubicBezTo>
                      <a:pt x="1236" y="79"/>
                      <a:pt x="1277" y="164"/>
                      <a:pt x="1295" y="194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343400" y="1676400"/>
              <a:ext cx="366713" cy="430887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 type="non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800" dirty="0" smtClean="0"/>
                <a:t>Δ</a:t>
              </a:r>
              <a:r>
                <a:rPr lang="en-US" sz="2800" dirty="0"/>
                <a:t>x</a:t>
              </a:r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2816225" y="2057400"/>
              <a:ext cx="404177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small </a:t>
              </a:r>
              <a:r>
                <a:rPr lang="el-GR" sz="2400" dirty="0"/>
                <a:t>Δ</a:t>
              </a:r>
              <a:r>
                <a:rPr lang="en-US" sz="2400" dirty="0"/>
                <a:t>p – only one wavelength</a:t>
              </a:r>
            </a:p>
          </p:txBody>
        </p:sp>
      </p:grpSp>
      <p:grpSp>
        <p:nvGrpSpPr>
          <p:cNvPr id="17" name="Group 26"/>
          <p:cNvGrpSpPr/>
          <p:nvPr/>
        </p:nvGrpSpPr>
        <p:grpSpPr>
          <a:xfrm>
            <a:off x="228600" y="2819400"/>
            <a:ext cx="8763000" cy="1677432"/>
            <a:chOff x="228600" y="3279775"/>
            <a:chExt cx="8763000" cy="1677432"/>
          </a:xfrm>
        </p:grpSpPr>
        <p:grpSp>
          <p:nvGrpSpPr>
            <p:cNvPr id="20" name="Group 25"/>
            <p:cNvGrpSpPr/>
            <p:nvPr/>
          </p:nvGrpSpPr>
          <p:grpSpPr>
            <a:xfrm>
              <a:off x="228600" y="3279775"/>
              <a:ext cx="8763000" cy="1368425"/>
              <a:chOff x="228600" y="3279775"/>
              <a:chExt cx="8763000" cy="1368425"/>
            </a:xfrm>
          </p:grpSpPr>
          <p:grpSp>
            <p:nvGrpSpPr>
              <p:cNvPr id="21" name="Group 16"/>
              <p:cNvGrpSpPr>
                <a:grpSpLocks/>
              </p:cNvGrpSpPr>
              <p:nvPr/>
            </p:nvGrpSpPr>
            <p:grpSpPr bwMode="auto">
              <a:xfrm>
                <a:off x="228600" y="3279775"/>
                <a:ext cx="8763000" cy="1181100"/>
                <a:chOff x="-137" y="2066"/>
                <a:chExt cx="6098" cy="744"/>
              </a:xfrm>
            </p:grpSpPr>
            <p:sp>
              <p:nvSpPr>
                <p:cNvPr id="12" name="Line 17"/>
                <p:cNvSpPr>
                  <a:spLocks noChangeShapeType="1"/>
                </p:cNvSpPr>
                <p:nvPr/>
              </p:nvSpPr>
              <p:spPr bwMode="auto">
                <a:xfrm>
                  <a:off x="1267" y="2809"/>
                  <a:ext cx="3217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triangle" w="lg" len="lg"/>
                  <a:tailEnd type="triangle" w="lg" len="lg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15" name="Picture 20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-137" y="2066"/>
                  <a:ext cx="6098" cy="60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 type="none" w="lg" len="lg"/>
                </a:ln>
                <a:effectLst/>
              </p:spPr>
            </p:pic>
          </p:grpSp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4343400" y="4217313"/>
                <a:ext cx="366713" cy="430887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 type="none" w="lg" len="lg"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2800" dirty="0" smtClean="0"/>
                  <a:t>Δ</a:t>
                </a:r>
                <a:r>
                  <a:rPr lang="en-US" sz="2800" dirty="0"/>
                  <a:t>x</a:t>
                </a:r>
              </a:p>
            </p:txBody>
          </p:sp>
        </p:grp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1433512" y="4587875"/>
              <a:ext cx="6816726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medium </a:t>
              </a:r>
              <a:r>
                <a:rPr lang="el-GR" sz="2400" dirty="0"/>
                <a:t>Δ</a:t>
              </a:r>
              <a:r>
                <a:rPr lang="en-US" sz="2400" dirty="0"/>
                <a:t>p – wave packet made of several waves</a:t>
              </a:r>
            </a:p>
          </p:txBody>
        </p:sp>
      </p:grp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752600" y="6172200"/>
            <a:ext cx="6281738" cy="369332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large </a:t>
            </a:r>
            <a:r>
              <a:rPr lang="el-GR" sz="2400" dirty="0"/>
              <a:t>Δ</a:t>
            </a:r>
            <a:r>
              <a:rPr lang="en-US" sz="2400" dirty="0"/>
              <a:t>p – wave packet made of lots of waves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39" y="228600"/>
            <a:ext cx="4221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Uncertainty Principle</a:t>
            </a:r>
            <a:endParaRPr lang="en-US" sz="36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371600"/>
            <a:ext cx="769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In math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r>
              <a:rPr lang="en-US" sz="2800" b="1" u="sng" dirty="0" smtClean="0"/>
              <a:t>In words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The position and momentum of a particle</a:t>
            </a:r>
          </a:p>
          <a:p>
            <a:r>
              <a:rPr lang="en-US" sz="2800" dirty="0" smtClean="0"/>
              <a:t>cannot </a:t>
            </a:r>
            <a:r>
              <a:rPr lang="en-US" sz="2800" b="1" u="sng" dirty="0" smtClean="0"/>
              <a:t>both</a:t>
            </a:r>
            <a:r>
              <a:rPr lang="en-US" sz="2800" dirty="0" smtClean="0"/>
              <a:t> be determined with complete precision.  The more precisely one is determined, the less precisely the other is determined.</a:t>
            </a:r>
          </a:p>
          <a:p>
            <a:endParaRPr lang="en-US" sz="2800" dirty="0" smtClean="0"/>
          </a:p>
          <a:p>
            <a:r>
              <a:rPr lang="en-US" sz="2800" dirty="0" smtClean="0"/>
              <a:t>What do	 (uncertainty in position) and</a:t>
            </a:r>
          </a:p>
          <a:p>
            <a:r>
              <a:rPr lang="en-US" sz="2800" dirty="0" smtClean="0"/>
              <a:t>	(uncertainty in momentum) mean?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362200" y="1147763"/>
          <a:ext cx="1782763" cy="985837"/>
        </p:xfrm>
        <a:graphic>
          <a:graphicData uri="http://schemas.openxmlformats.org/presentationml/2006/ole">
            <p:oleObj spid="_x0000_s83970" name="Equation" r:id="rId3" imgW="711000" imgH="39348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362200" y="4821237"/>
          <a:ext cx="530225" cy="436563"/>
        </p:xfrm>
        <a:graphic>
          <a:graphicData uri="http://schemas.openxmlformats.org/presentationml/2006/ole">
            <p:oleObj spid="_x0000_s83971" name="Equation" r:id="rId4" imgW="215640" imgH="17748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371600" y="5199063"/>
          <a:ext cx="547688" cy="515937"/>
        </p:xfrm>
        <a:graphic>
          <a:graphicData uri="http://schemas.openxmlformats.org/presentationml/2006/ole">
            <p:oleObj spid="_x0000_s83972" name="Equation" r:id="rId5" imgW="21564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3962400"/>
            <a:ext cx="8458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 Photons are scattered by localized  particles.</a:t>
            </a:r>
          </a:p>
          <a:p>
            <a:pPr algn="just"/>
            <a:endParaRPr lang="en-US" sz="2400" dirty="0" smtClean="0"/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 Due to the lens’ resolving power: </a:t>
            </a:r>
          </a:p>
          <a:p>
            <a:pPr algn="l"/>
            <a:endParaRPr lang="en-US" sz="2800" dirty="0" smtClean="0"/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 Due to the size of the lens:</a:t>
            </a:r>
          </a:p>
        </p:txBody>
      </p:sp>
      <p:pic>
        <p:nvPicPr>
          <p:cNvPr id="2" name="Picture 1" descr="C:\Users\Zombie\Desktop\UP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762000"/>
            <a:ext cx="603504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83739" y="228600"/>
            <a:ext cx="4221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Uncertainty Principle</a:t>
            </a:r>
            <a:endParaRPr lang="en-US" sz="3600" b="1" u="sng" dirty="0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7007225" y="4876800"/>
          <a:ext cx="1941513" cy="985838"/>
        </p:xfrm>
        <a:graphic>
          <a:graphicData uri="http://schemas.openxmlformats.org/presentationml/2006/ole">
            <p:oleObj spid="_x0000_s84994" name="Equation" r:id="rId4" imgW="774360" imgH="39348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876800" y="4551362"/>
          <a:ext cx="960438" cy="782638"/>
        </p:xfrm>
        <a:graphic>
          <a:graphicData uri="http://schemas.openxmlformats.org/presentationml/2006/ole">
            <p:oleObj spid="_x0000_s84995" name="Equation" r:id="rId5" imgW="482400" imgH="39348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114800" y="5313362"/>
          <a:ext cx="2047875" cy="858838"/>
        </p:xfrm>
        <a:graphic>
          <a:graphicData uri="http://schemas.openxmlformats.org/presentationml/2006/ole">
            <p:oleObj spid="_x0000_s84996" name="Equation" r:id="rId6" imgW="1028520" imgH="43164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1371600"/>
            <a:ext cx="2066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A </a:t>
            </a:r>
            <a:r>
              <a:rPr lang="en-US" sz="2400" b="1" i="1" u="sng" dirty="0" smtClean="0"/>
              <a:t>Realist</a:t>
            </a:r>
          </a:p>
          <a:p>
            <a:r>
              <a:rPr lang="en-US" sz="2400" b="1" i="1" dirty="0" smtClean="0"/>
              <a:t>Interpretation:</a:t>
            </a:r>
            <a:endParaRPr lang="en-US" sz="2400" b="1" i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477000" y="5181600"/>
          <a:ext cx="484188" cy="387350"/>
        </p:xfrm>
        <a:graphic>
          <a:graphicData uri="http://schemas.openxmlformats.org/presentationml/2006/ole">
            <p:oleObj spid="_x0000_s84997" name="Equation" r:id="rId7" imgW="190440" imgH="152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:\Users\Zombie\Desktop\UP_Statistical cop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609600"/>
            <a:ext cx="3375660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3962400"/>
            <a:ext cx="8458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Measurements are performed on an ensemble of similarly 	prepared systems.</a:t>
            </a:r>
          </a:p>
          <a:p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Distributions of position and momentum values are obtained.</a:t>
            </a:r>
          </a:p>
          <a:p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Uncertainties in position and momentum are defined in terms of 	the standard deviation.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3739" y="228600"/>
            <a:ext cx="4221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Uncertainty Principle</a:t>
            </a:r>
            <a:endParaRPr lang="en-US" sz="36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371600"/>
            <a:ext cx="2066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A </a:t>
            </a:r>
            <a:r>
              <a:rPr lang="en-US" sz="2400" b="1" i="1" u="sng" dirty="0" smtClean="0"/>
              <a:t>Statistical</a:t>
            </a:r>
          </a:p>
          <a:p>
            <a:r>
              <a:rPr lang="en-US" sz="2400" b="1" i="1" dirty="0" smtClean="0"/>
              <a:t>Interpretation:</a:t>
            </a:r>
            <a:endParaRPr lang="en-US" sz="2400" b="1" i="1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562600" y="1219200"/>
          <a:ext cx="3108325" cy="1077912"/>
        </p:xfrm>
        <a:graphic>
          <a:graphicData uri="http://schemas.openxmlformats.org/presentationml/2006/ole">
            <p:oleObj spid="_x0000_s86018" name="Equation" r:id="rId4" imgW="1244520" imgH="431640" progId="Equation.DSMT4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6096000" y="2438400"/>
          <a:ext cx="1755775" cy="989013"/>
        </p:xfrm>
        <a:graphic>
          <a:graphicData uri="http://schemas.openxmlformats.org/presentationml/2006/ole">
            <p:oleObj spid="_x0000_s86019" name="Equation" r:id="rId5" imgW="69840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3962400"/>
            <a:ext cx="8458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Wave packets are constructed from a series of plane waves.</a:t>
            </a:r>
          </a:p>
          <a:p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The more spatially localized the wave packet, the less uncertainty 	in position.</a:t>
            </a:r>
          </a:p>
          <a:p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With less uncertainty in position comes a greater uncertainty in 	momentum.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3739" y="228600"/>
            <a:ext cx="4221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Uncertainty Principle</a:t>
            </a:r>
            <a:endParaRPr lang="en-US" sz="36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371600"/>
            <a:ext cx="2066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A </a:t>
            </a:r>
            <a:r>
              <a:rPr lang="en-US" sz="2400" b="1" i="1" u="sng" dirty="0" smtClean="0"/>
              <a:t>Wave</a:t>
            </a:r>
          </a:p>
          <a:p>
            <a:r>
              <a:rPr lang="en-US" sz="2400" b="1" i="1" dirty="0" smtClean="0"/>
              <a:t>Interpretation:</a:t>
            </a:r>
            <a:endParaRPr lang="en-US" sz="2400" b="1" i="1" dirty="0"/>
          </a:p>
        </p:txBody>
      </p:sp>
      <p:pic>
        <p:nvPicPr>
          <p:cNvPr id="10" name="Picture 9" descr="C:\Users\Zombie\Desktop\UP_Waves 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7984" y="914400"/>
            <a:ext cx="6528816" cy="270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228600"/>
            <a:ext cx="5095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Matter Waves (Summary)</a:t>
            </a:r>
            <a:endParaRPr lang="en-US" sz="36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990600"/>
            <a:ext cx="8610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Electrons and other particles have wave properties</a:t>
            </a:r>
          </a:p>
          <a:p>
            <a:r>
              <a:rPr lang="en-US" sz="2400" dirty="0" smtClean="0"/>
              <a:t>	(interference)</a:t>
            </a:r>
          </a:p>
          <a:p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When not being observed, electrons are spread out in space</a:t>
            </a:r>
          </a:p>
          <a:p>
            <a:r>
              <a:rPr lang="en-US" sz="2400" dirty="0" smtClean="0"/>
              <a:t>	(delocalized waves)</a:t>
            </a:r>
          </a:p>
          <a:p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When being observed, electrons are found in one place</a:t>
            </a:r>
          </a:p>
          <a:p>
            <a:r>
              <a:rPr lang="en-US" sz="2400" dirty="0" smtClean="0"/>
              <a:t>	(localized particles)</a:t>
            </a:r>
          </a:p>
          <a:p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Particles are described by wave functions:</a:t>
            </a:r>
          </a:p>
          <a:p>
            <a:r>
              <a:rPr lang="en-US" sz="2400" dirty="0" smtClean="0"/>
              <a:t>	(probabilistic, not deterministic)</a:t>
            </a:r>
          </a:p>
          <a:p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Physically, what we measure is</a:t>
            </a:r>
          </a:p>
          <a:p>
            <a:endParaRPr lang="en-US" sz="800" dirty="0" smtClean="0"/>
          </a:p>
          <a:p>
            <a:r>
              <a:rPr lang="en-US" sz="2400" dirty="0" smtClean="0"/>
              <a:t>	(probability density for finding a particle in a particular place 	at a particular time)</a:t>
            </a:r>
          </a:p>
          <a:p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Simultaneous measurements of x &amp; p are constrained by the</a:t>
            </a:r>
          </a:p>
          <a:p>
            <a:endParaRPr lang="en-US" sz="800" dirty="0" smtClean="0"/>
          </a:p>
          <a:p>
            <a:r>
              <a:rPr lang="en-US" sz="2400" dirty="0" smtClean="0"/>
              <a:t>	Uncertainty Principle: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922963" y="3576638"/>
          <a:ext cx="1697037" cy="514350"/>
        </p:xfrm>
        <a:graphic>
          <a:graphicData uri="http://schemas.openxmlformats.org/presentationml/2006/ole">
            <p:oleObj spid="_x0000_s88066" name="Equation" r:id="rId3" imgW="838080" imgH="25380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495800" y="4343400"/>
          <a:ext cx="2205037" cy="557213"/>
        </p:xfrm>
        <a:graphic>
          <a:graphicData uri="http://schemas.openxmlformats.org/presentationml/2006/ole">
            <p:oleObj spid="_x0000_s88067" name="Equation" r:id="rId4" imgW="1104840" imgH="279360" progId="Equation.DSMT4">
              <p:embed/>
            </p:oleObj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4114800" y="6096000"/>
          <a:ext cx="1425575" cy="788987"/>
        </p:xfrm>
        <a:graphic>
          <a:graphicData uri="http://schemas.openxmlformats.org/presentationml/2006/ole">
            <p:oleObj spid="_x0000_s88068" name="Equation" r:id="rId5" imgW="71100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Zombie\Desktop\diagramdoublesli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"/>
            <a:ext cx="8012430" cy="656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0" y="990600"/>
            <a:ext cx="2133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5181600"/>
            <a:ext cx="2895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9800" y="5867400"/>
            <a:ext cx="3048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637087" y="1928812"/>
          <a:ext cx="2906713" cy="509588"/>
        </p:xfrm>
        <a:graphic>
          <a:graphicData uri="http://schemas.openxmlformats.org/presentationml/2006/ole">
            <p:oleObj spid="_x0000_s1026" name="Equation" r:id="rId3" imgW="1155600" imgH="203040" progId="Equation.DSMT4">
              <p:embed/>
            </p:oleObj>
          </a:graphicData>
        </a:graphic>
      </p:graphicFrame>
      <p:pic>
        <p:nvPicPr>
          <p:cNvPr id="7" name="Picture 6" descr="C:\Users\Zombie\Desktop\diagramdoublesli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990600"/>
            <a:ext cx="3338513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90227" y="152400"/>
            <a:ext cx="6634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Double-Slit Experiment with Light</a:t>
            </a:r>
            <a:endParaRPr lang="en-US" sz="36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991771" y="1143000"/>
            <a:ext cx="4533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Recall solution for Electric field (E)</a:t>
            </a:r>
          </a:p>
          <a:p>
            <a:r>
              <a:rPr lang="en-US" sz="2400" b="1" dirty="0" smtClean="0"/>
              <a:t>from the wave equation:</a:t>
            </a:r>
            <a:endParaRPr lang="en-US" sz="2400" b="1" dirty="0"/>
          </a:p>
        </p:txBody>
      </p:sp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4648200" y="3505200"/>
          <a:ext cx="2203450" cy="509588"/>
        </p:xfrm>
        <a:graphic>
          <a:graphicData uri="http://schemas.openxmlformats.org/presentationml/2006/ole">
            <p:oleObj spid="_x0000_s1033" name="Equation" r:id="rId5" imgW="876240" imgH="203040" progId="Equation.DSMT4">
              <p:embed/>
            </p:oleObj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3124200" y="4267200"/>
          <a:ext cx="4438650" cy="509588"/>
        </p:xfrm>
        <a:graphic>
          <a:graphicData uri="http://schemas.openxmlformats.org/presentationml/2006/ole">
            <p:oleObj spid="_x0000_s1034" name="Equation" r:id="rId6" imgW="1765080" imgH="203040" progId="Equation.DSMT4">
              <p:embed/>
            </p:oleObj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76200" y="5029200"/>
          <a:ext cx="9067800" cy="509588"/>
        </p:xfrm>
        <a:graphic>
          <a:graphicData uri="http://schemas.openxmlformats.org/presentationml/2006/ole">
            <p:oleObj spid="_x0000_s1035" name="Equation" r:id="rId7" imgW="3606480" imgH="203040" progId="Equation.DSMT4">
              <p:embed/>
            </p:oleObj>
          </a:graphicData>
        </a:graphic>
      </p:graphicFrame>
      <p:graphicFrame>
        <p:nvGraphicFramePr>
          <p:cNvPr id="1036" name="Object 2"/>
          <p:cNvGraphicFramePr>
            <a:graphicFrameLocks noChangeAspect="1"/>
          </p:cNvGraphicFramePr>
          <p:nvPr/>
        </p:nvGraphicFramePr>
        <p:xfrm>
          <a:off x="3459162" y="5943600"/>
          <a:ext cx="2332038" cy="509588"/>
        </p:xfrm>
        <a:graphic>
          <a:graphicData uri="http://schemas.openxmlformats.org/presentationml/2006/ole">
            <p:oleObj spid="_x0000_s1036" name="Equation" r:id="rId8" imgW="927000" imgH="203040" progId="Equation.DSMT4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036365" y="2590800"/>
            <a:ext cx="4879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Let’s forget about the time-dependence for now: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" y="4262735"/>
            <a:ext cx="4879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Euler’s Formula says: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4800" y="5943600"/>
            <a:ext cx="4879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For convenience, write: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735513" y="2209800"/>
          <a:ext cx="2619375" cy="638175"/>
        </p:xfrm>
        <a:graphic>
          <a:graphicData uri="http://schemas.openxmlformats.org/presentationml/2006/ole">
            <p:oleObj spid="_x0000_s41986" name="Equation" r:id="rId3" imgW="1041120" imgH="253800" progId="Equation.DSMT4">
              <p:embed/>
            </p:oleObj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124200" y="5029200"/>
          <a:ext cx="3290888" cy="639763"/>
        </p:xfrm>
        <a:graphic>
          <a:graphicData uri="http://schemas.openxmlformats.org/presentationml/2006/ole">
            <p:oleObj spid="_x0000_s41987" name="Equation" r:id="rId4" imgW="1307880" imgH="253800" progId="Equation.DSMT4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62038" y="4191000"/>
          <a:ext cx="2943225" cy="639763"/>
        </p:xfrm>
        <a:graphic>
          <a:graphicData uri="http://schemas.openxmlformats.org/presentationml/2006/ole">
            <p:oleObj spid="_x0000_s41988" name="Equation" r:id="rId5" imgW="1168200" imgH="253800" progId="Equation.DSMT4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5176838" y="4191000"/>
          <a:ext cx="3070225" cy="639763"/>
        </p:xfrm>
        <a:graphic>
          <a:graphicData uri="http://schemas.openxmlformats.org/presentationml/2006/ole">
            <p:oleObj spid="_x0000_s41989" name="Equation" r:id="rId6" imgW="1218960" imgH="253800" progId="Equation.DSMT4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4265613" y="5791200"/>
          <a:ext cx="4344987" cy="574675"/>
        </p:xfrm>
        <a:graphic>
          <a:graphicData uri="http://schemas.openxmlformats.org/presentationml/2006/ole">
            <p:oleObj spid="_x0000_s41990" name="Equation" r:id="rId7" imgW="1726920" imgH="228600" progId="Equation.DSMT4">
              <p:embed/>
            </p:oleObj>
          </a:graphicData>
        </a:graphic>
      </p:graphicFrame>
      <p:pic>
        <p:nvPicPr>
          <p:cNvPr id="7" name="Picture 6" descr="C:\Users\Zombie\Desktop\diagramdoubleslit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990600"/>
            <a:ext cx="3338513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16815" y="228600"/>
            <a:ext cx="7465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Double-Slit Experiment with Electrons</a:t>
            </a:r>
            <a:endParaRPr lang="en-US" sz="36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1447800"/>
            <a:ext cx="1626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Before Slits</a:t>
            </a:r>
            <a:endParaRPr lang="en-US" sz="24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3631201" y="3729335"/>
            <a:ext cx="1432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After Slits</a:t>
            </a:r>
            <a:endParaRPr lang="en-US" sz="24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4343400" y="4215825"/>
            <a:ext cx="465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&amp;</a:t>
            </a:r>
            <a:endParaRPr lang="en-US" sz="32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362200" y="5181600"/>
          <a:ext cx="484188" cy="387350"/>
        </p:xfrm>
        <a:graphic>
          <a:graphicData uri="http://schemas.openxmlformats.org/presentationml/2006/ole">
            <p:oleObj spid="_x0000_s41991" name="Equation" r:id="rId9" imgW="190440" imgH="152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068513" y="1036638"/>
          <a:ext cx="4984750" cy="639762"/>
        </p:xfrm>
        <a:graphic>
          <a:graphicData uri="http://schemas.openxmlformats.org/presentationml/2006/ole">
            <p:oleObj spid="_x0000_s2054" name="Equation" r:id="rId3" imgW="1981080" imgH="2538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08703" y="304800"/>
            <a:ext cx="4625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Double-Slit Experiment</a:t>
            </a:r>
            <a:endParaRPr lang="en-US" sz="3600" b="1" u="sng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593850" y="1828800"/>
          <a:ext cx="5878513" cy="730250"/>
        </p:xfrm>
        <a:graphic>
          <a:graphicData uri="http://schemas.openxmlformats.org/presentationml/2006/ole">
            <p:oleObj spid="_x0000_s2057" name="Equation" r:id="rId4" imgW="2349360" imgH="291960" progId="Equation.DSMT4">
              <p:embed/>
            </p:oleObj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36513" y="2713037"/>
          <a:ext cx="9107487" cy="639763"/>
        </p:xfrm>
        <a:graphic>
          <a:graphicData uri="http://schemas.openxmlformats.org/presentationml/2006/ole">
            <p:oleObj spid="_x0000_s2058" name="Equation" r:id="rId5" imgW="3619440" imgH="253800" progId="Equation.DSMT4">
              <p:embed/>
            </p:oleObj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427038" y="3733800"/>
          <a:ext cx="8404225" cy="576262"/>
        </p:xfrm>
        <a:graphic>
          <a:graphicData uri="http://schemas.openxmlformats.org/presentationml/2006/ole">
            <p:oleObj spid="_x0000_s2059" name="Equation" r:id="rId6" imgW="3340080" imgH="228600" progId="Equation.DSMT4">
              <p:embed/>
            </p:oleObj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455612" y="4267200"/>
          <a:ext cx="8307388" cy="576263"/>
        </p:xfrm>
        <a:graphic>
          <a:graphicData uri="http://schemas.openxmlformats.org/presentationml/2006/ole">
            <p:oleObj spid="_x0000_s2060" name="Equation" r:id="rId7" imgW="3301920" imgH="228600" progId="Equation.DSMT4">
              <p:embed/>
            </p:oleObj>
          </a:graphicData>
        </a:graphic>
      </p:graphicFrame>
      <p:graphicFrame>
        <p:nvGraphicFramePr>
          <p:cNvPr id="2062" name="Object 14"/>
          <p:cNvGraphicFramePr>
            <a:graphicFrameLocks noChangeAspect="1"/>
          </p:cNvGraphicFramePr>
          <p:nvPr/>
        </p:nvGraphicFramePr>
        <p:xfrm>
          <a:off x="488950" y="5226050"/>
          <a:ext cx="8340725" cy="641350"/>
        </p:xfrm>
        <a:graphic>
          <a:graphicData uri="http://schemas.openxmlformats.org/presentationml/2006/ole">
            <p:oleObj spid="_x0000_s2062" name="Equation" r:id="rId8" imgW="3314520" imgH="253800" progId="Equation.DSMT4">
              <p:embed/>
            </p:oleObj>
          </a:graphicData>
        </a:graphic>
      </p:graphicFrame>
      <p:graphicFrame>
        <p:nvGraphicFramePr>
          <p:cNvPr id="2063" name="Object 15"/>
          <p:cNvGraphicFramePr>
            <a:graphicFrameLocks noChangeAspect="1"/>
          </p:cNvGraphicFramePr>
          <p:nvPr/>
        </p:nvGraphicFramePr>
        <p:xfrm>
          <a:off x="530225" y="6096000"/>
          <a:ext cx="5337175" cy="641350"/>
        </p:xfrm>
        <a:graphic>
          <a:graphicData uri="http://schemas.openxmlformats.org/presentationml/2006/ole">
            <p:oleObj spid="_x0000_s2063" name="Equation" r:id="rId9" imgW="2120760" imgH="253800" progId="Equation.DSMT4">
              <p:embed/>
            </p:oleObj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rot="10800000" flipV="1">
            <a:off x="2819400" y="2438400"/>
            <a:ext cx="3200400" cy="304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724400" y="2667000"/>
            <a:ext cx="4343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6858000" y="2438400"/>
            <a:ext cx="457200" cy="304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08703" y="304800"/>
            <a:ext cx="4625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Double-Slit Experiment</a:t>
            </a:r>
            <a:endParaRPr lang="en-US" sz="3600" b="1" u="sng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671638" y="1022350"/>
          <a:ext cx="5878512" cy="730250"/>
        </p:xfrm>
        <a:graphic>
          <a:graphicData uri="http://schemas.openxmlformats.org/presentationml/2006/ole">
            <p:oleObj spid="_x0000_s18435" name="Equation" r:id="rId3" imgW="2349360" imgH="291960" progId="Equation.DSMT4">
              <p:embed/>
            </p:oleObj>
          </a:graphicData>
        </a:graphic>
      </p:graphicFrame>
      <p:graphicFrame>
        <p:nvGraphicFramePr>
          <p:cNvPr id="2063" name="Object 15"/>
          <p:cNvGraphicFramePr>
            <a:graphicFrameLocks noChangeAspect="1"/>
          </p:cNvGraphicFramePr>
          <p:nvPr/>
        </p:nvGraphicFramePr>
        <p:xfrm>
          <a:off x="1295400" y="1905000"/>
          <a:ext cx="6488113" cy="704850"/>
        </p:xfrm>
        <a:graphic>
          <a:graphicData uri="http://schemas.openxmlformats.org/presentationml/2006/ole">
            <p:oleObj spid="_x0000_s18440" name="Equation" r:id="rId4" imgW="2577960" imgH="279360" progId="Equation.DSMT4">
              <p:embed/>
            </p:oleObj>
          </a:graphicData>
        </a:graphic>
      </p:graphicFrame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1320800" y="2743200"/>
          <a:ext cx="6937375" cy="1089025"/>
        </p:xfrm>
        <a:graphic>
          <a:graphicData uri="http://schemas.openxmlformats.org/presentationml/2006/ole">
            <p:oleObj spid="_x0000_s18441" name="Equation" r:id="rId5" imgW="2755800" imgH="431640" progId="Equation.DSMT4">
              <p:embed/>
            </p:oleObj>
          </a:graphicData>
        </a:graphic>
      </p:graphicFrame>
      <p:graphicFrame>
        <p:nvGraphicFramePr>
          <p:cNvPr id="18445" name="Object 13"/>
          <p:cNvGraphicFramePr>
            <a:graphicFrameLocks noChangeAspect="1"/>
          </p:cNvGraphicFramePr>
          <p:nvPr/>
        </p:nvGraphicFramePr>
        <p:xfrm>
          <a:off x="1676400" y="4419600"/>
          <a:ext cx="6188075" cy="695325"/>
        </p:xfrm>
        <a:graphic>
          <a:graphicData uri="http://schemas.openxmlformats.org/presentationml/2006/ole">
            <p:oleObj spid="_x0000_s18445" name="Equation" r:id="rId6" imgW="2489040" imgH="279360" progId="Equation.DSMT4">
              <p:embed/>
            </p:oleObj>
          </a:graphicData>
        </a:graphic>
      </p:graphicFrame>
      <p:graphicFrame>
        <p:nvGraphicFramePr>
          <p:cNvPr id="18446" name="Object 14"/>
          <p:cNvGraphicFramePr>
            <a:graphicFrameLocks noChangeAspect="1"/>
          </p:cNvGraphicFramePr>
          <p:nvPr/>
        </p:nvGraphicFramePr>
        <p:xfrm>
          <a:off x="1668462" y="5257800"/>
          <a:ext cx="6408738" cy="695325"/>
        </p:xfrm>
        <a:graphic>
          <a:graphicData uri="http://schemas.openxmlformats.org/presentationml/2006/ole">
            <p:oleObj spid="_x0000_s18446" name="Equation" r:id="rId7" imgW="2577960" imgH="279360" progId="Equation.DSMT4">
              <p:embed/>
            </p:oleObj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16200000" flipH="1">
            <a:off x="6145213" y="2563813"/>
            <a:ext cx="358774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00200" y="3805535"/>
            <a:ext cx="623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How do we connect this with what we observe?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1961</Words>
  <Application>Microsoft Macintosh PowerPoint</Application>
  <PresentationFormat>On-screen Show (4:3)</PresentationFormat>
  <Paragraphs>363</Paragraphs>
  <Slides>49</Slides>
  <Notes>4</Notes>
  <HiddenSlides>0</HiddenSlides>
  <MMClips>1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Office Theme</vt:lpstr>
      <vt:lpstr>Equation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Zombie</dc:creator>
  <cp:lastModifiedBy>Zombie</cp:lastModifiedBy>
  <cp:revision>93</cp:revision>
  <dcterms:created xsi:type="dcterms:W3CDTF">2011-03-24T14:20:57Z</dcterms:created>
  <dcterms:modified xsi:type="dcterms:W3CDTF">2011-03-24T14:29:17Z</dcterms:modified>
</cp:coreProperties>
</file>