
<file path=[Content_Types].xml><?xml version="1.0" encoding="utf-8"?>
<Types xmlns="http://schemas.openxmlformats.org/package/2006/content-types">
  <Override PartName="/ppt/slides/slide30.xml" ContentType="application/vnd.openxmlformats-officedocument.presentationml.slide+xml"/>
  <Override PartName="/ppt/embeddings/oleObject28.bin" ContentType="application/vnd.openxmlformats-officedocument.oleObject"/>
  <Override PartName="/ppt/slides/slide24.xml" ContentType="application/vnd.openxmlformats-officedocument.presentationml.slide+xml"/>
  <Override PartName="/ppt/slides/slide72.xml" ContentType="application/vnd.openxmlformats-officedocument.presentationml.slide+xml"/>
  <Override PartName="/ppt/slides/slide66.xml" ContentType="application/vnd.openxmlformats-officedocument.presentationml.slide+xml"/>
  <Override PartName="/ppt/slides/slide50.xml" ContentType="application/vnd.openxmlformats-officedocument.presentationml.slide+xml"/>
  <Override PartName="/ppt/embeddings/oleObject48.bin" ContentType="application/vnd.openxmlformats-officedocument.oleObject"/>
  <Override PartName="/ppt/slides/slide44.xml" ContentType="application/vnd.openxmlformats-officedocument.presentationml.slide+xml"/>
  <Override PartName="/ppt/notesSlides/notesSlide25.xml" ContentType="application/vnd.openxmlformats-officedocument.presentationml.notesSlide+xml"/>
  <Override PartName="/ppt/embeddings/oleObject117.bin" ContentType="application/vnd.openxmlformats-officedocument.oleObject"/>
  <Override PartName="/ppt/embeddings/oleObject26.bin" ContentType="application/vnd.openxmlformats-officedocument.oleObject"/>
  <Override PartName="/ppt/slides/slide22.xml" ContentType="application/vnd.openxmlformats-officedocument.presentationml.slide+xml"/>
  <Override PartName="/ppt/embeddings/oleObject68.bin" ContentType="application/vnd.openxmlformats-officedocument.oleObject"/>
  <Override PartName="/ppt/slides/slide64.xml" ContentType="application/vnd.openxmlformats-officedocument.presentationml.slide+xml"/>
  <Override PartName="/ppt/embeddings/oleObject8.bin" ContentType="application/vnd.openxmlformats-officedocument.oleObject"/>
  <Default Extension="xml" ContentType="application/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s/slide42.xml" ContentType="application/vnd.openxmlformats-officedocument.presentationml.slide+xml"/>
  <Override PartName="/ppt/embeddings/oleObject46.bin" ContentType="application/vnd.openxmlformats-officedocument.oleObject"/>
  <Override PartName="/ppt/embeddings/oleObject115.bin" ContentType="application/vnd.openxmlformats-officedocument.oleObject"/>
  <Override PartName="/ppt/embeddings/oleObject88.bin" ContentType="application/vnd.openxmlformats-officedocument.oleObject"/>
  <Override PartName="/ppt/embeddings/oleObject109.bin" ContentType="application/vnd.openxmlformats-officedocument.oleObject"/>
  <Override PartName="/ppt/embeddings/oleObject24.bin" ContentType="application/vnd.openxmlformats-officedocument.oleObject"/>
  <Override PartName="/ppt/slides/slide20.xml" ContentType="application/vnd.openxmlformats-officedocument.presentationml.slide+xml"/>
  <Override PartName="/ppt/embeddings/oleObject66.bin" ContentType="application/vnd.openxmlformats-officedocument.oleObject"/>
  <Override PartName="/ppt/slides/slide62.xml" ContentType="application/vnd.openxmlformats-officedocument.presentationml.slide+xml"/>
  <Override PartName="/ppt/embeddings/oleObject6.bin" ContentType="application/vnd.openxmlformats-officedocument.oleObject"/>
  <Override PartName="/ppt/embeddings/oleObject129.bin" ContentType="application/vnd.openxmlformats-officedocument.oleObject"/>
  <Override PartName="/ppt/notesSlides/notesSlide21.xml" ContentType="application/vnd.openxmlformats-officedocument.presentationml.notesSlide+xml"/>
  <Override PartName="/ppt/embeddings/oleObject44.bin" ContentType="application/vnd.openxmlformats-officedocument.oleObject"/>
  <Override PartName="/ppt/slides/slide40.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embeddings/oleObject113.bin" ContentType="application/vnd.openxmlformats-officedocument.oleObject"/>
  <Default Extension="jpeg" ContentType="image/jpeg"/>
  <Override PartName="/ppt/embeddings/oleObject86.bin" ContentType="application/vnd.openxmlformats-officedocument.oleObject"/>
  <Override PartName="/ppt/embeddings/oleObject107.bin" ContentType="application/vnd.openxmlformats-officedocument.oleObject"/>
  <Override PartName="/ppt/embeddings/oleObject22.bin" ContentType="application/vnd.openxmlformats-officedocument.oleObject"/>
  <Override PartName="/docProps/app.xml" ContentType="application/vnd.openxmlformats-officedocument.extended-properties+xml"/>
  <Override PartName="/ppt/embeddings/oleObject64.bin" ContentType="application/vnd.openxmlformats-officedocument.oleObject"/>
  <Override PartName="/ppt/slides/slide60.xml" ContentType="application/vnd.openxmlformats-officedocument.presentationml.slide+xml"/>
  <Override PartName="/ppt/embeddings/oleObject4.bin" ContentType="application/vnd.openxmlformats-officedocument.oleObject"/>
  <Override PartName="/ppt/embeddings/oleObject133.bin" ContentType="application/vnd.openxmlformats-officedocument.oleObject"/>
  <Override PartName="/ppt/embeddings/oleObject58.bin" ContentType="application/vnd.openxmlformats-officedocument.oleObject"/>
  <Override PartName="/ppt/slideLayouts/slideLayout8.xml" ContentType="application/vnd.openxmlformats-officedocument.presentationml.slideLayout+xml"/>
  <Override PartName="/ppt/embeddings/oleObject127.bin" ContentType="application/vnd.openxmlformats-officedocument.oleObject"/>
  <Override PartName="/ppt/embeddings/oleObject42.bin" ContentType="application/vnd.openxmlformats-officedocument.oleObject"/>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embeddings/oleObject36.bin" ContentType="application/vnd.openxmlformats-officedocument.oleObject"/>
  <Override PartName="/ppt/embeddings/oleObject111.bin" ContentType="application/vnd.openxmlformats-officedocument.oleObject"/>
  <Override PartName="/ppt/embeddings/oleObject84.bin" ContentType="application/vnd.openxmlformats-officedocument.oleObject"/>
  <Override PartName="/ppt/slides/slide80.xml" ContentType="application/vnd.openxmlformats-officedocument.presentationml.slide+xml"/>
  <Override PartName="/ppt/embeddings/oleObject105.bin" ContentType="application/vnd.openxmlformats-officedocument.oleObject"/>
  <Override PartName="/ppt/embeddings/oleObject20.bin" ContentType="application/vnd.openxmlformats-officedocument.oleObject"/>
  <Override PartName="/ppt/embeddings/oleObject78.bin" ContentType="application/vnd.openxmlformats-officedocument.oleObject"/>
  <Override PartName="/ppt/embeddings/oleObject62.bin" ContentType="application/vnd.openxmlformats-officedocument.oleObject"/>
  <Override PartName="/ppt/slideMasters/slideMaster1.xml" ContentType="application/vnd.openxmlformats-officedocument.presentationml.slideMaster+xml"/>
  <Override PartName="/ppt/embeddings/oleObject2.bin" ContentType="application/vnd.openxmlformats-officedocument.oleObject"/>
  <Override PartName="/ppt/embeddings/oleObject131.bin" ContentType="application/vnd.openxmlformats-officedocument.oleObject"/>
  <Override PartName="/ppt/slideLayouts/slideLayout6.xml" ContentType="application/vnd.openxmlformats-officedocument.presentationml.slideLayout+xml"/>
  <Override PartName="/ppt/slides/slide39.xml" ContentType="application/vnd.openxmlformats-officedocument.presentationml.slide+xml"/>
  <Override PartName="/ppt/embeddings/oleObject56.bin" ContentType="application/vnd.openxmlformats-officedocument.oleObject"/>
  <Override PartName="/ppt/notesSlides/notesSlide33.xml" ContentType="application/vnd.openxmlformats-officedocument.presentationml.notesSlide+xml"/>
  <Override PartName="/ppt/embeddings/oleObject125.bin" ContentType="application/vnd.openxmlformats-officedocument.oleObject"/>
  <Override PartName="/ppt/embeddings/oleObject40.bin" ContentType="application/vnd.openxmlformats-officedocument.oleObject"/>
  <Override PartName="/ppt/notesSlides/notesSlide3.xml" ContentType="application/vnd.openxmlformats-officedocument.presentationml.notesSlide+xml"/>
  <Override PartName="/ppt/embeddings/oleObject98.bin" ContentType="application/vnd.openxmlformats-officedocument.oleObject"/>
  <Override PartName="/ppt/slides/slide5.xml" ContentType="application/vnd.openxmlformats-officedocument.presentationml.slide+xml"/>
  <Override PartName="/ppt/embeddings/oleObject34.bin" ContentType="application/vnd.openxmlformats-officedocument.oleObject"/>
  <Override PartName="/ppt/slides/slide17.xml" ContentType="application/vnd.openxmlformats-officedocument.presentationml.slide+xml"/>
  <Override PartName="/ppt/embeddings/oleObject82.bin" ContentType="application/vnd.openxmlformats-officedocument.oleObject"/>
  <Override PartName="/ppt/embeddings/oleObject103.bin" ContentType="application/vnd.openxmlformats-officedocument.oleObject"/>
  <Override PartName="/ppt/embeddings/oleObject76.bin" ContentType="application/vnd.openxmlformats-officedocument.oleObject"/>
  <Override PartName="/ppt/slides/slide59.xml" ContentType="application/vnd.openxmlformats-officedocument.presentationml.slide+xml"/>
  <Override PartName="/ppt/embeddings/oleObject12.bin" ContentType="application/vnd.openxmlformats-officedocument.oleObject"/>
  <Override PartName="/ppt/embeddings/oleObject60.bin" ContentType="application/vnd.openxmlformats-officedocument.oleObject"/>
  <Override PartName="/ppt/notesSlides/notesSlide18.xml" ContentType="application/vnd.openxmlformats-officedocument.presentationml.notesSlide+xml"/>
  <Override PartName="/ppt/slides/slide37.xml" ContentType="application/vnd.openxmlformats-officedocument.presentationml.slide+xml"/>
  <Override PartName="/ppt/notesSlides/notesSlide31.xml" ContentType="application/vnd.openxmlformats-officedocument.presentationml.notesSlide+xml"/>
  <Override PartName="/ppt/embeddings/oleObject54.bin" ContentType="application/vnd.openxmlformats-officedocument.oleObject"/>
  <Override PartName="/ppt/slideLayouts/slideLayout4.xml" ContentType="application/vnd.openxmlformats-officedocument.presentationml.slideLayout+xml"/>
  <Override PartName="/ppt/embeddings/oleObject123.bin" ContentType="application/vnd.openxmlformats-officedocument.oleObject"/>
  <Override PartName="/ppt/embeddings/oleObject96.bin" ContentType="application/vnd.openxmlformats-officedocument.oleObject"/>
  <Override PartName="/ppt/slides/slide79.xml" ContentType="application/vnd.openxmlformats-officedocument.presentationml.slide+xml"/>
  <Override PartName="/ppt/notesSlides/notesSlide1.xml" ContentType="application/vnd.openxmlformats-officedocument.presentationml.notesSlide+xml"/>
  <Override PartName="/ppt/embeddings/oleObject19.bin" ContentType="application/vnd.openxmlformats-officedocument.oleObject"/>
  <Override PartName="/ppt/slides/slide15.xml" ContentType="application/vnd.openxmlformats-officedocument.presentationml.slide+xml"/>
  <Override PartName="/ppt/embeddings/oleObject32.bin" ContentType="application/vnd.openxmlformats-officedocument.oleObject"/>
  <Override PartName="/ppt/slides/slide3.xml" ContentType="application/vnd.openxmlformats-officedocument.presentationml.slide+xml"/>
  <Override PartName="/ppt/embeddings/oleObject80.bin" ContentType="application/vnd.openxmlformats-officedocument.oleObject"/>
  <Override PartName="/ppt/embeddings/oleObject101.bin" ContentType="application/vnd.openxmlformats-officedocument.oleObject"/>
  <Override PartName="/ppt/slides/slide57.xml" ContentType="application/vnd.openxmlformats-officedocument.presentationml.slide+xml"/>
  <Override PartName="/ppt/slides/slide70.xml" ContentType="application/vnd.openxmlformats-officedocument.presentationml.slide+xml"/>
  <Override PartName="/ppt/embeddings/oleObject74.bin" ContentType="application/vnd.openxmlformats-officedocument.oleObject"/>
  <Override PartName="/ppt/embeddings/oleObject10.bin" ContentType="application/vnd.openxmlformats-officedocument.oleObject"/>
  <Override PartName="/ppt/notesSlides/notesSlide8.xml" ContentType="application/vnd.openxmlformats-officedocument.presentationml.notesSlide+xml"/>
  <Override PartName="/ppt/notesSlides/notesSlide16.xml" ContentType="application/vnd.openxmlformats-officedocument.presentationml.notesSlide+xml"/>
  <Override PartName="/ppt/embeddings/oleObject52.bin" ContentType="application/vnd.openxmlformats-officedocument.oleObject"/>
  <Override PartName="/ppt/embeddings/oleObject39.bin" ContentType="application/vnd.openxmlformats-officedocument.oleObject"/>
  <Override PartName="/ppt/slideLayouts/slideLayout2.xml" ContentType="application/vnd.openxmlformats-officedocument.presentationml.slideLayout+xml"/>
  <Override PartName="/ppt/slides/slide35.xml" ContentType="application/vnd.openxmlformats-officedocument.presentationml.slide+xml"/>
  <Override PartName="/ppt/embeddings/oleObject121.bin" ContentType="application/vnd.openxmlformats-officedocument.oleObject"/>
  <Override PartName="/ppt/slides/slide29.xml" ContentType="application/vnd.openxmlformats-officedocument.presentationml.slide+xml"/>
  <Override PartName="/ppt/slides/slide77.xml" ContentType="application/vnd.openxmlformats-officedocument.presentationml.slide+xml"/>
  <Override PartName="/ppt/embeddings/oleObject94.bin" ContentType="application/vnd.openxmlformats-officedocument.oleObject"/>
  <Override PartName="/ppt/slides/slide1.xml" ContentType="application/vnd.openxmlformats-officedocument.presentationml.slide+xml"/>
  <Override PartName="/ppt/slides/slide13.xml" ContentType="application/vnd.openxmlformats-officedocument.presentationml.slide+xml"/>
  <Override PartName="/ppt/embeddings/oleObject30.bin" ContentType="application/vnd.openxmlformats-officedocument.oleObject"/>
  <Override PartName="/ppt/embeddings/oleObject17.bin" ContentType="application/vnd.openxmlformats-officedocument.oleObject"/>
  <Override PartName="/ppt/embeddings/oleObject72.bin" ContentType="application/vnd.openxmlformats-officedocument.oleObject"/>
  <Override PartName="/ppt/slides/slide55.xml" ContentType="application/vnd.openxmlformats-officedocument.presentationml.slide+xml"/>
  <Override PartName="/ppt/slides/slide49.xml" ContentType="application/vnd.openxmlformats-officedocument.presentationml.slid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embeddings/oleObject50.bin" ContentType="application/vnd.openxmlformats-officedocument.oleObject"/>
  <Override PartName="/ppt/slides/slide27.xml" ContentType="application/vnd.openxmlformats-officedocument.presentationml.slide+xml"/>
  <Override PartName="/ppt/slides/slide75.xml" ContentType="application/vnd.openxmlformats-officedocument.presentationml.slide+xml"/>
  <Override PartName="/ppt/embeddings/oleObject92.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slides/slide11.xml" ContentType="application/vnd.openxmlformats-officedocument.presentationml.slide+xml"/>
  <Override PartName="/ppt/slides/slide69.xml" ContentType="application/vnd.openxmlformats-officedocument.presentationml.slide+xml"/>
  <Override PartName="/ppt/embeddings/oleObject70.bin" ContentType="application/vnd.openxmlformats-officedocument.oleObject"/>
  <Override PartName="/ppt/slides/slide53.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embeddings/oleObject29.bin" ContentType="application/vnd.openxmlformats-officedocument.oleObject"/>
  <Override PartName="/ppt/slides/slide25.xml" ContentType="application/vnd.openxmlformats-officedocument.presentationml.slide+xml"/>
  <Override PartName="/ppt/embeddings/oleObject90.bin" ContentType="application/vnd.openxmlformats-officedocument.oleObject"/>
  <Override PartName="/ppt/slides/slide73.xml" ContentType="application/vnd.openxmlformats-officedocument.presentationml.slide+xml"/>
  <Override PartName="/ppt/embeddings/oleObject13.bin" ContentType="application/vnd.openxmlformats-officedocument.oleObject"/>
  <Override PartName="/ppt/slides/slide67.xml" ContentType="application/vnd.openxmlformats-officedocument.presentationml.slide+xml"/>
  <Override PartName="/ppt/slides/slide51.xml" ContentType="application/vnd.openxmlformats-officedocument.presentationml.slide+xml"/>
  <Override PartName="/ppt/notesSlides/notesSlide26.xml" ContentType="application/vnd.openxmlformats-officedocument.presentationml.notesSlide+xml"/>
  <Override PartName="/ppt/embeddings/oleObject49.bin" ContentType="application/vnd.openxmlformats-officedocument.oleObject"/>
  <Override PartName="/ppt/slides/slide45.xml" ContentType="application/vnd.openxmlformats-officedocument.presentationml.slide+xml"/>
  <Override PartName="/ppt/embeddings/oleObject118.bin" ContentType="application/vnd.openxmlformats-officedocument.oleObject"/>
  <Override PartName="/ppt/embeddings/oleObject27.bin" ContentType="application/vnd.openxmlformats-officedocument.oleObject"/>
  <Override PartName="/ppt/slides/slide23.xml" ContentType="application/vnd.openxmlformats-officedocument.presentationml.slide+xml"/>
  <Default Extension="pict" ContentType="image/pict"/>
  <Override PartName="/ppt/embeddings/oleObject69.bin" ContentType="application/vnd.openxmlformats-officedocument.oleObject"/>
  <Override PartName="/ppt/slides/slide65.xml" ContentType="application/vnd.openxmlformats-officedocument.presentationml.slide+xml"/>
  <Override PartName="/ppt/embeddings/oleObject9.bin" ContentType="application/vnd.openxmlformats-officedocument.oleObject"/>
  <Override PartName="/ppt/embeddings/oleObject47.bin" ContentType="application/vnd.openxmlformats-officedocument.oleObject"/>
  <Override PartName="/ppt/slides/slide43.xml" ContentType="application/vnd.openxmlformats-officedocument.presentationml.slide+xml"/>
  <Override PartName="/ppt/notesSlides/notesSlide24.xml" ContentType="application/vnd.openxmlformats-officedocument.presentationml.notesSlide+xml"/>
  <Override PartName="/ppt/embeddings/oleObject116.bin" ContentType="application/vnd.openxmlformats-officedocument.oleObject"/>
  <Override PartName="/ppt/embeddings/oleObject89.bin" ContentType="application/vnd.openxmlformats-officedocument.oleObject"/>
  <Override PartName="/ppt/embeddings/oleObject25.bin" ContentType="application/vnd.openxmlformats-officedocument.oleObject"/>
  <Override PartName="/ppt/slides/slide21.xml" ContentType="application/vnd.openxmlformats-officedocument.presentationml.slide+xml"/>
  <Override PartName="/ppt/notesMasters/notesMaster1.xml" ContentType="application/vnd.openxmlformats-officedocument.presentationml.notesMaster+xml"/>
  <Override PartName="/ppt/embeddings/oleObject67.bin" ContentType="application/vnd.openxmlformats-officedocument.oleObject"/>
  <Override PartName="/ppt/slides/slide63.xml" ContentType="application/vnd.openxmlformats-officedocument.presentationml.slide+xml"/>
  <Override PartName="/ppt/embeddings/oleObject7.bin" ContentType="application/vnd.openxmlformats-officedocument.oleObject"/>
  <Default Extension="gif" ContentType="image/gif"/>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slides/slide41.xml" ContentType="application/vnd.openxmlformats-officedocument.presentationml.slide+xml"/>
  <Override PartName="/ppt/embeddings/oleObject45.bin" ContentType="application/vnd.openxmlformats-officedocument.oleObject"/>
  <Override PartName="/ppt/presentation.xml" ContentType="application/vnd.openxmlformats-officedocument.presentationml.presentation.main+xml"/>
  <Override PartName="/ppt/embeddings/oleObject114.bin" ContentType="application/vnd.openxmlformats-officedocument.oleObject"/>
  <Override PartName="/ppt/embeddings/oleObject87.bin" ContentType="application/vnd.openxmlformats-officedocument.oleObject"/>
  <Override PartName="/ppt/embeddings/oleObject108.bin" ContentType="application/vnd.openxmlformats-officedocument.oleObject"/>
  <Override PartName="/ppt/embeddings/oleObject23.bin" ContentType="application/vnd.openxmlformats-officedocument.oleObject"/>
  <Override PartName="/ppt/embeddings/oleObject65.bin" ContentType="application/vnd.openxmlformats-officedocument.oleObject"/>
  <Override PartName="/ppt/slides/slide61.xml" ContentType="application/vnd.openxmlformats-officedocument.presentationml.slide+xml"/>
  <Override PartName="/ppt/embeddings/oleObject5.bin" ContentType="application/vnd.openxmlformats-officedocument.oleObject"/>
  <Override PartName="/ppt/embeddings/oleObject134.bin" ContentType="application/vnd.openxmlformats-officedocument.oleObject"/>
  <Override PartName="/ppt/embeddings/oleObject59.bin" ContentType="application/vnd.openxmlformats-officedocument.oleObject"/>
  <Override PartName="/ppt/slideLayouts/slideLayout9.xml" ContentType="application/vnd.openxmlformats-officedocument.presentationml.slideLayout+xml"/>
  <Override PartName="/ppt/embeddings/oleObject128.bin" ContentType="application/vnd.openxmlformats-officedocument.oleObject"/>
  <Override PartName="/ppt/embeddings/oleObject43.bin" ContentType="application/vnd.openxmlformats-officedocument.oleObject"/>
  <Override PartName="/ppt/notesSlides/notesSlide6.xml" ContentType="application/vnd.openxmlformats-officedocument.presentationml.notesSlide+xml"/>
  <Override PartName="/ppt/notesSlides/notesSlide20.xml" ContentType="application/vnd.openxmlformats-officedocument.presentationml.notesSlide+xml"/>
  <Override PartName="/ppt/slides/slide8.xml" ContentType="application/vnd.openxmlformats-officedocument.presentationml.slide+xml"/>
  <Override PartName="/ppt/embeddings/oleObject37.bin" ContentType="application/vnd.openxmlformats-officedocument.oleObject"/>
  <Override PartName="/ppt/embeddings/oleObject112.bin" ContentType="application/vnd.openxmlformats-officedocument.oleObject"/>
  <Override PartName="/ppt/embeddings/oleObject85.bin" ContentType="application/vnd.openxmlformats-officedocument.oleObject"/>
  <Override PartName="/ppt/slides/slide81.xml" ContentType="application/vnd.openxmlformats-officedocument.presentationml.slide+xml"/>
  <Override PartName="/ppt/embeddings/oleObject106.bin" ContentType="application/vnd.openxmlformats-officedocument.oleObject"/>
  <Override PartName="/ppt/embeddings/oleObject21.bin" ContentType="application/vnd.openxmlformats-officedocument.oleObject"/>
  <Override PartName="/ppt/embeddings/oleObject79.bin" ContentType="application/vnd.openxmlformats-officedocument.oleObject"/>
  <Override PartName="/ppt/embeddings/oleObject63.bin" ContentType="application/vnd.openxmlformats-officedocument.oleObject"/>
  <Override PartName="/ppt/embeddings/oleObject3.bin" ContentType="application/vnd.openxmlformats-officedocument.oleObject"/>
  <Override PartName="/ppt/embeddings/oleObject132.bin" ContentType="application/vnd.openxmlformats-officedocument.oleObject"/>
  <Override PartName="/ppt/embeddings/oleObject57.bin" ContentType="application/vnd.openxmlformats-officedocument.oleObject"/>
  <Override PartName="/ppt/slideLayouts/slideLayout7.xml" ContentType="application/vnd.openxmlformats-officedocument.presentationml.slideLayout+xml"/>
  <Override PartName="/ppt/embeddings/oleObject126.bin" ContentType="application/vnd.openxmlformats-officedocument.oleObject"/>
  <Override PartName="/ppt/embeddings/oleObject41.bin" ContentType="application/vnd.openxmlformats-officedocument.oleObject"/>
  <Override PartName="/ppt/notesSlides/notesSlide4.xml" ContentType="application/vnd.openxmlformats-officedocument.presentationml.notesSlide+xml"/>
  <Override PartName="/ppt/embeddings/oleObject99.bin" ContentType="application/vnd.openxmlformats-officedocument.oleObject"/>
  <Override PartName="/ppt/slides/slide6.xml" ContentType="application/vnd.openxmlformats-officedocument.presentationml.slide+xml"/>
  <Override PartName="/ppt/slides/slide18.xml" ContentType="application/vnd.openxmlformats-officedocument.presentationml.slide+xml"/>
  <Override PartName="/ppt/embeddings/oleObject35.bin" ContentType="application/vnd.openxmlformats-officedocument.oleObject"/>
  <Override PartName="/ppt/embeddings/oleObject110.bin" ContentType="application/vnd.openxmlformats-officedocument.oleObject"/>
  <Override PartName="/ppt/embeddings/oleObject83.bin" ContentType="application/vnd.openxmlformats-officedocument.oleObject"/>
  <Override PartName="/ppt/embeddings/oleObject104.bin" ContentType="application/vnd.openxmlformats-officedocument.oleObject"/>
  <Default Extension="vml" ContentType="application/vnd.openxmlformats-officedocument.vmlDrawing"/>
  <Override PartName="/ppt/embeddings/oleObject77.bin" ContentType="application/vnd.openxmlformats-officedocument.oleObject"/>
  <Override PartName="/ppt/embeddings/oleObject61.bin" ContentType="application/vnd.openxmlformats-officedocument.oleObject"/>
  <Override PartName="/ppt/tableStyles.xml" ContentType="application/vnd.openxmlformats-officedocument.presentationml.tableStyles+xml"/>
  <Override PartName="/ppt/embeddings/oleObject1.bin" ContentType="application/vnd.openxmlformats-officedocument.oleObject"/>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embeddings/oleObject55.bin" ContentType="application/vnd.openxmlformats-officedocument.oleObject"/>
  <Override PartName="/ppt/notesSlides/notesSlide32.xml" ContentType="application/vnd.openxmlformats-officedocument.presentationml.notesSlide+xml"/>
  <Override PartName="/ppt/embeddings/oleObject124.bin" ContentType="application/vnd.openxmlformats-officedocument.oleObject"/>
  <Override PartName="/ppt/embeddings/oleObject130.bin" ContentType="application/vnd.openxmlformats-officedocument.oleObject"/>
  <Default Extension="bin" ContentType="application/vnd.openxmlformats-officedocument.presentationml.printerSettings"/>
  <Override PartName="/ppt/notesSlides/notesSlide2.xml" ContentType="application/vnd.openxmlformats-officedocument.presentationml.notesSlide+xml"/>
  <Override PartName="/ppt/embeddings/oleObject97.bin" ContentType="application/vnd.openxmlformats-officedocument.oleObject"/>
  <Override PartName="/ppt/slides/slide4.xml" ContentType="application/vnd.openxmlformats-officedocument.presentationml.slide+xml"/>
  <Override PartName="/ppt/embeddings/oleObject33.bin" ContentType="application/vnd.openxmlformats-officedocument.oleObject"/>
  <Override PartName="/ppt/slides/slide16.xml" ContentType="application/vnd.openxmlformats-officedocument.presentationml.slide+xml"/>
  <Override PartName="/ppt/notesSlides/notesSlide10.xml" ContentType="application/vnd.openxmlformats-officedocument.presentationml.notesSlide+xml"/>
  <Override PartName="/ppt/embeddings/oleObject81.bin" ContentType="application/vnd.openxmlformats-officedocument.oleObject"/>
  <Override PartName="/ppt/embeddings/oleObject102.bin" ContentType="application/vnd.openxmlformats-officedocument.oleObject"/>
  <Override PartName="/ppt/slides/slide58.xml" ContentType="application/vnd.openxmlformats-officedocument.presentationml.slide+xml"/>
  <Override PartName="/ppt/slides/slide71.xml" ContentType="application/vnd.openxmlformats-officedocument.presentationml.slide+xml"/>
  <Override PartName="/ppt/embeddings/oleObject75.bin" ContentType="application/vnd.openxmlformats-officedocument.oleObject"/>
  <Override PartName="/ppt/embeddings/oleObject11.bin" ContentType="application/vnd.openxmlformats-officedocument.oleObject"/>
  <Override PartName="/ppt/notesSlides/notesSlide9.xml" ContentType="application/vnd.openxmlformats-officedocument.presentationml.notesSlide+xml"/>
  <Override PartName="/ppt/notesSlides/notesSlide17.xml" ContentType="application/vnd.openxmlformats-officedocument.presentationml.notesSlide+xml"/>
  <Override PartName="/ppt/embeddings/oleObject53.bin" ContentType="application/vnd.openxmlformats-officedocument.oleObject"/>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embeddings/oleObject122.bin" ContentType="application/vnd.openxmlformats-officedocument.oleObject"/>
  <Override PartName="/ppt/embeddings/oleObject95.bin" ContentType="application/vnd.openxmlformats-officedocument.oleObject"/>
  <Override PartName="/ppt/slides/slide78.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embeddings/oleObject31.bin" ContentType="application/vnd.openxmlformats-officedocument.oleObject"/>
  <Override PartName="/ppt/embeddings/oleObject18.bin" ContentType="application/vnd.openxmlformats-officedocument.oleObject"/>
  <Override PartName="/ppt/embeddings/oleObject100.bin" ContentType="application/vnd.openxmlformats-officedocument.oleObject"/>
  <Override PartName="/ppt/slides/slide56.xml" ContentType="application/vnd.openxmlformats-officedocument.presentationml.slide+xml"/>
  <Override PartName="/ppt/embeddings/oleObject73.bin" ContentType="application/vnd.openxmlformats-officedocument.oleObject"/>
  <Override PartName="/ppt/embeddings/oleObject38.bin" ContentType="application/vnd.openxmlformats-officedocument.oleObject"/>
  <Override PartName="/ppt/slideLayouts/slideLayout1.xml" ContentType="application/vnd.openxmlformats-officedocument.presentationml.slideLayout+xml"/>
  <Override PartName="/ppt/slides/slide34.xml" ContentType="application/vnd.openxmlformats-officedocument.presentationml.slide+xml"/>
  <Override PartName="/ppt/notesSlides/notesSlide15.xml" ContentType="application/vnd.openxmlformats-officedocument.presentationml.notesSlide+xml"/>
  <Override PartName="/ppt/embeddings/oleObject51.bin" ContentType="application/vnd.openxmlformats-officedocument.oleObject"/>
  <Override PartName="/ppt/embeddings/oleObject120.bin" ContentType="application/vnd.openxmlformats-officedocument.oleObject"/>
  <Override PartName="/ppt/slides/slide28.xml" ContentType="application/vnd.openxmlformats-officedocument.presentationml.slide+xml"/>
  <Override PartName="/ppt/slides/slide76.xml" ContentType="application/vnd.openxmlformats-officedocument.presentationml.slide+xml"/>
  <Override PartName="/ppt/embeddings/oleObject93.bin" ContentType="application/vnd.openxmlformats-officedocument.oleObject"/>
  <Override PartName="/ppt/embeddings/oleObject16.bin" ContentType="application/vnd.openxmlformats-officedocument.oleObject"/>
  <Default Extension="png" ContentType="image/png"/>
  <Override PartName="/ppt/slides/slide12.xml" ContentType="application/vnd.openxmlformats-officedocument.presentationml.slide+xml"/>
  <Default Extension="wmf" ContentType="image/x-wmf"/>
  <Override PartName="/ppt/embeddings/oleObject71.bin" ContentType="application/vnd.openxmlformats-officedocument.oleObject"/>
  <Override PartName="/ppt/slides/slide54.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theme/theme2.xml" ContentType="application/vnd.openxmlformats-officedocument.theme+xml"/>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embeddings/oleObject91.bin" ContentType="application/vnd.openxmlformats-officedocument.oleObject"/>
  <Override PartName="/ppt/slides/slide74.xml" ContentType="application/vnd.openxmlformats-officedocument.presentationml.slide+xml"/>
  <Override PartName="/ppt/embeddings/oleObject14.bin" ContentType="application/vnd.openxmlformats-officedocument.oleObject"/>
  <Override PartName="/ppt/slides/slide10.xml" ContentType="application/vnd.openxmlformats-officedocument.presentationml.slide+xml"/>
  <Override PartName="/ppt/slides/slide68.xml" ContentType="application/vnd.openxmlformats-officedocument.presentationml.slide+xml"/>
  <Override PartName="/ppt/slides/slide52.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embeddings/oleObject119.bin" ContentType="application/vnd.openxmlformats-officedocument.oleObject"/>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83"/>
  </p:notesMasterIdLst>
  <p:sldIdLst>
    <p:sldId id="290" r:id="rId2"/>
    <p:sldId id="291" r:id="rId3"/>
    <p:sldId id="307" r:id="rId4"/>
    <p:sldId id="308" r:id="rId5"/>
    <p:sldId id="309" r:id="rId6"/>
    <p:sldId id="390" r:id="rId7"/>
    <p:sldId id="311" r:id="rId8"/>
    <p:sldId id="312" r:id="rId9"/>
    <p:sldId id="313" r:id="rId10"/>
    <p:sldId id="314" r:id="rId11"/>
    <p:sldId id="315" r:id="rId12"/>
    <p:sldId id="316" r:id="rId13"/>
    <p:sldId id="381" r:id="rId14"/>
    <p:sldId id="382" r:id="rId15"/>
    <p:sldId id="384" r:id="rId16"/>
    <p:sldId id="374" r:id="rId17"/>
    <p:sldId id="375" r:id="rId18"/>
    <p:sldId id="376" r:id="rId19"/>
    <p:sldId id="377" r:id="rId20"/>
    <p:sldId id="319" r:id="rId21"/>
    <p:sldId id="317" r:id="rId22"/>
    <p:sldId id="389" r:id="rId23"/>
    <p:sldId id="386" r:id="rId24"/>
    <p:sldId id="320" r:id="rId25"/>
    <p:sldId id="385" r:id="rId26"/>
    <p:sldId id="378" r:id="rId27"/>
    <p:sldId id="379" r:id="rId28"/>
    <p:sldId id="380" r:id="rId29"/>
    <p:sldId id="321" r:id="rId30"/>
    <p:sldId id="322" r:id="rId31"/>
    <p:sldId id="323" r:id="rId32"/>
    <p:sldId id="324" r:id="rId33"/>
    <p:sldId id="325" r:id="rId34"/>
    <p:sldId id="326" r:id="rId35"/>
    <p:sldId id="327" r:id="rId36"/>
    <p:sldId id="394" r:id="rId37"/>
    <p:sldId id="395" r:id="rId38"/>
    <p:sldId id="396"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6" r:id="rId55"/>
    <p:sldId id="347"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61" d="100"/>
          <a:sy n="61" d="100"/>
        </p:scale>
        <p:origin x="-64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6.pict"/><Relationship Id="rId4" Type="http://schemas.openxmlformats.org/officeDocument/2006/relationships/image" Target="../media/image47.pict"/><Relationship Id="rId5" Type="http://schemas.openxmlformats.org/officeDocument/2006/relationships/image" Target="../media/image48.pict"/><Relationship Id="rId1" Type="http://schemas.openxmlformats.org/officeDocument/2006/relationships/image" Target="../media/image44.pict"/><Relationship Id="rId2" Type="http://schemas.openxmlformats.org/officeDocument/2006/relationships/image" Target="../media/image45.pict"/></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6.pict"/><Relationship Id="rId4" Type="http://schemas.openxmlformats.org/officeDocument/2006/relationships/image" Target="../media/image50.pict"/><Relationship Id="rId5" Type="http://schemas.openxmlformats.org/officeDocument/2006/relationships/image" Target="../media/image51.pict"/><Relationship Id="rId6" Type="http://schemas.openxmlformats.org/officeDocument/2006/relationships/image" Target="../media/image52.pict"/><Relationship Id="rId7" Type="http://schemas.openxmlformats.org/officeDocument/2006/relationships/image" Target="../media/image53.pict"/><Relationship Id="rId1" Type="http://schemas.openxmlformats.org/officeDocument/2006/relationships/image" Target="../media/image44.pict"/><Relationship Id="rId2" Type="http://schemas.openxmlformats.org/officeDocument/2006/relationships/image" Target="../media/image45.pict"/></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6.pict"/><Relationship Id="rId4" Type="http://schemas.openxmlformats.org/officeDocument/2006/relationships/image" Target="../media/image54.pict"/><Relationship Id="rId5" Type="http://schemas.openxmlformats.org/officeDocument/2006/relationships/image" Target="../media/image55.pict"/><Relationship Id="rId1" Type="http://schemas.openxmlformats.org/officeDocument/2006/relationships/image" Target="../media/image44.pict"/><Relationship Id="rId2" Type="http://schemas.openxmlformats.org/officeDocument/2006/relationships/image" Target="../media/image45.pict"/></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8.wmf"/><Relationship Id="rId4" Type="http://schemas.openxmlformats.org/officeDocument/2006/relationships/image" Target="../media/image59.wmf"/><Relationship Id="rId5" Type="http://schemas.openxmlformats.org/officeDocument/2006/relationships/image" Target="../media/image60.wmf"/><Relationship Id="rId6" Type="http://schemas.openxmlformats.org/officeDocument/2006/relationships/image" Target="../media/image61.wmf"/><Relationship Id="rId1" Type="http://schemas.openxmlformats.org/officeDocument/2006/relationships/image" Target="../media/image56.wmf"/><Relationship Id="rId2"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3.wmf"/><Relationship Id="rId2" Type="http://schemas.openxmlformats.org/officeDocument/2006/relationships/image" Target="../media/image64.wmf"/><Relationship Id="rId3" Type="http://schemas.openxmlformats.org/officeDocument/2006/relationships/image" Target="../media/image6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8.wmf"/><Relationship Id="rId2" Type="http://schemas.openxmlformats.org/officeDocument/2006/relationships/image" Target="../media/image69.wmf"/><Relationship Id="rId3" Type="http://schemas.openxmlformats.org/officeDocument/2006/relationships/image" Target="../media/image7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1.wmf"/><Relationship Id="rId2" Type="http://schemas.openxmlformats.org/officeDocument/2006/relationships/image" Target="../media/image72.wmf"/><Relationship Id="rId3" Type="http://schemas.openxmlformats.org/officeDocument/2006/relationships/image" Target="../media/image7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3.wmf"/><Relationship Id="rId4" Type="http://schemas.openxmlformats.org/officeDocument/2006/relationships/image" Target="../media/image84.wmf"/><Relationship Id="rId1" Type="http://schemas.openxmlformats.org/officeDocument/2006/relationships/image" Target="../media/image81.wmf"/><Relationship Id="rId2" Type="http://schemas.openxmlformats.org/officeDocument/2006/relationships/image" Target="../media/image82.wmf"/></Relationships>
</file>

<file path=ppt/drawings/_rels/vmlDrawing25.vml.rels><?xml version="1.0" encoding="UTF-8" standalone="yes"?>
<Relationships xmlns="http://schemas.openxmlformats.org/package/2006/relationships"><Relationship Id="rId11" Type="http://schemas.openxmlformats.org/officeDocument/2006/relationships/image" Target="../media/image95.wmf"/><Relationship Id="rId12" Type="http://schemas.openxmlformats.org/officeDocument/2006/relationships/image" Target="../media/image96.wmf"/><Relationship Id="rId1" Type="http://schemas.openxmlformats.org/officeDocument/2006/relationships/image" Target="../media/image85.wmf"/><Relationship Id="rId2" Type="http://schemas.openxmlformats.org/officeDocument/2006/relationships/image" Target="../media/image86.wmf"/><Relationship Id="rId3" Type="http://schemas.openxmlformats.org/officeDocument/2006/relationships/image" Target="../media/image87.wmf"/><Relationship Id="rId4" Type="http://schemas.openxmlformats.org/officeDocument/2006/relationships/image" Target="../media/image88.wmf"/><Relationship Id="rId5" Type="http://schemas.openxmlformats.org/officeDocument/2006/relationships/image" Target="../media/image89.wmf"/><Relationship Id="rId6" Type="http://schemas.openxmlformats.org/officeDocument/2006/relationships/image" Target="../media/image90.wmf"/><Relationship Id="rId7" Type="http://schemas.openxmlformats.org/officeDocument/2006/relationships/image" Target="../media/image91.wmf"/><Relationship Id="rId8" Type="http://schemas.openxmlformats.org/officeDocument/2006/relationships/image" Target="../media/image92.wmf"/><Relationship Id="rId9" Type="http://schemas.openxmlformats.org/officeDocument/2006/relationships/image" Target="../media/image93.wmf"/><Relationship Id="rId10" Type="http://schemas.openxmlformats.org/officeDocument/2006/relationships/image" Target="../media/image9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7.wmf"/><Relationship Id="rId4" Type="http://schemas.openxmlformats.org/officeDocument/2006/relationships/image" Target="../media/image88.wmf"/><Relationship Id="rId5" Type="http://schemas.openxmlformats.org/officeDocument/2006/relationships/image" Target="../media/image89.wmf"/><Relationship Id="rId6" Type="http://schemas.openxmlformats.org/officeDocument/2006/relationships/image" Target="../media/image98.wmf"/><Relationship Id="rId7" Type="http://schemas.openxmlformats.org/officeDocument/2006/relationships/image" Target="../media/image99.wmf"/><Relationship Id="rId8" Type="http://schemas.openxmlformats.org/officeDocument/2006/relationships/image" Target="../media/image79.wmf"/><Relationship Id="rId1" Type="http://schemas.openxmlformats.org/officeDocument/2006/relationships/image" Target="../media/image85.wmf"/><Relationship Id="rId2" Type="http://schemas.openxmlformats.org/officeDocument/2006/relationships/image" Target="../media/image8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4.wmf"/><Relationship Id="rId2" Type="http://schemas.openxmlformats.org/officeDocument/2006/relationships/image" Target="../media/image10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111.wmf"/><Relationship Id="rId5" Type="http://schemas.openxmlformats.org/officeDocument/2006/relationships/image" Target="../media/image112.wmf"/><Relationship Id="rId6" Type="http://schemas.openxmlformats.org/officeDocument/2006/relationships/image" Target="../media/image113.wmf"/><Relationship Id="rId1" Type="http://schemas.openxmlformats.org/officeDocument/2006/relationships/image" Target="../media/image63.wmf"/><Relationship Id="rId2" Type="http://schemas.openxmlformats.org/officeDocument/2006/relationships/image" Target="../media/image64.wmf"/></Relationships>
</file>

<file path=ppt/drawings/_rels/vmlDrawing37.vml.rels><?xml version="1.0" encoding="UTF-8" standalone="yes"?>
<Relationships xmlns="http://schemas.openxmlformats.org/package/2006/relationships"><Relationship Id="rId11" Type="http://schemas.openxmlformats.org/officeDocument/2006/relationships/image" Target="../media/image95.wmf"/><Relationship Id="rId12" Type="http://schemas.openxmlformats.org/officeDocument/2006/relationships/image" Target="../media/image96.wmf"/><Relationship Id="rId1" Type="http://schemas.openxmlformats.org/officeDocument/2006/relationships/image" Target="../media/image85.wmf"/><Relationship Id="rId2" Type="http://schemas.openxmlformats.org/officeDocument/2006/relationships/image" Target="../media/image86.wmf"/><Relationship Id="rId3" Type="http://schemas.openxmlformats.org/officeDocument/2006/relationships/image" Target="../media/image87.wmf"/><Relationship Id="rId4" Type="http://schemas.openxmlformats.org/officeDocument/2006/relationships/image" Target="../media/image88.wmf"/><Relationship Id="rId5" Type="http://schemas.openxmlformats.org/officeDocument/2006/relationships/image" Target="../media/image89.wmf"/><Relationship Id="rId6" Type="http://schemas.openxmlformats.org/officeDocument/2006/relationships/image" Target="../media/image90.wmf"/><Relationship Id="rId7" Type="http://schemas.openxmlformats.org/officeDocument/2006/relationships/image" Target="../media/image91.wmf"/><Relationship Id="rId8" Type="http://schemas.openxmlformats.org/officeDocument/2006/relationships/image" Target="../media/image92.wmf"/><Relationship Id="rId9" Type="http://schemas.openxmlformats.org/officeDocument/2006/relationships/image" Target="../media/image93.wmf"/><Relationship Id="rId10" Type="http://schemas.openxmlformats.org/officeDocument/2006/relationships/image" Target="../media/image94.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9.wmf"/><Relationship Id="rId2" Type="http://schemas.openxmlformats.org/officeDocument/2006/relationships/image" Target="../media/image90.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16.wmf"/><Relationship Id="rId4" Type="http://schemas.openxmlformats.org/officeDocument/2006/relationships/image" Target="../media/image99.wmf"/><Relationship Id="rId5" Type="http://schemas.openxmlformats.org/officeDocument/2006/relationships/image" Target="../media/image90.wmf"/><Relationship Id="rId6" Type="http://schemas.openxmlformats.org/officeDocument/2006/relationships/image" Target="../media/image117.wmf"/><Relationship Id="rId1" Type="http://schemas.openxmlformats.org/officeDocument/2006/relationships/image" Target="../media/image79.wmf"/><Relationship Id="rId2" Type="http://schemas.openxmlformats.org/officeDocument/2006/relationships/image" Target="../media/image9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9.wmf"/><Relationship Id="rId2" Type="http://schemas.openxmlformats.org/officeDocument/2006/relationships/image" Target="../media/image117.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9.wmf"/><Relationship Id="rId2" Type="http://schemas.openxmlformats.org/officeDocument/2006/relationships/image" Target="../media/image120.wmf"/><Relationship Id="rId3" Type="http://schemas.openxmlformats.org/officeDocument/2006/relationships/image" Target="../media/image12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 Id="rId3"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1" Type="http://schemas.openxmlformats.org/officeDocument/2006/relationships/image" Target="../media/image15.wmf"/><Relationship Id="rId2"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 Id="rId3"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D303A7-3984-4ECE-93F6-6FAD17C76DF0}" type="datetimeFigureOut">
              <a:rPr lang="en-US" smtClean="0"/>
              <a:pPr/>
              <a:t>3/29/11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34A1AC-0F87-4B32-9727-6777E76AA9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29FD4C5-17A3-46E4-8117-6EEEFE8A306D}" type="slidenum">
              <a:rPr lang="en-US" smtClean="0"/>
              <a:pPr/>
              <a:t>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AE2CDEC-8865-4925-8C6B-ED19812705A4}" type="slidenum">
              <a:rPr lang="en-US"/>
              <a:pPr/>
              <a:t>22</a:t>
            </a:fld>
            <a:endParaRPr lang="en-US"/>
          </a:p>
        </p:txBody>
      </p:sp>
      <p:sp>
        <p:nvSpPr>
          <p:cNvPr id="19251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Rectangle 1027"/>
          <p:cNvSpPr>
            <a:spLocks noGrp="1" noChangeArrowheads="1"/>
          </p:cNvSpPr>
          <p:nvPr>
            <p:ph type="body" idx="1"/>
          </p:nvPr>
        </p:nvSpPr>
        <p:spPr bwMode="auto">
          <a:xfrm>
            <a:off x="914401" y="4343520"/>
            <a:ext cx="5029200" cy="411424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2CECB99-29AE-4292-866C-420ACD22748F}" type="slidenum">
              <a:rPr lang="en-US"/>
              <a:pPr/>
              <a:t>23</a:t>
            </a:fld>
            <a:endParaRPr lang="en-US"/>
          </a:p>
        </p:txBody>
      </p:sp>
      <p:sp>
        <p:nvSpPr>
          <p:cNvPr id="245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63" name="Rectangle 3"/>
          <p:cNvSpPr>
            <a:spLocks noGrp="1" noChangeArrowheads="1"/>
          </p:cNvSpPr>
          <p:nvPr>
            <p:ph type="body" idx="1"/>
          </p:nvPr>
        </p:nvSpPr>
        <p:spPr bwMode="auto">
          <a:xfrm>
            <a:off x="914401" y="4343520"/>
            <a:ext cx="5029200" cy="411424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0B7EC-4464-44D2-8224-727A28CE4FF1}" type="slidenum">
              <a:rPr lang="en-US"/>
              <a:pPr/>
              <a:t>24</a:t>
            </a:fld>
            <a:endParaRPr lang="en-US"/>
          </a:p>
        </p:txBody>
      </p:sp>
      <p:sp>
        <p:nvSpPr>
          <p:cNvPr id="655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xfrm>
            <a:off x="914401" y="4343520"/>
            <a:ext cx="5029200" cy="411424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8C127FA-447C-4B33-AE62-F99EB4BEFE66}" type="slidenum">
              <a:rPr lang="en-US"/>
              <a:pPr/>
              <a:t>25</a:t>
            </a:fld>
            <a:endParaRPr lang="en-US"/>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85408-583A-3849-8E9D-C5EE75394485}" type="slidenum">
              <a:rPr lang="en-US"/>
              <a:pPr/>
              <a:t>26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A: 17</a:t>
            </a:r>
          </a:p>
          <a:p>
            <a:r>
              <a:rPr lang="en-US"/>
              <a:t>B: 15</a:t>
            </a:r>
          </a:p>
          <a:p>
            <a:r>
              <a:rPr lang="en-US"/>
              <a:t>C: 40</a:t>
            </a:r>
          </a:p>
          <a:p>
            <a:r>
              <a:rPr lang="en-US"/>
              <a:t>D: 12</a:t>
            </a:r>
          </a:p>
          <a:p>
            <a:r>
              <a:rPr lang="en-US"/>
              <a:t>E: 17</a:t>
            </a:r>
          </a:p>
          <a:p>
            <a:r>
              <a:rPr lang="en-US"/>
              <a:t>172 responses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3CE31-2622-D643-9DA7-6881B57C7464}" type="slidenum">
              <a:rPr lang="en-US"/>
              <a:pPr/>
              <a:t>27</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8BE93-5036-1C4C-A8DB-C8B187918143}" type="slidenum">
              <a:rPr lang="en-US"/>
              <a:pPr/>
              <a:t>28</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A: 0</a:t>
            </a:r>
          </a:p>
          <a:p>
            <a:r>
              <a:rPr lang="en-US"/>
              <a:t>B: 1</a:t>
            </a:r>
          </a:p>
          <a:p>
            <a:r>
              <a:rPr lang="en-US"/>
              <a:t>C: 16</a:t>
            </a:r>
          </a:p>
          <a:p>
            <a:r>
              <a:rPr lang="en-US"/>
              <a:t>D: 80</a:t>
            </a:r>
          </a:p>
          <a:p>
            <a:r>
              <a:rPr lang="en-US"/>
              <a:t>E: 3</a:t>
            </a:r>
          </a:p>
          <a:p>
            <a:r>
              <a:rPr lang="en-US"/>
              <a:t>176 responses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defRPr/>
            </a:pPr>
            <a:r>
              <a:rPr lang="en-US" dirty="0" smtClean="0"/>
              <a:t>We could form a beam of atoms by boiling them off from an oven</a:t>
            </a:r>
            <a:r>
              <a:rPr lang="en-US" baseline="0" dirty="0" smtClean="0"/>
              <a:t> and collimating the beam.  The spin of each atom would point in some random direction (some </a:t>
            </a:r>
            <a:r>
              <a:rPr lang="en-US" dirty="0" smtClean="0"/>
              <a:t>straight up, some straight down, most somewhere in between).  The projection remains constant, and so some would experience a maximum deflection, but most somewhere in between.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actually observed is that all atoms experience the maximum deflection, either up or down along the direction of the magnetic field, no matter the orientation of the apparatus.  The value of the projection along any axis is found to always be an integer multiple of the Bohr </a:t>
            </a:r>
            <a:r>
              <a:rPr lang="en-US" dirty="0" err="1" smtClean="0"/>
              <a:t>magneton</a:t>
            </a:r>
            <a:r>
              <a:rPr lang="en-US" dirty="0" smtClean="0"/>
              <a:t>, </a:t>
            </a:r>
            <a:r>
              <a:rPr lang="en-US" dirty="0" err="1" smtClean="0"/>
              <a:t>m</a:t>
            </a:r>
            <a:r>
              <a:rPr lang="en-US" baseline="-25000" dirty="0" err="1" smtClean="0"/>
              <a:t>B</a:t>
            </a:r>
            <a:r>
              <a:rPr lang="en-US" dirty="0" smtClean="0"/>
              <a:t> = 9.27 x 10</a:t>
            </a:r>
            <a:r>
              <a:rPr lang="en-US" baseline="30000" dirty="0" smtClean="0"/>
              <a:t>-24</a:t>
            </a:r>
            <a:r>
              <a:rPr lang="en-US" dirty="0" smtClean="0"/>
              <a:t> joule/</a:t>
            </a:r>
            <a:r>
              <a:rPr lang="en-US" dirty="0" err="1" smtClean="0"/>
              <a:t>tesla</a:t>
            </a:r>
            <a:r>
              <a:rPr lang="en-US" dirty="0" smtClean="0"/>
              <a:t> (e.g. for silver, the observed values are +</a:t>
            </a:r>
            <a:r>
              <a:rPr lang="en-US" dirty="0" err="1" smtClean="0"/>
              <a:t>m</a:t>
            </a:r>
            <a:r>
              <a:rPr lang="en-US" baseline="-25000" dirty="0" err="1" smtClean="0"/>
              <a:t>B</a:t>
            </a:r>
            <a:r>
              <a:rPr lang="en-US" dirty="0" smtClean="0"/>
              <a:t> and –</a:t>
            </a:r>
            <a:r>
              <a:rPr lang="en-US" dirty="0" err="1" smtClean="0"/>
              <a:t>m</a:t>
            </a:r>
            <a:r>
              <a:rPr lang="en-US" baseline="-25000" dirty="0" err="1" smtClean="0"/>
              <a:t>B</a:t>
            </a:r>
            <a:r>
              <a:rPr lang="en-US" dirty="0" smtClean="0"/>
              <a:t>; for nitrogen they are +3m</a:t>
            </a:r>
            <a:r>
              <a:rPr lang="en-US" baseline="-25000" dirty="0" smtClean="0"/>
              <a:t>B</a:t>
            </a:r>
            <a:r>
              <a:rPr lang="en-US" dirty="0" smtClean="0"/>
              <a:t>, +</a:t>
            </a:r>
            <a:r>
              <a:rPr lang="en-US" dirty="0" err="1" smtClean="0"/>
              <a:t>m</a:t>
            </a:r>
            <a:r>
              <a:rPr lang="en-US" baseline="-25000" dirty="0" err="1" smtClean="0"/>
              <a:t>B</a:t>
            </a:r>
            <a:r>
              <a:rPr lang="en-US" dirty="0" smtClean="0"/>
              <a:t>, -</a:t>
            </a:r>
            <a:r>
              <a:rPr lang="en-US" dirty="0" err="1" smtClean="0"/>
              <a:t>m</a:t>
            </a:r>
            <a:r>
              <a:rPr lang="en-US" baseline="-25000" dirty="0" err="1" smtClean="0"/>
              <a:t>B</a:t>
            </a:r>
            <a:r>
              <a:rPr lang="en-US" dirty="0" smtClean="0"/>
              <a:t>, and -3m</a:t>
            </a:r>
            <a:r>
              <a:rPr lang="en-US" baseline="-25000" dirty="0" smtClean="0"/>
              <a:t>B</a:t>
            </a:r>
            <a:r>
              <a:rPr lang="en-US" dirty="0" smtClean="0"/>
              <a:t>).  Simplest case with a two-state system like silver atoms, as were used in the original Stern-Gerlach experiment; will speak from here on out only in terms of “atoms” having spin “plus” (+</a:t>
            </a:r>
            <a:r>
              <a:rPr lang="en-US" dirty="0" err="1" smtClean="0"/>
              <a:t>m</a:t>
            </a:r>
            <a:r>
              <a:rPr lang="en-US" baseline="-25000" dirty="0" err="1" smtClean="0"/>
              <a:t>B</a:t>
            </a:r>
            <a:r>
              <a:rPr lang="en-US" dirty="0" smtClean="0"/>
              <a:t>) or “minus” (-</a:t>
            </a:r>
            <a:r>
              <a:rPr lang="en-US" dirty="0" err="1" smtClean="0"/>
              <a:t>m</a:t>
            </a:r>
            <a:r>
              <a:rPr lang="en-US" baseline="-25000" dirty="0" err="1" smtClean="0"/>
              <a:t>B</a:t>
            </a:r>
            <a:r>
              <a:rPr lang="en-US" dirty="0" smtClean="0"/>
              <a:t>) along any given axis.</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E0D8FF4-5822-42C0-85BC-0843F156063B}" type="slidenum">
              <a:rPr lang="en-US" smtClean="0"/>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39BA4-8CB1-435D-B46B-F764E29C6120}" type="slidenum">
              <a:rPr lang="en-US"/>
              <a:pPr/>
              <a:t>4</a:t>
            </a:fld>
            <a:endParaRPr lang="en-US"/>
          </a:p>
        </p:txBody>
      </p:sp>
      <p:sp>
        <p:nvSpPr>
          <p:cNvPr id="113666"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bwMode="auto">
          <a:xfrm>
            <a:off x="685800" y="4343520"/>
            <a:ext cx="5486400" cy="411424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AE2CDEC-8865-4925-8C6B-ED19812705A4}" type="slidenum">
              <a:rPr lang="en-US"/>
              <a:pPr/>
              <a:t>54</a:t>
            </a:fld>
            <a:endParaRPr lang="en-US"/>
          </a:p>
        </p:txBody>
      </p:sp>
      <p:sp>
        <p:nvSpPr>
          <p:cNvPr id="19251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Rectangle 1027"/>
          <p:cNvSpPr>
            <a:spLocks noGrp="1" noChangeArrowheads="1"/>
          </p:cNvSpPr>
          <p:nvPr>
            <p:ph type="body" idx="1"/>
          </p:nvPr>
        </p:nvSpPr>
        <p:spPr bwMode="auto">
          <a:xfrm>
            <a:off x="914401" y="4343520"/>
            <a:ext cx="5029200" cy="411424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8C127FA-447C-4B33-AE62-F99EB4BEFE66}" type="slidenum">
              <a:rPr lang="en-US"/>
              <a:pPr/>
              <a:t>55</a:t>
            </a:fld>
            <a:endParaRPr lang="en-US"/>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2CECB99-29AE-4292-866C-420ACD22748F}" type="slidenum">
              <a:rPr lang="en-US"/>
              <a:pPr/>
              <a:t>56</a:t>
            </a:fld>
            <a:endParaRPr lang="en-US"/>
          </a:p>
        </p:txBody>
      </p:sp>
      <p:sp>
        <p:nvSpPr>
          <p:cNvPr id="245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63" name="Rectangle 3"/>
          <p:cNvSpPr>
            <a:spLocks noGrp="1" noChangeArrowheads="1"/>
          </p:cNvSpPr>
          <p:nvPr>
            <p:ph type="body" idx="1"/>
          </p:nvPr>
        </p:nvSpPr>
        <p:spPr bwMode="auto">
          <a:xfrm>
            <a:off x="914401" y="4343520"/>
            <a:ext cx="5029200" cy="411424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66B9C-A269-42A3-B1DD-A699E71BD2E2}" type="slidenum">
              <a:rPr lang="en-US"/>
              <a:pPr/>
              <a:t>57</a:t>
            </a:fld>
            <a:endParaRPr lang="en-US"/>
          </a:p>
        </p:txBody>
      </p:sp>
      <p:sp>
        <p:nvSpPr>
          <p:cNvPr id="57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1" y="4343520"/>
            <a:ext cx="5029200" cy="411424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ED6D3-89C0-4C65-A9CF-30E1BF063230}" type="slidenum">
              <a:rPr lang="en-US"/>
              <a:pPr/>
              <a:t>58</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SKIP but leave in notes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900DD-F0A0-4B7B-AD16-DCFF60557DDF}" type="slidenum">
              <a:rPr lang="en-US"/>
              <a:pPr/>
              <a:t>59</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D811A-94E4-4897-8E0A-19E32A348F4F}" type="slidenum">
              <a:rPr lang="en-US"/>
              <a:pPr/>
              <a:t>60</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 Test</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61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 Test</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62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atom leaving the plus-channel of Analyzer B has </a:t>
            </a:r>
            <a:r>
              <a:rPr lang="en-US" dirty="0" err="1" smtClean="0"/>
              <a:t>m</a:t>
            </a:r>
            <a:r>
              <a:rPr lang="en-US" baseline="-25000" dirty="0" err="1" smtClean="0"/>
              <a:t>X</a:t>
            </a:r>
            <a:r>
              <a:rPr lang="en-US" dirty="0" smtClean="0"/>
              <a:t> = +</a:t>
            </a:r>
            <a:r>
              <a:rPr lang="en-US" dirty="0" err="1" smtClean="0"/>
              <a:t>m</a:t>
            </a:r>
            <a:r>
              <a:rPr lang="en-US" baseline="-25000" dirty="0" err="1" smtClean="0"/>
              <a:t>B</a:t>
            </a:r>
            <a:r>
              <a:rPr lang="en-US" dirty="0" smtClean="0"/>
              <a:t>.  It doesn’t matter what state it was in when it entered Analyzer B – it could have come directly from an oven, or it could have come through a complicated set of a dozen analyzers tilted at various angles – the output state is specified completely by saying </a:t>
            </a:r>
            <a:r>
              <a:rPr lang="en-US" dirty="0" err="1" smtClean="0"/>
              <a:t>m</a:t>
            </a:r>
            <a:r>
              <a:rPr lang="en-US" baseline="-25000" dirty="0" err="1" smtClean="0"/>
              <a:t>X</a:t>
            </a:r>
            <a:r>
              <a:rPr lang="en-US" dirty="0" smtClean="0"/>
              <a:t> = +</a:t>
            </a:r>
            <a:r>
              <a:rPr lang="en-US" dirty="0" err="1" smtClean="0"/>
              <a:t>m</a:t>
            </a:r>
            <a:r>
              <a:rPr lang="en-US" baseline="-25000" dirty="0" err="1" smtClean="0"/>
              <a:t>B</a:t>
            </a:r>
            <a:r>
              <a:rPr lang="en-US" dirty="0" smtClean="0"/>
              <a:t>.  Thus, half of the atoms entering Analyzer C will leave through the plus-channel whether Analyzer A is tilted at 30</a:t>
            </a:r>
            <a:r>
              <a:rPr lang="en-US" baseline="30000" dirty="0" smtClean="0"/>
              <a:t>0</a:t>
            </a:r>
            <a:r>
              <a:rPr lang="en-US" dirty="0" smtClean="0"/>
              <a:t>, 0</a:t>
            </a:r>
            <a:r>
              <a:rPr lang="en-US" baseline="30000" dirty="0" smtClean="0"/>
              <a:t>0</a:t>
            </a:r>
            <a:r>
              <a:rPr lang="en-US" dirty="0" smtClean="0"/>
              <a:t>, or any other angle.</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65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D5CA8-72C0-3642-B911-F5267F43944C}" type="slidenum">
              <a:rPr lang="en-US"/>
              <a:pPr/>
              <a:t>15</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Atoms leaving Analyzer B are in a definite state of m</a:t>
            </a:r>
            <a:r>
              <a:rPr lang="en-US" baseline="-25000" dirty="0" smtClean="0"/>
              <a:t>(60)</a:t>
            </a:r>
            <a:r>
              <a:rPr lang="en-US" dirty="0" smtClean="0"/>
              <a:t>  = +</a:t>
            </a:r>
            <a:r>
              <a:rPr lang="en-US" dirty="0" err="1" smtClean="0"/>
              <a:t>m</a:t>
            </a:r>
            <a:r>
              <a:rPr lang="en-US" baseline="-25000" dirty="0" err="1" smtClean="0"/>
              <a:t>B</a:t>
            </a:r>
            <a:r>
              <a:rPr lang="en-US" dirty="0" smtClean="0"/>
              <a:t>.  Analyzer B makes an angle of 60</a:t>
            </a:r>
            <a:r>
              <a:rPr lang="en-US" baseline="30000" dirty="0" smtClean="0"/>
              <a:t>0</a:t>
            </a:r>
            <a:r>
              <a:rPr lang="en-US" dirty="0" smtClean="0"/>
              <a:t> with Analyzer C, so these atoms have a 75% chance of leaving through the plus-channel of Analyzer C.  The probability of atoms leaving through the minus-channel of Analyzer C is 25%.  [Note that they must add up to 100% - unity.]</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66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 answer is (C)</a:t>
            </a:r>
            <a:endParaRPr lang="en-US" dirty="0"/>
          </a:p>
        </p:txBody>
      </p:sp>
      <p:sp>
        <p:nvSpPr>
          <p:cNvPr id="4" name="Slide Number Placeholder 3"/>
          <p:cNvSpPr>
            <a:spLocks noGrp="1"/>
          </p:cNvSpPr>
          <p:nvPr>
            <p:ph type="sldNum" sz="quarter" idx="10"/>
          </p:nvPr>
        </p:nvSpPr>
        <p:spPr/>
        <p:txBody>
          <a:bodyPr/>
          <a:lstStyle/>
          <a:p>
            <a:fld id="{A1E572B1-87C7-4D45-86B2-208B802FEACF}" type="slidenum">
              <a:rPr lang="en-US" smtClean="0"/>
              <a:pPr/>
              <a:t>68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E0D8FF4-5822-42C0-85BC-0843F156063B}" type="slidenum">
              <a:rPr lang="en-US" smtClean="0"/>
              <a:pPr/>
              <a:t>72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868727-81F4-46E1-A03D-4E96687B61AF}" type="slidenum">
              <a:rPr lang="en-US"/>
              <a:pPr/>
              <a:t>79</a:t>
            </a:fld>
            <a:endParaRPr lang="en-US"/>
          </a:p>
        </p:txBody>
      </p:sp>
      <p:sp>
        <p:nvSpPr>
          <p:cNvPr id="107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523" name="Rectangle 3"/>
          <p:cNvSpPr>
            <a:spLocks noGrp="1" noChangeArrowheads="1"/>
          </p:cNvSpPr>
          <p:nvPr>
            <p:ph type="body" idx="1"/>
          </p:nvPr>
        </p:nvSpPr>
        <p:spPr bwMode="auto">
          <a:xfrm>
            <a:off x="685800" y="4343402"/>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B5A59-342B-7142-9217-6F5628A35682}" type="slidenum">
              <a:rPr lang="en-US"/>
              <a:pPr/>
              <a:t>16</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D2724E-5AD2-FD41-86B3-FFF0AC2B4029}" type="slidenum">
              <a:rPr lang="en-US"/>
              <a:pPr/>
              <a:t>17</a:t>
            </a:fld>
            <a:endParaRPr lang="en-US"/>
          </a:p>
        </p:txBody>
      </p:sp>
      <p:sp>
        <p:nvSpPr>
          <p:cNvPr id="71682" name="Rectangle 1026"/>
          <p:cNvSpPr>
            <a:spLocks noGrp="1" noRot="1" noChangeAspect="1" noChangeArrowheads="1" noTextEdit="1"/>
          </p:cNvSpPr>
          <p:nvPr>
            <p:ph type="sldImg"/>
          </p:nvPr>
        </p:nvSpPr>
        <p:spPr>
          <a:ln/>
        </p:spPr>
      </p:sp>
      <p:sp>
        <p:nvSpPr>
          <p:cNvPr id="7168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AD4BF-1B39-8345-8E2C-22C7CB6EC877}" type="slidenum">
              <a:rPr lang="en-US"/>
              <a:pPr/>
              <a:t>18</a:t>
            </a:fld>
            <a:endParaRPr lang="en-US"/>
          </a:p>
        </p:txBody>
      </p:sp>
      <p:sp>
        <p:nvSpPr>
          <p:cNvPr id="72706" name="Rectangle 2050"/>
          <p:cNvSpPr>
            <a:spLocks noGrp="1" noRot="1" noChangeAspect="1" noChangeArrowheads="1" noTextEdit="1"/>
          </p:cNvSpPr>
          <p:nvPr>
            <p:ph type="sldImg"/>
          </p:nvPr>
        </p:nvSpPr>
        <p:spPr>
          <a:ln/>
        </p:spPr>
      </p:sp>
      <p:sp>
        <p:nvSpPr>
          <p:cNvPr id="72707" name="Rectangle 2051"/>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E5EA1-9904-0A4F-AFC3-D12B9B2F5512}" type="slidenum">
              <a:rPr lang="en-US"/>
              <a:pPr/>
              <a:t>19</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5BD68-67D9-014D-9FB4-87B2D7B5CCAC}" type="slidenum">
              <a:rPr lang="en-US"/>
              <a:pPr/>
              <a:t>20</a:t>
            </a:fld>
            <a:endParaRPr lang="en-US"/>
          </a:p>
        </p:txBody>
      </p:sp>
      <p:sp>
        <p:nvSpPr>
          <p:cNvPr id="130050"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xfrm>
            <a:off x="685800" y="4343520"/>
            <a:ext cx="5486400" cy="4114246"/>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AC843C-CA2A-4148-9E73-ABE697E0252F}" type="slidenum">
              <a:rPr lang="en-US"/>
              <a:pPr/>
              <a:t>21</a:t>
            </a:fld>
            <a:endParaRPr lang="en-US"/>
          </a:p>
        </p:txBody>
      </p:sp>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40D269-8F97-41B7-9D78-2D6101D209C0}" type="datetimeFigureOut">
              <a:rPr lang="en-US" smtClean="0"/>
              <a:pPr/>
              <a:t>3/29/11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CC89E-BD1B-4205-BC4B-C1CD58E9CA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0D269-8F97-41B7-9D78-2D6101D209C0}" type="datetimeFigureOut">
              <a:rPr lang="en-US" smtClean="0"/>
              <a:pPr/>
              <a:t>3/29/11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CC89E-BD1B-4205-BC4B-C1CD58E9C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0D269-8F97-41B7-9D78-2D6101D209C0}" type="datetimeFigureOut">
              <a:rPr lang="en-US" smtClean="0"/>
              <a:pPr/>
              <a:t>3/29/11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CC89E-BD1B-4205-BC4B-C1CD58E9CA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0D269-8F97-41B7-9D78-2D6101D209C0}" type="datetimeFigureOut">
              <a:rPr lang="en-US" smtClean="0"/>
              <a:pPr/>
              <a:t>3/29/11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CC89E-BD1B-4205-BC4B-C1CD58E9CA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0D269-8F97-41B7-9D78-2D6101D209C0}" type="datetimeFigureOut">
              <a:rPr lang="en-US" smtClean="0"/>
              <a:pPr/>
              <a:t>3/29/11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CC89E-BD1B-4205-BC4B-C1CD58E9CA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40D269-8F97-41B7-9D78-2D6101D209C0}" type="datetimeFigureOut">
              <a:rPr lang="en-US" smtClean="0"/>
              <a:pPr/>
              <a:t>3/29/11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CC89E-BD1B-4205-BC4B-C1CD58E9CA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40D269-8F97-41B7-9D78-2D6101D209C0}" type="datetimeFigureOut">
              <a:rPr lang="en-US" smtClean="0"/>
              <a:pPr/>
              <a:t>3/29/11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CC89E-BD1B-4205-BC4B-C1CD58E9CA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40D269-8F97-41B7-9D78-2D6101D209C0}" type="datetimeFigureOut">
              <a:rPr lang="en-US" smtClean="0"/>
              <a:pPr/>
              <a:t>3/29/11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CC89E-BD1B-4205-BC4B-C1CD58E9CA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0D269-8F97-41B7-9D78-2D6101D209C0}" type="datetimeFigureOut">
              <a:rPr lang="en-US" smtClean="0"/>
              <a:pPr/>
              <a:t>3/29/11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CC89E-BD1B-4205-BC4B-C1CD58E9CA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0D269-8F97-41B7-9D78-2D6101D209C0}" type="datetimeFigureOut">
              <a:rPr lang="en-US" smtClean="0"/>
              <a:pPr/>
              <a:t>3/29/11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CC89E-BD1B-4205-BC4B-C1CD58E9CA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0D269-8F97-41B7-9D78-2D6101D209C0}" type="datetimeFigureOut">
              <a:rPr lang="en-US" smtClean="0"/>
              <a:pPr/>
              <a:t>3/29/11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CC89E-BD1B-4205-BC4B-C1CD58E9CA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0D269-8F97-41B7-9D78-2D6101D209C0}" type="datetimeFigureOut">
              <a:rPr lang="en-US" smtClean="0"/>
              <a:pPr/>
              <a:t>3/29/11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CC89E-BD1B-4205-BC4B-C1CD58E9CA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oleObject" Target="../embeddings/oleObject17.bin"/><Relationship Id="rId5" Type="http://schemas.openxmlformats.org/officeDocument/2006/relationships/oleObject" Target="../embeddings/oleObject18.bin"/><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oleObject" Target="../embeddings/oleObject20.bin"/><Relationship Id="rId5" Type="http://schemas.openxmlformats.org/officeDocument/2006/relationships/oleObject" Target="../embeddings/oleObject21.bin"/><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et.colorado.edu/simulations/photoelectric/photoelectric.jnl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2.bin"/><Relationship Id="rId5" Type="http://schemas.openxmlformats.org/officeDocument/2006/relationships/image" Target="../media/image29.png"/><Relationship Id="rId6" Type="http://schemas.openxmlformats.org/officeDocument/2006/relationships/image" Target="../media/image30.jpe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3.bin"/><Relationship Id="rId5" Type="http://schemas.openxmlformats.org/officeDocument/2006/relationships/image" Target="../media/image30.jpe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4.bin"/><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oleObject" Target="../embeddings/oleObject25.bin"/><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oleObject" Target="../embeddings/oleObject26.bin"/><Relationship Id="rId5" Type="http://schemas.openxmlformats.org/officeDocument/2006/relationships/oleObject" Target="../embeddings/oleObject27.bin"/><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oleObject" Target="../embeddings/oleObject29.bin"/><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oleObject" Target="../embeddings/oleObject30.bin"/><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oleObject" Target="../embeddings/oleObject31.bin"/><Relationship Id="rId5" Type="http://schemas.openxmlformats.org/officeDocument/2006/relationships/oleObject" Target="../embeddings/oleObject32.bin"/><Relationship Id="rId6" Type="http://schemas.openxmlformats.org/officeDocument/2006/relationships/oleObject" Target="../embeddings/oleObject33.bin"/><Relationship Id="rId7" Type="http://schemas.openxmlformats.org/officeDocument/2006/relationships/oleObject" Target="../embeddings/oleObject34.bin"/><Relationship Id="rId8" Type="http://schemas.openxmlformats.org/officeDocument/2006/relationships/oleObject" Target="../embeddings/oleObject35.bin"/><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oleObject" Target="../embeddings/oleObject36.bin"/><Relationship Id="rId5" Type="http://schemas.openxmlformats.org/officeDocument/2006/relationships/oleObject" Target="../embeddings/oleObject37.bin"/><Relationship Id="rId6" Type="http://schemas.openxmlformats.org/officeDocument/2006/relationships/oleObject" Target="../embeddings/oleObject38.bin"/><Relationship Id="rId7" Type="http://schemas.openxmlformats.org/officeDocument/2006/relationships/oleObject" Target="../embeddings/oleObject39.bin"/><Relationship Id="rId8" Type="http://schemas.openxmlformats.org/officeDocument/2006/relationships/oleObject" Target="../embeddings/oleObject40.bin"/><Relationship Id="rId9" Type="http://schemas.openxmlformats.org/officeDocument/2006/relationships/oleObject" Target="../embeddings/oleObject41.bin"/><Relationship Id="rId10" Type="http://schemas.openxmlformats.org/officeDocument/2006/relationships/oleObject" Target="../embeddings/oleObject42.bin"/><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oleObject" Target="../embeddings/oleObject43.bin"/><Relationship Id="rId5" Type="http://schemas.openxmlformats.org/officeDocument/2006/relationships/oleObject" Target="../embeddings/oleObject44.bin"/><Relationship Id="rId6" Type="http://schemas.openxmlformats.org/officeDocument/2006/relationships/oleObject" Target="../embeddings/oleObject45.bin"/><Relationship Id="rId7" Type="http://schemas.openxmlformats.org/officeDocument/2006/relationships/oleObject" Target="../embeddings/oleObject46.bin"/><Relationship Id="rId8" Type="http://schemas.openxmlformats.org/officeDocument/2006/relationships/oleObject" Target="../embeddings/oleObject47.bin"/><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oleObject" Target="../embeddings/oleObject48.bin"/><Relationship Id="rId5" Type="http://schemas.openxmlformats.org/officeDocument/2006/relationships/oleObject" Target="../embeddings/oleObject49.bin"/><Relationship Id="rId6" Type="http://schemas.openxmlformats.org/officeDocument/2006/relationships/oleObject" Target="../embeddings/oleObject50.bin"/><Relationship Id="rId7" Type="http://schemas.openxmlformats.org/officeDocument/2006/relationships/oleObject" Target="../embeddings/oleObject51.bin"/><Relationship Id="rId8" Type="http://schemas.openxmlformats.org/officeDocument/2006/relationships/oleObject" Target="../embeddings/oleObject52.bin"/><Relationship Id="rId9" Type="http://schemas.openxmlformats.org/officeDocument/2006/relationships/oleObject" Target="../embeddings/oleObject53.bin"/><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png"/><Relationship Id="rId5" Type="http://schemas.openxmlformats.org/officeDocument/2006/relationships/oleObject" Target="../embeddings/oleObject5.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oleObject" Target="../embeddings/oleObject54.bin"/><Relationship Id="rId5" Type="http://schemas.openxmlformats.org/officeDocument/2006/relationships/oleObject" Target="../embeddings/oleObject55.bin"/><Relationship Id="rId6" Type="http://schemas.openxmlformats.org/officeDocument/2006/relationships/oleObject" Target="../embeddings/oleObject56.bin"/><Relationship Id="rId7" Type="http://schemas.openxmlformats.org/officeDocument/2006/relationships/oleObject" Target="../embeddings/oleObject57.bin"/><Relationship Id="rId1" Type="http://schemas.openxmlformats.org/officeDocument/2006/relationships/vmlDrawing" Target="../drawings/vmlDrawing20.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oleObject" Target="../embeddings/oleObject58.bin"/><Relationship Id="rId5" Type="http://schemas.openxmlformats.org/officeDocument/2006/relationships/oleObject" Target="../embeddings/oleObject59.bin"/><Relationship Id="rId6" Type="http://schemas.openxmlformats.org/officeDocument/2006/relationships/oleObject" Target="../embeddings/oleObject60.bin"/><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oleObject" Target="../embeddings/oleObject61.bin"/><Relationship Id="rId5" Type="http://schemas.openxmlformats.org/officeDocument/2006/relationships/oleObject" Target="../embeddings/oleObject62.bin"/><Relationship Id="rId6" Type="http://schemas.openxmlformats.org/officeDocument/2006/relationships/oleObject" Target="../embeddings/oleObject63.bin"/><Relationship Id="rId7" Type="http://schemas.openxmlformats.org/officeDocument/2006/relationships/oleObject" Target="../embeddings/oleObject64.bin"/><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1" Type="http://schemas.openxmlformats.org/officeDocument/2006/relationships/slideLayout" Target="../slideLayouts/slideLayout7.xml"/><Relationship Id="rId2" Type="http://schemas.openxmlformats.org/officeDocument/2006/relationships/image" Target="../media/image7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7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9.png"/><Relationship Id="rId5" Type="http://schemas.openxmlformats.org/officeDocument/2006/relationships/oleObject" Target="../embeddings/oleObject7.bin"/><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oleObject" Target="../embeddings/oleObject65.bin"/><Relationship Id="rId1" Type="http://schemas.openxmlformats.org/officeDocument/2006/relationships/vmlDrawing" Target="../drawings/vmlDrawing23.vml"/><Relationship Id="rId2"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6.bin"/><Relationship Id="rId4" Type="http://schemas.openxmlformats.org/officeDocument/2006/relationships/oleObject" Target="../embeddings/oleObject67.bin"/><Relationship Id="rId5" Type="http://schemas.openxmlformats.org/officeDocument/2006/relationships/oleObject" Target="../embeddings/oleObject68.bin"/><Relationship Id="rId6" Type="http://schemas.openxmlformats.org/officeDocument/2006/relationships/oleObject" Target="../embeddings/oleObject69.bin"/><Relationship Id="rId1" Type="http://schemas.openxmlformats.org/officeDocument/2006/relationships/vmlDrawing" Target="../drawings/vmlDrawing24.vml"/><Relationship Id="rId2"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1" Type="http://schemas.openxmlformats.org/officeDocument/2006/relationships/oleObject" Target="../embeddings/oleObject78.bin"/><Relationship Id="rId12" Type="http://schemas.openxmlformats.org/officeDocument/2006/relationships/oleObject" Target="../embeddings/oleObject79.bin"/><Relationship Id="rId13" Type="http://schemas.openxmlformats.org/officeDocument/2006/relationships/oleObject" Target="../embeddings/oleObject80.bin"/><Relationship Id="rId14" Type="http://schemas.openxmlformats.org/officeDocument/2006/relationships/oleObject" Target="../embeddings/oleObject81.bin"/><Relationship Id="rId15" Type="http://schemas.openxmlformats.org/officeDocument/2006/relationships/image" Target="../media/image97.jpeg"/><Relationship Id="rId1" Type="http://schemas.openxmlformats.org/officeDocument/2006/relationships/vmlDrawing" Target="../drawings/vmlDrawing25.vml"/><Relationship Id="rId2" Type="http://schemas.openxmlformats.org/officeDocument/2006/relationships/slideLayout" Target="../slideLayouts/slideLayout7.xml"/><Relationship Id="rId3" Type="http://schemas.openxmlformats.org/officeDocument/2006/relationships/oleObject" Target="../embeddings/oleObject70.bin"/><Relationship Id="rId4" Type="http://schemas.openxmlformats.org/officeDocument/2006/relationships/oleObject" Target="../embeddings/oleObject71.bin"/><Relationship Id="rId5" Type="http://schemas.openxmlformats.org/officeDocument/2006/relationships/oleObject" Target="../embeddings/oleObject72.bin"/><Relationship Id="rId6" Type="http://schemas.openxmlformats.org/officeDocument/2006/relationships/oleObject" Target="../embeddings/oleObject73.bin"/><Relationship Id="rId7" Type="http://schemas.openxmlformats.org/officeDocument/2006/relationships/oleObject" Target="../embeddings/oleObject74.bin"/><Relationship Id="rId8" Type="http://schemas.openxmlformats.org/officeDocument/2006/relationships/oleObject" Target="../embeddings/oleObject75.bin"/><Relationship Id="rId9" Type="http://schemas.openxmlformats.org/officeDocument/2006/relationships/oleObject" Target="../embeddings/oleObject76.bin"/><Relationship Id="rId10" Type="http://schemas.openxmlformats.org/officeDocument/2006/relationships/oleObject" Target="../embeddings/oleObject77.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oleObject" Target="../embeddings/oleObject83.bin"/><Relationship Id="rId5" Type="http://schemas.openxmlformats.org/officeDocument/2006/relationships/oleObject" Target="../embeddings/oleObject84.bin"/><Relationship Id="rId6" Type="http://schemas.openxmlformats.org/officeDocument/2006/relationships/oleObject" Target="../embeddings/oleObject85.bin"/><Relationship Id="rId7" Type="http://schemas.openxmlformats.org/officeDocument/2006/relationships/oleObject" Target="../embeddings/oleObject86.bin"/><Relationship Id="rId8" Type="http://schemas.openxmlformats.org/officeDocument/2006/relationships/oleObject" Target="../embeddings/oleObject87.bin"/><Relationship Id="rId9" Type="http://schemas.openxmlformats.org/officeDocument/2006/relationships/image" Target="../media/image97.jpeg"/><Relationship Id="rId10" Type="http://schemas.openxmlformats.org/officeDocument/2006/relationships/oleObject" Target="../embeddings/oleObject88.bin"/><Relationship Id="rId11" Type="http://schemas.openxmlformats.org/officeDocument/2006/relationships/oleObject" Target="../embeddings/oleObject89.bin"/><Relationship Id="rId1" Type="http://schemas.openxmlformats.org/officeDocument/2006/relationships/vmlDrawing" Target="../drawings/vmlDrawing26.vml"/><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90.bin"/><Relationship Id="rId5" Type="http://schemas.openxmlformats.org/officeDocument/2006/relationships/image" Target="../media/image30.jpeg"/><Relationship Id="rId1" Type="http://schemas.openxmlformats.org/officeDocument/2006/relationships/vmlDrawing" Target="../drawings/vmlDrawing27.vml"/><Relationship Id="rId2"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91.bin"/><Relationship Id="rId1" Type="http://schemas.openxmlformats.org/officeDocument/2006/relationships/vmlDrawing" Target="../drawings/vmlDrawing28.vml"/><Relationship Id="rId2"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9.png"/><Relationship Id="rId5" Type="http://schemas.openxmlformats.org/officeDocument/2006/relationships/oleObject" Target="../embeddings/oleObject9.bin"/><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01.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03.jpeg"/><Relationship Id="rId5" Type="http://schemas.openxmlformats.org/officeDocument/2006/relationships/oleObject" Target="../embeddings/oleObject92.bin"/><Relationship Id="rId1" Type="http://schemas.openxmlformats.org/officeDocument/2006/relationships/vmlDrawing" Target="../drawings/vmlDrawing29.vml"/><Relationship Id="rId2"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oleObject" Target="../embeddings/oleObject93.bin"/><Relationship Id="rId5" Type="http://schemas.openxmlformats.org/officeDocument/2006/relationships/oleObject" Target="../embeddings/oleObject94.bin"/><Relationship Id="rId1" Type="http://schemas.openxmlformats.org/officeDocument/2006/relationships/vmlDrawing" Target="../drawings/vmlDrawing30.vml"/><Relationship Id="rId2"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6.jpeg"/><Relationship Id="rId4" Type="http://schemas.openxmlformats.org/officeDocument/2006/relationships/oleObject" Target="../embeddings/oleObject95.bin"/><Relationship Id="rId5" Type="http://schemas.openxmlformats.org/officeDocument/2006/relationships/oleObject" Target="../embeddings/oleObject96.bin"/><Relationship Id="rId1" Type="http://schemas.openxmlformats.org/officeDocument/2006/relationships/vmlDrawing" Target="../drawings/vmlDrawing31.vml"/><Relationship Id="rId2"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107.jpeg"/><Relationship Id="rId5" Type="http://schemas.openxmlformats.org/officeDocument/2006/relationships/oleObject" Target="../embeddings/oleObject97.bin"/><Relationship Id="rId1" Type="http://schemas.openxmlformats.org/officeDocument/2006/relationships/vmlDrawing" Target="../drawings/vmlDrawing32.vml"/><Relationship Id="rId2"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108.jpeg"/><Relationship Id="rId5" Type="http://schemas.openxmlformats.org/officeDocument/2006/relationships/oleObject" Target="../embeddings/oleObject98.bin"/><Relationship Id="rId1" Type="http://schemas.openxmlformats.org/officeDocument/2006/relationships/vmlDrawing" Target="../drawings/vmlDrawing33.vml"/><Relationship Id="rId2"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oleObject" Target="../embeddings/oleObject99.bin"/><Relationship Id="rId1" Type="http://schemas.openxmlformats.org/officeDocument/2006/relationships/vmlDrawing" Target="../drawings/vmlDrawing34.vml"/><Relationship Id="rId2"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69.xml.rels><?xml version="1.0" encoding="UTF-8" standalone="yes"?>
<Relationships xmlns="http://schemas.openxmlformats.org/package/2006/relationships"><Relationship Id="rId3" Type="http://schemas.openxmlformats.org/officeDocument/2006/relationships/image" Target="../media/image110.gif"/><Relationship Id="rId4" Type="http://schemas.openxmlformats.org/officeDocument/2006/relationships/oleObject" Target="../embeddings/oleObject100.bin"/><Relationship Id="rId1" Type="http://schemas.openxmlformats.org/officeDocument/2006/relationships/vmlDrawing" Target="../drawings/vmlDrawing35.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oleObject" Target="../embeddings/oleObject101.bin"/><Relationship Id="rId5" Type="http://schemas.openxmlformats.org/officeDocument/2006/relationships/oleObject" Target="../embeddings/oleObject102.bin"/><Relationship Id="rId6" Type="http://schemas.openxmlformats.org/officeDocument/2006/relationships/oleObject" Target="../embeddings/oleObject103.bin"/><Relationship Id="rId7" Type="http://schemas.openxmlformats.org/officeDocument/2006/relationships/oleObject" Target="../embeddings/oleObject104.bin"/><Relationship Id="rId8" Type="http://schemas.openxmlformats.org/officeDocument/2006/relationships/oleObject" Target="../embeddings/oleObject105.bin"/><Relationship Id="rId9" Type="http://schemas.openxmlformats.org/officeDocument/2006/relationships/oleObject" Target="../embeddings/oleObject106.bin"/><Relationship Id="rId1" Type="http://schemas.openxmlformats.org/officeDocument/2006/relationships/vmlDrawing" Target="../drawings/vmlDrawing36.vml"/><Relationship Id="rId2"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15.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1" Type="http://schemas.openxmlformats.org/officeDocument/2006/relationships/oleObject" Target="../embeddings/oleObject115.bin"/><Relationship Id="rId12" Type="http://schemas.openxmlformats.org/officeDocument/2006/relationships/oleObject" Target="../embeddings/oleObject116.bin"/><Relationship Id="rId13" Type="http://schemas.openxmlformats.org/officeDocument/2006/relationships/oleObject" Target="../embeddings/oleObject117.bin"/><Relationship Id="rId14" Type="http://schemas.openxmlformats.org/officeDocument/2006/relationships/oleObject" Target="../embeddings/oleObject118.bin"/><Relationship Id="rId15" Type="http://schemas.openxmlformats.org/officeDocument/2006/relationships/image" Target="../media/image97.jpeg"/><Relationship Id="rId1" Type="http://schemas.openxmlformats.org/officeDocument/2006/relationships/vmlDrawing" Target="../drawings/vmlDrawing37.vml"/><Relationship Id="rId2" Type="http://schemas.openxmlformats.org/officeDocument/2006/relationships/slideLayout" Target="../slideLayouts/slideLayout7.xml"/><Relationship Id="rId3" Type="http://schemas.openxmlformats.org/officeDocument/2006/relationships/oleObject" Target="../embeddings/oleObject107.bin"/><Relationship Id="rId4" Type="http://schemas.openxmlformats.org/officeDocument/2006/relationships/oleObject" Target="../embeddings/oleObject108.bin"/><Relationship Id="rId5" Type="http://schemas.openxmlformats.org/officeDocument/2006/relationships/oleObject" Target="../embeddings/oleObject109.bin"/><Relationship Id="rId6" Type="http://schemas.openxmlformats.org/officeDocument/2006/relationships/oleObject" Target="../embeddings/oleObject110.bin"/><Relationship Id="rId7" Type="http://schemas.openxmlformats.org/officeDocument/2006/relationships/oleObject" Target="../embeddings/oleObject111.bin"/><Relationship Id="rId8" Type="http://schemas.openxmlformats.org/officeDocument/2006/relationships/oleObject" Target="../embeddings/oleObject112.bin"/><Relationship Id="rId9" Type="http://schemas.openxmlformats.org/officeDocument/2006/relationships/oleObject" Target="../embeddings/oleObject113.bin"/><Relationship Id="rId10" Type="http://schemas.openxmlformats.org/officeDocument/2006/relationships/oleObject" Target="../embeddings/oleObject114.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19.bin"/><Relationship Id="rId4" Type="http://schemas.openxmlformats.org/officeDocument/2006/relationships/oleObject" Target="../embeddings/oleObject120.bin"/><Relationship Id="rId1" Type="http://schemas.openxmlformats.org/officeDocument/2006/relationships/vmlDrawing" Target="../drawings/vmlDrawing38.vml"/><Relationship Id="rId2"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21.bin"/><Relationship Id="rId4" Type="http://schemas.openxmlformats.org/officeDocument/2006/relationships/oleObject" Target="../embeddings/oleObject122.bin"/><Relationship Id="rId5" Type="http://schemas.openxmlformats.org/officeDocument/2006/relationships/oleObject" Target="../embeddings/oleObject123.bin"/><Relationship Id="rId6" Type="http://schemas.openxmlformats.org/officeDocument/2006/relationships/oleObject" Target="../embeddings/oleObject124.bin"/><Relationship Id="rId7" Type="http://schemas.openxmlformats.org/officeDocument/2006/relationships/oleObject" Target="../embeddings/oleObject125.bin"/><Relationship Id="rId8" Type="http://schemas.openxmlformats.org/officeDocument/2006/relationships/oleObject" Target="../embeddings/oleObject126.bin"/><Relationship Id="rId1" Type="http://schemas.openxmlformats.org/officeDocument/2006/relationships/vmlDrawing" Target="../drawings/vmlDrawing39.vml"/><Relationship Id="rId2"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27.bin"/><Relationship Id="rId4" Type="http://schemas.openxmlformats.org/officeDocument/2006/relationships/oleObject" Target="../embeddings/oleObject128.bin"/><Relationship Id="rId1" Type="http://schemas.openxmlformats.org/officeDocument/2006/relationships/vmlDrawing" Target="../drawings/vmlDrawing40.vml"/><Relationship Id="rId2"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8.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oleObject11.bin"/><Relationship Id="rId5" Type="http://schemas.openxmlformats.org/officeDocument/2006/relationships/oleObject" Target="../embeddings/oleObject12.bin"/><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22.wmf"/><Relationship Id="rId4" Type="http://schemas.openxmlformats.org/officeDocument/2006/relationships/image" Target="../media/image123.wmf"/><Relationship Id="rId5" Type="http://schemas.openxmlformats.org/officeDocument/2006/relationships/image" Target="../media/image124.wmf"/><Relationship Id="rId6" Type="http://schemas.openxmlformats.org/officeDocument/2006/relationships/oleObject" Target="../embeddings/oleObject129.bin"/><Relationship Id="rId7" Type="http://schemas.openxmlformats.org/officeDocument/2006/relationships/oleObject" Target="../embeddings/oleObject130.bin"/><Relationship Id="rId8" Type="http://schemas.openxmlformats.org/officeDocument/2006/relationships/oleObject" Target="../embeddings/oleObject131.bin"/><Relationship Id="rId9" Type="http://schemas.openxmlformats.org/officeDocument/2006/relationships/oleObject" Target="../embeddings/oleObject132.bin"/><Relationship Id="rId1" Type="http://schemas.openxmlformats.org/officeDocument/2006/relationships/vmlDrawing" Target="../drawings/vmlDrawing41.vml"/><Relationship Id="rId2"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33.bin"/><Relationship Id="rId4" Type="http://schemas.openxmlformats.org/officeDocument/2006/relationships/image" Target="../media/image9.png"/><Relationship Id="rId5" Type="http://schemas.openxmlformats.org/officeDocument/2006/relationships/oleObject" Target="../embeddings/oleObject134.bin"/><Relationship Id="rId1" Type="http://schemas.openxmlformats.org/officeDocument/2006/relationships/vmlDrawing" Target="../drawings/vmlDrawing42.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oleObject" Target="../embeddings/oleObject13.bin"/><Relationship Id="rId5" Type="http://schemas.openxmlformats.org/officeDocument/2006/relationships/oleObject" Target="../embeddings/oleObject14.bin"/><Relationship Id="rId6" Type="http://schemas.openxmlformats.org/officeDocument/2006/relationships/oleObject" Target="../embeddings/oleObject15.bin"/><Relationship Id="rId7" Type="http://schemas.openxmlformats.org/officeDocument/2006/relationships/oleObject" Target="../embeddings/oleObject16.bin"/><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228600" y="5305425"/>
            <a:ext cx="4572000" cy="1200329"/>
          </a:xfrm>
          <a:prstGeom prst="rect">
            <a:avLst/>
          </a:prstGeom>
          <a:noFill/>
          <a:ln w="9525">
            <a:noFill/>
            <a:miter lim="800000"/>
            <a:headEnd/>
            <a:tailEnd/>
          </a:ln>
        </p:spPr>
        <p:txBody>
          <a:bodyPr wrap="square">
            <a:spAutoFit/>
          </a:bodyPr>
          <a:lstStyle/>
          <a:p>
            <a:r>
              <a:rPr lang="en-US" u="sng" dirty="0"/>
              <a:t>Day</a:t>
            </a:r>
            <a:r>
              <a:rPr lang="en-US" u="sng" dirty="0" smtClean="0"/>
              <a:t> 19, 3/29:</a:t>
            </a:r>
            <a:r>
              <a:rPr lang="en-US" dirty="0" smtClean="0"/>
              <a:t> </a:t>
            </a:r>
            <a:endParaRPr lang="en-US" dirty="0"/>
          </a:p>
          <a:p>
            <a:r>
              <a:rPr lang="en-US" dirty="0"/>
              <a:t>Questions? </a:t>
            </a:r>
            <a:endParaRPr lang="en-US" dirty="0" smtClean="0"/>
          </a:p>
          <a:p>
            <a:r>
              <a:rPr lang="en-US" dirty="0" smtClean="0"/>
              <a:t>Matter Waves and Measurement</a:t>
            </a:r>
          </a:p>
          <a:p>
            <a:r>
              <a:rPr lang="en-US" dirty="0" smtClean="0"/>
              <a:t>Review for Exam 2</a:t>
            </a:r>
          </a:p>
        </p:txBody>
      </p:sp>
      <p:sp>
        <p:nvSpPr>
          <p:cNvPr id="18" name="Text Box 6"/>
          <p:cNvSpPr txBox="1">
            <a:spLocks noChangeArrowheads="1"/>
          </p:cNvSpPr>
          <p:nvPr/>
        </p:nvSpPr>
        <p:spPr bwMode="auto">
          <a:xfrm>
            <a:off x="5791200" y="5410200"/>
            <a:ext cx="2971800" cy="707886"/>
          </a:xfrm>
          <a:prstGeom prst="rect">
            <a:avLst/>
          </a:prstGeom>
          <a:noFill/>
          <a:ln w="9525">
            <a:noFill/>
            <a:miter lim="800000"/>
            <a:headEnd/>
            <a:tailEnd/>
          </a:ln>
        </p:spPr>
        <p:txBody>
          <a:bodyPr wrap="square">
            <a:spAutoFit/>
          </a:bodyPr>
          <a:lstStyle/>
          <a:p>
            <a:pPr algn="r"/>
            <a:r>
              <a:rPr lang="en-US" sz="2000" dirty="0" smtClean="0">
                <a:solidFill>
                  <a:schemeClr val="accent2"/>
                </a:solidFill>
              </a:rPr>
              <a:t>Thursday:</a:t>
            </a:r>
          </a:p>
          <a:p>
            <a:pPr algn="r"/>
            <a:r>
              <a:rPr lang="en-US" sz="2000" dirty="0" smtClean="0">
                <a:solidFill>
                  <a:schemeClr val="accent2"/>
                </a:solidFill>
              </a:rPr>
              <a:t>Exam 2 (in class)</a:t>
            </a:r>
          </a:p>
        </p:txBody>
      </p:sp>
      <p:pic>
        <p:nvPicPr>
          <p:cNvPr id="7" name="Picture 2" descr="C:\Users\Zombie\Desktop\2130FA10_L23_Feynman.jpg"/>
          <p:cNvPicPr>
            <a:picLocks noChangeAspect="1" noChangeArrowheads="1"/>
          </p:cNvPicPr>
          <p:nvPr/>
        </p:nvPicPr>
        <p:blipFill>
          <a:blip r:embed="rId2" cstate="print"/>
          <a:srcRect/>
          <a:stretch>
            <a:fillRect/>
          </a:stretch>
        </p:blipFill>
        <p:spPr bwMode="auto">
          <a:xfrm>
            <a:off x="457200" y="1447800"/>
            <a:ext cx="3086100" cy="3086100"/>
          </a:xfrm>
          <a:prstGeom prst="rect">
            <a:avLst/>
          </a:prstGeom>
          <a:noFill/>
        </p:spPr>
      </p:pic>
      <p:sp>
        <p:nvSpPr>
          <p:cNvPr id="8" name="TextBox 7"/>
          <p:cNvSpPr txBox="1"/>
          <p:nvPr/>
        </p:nvSpPr>
        <p:spPr>
          <a:xfrm>
            <a:off x="3810000" y="1958876"/>
            <a:ext cx="5257800" cy="2308324"/>
          </a:xfrm>
          <a:prstGeom prst="rect">
            <a:avLst/>
          </a:prstGeom>
          <a:noFill/>
        </p:spPr>
        <p:txBody>
          <a:bodyPr wrap="square" rtlCol="0">
            <a:spAutoFit/>
          </a:bodyPr>
          <a:lstStyle/>
          <a:p>
            <a:r>
              <a:rPr lang="en-US" sz="2400" dirty="0" smtClean="0"/>
              <a:t>“It doesn't matter how beautiful your theory is; it doesn't matter how smart you are.  If it doesn't agree with experiment, it's wrong.”</a:t>
            </a:r>
          </a:p>
          <a:p>
            <a:endParaRPr lang="en-US" sz="2400" dirty="0" smtClean="0"/>
          </a:p>
          <a:p>
            <a:r>
              <a:rPr lang="en-US" sz="2400" dirty="0" smtClean="0"/>
              <a:t>– </a:t>
            </a:r>
            <a:r>
              <a:rPr lang="en-US" sz="2400" b="1" dirty="0" smtClean="0"/>
              <a:t>Richard Feynman</a:t>
            </a:r>
            <a:endParaRPr lang="en-US" sz="2400" dirty="0"/>
          </a:p>
        </p:txBody>
      </p:sp>
      <p:sp>
        <p:nvSpPr>
          <p:cNvPr id="9" name="Text Box 3"/>
          <p:cNvSpPr txBox="1">
            <a:spLocks noChangeArrowheads="1"/>
          </p:cNvSpPr>
          <p:nvPr/>
        </p:nvSpPr>
        <p:spPr bwMode="auto">
          <a:xfrm>
            <a:off x="1971997" y="107950"/>
            <a:ext cx="4988865" cy="523220"/>
          </a:xfrm>
          <a:prstGeom prst="rect">
            <a:avLst/>
          </a:prstGeom>
          <a:noFill/>
          <a:ln w="9525">
            <a:noFill/>
            <a:miter lim="800000"/>
            <a:headEnd/>
            <a:tailEnd/>
          </a:ln>
          <a:effectLst/>
        </p:spPr>
        <p:txBody>
          <a:bodyPr wrap="none">
            <a:spAutoFit/>
          </a:bodyPr>
          <a:lstStyle/>
          <a:p>
            <a:pPr algn="ctr"/>
            <a:r>
              <a:rPr lang="en-US" sz="2800" dirty="0" smtClean="0">
                <a:latin typeface="Comic Sans MS" pitchFamily="66" charset="0"/>
              </a:rPr>
              <a:t>PH300 </a:t>
            </a:r>
            <a:r>
              <a:rPr lang="en-US" sz="2800" dirty="0">
                <a:latin typeface="Comic Sans MS" pitchFamily="66" charset="0"/>
              </a:rPr>
              <a:t>Modern </a:t>
            </a:r>
            <a:r>
              <a:rPr lang="en-US" sz="2800" dirty="0" smtClean="0">
                <a:latin typeface="Comic Sans MS" pitchFamily="66" charset="0"/>
              </a:rPr>
              <a:t>Physics SP11</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C:\Users\Zombie\Desktop\UP_Statistical copy.jpg"/>
          <p:cNvPicPr>
            <a:picLocks noChangeAspect="1"/>
          </p:cNvPicPr>
          <p:nvPr/>
        </p:nvPicPr>
        <p:blipFill>
          <a:blip r:embed="rId3" cstate="print"/>
          <a:srcRect/>
          <a:stretch>
            <a:fillRect/>
          </a:stretch>
        </p:blipFill>
        <p:spPr bwMode="auto">
          <a:xfrm>
            <a:off x="2743200" y="609600"/>
            <a:ext cx="3375660" cy="3383280"/>
          </a:xfrm>
          <a:prstGeom prst="rect">
            <a:avLst/>
          </a:prstGeom>
          <a:noFill/>
          <a:ln w="9525">
            <a:noFill/>
            <a:miter lim="800000"/>
            <a:headEnd/>
            <a:tailEnd/>
          </a:ln>
        </p:spPr>
      </p:pic>
      <p:sp>
        <p:nvSpPr>
          <p:cNvPr id="8" name="TextBox 7"/>
          <p:cNvSpPr txBox="1"/>
          <p:nvPr/>
        </p:nvSpPr>
        <p:spPr>
          <a:xfrm>
            <a:off x="457200" y="3962400"/>
            <a:ext cx="8458200" cy="2185214"/>
          </a:xfrm>
          <a:prstGeom prst="rect">
            <a:avLst/>
          </a:prstGeom>
          <a:noFill/>
        </p:spPr>
        <p:txBody>
          <a:bodyPr wrap="square" rtlCol="0">
            <a:spAutoFit/>
          </a:bodyPr>
          <a:lstStyle/>
          <a:p>
            <a:pPr>
              <a:buFont typeface="Arial" pitchFamily="34" charset="0"/>
              <a:buChar char="•"/>
            </a:pPr>
            <a:r>
              <a:rPr lang="en-US" sz="2400" dirty="0" smtClean="0"/>
              <a:t>Measurements are performed on an ensemble of similarly 	prepared systems.</a:t>
            </a:r>
          </a:p>
          <a:p>
            <a:endParaRPr lang="en-US" sz="800" dirty="0" smtClean="0"/>
          </a:p>
          <a:p>
            <a:pPr>
              <a:buFont typeface="Arial" pitchFamily="34" charset="0"/>
              <a:buChar char="•"/>
            </a:pPr>
            <a:r>
              <a:rPr lang="en-US" sz="2400" dirty="0" smtClean="0"/>
              <a:t> Distributions of position and momentum values are obtained.</a:t>
            </a:r>
          </a:p>
          <a:p>
            <a:endParaRPr lang="en-US" sz="800" dirty="0" smtClean="0"/>
          </a:p>
          <a:p>
            <a:pPr>
              <a:buFont typeface="Arial" pitchFamily="34" charset="0"/>
              <a:buChar char="•"/>
            </a:pPr>
            <a:r>
              <a:rPr lang="en-US" sz="2400" dirty="0" smtClean="0"/>
              <a:t> Uncertainties in position and momentum are defined in terms of 	the standard deviation.</a:t>
            </a:r>
          </a:p>
        </p:txBody>
      </p:sp>
      <p:sp>
        <p:nvSpPr>
          <p:cNvPr id="3" name="TextBox 2"/>
          <p:cNvSpPr txBox="1"/>
          <p:nvPr/>
        </p:nvSpPr>
        <p:spPr>
          <a:xfrm>
            <a:off x="2483739" y="228600"/>
            <a:ext cx="4221861" cy="646331"/>
          </a:xfrm>
          <a:prstGeom prst="rect">
            <a:avLst/>
          </a:prstGeom>
          <a:noFill/>
        </p:spPr>
        <p:txBody>
          <a:bodyPr wrap="none" rtlCol="0">
            <a:spAutoFit/>
          </a:bodyPr>
          <a:lstStyle/>
          <a:p>
            <a:r>
              <a:rPr lang="en-US" sz="3600" b="1" u="sng" dirty="0" smtClean="0"/>
              <a:t>Uncertainty Principle</a:t>
            </a:r>
            <a:endParaRPr lang="en-US" sz="3600" b="1" u="sng" dirty="0"/>
          </a:p>
        </p:txBody>
      </p:sp>
      <p:sp>
        <p:nvSpPr>
          <p:cNvPr id="9" name="TextBox 8"/>
          <p:cNvSpPr txBox="1"/>
          <p:nvPr/>
        </p:nvSpPr>
        <p:spPr>
          <a:xfrm>
            <a:off x="0" y="1371600"/>
            <a:ext cx="2066528" cy="830997"/>
          </a:xfrm>
          <a:prstGeom prst="rect">
            <a:avLst/>
          </a:prstGeom>
          <a:noFill/>
        </p:spPr>
        <p:txBody>
          <a:bodyPr wrap="none" rtlCol="0">
            <a:spAutoFit/>
          </a:bodyPr>
          <a:lstStyle/>
          <a:p>
            <a:r>
              <a:rPr lang="en-US" sz="2400" b="1" i="1" dirty="0" smtClean="0"/>
              <a:t>A </a:t>
            </a:r>
            <a:r>
              <a:rPr lang="en-US" sz="2400" b="1" i="1" u="sng" dirty="0" smtClean="0"/>
              <a:t>Statistical</a:t>
            </a:r>
          </a:p>
          <a:p>
            <a:r>
              <a:rPr lang="en-US" sz="2400" b="1" i="1" dirty="0" smtClean="0"/>
              <a:t>Interpretation:</a:t>
            </a:r>
            <a:endParaRPr lang="en-US" sz="2400" b="1" i="1" dirty="0"/>
          </a:p>
        </p:txBody>
      </p:sp>
      <p:graphicFrame>
        <p:nvGraphicFramePr>
          <p:cNvPr id="13" name="Object 12"/>
          <p:cNvGraphicFramePr>
            <a:graphicFrameLocks noChangeAspect="1"/>
          </p:cNvGraphicFramePr>
          <p:nvPr/>
        </p:nvGraphicFramePr>
        <p:xfrm>
          <a:off x="5562600" y="1219200"/>
          <a:ext cx="3108325" cy="1077912"/>
        </p:xfrm>
        <a:graphic>
          <a:graphicData uri="http://schemas.openxmlformats.org/presentationml/2006/ole">
            <p:oleObj spid="_x0000_s86018" name="Equation" r:id="rId4" imgW="1244520" imgH="431640" progId="Equation.DSMT4">
              <p:embed/>
            </p:oleObj>
          </a:graphicData>
        </a:graphic>
      </p:graphicFrame>
      <p:graphicFrame>
        <p:nvGraphicFramePr>
          <p:cNvPr id="14" name="Object 13"/>
          <p:cNvGraphicFramePr>
            <a:graphicFrameLocks noChangeAspect="1"/>
          </p:cNvGraphicFramePr>
          <p:nvPr/>
        </p:nvGraphicFramePr>
        <p:xfrm>
          <a:off x="6096000" y="2438400"/>
          <a:ext cx="1755775" cy="989013"/>
        </p:xfrm>
        <a:graphic>
          <a:graphicData uri="http://schemas.openxmlformats.org/presentationml/2006/ole">
            <p:oleObj spid="_x0000_s86019" name="Equation" r:id="rId5" imgW="698400" imgH="39348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457200" y="3962400"/>
            <a:ext cx="8458200" cy="2185214"/>
          </a:xfrm>
          <a:prstGeom prst="rect">
            <a:avLst/>
          </a:prstGeom>
          <a:noFill/>
        </p:spPr>
        <p:txBody>
          <a:bodyPr wrap="square" rtlCol="0">
            <a:spAutoFit/>
          </a:bodyPr>
          <a:lstStyle/>
          <a:p>
            <a:pPr>
              <a:buFont typeface="Arial" pitchFamily="34" charset="0"/>
              <a:buChar char="•"/>
            </a:pPr>
            <a:r>
              <a:rPr lang="en-US" sz="2400" dirty="0" smtClean="0"/>
              <a:t> Wave packets are constructed from a series of plane waves.</a:t>
            </a:r>
          </a:p>
          <a:p>
            <a:endParaRPr lang="en-US" sz="800" dirty="0" smtClean="0"/>
          </a:p>
          <a:p>
            <a:pPr>
              <a:buFont typeface="Arial" pitchFamily="34" charset="0"/>
              <a:buChar char="•"/>
            </a:pPr>
            <a:r>
              <a:rPr lang="en-US" sz="2400" dirty="0" smtClean="0"/>
              <a:t> The more spatially localized the wave packet, the less uncertainty 	in position.</a:t>
            </a:r>
          </a:p>
          <a:p>
            <a:endParaRPr lang="en-US" sz="800" dirty="0" smtClean="0"/>
          </a:p>
          <a:p>
            <a:pPr>
              <a:buFont typeface="Arial" pitchFamily="34" charset="0"/>
              <a:buChar char="•"/>
            </a:pPr>
            <a:r>
              <a:rPr lang="en-US" sz="2400" dirty="0" smtClean="0"/>
              <a:t> With less uncertainty in position comes a greater uncertainty in 	momentum.</a:t>
            </a:r>
          </a:p>
        </p:txBody>
      </p:sp>
      <p:sp>
        <p:nvSpPr>
          <p:cNvPr id="3" name="TextBox 2"/>
          <p:cNvSpPr txBox="1"/>
          <p:nvPr/>
        </p:nvSpPr>
        <p:spPr>
          <a:xfrm>
            <a:off x="2483739" y="228600"/>
            <a:ext cx="4221861" cy="646331"/>
          </a:xfrm>
          <a:prstGeom prst="rect">
            <a:avLst/>
          </a:prstGeom>
          <a:noFill/>
        </p:spPr>
        <p:txBody>
          <a:bodyPr wrap="none" rtlCol="0">
            <a:spAutoFit/>
          </a:bodyPr>
          <a:lstStyle/>
          <a:p>
            <a:r>
              <a:rPr lang="en-US" sz="3600" b="1" u="sng" dirty="0" smtClean="0"/>
              <a:t>Uncertainty Principle</a:t>
            </a:r>
            <a:endParaRPr lang="en-US" sz="3600" b="1" u="sng" dirty="0"/>
          </a:p>
        </p:txBody>
      </p:sp>
      <p:sp>
        <p:nvSpPr>
          <p:cNvPr id="9" name="TextBox 8"/>
          <p:cNvSpPr txBox="1"/>
          <p:nvPr/>
        </p:nvSpPr>
        <p:spPr>
          <a:xfrm>
            <a:off x="0" y="1371600"/>
            <a:ext cx="2066528" cy="830997"/>
          </a:xfrm>
          <a:prstGeom prst="rect">
            <a:avLst/>
          </a:prstGeom>
          <a:noFill/>
        </p:spPr>
        <p:txBody>
          <a:bodyPr wrap="none" rtlCol="0">
            <a:spAutoFit/>
          </a:bodyPr>
          <a:lstStyle/>
          <a:p>
            <a:r>
              <a:rPr lang="en-US" sz="2400" b="1" i="1" dirty="0" smtClean="0"/>
              <a:t>A </a:t>
            </a:r>
            <a:r>
              <a:rPr lang="en-US" sz="2400" b="1" i="1" u="sng" dirty="0" smtClean="0"/>
              <a:t>Wave</a:t>
            </a:r>
          </a:p>
          <a:p>
            <a:r>
              <a:rPr lang="en-US" sz="2400" b="1" i="1" dirty="0" smtClean="0"/>
              <a:t>Interpretation:</a:t>
            </a:r>
            <a:endParaRPr lang="en-US" sz="2400" b="1" i="1" dirty="0"/>
          </a:p>
        </p:txBody>
      </p:sp>
      <p:pic>
        <p:nvPicPr>
          <p:cNvPr id="10" name="Picture 9" descr="C:\Users\Zombie\Desktop\UP_Waves copy.jpg"/>
          <p:cNvPicPr>
            <a:picLocks noChangeAspect="1"/>
          </p:cNvPicPr>
          <p:nvPr/>
        </p:nvPicPr>
        <p:blipFill>
          <a:blip r:embed="rId2" cstate="print"/>
          <a:srcRect/>
          <a:stretch>
            <a:fillRect/>
          </a:stretch>
        </p:blipFill>
        <p:spPr bwMode="auto">
          <a:xfrm>
            <a:off x="2157984" y="914400"/>
            <a:ext cx="6528816" cy="2709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981200" y="228600"/>
            <a:ext cx="5095562" cy="646331"/>
          </a:xfrm>
          <a:prstGeom prst="rect">
            <a:avLst/>
          </a:prstGeom>
          <a:noFill/>
        </p:spPr>
        <p:txBody>
          <a:bodyPr wrap="none" rtlCol="0">
            <a:spAutoFit/>
          </a:bodyPr>
          <a:lstStyle/>
          <a:p>
            <a:r>
              <a:rPr lang="en-US" sz="3600" b="1" u="sng" dirty="0" smtClean="0"/>
              <a:t>Matter Waves (Summary)</a:t>
            </a:r>
            <a:endParaRPr lang="en-US" sz="3600" b="1" u="sng" dirty="0"/>
          </a:p>
        </p:txBody>
      </p:sp>
      <p:sp>
        <p:nvSpPr>
          <p:cNvPr id="4" name="TextBox 3"/>
          <p:cNvSpPr txBox="1"/>
          <p:nvPr/>
        </p:nvSpPr>
        <p:spPr>
          <a:xfrm>
            <a:off x="304800" y="990600"/>
            <a:ext cx="8610600" cy="5755422"/>
          </a:xfrm>
          <a:prstGeom prst="rect">
            <a:avLst/>
          </a:prstGeom>
          <a:noFill/>
        </p:spPr>
        <p:txBody>
          <a:bodyPr wrap="square" rtlCol="0">
            <a:spAutoFit/>
          </a:bodyPr>
          <a:lstStyle/>
          <a:p>
            <a:pPr>
              <a:buFont typeface="Arial" pitchFamily="34" charset="0"/>
              <a:buChar char="•"/>
            </a:pPr>
            <a:r>
              <a:rPr lang="en-US" sz="2400" dirty="0" smtClean="0"/>
              <a:t>  Electrons and other particles have wave properties</a:t>
            </a:r>
          </a:p>
          <a:p>
            <a:r>
              <a:rPr lang="en-US" sz="2400" dirty="0" smtClean="0"/>
              <a:t>	(interference)</a:t>
            </a:r>
          </a:p>
          <a:p>
            <a:endParaRPr lang="en-US" sz="800" dirty="0" smtClean="0"/>
          </a:p>
          <a:p>
            <a:pPr>
              <a:buFont typeface="Arial" pitchFamily="34" charset="0"/>
              <a:buChar char="•"/>
            </a:pPr>
            <a:r>
              <a:rPr lang="en-US" sz="2400" dirty="0" smtClean="0"/>
              <a:t>  When not being observed, electrons are spread out in space</a:t>
            </a:r>
          </a:p>
          <a:p>
            <a:r>
              <a:rPr lang="en-US" sz="2400" dirty="0" smtClean="0"/>
              <a:t>	(delocalized waves)</a:t>
            </a:r>
          </a:p>
          <a:p>
            <a:endParaRPr lang="en-US" sz="800" dirty="0" smtClean="0"/>
          </a:p>
          <a:p>
            <a:pPr>
              <a:buFont typeface="Arial" pitchFamily="34" charset="0"/>
              <a:buChar char="•"/>
            </a:pPr>
            <a:r>
              <a:rPr lang="en-US" sz="2400" dirty="0" smtClean="0"/>
              <a:t>  When being observed, electrons are found in one place</a:t>
            </a:r>
          </a:p>
          <a:p>
            <a:r>
              <a:rPr lang="en-US" sz="2400" dirty="0" smtClean="0"/>
              <a:t>	(localized particles)</a:t>
            </a:r>
          </a:p>
          <a:p>
            <a:endParaRPr lang="en-US" sz="800" dirty="0" smtClean="0"/>
          </a:p>
          <a:p>
            <a:pPr>
              <a:buFont typeface="Arial" pitchFamily="34" charset="0"/>
              <a:buChar char="•"/>
            </a:pPr>
            <a:r>
              <a:rPr lang="en-US" sz="2400" dirty="0" smtClean="0"/>
              <a:t>  Particles are described by wave functions:</a:t>
            </a:r>
          </a:p>
          <a:p>
            <a:r>
              <a:rPr lang="en-US" sz="2400" dirty="0" smtClean="0"/>
              <a:t>	(probabilistic, not deterministic)</a:t>
            </a:r>
          </a:p>
          <a:p>
            <a:endParaRPr lang="en-US" sz="800" dirty="0" smtClean="0"/>
          </a:p>
          <a:p>
            <a:pPr>
              <a:buFont typeface="Arial" pitchFamily="34" charset="0"/>
              <a:buChar char="•"/>
            </a:pPr>
            <a:r>
              <a:rPr lang="en-US" sz="2400" dirty="0" smtClean="0"/>
              <a:t>  Physically, what we measure is</a:t>
            </a:r>
          </a:p>
          <a:p>
            <a:endParaRPr lang="en-US" sz="800" dirty="0" smtClean="0"/>
          </a:p>
          <a:p>
            <a:r>
              <a:rPr lang="en-US" sz="2400" dirty="0" smtClean="0"/>
              <a:t>	(probability density for finding a particle in a particular place 	at a particular time)</a:t>
            </a:r>
          </a:p>
          <a:p>
            <a:endParaRPr lang="en-US" sz="800" dirty="0" smtClean="0"/>
          </a:p>
          <a:p>
            <a:pPr>
              <a:buFont typeface="Arial" pitchFamily="34" charset="0"/>
              <a:buChar char="•"/>
            </a:pPr>
            <a:r>
              <a:rPr lang="en-US" sz="2400" dirty="0" smtClean="0"/>
              <a:t>  Simultaneous</a:t>
            </a:r>
            <a:r>
              <a:rPr lang="en-US" sz="2400" dirty="0" smtClean="0"/>
              <a:t> </a:t>
            </a:r>
            <a:r>
              <a:rPr lang="en-US" sz="2400" dirty="0" smtClean="0"/>
              <a:t>knowledge</a:t>
            </a:r>
            <a:r>
              <a:rPr lang="en-US" sz="2400" dirty="0" smtClean="0"/>
              <a:t> </a:t>
            </a:r>
            <a:r>
              <a:rPr lang="en-US" sz="2400" dirty="0" smtClean="0"/>
              <a:t>of x &amp; p are constrained by the</a:t>
            </a:r>
          </a:p>
          <a:p>
            <a:endParaRPr lang="en-US" sz="800" dirty="0" smtClean="0"/>
          </a:p>
          <a:p>
            <a:r>
              <a:rPr lang="en-US" sz="2400" dirty="0" smtClean="0"/>
              <a:t>	Uncertainty Principle:</a:t>
            </a:r>
          </a:p>
        </p:txBody>
      </p:sp>
      <p:graphicFrame>
        <p:nvGraphicFramePr>
          <p:cNvPr id="5" name="Object 4"/>
          <p:cNvGraphicFramePr>
            <a:graphicFrameLocks noChangeAspect="1"/>
          </p:cNvGraphicFramePr>
          <p:nvPr/>
        </p:nvGraphicFramePr>
        <p:xfrm>
          <a:off x="5922963" y="3576638"/>
          <a:ext cx="1697037" cy="514350"/>
        </p:xfrm>
        <a:graphic>
          <a:graphicData uri="http://schemas.openxmlformats.org/presentationml/2006/ole">
            <p:oleObj spid="_x0000_s88066" name="Equation" r:id="rId3" imgW="838080" imgH="253800" progId="Equation.DSMT4">
              <p:embed/>
            </p:oleObj>
          </a:graphicData>
        </a:graphic>
      </p:graphicFrame>
      <p:graphicFrame>
        <p:nvGraphicFramePr>
          <p:cNvPr id="6" name="Object 5"/>
          <p:cNvGraphicFramePr>
            <a:graphicFrameLocks noChangeAspect="1"/>
          </p:cNvGraphicFramePr>
          <p:nvPr/>
        </p:nvGraphicFramePr>
        <p:xfrm>
          <a:off x="4495800" y="4343400"/>
          <a:ext cx="2205037" cy="557213"/>
        </p:xfrm>
        <a:graphic>
          <a:graphicData uri="http://schemas.openxmlformats.org/presentationml/2006/ole">
            <p:oleObj spid="_x0000_s88067" name="Equation" r:id="rId4" imgW="1104840" imgH="279360" progId="Equation.DSMT4">
              <p:embed/>
            </p:oleObj>
          </a:graphicData>
        </a:graphic>
      </p:graphicFrame>
      <p:graphicFrame>
        <p:nvGraphicFramePr>
          <p:cNvPr id="26628" name="Object 4"/>
          <p:cNvGraphicFramePr>
            <a:graphicFrameLocks noChangeAspect="1"/>
          </p:cNvGraphicFramePr>
          <p:nvPr/>
        </p:nvGraphicFramePr>
        <p:xfrm>
          <a:off x="4114800" y="6096000"/>
          <a:ext cx="1425575" cy="788987"/>
        </p:xfrm>
        <a:graphic>
          <a:graphicData uri="http://schemas.openxmlformats.org/presentationml/2006/ole">
            <p:oleObj spid="_x0000_s88068" name="Equation" r:id="rId5" imgW="71100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33696"/>
            <a:ext cx="9144000" cy="990600"/>
          </a:xfrm>
        </p:spPr>
        <p:txBody>
          <a:bodyPr/>
          <a:lstStyle/>
          <a:p>
            <a:r>
              <a:rPr lang="en-US" b="1" dirty="0"/>
              <a:t>PE </a:t>
            </a:r>
            <a:r>
              <a:rPr lang="en-US" b="1" dirty="0" smtClean="0"/>
              <a:t>summary:</a:t>
            </a:r>
            <a:endParaRPr lang="en-US" b="1" dirty="0"/>
          </a:p>
        </p:txBody>
      </p:sp>
      <p:sp>
        <p:nvSpPr>
          <p:cNvPr id="1922051" name="Text Box 3"/>
          <p:cNvSpPr txBox="1">
            <a:spLocks noChangeArrowheads="1"/>
          </p:cNvSpPr>
          <p:nvPr/>
        </p:nvSpPr>
        <p:spPr bwMode="auto">
          <a:xfrm>
            <a:off x="381000" y="990600"/>
            <a:ext cx="8458200" cy="4832092"/>
          </a:xfrm>
          <a:prstGeom prst="rect">
            <a:avLst/>
          </a:prstGeom>
          <a:noFill/>
          <a:ln w="12700">
            <a:noFill/>
            <a:miter lim="800000"/>
            <a:headEnd/>
            <a:tailEnd/>
          </a:ln>
        </p:spPr>
        <p:txBody>
          <a:bodyPr>
            <a:prstTxWarp prst="textNoShape">
              <a:avLst/>
            </a:prstTxWarp>
            <a:spAutoFit/>
          </a:bodyPr>
          <a:lstStyle/>
          <a:p>
            <a:pPr marL="282575" indent="-282575">
              <a:spcBef>
                <a:spcPct val="50000"/>
              </a:spcBef>
              <a:buFontTx/>
              <a:buChar char="•"/>
            </a:pPr>
            <a:r>
              <a:rPr lang="en-US" sz="2200" dirty="0"/>
              <a:t>Current responds instantaneously to light on/</a:t>
            </a:r>
            <a:r>
              <a:rPr lang="en-US" sz="2200" dirty="0" smtClean="0"/>
              <a:t>off</a:t>
            </a:r>
          </a:p>
          <a:p>
            <a:pPr marL="282575" indent="-282575">
              <a:spcBef>
                <a:spcPct val="50000"/>
              </a:spcBef>
            </a:pPr>
            <a:r>
              <a:rPr lang="en-US" sz="2200" dirty="0" err="1" smtClean="0">
                <a:sym typeface="Wingdings" charset="2"/>
              </a:rPr>
              <a:t></a:t>
            </a:r>
            <a:r>
              <a:rPr lang="en-US" sz="2200" dirty="0" smtClean="0">
                <a:sym typeface="Wingdings" charset="2"/>
              </a:rPr>
              <a:t> </a:t>
            </a:r>
            <a:r>
              <a:rPr lang="en-US" sz="2200" dirty="0">
                <a:sym typeface="Wingdings" charset="2"/>
              </a:rPr>
              <a:t>Not just a heating effect!</a:t>
            </a:r>
          </a:p>
          <a:p>
            <a:pPr marL="282575" indent="-282575">
              <a:spcBef>
                <a:spcPct val="50000"/>
              </a:spcBef>
              <a:buFontTx/>
              <a:buChar char="•"/>
            </a:pPr>
            <a:r>
              <a:rPr lang="en-US" sz="2200" dirty="0">
                <a:sym typeface="Wingdings" charset="2"/>
              </a:rPr>
              <a:t>Color matters: Below a certain frequency: No </a:t>
            </a:r>
            <a:r>
              <a:rPr lang="en-US" sz="2200" dirty="0" smtClean="0">
                <a:sym typeface="Wingdings" charset="2"/>
              </a:rPr>
              <a:t>electrons</a:t>
            </a:r>
          </a:p>
          <a:p>
            <a:pPr marL="282575" indent="-282575">
              <a:spcBef>
                <a:spcPct val="50000"/>
              </a:spcBef>
            </a:pPr>
            <a:r>
              <a:rPr lang="en-US" sz="2200" dirty="0" err="1" smtClean="0">
                <a:sym typeface="Wingdings" charset="2"/>
              </a:rPr>
              <a:t></a:t>
            </a:r>
            <a:r>
              <a:rPr lang="en-US" sz="2200" dirty="0" smtClean="0">
                <a:sym typeface="Wingdings" charset="2"/>
              </a:rPr>
              <a:t> </a:t>
            </a:r>
            <a:r>
              <a:rPr lang="en-US" sz="2200" dirty="0">
                <a:sym typeface="Wingdings" charset="2"/>
              </a:rPr>
              <a:t>Not just a heating effect!</a:t>
            </a:r>
          </a:p>
          <a:p>
            <a:pPr marL="282575" indent="-282575">
              <a:spcBef>
                <a:spcPct val="50000"/>
              </a:spcBef>
              <a:buFontTx/>
              <a:buChar char="•"/>
            </a:pPr>
            <a:r>
              <a:rPr lang="en-US" sz="2200" dirty="0">
                <a:sym typeface="Wingdings" charset="2"/>
              </a:rPr>
              <a:t>Positive voltage does not increase the current (remember the 'pool analogy')</a:t>
            </a:r>
          </a:p>
          <a:p>
            <a:pPr marL="282575" indent="-282575">
              <a:spcBef>
                <a:spcPct val="50000"/>
              </a:spcBef>
              <a:buFontTx/>
              <a:buChar char="•"/>
            </a:pPr>
            <a:r>
              <a:rPr lang="en-US" sz="2200" dirty="0">
                <a:sym typeface="Wingdings" charset="2"/>
              </a:rPr>
              <a:t>Negative voltages do decrease </a:t>
            </a:r>
            <a:r>
              <a:rPr lang="en-US" sz="2200" dirty="0" smtClean="0">
                <a:sym typeface="Wingdings" charset="2"/>
              </a:rPr>
              <a:t>current</a:t>
            </a:r>
          </a:p>
          <a:p>
            <a:pPr marL="282575" indent="-282575">
              <a:spcBef>
                <a:spcPct val="50000"/>
              </a:spcBef>
            </a:pPr>
            <a:r>
              <a:rPr lang="en-US" sz="2200" dirty="0" err="1" smtClean="0">
                <a:sym typeface="Wingdings" charset="2"/>
              </a:rPr>
              <a:t></a:t>
            </a:r>
            <a:r>
              <a:rPr lang="en-US" sz="2200" dirty="0" smtClean="0">
                <a:sym typeface="Wingdings" charset="2"/>
              </a:rPr>
              <a:t> </a:t>
            </a:r>
            <a:r>
              <a:rPr lang="en-US" sz="2200" dirty="0">
                <a:sym typeface="Wingdings" charset="2"/>
              </a:rPr>
              <a:t>Stopping voltage is equal to initial kinetic energy!</a:t>
            </a:r>
          </a:p>
          <a:p>
            <a:pPr marL="282575" indent="-282575">
              <a:spcBef>
                <a:spcPct val="50000"/>
              </a:spcBef>
              <a:buFontTx/>
              <a:buChar char="•"/>
            </a:pPr>
            <a:r>
              <a:rPr lang="en-US" sz="2200" dirty="0">
                <a:sym typeface="Wingdings" charset="2"/>
              </a:rPr>
              <a:t>Initial kinetic energy depends on color of the light.</a:t>
            </a:r>
          </a:p>
          <a:p>
            <a:pPr marL="282575" indent="-282575">
              <a:spcBef>
                <a:spcPct val="50000"/>
              </a:spcBef>
              <a:buFontTx/>
              <a:buChar char="•"/>
            </a:pPr>
            <a:r>
              <a:rPr lang="en-US" sz="2200" dirty="0">
                <a:sym typeface="Wingdings" charset="2"/>
              </a:rPr>
              <a:t>Current is proportional to the light intensity.</a:t>
            </a:r>
          </a:p>
        </p:txBody>
      </p:sp>
      <p:sp>
        <p:nvSpPr>
          <p:cNvPr id="5" name="Text Box 5"/>
          <p:cNvSpPr txBox="1">
            <a:spLocks noChangeArrowheads="1"/>
          </p:cNvSpPr>
          <p:nvPr/>
        </p:nvSpPr>
        <p:spPr bwMode="auto">
          <a:xfrm>
            <a:off x="1481138" y="676513"/>
            <a:ext cx="6181725" cy="336550"/>
          </a:xfrm>
          <a:prstGeom prst="rect">
            <a:avLst/>
          </a:prstGeom>
          <a:solidFill>
            <a:srgbClr val="FFCC00"/>
          </a:solidFill>
          <a:ln w="9525">
            <a:noFill/>
            <a:miter lim="800000"/>
            <a:headEnd/>
            <a:tailEnd/>
          </a:ln>
          <a:effectLst/>
        </p:spPr>
        <p:txBody>
          <a:bodyPr wrap="none">
            <a:prstTxWarp prst="textNoShape">
              <a:avLst/>
            </a:prstTxWarp>
            <a:spAutoFit/>
          </a:bodyPr>
          <a:lstStyle/>
          <a:p>
            <a:r>
              <a:rPr lang="en-US" sz="1600" dirty="0">
                <a:solidFill>
                  <a:schemeClr val="accent2"/>
                </a:solidFill>
                <a:hlinkClick r:id="rId2"/>
              </a:rPr>
              <a:t>http://phet.colorado.edu/simulations/photoelectric/photoelectric.jnlp</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685800"/>
          </a:xfrm>
        </p:spPr>
        <p:txBody>
          <a:bodyPr>
            <a:normAutofit fontScale="90000"/>
          </a:bodyPr>
          <a:lstStyle/>
          <a:p>
            <a:r>
              <a:rPr lang="en-US" sz="4000" b="1"/>
              <a:t>Summary PE effect:</a:t>
            </a:r>
          </a:p>
        </p:txBody>
      </p:sp>
      <p:grpSp>
        <p:nvGrpSpPr>
          <p:cNvPr id="2" name="Group 3"/>
          <p:cNvGrpSpPr>
            <a:grpSpLocks/>
          </p:cNvGrpSpPr>
          <p:nvPr/>
        </p:nvGrpSpPr>
        <p:grpSpPr bwMode="auto">
          <a:xfrm>
            <a:off x="536575" y="781050"/>
            <a:ext cx="4171950" cy="2139950"/>
            <a:chOff x="338" y="492"/>
            <a:chExt cx="2628" cy="1348"/>
          </a:xfrm>
        </p:grpSpPr>
        <p:pic>
          <p:nvPicPr>
            <p:cNvPr id="54303" name="Picture 4" descr="battery-D-cell"/>
            <p:cNvPicPr>
              <a:picLocks noChangeAspect="1" noChangeArrowheads="1"/>
            </p:cNvPicPr>
            <p:nvPr/>
          </p:nvPicPr>
          <p:blipFill>
            <a:blip r:embed="rId2"/>
            <a:srcRect/>
            <a:stretch>
              <a:fillRect/>
            </a:stretch>
          </p:blipFill>
          <p:spPr bwMode="auto">
            <a:xfrm>
              <a:off x="471" y="1616"/>
              <a:ext cx="284" cy="135"/>
            </a:xfrm>
            <a:prstGeom prst="rect">
              <a:avLst/>
            </a:prstGeom>
            <a:noFill/>
            <a:ln w="9525">
              <a:noFill/>
              <a:miter lim="800000"/>
              <a:headEnd/>
              <a:tailEnd/>
            </a:ln>
          </p:spPr>
        </p:pic>
        <p:sp>
          <p:nvSpPr>
            <p:cNvPr id="54304" name="Line 5"/>
            <p:cNvSpPr>
              <a:spLocks noChangeShapeType="1"/>
            </p:cNvSpPr>
            <p:nvPr/>
          </p:nvSpPr>
          <p:spPr bwMode="auto">
            <a:xfrm flipH="1">
              <a:off x="389" y="1561"/>
              <a:ext cx="2142" cy="1"/>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305" name="Rectangle 6"/>
            <p:cNvSpPr>
              <a:spLocks noChangeArrowheads="1"/>
            </p:cNvSpPr>
            <p:nvPr/>
          </p:nvSpPr>
          <p:spPr bwMode="auto">
            <a:xfrm>
              <a:off x="1113" y="1552"/>
              <a:ext cx="1457" cy="288"/>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0                   U</a:t>
              </a:r>
            </a:p>
          </p:txBody>
        </p:sp>
        <p:sp>
          <p:nvSpPr>
            <p:cNvPr id="54306" name="Rectangle 7"/>
            <p:cNvSpPr>
              <a:spLocks noChangeArrowheads="1"/>
            </p:cNvSpPr>
            <p:nvPr/>
          </p:nvSpPr>
          <p:spPr bwMode="auto">
            <a:xfrm rot="-5400000">
              <a:off x="974" y="937"/>
              <a:ext cx="335" cy="288"/>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  I</a:t>
              </a:r>
            </a:p>
          </p:txBody>
        </p:sp>
        <p:pic>
          <p:nvPicPr>
            <p:cNvPr id="54307" name="Picture 8" descr="battery-D-cell"/>
            <p:cNvPicPr>
              <a:picLocks noChangeAspect="1" noChangeArrowheads="1"/>
            </p:cNvPicPr>
            <p:nvPr/>
          </p:nvPicPr>
          <p:blipFill>
            <a:blip r:embed="rId3"/>
            <a:srcRect/>
            <a:stretch>
              <a:fillRect/>
            </a:stretch>
          </p:blipFill>
          <p:spPr bwMode="auto">
            <a:xfrm>
              <a:off x="1434" y="1603"/>
              <a:ext cx="301" cy="143"/>
            </a:xfrm>
            <a:prstGeom prst="rect">
              <a:avLst/>
            </a:prstGeom>
            <a:noFill/>
            <a:ln w="9525">
              <a:noFill/>
              <a:miter lim="800000"/>
              <a:headEnd/>
              <a:tailEnd/>
            </a:ln>
          </p:spPr>
        </p:pic>
        <p:sp>
          <p:nvSpPr>
            <p:cNvPr id="54308" name="Line 9"/>
            <p:cNvSpPr>
              <a:spLocks noChangeShapeType="1"/>
            </p:cNvSpPr>
            <p:nvPr/>
          </p:nvSpPr>
          <p:spPr bwMode="auto">
            <a:xfrm flipH="1">
              <a:off x="1270" y="1101"/>
              <a:ext cx="1194" cy="1"/>
            </a:xfrm>
            <a:prstGeom prst="line">
              <a:avLst/>
            </a:prstGeom>
            <a:noFill/>
            <a:ln w="38100">
              <a:solidFill>
                <a:schemeClr val="tx1"/>
              </a:solidFill>
              <a:round/>
              <a:headEnd/>
              <a:tailEnd/>
            </a:ln>
          </p:spPr>
          <p:txBody>
            <a:bodyPr>
              <a:prstTxWarp prst="textNoShape">
                <a:avLst/>
              </a:prstTxWarp>
            </a:bodyPr>
            <a:lstStyle/>
            <a:p>
              <a:endParaRPr lang="en-US"/>
            </a:p>
          </p:txBody>
        </p:sp>
        <p:sp>
          <p:nvSpPr>
            <p:cNvPr id="54309" name="Line 10"/>
            <p:cNvSpPr>
              <a:spLocks noChangeShapeType="1"/>
            </p:cNvSpPr>
            <p:nvPr/>
          </p:nvSpPr>
          <p:spPr bwMode="auto">
            <a:xfrm flipH="1">
              <a:off x="1043" y="1108"/>
              <a:ext cx="219" cy="455"/>
            </a:xfrm>
            <a:prstGeom prst="line">
              <a:avLst/>
            </a:prstGeom>
            <a:noFill/>
            <a:ln w="38100">
              <a:solidFill>
                <a:schemeClr val="tx1"/>
              </a:solidFill>
              <a:round/>
              <a:headEnd/>
              <a:tailEnd/>
            </a:ln>
          </p:spPr>
          <p:txBody>
            <a:bodyPr>
              <a:prstTxWarp prst="textNoShape">
                <a:avLst/>
              </a:prstTxWarp>
            </a:bodyPr>
            <a:lstStyle/>
            <a:p>
              <a:endParaRPr lang="en-US"/>
            </a:p>
          </p:txBody>
        </p:sp>
        <p:sp>
          <p:nvSpPr>
            <p:cNvPr id="54310" name="Line 11"/>
            <p:cNvSpPr>
              <a:spLocks noChangeShapeType="1"/>
            </p:cNvSpPr>
            <p:nvPr/>
          </p:nvSpPr>
          <p:spPr bwMode="auto">
            <a:xfrm flipV="1">
              <a:off x="389" y="1559"/>
              <a:ext cx="639" cy="2"/>
            </a:xfrm>
            <a:prstGeom prst="line">
              <a:avLst/>
            </a:prstGeom>
            <a:noFill/>
            <a:ln w="38100">
              <a:solidFill>
                <a:schemeClr val="bg2"/>
              </a:solidFill>
              <a:round/>
              <a:headEnd/>
              <a:tailEnd/>
            </a:ln>
          </p:spPr>
          <p:txBody>
            <a:bodyPr>
              <a:prstTxWarp prst="textNoShape">
                <a:avLst/>
              </a:prstTxWarp>
            </a:bodyPr>
            <a:lstStyle/>
            <a:p>
              <a:endParaRPr lang="en-US"/>
            </a:p>
          </p:txBody>
        </p:sp>
        <p:grpSp>
          <p:nvGrpSpPr>
            <p:cNvPr id="3" name="Group 12"/>
            <p:cNvGrpSpPr>
              <a:grpSpLocks/>
            </p:cNvGrpSpPr>
            <p:nvPr/>
          </p:nvGrpSpPr>
          <p:grpSpPr bwMode="auto">
            <a:xfrm>
              <a:off x="389" y="1368"/>
              <a:ext cx="2145" cy="191"/>
              <a:chOff x="207" y="1615"/>
              <a:chExt cx="2145" cy="211"/>
            </a:xfrm>
          </p:grpSpPr>
          <p:sp>
            <p:nvSpPr>
              <p:cNvPr id="54318" name="Line 13"/>
              <p:cNvSpPr>
                <a:spLocks noChangeShapeType="1"/>
              </p:cNvSpPr>
              <p:nvPr/>
            </p:nvSpPr>
            <p:spPr bwMode="auto">
              <a:xfrm flipH="1">
                <a:off x="1098" y="1619"/>
                <a:ext cx="1254" cy="0"/>
              </a:xfrm>
              <a:prstGeom prst="line">
                <a:avLst/>
              </a:prstGeom>
              <a:noFill/>
              <a:ln w="38100">
                <a:solidFill>
                  <a:schemeClr val="bg1">
                    <a:lumMod val="50000"/>
                  </a:schemeClr>
                </a:solidFill>
                <a:round/>
                <a:headEnd/>
                <a:tailEnd/>
              </a:ln>
            </p:spPr>
            <p:txBody>
              <a:bodyPr>
                <a:prstTxWarp prst="textNoShape">
                  <a:avLst/>
                </a:prstTxWarp>
              </a:bodyPr>
              <a:lstStyle/>
              <a:p>
                <a:endParaRPr lang="en-US"/>
              </a:p>
            </p:txBody>
          </p:sp>
          <p:sp>
            <p:nvSpPr>
              <p:cNvPr id="54319" name="Line 14"/>
              <p:cNvSpPr>
                <a:spLocks noChangeShapeType="1"/>
              </p:cNvSpPr>
              <p:nvPr/>
            </p:nvSpPr>
            <p:spPr bwMode="auto">
              <a:xfrm flipH="1">
                <a:off x="864" y="1615"/>
                <a:ext cx="216" cy="207"/>
              </a:xfrm>
              <a:prstGeom prst="line">
                <a:avLst/>
              </a:prstGeom>
              <a:noFill/>
              <a:ln w="38100">
                <a:solidFill>
                  <a:schemeClr val="bg1">
                    <a:lumMod val="50000"/>
                  </a:schemeClr>
                </a:solidFill>
                <a:round/>
                <a:headEnd/>
                <a:tailEnd/>
              </a:ln>
            </p:spPr>
            <p:txBody>
              <a:bodyPr>
                <a:prstTxWarp prst="textNoShape">
                  <a:avLst/>
                </a:prstTxWarp>
              </a:bodyPr>
              <a:lstStyle/>
              <a:p>
                <a:endParaRPr lang="en-US"/>
              </a:p>
            </p:txBody>
          </p:sp>
          <p:sp>
            <p:nvSpPr>
              <p:cNvPr id="54320" name="Line 15"/>
              <p:cNvSpPr>
                <a:spLocks noChangeShapeType="1"/>
              </p:cNvSpPr>
              <p:nvPr/>
            </p:nvSpPr>
            <p:spPr bwMode="auto">
              <a:xfrm flipH="1">
                <a:off x="207" y="1826"/>
                <a:ext cx="668" cy="0"/>
              </a:xfrm>
              <a:prstGeom prst="line">
                <a:avLst/>
              </a:prstGeom>
              <a:noFill/>
              <a:ln w="38100">
                <a:solidFill>
                  <a:schemeClr val="bg1">
                    <a:lumMod val="50000"/>
                  </a:schemeClr>
                </a:solidFill>
                <a:round/>
                <a:headEnd/>
                <a:tailEnd/>
              </a:ln>
            </p:spPr>
            <p:txBody>
              <a:bodyPr>
                <a:prstTxWarp prst="textNoShape">
                  <a:avLst/>
                </a:prstTxWarp>
              </a:bodyPr>
              <a:lstStyle/>
              <a:p>
                <a:endParaRPr lang="en-US"/>
              </a:p>
            </p:txBody>
          </p:sp>
        </p:grpSp>
        <p:grpSp>
          <p:nvGrpSpPr>
            <p:cNvPr id="4" name="Group 16"/>
            <p:cNvGrpSpPr>
              <a:grpSpLocks/>
            </p:cNvGrpSpPr>
            <p:nvPr/>
          </p:nvGrpSpPr>
          <p:grpSpPr bwMode="auto">
            <a:xfrm>
              <a:off x="1632" y="849"/>
              <a:ext cx="1238" cy="499"/>
              <a:chOff x="1718" y="1082"/>
              <a:chExt cx="1238" cy="551"/>
            </a:xfrm>
          </p:grpSpPr>
          <p:sp>
            <p:nvSpPr>
              <p:cNvPr id="54316" name="Rectangle 17"/>
              <p:cNvSpPr>
                <a:spLocks noChangeArrowheads="1"/>
              </p:cNvSpPr>
              <p:nvPr/>
            </p:nvSpPr>
            <p:spPr bwMode="auto">
              <a:xfrm>
                <a:off x="1718" y="1376"/>
                <a:ext cx="872" cy="257"/>
              </a:xfrm>
              <a:prstGeom prst="rect">
                <a:avLst/>
              </a:prstGeom>
              <a:noFill/>
              <a:ln w="9525">
                <a:noFill/>
                <a:miter lim="800000"/>
                <a:headEnd/>
                <a:tailEnd/>
              </a:ln>
            </p:spPr>
            <p:txBody>
              <a:bodyPr wrap="none">
                <a:prstTxWarp prst="textNoShape">
                  <a:avLst/>
                </a:prstTxWarp>
                <a:spAutoFit/>
              </a:bodyPr>
              <a:lstStyle/>
              <a:p>
                <a:r>
                  <a:rPr lang="en-US" dirty="0">
                    <a:solidFill>
                      <a:schemeClr val="bg1">
                        <a:lumMod val="50000"/>
                      </a:schemeClr>
                    </a:solidFill>
                  </a:rPr>
                  <a:t>low intensity</a:t>
                </a:r>
              </a:p>
            </p:txBody>
          </p:sp>
          <p:sp>
            <p:nvSpPr>
              <p:cNvPr id="54317" name="Rectangle 18"/>
              <p:cNvSpPr>
                <a:spLocks noChangeArrowheads="1"/>
              </p:cNvSpPr>
              <p:nvPr/>
            </p:nvSpPr>
            <p:spPr bwMode="auto">
              <a:xfrm>
                <a:off x="1718" y="1082"/>
                <a:ext cx="1238" cy="318"/>
              </a:xfrm>
              <a:prstGeom prst="rect">
                <a:avLst/>
              </a:prstGeom>
              <a:noFill/>
              <a:ln w="9525">
                <a:noFill/>
                <a:miter lim="800000"/>
                <a:headEnd/>
                <a:tailEnd/>
              </a:ln>
            </p:spPr>
            <p:txBody>
              <a:bodyPr wrap="none">
                <a:prstTxWarp prst="textNoShape">
                  <a:avLst/>
                </a:prstTxWarp>
                <a:spAutoFit/>
              </a:bodyPr>
              <a:lstStyle/>
              <a:p>
                <a:r>
                  <a:rPr lang="en-US"/>
                  <a:t>high intensity</a:t>
                </a:r>
              </a:p>
            </p:txBody>
          </p:sp>
        </p:grpSp>
        <p:sp>
          <p:nvSpPr>
            <p:cNvPr id="54313" name="Text Box 19"/>
            <p:cNvSpPr txBox="1">
              <a:spLocks noChangeArrowheads="1"/>
            </p:cNvSpPr>
            <p:nvPr/>
          </p:nvSpPr>
          <p:spPr bwMode="auto">
            <a:xfrm>
              <a:off x="422" y="528"/>
              <a:ext cx="2496" cy="327"/>
            </a:xfrm>
            <a:prstGeom prst="rect">
              <a:avLst/>
            </a:prstGeom>
            <a:noFill/>
            <a:ln w="12700">
              <a:noFill/>
              <a:miter lim="800000"/>
              <a:headEnd/>
              <a:tailEnd/>
            </a:ln>
          </p:spPr>
          <p:txBody>
            <a:bodyPr wrap="none">
              <a:prstTxWarp prst="textNoShape">
                <a:avLst/>
              </a:prstTxWarp>
              <a:spAutoFit/>
            </a:bodyPr>
            <a:lstStyle/>
            <a:p>
              <a:r>
                <a:rPr lang="en-US" b="1" u="sng"/>
                <a:t>1. Current vs. Voltage:</a:t>
              </a:r>
            </a:p>
          </p:txBody>
        </p:sp>
        <p:sp>
          <p:nvSpPr>
            <p:cNvPr id="54314" name="Rectangle 20"/>
            <p:cNvSpPr>
              <a:spLocks noChangeArrowheads="1"/>
            </p:cNvSpPr>
            <p:nvPr/>
          </p:nvSpPr>
          <p:spPr bwMode="auto">
            <a:xfrm>
              <a:off x="338" y="492"/>
              <a:ext cx="2628" cy="1332"/>
            </a:xfrm>
            <a:prstGeom prst="rect">
              <a:avLst/>
            </a:prstGeom>
            <a:noFill/>
            <a:ln w="12700">
              <a:solidFill>
                <a:schemeClr val="tx1"/>
              </a:solidFill>
              <a:miter lim="800000"/>
              <a:headEnd/>
              <a:tailEnd/>
            </a:ln>
          </p:spPr>
          <p:txBody>
            <a:bodyPr anchor="ctr">
              <a:prstTxWarp prst="textNoShape">
                <a:avLst/>
              </a:prstTxWarp>
              <a:spAutoFit/>
            </a:bodyPr>
            <a:lstStyle/>
            <a:p>
              <a:endParaRPr lang="en-US"/>
            </a:p>
          </p:txBody>
        </p:sp>
        <p:sp>
          <p:nvSpPr>
            <p:cNvPr id="54315" name="Line 21"/>
            <p:cNvSpPr>
              <a:spLocks noChangeShapeType="1"/>
            </p:cNvSpPr>
            <p:nvPr/>
          </p:nvSpPr>
          <p:spPr bwMode="auto">
            <a:xfrm flipH="1">
              <a:off x="1268" y="960"/>
              <a:ext cx="0" cy="624"/>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grpSp>
      <p:grpSp>
        <p:nvGrpSpPr>
          <p:cNvPr id="5" name="Group 22"/>
          <p:cNvGrpSpPr>
            <a:grpSpLocks/>
          </p:cNvGrpSpPr>
          <p:nvPr/>
        </p:nvGrpSpPr>
        <p:grpSpPr bwMode="auto">
          <a:xfrm>
            <a:off x="5486400" y="685800"/>
            <a:ext cx="2971800" cy="2733675"/>
            <a:chOff x="326" y="2262"/>
            <a:chExt cx="1872" cy="1722"/>
          </a:xfrm>
        </p:grpSpPr>
        <p:grpSp>
          <p:nvGrpSpPr>
            <p:cNvPr id="6" name="Group 23"/>
            <p:cNvGrpSpPr>
              <a:grpSpLocks/>
            </p:cNvGrpSpPr>
            <p:nvPr/>
          </p:nvGrpSpPr>
          <p:grpSpPr bwMode="auto">
            <a:xfrm>
              <a:off x="469" y="2639"/>
              <a:ext cx="1643" cy="1164"/>
              <a:chOff x="3933" y="2233"/>
              <a:chExt cx="1643" cy="1412"/>
            </a:xfrm>
          </p:grpSpPr>
          <p:sp>
            <p:nvSpPr>
              <p:cNvPr id="54298" name="Line 24"/>
              <p:cNvSpPr>
                <a:spLocks noChangeShapeType="1"/>
              </p:cNvSpPr>
              <p:nvPr/>
            </p:nvSpPr>
            <p:spPr bwMode="auto">
              <a:xfrm>
                <a:off x="4224" y="2352"/>
                <a:ext cx="0" cy="960"/>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299" name="Line 25"/>
              <p:cNvSpPr>
                <a:spLocks noChangeShapeType="1"/>
              </p:cNvSpPr>
              <p:nvPr/>
            </p:nvSpPr>
            <p:spPr bwMode="auto">
              <a:xfrm flipH="1">
                <a:off x="4176" y="3312"/>
                <a:ext cx="1392" cy="0"/>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300" name="Rectangle 26"/>
              <p:cNvSpPr>
                <a:spLocks noChangeArrowheads="1"/>
              </p:cNvSpPr>
              <p:nvPr/>
            </p:nvSpPr>
            <p:spPr bwMode="auto">
              <a:xfrm>
                <a:off x="3968" y="3296"/>
                <a:ext cx="1608" cy="349"/>
              </a:xfrm>
              <a:prstGeom prst="rect">
                <a:avLst/>
              </a:prstGeom>
              <a:noFill/>
              <a:ln w="9525">
                <a:noFill/>
                <a:miter lim="800000"/>
                <a:headEnd/>
                <a:tailEnd/>
              </a:ln>
            </p:spPr>
            <p:txBody>
              <a:bodyPr>
                <a:prstTxWarp prst="textNoShape">
                  <a:avLst/>
                </a:prstTxWarp>
                <a:spAutoFit/>
              </a:bodyPr>
              <a:lstStyle/>
              <a:p>
                <a:r>
                  <a:rPr lang="en-US">
                    <a:latin typeface="Comic Sans MS" charset="0"/>
                    <a:ea typeface="Times New Roman" charset="0"/>
                    <a:cs typeface="Times New Roman" charset="0"/>
                  </a:rPr>
                  <a:t>0        Frequency</a:t>
                </a:r>
              </a:p>
            </p:txBody>
          </p:sp>
          <p:sp>
            <p:nvSpPr>
              <p:cNvPr id="54301" name="Rectangle 27"/>
              <p:cNvSpPr>
                <a:spLocks noChangeArrowheads="1"/>
              </p:cNvSpPr>
              <p:nvPr/>
            </p:nvSpPr>
            <p:spPr bwMode="auto">
              <a:xfrm rot="-5400000">
                <a:off x="3874" y="2292"/>
                <a:ext cx="406" cy="288"/>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  I</a:t>
                </a:r>
              </a:p>
            </p:txBody>
          </p:sp>
          <p:sp>
            <p:nvSpPr>
              <p:cNvPr id="54302" name="Freeform 28"/>
              <p:cNvSpPr>
                <a:spLocks/>
              </p:cNvSpPr>
              <p:nvPr/>
            </p:nvSpPr>
            <p:spPr bwMode="auto">
              <a:xfrm>
                <a:off x="4218" y="2352"/>
                <a:ext cx="1098" cy="967"/>
              </a:xfrm>
              <a:custGeom>
                <a:avLst/>
                <a:gdLst>
                  <a:gd name="T0" fmla="*/ 0 w 1098"/>
                  <a:gd name="T1" fmla="*/ 73 h 1107"/>
                  <a:gd name="T2" fmla="*/ 270 w 1098"/>
                  <a:gd name="T3" fmla="*/ 72 h 1107"/>
                  <a:gd name="T4" fmla="*/ 618 w 1098"/>
                  <a:gd name="T5" fmla="*/ 62 h 1107"/>
                  <a:gd name="T6" fmla="*/ 864 w 1098"/>
                  <a:gd name="T7" fmla="*/ 37 h 1107"/>
                  <a:gd name="T8" fmla="*/ 1098 w 1098"/>
                  <a:gd name="T9" fmla="*/ 0 h 1107"/>
                  <a:gd name="T10" fmla="*/ 0 60000 65536"/>
                  <a:gd name="T11" fmla="*/ 0 60000 65536"/>
                  <a:gd name="T12" fmla="*/ 0 60000 65536"/>
                  <a:gd name="T13" fmla="*/ 0 60000 65536"/>
                  <a:gd name="T14" fmla="*/ 0 60000 65536"/>
                  <a:gd name="T15" fmla="*/ 0 w 1098"/>
                  <a:gd name="T16" fmla="*/ 0 h 1107"/>
                  <a:gd name="T17" fmla="*/ 1098 w 1098"/>
                  <a:gd name="T18" fmla="*/ 1107 h 1107"/>
                </a:gdLst>
                <a:ahLst/>
                <a:cxnLst>
                  <a:cxn ang="T10">
                    <a:pos x="T0" y="T1"/>
                  </a:cxn>
                  <a:cxn ang="T11">
                    <a:pos x="T2" y="T3"/>
                  </a:cxn>
                  <a:cxn ang="T12">
                    <a:pos x="T4" y="T5"/>
                  </a:cxn>
                  <a:cxn ang="T13">
                    <a:pos x="T6" y="T7"/>
                  </a:cxn>
                  <a:cxn ang="T14">
                    <a:pos x="T8" y="T9"/>
                  </a:cxn>
                </a:cxnLst>
                <a:rect l="T15" t="T16" r="T17" b="T18"/>
                <a:pathLst>
                  <a:path w="1098" h="1107">
                    <a:moveTo>
                      <a:pt x="0" y="1092"/>
                    </a:moveTo>
                    <a:cubicBezTo>
                      <a:pt x="45" y="1090"/>
                      <a:pt x="167" y="1107"/>
                      <a:pt x="270" y="1080"/>
                    </a:cubicBezTo>
                    <a:cubicBezTo>
                      <a:pt x="373" y="1053"/>
                      <a:pt x="519" y="1019"/>
                      <a:pt x="618" y="930"/>
                    </a:cubicBezTo>
                    <a:cubicBezTo>
                      <a:pt x="717" y="841"/>
                      <a:pt x="784" y="701"/>
                      <a:pt x="864" y="546"/>
                    </a:cubicBezTo>
                    <a:cubicBezTo>
                      <a:pt x="944" y="391"/>
                      <a:pt x="1049" y="114"/>
                      <a:pt x="1098" y="0"/>
                    </a:cubicBezTo>
                  </a:path>
                </a:pathLst>
              </a:custGeom>
              <a:noFill/>
              <a:ln w="38100" cmpd="sng">
                <a:solidFill>
                  <a:srgbClr val="FF0000"/>
                </a:solidFill>
                <a:round/>
                <a:headEnd/>
                <a:tailEnd/>
              </a:ln>
            </p:spPr>
            <p:txBody>
              <a:bodyPr>
                <a:prstTxWarp prst="textNoShape">
                  <a:avLst/>
                </a:prstTxWarp>
              </a:bodyPr>
              <a:lstStyle/>
              <a:p>
                <a:endParaRPr lang="en-US"/>
              </a:p>
            </p:txBody>
          </p:sp>
        </p:grpSp>
        <p:sp>
          <p:nvSpPr>
            <p:cNvPr id="54296" name="Text Box 29"/>
            <p:cNvSpPr txBox="1">
              <a:spLocks noChangeArrowheads="1"/>
            </p:cNvSpPr>
            <p:nvPr/>
          </p:nvSpPr>
          <p:spPr bwMode="auto">
            <a:xfrm>
              <a:off x="410" y="2262"/>
              <a:ext cx="1538" cy="291"/>
            </a:xfrm>
            <a:prstGeom prst="rect">
              <a:avLst/>
            </a:prstGeom>
            <a:noFill/>
            <a:ln w="12700">
              <a:noFill/>
              <a:miter lim="800000"/>
              <a:headEnd/>
              <a:tailEnd/>
            </a:ln>
          </p:spPr>
          <p:txBody>
            <a:bodyPr wrap="none">
              <a:prstTxWarp prst="textNoShape">
                <a:avLst/>
              </a:prstTxWarp>
              <a:spAutoFit/>
            </a:bodyPr>
            <a:lstStyle/>
            <a:p>
              <a:r>
                <a:rPr lang="en-US" b="1" u="sng" dirty="0"/>
                <a:t>2.</a:t>
              </a:r>
              <a:r>
                <a:rPr lang="en-US" b="1" u="sng" dirty="0" smtClean="0"/>
                <a:t> </a:t>
              </a:r>
              <a:r>
                <a:rPr lang="en-US" b="1" i="1" u="sng" dirty="0" smtClean="0"/>
                <a:t>Current</a:t>
              </a:r>
              <a:r>
                <a:rPr lang="en-US" b="1" u="sng" dirty="0" smtClean="0"/>
                <a:t> </a:t>
              </a:r>
              <a:r>
                <a:rPr lang="en-US" b="1" u="sng" dirty="0"/>
                <a:t>vs. </a:t>
              </a:r>
              <a:r>
                <a:rPr lang="en-US" b="1" i="1" u="sng" dirty="0" err="1"/>
                <a:t>f</a:t>
              </a:r>
              <a:r>
                <a:rPr lang="en-US" b="1" u="sng" dirty="0"/>
                <a:t>:</a:t>
              </a:r>
            </a:p>
          </p:txBody>
        </p:sp>
        <p:sp>
          <p:nvSpPr>
            <p:cNvPr id="54297" name="Rectangle 30"/>
            <p:cNvSpPr>
              <a:spLocks noChangeArrowheads="1"/>
            </p:cNvSpPr>
            <p:nvPr/>
          </p:nvSpPr>
          <p:spPr bwMode="auto">
            <a:xfrm>
              <a:off x="326" y="2268"/>
              <a:ext cx="1872" cy="1716"/>
            </a:xfrm>
            <a:prstGeom prst="rect">
              <a:avLst/>
            </a:prstGeom>
            <a:noFill/>
            <a:ln w="12700">
              <a:solidFill>
                <a:schemeClr val="tx1"/>
              </a:solidFill>
              <a:miter lim="800000"/>
              <a:headEnd/>
              <a:tailEnd/>
            </a:ln>
          </p:spPr>
          <p:txBody>
            <a:bodyPr anchor="ctr">
              <a:prstTxWarp prst="textNoShape">
                <a:avLst/>
              </a:prstTxWarp>
              <a:spAutoFit/>
            </a:bodyPr>
            <a:lstStyle/>
            <a:p>
              <a:endParaRPr lang="en-US"/>
            </a:p>
          </p:txBody>
        </p:sp>
      </p:grpSp>
      <p:grpSp>
        <p:nvGrpSpPr>
          <p:cNvPr id="7" name="Group 31"/>
          <p:cNvGrpSpPr>
            <a:grpSpLocks/>
          </p:cNvGrpSpPr>
          <p:nvPr/>
        </p:nvGrpSpPr>
        <p:grpSpPr bwMode="auto">
          <a:xfrm>
            <a:off x="4876800" y="3581400"/>
            <a:ext cx="3581400" cy="2743200"/>
            <a:chOff x="2390" y="2256"/>
            <a:chExt cx="2256" cy="1728"/>
          </a:xfrm>
        </p:grpSpPr>
        <p:grpSp>
          <p:nvGrpSpPr>
            <p:cNvPr id="8" name="Group 32"/>
            <p:cNvGrpSpPr>
              <a:grpSpLocks/>
            </p:cNvGrpSpPr>
            <p:nvPr/>
          </p:nvGrpSpPr>
          <p:grpSpPr bwMode="auto">
            <a:xfrm>
              <a:off x="2582" y="2592"/>
              <a:ext cx="1801" cy="1284"/>
              <a:chOff x="3072" y="2531"/>
              <a:chExt cx="1801" cy="1284"/>
            </a:xfrm>
          </p:grpSpPr>
          <p:sp>
            <p:nvSpPr>
              <p:cNvPr id="54289" name="Line 33"/>
              <p:cNvSpPr>
                <a:spLocks noChangeShapeType="1"/>
              </p:cNvSpPr>
              <p:nvPr/>
            </p:nvSpPr>
            <p:spPr bwMode="auto">
              <a:xfrm>
                <a:off x="3468" y="2840"/>
                <a:ext cx="1" cy="975"/>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290" name="Line 34"/>
              <p:cNvSpPr>
                <a:spLocks noChangeShapeType="1"/>
              </p:cNvSpPr>
              <p:nvPr/>
            </p:nvSpPr>
            <p:spPr bwMode="auto">
              <a:xfrm flipH="1">
                <a:off x="3072" y="3520"/>
                <a:ext cx="1801" cy="1"/>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291" name="Rectangle 35"/>
              <p:cNvSpPr>
                <a:spLocks noChangeArrowheads="1"/>
              </p:cNvSpPr>
              <p:nvPr/>
            </p:nvSpPr>
            <p:spPr bwMode="auto">
              <a:xfrm>
                <a:off x="3264" y="3504"/>
                <a:ext cx="1608" cy="288"/>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0        Frequency</a:t>
                </a:r>
              </a:p>
            </p:txBody>
          </p:sp>
          <p:sp>
            <p:nvSpPr>
              <p:cNvPr id="54292" name="Rectangle 36"/>
              <p:cNvSpPr>
                <a:spLocks noChangeArrowheads="1"/>
              </p:cNvSpPr>
              <p:nvPr/>
            </p:nvSpPr>
            <p:spPr bwMode="auto">
              <a:xfrm rot="-5400000">
                <a:off x="2835" y="2870"/>
                <a:ext cx="965" cy="288"/>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Initial KE</a:t>
                </a:r>
              </a:p>
            </p:txBody>
          </p:sp>
          <p:sp>
            <p:nvSpPr>
              <p:cNvPr id="54293" name="Line 37"/>
              <p:cNvSpPr>
                <a:spLocks noChangeShapeType="1"/>
              </p:cNvSpPr>
              <p:nvPr/>
            </p:nvSpPr>
            <p:spPr bwMode="auto">
              <a:xfrm flipV="1">
                <a:off x="3781" y="2779"/>
                <a:ext cx="689" cy="736"/>
              </a:xfrm>
              <a:prstGeom prst="line">
                <a:avLst/>
              </a:prstGeom>
              <a:noFill/>
              <a:ln w="38100">
                <a:solidFill>
                  <a:srgbClr val="FF0000"/>
                </a:solidFill>
                <a:round/>
                <a:headEnd/>
                <a:tailEnd/>
              </a:ln>
            </p:spPr>
            <p:txBody>
              <a:bodyPr>
                <a:prstTxWarp prst="textNoShape">
                  <a:avLst/>
                </a:prstTxWarp>
              </a:bodyPr>
              <a:lstStyle/>
              <a:p>
                <a:endParaRPr lang="en-US"/>
              </a:p>
            </p:txBody>
          </p:sp>
          <p:sp>
            <p:nvSpPr>
              <p:cNvPr id="54294" name="Line 38"/>
              <p:cNvSpPr>
                <a:spLocks noChangeShapeType="1"/>
              </p:cNvSpPr>
              <p:nvPr/>
            </p:nvSpPr>
            <p:spPr bwMode="auto">
              <a:xfrm flipV="1">
                <a:off x="3476" y="3519"/>
                <a:ext cx="305" cy="0"/>
              </a:xfrm>
              <a:prstGeom prst="line">
                <a:avLst/>
              </a:prstGeom>
              <a:noFill/>
              <a:ln w="38100">
                <a:solidFill>
                  <a:srgbClr val="FF0000"/>
                </a:solidFill>
                <a:round/>
                <a:headEnd/>
                <a:tailEnd/>
              </a:ln>
            </p:spPr>
            <p:txBody>
              <a:bodyPr>
                <a:prstTxWarp prst="textNoShape">
                  <a:avLst/>
                </a:prstTxWarp>
              </a:bodyPr>
              <a:lstStyle/>
              <a:p>
                <a:endParaRPr lang="en-US"/>
              </a:p>
            </p:txBody>
          </p:sp>
        </p:grpSp>
        <p:sp>
          <p:nvSpPr>
            <p:cNvPr id="54287" name="Text Box 39"/>
            <p:cNvSpPr txBox="1">
              <a:spLocks noChangeArrowheads="1"/>
            </p:cNvSpPr>
            <p:nvPr/>
          </p:nvSpPr>
          <p:spPr bwMode="auto">
            <a:xfrm>
              <a:off x="2486" y="2256"/>
              <a:ext cx="1984" cy="327"/>
            </a:xfrm>
            <a:prstGeom prst="rect">
              <a:avLst/>
            </a:prstGeom>
            <a:noFill/>
            <a:ln w="12700">
              <a:noFill/>
              <a:miter lim="800000"/>
              <a:headEnd/>
              <a:tailEnd/>
            </a:ln>
          </p:spPr>
          <p:txBody>
            <a:bodyPr wrap="none">
              <a:prstTxWarp prst="textNoShape">
                <a:avLst/>
              </a:prstTxWarp>
              <a:spAutoFit/>
            </a:bodyPr>
            <a:lstStyle/>
            <a:p>
              <a:r>
                <a:rPr lang="en-US"/>
                <a:t>or: </a:t>
              </a:r>
              <a:r>
                <a:rPr lang="en-US" b="1" u="sng"/>
                <a:t>Initial KE vs. </a:t>
              </a:r>
              <a:r>
                <a:rPr lang="en-US" b="1" i="1" u="sng"/>
                <a:t>f</a:t>
              </a:r>
              <a:r>
                <a:rPr lang="en-US" b="1" u="sng"/>
                <a:t>:</a:t>
              </a:r>
            </a:p>
          </p:txBody>
        </p:sp>
        <p:sp>
          <p:nvSpPr>
            <p:cNvPr id="54288" name="Rectangle 40"/>
            <p:cNvSpPr>
              <a:spLocks noChangeArrowheads="1"/>
            </p:cNvSpPr>
            <p:nvPr/>
          </p:nvSpPr>
          <p:spPr bwMode="auto">
            <a:xfrm>
              <a:off x="2390" y="2256"/>
              <a:ext cx="2256" cy="1728"/>
            </a:xfrm>
            <a:prstGeom prst="rect">
              <a:avLst/>
            </a:prstGeom>
            <a:noFill/>
            <a:ln w="12700">
              <a:solidFill>
                <a:schemeClr val="tx1"/>
              </a:solidFill>
              <a:miter lim="800000"/>
              <a:headEnd/>
              <a:tailEnd/>
            </a:ln>
          </p:spPr>
          <p:txBody>
            <a:bodyPr wrap="none" anchor="ctr">
              <a:prstTxWarp prst="textNoShape">
                <a:avLst/>
              </a:prstTxWarp>
              <a:spAutoFit/>
            </a:bodyPr>
            <a:lstStyle/>
            <a:p>
              <a:endParaRPr lang="en-US"/>
            </a:p>
          </p:txBody>
        </p:sp>
      </p:grpSp>
      <p:grpSp>
        <p:nvGrpSpPr>
          <p:cNvPr id="9" name="Group 41"/>
          <p:cNvGrpSpPr>
            <a:grpSpLocks/>
          </p:cNvGrpSpPr>
          <p:nvPr/>
        </p:nvGrpSpPr>
        <p:grpSpPr bwMode="auto">
          <a:xfrm>
            <a:off x="685801" y="3581400"/>
            <a:ext cx="3953932" cy="2743200"/>
            <a:chOff x="3168" y="432"/>
            <a:chExt cx="2367" cy="1728"/>
          </a:xfrm>
        </p:grpSpPr>
        <p:sp>
          <p:nvSpPr>
            <p:cNvPr id="54279" name="Line 42"/>
            <p:cNvSpPr>
              <a:spLocks noChangeShapeType="1"/>
            </p:cNvSpPr>
            <p:nvPr/>
          </p:nvSpPr>
          <p:spPr bwMode="auto">
            <a:xfrm>
              <a:off x="3938" y="1077"/>
              <a:ext cx="1" cy="975"/>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280" name="Line 43"/>
            <p:cNvSpPr>
              <a:spLocks noChangeShapeType="1"/>
            </p:cNvSpPr>
            <p:nvPr/>
          </p:nvSpPr>
          <p:spPr bwMode="auto">
            <a:xfrm flipH="1">
              <a:off x="3542" y="1757"/>
              <a:ext cx="1801" cy="1"/>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281" name="Rectangle 44"/>
            <p:cNvSpPr>
              <a:spLocks noChangeArrowheads="1"/>
            </p:cNvSpPr>
            <p:nvPr/>
          </p:nvSpPr>
          <p:spPr bwMode="auto">
            <a:xfrm>
              <a:off x="3734" y="1741"/>
              <a:ext cx="1642" cy="288"/>
            </a:xfrm>
            <a:prstGeom prst="rect">
              <a:avLst/>
            </a:prstGeom>
            <a:noFill/>
            <a:ln w="9525">
              <a:noFill/>
              <a:miter lim="800000"/>
              <a:headEnd/>
              <a:tailEnd/>
            </a:ln>
          </p:spPr>
          <p:txBody>
            <a:bodyPr wrap="square">
              <a:prstTxWarp prst="textNoShape">
                <a:avLst/>
              </a:prstTxWarp>
              <a:spAutoFit/>
            </a:bodyPr>
            <a:lstStyle/>
            <a:p>
              <a:r>
                <a:rPr lang="en-US">
                  <a:latin typeface="Comic Sans MS" charset="0"/>
                  <a:ea typeface="Times New Roman" charset="0"/>
                  <a:cs typeface="Times New Roman" charset="0"/>
                </a:rPr>
                <a:t>0          Intensity</a:t>
              </a:r>
            </a:p>
          </p:txBody>
        </p:sp>
        <p:sp>
          <p:nvSpPr>
            <p:cNvPr id="54282" name="Rectangle 45"/>
            <p:cNvSpPr>
              <a:spLocks noChangeArrowheads="1"/>
            </p:cNvSpPr>
            <p:nvPr/>
          </p:nvSpPr>
          <p:spPr bwMode="auto">
            <a:xfrm rot="16200000">
              <a:off x="3677" y="981"/>
              <a:ext cx="221" cy="276"/>
            </a:xfrm>
            <a:prstGeom prst="rect">
              <a:avLst/>
            </a:prstGeom>
            <a:noFill/>
            <a:ln w="9525">
              <a:noFill/>
              <a:miter lim="800000"/>
              <a:headEnd/>
              <a:tailEnd/>
            </a:ln>
          </p:spPr>
          <p:txBody>
            <a:bodyPr wrap="square">
              <a:prstTxWarp prst="textNoShape">
                <a:avLst/>
              </a:prstTxWarp>
              <a:spAutoFit/>
            </a:bodyPr>
            <a:lstStyle/>
            <a:p>
              <a:r>
                <a:rPr lang="en-US">
                  <a:latin typeface="Comic Sans MS" charset="0"/>
                  <a:ea typeface="Times New Roman" charset="0"/>
                  <a:cs typeface="Times New Roman" charset="0"/>
                </a:rPr>
                <a:t>I</a:t>
              </a:r>
            </a:p>
          </p:txBody>
        </p:sp>
        <p:sp>
          <p:nvSpPr>
            <p:cNvPr id="54283" name="Line 46"/>
            <p:cNvSpPr>
              <a:spLocks noChangeShapeType="1"/>
            </p:cNvSpPr>
            <p:nvPr/>
          </p:nvSpPr>
          <p:spPr bwMode="auto">
            <a:xfrm flipV="1">
              <a:off x="3946" y="912"/>
              <a:ext cx="1228" cy="844"/>
            </a:xfrm>
            <a:prstGeom prst="line">
              <a:avLst/>
            </a:prstGeom>
            <a:noFill/>
            <a:ln w="38100">
              <a:solidFill>
                <a:srgbClr val="0033CC"/>
              </a:solidFill>
              <a:round/>
              <a:headEnd/>
              <a:tailEnd/>
            </a:ln>
          </p:spPr>
          <p:txBody>
            <a:bodyPr>
              <a:prstTxWarp prst="textNoShape">
                <a:avLst/>
              </a:prstTxWarp>
            </a:bodyPr>
            <a:lstStyle/>
            <a:p>
              <a:endParaRPr lang="en-US"/>
            </a:p>
          </p:txBody>
        </p:sp>
        <p:sp>
          <p:nvSpPr>
            <p:cNvPr id="54284" name="Text Box 47"/>
            <p:cNvSpPr txBox="1">
              <a:spLocks noChangeArrowheads="1"/>
            </p:cNvSpPr>
            <p:nvPr/>
          </p:nvSpPr>
          <p:spPr bwMode="auto">
            <a:xfrm>
              <a:off x="3264" y="432"/>
              <a:ext cx="2271" cy="291"/>
            </a:xfrm>
            <a:prstGeom prst="rect">
              <a:avLst/>
            </a:prstGeom>
            <a:noFill/>
            <a:ln w="12700">
              <a:noFill/>
              <a:miter lim="800000"/>
              <a:headEnd/>
              <a:tailEnd/>
            </a:ln>
          </p:spPr>
          <p:txBody>
            <a:bodyPr wrap="square">
              <a:prstTxWarp prst="textNoShape">
                <a:avLst/>
              </a:prstTxWarp>
              <a:spAutoFit/>
            </a:bodyPr>
            <a:lstStyle/>
            <a:p>
              <a:r>
                <a:rPr lang="en-US" b="1" u="sng" dirty="0"/>
                <a:t>3.</a:t>
              </a:r>
              <a:r>
                <a:rPr lang="en-US" b="1" u="sng" dirty="0" smtClean="0"/>
                <a:t> </a:t>
              </a:r>
              <a:r>
                <a:rPr lang="en-US" b="1" i="1" u="sng" dirty="0" smtClean="0"/>
                <a:t>Current</a:t>
              </a:r>
              <a:r>
                <a:rPr lang="en-US" b="1" u="sng" dirty="0" smtClean="0"/>
                <a:t> </a:t>
              </a:r>
              <a:r>
                <a:rPr lang="en-US" b="1" u="sng" dirty="0"/>
                <a:t>vs. intensity:</a:t>
              </a:r>
            </a:p>
          </p:txBody>
        </p:sp>
        <p:sp>
          <p:nvSpPr>
            <p:cNvPr id="54285" name="Rectangle 48"/>
            <p:cNvSpPr>
              <a:spLocks noChangeArrowheads="1"/>
            </p:cNvSpPr>
            <p:nvPr/>
          </p:nvSpPr>
          <p:spPr bwMode="auto">
            <a:xfrm>
              <a:off x="3168" y="432"/>
              <a:ext cx="2256" cy="1728"/>
            </a:xfrm>
            <a:prstGeom prst="rect">
              <a:avLst/>
            </a:prstGeom>
            <a:noFill/>
            <a:ln w="12700">
              <a:solidFill>
                <a:schemeClr val="tx1"/>
              </a:solidFill>
              <a:miter lim="800000"/>
              <a:headEnd/>
              <a:tailEnd/>
            </a:ln>
          </p:spPr>
          <p:txBody>
            <a:bodyPr wrap="square"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p:stCondLst>
                              <p:cond delay="2000"/>
                            </p:stCondLst>
                            <p:childTnLst>
                              <p:par>
                                <p:cTn id="14" presetID="10" presetClass="entr" presetSubtype="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1275" y="152400"/>
            <a:ext cx="9102725" cy="3416320"/>
          </a:xfrm>
          <a:prstGeom prst="rect">
            <a:avLst/>
          </a:prstGeom>
          <a:noFill/>
          <a:ln w="9525">
            <a:noFill/>
            <a:miter lim="800000"/>
            <a:headEnd/>
            <a:tailEnd/>
          </a:ln>
          <a:effectLst/>
        </p:spPr>
        <p:txBody>
          <a:bodyPr wrap="square">
            <a:prstTxWarp prst="textNoShape">
              <a:avLst/>
            </a:prstTxWarp>
            <a:spAutoFit/>
          </a:bodyPr>
          <a:lstStyle/>
          <a:p>
            <a:pPr marL="342900" indent="-342900"/>
            <a:r>
              <a:rPr lang="en-US" sz="2200" u="sng" dirty="0"/>
              <a:t>Summary of what we know so far:</a:t>
            </a:r>
            <a:r>
              <a:rPr lang="en-US" sz="2200" dirty="0"/>
              <a:t> </a:t>
            </a:r>
          </a:p>
          <a:p>
            <a:pPr marL="342900" indent="-342900">
              <a:buFontTx/>
              <a:buAutoNum type="arabicPeriod"/>
            </a:pPr>
            <a:r>
              <a:rPr lang="en-US" sz="2200" dirty="0"/>
              <a:t>If light can kick out electron, then even smallest intensities of that light will continue to kick out electrons. </a:t>
            </a:r>
            <a:r>
              <a:rPr lang="en-US" sz="2200" dirty="0" err="1"/>
              <a:t>KE</a:t>
            </a:r>
            <a:r>
              <a:rPr lang="en-US" sz="2200" dirty="0"/>
              <a:t> of electrons does not depend on intensity.   </a:t>
            </a:r>
          </a:p>
          <a:p>
            <a:pPr marL="342900" indent="-342900"/>
            <a:r>
              <a:rPr lang="en-US" sz="2200" dirty="0" smtClean="0"/>
              <a:t>	</a:t>
            </a:r>
          </a:p>
          <a:p>
            <a:pPr marL="342900" indent="-342900"/>
            <a:r>
              <a:rPr lang="en-US" sz="2200" dirty="0"/>
              <a:t>2. Lower frequencies of light means lower initial </a:t>
            </a:r>
            <a:r>
              <a:rPr lang="en-US" sz="2200" dirty="0" err="1"/>
              <a:t>KE</a:t>
            </a:r>
            <a:r>
              <a:rPr lang="en-US" sz="2200" dirty="0"/>
              <a:t> of electrons</a:t>
            </a:r>
          </a:p>
          <a:p>
            <a:pPr marL="342900" indent="-342900"/>
            <a:r>
              <a:rPr lang="en-US" sz="2200" dirty="0"/>
              <a:t>   &amp; </a:t>
            </a:r>
            <a:r>
              <a:rPr lang="en-US" sz="2200" dirty="0" err="1"/>
              <a:t>KE</a:t>
            </a:r>
            <a:r>
              <a:rPr lang="en-US" sz="2200" dirty="0"/>
              <a:t> changes linearly with frequency.  </a:t>
            </a:r>
          </a:p>
          <a:p>
            <a:pPr marL="342900" indent="-342900"/>
            <a:r>
              <a:rPr lang="en-US" sz="2200" dirty="0" smtClean="0"/>
              <a:t>	</a:t>
            </a:r>
            <a:endParaRPr lang="en-US" sz="2200" dirty="0" smtClean="0">
              <a:solidFill>
                <a:srgbClr val="FF0000"/>
              </a:solidFill>
            </a:endParaRPr>
          </a:p>
          <a:p>
            <a:pPr marL="342900" indent="-342900"/>
            <a:r>
              <a:rPr lang="en-US" sz="2200" dirty="0"/>
              <a:t>3.</a:t>
            </a:r>
            <a:r>
              <a:rPr lang="en-US" sz="2200" dirty="0" smtClean="0"/>
              <a:t> Minimum </a:t>
            </a:r>
            <a:r>
              <a:rPr lang="en-US" sz="2200" dirty="0"/>
              <a:t>frequency below which light won’t kick out electrons. </a:t>
            </a:r>
          </a:p>
          <a:p>
            <a:pPr marL="342900" indent="-342900"/>
            <a:r>
              <a:rPr lang="en-US" dirty="0" smtClean="0"/>
              <a:t>	</a:t>
            </a:r>
            <a:endParaRPr lang="en-US" dirty="0">
              <a:solidFill>
                <a:srgbClr val="FF0000"/>
              </a:solidFill>
            </a:endParaRPr>
          </a:p>
        </p:txBody>
      </p:sp>
      <p:sp>
        <p:nvSpPr>
          <p:cNvPr id="40963" name="Text Box 3"/>
          <p:cNvSpPr txBox="1">
            <a:spLocks noChangeArrowheads="1"/>
          </p:cNvSpPr>
          <p:nvPr/>
        </p:nvSpPr>
        <p:spPr bwMode="auto">
          <a:xfrm>
            <a:off x="136080" y="4268883"/>
            <a:ext cx="8038504" cy="1785104"/>
          </a:xfrm>
          <a:prstGeom prst="rect">
            <a:avLst/>
          </a:prstGeom>
          <a:noFill/>
          <a:ln w="57150">
            <a:solidFill>
              <a:srgbClr val="FF0000"/>
            </a:solidFill>
            <a:miter lim="800000"/>
            <a:headEnd/>
            <a:tailEnd/>
          </a:ln>
          <a:effectLst/>
        </p:spPr>
        <p:txBody>
          <a:bodyPr wrap="none">
            <a:prstTxWarp prst="textNoShape">
              <a:avLst/>
            </a:prstTxWarp>
            <a:spAutoFit/>
          </a:bodyPr>
          <a:lstStyle/>
          <a:p>
            <a:r>
              <a:rPr lang="en-US" sz="2200" i="1" dirty="0">
                <a:solidFill>
                  <a:srgbClr val="FF0000"/>
                </a:solidFill>
              </a:rPr>
              <a:t>(Einstein) </a:t>
            </a:r>
            <a:r>
              <a:rPr lang="en-US" sz="2200" dirty="0">
                <a:solidFill>
                  <a:srgbClr val="FF0000"/>
                </a:solidFill>
              </a:rPr>
              <a:t>Need “photon” picture of light to explain observations:</a:t>
            </a:r>
          </a:p>
          <a:p>
            <a:r>
              <a:rPr lang="en-US" sz="2200" dirty="0">
                <a:solidFill>
                  <a:srgbClr val="FF0000"/>
                </a:solidFill>
              </a:rPr>
              <a:t>- Light comes in chunks (“particle-like”) of energy (“photon”)</a:t>
            </a:r>
          </a:p>
          <a:p>
            <a:r>
              <a:rPr lang="en-US" sz="2200" dirty="0">
                <a:solidFill>
                  <a:srgbClr val="FF0000"/>
                </a:solidFill>
              </a:rPr>
              <a:t>- a photon interacts only with single electron </a:t>
            </a:r>
          </a:p>
          <a:p>
            <a:r>
              <a:rPr lang="en-US" sz="2200" dirty="0">
                <a:solidFill>
                  <a:srgbClr val="FF0000"/>
                </a:solidFill>
              </a:rPr>
              <a:t>- Photon energy depends on frequency of </a:t>
            </a:r>
            <a:r>
              <a:rPr lang="en-US" sz="2200" dirty="0" smtClean="0">
                <a:solidFill>
                  <a:srgbClr val="FF0000"/>
                </a:solidFill>
              </a:rPr>
              <a:t>light </a:t>
            </a:r>
            <a:r>
              <a:rPr lang="en-US" sz="2200" dirty="0">
                <a:solidFill>
                  <a:srgbClr val="FF0000"/>
                </a:solidFill>
              </a:rPr>
              <a:t>… </a:t>
            </a:r>
          </a:p>
          <a:p>
            <a:r>
              <a:rPr lang="en-US" sz="2200" dirty="0">
                <a:solidFill>
                  <a:srgbClr val="FF0000"/>
                </a:solidFill>
              </a:rPr>
              <a:t>for lower frequencies, photon energy not enough to free an electron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6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6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P spid="40963"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 name="Slide Number Placeholder 5"/>
          <p:cNvSpPr>
            <a:spLocks noGrp="1"/>
          </p:cNvSpPr>
          <p:nvPr>
            <p:ph type="sldNum" sz="quarter" idx="12"/>
          </p:nvPr>
        </p:nvSpPr>
        <p:spPr/>
        <p:txBody>
          <a:bodyPr/>
          <a:lstStyle/>
          <a:p>
            <a:fld id="{0E0BC9A5-5874-264D-97D1-C015D1C54768}" type="slidenum">
              <a:rPr lang="en-US"/>
              <a:pPr/>
              <a:t>16</a:t>
            </a:fld>
            <a:endParaRPr lang="en-US"/>
          </a:p>
        </p:txBody>
      </p:sp>
      <p:sp>
        <p:nvSpPr>
          <p:cNvPr id="52226" name="Rectangle 2"/>
          <p:cNvSpPr>
            <a:spLocks noGrp="1" noChangeArrowheads="1"/>
          </p:cNvSpPr>
          <p:nvPr>
            <p:ph type="title"/>
          </p:nvPr>
        </p:nvSpPr>
        <p:spPr>
          <a:xfrm>
            <a:off x="457200" y="131763"/>
            <a:ext cx="8229600" cy="525462"/>
          </a:xfrm>
        </p:spPr>
        <p:txBody>
          <a:bodyPr>
            <a:normAutofit fontScale="90000"/>
          </a:bodyPr>
          <a:lstStyle/>
          <a:p>
            <a:r>
              <a:rPr lang="en-US" sz="3200"/>
              <a:t>individual atoms vs. atoms bound in solids </a:t>
            </a:r>
          </a:p>
        </p:txBody>
      </p:sp>
      <p:grpSp>
        <p:nvGrpSpPr>
          <p:cNvPr id="2" name="Group 59"/>
          <p:cNvGrpSpPr>
            <a:grpSpLocks/>
          </p:cNvGrpSpPr>
          <p:nvPr/>
        </p:nvGrpSpPr>
        <p:grpSpPr bwMode="auto">
          <a:xfrm>
            <a:off x="3724275" y="925513"/>
            <a:ext cx="5329238" cy="5273675"/>
            <a:chOff x="2346" y="583"/>
            <a:chExt cx="3357" cy="3322"/>
          </a:xfrm>
        </p:grpSpPr>
        <p:sp>
          <p:nvSpPr>
            <p:cNvPr id="52266" name="Text Box 42"/>
            <p:cNvSpPr txBox="1">
              <a:spLocks noChangeArrowheads="1"/>
            </p:cNvSpPr>
            <p:nvPr/>
          </p:nvSpPr>
          <p:spPr bwMode="auto">
            <a:xfrm>
              <a:off x="3216" y="901"/>
              <a:ext cx="2487" cy="1124"/>
            </a:xfrm>
            <a:prstGeom prst="rect">
              <a:avLst/>
            </a:prstGeom>
            <a:noFill/>
            <a:ln w="9525">
              <a:noFill/>
              <a:miter lim="800000"/>
              <a:headEnd/>
              <a:tailEnd/>
            </a:ln>
            <a:effectLst/>
          </p:spPr>
          <p:txBody>
            <a:bodyPr>
              <a:prstTxWarp prst="textNoShape">
                <a:avLst/>
              </a:prstTxWarp>
              <a:spAutoFit/>
            </a:bodyPr>
            <a:lstStyle/>
            <a:p>
              <a:r>
                <a:rPr lang="en-US" sz="2200" dirty="0"/>
                <a:t>Highest energy electrons are </a:t>
              </a:r>
              <a:r>
                <a:rPr lang="en-US" sz="2200" dirty="0" smtClean="0"/>
                <a:t>in a </a:t>
              </a:r>
              <a:r>
                <a:rPr lang="en-US" sz="2200" dirty="0"/>
                <a:t>“band” of energy levels: Lots and lots of energy levels spaced really close together </a:t>
              </a:r>
            </a:p>
            <a:p>
              <a:r>
                <a:rPr lang="en-US" sz="2200" dirty="0"/>
                <a:t>(a continuum of levels) </a:t>
              </a:r>
            </a:p>
          </p:txBody>
        </p:sp>
        <p:grpSp>
          <p:nvGrpSpPr>
            <p:cNvPr id="3" name="Group 57"/>
            <p:cNvGrpSpPr>
              <a:grpSpLocks/>
            </p:cNvGrpSpPr>
            <p:nvPr/>
          </p:nvGrpSpPr>
          <p:grpSpPr bwMode="auto">
            <a:xfrm>
              <a:off x="2346" y="583"/>
              <a:ext cx="2641" cy="3322"/>
              <a:chOff x="2346" y="583"/>
              <a:chExt cx="2641" cy="3322"/>
            </a:xfrm>
          </p:grpSpPr>
          <p:sp>
            <p:nvSpPr>
              <p:cNvPr id="52227" name="Freeform 3"/>
              <p:cNvSpPr>
                <a:spLocks/>
              </p:cNvSpPr>
              <p:nvPr/>
            </p:nvSpPr>
            <p:spPr bwMode="auto">
              <a:xfrm>
                <a:off x="2675" y="2216"/>
                <a:ext cx="1478" cy="1127"/>
              </a:xfrm>
              <a:custGeom>
                <a:avLst/>
                <a:gdLst/>
                <a:ahLst/>
                <a:cxnLst>
                  <a:cxn ang="0">
                    <a:pos x="68" y="156"/>
                  </a:cxn>
                  <a:cxn ang="0">
                    <a:pos x="86" y="912"/>
                  </a:cxn>
                  <a:cxn ang="0">
                    <a:pos x="584" y="1008"/>
                  </a:cxn>
                  <a:cxn ang="0">
                    <a:pos x="1010" y="984"/>
                  </a:cxn>
                  <a:cxn ang="0">
                    <a:pos x="1088" y="150"/>
                  </a:cxn>
                  <a:cxn ang="0">
                    <a:pos x="1556" y="84"/>
                  </a:cxn>
                  <a:cxn ang="0">
                    <a:pos x="2546" y="78"/>
                  </a:cxn>
                </a:cxnLst>
                <a:rect l="0" t="0" r="r" b="b"/>
                <a:pathLst>
                  <a:path w="2546" h="1127">
                    <a:moveTo>
                      <a:pt x="68" y="156"/>
                    </a:moveTo>
                    <a:cubicBezTo>
                      <a:pt x="34" y="463"/>
                      <a:pt x="0" y="770"/>
                      <a:pt x="86" y="912"/>
                    </a:cubicBezTo>
                    <a:cubicBezTo>
                      <a:pt x="172" y="1054"/>
                      <a:pt x="430" y="996"/>
                      <a:pt x="584" y="1008"/>
                    </a:cubicBezTo>
                    <a:cubicBezTo>
                      <a:pt x="738" y="1020"/>
                      <a:pt x="926" y="1127"/>
                      <a:pt x="1010" y="984"/>
                    </a:cubicBezTo>
                    <a:cubicBezTo>
                      <a:pt x="1094" y="841"/>
                      <a:pt x="997" y="300"/>
                      <a:pt x="1088" y="150"/>
                    </a:cubicBezTo>
                    <a:cubicBezTo>
                      <a:pt x="1179" y="0"/>
                      <a:pt x="1313" y="96"/>
                      <a:pt x="1556" y="84"/>
                    </a:cubicBezTo>
                    <a:cubicBezTo>
                      <a:pt x="1799" y="72"/>
                      <a:pt x="2381" y="79"/>
                      <a:pt x="2546" y="7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52228" name="Line 4"/>
              <p:cNvSpPr>
                <a:spLocks noChangeShapeType="1"/>
              </p:cNvSpPr>
              <p:nvPr/>
            </p:nvSpPr>
            <p:spPr bwMode="auto">
              <a:xfrm flipV="1">
                <a:off x="2641" y="1934"/>
                <a:ext cx="0" cy="1746"/>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52229" name="Line 5"/>
              <p:cNvSpPr>
                <a:spLocks noChangeShapeType="1"/>
              </p:cNvSpPr>
              <p:nvPr/>
            </p:nvSpPr>
            <p:spPr bwMode="auto">
              <a:xfrm>
                <a:off x="2708" y="3350"/>
                <a:ext cx="558" cy="10"/>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2230" name="Line 6"/>
              <p:cNvSpPr>
                <a:spLocks noChangeShapeType="1"/>
              </p:cNvSpPr>
              <p:nvPr/>
            </p:nvSpPr>
            <p:spPr bwMode="auto">
              <a:xfrm flipV="1">
                <a:off x="3279" y="3128"/>
                <a:ext cx="6" cy="539"/>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2231" name="Line 7"/>
              <p:cNvSpPr>
                <a:spLocks noChangeShapeType="1"/>
              </p:cNvSpPr>
              <p:nvPr/>
            </p:nvSpPr>
            <p:spPr bwMode="auto">
              <a:xfrm>
                <a:off x="2694" y="2936"/>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32" name="Line 8"/>
              <p:cNvSpPr>
                <a:spLocks noChangeShapeType="1"/>
              </p:cNvSpPr>
              <p:nvPr/>
            </p:nvSpPr>
            <p:spPr bwMode="auto">
              <a:xfrm>
                <a:off x="2698" y="2907"/>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33" name="Line 9"/>
              <p:cNvSpPr>
                <a:spLocks noChangeShapeType="1"/>
              </p:cNvSpPr>
              <p:nvPr/>
            </p:nvSpPr>
            <p:spPr bwMode="auto">
              <a:xfrm>
                <a:off x="2698" y="2878"/>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34" name="Line 10"/>
              <p:cNvSpPr>
                <a:spLocks noChangeShapeType="1"/>
              </p:cNvSpPr>
              <p:nvPr/>
            </p:nvSpPr>
            <p:spPr bwMode="auto">
              <a:xfrm>
                <a:off x="2699" y="2849"/>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35" name="Line 11"/>
              <p:cNvSpPr>
                <a:spLocks noChangeShapeType="1"/>
              </p:cNvSpPr>
              <p:nvPr/>
            </p:nvSpPr>
            <p:spPr bwMode="auto">
              <a:xfrm>
                <a:off x="2689" y="2820"/>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36" name="Line 12"/>
              <p:cNvSpPr>
                <a:spLocks noChangeShapeType="1"/>
              </p:cNvSpPr>
              <p:nvPr/>
            </p:nvSpPr>
            <p:spPr bwMode="auto">
              <a:xfrm>
                <a:off x="2700" y="2791"/>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37" name="Line 13"/>
              <p:cNvSpPr>
                <a:spLocks noChangeShapeType="1"/>
              </p:cNvSpPr>
              <p:nvPr/>
            </p:nvSpPr>
            <p:spPr bwMode="auto">
              <a:xfrm>
                <a:off x="2697" y="2762"/>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38" name="Line 14"/>
              <p:cNvSpPr>
                <a:spLocks noChangeShapeType="1"/>
              </p:cNvSpPr>
              <p:nvPr/>
            </p:nvSpPr>
            <p:spPr bwMode="auto">
              <a:xfrm>
                <a:off x="2701" y="2733"/>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39" name="Line 15"/>
              <p:cNvSpPr>
                <a:spLocks noChangeShapeType="1"/>
              </p:cNvSpPr>
              <p:nvPr/>
            </p:nvSpPr>
            <p:spPr bwMode="auto">
              <a:xfrm>
                <a:off x="2705" y="2704"/>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40" name="Line 16"/>
              <p:cNvSpPr>
                <a:spLocks noChangeShapeType="1"/>
              </p:cNvSpPr>
              <p:nvPr/>
            </p:nvSpPr>
            <p:spPr bwMode="auto">
              <a:xfrm>
                <a:off x="2699" y="2675"/>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41" name="Line 17"/>
              <p:cNvSpPr>
                <a:spLocks noChangeShapeType="1"/>
              </p:cNvSpPr>
              <p:nvPr/>
            </p:nvSpPr>
            <p:spPr bwMode="auto">
              <a:xfrm>
                <a:off x="2703" y="2646"/>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42" name="Line 18"/>
              <p:cNvSpPr>
                <a:spLocks noChangeShapeType="1"/>
              </p:cNvSpPr>
              <p:nvPr/>
            </p:nvSpPr>
            <p:spPr bwMode="auto">
              <a:xfrm>
                <a:off x="2693" y="2617"/>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43" name="Line 19"/>
              <p:cNvSpPr>
                <a:spLocks noChangeShapeType="1"/>
              </p:cNvSpPr>
              <p:nvPr/>
            </p:nvSpPr>
            <p:spPr bwMode="auto">
              <a:xfrm>
                <a:off x="2711" y="2588"/>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44" name="Line 20"/>
              <p:cNvSpPr>
                <a:spLocks noChangeShapeType="1"/>
              </p:cNvSpPr>
              <p:nvPr/>
            </p:nvSpPr>
            <p:spPr bwMode="auto">
              <a:xfrm>
                <a:off x="2698" y="2968"/>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45" name="Line 21"/>
              <p:cNvSpPr>
                <a:spLocks noChangeShapeType="1"/>
              </p:cNvSpPr>
              <p:nvPr/>
            </p:nvSpPr>
            <p:spPr bwMode="auto">
              <a:xfrm>
                <a:off x="2699" y="2993"/>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46" name="Line 22"/>
              <p:cNvSpPr>
                <a:spLocks noChangeShapeType="1"/>
              </p:cNvSpPr>
              <p:nvPr/>
            </p:nvSpPr>
            <p:spPr bwMode="auto">
              <a:xfrm>
                <a:off x="2700" y="3018"/>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47" name="Line 23"/>
              <p:cNvSpPr>
                <a:spLocks noChangeShapeType="1"/>
              </p:cNvSpPr>
              <p:nvPr/>
            </p:nvSpPr>
            <p:spPr bwMode="auto">
              <a:xfrm>
                <a:off x="2707" y="3043"/>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48" name="Line 24"/>
              <p:cNvSpPr>
                <a:spLocks noChangeShapeType="1"/>
              </p:cNvSpPr>
              <p:nvPr/>
            </p:nvSpPr>
            <p:spPr bwMode="auto">
              <a:xfrm>
                <a:off x="2697" y="3062"/>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49" name="Line 25"/>
              <p:cNvSpPr>
                <a:spLocks noChangeShapeType="1"/>
              </p:cNvSpPr>
              <p:nvPr/>
            </p:nvSpPr>
            <p:spPr bwMode="auto">
              <a:xfrm>
                <a:off x="2691" y="3201"/>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50" name="Line 26"/>
              <p:cNvSpPr>
                <a:spLocks noChangeShapeType="1"/>
              </p:cNvSpPr>
              <p:nvPr/>
            </p:nvSpPr>
            <p:spPr bwMode="auto">
              <a:xfrm>
                <a:off x="2695" y="3124"/>
                <a:ext cx="58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51" name="Line 27"/>
              <p:cNvSpPr>
                <a:spLocks noChangeShapeType="1"/>
              </p:cNvSpPr>
              <p:nvPr/>
            </p:nvSpPr>
            <p:spPr bwMode="auto">
              <a:xfrm>
                <a:off x="2710" y="3089"/>
                <a:ext cx="573" cy="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52" name="Line 28"/>
              <p:cNvSpPr>
                <a:spLocks noChangeShapeType="1"/>
              </p:cNvSpPr>
              <p:nvPr/>
            </p:nvSpPr>
            <p:spPr bwMode="auto">
              <a:xfrm>
                <a:off x="2752" y="3168"/>
                <a:ext cx="51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53" name="Oval 29"/>
              <p:cNvSpPr>
                <a:spLocks noChangeArrowheads="1"/>
              </p:cNvSpPr>
              <p:nvPr/>
            </p:nvSpPr>
            <p:spPr bwMode="auto">
              <a:xfrm>
                <a:off x="3128" y="2552"/>
                <a:ext cx="32" cy="56"/>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2254" name="Oval 30"/>
              <p:cNvSpPr>
                <a:spLocks noChangeArrowheads="1"/>
              </p:cNvSpPr>
              <p:nvPr/>
            </p:nvSpPr>
            <p:spPr bwMode="auto">
              <a:xfrm>
                <a:off x="3128" y="2625"/>
                <a:ext cx="33" cy="56"/>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2255" name="Oval 31"/>
              <p:cNvSpPr>
                <a:spLocks noChangeArrowheads="1"/>
              </p:cNvSpPr>
              <p:nvPr/>
            </p:nvSpPr>
            <p:spPr bwMode="auto">
              <a:xfrm>
                <a:off x="3129" y="2698"/>
                <a:ext cx="33" cy="56"/>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2256" name="Oval 32"/>
              <p:cNvSpPr>
                <a:spLocks noChangeArrowheads="1"/>
              </p:cNvSpPr>
              <p:nvPr/>
            </p:nvSpPr>
            <p:spPr bwMode="auto">
              <a:xfrm>
                <a:off x="3129" y="2771"/>
                <a:ext cx="33" cy="56"/>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2257" name="Oval 33"/>
              <p:cNvSpPr>
                <a:spLocks noChangeArrowheads="1"/>
              </p:cNvSpPr>
              <p:nvPr/>
            </p:nvSpPr>
            <p:spPr bwMode="auto">
              <a:xfrm>
                <a:off x="3130" y="2844"/>
                <a:ext cx="33" cy="56"/>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2258" name="Oval 34"/>
              <p:cNvSpPr>
                <a:spLocks noChangeArrowheads="1"/>
              </p:cNvSpPr>
              <p:nvPr/>
            </p:nvSpPr>
            <p:spPr bwMode="auto">
              <a:xfrm>
                <a:off x="3131" y="2917"/>
                <a:ext cx="32" cy="56"/>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2259" name="Oval 35"/>
              <p:cNvSpPr>
                <a:spLocks noChangeArrowheads="1"/>
              </p:cNvSpPr>
              <p:nvPr/>
            </p:nvSpPr>
            <p:spPr bwMode="auto">
              <a:xfrm>
                <a:off x="3131" y="2990"/>
                <a:ext cx="33" cy="56"/>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2260" name="Oval 36"/>
              <p:cNvSpPr>
                <a:spLocks noChangeArrowheads="1"/>
              </p:cNvSpPr>
              <p:nvPr/>
            </p:nvSpPr>
            <p:spPr bwMode="auto">
              <a:xfrm>
                <a:off x="3132" y="3063"/>
                <a:ext cx="32" cy="56"/>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2261" name="Oval 37"/>
              <p:cNvSpPr>
                <a:spLocks noChangeArrowheads="1"/>
              </p:cNvSpPr>
              <p:nvPr/>
            </p:nvSpPr>
            <p:spPr bwMode="auto">
              <a:xfrm>
                <a:off x="3132" y="3136"/>
                <a:ext cx="33" cy="56"/>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2262" name="Line 38"/>
              <p:cNvSpPr>
                <a:spLocks noChangeShapeType="1"/>
              </p:cNvSpPr>
              <p:nvPr/>
            </p:nvSpPr>
            <p:spPr bwMode="auto">
              <a:xfrm>
                <a:off x="3295" y="3369"/>
                <a:ext cx="455" cy="11"/>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2263" name="Text Box 39"/>
              <p:cNvSpPr txBox="1">
                <a:spLocks noChangeArrowheads="1"/>
              </p:cNvSpPr>
              <p:nvPr/>
            </p:nvSpPr>
            <p:spPr bwMode="auto">
              <a:xfrm rot="16200000">
                <a:off x="2128" y="2657"/>
                <a:ext cx="724" cy="288"/>
              </a:xfrm>
              <a:prstGeom prst="rect">
                <a:avLst/>
              </a:prstGeom>
              <a:noFill/>
              <a:ln w="9525">
                <a:noFill/>
                <a:miter lim="800000"/>
                <a:headEnd/>
                <a:tailEnd/>
              </a:ln>
              <a:effectLst/>
            </p:spPr>
            <p:txBody>
              <a:bodyPr wrap="none">
                <a:prstTxWarp prst="textNoShape">
                  <a:avLst/>
                </a:prstTxWarp>
                <a:spAutoFit/>
              </a:bodyPr>
              <a:lstStyle/>
              <a:p>
                <a:r>
                  <a:rPr lang="en-US"/>
                  <a:t>Energy</a:t>
                </a:r>
              </a:p>
            </p:txBody>
          </p:sp>
          <p:sp>
            <p:nvSpPr>
              <p:cNvPr id="52264" name="Text Box 40"/>
              <p:cNvSpPr txBox="1">
                <a:spLocks noChangeArrowheads="1"/>
              </p:cNvSpPr>
              <p:nvPr/>
            </p:nvSpPr>
            <p:spPr bwMode="auto">
              <a:xfrm>
                <a:off x="2741" y="3460"/>
                <a:ext cx="587" cy="442"/>
              </a:xfrm>
              <a:prstGeom prst="rect">
                <a:avLst/>
              </a:prstGeom>
              <a:noFill/>
              <a:ln w="9525">
                <a:noFill/>
                <a:miter lim="800000"/>
                <a:headEnd/>
                <a:tailEnd/>
              </a:ln>
              <a:effectLst/>
            </p:spPr>
            <p:txBody>
              <a:bodyPr wrap="none">
                <a:prstTxWarp prst="textNoShape">
                  <a:avLst/>
                </a:prstTxWarp>
                <a:spAutoFit/>
              </a:bodyPr>
              <a:lstStyle/>
              <a:p>
                <a:r>
                  <a:rPr lang="en-US" sz="2000"/>
                  <a:t>Inside </a:t>
                </a:r>
              </a:p>
              <a:p>
                <a:r>
                  <a:rPr lang="en-US" sz="2000"/>
                  <a:t>metal</a:t>
                </a:r>
              </a:p>
            </p:txBody>
          </p:sp>
          <p:sp>
            <p:nvSpPr>
              <p:cNvPr id="52265" name="Text Box 41"/>
              <p:cNvSpPr txBox="1">
                <a:spLocks noChangeArrowheads="1"/>
              </p:cNvSpPr>
              <p:nvPr/>
            </p:nvSpPr>
            <p:spPr bwMode="auto">
              <a:xfrm>
                <a:off x="3268" y="3463"/>
                <a:ext cx="928" cy="442"/>
              </a:xfrm>
              <a:prstGeom prst="rect">
                <a:avLst/>
              </a:prstGeom>
              <a:noFill/>
              <a:ln w="9525">
                <a:noFill/>
                <a:miter lim="800000"/>
                <a:headEnd/>
                <a:tailEnd/>
              </a:ln>
              <a:effectLst/>
            </p:spPr>
            <p:txBody>
              <a:bodyPr>
                <a:prstTxWarp prst="textNoShape">
                  <a:avLst/>
                </a:prstTxWarp>
                <a:spAutoFit/>
              </a:bodyPr>
              <a:lstStyle/>
              <a:p>
                <a:pPr algn="ctr"/>
                <a:r>
                  <a:rPr lang="en-US" sz="2000"/>
                  <a:t>Outside metal</a:t>
                </a:r>
              </a:p>
            </p:txBody>
          </p:sp>
          <p:sp>
            <p:nvSpPr>
              <p:cNvPr id="52267" name="Text Box 43"/>
              <p:cNvSpPr txBox="1">
                <a:spLocks noChangeArrowheads="1"/>
              </p:cNvSpPr>
              <p:nvPr/>
            </p:nvSpPr>
            <p:spPr bwMode="auto">
              <a:xfrm>
                <a:off x="2475" y="583"/>
                <a:ext cx="2512" cy="271"/>
              </a:xfrm>
              <a:prstGeom prst="rect">
                <a:avLst/>
              </a:prstGeom>
              <a:noFill/>
              <a:ln w="9525">
                <a:noFill/>
                <a:miter lim="800000"/>
                <a:headEnd/>
                <a:tailEnd/>
              </a:ln>
              <a:effectLst/>
            </p:spPr>
            <p:txBody>
              <a:bodyPr wrap="none">
                <a:prstTxWarp prst="textNoShape">
                  <a:avLst/>
                </a:prstTxWarp>
                <a:spAutoFit/>
              </a:bodyPr>
              <a:lstStyle/>
              <a:p>
                <a:r>
                  <a:rPr lang="en-US" sz="2200" b="1" dirty="0"/>
                  <a:t>Solid metal: ~10</a:t>
                </a:r>
                <a:r>
                  <a:rPr lang="en-US" sz="2200" b="1" baseline="30000" dirty="0"/>
                  <a:t>23 </a:t>
                </a:r>
                <a:r>
                  <a:rPr lang="en-US" sz="2200" b="1" dirty="0"/>
                  <a:t>atoms per cm</a:t>
                </a:r>
                <a:r>
                  <a:rPr lang="en-US" sz="2200" b="1" baseline="30000" dirty="0"/>
                  <a:t>3</a:t>
                </a:r>
              </a:p>
            </p:txBody>
          </p:sp>
        </p:grpSp>
      </p:grpSp>
      <p:sp>
        <p:nvSpPr>
          <p:cNvPr id="52268" name="Line 44"/>
          <p:cNvSpPr>
            <a:spLocks noChangeShapeType="1"/>
          </p:cNvSpPr>
          <p:nvPr/>
        </p:nvSpPr>
        <p:spPr bwMode="auto">
          <a:xfrm>
            <a:off x="890588" y="5191125"/>
            <a:ext cx="88106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69" name="Line 45"/>
          <p:cNvSpPr>
            <a:spLocks noChangeShapeType="1"/>
          </p:cNvSpPr>
          <p:nvPr/>
        </p:nvSpPr>
        <p:spPr bwMode="auto">
          <a:xfrm>
            <a:off x="890588" y="2936875"/>
            <a:ext cx="88106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70" name="Line 46"/>
          <p:cNvSpPr>
            <a:spLocks noChangeShapeType="1"/>
          </p:cNvSpPr>
          <p:nvPr/>
        </p:nvSpPr>
        <p:spPr bwMode="auto">
          <a:xfrm>
            <a:off x="890588" y="2746375"/>
            <a:ext cx="88106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71" name="Line 47"/>
          <p:cNvSpPr>
            <a:spLocks noChangeShapeType="1"/>
          </p:cNvSpPr>
          <p:nvPr/>
        </p:nvSpPr>
        <p:spPr bwMode="auto">
          <a:xfrm>
            <a:off x="890588" y="2657475"/>
            <a:ext cx="88106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72" name="Line 48"/>
          <p:cNvSpPr>
            <a:spLocks noChangeShapeType="1"/>
          </p:cNvSpPr>
          <p:nvPr/>
        </p:nvSpPr>
        <p:spPr bwMode="auto">
          <a:xfrm>
            <a:off x="890588" y="2624138"/>
            <a:ext cx="88106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73" name="Line 49"/>
          <p:cNvSpPr>
            <a:spLocks noChangeShapeType="1"/>
          </p:cNvSpPr>
          <p:nvPr/>
        </p:nvSpPr>
        <p:spPr bwMode="auto">
          <a:xfrm>
            <a:off x="890588" y="2579688"/>
            <a:ext cx="88106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74" name="Line 50"/>
          <p:cNvSpPr>
            <a:spLocks noChangeShapeType="1"/>
          </p:cNvSpPr>
          <p:nvPr/>
        </p:nvSpPr>
        <p:spPr bwMode="auto">
          <a:xfrm>
            <a:off x="890588" y="2522538"/>
            <a:ext cx="88106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75" name="Line 51"/>
          <p:cNvSpPr>
            <a:spLocks noChangeShapeType="1"/>
          </p:cNvSpPr>
          <p:nvPr/>
        </p:nvSpPr>
        <p:spPr bwMode="auto">
          <a:xfrm>
            <a:off x="890588" y="2536825"/>
            <a:ext cx="88106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276" name="Oval 52"/>
          <p:cNvSpPr>
            <a:spLocks noChangeArrowheads="1"/>
          </p:cNvSpPr>
          <p:nvPr/>
        </p:nvSpPr>
        <p:spPr bwMode="auto">
          <a:xfrm>
            <a:off x="1260475" y="5113338"/>
            <a:ext cx="146050" cy="100012"/>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2277" name="Text Box 53"/>
          <p:cNvSpPr txBox="1">
            <a:spLocks noChangeArrowheads="1"/>
          </p:cNvSpPr>
          <p:nvPr/>
        </p:nvSpPr>
        <p:spPr bwMode="auto">
          <a:xfrm>
            <a:off x="147638" y="1003300"/>
            <a:ext cx="2100605" cy="430887"/>
          </a:xfrm>
          <a:prstGeom prst="rect">
            <a:avLst/>
          </a:prstGeom>
          <a:noFill/>
          <a:ln w="9525">
            <a:noFill/>
            <a:miter lim="800000"/>
            <a:headEnd/>
            <a:tailEnd/>
          </a:ln>
          <a:effectLst/>
        </p:spPr>
        <p:txBody>
          <a:bodyPr wrap="none">
            <a:prstTxWarp prst="textNoShape">
              <a:avLst/>
            </a:prstTxWarp>
            <a:spAutoFit/>
          </a:bodyPr>
          <a:lstStyle/>
          <a:p>
            <a:r>
              <a:rPr lang="en-US" sz="2200" b="1" dirty="0"/>
              <a:t>Individual atom:</a:t>
            </a:r>
            <a:r>
              <a:rPr lang="en-US" b="1" dirty="0"/>
              <a:t> </a:t>
            </a:r>
          </a:p>
        </p:txBody>
      </p:sp>
      <p:sp>
        <p:nvSpPr>
          <p:cNvPr id="52278" name="Line 54"/>
          <p:cNvSpPr>
            <a:spLocks noChangeShapeType="1"/>
          </p:cNvSpPr>
          <p:nvPr/>
        </p:nvSpPr>
        <p:spPr bwMode="auto">
          <a:xfrm flipV="1">
            <a:off x="701675" y="2524125"/>
            <a:ext cx="0" cy="294322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2279" name="Text Box 55"/>
          <p:cNvSpPr txBox="1">
            <a:spLocks noChangeArrowheads="1"/>
          </p:cNvSpPr>
          <p:nvPr/>
        </p:nvSpPr>
        <p:spPr bwMode="auto">
          <a:xfrm rot="-5400000">
            <a:off x="-112712" y="3541713"/>
            <a:ext cx="1149350" cy="457200"/>
          </a:xfrm>
          <a:prstGeom prst="rect">
            <a:avLst/>
          </a:prstGeom>
          <a:noFill/>
          <a:ln w="9525">
            <a:noFill/>
            <a:miter lim="800000"/>
            <a:headEnd/>
            <a:tailEnd/>
          </a:ln>
          <a:effectLst/>
        </p:spPr>
        <p:txBody>
          <a:bodyPr wrap="none">
            <a:prstTxWarp prst="textNoShape">
              <a:avLst/>
            </a:prstTxWarp>
            <a:spAutoFit/>
          </a:bodyPr>
          <a:lstStyle/>
          <a:p>
            <a:r>
              <a:rPr lang="en-US"/>
              <a:t>Energy</a:t>
            </a:r>
          </a:p>
        </p:txBody>
      </p:sp>
      <p:sp>
        <p:nvSpPr>
          <p:cNvPr id="52280" name="Text Box 56"/>
          <p:cNvSpPr txBox="1">
            <a:spLocks noChangeArrowheads="1"/>
          </p:cNvSpPr>
          <p:nvPr/>
        </p:nvSpPr>
        <p:spPr bwMode="auto">
          <a:xfrm>
            <a:off x="0" y="1482725"/>
            <a:ext cx="3925888" cy="430887"/>
          </a:xfrm>
          <a:prstGeom prst="rect">
            <a:avLst/>
          </a:prstGeom>
          <a:noFill/>
          <a:ln w="9525">
            <a:noFill/>
            <a:miter lim="800000"/>
            <a:headEnd/>
            <a:tailEnd/>
          </a:ln>
          <a:effectLst/>
        </p:spPr>
        <p:txBody>
          <a:bodyPr>
            <a:prstTxWarp prst="textNoShape">
              <a:avLst/>
            </a:prstTxWarp>
            <a:spAutoFit/>
          </a:bodyPr>
          <a:lstStyle/>
          <a:p>
            <a:r>
              <a:rPr lang="en-US" sz="2200" dirty="0"/>
              <a:t>Specific, discrete energy levels</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 name="Slide Number Placeholder 5"/>
          <p:cNvSpPr>
            <a:spLocks noGrp="1"/>
          </p:cNvSpPr>
          <p:nvPr>
            <p:ph type="sldNum" sz="quarter" idx="12"/>
          </p:nvPr>
        </p:nvSpPr>
        <p:spPr/>
        <p:txBody>
          <a:bodyPr/>
          <a:lstStyle/>
          <a:p>
            <a:fld id="{541EC778-5A87-F849-97AE-17AC60E0DC77}" type="slidenum">
              <a:rPr lang="en-US"/>
              <a:pPr/>
              <a:t>17</a:t>
            </a:fld>
            <a:endParaRPr lang="en-US"/>
          </a:p>
        </p:txBody>
      </p:sp>
      <p:sp>
        <p:nvSpPr>
          <p:cNvPr id="53250" name="Freeform 1026"/>
          <p:cNvSpPr>
            <a:spLocks/>
          </p:cNvSpPr>
          <p:nvPr/>
        </p:nvSpPr>
        <p:spPr bwMode="auto">
          <a:xfrm>
            <a:off x="1736725" y="995363"/>
            <a:ext cx="2346325" cy="1789112"/>
          </a:xfrm>
          <a:custGeom>
            <a:avLst/>
            <a:gdLst/>
            <a:ahLst/>
            <a:cxnLst>
              <a:cxn ang="0">
                <a:pos x="68" y="156"/>
              </a:cxn>
              <a:cxn ang="0">
                <a:pos x="86" y="912"/>
              </a:cxn>
              <a:cxn ang="0">
                <a:pos x="584" y="1008"/>
              </a:cxn>
              <a:cxn ang="0">
                <a:pos x="1010" y="984"/>
              </a:cxn>
              <a:cxn ang="0">
                <a:pos x="1088" y="150"/>
              </a:cxn>
              <a:cxn ang="0">
                <a:pos x="1556" y="84"/>
              </a:cxn>
              <a:cxn ang="0">
                <a:pos x="2546" y="78"/>
              </a:cxn>
            </a:cxnLst>
            <a:rect l="0" t="0" r="r" b="b"/>
            <a:pathLst>
              <a:path w="2546" h="1127">
                <a:moveTo>
                  <a:pt x="68" y="156"/>
                </a:moveTo>
                <a:cubicBezTo>
                  <a:pt x="34" y="463"/>
                  <a:pt x="0" y="770"/>
                  <a:pt x="86" y="912"/>
                </a:cubicBezTo>
                <a:cubicBezTo>
                  <a:pt x="172" y="1054"/>
                  <a:pt x="430" y="996"/>
                  <a:pt x="584" y="1008"/>
                </a:cubicBezTo>
                <a:cubicBezTo>
                  <a:pt x="738" y="1020"/>
                  <a:pt x="926" y="1127"/>
                  <a:pt x="1010" y="984"/>
                </a:cubicBezTo>
                <a:cubicBezTo>
                  <a:pt x="1094" y="841"/>
                  <a:pt x="997" y="300"/>
                  <a:pt x="1088" y="150"/>
                </a:cubicBezTo>
                <a:cubicBezTo>
                  <a:pt x="1179" y="0"/>
                  <a:pt x="1313" y="96"/>
                  <a:pt x="1556" y="84"/>
                </a:cubicBezTo>
                <a:cubicBezTo>
                  <a:pt x="1799" y="72"/>
                  <a:pt x="2381" y="79"/>
                  <a:pt x="2546" y="7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53251" name="Text Box 1027"/>
          <p:cNvSpPr txBox="1">
            <a:spLocks noChangeArrowheads="1"/>
          </p:cNvSpPr>
          <p:nvPr/>
        </p:nvSpPr>
        <p:spPr bwMode="auto">
          <a:xfrm>
            <a:off x="1939925" y="2771775"/>
            <a:ext cx="931863" cy="701675"/>
          </a:xfrm>
          <a:prstGeom prst="rect">
            <a:avLst/>
          </a:prstGeom>
          <a:noFill/>
          <a:ln w="9525">
            <a:noFill/>
            <a:miter lim="800000"/>
            <a:headEnd/>
            <a:tailEnd/>
          </a:ln>
          <a:effectLst/>
        </p:spPr>
        <p:txBody>
          <a:bodyPr wrap="none">
            <a:prstTxWarp prst="textNoShape">
              <a:avLst/>
            </a:prstTxWarp>
            <a:spAutoFit/>
          </a:bodyPr>
          <a:lstStyle/>
          <a:p>
            <a:r>
              <a:rPr lang="en-US" sz="2000"/>
              <a:t>Inside </a:t>
            </a:r>
          </a:p>
          <a:p>
            <a:r>
              <a:rPr lang="en-US" sz="2000"/>
              <a:t>metal</a:t>
            </a:r>
          </a:p>
        </p:txBody>
      </p:sp>
      <p:sp>
        <p:nvSpPr>
          <p:cNvPr id="53252" name="Line 1028"/>
          <p:cNvSpPr>
            <a:spLocks noChangeShapeType="1"/>
          </p:cNvSpPr>
          <p:nvPr/>
        </p:nvSpPr>
        <p:spPr bwMode="auto">
          <a:xfrm flipV="1">
            <a:off x="1682750" y="547688"/>
            <a:ext cx="0" cy="277177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53253" name="Line 1029"/>
          <p:cNvSpPr>
            <a:spLocks noChangeShapeType="1"/>
          </p:cNvSpPr>
          <p:nvPr/>
        </p:nvSpPr>
        <p:spPr bwMode="auto">
          <a:xfrm>
            <a:off x="1789113" y="2795588"/>
            <a:ext cx="885825" cy="15875"/>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3254" name="Line 1030"/>
          <p:cNvSpPr>
            <a:spLocks noChangeShapeType="1"/>
          </p:cNvSpPr>
          <p:nvPr/>
        </p:nvSpPr>
        <p:spPr bwMode="auto">
          <a:xfrm flipV="1">
            <a:off x="2695575" y="2443163"/>
            <a:ext cx="9525" cy="855662"/>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3255" name="Line 1031"/>
          <p:cNvSpPr>
            <a:spLocks noChangeShapeType="1"/>
          </p:cNvSpPr>
          <p:nvPr/>
        </p:nvSpPr>
        <p:spPr bwMode="auto">
          <a:xfrm>
            <a:off x="1766888" y="2138363"/>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56" name="Line 1032"/>
          <p:cNvSpPr>
            <a:spLocks noChangeShapeType="1"/>
          </p:cNvSpPr>
          <p:nvPr/>
        </p:nvSpPr>
        <p:spPr bwMode="auto">
          <a:xfrm>
            <a:off x="1773238" y="2092325"/>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57" name="Line 1033"/>
          <p:cNvSpPr>
            <a:spLocks noChangeShapeType="1"/>
          </p:cNvSpPr>
          <p:nvPr/>
        </p:nvSpPr>
        <p:spPr bwMode="auto">
          <a:xfrm>
            <a:off x="1773238" y="2046288"/>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58" name="Line 1034"/>
          <p:cNvSpPr>
            <a:spLocks noChangeShapeType="1"/>
          </p:cNvSpPr>
          <p:nvPr/>
        </p:nvSpPr>
        <p:spPr bwMode="auto">
          <a:xfrm>
            <a:off x="1774825" y="200025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59" name="Line 1035"/>
          <p:cNvSpPr>
            <a:spLocks noChangeShapeType="1"/>
          </p:cNvSpPr>
          <p:nvPr/>
        </p:nvSpPr>
        <p:spPr bwMode="auto">
          <a:xfrm>
            <a:off x="1758950" y="195421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60" name="Line 1036"/>
          <p:cNvSpPr>
            <a:spLocks noChangeShapeType="1"/>
          </p:cNvSpPr>
          <p:nvPr/>
        </p:nvSpPr>
        <p:spPr bwMode="auto">
          <a:xfrm>
            <a:off x="1776413" y="1908175"/>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61" name="Line 1037"/>
          <p:cNvSpPr>
            <a:spLocks noChangeShapeType="1"/>
          </p:cNvSpPr>
          <p:nvPr/>
        </p:nvSpPr>
        <p:spPr bwMode="auto">
          <a:xfrm>
            <a:off x="1771650" y="1862138"/>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62" name="Line 1038"/>
          <p:cNvSpPr>
            <a:spLocks noChangeShapeType="1"/>
          </p:cNvSpPr>
          <p:nvPr/>
        </p:nvSpPr>
        <p:spPr bwMode="auto">
          <a:xfrm>
            <a:off x="1778000" y="181610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63" name="Line 1039"/>
          <p:cNvSpPr>
            <a:spLocks noChangeShapeType="1"/>
          </p:cNvSpPr>
          <p:nvPr/>
        </p:nvSpPr>
        <p:spPr bwMode="auto">
          <a:xfrm>
            <a:off x="1784350" y="177006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64" name="Line 1040"/>
          <p:cNvSpPr>
            <a:spLocks noChangeShapeType="1"/>
          </p:cNvSpPr>
          <p:nvPr/>
        </p:nvSpPr>
        <p:spPr bwMode="auto">
          <a:xfrm>
            <a:off x="1774825" y="1724025"/>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65" name="Line 1041"/>
          <p:cNvSpPr>
            <a:spLocks noChangeShapeType="1"/>
          </p:cNvSpPr>
          <p:nvPr/>
        </p:nvSpPr>
        <p:spPr bwMode="auto">
          <a:xfrm>
            <a:off x="1781175" y="1677988"/>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66" name="Line 1042"/>
          <p:cNvSpPr>
            <a:spLocks noChangeShapeType="1"/>
          </p:cNvSpPr>
          <p:nvPr/>
        </p:nvSpPr>
        <p:spPr bwMode="auto">
          <a:xfrm>
            <a:off x="1765300" y="163195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67" name="Line 1043"/>
          <p:cNvSpPr>
            <a:spLocks noChangeShapeType="1"/>
          </p:cNvSpPr>
          <p:nvPr/>
        </p:nvSpPr>
        <p:spPr bwMode="auto">
          <a:xfrm>
            <a:off x="1793875" y="158591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68" name="Line 1044"/>
          <p:cNvSpPr>
            <a:spLocks noChangeShapeType="1"/>
          </p:cNvSpPr>
          <p:nvPr/>
        </p:nvSpPr>
        <p:spPr bwMode="auto">
          <a:xfrm>
            <a:off x="1773238" y="2189163"/>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69" name="Line 1045"/>
          <p:cNvSpPr>
            <a:spLocks noChangeShapeType="1"/>
          </p:cNvSpPr>
          <p:nvPr/>
        </p:nvSpPr>
        <p:spPr bwMode="auto">
          <a:xfrm>
            <a:off x="1774825" y="222885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70" name="Line 1046"/>
          <p:cNvSpPr>
            <a:spLocks noChangeShapeType="1"/>
          </p:cNvSpPr>
          <p:nvPr/>
        </p:nvSpPr>
        <p:spPr bwMode="auto">
          <a:xfrm>
            <a:off x="1776413" y="2268538"/>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71" name="Line 1047"/>
          <p:cNvSpPr>
            <a:spLocks noChangeShapeType="1"/>
          </p:cNvSpPr>
          <p:nvPr/>
        </p:nvSpPr>
        <p:spPr bwMode="auto">
          <a:xfrm>
            <a:off x="1787525" y="2308225"/>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72" name="Line 1048"/>
          <p:cNvSpPr>
            <a:spLocks noChangeShapeType="1"/>
          </p:cNvSpPr>
          <p:nvPr/>
        </p:nvSpPr>
        <p:spPr bwMode="auto">
          <a:xfrm>
            <a:off x="1771650" y="2338388"/>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73" name="Line 1049"/>
          <p:cNvSpPr>
            <a:spLocks noChangeShapeType="1"/>
          </p:cNvSpPr>
          <p:nvPr/>
        </p:nvSpPr>
        <p:spPr bwMode="auto">
          <a:xfrm>
            <a:off x="1762125" y="255905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74" name="Line 1050"/>
          <p:cNvSpPr>
            <a:spLocks noChangeShapeType="1"/>
          </p:cNvSpPr>
          <p:nvPr/>
        </p:nvSpPr>
        <p:spPr bwMode="auto">
          <a:xfrm>
            <a:off x="1768475" y="243681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75" name="Line 1051"/>
          <p:cNvSpPr>
            <a:spLocks noChangeShapeType="1"/>
          </p:cNvSpPr>
          <p:nvPr/>
        </p:nvSpPr>
        <p:spPr bwMode="auto">
          <a:xfrm>
            <a:off x="1792288" y="2381250"/>
            <a:ext cx="909637" cy="95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76" name="Line 1052"/>
          <p:cNvSpPr>
            <a:spLocks noChangeShapeType="1"/>
          </p:cNvSpPr>
          <p:nvPr/>
        </p:nvSpPr>
        <p:spPr bwMode="auto">
          <a:xfrm>
            <a:off x="1858963" y="2506663"/>
            <a:ext cx="81121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77" name="Oval 1053"/>
          <p:cNvSpPr>
            <a:spLocks noChangeArrowheads="1"/>
          </p:cNvSpPr>
          <p:nvPr/>
        </p:nvSpPr>
        <p:spPr bwMode="auto">
          <a:xfrm>
            <a:off x="2455863" y="1528763"/>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3278" name="Oval 1054"/>
          <p:cNvSpPr>
            <a:spLocks noChangeArrowheads="1"/>
          </p:cNvSpPr>
          <p:nvPr/>
        </p:nvSpPr>
        <p:spPr bwMode="auto">
          <a:xfrm>
            <a:off x="2455863" y="1644650"/>
            <a:ext cx="52387"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3279" name="Oval 1055"/>
          <p:cNvSpPr>
            <a:spLocks noChangeArrowheads="1"/>
          </p:cNvSpPr>
          <p:nvPr/>
        </p:nvSpPr>
        <p:spPr bwMode="auto">
          <a:xfrm>
            <a:off x="2457450" y="1760538"/>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3280" name="Oval 1056"/>
          <p:cNvSpPr>
            <a:spLocks noChangeArrowheads="1"/>
          </p:cNvSpPr>
          <p:nvPr/>
        </p:nvSpPr>
        <p:spPr bwMode="auto">
          <a:xfrm>
            <a:off x="2457450" y="1876425"/>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3281" name="Oval 1057"/>
          <p:cNvSpPr>
            <a:spLocks noChangeArrowheads="1"/>
          </p:cNvSpPr>
          <p:nvPr/>
        </p:nvSpPr>
        <p:spPr bwMode="auto">
          <a:xfrm>
            <a:off x="2459038" y="1992313"/>
            <a:ext cx="52387" cy="88900"/>
          </a:xfrm>
          <a:prstGeom prst="ellipse">
            <a:avLst/>
          </a:prstGeom>
          <a:solidFill>
            <a:srgbClr val="FF0000"/>
          </a:solidFill>
          <a:ln w="9525">
            <a:noFill/>
            <a:round/>
            <a:headEnd/>
            <a:tailEnd/>
          </a:ln>
          <a:effectLst/>
        </p:spPr>
        <p:txBody>
          <a:bodyPr wrap="none" anchor="ctr">
            <a:prstTxWarp prst="textNoShape">
              <a:avLst/>
            </a:prstTxWarp>
          </a:bodyPr>
          <a:lstStyle/>
          <a:p>
            <a:endParaRPr lang="en-US"/>
          </a:p>
        </p:txBody>
      </p:sp>
      <p:sp>
        <p:nvSpPr>
          <p:cNvPr id="53282" name="Oval 1058"/>
          <p:cNvSpPr>
            <a:spLocks noChangeArrowheads="1"/>
          </p:cNvSpPr>
          <p:nvPr/>
        </p:nvSpPr>
        <p:spPr bwMode="auto">
          <a:xfrm>
            <a:off x="2460625" y="2108200"/>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3283" name="Oval 1059"/>
          <p:cNvSpPr>
            <a:spLocks noChangeArrowheads="1"/>
          </p:cNvSpPr>
          <p:nvPr/>
        </p:nvSpPr>
        <p:spPr bwMode="auto">
          <a:xfrm>
            <a:off x="2460625" y="2224088"/>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3284" name="Oval 1060"/>
          <p:cNvSpPr>
            <a:spLocks noChangeArrowheads="1"/>
          </p:cNvSpPr>
          <p:nvPr/>
        </p:nvSpPr>
        <p:spPr bwMode="auto">
          <a:xfrm>
            <a:off x="2462213" y="2339975"/>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3285" name="Oval 1061"/>
          <p:cNvSpPr>
            <a:spLocks noChangeArrowheads="1"/>
          </p:cNvSpPr>
          <p:nvPr/>
        </p:nvSpPr>
        <p:spPr bwMode="auto">
          <a:xfrm>
            <a:off x="2462213" y="2455863"/>
            <a:ext cx="52387"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grpSp>
        <p:nvGrpSpPr>
          <p:cNvPr id="2" name="Group 1062"/>
          <p:cNvGrpSpPr>
            <a:grpSpLocks/>
          </p:cNvGrpSpPr>
          <p:nvPr/>
        </p:nvGrpSpPr>
        <p:grpSpPr bwMode="auto">
          <a:xfrm rot="-3456010">
            <a:off x="2370931" y="678657"/>
            <a:ext cx="676275" cy="112712"/>
            <a:chOff x="648" y="3408"/>
            <a:chExt cx="1176" cy="344"/>
          </a:xfrm>
        </p:grpSpPr>
        <p:sp>
          <p:nvSpPr>
            <p:cNvPr id="53287" name="Freeform 1063"/>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sp>
          <p:nvSpPr>
            <p:cNvPr id="53288" name="Freeform 1064"/>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grpSp>
      <p:sp>
        <p:nvSpPr>
          <p:cNvPr id="53289" name="Line 1065"/>
          <p:cNvSpPr>
            <a:spLocks noChangeShapeType="1"/>
          </p:cNvSpPr>
          <p:nvPr/>
        </p:nvSpPr>
        <p:spPr bwMode="auto">
          <a:xfrm flipH="1">
            <a:off x="2408238" y="1014413"/>
            <a:ext cx="93662" cy="277812"/>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3290" name="Text Box 1066"/>
          <p:cNvSpPr txBox="1">
            <a:spLocks noChangeArrowheads="1"/>
          </p:cNvSpPr>
          <p:nvPr/>
        </p:nvSpPr>
        <p:spPr bwMode="auto">
          <a:xfrm>
            <a:off x="1679575" y="704850"/>
            <a:ext cx="674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0066FF"/>
                </a:solidFill>
              </a:rPr>
              <a:t>E</a:t>
            </a:r>
            <a:r>
              <a:rPr lang="en-US" sz="2000" baseline="-25000">
                <a:solidFill>
                  <a:srgbClr val="0066FF"/>
                </a:solidFill>
              </a:rPr>
              <a:t>phot</a:t>
            </a:r>
          </a:p>
        </p:txBody>
      </p:sp>
      <p:sp>
        <p:nvSpPr>
          <p:cNvPr id="53291" name="Line 1067"/>
          <p:cNvSpPr>
            <a:spLocks noChangeShapeType="1"/>
          </p:cNvSpPr>
          <p:nvPr/>
        </p:nvSpPr>
        <p:spPr bwMode="auto">
          <a:xfrm>
            <a:off x="2720975" y="2825750"/>
            <a:ext cx="722313" cy="17463"/>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3292" name="Text Box 1068"/>
          <p:cNvSpPr txBox="1">
            <a:spLocks noChangeArrowheads="1"/>
          </p:cNvSpPr>
          <p:nvPr/>
        </p:nvSpPr>
        <p:spPr bwMode="auto">
          <a:xfrm>
            <a:off x="2776538" y="2776538"/>
            <a:ext cx="1473200" cy="701675"/>
          </a:xfrm>
          <a:prstGeom prst="rect">
            <a:avLst/>
          </a:prstGeom>
          <a:noFill/>
          <a:ln w="9525">
            <a:noFill/>
            <a:miter lim="800000"/>
            <a:headEnd/>
            <a:tailEnd/>
          </a:ln>
          <a:effectLst/>
        </p:spPr>
        <p:txBody>
          <a:bodyPr>
            <a:prstTxWarp prst="textNoShape">
              <a:avLst/>
            </a:prstTxWarp>
            <a:spAutoFit/>
          </a:bodyPr>
          <a:lstStyle/>
          <a:p>
            <a:pPr algn="ctr"/>
            <a:r>
              <a:rPr lang="en-US" sz="2000"/>
              <a:t>Outside metal</a:t>
            </a:r>
          </a:p>
        </p:txBody>
      </p:sp>
      <p:sp>
        <p:nvSpPr>
          <p:cNvPr id="53293" name="Freeform 1069"/>
          <p:cNvSpPr>
            <a:spLocks/>
          </p:cNvSpPr>
          <p:nvPr/>
        </p:nvSpPr>
        <p:spPr bwMode="auto">
          <a:xfrm>
            <a:off x="5130800" y="993775"/>
            <a:ext cx="2346325" cy="1789113"/>
          </a:xfrm>
          <a:custGeom>
            <a:avLst/>
            <a:gdLst/>
            <a:ahLst/>
            <a:cxnLst>
              <a:cxn ang="0">
                <a:pos x="68" y="156"/>
              </a:cxn>
              <a:cxn ang="0">
                <a:pos x="86" y="912"/>
              </a:cxn>
              <a:cxn ang="0">
                <a:pos x="584" y="1008"/>
              </a:cxn>
              <a:cxn ang="0">
                <a:pos x="1010" y="984"/>
              </a:cxn>
              <a:cxn ang="0">
                <a:pos x="1088" y="150"/>
              </a:cxn>
              <a:cxn ang="0">
                <a:pos x="1556" y="84"/>
              </a:cxn>
              <a:cxn ang="0">
                <a:pos x="2546" y="78"/>
              </a:cxn>
            </a:cxnLst>
            <a:rect l="0" t="0" r="r" b="b"/>
            <a:pathLst>
              <a:path w="2546" h="1127">
                <a:moveTo>
                  <a:pt x="68" y="156"/>
                </a:moveTo>
                <a:cubicBezTo>
                  <a:pt x="34" y="463"/>
                  <a:pt x="0" y="770"/>
                  <a:pt x="86" y="912"/>
                </a:cubicBezTo>
                <a:cubicBezTo>
                  <a:pt x="172" y="1054"/>
                  <a:pt x="430" y="996"/>
                  <a:pt x="584" y="1008"/>
                </a:cubicBezTo>
                <a:cubicBezTo>
                  <a:pt x="738" y="1020"/>
                  <a:pt x="926" y="1127"/>
                  <a:pt x="1010" y="984"/>
                </a:cubicBezTo>
                <a:cubicBezTo>
                  <a:pt x="1094" y="841"/>
                  <a:pt x="997" y="300"/>
                  <a:pt x="1088" y="150"/>
                </a:cubicBezTo>
                <a:cubicBezTo>
                  <a:pt x="1179" y="0"/>
                  <a:pt x="1313" y="96"/>
                  <a:pt x="1556" y="84"/>
                </a:cubicBezTo>
                <a:cubicBezTo>
                  <a:pt x="1799" y="72"/>
                  <a:pt x="2381" y="79"/>
                  <a:pt x="2546" y="7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53294" name="Text Box 1070"/>
          <p:cNvSpPr txBox="1">
            <a:spLocks noChangeArrowheads="1"/>
          </p:cNvSpPr>
          <p:nvPr/>
        </p:nvSpPr>
        <p:spPr bwMode="auto">
          <a:xfrm>
            <a:off x="5334000" y="2770188"/>
            <a:ext cx="931863" cy="701675"/>
          </a:xfrm>
          <a:prstGeom prst="rect">
            <a:avLst/>
          </a:prstGeom>
          <a:noFill/>
          <a:ln w="9525">
            <a:noFill/>
            <a:miter lim="800000"/>
            <a:headEnd/>
            <a:tailEnd/>
          </a:ln>
          <a:effectLst/>
        </p:spPr>
        <p:txBody>
          <a:bodyPr wrap="none">
            <a:prstTxWarp prst="textNoShape">
              <a:avLst/>
            </a:prstTxWarp>
            <a:spAutoFit/>
          </a:bodyPr>
          <a:lstStyle/>
          <a:p>
            <a:r>
              <a:rPr lang="en-US" sz="2000"/>
              <a:t>Inside </a:t>
            </a:r>
          </a:p>
          <a:p>
            <a:r>
              <a:rPr lang="en-US" sz="2000"/>
              <a:t>metal</a:t>
            </a:r>
          </a:p>
        </p:txBody>
      </p:sp>
      <p:sp>
        <p:nvSpPr>
          <p:cNvPr id="53295" name="Line 1071"/>
          <p:cNvSpPr>
            <a:spLocks noChangeShapeType="1"/>
          </p:cNvSpPr>
          <p:nvPr/>
        </p:nvSpPr>
        <p:spPr bwMode="auto">
          <a:xfrm flipV="1">
            <a:off x="5076825" y="546100"/>
            <a:ext cx="0" cy="277177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53296" name="Line 1072"/>
          <p:cNvSpPr>
            <a:spLocks noChangeShapeType="1"/>
          </p:cNvSpPr>
          <p:nvPr/>
        </p:nvSpPr>
        <p:spPr bwMode="auto">
          <a:xfrm>
            <a:off x="5183188" y="2794000"/>
            <a:ext cx="885825" cy="15875"/>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3297" name="Line 1073"/>
          <p:cNvSpPr>
            <a:spLocks noChangeShapeType="1"/>
          </p:cNvSpPr>
          <p:nvPr/>
        </p:nvSpPr>
        <p:spPr bwMode="auto">
          <a:xfrm flipV="1">
            <a:off x="6089650" y="2441575"/>
            <a:ext cx="9525" cy="855663"/>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3298" name="Line 1074"/>
          <p:cNvSpPr>
            <a:spLocks noChangeShapeType="1"/>
          </p:cNvSpPr>
          <p:nvPr/>
        </p:nvSpPr>
        <p:spPr bwMode="auto">
          <a:xfrm>
            <a:off x="5160963" y="2136775"/>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299" name="Line 1075"/>
          <p:cNvSpPr>
            <a:spLocks noChangeShapeType="1"/>
          </p:cNvSpPr>
          <p:nvPr/>
        </p:nvSpPr>
        <p:spPr bwMode="auto">
          <a:xfrm>
            <a:off x="5167313" y="2090738"/>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00" name="Line 1076"/>
          <p:cNvSpPr>
            <a:spLocks noChangeShapeType="1"/>
          </p:cNvSpPr>
          <p:nvPr/>
        </p:nvSpPr>
        <p:spPr bwMode="auto">
          <a:xfrm>
            <a:off x="5167313" y="2044700"/>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01" name="Line 1077"/>
          <p:cNvSpPr>
            <a:spLocks noChangeShapeType="1"/>
          </p:cNvSpPr>
          <p:nvPr/>
        </p:nvSpPr>
        <p:spPr bwMode="auto">
          <a:xfrm>
            <a:off x="5168900" y="199866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02" name="Line 1078"/>
          <p:cNvSpPr>
            <a:spLocks noChangeShapeType="1"/>
          </p:cNvSpPr>
          <p:nvPr/>
        </p:nvSpPr>
        <p:spPr bwMode="auto">
          <a:xfrm>
            <a:off x="5153025" y="1952625"/>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03" name="Line 1079"/>
          <p:cNvSpPr>
            <a:spLocks noChangeShapeType="1"/>
          </p:cNvSpPr>
          <p:nvPr/>
        </p:nvSpPr>
        <p:spPr bwMode="auto">
          <a:xfrm>
            <a:off x="5170488" y="1906588"/>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04" name="Line 1080"/>
          <p:cNvSpPr>
            <a:spLocks noChangeShapeType="1"/>
          </p:cNvSpPr>
          <p:nvPr/>
        </p:nvSpPr>
        <p:spPr bwMode="auto">
          <a:xfrm>
            <a:off x="5167313" y="2187575"/>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05" name="Line 1081"/>
          <p:cNvSpPr>
            <a:spLocks noChangeShapeType="1"/>
          </p:cNvSpPr>
          <p:nvPr/>
        </p:nvSpPr>
        <p:spPr bwMode="auto">
          <a:xfrm>
            <a:off x="5168900" y="222726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06" name="Line 1082"/>
          <p:cNvSpPr>
            <a:spLocks noChangeShapeType="1"/>
          </p:cNvSpPr>
          <p:nvPr/>
        </p:nvSpPr>
        <p:spPr bwMode="auto">
          <a:xfrm>
            <a:off x="5170488" y="2266950"/>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07" name="Line 1083"/>
          <p:cNvSpPr>
            <a:spLocks noChangeShapeType="1"/>
          </p:cNvSpPr>
          <p:nvPr/>
        </p:nvSpPr>
        <p:spPr bwMode="auto">
          <a:xfrm>
            <a:off x="5181600" y="2306638"/>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08" name="Line 1084"/>
          <p:cNvSpPr>
            <a:spLocks noChangeShapeType="1"/>
          </p:cNvSpPr>
          <p:nvPr/>
        </p:nvSpPr>
        <p:spPr bwMode="auto">
          <a:xfrm>
            <a:off x="5165725" y="233680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09" name="Line 1085"/>
          <p:cNvSpPr>
            <a:spLocks noChangeShapeType="1"/>
          </p:cNvSpPr>
          <p:nvPr/>
        </p:nvSpPr>
        <p:spPr bwMode="auto">
          <a:xfrm>
            <a:off x="5156200" y="255746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10" name="Line 1086"/>
          <p:cNvSpPr>
            <a:spLocks noChangeShapeType="1"/>
          </p:cNvSpPr>
          <p:nvPr/>
        </p:nvSpPr>
        <p:spPr bwMode="auto">
          <a:xfrm>
            <a:off x="5162550" y="2435225"/>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11" name="Line 1087"/>
          <p:cNvSpPr>
            <a:spLocks noChangeShapeType="1"/>
          </p:cNvSpPr>
          <p:nvPr/>
        </p:nvSpPr>
        <p:spPr bwMode="auto">
          <a:xfrm>
            <a:off x="5186363" y="2379663"/>
            <a:ext cx="909637" cy="95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12" name="Line 1088"/>
          <p:cNvSpPr>
            <a:spLocks noChangeShapeType="1"/>
          </p:cNvSpPr>
          <p:nvPr/>
        </p:nvSpPr>
        <p:spPr bwMode="auto">
          <a:xfrm>
            <a:off x="5253038" y="2505075"/>
            <a:ext cx="81121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313" name="Oval 1089"/>
          <p:cNvSpPr>
            <a:spLocks noChangeArrowheads="1"/>
          </p:cNvSpPr>
          <p:nvPr/>
        </p:nvSpPr>
        <p:spPr bwMode="auto">
          <a:xfrm>
            <a:off x="5851525" y="1874838"/>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3314" name="Oval 1090"/>
          <p:cNvSpPr>
            <a:spLocks noChangeArrowheads="1"/>
          </p:cNvSpPr>
          <p:nvPr/>
        </p:nvSpPr>
        <p:spPr bwMode="auto">
          <a:xfrm>
            <a:off x="5853113" y="1990725"/>
            <a:ext cx="52387" cy="88900"/>
          </a:xfrm>
          <a:prstGeom prst="ellipse">
            <a:avLst/>
          </a:prstGeom>
          <a:solidFill>
            <a:srgbClr val="FF0000"/>
          </a:solidFill>
          <a:ln w="9525">
            <a:noFill/>
            <a:round/>
            <a:headEnd/>
            <a:tailEnd/>
          </a:ln>
          <a:effectLst/>
        </p:spPr>
        <p:txBody>
          <a:bodyPr wrap="none" anchor="ctr">
            <a:prstTxWarp prst="textNoShape">
              <a:avLst/>
            </a:prstTxWarp>
          </a:bodyPr>
          <a:lstStyle/>
          <a:p>
            <a:endParaRPr lang="en-US"/>
          </a:p>
        </p:txBody>
      </p:sp>
      <p:sp>
        <p:nvSpPr>
          <p:cNvPr id="53315" name="Oval 1091"/>
          <p:cNvSpPr>
            <a:spLocks noChangeArrowheads="1"/>
          </p:cNvSpPr>
          <p:nvPr/>
        </p:nvSpPr>
        <p:spPr bwMode="auto">
          <a:xfrm>
            <a:off x="5854700" y="2106613"/>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3316" name="Oval 1092"/>
          <p:cNvSpPr>
            <a:spLocks noChangeArrowheads="1"/>
          </p:cNvSpPr>
          <p:nvPr/>
        </p:nvSpPr>
        <p:spPr bwMode="auto">
          <a:xfrm>
            <a:off x="5854700" y="2222500"/>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3317" name="Oval 1093"/>
          <p:cNvSpPr>
            <a:spLocks noChangeArrowheads="1"/>
          </p:cNvSpPr>
          <p:nvPr/>
        </p:nvSpPr>
        <p:spPr bwMode="auto">
          <a:xfrm>
            <a:off x="5856288" y="2338388"/>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3318" name="Oval 1094"/>
          <p:cNvSpPr>
            <a:spLocks noChangeArrowheads="1"/>
          </p:cNvSpPr>
          <p:nvPr/>
        </p:nvSpPr>
        <p:spPr bwMode="auto">
          <a:xfrm>
            <a:off x="5856288" y="2454275"/>
            <a:ext cx="52387"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grpSp>
        <p:nvGrpSpPr>
          <p:cNvPr id="3" name="Group 1095"/>
          <p:cNvGrpSpPr>
            <a:grpSpLocks/>
          </p:cNvGrpSpPr>
          <p:nvPr/>
        </p:nvGrpSpPr>
        <p:grpSpPr bwMode="auto">
          <a:xfrm rot="-3456010">
            <a:off x="5765006" y="677070"/>
            <a:ext cx="676275" cy="112712"/>
            <a:chOff x="648" y="3408"/>
            <a:chExt cx="1176" cy="344"/>
          </a:xfrm>
        </p:grpSpPr>
        <p:sp>
          <p:nvSpPr>
            <p:cNvPr id="53320" name="Freeform 1096"/>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sp>
          <p:nvSpPr>
            <p:cNvPr id="53321" name="Freeform 1097"/>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grpSp>
      <p:sp>
        <p:nvSpPr>
          <p:cNvPr id="53322" name="Line 1098"/>
          <p:cNvSpPr>
            <a:spLocks noChangeShapeType="1"/>
          </p:cNvSpPr>
          <p:nvPr/>
        </p:nvSpPr>
        <p:spPr bwMode="auto">
          <a:xfrm flipH="1">
            <a:off x="5802313" y="1012825"/>
            <a:ext cx="93662" cy="277813"/>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3323" name="Text Box 1099"/>
          <p:cNvSpPr txBox="1">
            <a:spLocks noChangeArrowheads="1"/>
          </p:cNvSpPr>
          <p:nvPr/>
        </p:nvSpPr>
        <p:spPr bwMode="auto">
          <a:xfrm>
            <a:off x="5073650" y="703263"/>
            <a:ext cx="674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0066FF"/>
                </a:solidFill>
              </a:rPr>
              <a:t>E</a:t>
            </a:r>
            <a:r>
              <a:rPr lang="en-US" sz="2000" baseline="-25000">
                <a:solidFill>
                  <a:srgbClr val="0066FF"/>
                </a:solidFill>
              </a:rPr>
              <a:t>phot</a:t>
            </a:r>
          </a:p>
        </p:txBody>
      </p:sp>
      <p:sp>
        <p:nvSpPr>
          <p:cNvPr id="53324" name="Line 1100"/>
          <p:cNvSpPr>
            <a:spLocks noChangeShapeType="1"/>
          </p:cNvSpPr>
          <p:nvPr/>
        </p:nvSpPr>
        <p:spPr bwMode="auto">
          <a:xfrm>
            <a:off x="6115050" y="2824163"/>
            <a:ext cx="722313" cy="17462"/>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3325" name="Text Box 1101"/>
          <p:cNvSpPr txBox="1">
            <a:spLocks noChangeArrowheads="1"/>
          </p:cNvSpPr>
          <p:nvPr/>
        </p:nvSpPr>
        <p:spPr bwMode="auto">
          <a:xfrm>
            <a:off x="6170613" y="2774950"/>
            <a:ext cx="1473200" cy="701675"/>
          </a:xfrm>
          <a:prstGeom prst="rect">
            <a:avLst/>
          </a:prstGeom>
          <a:noFill/>
          <a:ln w="9525">
            <a:noFill/>
            <a:miter lim="800000"/>
            <a:headEnd/>
            <a:tailEnd/>
          </a:ln>
          <a:effectLst/>
        </p:spPr>
        <p:txBody>
          <a:bodyPr>
            <a:prstTxWarp prst="textNoShape">
              <a:avLst/>
            </a:prstTxWarp>
            <a:spAutoFit/>
          </a:bodyPr>
          <a:lstStyle/>
          <a:p>
            <a:pPr algn="ctr"/>
            <a:r>
              <a:rPr lang="en-US" sz="2000"/>
              <a:t>Outside metal</a:t>
            </a:r>
          </a:p>
        </p:txBody>
      </p:sp>
      <p:sp>
        <p:nvSpPr>
          <p:cNvPr id="53326" name="Line 1102"/>
          <p:cNvSpPr>
            <a:spLocks noChangeShapeType="1"/>
          </p:cNvSpPr>
          <p:nvPr/>
        </p:nvSpPr>
        <p:spPr bwMode="auto">
          <a:xfrm>
            <a:off x="817563" y="1117600"/>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3327" name="Line 1103"/>
          <p:cNvSpPr>
            <a:spLocks noChangeShapeType="1"/>
          </p:cNvSpPr>
          <p:nvPr/>
        </p:nvSpPr>
        <p:spPr bwMode="auto">
          <a:xfrm>
            <a:off x="804863" y="1271588"/>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3328" name="Line 1104"/>
          <p:cNvSpPr>
            <a:spLocks noChangeShapeType="1"/>
          </p:cNvSpPr>
          <p:nvPr/>
        </p:nvSpPr>
        <p:spPr bwMode="auto">
          <a:xfrm>
            <a:off x="804863" y="1449388"/>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3329" name="Line 1105"/>
          <p:cNvSpPr>
            <a:spLocks noChangeShapeType="1"/>
          </p:cNvSpPr>
          <p:nvPr/>
        </p:nvSpPr>
        <p:spPr bwMode="auto">
          <a:xfrm>
            <a:off x="804863" y="1649413"/>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3330" name="Line 1106"/>
          <p:cNvSpPr>
            <a:spLocks noChangeShapeType="1"/>
          </p:cNvSpPr>
          <p:nvPr/>
        </p:nvSpPr>
        <p:spPr bwMode="auto">
          <a:xfrm>
            <a:off x="771525" y="1838325"/>
            <a:ext cx="7999413"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3331" name="Line 1107"/>
          <p:cNvSpPr>
            <a:spLocks noChangeShapeType="1"/>
          </p:cNvSpPr>
          <p:nvPr/>
        </p:nvSpPr>
        <p:spPr bwMode="auto">
          <a:xfrm>
            <a:off x="782638" y="2049463"/>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3332" name="Line 1108"/>
          <p:cNvSpPr>
            <a:spLocks noChangeShapeType="1"/>
          </p:cNvSpPr>
          <p:nvPr/>
        </p:nvSpPr>
        <p:spPr bwMode="auto">
          <a:xfrm>
            <a:off x="782638" y="2238375"/>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3333" name="Text Box 1109"/>
          <p:cNvSpPr txBox="1">
            <a:spLocks noChangeArrowheads="1"/>
          </p:cNvSpPr>
          <p:nvPr/>
        </p:nvSpPr>
        <p:spPr bwMode="auto">
          <a:xfrm>
            <a:off x="0" y="3324225"/>
            <a:ext cx="9451975" cy="1446550"/>
          </a:xfrm>
          <a:prstGeom prst="rect">
            <a:avLst/>
          </a:prstGeom>
          <a:noFill/>
          <a:ln w="9525">
            <a:noFill/>
            <a:miter lim="800000"/>
            <a:headEnd/>
            <a:tailEnd/>
          </a:ln>
          <a:effectLst/>
        </p:spPr>
        <p:txBody>
          <a:bodyPr>
            <a:prstTxWarp prst="textNoShape">
              <a:avLst/>
            </a:prstTxWarp>
            <a:spAutoFit/>
          </a:bodyPr>
          <a:lstStyle/>
          <a:p>
            <a:r>
              <a:rPr lang="en-US" sz="2200" dirty="0">
                <a:latin typeface="Comic Sans MS" charset="0"/>
              </a:rPr>
              <a:t>In each case, the blue photon ejects the red electron. Consider the following statements: </a:t>
            </a:r>
          </a:p>
          <a:p>
            <a:r>
              <a:rPr lang="en-US" sz="2200" dirty="0">
                <a:latin typeface="Comic Sans MS" charset="0"/>
              </a:rPr>
              <a:t>I. The work functions are the same in both cases. </a:t>
            </a:r>
          </a:p>
          <a:p>
            <a:r>
              <a:rPr lang="en-US" sz="2200" dirty="0">
                <a:latin typeface="Comic Sans MS" charset="0"/>
              </a:rPr>
              <a:t>II. The </a:t>
            </a:r>
            <a:r>
              <a:rPr lang="en-US" sz="2200" dirty="0" err="1">
                <a:latin typeface="Comic Sans MS" charset="0"/>
              </a:rPr>
              <a:t>KE</a:t>
            </a:r>
            <a:r>
              <a:rPr lang="en-US" sz="2200" dirty="0">
                <a:latin typeface="Comic Sans MS" charset="0"/>
              </a:rPr>
              <a:t> of the ejected electrons are the same in both cases.</a:t>
            </a:r>
          </a:p>
        </p:txBody>
      </p:sp>
      <p:sp>
        <p:nvSpPr>
          <p:cNvPr id="53334" name="Text Box 1110"/>
          <p:cNvSpPr txBox="1">
            <a:spLocks noChangeArrowheads="1"/>
          </p:cNvSpPr>
          <p:nvPr/>
        </p:nvSpPr>
        <p:spPr bwMode="auto">
          <a:xfrm>
            <a:off x="193675" y="4987925"/>
            <a:ext cx="2825213" cy="1316771"/>
          </a:xfrm>
          <a:prstGeom prst="rect">
            <a:avLst/>
          </a:prstGeom>
          <a:noFill/>
          <a:ln w="9525">
            <a:noFill/>
            <a:miter lim="800000"/>
            <a:headEnd/>
            <a:tailEnd/>
          </a:ln>
          <a:effectLst/>
        </p:spPr>
        <p:txBody>
          <a:bodyPr wrap="none">
            <a:prstTxWarp prst="textNoShape">
              <a:avLst/>
            </a:prstTxWarp>
            <a:spAutoFit/>
          </a:bodyPr>
          <a:lstStyle/>
          <a:p>
            <a:pPr>
              <a:lnSpc>
                <a:spcPct val="90000"/>
              </a:lnSpc>
            </a:pPr>
            <a:r>
              <a:rPr lang="en-US" sz="2200" dirty="0">
                <a:solidFill>
                  <a:srgbClr val="0066FF"/>
                </a:solidFill>
                <a:latin typeface="Comic Sans MS" charset="0"/>
              </a:rPr>
              <a:t>A. I=True, II=True</a:t>
            </a:r>
          </a:p>
          <a:p>
            <a:pPr>
              <a:lnSpc>
                <a:spcPct val="90000"/>
              </a:lnSpc>
            </a:pPr>
            <a:r>
              <a:rPr lang="en-US" sz="2200" dirty="0" err="1">
                <a:solidFill>
                  <a:srgbClr val="0066FF"/>
                </a:solidFill>
                <a:latin typeface="Comic Sans MS" charset="0"/>
              </a:rPr>
              <a:t>B</a:t>
            </a:r>
            <a:r>
              <a:rPr lang="en-US" sz="2200" dirty="0">
                <a:solidFill>
                  <a:srgbClr val="0066FF"/>
                </a:solidFill>
                <a:latin typeface="Comic Sans MS" charset="0"/>
              </a:rPr>
              <a:t>. I=True, II=False</a:t>
            </a:r>
          </a:p>
          <a:p>
            <a:pPr>
              <a:lnSpc>
                <a:spcPct val="90000"/>
              </a:lnSpc>
            </a:pPr>
            <a:r>
              <a:rPr lang="en-US" sz="2200" dirty="0" err="1">
                <a:solidFill>
                  <a:srgbClr val="0066FF"/>
                </a:solidFill>
                <a:latin typeface="Comic Sans MS" charset="0"/>
              </a:rPr>
              <a:t>C</a:t>
            </a:r>
            <a:r>
              <a:rPr lang="en-US" sz="2200" dirty="0">
                <a:solidFill>
                  <a:srgbClr val="0066FF"/>
                </a:solidFill>
                <a:latin typeface="Comic Sans MS" charset="0"/>
              </a:rPr>
              <a:t>. I=False, II=True</a:t>
            </a:r>
          </a:p>
          <a:p>
            <a:pPr>
              <a:lnSpc>
                <a:spcPct val="90000"/>
              </a:lnSpc>
            </a:pPr>
            <a:r>
              <a:rPr lang="en-US" sz="2200" dirty="0" err="1">
                <a:solidFill>
                  <a:srgbClr val="0066FF"/>
                </a:solidFill>
                <a:latin typeface="Comic Sans MS" charset="0"/>
              </a:rPr>
              <a:t>D</a:t>
            </a:r>
            <a:r>
              <a:rPr lang="en-US" sz="2200" dirty="0">
                <a:solidFill>
                  <a:srgbClr val="0066FF"/>
                </a:solidFill>
                <a:latin typeface="Comic Sans MS" charset="0"/>
              </a:rPr>
              <a:t>. I=False, II=False</a:t>
            </a:r>
          </a:p>
        </p:txBody>
      </p:sp>
      <p:sp>
        <p:nvSpPr>
          <p:cNvPr id="53335" name="Text Box 1111"/>
          <p:cNvSpPr txBox="1">
            <a:spLocks noChangeArrowheads="1"/>
          </p:cNvSpPr>
          <p:nvPr/>
        </p:nvSpPr>
        <p:spPr bwMode="auto">
          <a:xfrm>
            <a:off x="1792288" y="19050"/>
            <a:ext cx="1301750" cy="457200"/>
          </a:xfrm>
          <a:prstGeom prst="rect">
            <a:avLst/>
          </a:prstGeom>
          <a:noFill/>
          <a:ln w="9525">
            <a:noFill/>
            <a:miter lim="800000"/>
            <a:headEnd/>
            <a:tailEnd/>
          </a:ln>
          <a:effectLst/>
        </p:spPr>
        <p:txBody>
          <a:bodyPr wrap="none">
            <a:prstTxWarp prst="textNoShape">
              <a:avLst/>
            </a:prstTxWarp>
            <a:spAutoFit/>
          </a:bodyPr>
          <a:lstStyle/>
          <a:p>
            <a:r>
              <a:rPr lang="en-US"/>
              <a:t>Metal A </a:t>
            </a:r>
          </a:p>
        </p:txBody>
      </p:sp>
      <p:sp>
        <p:nvSpPr>
          <p:cNvPr id="53336" name="Text Box 1112"/>
          <p:cNvSpPr txBox="1">
            <a:spLocks noChangeArrowheads="1"/>
          </p:cNvSpPr>
          <p:nvPr/>
        </p:nvSpPr>
        <p:spPr bwMode="auto">
          <a:xfrm>
            <a:off x="5362575" y="52388"/>
            <a:ext cx="1301750" cy="457200"/>
          </a:xfrm>
          <a:prstGeom prst="rect">
            <a:avLst/>
          </a:prstGeom>
          <a:noFill/>
          <a:ln w="9525">
            <a:noFill/>
            <a:miter lim="800000"/>
            <a:headEnd/>
            <a:tailEnd/>
          </a:ln>
          <a:effectLst/>
        </p:spPr>
        <p:txBody>
          <a:bodyPr wrap="none">
            <a:prstTxWarp prst="textNoShape">
              <a:avLst/>
            </a:prstTxWarp>
            <a:spAutoFit/>
          </a:bodyPr>
          <a:lstStyle/>
          <a:p>
            <a:r>
              <a:rPr lang="en-US"/>
              <a:t>Metal B </a:t>
            </a:r>
          </a:p>
        </p:txBody>
      </p:sp>
      <p:sp>
        <p:nvSpPr>
          <p:cNvPr id="53337" name="Text Box 1113"/>
          <p:cNvSpPr txBox="1">
            <a:spLocks noChangeArrowheads="1"/>
          </p:cNvSpPr>
          <p:nvPr/>
        </p:nvSpPr>
        <p:spPr bwMode="auto">
          <a:xfrm rot="16200000">
            <a:off x="866775" y="1717675"/>
            <a:ext cx="1149350" cy="457200"/>
          </a:xfrm>
          <a:prstGeom prst="rect">
            <a:avLst/>
          </a:prstGeom>
          <a:noFill/>
          <a:ln w="9525">
            <a:noFill/>
            <a:miter lim="800000"/>
            <a:headEnd/>
            <a:tailEnd/>
          </a:ln>
          <a:effectLst/>
        </p:spPr>
        <p:txBody>
          <a:bodyPr wrap="none">
            <a:prstTxWarp prst="textNoShape">
              <a:avLst/>
            </a:prstTxWarp>
            <a:spAutoFit/>
          </a:bodyPr>
          <a:lstStyle/>
          <a:p>
            <a:r>
              <a:rPr lang="en-US"/>
              <a:t>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3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3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33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333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333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33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33" grpId="0" build="p" autoUpdateAnimBg="0"/>
      <p:bldP spid="53334" grpId="0" build="p"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 name="Slide Number Placeholder 5"/>
          <p:cNvSpPr>
            <a:spLocks noGrp="1"/>
          </p:cNvSpPr>
          <p:nvPr>
            <p:ph type="sldNum" sz="quarter" idx="12"/>
          </p:nvPr>
        </p:nvSpPr>
        <p:spPr/>
        <p:txBody>
          <a:bodyPr/>
          <a:lstStyle/>
          <a:p>
            <a:fld id="{7C2869BF-762E-3D44-8076-D3C077C98FB8}" type="slidenum">
              <a:rPr lang="en-US"/>
              <a:pPr/>
              <a:t>18</a:t>
            </a:fld>
            <a:endParaRPr lang="en-US"/>
          </a:p>
        </p:txBody>
      </p:sp>
      <p:sp>
        <p:nvSpPr>
          <p:cNvPr id="54274" name="Freeform 1026"/>
          <p:cNvSpPr>
            <a:spLocks/>
          </p:cNvSpPr>
          <p:nvPr/>
        </p:nvSpPr>
        <p:spPr bwMode="auto">
          <a:xfrm>
            <a:off x="1736725" y="995363"/>
            <a:ext cx="2346325" cy="1789112"/>
          </a:xfrm>
          <a:custGeom>
            <a:avLst/>
            <a:gdLst/>
            <a:ahLst/>
            <a:cxnLst>
              <a:cxn ang="0">
                <a:pos x="68" y="156"/>
              </a:cxn>
              <a:cxn ang="0">
                <a:pos x="86" y="912"/>
              </a:cxn>
              <a:cxn ang="0">
                <a:pos x="584" y="1008"/>
              </a:cxn>
              <a:cxn ang="0">
                <a:pos x="1010" y="984"/>
              </a:cxn>
              <a:cxn ang="0">
                <a:pos x="1088" y="150"/>
              </a:cxn>
              <a:cxn ang="0">
                <a:pos x="1556" y="84"/>
              </a:cxn>
              <a:cxn ang="0">
                <a:pos x="2546" y="78"/>
              </a:cxn>
            </a:cxnLst>
            <a:rect l="0" t="0" r="r" b="b"/>
            <a:pathLst>
              <a:path w="2546" h="1127">
                <a:moveTo>
                  <a:pt x="68" y="156"/>
                </a:moveTo>
                <a:cubicBezTo>
                  <a:pt x="34" y="463"/>
                  <a:pt x="0" y="770"/>
                  <a:pt x="86" y="912"/>
                </a:cubicBezTo>
                <a:cubicBezTo>
                  <a:pt x="172" y="1054"/>
                  <a:pt x="430" y="996"/>
                  <a:pt x="584" y="1008"/>
                </a:cubicBezTo>
                <a:cubicBezTo>
                  <a:pt x="738" y="1020"/>
                  <a:pt x="926" y="1127"/>
                  <a:pt x="1010" y="984"/>
                </a:cubicBezTo>
                <a:cubicBezTo>
                  <a:pt x="1094" y="841"/>
                  <a:pt x="997" y="300"/>
                  <a:pt x="1088" y="150"/>
                </a:cubicBezTo>
                <a:cubicBezTo>
                  <a:pt x="1179" y="0"/>
                  <a:pt x="1313" y="96"/>
                  <a:pt x="1556" y="84"/>
                </a:cubicBezTo>
                <a:cubicBezTo>
                  <a:pt x="1799" y="72"/>
                  <a:pt x="2381" y="79"/>
                  <a:pt x="2546" y="7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54275" name="Text Box 1027"/>
          <p:cNvSpPr txBox="1">
            <a:spLocks noChangeArrowheads="1"/>
          </p:cNvSpPr>
          <p:nvPr/>
        </p:nvSpPr>
        <p:spPr bwMode="auto">
          <a:xfrm>
            <a:off x="1939925" y="2771775"/>
            <a:ext cx="931863" cy="701675"/>
          </a:xfrm>
          <a:prstGeom prst="rect">
            <a:avLst/>
          </a:prstGeom>
          <a:noFill/>
          <a:ln w="9525">
            <a:noFill/>
            <a:miter lim="800000"/>
            <a:headEnd/>
            <a:tailEnd/>
          </a:ln>
          <a:effectLst/>
        </p:spPr>
        <p:txBody>
          <a:bodyPr wrap="none">
            <a:prstTxWarp prst="textNoShape">
              <a:avLst/>
            </a:prstTxWarp>
            <a:spAutoFit/>
          </a:bodyPr>
          <a:lstStyle/>
          <a:p>
            <a:r>
              <a:rPr lang="en-US" sz="2000"/>
              <a:t>Inside </a:t>
            </a:r>
          </a:p>
          <a:p>
            <a:r>
              <a:rPr lang="en-US" sz="2000"/>
              <a:t>metal</a:t>
            </a:r>
          </a:p>
        </p:txBody>
      </p:sp>
      <p:sp>
        <p:nvSpPr>
          <p:cNvPr id="54276" name="Line 1028"/>
          <p:cNvSpPr>
            <a:spLocks noChangeShapeType="1"/>
          </p:cNvSpPr>
          <p:nvPr/>
        </p:nvSpPr>
        <p:spPr bwMode="auto">
          <a:xfrm flipV="1">
            <a:off x="1682750" y="547688"/>
            <a:ext cx="0" cy="277177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54277" name="Line 1029"/>
          <p:cNvSpPr>
            <a:spLocks noChangeShapeType="1"/>
          </p:cNvSpPr>
          <p:nvPr/>
        </p:nvSpPr>
        <p:spPr bwMode="auto">
          <a:xfrm>
            <a:off x="1789113" y="2795588"/>
            <a:ext cx="885825" cy="15875"/>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4278" name="Line 1030"/>
          <p:cNvSpPr>
            <a:spLocks noChangeShapeType="1"/>
          </p:cNvSpPr>
          <p:nvPr/>
        </p:nvSpPr>
        <p:spPr bwMode="auto">
          <a:xfrm flipV="1">
            <a:off x="2695575" y="2443163"/>
            <a:ext cx="9525" cy="855662"/>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4279" name="Line 1031"/>
          <p:cNvSpPr>
            <a:spLocks noChangeShapeType="1"/>
          </p:cNvSpPr>
          <p:nvPr/>
        </p:nvSpPr>
        <p:spPr bwMode="auto">
          <a:xfrm>
            <a:off x="1766888" y="2138363"/>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80" name="Line 1032"/>
          <p:cNvSpPr>
            <a:spLocks noChangeShapeType="1"/>
          </p:cNvSpPr>
          <p:nvPr/>
        </p:nvSpPr>
        <p:spPr bwMode="auto">
          <a:xfrm>
            <a:off x="1773238" y="2092325"/>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81" name="Line 1033"/>
          <p:cNvSpPr>
            <a:spLocks noChangeShapeType="1"/>
          </p:cNvSpPr>
          <p:nvPr/>
        </p:nvSpPr>
        <p:spPr bwMode="auto">
          <a:xfrm>
            <a:off x="1773238" y="2046288"/>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82" name="Line 1034"/>
          <p:cNvSpPr>
            <a:spLocks noChangeShapeType="1"/>
          </p:cNvSpPr>
          <p:nvPr/>
        </p:nvSpPr>
        <p:spPr bwMode="auto">
          <a:xfrm>
            <a:off x="1774825" y="200025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83" name="Line 1035"/>
          <p:cNvSpPr>
            <a:spLocks noChangeShapeType="1"/>
          </p:cNvSpPr>
          <p:nvPr/>
        </p:nvSpPr>
        <p:spPr bwMode="auto">
          <a:xfrm>
            <a:off x="1758950" y="195421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84" name="Line 1036"/>
          <p:cNvSpPr>
            <a:spLocks noChangeShapeType="1"/>
          </p:cNvSpPr>
          <p:nvPr/>
        </p:nvSpPr>
        <p:spPr bwMode="auto">
          <a:xfrm>
            <a:off x="1776413" y="1908175"/>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85" name="Line 1037"/>
          <p:cNvSpPr>
            <a:spLocks noChangeShapeType="1"/>
          </p:cNvSpPr>
          <p:nvPr/>
        </p:nvSpPr>
        <p:spPr bwMode="auto">
          <a:xfrm>
            <a:off x="1771650" y="1862138"/>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86" name="Line 1038"/>
          <p:cNvSpPr>
            <a:spLocks noChangeShapeType="1"/>
          </p:cNvSpPr>
          <p:nvPr/>
        </p:nvSpPr>
        <p:spPr bwMode="auto">
          <a:xfrm>
            <a:off x="1778000" y="181610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87" name="Line 1039"/>
          <p:cNvSpPr>
            <a:spLocks noChangeShapeType="1"/>
          </p:cNvSpPr>
          <p:nvPr/>
        </p:nvSpPr>
        <p:spPr bwMode="auto">
          <a:xfrm>
            <a:off x="1784350" y="177006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88" name="Line 1040"/>
          <p:cNvSpPr>
            <a:spLocks noChangeShapeType="1"/>
          </p:cNvSpPr>
          <p:nvPr/>
        </p:nvSpPr>
        <p:spPr bwMode="auto">
          <a:xfrm>
            <a:off x="1774825" y="1724025"/>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89" name="Line 1041"/>
          <p:cNvSpPr>
            <a:spLocks noChangeShapeType="1"/>
          </p:cNvSpPr>
          <p:nvPr/>
        </p:nvSpPr>
        <p:spPr bwMode="auto">
          <a:xfrm>
            <a:off x="1781175" y="1677988"/>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90" name="Line 1042"/>
          <p:cNvSpPr>
            <a:spLocks noChangeShapeType="1"/>
          </p:cNvSpPr>
          <p:nvPr/>
        </p:nvSpPr>
        <p:spPr bwMode="auto">
          <a:xfrm>
            <a:off x="1765300" y="163195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91" name="Line 1043"/>
          <p:cNvSpPr>
            <a:spLocks noChangeShapeType="1"/>
          </p:cNvSpPr>
          <p:nvPr/>
        </p:nvSpPr>
        <p:spPr bwMode="auto">
          <a:xfrm>
            <a:off x="1793875" y="158591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92" name="Line 1044"/>
          <p:cNvSpPr>
            <a:spLocks noChangeShapeType="1"/>
          </p:cNvSpPr>
          <p:nvPr/>
        </p:nvSpPr>
        <p:spPr bwMode="auto">
          <a:xfrm>
            <a:off x="1773238" y="2189163"/>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93" name="Line 1045"/>
          <p:cNvSpPr>
            <a:spLocks noChangeShapeType="1"/>
          </p:cNvSpPr>
          <p:nvPr/>
        </p:nvSpPr>
        <p:spPr bwMode="auto">
          <a:xfrm>
            <a:off x="1774825" y="222885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94" name="Line 1046"/>
          <p:cNvSpPr>
            <a:spLocks noChangeShapeType="1"/>
          </p:cNvSpPr>
          <p:nvPr/>
        </p:nvSpPr>
        <p:spPr bwMode="auto">
          <a:xfrm>
            <a:off x="1776413" y="2268538"/>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95" name="Line 1047"/>
          <p:cNvSpPr>
            <a:spLocks noChangeShapeType="1"/>
          </p:cNvSpPr>
          <p:nvPr/>
        </p:nvSpPr>
        <p:spPr bwMode="auto">
          <a:xfrm>
            <a:off x="1787525" y="2308225"/>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96" name="Line 1048"/>
          <p:cNvSpPr>
            <a:spLocks noChangeShapeType="1"/>
          </p:cNvSpPr>
          <p:nvPr/>
        </p:nvSpPr>
        <p:spPr bwMode="auto">
          <a:xfrm>
            <a:off x="1771650" y="2338388"/>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97" name="Line 1049"/>
          <p:cNvSpPr>
            <a:spLocks noChangeShapeType="1"/>
          </p:cNvSpPr>
          <p:nvPr/>
        </p:nvSpPr>
        <p:spPr bwMode="auto">
          <a:xfrm>
            <a:off x="1762125" y="255905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98" name="Line 1050"/>
          <p:cNvSpPr>
            <a:spLocks noChangeShapeType="1"/>
          </p:cNvSpPr>
          <p:nvPr/>
        </p:nvSpPr>
        <p:spPr bwMode="auto">
          <a:xfrm>
            <a:off x="1768475" y="243681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299" name="Line 1051"/>
          <p:cNvSpPr>
            <a:spLocks noChangeShapeType="1"/>
          </p:cNvSpPr>
          <p:nvPr/>
        </p:nvSpPr>
        <p:spPr bwMode="auto">
          <a:xfrm>
            <a:off x="1792288" y="2381250"/>
            <a:ext cx="909637" cy="95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00" name="Line 1052"/>
          <p:cNvSpPr>
            <a:spLocks noChangeShapeType="1"/>
          </p:cNvSpPr>
          <p:nvPr/>
        </p:nvSpPr>
        <p:spPr bwMode="auto">
          <a:xfrm>
            <a:off x="1858963" y="2506663"/>
            <a:ext cx="81121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01" name="Oval 1053"/>
          <p:cNvSpPr>
            <a:spLocks noChangeArrowheads="1"/>
          </p:cNvSpPr>
          <p:nvPr/>
        </p:nvSpPr>
        <p:spPr bwMode="auto">
          <a:xfrm>
            <a:off x="2455863" y="1528763"/>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4302" name="Oval 1054"/>
          <p:cNvSpPr>
            <a:spLocks noChangeArrowheads="1"/>
          </p:cNvSpPr>
          <p:nvPr/>
        </p:nvSpPr>
        <p:spPr bwMode="auto">
          <a:xfrm>
            <a:off x="2455863" y="1644650"/>
            <a:ext cx="52387"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4303" name="Oval 1055"/>
          <p:cNvSpPr>
            <a:spLocks noChangeArrowheads="1"/>
          </p:cNvSpPr>
          <p:nvPr/>
        </p:nvSpPr>
        <p:spPr bwMode="auto">
          <a:xfrm>
            <a:off x="2457450" y="1760538"/>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4304" name="Oval 1056"/>
          <p:cNvSpPr>
            <a:spLocks noChangeArrowheads="1"/>
          </p:cNvSpPr>
          <p:nvPr/>
        </p:nvSpPr>
        <p:spPr bwMode="auto">
          <a:xfrm>
            <a:off x="2457450" y="1876425"/>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4305" name="Oval 1057"/>
          <p:cNvSpPr>
            <a:spLocks noChangeArrowheads="1"/>
          </p:cNvSpPr>
          <p:nvPr/>
        </p:nvSpPr>
        <p:spPr bwMode="auto">
          <a:xfrm>
            <a:off x="2459038" y="1992313"/>
            <a:ext cx="52387" cy="88900"/>
          </a:xfrm>
          <a:prstGeom prst="ellipse">
            <a:avLst/>
          </a:prstGeom>
          <a:solidFill>
            <a:srgbClr val="FF0000"/>
          </a:solidFill>
          <a:ln w="9525">
            <a:noFill/>
            <a:round/>
            <a:headEnd/>
            <a:tailEnd/>
          </a:ln>
          <a:effectLst/>
        </p:spPr>
        <p:txBody>
          <a:bodyPr wrap="none" anchor="ctr">
            <a:prstTxWarp prst="textNoShape">
              <a:avLst/>
            </a:prstTxWarp>
          </a:bodyPr>
          <a:lstStyle/>
          <a:p>
            <a:endParaRPr lang="en-US"/>
          </a:p>
        </p:txBody>
      </p:sp>
      <p:sp>
        <p:nvSpPr>
          <p:cNvPr id="54306" name="Oval 1058"/>
          <p:cNvSpPr>
            <a:spLocks noChangeArrowheads="1"/>
          </p:cNvSpPr>
          <p:nvPr/>
        </p:nvSpPr>
        <p:spPr bwMode="auto">
          <a:xfrm>
            <a:off x="2460625" y="2108200"/>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4307" name="Oval 1059"/>
          <p:cNvSpPr>
            <a:spLocks noChangeArrowheads="1"/>
          </p:cNvSpPr>
          <p:nvPr/>
        </p:nvSpPr>
        <p:spPr bwMode="auto">
          <a:xfrm>
            <a:off x="2460625" y="2224088"/>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4308" name="Oval 1060"/>
          <p:cNvSpPr>
            <a:spLocks noChangeArrowheads="1"/>
          </p:cNvSpPr>
          <p:nvPr/>
        </p:nvSpPr>
        <p:spPr bwMode="auto">
          <a:xfrm>
            <a:off x="2462213" y="2339975"/>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4309" name="Oval 1061"/>
          <p:cNvSpPr>
            <a:spLocks noChangeArrowheads="1"/>
          </p:cNvSpPr>
          <p:nvPr/>
        </p:nvSpPr>
        <p:spPr bwMode="auto">
          <a:xfrm>
            <a:off x="2462213" y="2455863"/>
            <a:ext cx="52387"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grpSp>
        <p:nvGrpSpPr>
          <p:cNvPr id="2" name="Group 1062"/>
          <p:cNvGrpSpPr>
            <a:grpSpLocks/>
          </p:cNvGrpSpPr>
          <p:nvPr/>
        </p:nvGrpSpPr>
        <p:grpSpPr bwMode="auto">
          <a:xfrm rot="-3456010">
            <a:off x="2370931" y="678657"/>
            <a:ext cx="676275" cy="112712"/>
            <a:chOff x="648" y="3408"/>
            <a:chExt cx="1176" cy="344"/>
          </a:xfrm>
        </p:grpSpPr>
        <p:sp>
          <p:nvSpPr>
            <p:cNvPr id="54311" name="Freeform 1063"/>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sp>
          <p:nvSpPr>
            <p:cNvPr id="54312" name="Freeform 1064"/>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grpSp>
      <p:sp>
        <p:nvSpPr>
          <p:cNvPr id="54313" name="Line 1065"/>
          <p:cNvSpPr>
            <a:spLocks noChangeShapeType="1"/>
          </p:cNvSpPr>
          <p:nvPr/>
        </p:nvSpPr>
        <p:spPr bwMode="auto">
          <a:xfrm flipH="1">
            <a:off x="2408238" y="1014413"/>
            <a:ext cx="93662" cy="277812"/>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4314" name="Text Box 1066"/>
          <p:cNvSpPr txBox="1">
            <a:spLocks noChangeArrowheads="1"/>
          </p:cNvSpPr>
          <p:nvPr/>
        </p:nvSpPr>
        <p:spPr bwMode="auto">
          <a:xfrm>
            <a:off x="1679575" y="704850"/>
            <a:ext cx="674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0066FF"/>
                </a:solidFill>
              </a:rPr>
              <a:t>E</a:t>
            </a:r>
            <a:r>
              <a:rPr lang="en-US" sz="2000" baseline="-25000">
                <a:solidFill>
                  <a:srgbClr val="0066FF"/>
                </a:solidFill>
              </a:rPr>
              <a:t>phot</a:t>
            </a:r>
          </a:p>
        </p:txBody>
      </p:sp>
      <p:sp>
        <p:nvSpPr>
          <p:cNvPr id="54315" name="Line 1067"/>
          <p:cNvSpPr>
            <a:spLocks noChangeShapeType="1"/>
          </p:cNvSpPr>
          <p:nvPr/>
        </p:nvSpPr>
        <p:spPr bwMode="auto">
          <a:xfrm>
            <a:off x="2720975" y="2825750"/>
            <a:ext cx="722313" cy="17463"/>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4316" name="Text Box 1068"/>
          <p:cNvSpPr txBox="1">
            <a:spLocks noChangeArrowheads="1"/>
          </p:cNvSpPr>
          <p:nvPr/>
        </p:nvSpPr>
        <p:spPr bwMode="auto">
          <a:xfrm>
            <a:off x="2776538" y="2776538"/>
            <a:ext cx="1473200" cy="701675"/>
          </a:xfrm>
          <a:prstGeom prst="rect">
            <a:avLst/>
          </a:prstGeom>
          <a:noFill/>
          <a:ln w="9525">
            <a:noFill/>
            <a:miter lim="800000"/>
            <a:headEnd/>
            <a:tailEnd/>
          </a:ln>
          <a:effectLst/>
        </p:spPr>
        <p:txBody>
          <a:bodyPr>
            <a:prstTxWarp prst="textNoShape">
              <a:avLst/>
            </a:prstTxWarp>
            <a:spAutoFit/>
          </a:bodyPr>
          <a:lstStyle/>
          <a:p>
            <a:pPr algn="ctr"/>
            <a:r>
              <a:rPr lang="en-US" sz="2000"/>
              <a:t>Outside metal</a:t>
            </a:r>
          </a:p>
        </p:txBody>
      </p:sp>
      <p:sp>
        <p:nvSpPr>
          <p:cNvPr id="54317" name="Freeform 1069"/>
          <p:cNvSpPr>
            <a:spLocks/>
          </p:cNvSpPr>
          <p:nvPr/>
        </p:nvSpPr>
        <p:spPr bwMode="auto">
          <a:xfrm>
            <a:off x="5130800" y="993775"/>
            <a:ext cx="2346325" cy="1789113"/>
          </a:xfrm>
          <a:custGeom>
            <a:avLst/>
            <a:gdLst/>
            <a:ahLst/>
            <a:cxnLst>
              <a:cxn ang="0">
                <a:pos x="68" y="156"/>
              </a:cxn>
              <a:cxn ang="0">
                <a:pos x="86" y="912"/>
              </a:cxn>
              <a:cxn ang="0">
                <a:pos x="584" y="1008"/>
              </a:cxn>
              <a:cxn ang="0">
                <a:pos x="1010" y="984"/>
              </a:cxn>
              <a:cxn ang="0">
                <a:pos x="1088" y="150"/>
              </a:cxn>
              <a:cxn ang="0">
                <a:pos x="1556" y="84"/>
              </a:cxn>
              <a:cxn ang="0">
                <a:pos x="2546" y="78"/>
              </a:cxn>
            </a:cxnLst>
            <a:rect l="0" t="0" r="r" b="b"/>
            <a:pathLst>
              <a:path w="2546" h="1127">
                <a:moveTo>
                  <a:pt x="68" y="156"/>
                </a:moveTo>
                <a:cubicBezTo>
                  <a:pt x="34" y="463"/>
                  <a:pt x="0" y="770"/>
                  <a:pt x="86" y="912"/>
                </a:cubicBezTo>
                <a:cubicBezTo>
                  <a:pt x="172" y="1054"/>
                  <a:pt x="430" y="996"/>
                  <a:pt x="584" y="1008"/>
                </a:cubicBezTo>
                <a:cubicBezTo>
                  <a:pt x="738" y="1020"/>
                  <a:pt x="926" y="1127"/>
                  <a:pt x="1010" y="984"/>
                </a:cubicBezTo>
                <a:cubicBezTo>
                  <a:pt x="1094" y="841"/>
                  <a:pt x="997" y="300"/>
                  <a:pt x="1088" y="150"/>
                </a:cubicBezTo>
                <a:cubicBezTo>
                  <a:pt x="1179" y="0"/>
                  <a:pt x="1313" y="96"/>
                  <a:pt x="1556" y="84"/>
                </a:cubicBezTo>
                <a:cubicBezTo>
                  <a:pt x="1799" y="72"/>
                  <a:pt x="2381" y="79"/>
                  <a:pt x="2546" y="7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54318" name="Text Box 1070"/>
          <p:cNvSpPr txBox="1">
            <a:spLocks noChangeArrowheads="1"/>
          </p:cNvSpPr>
          <p:nvPr/>
        </p:nvSpPr>
        <p:spPr bwMode="auto">
          <a:xfrm>
            <a:off x="5334000" y="2770188"/>
            <a:ext cx="931863" cy="701675"/>
          </a:xfrm>
          <a:prstGeom prst="rect">
            <a:avLst/>
          </a:prstGeom>
          <a:noFill/>
          <a:ln w="9525">
            <a:noFill/>
            <a:miter lim="800000"/>
            <a:headEnd/>
            <a:tailEnd/>
          </a:ln>
          <a:effectLst/>
        </p:spPr>
        <p:txBody>
          <a:bodyPr wrap="none">
            <a:prstTxWarp prst="textNoShape">
              <a:avLst/>
            </a:prstTxWarp>
            <a:spAutoFit/>
          </a:bodyPr>
          <a:lstStyle/>
          <a:p>
            <a:r>
              <a:rPr lang="en-US" sz="2000"/>
              <a:t>Inside </a:t>
            </a:r>
          </a:p>
          <a:p>
            <a:r>
              <a:rPr lang="en-US" sz="2000"/>
              <a:t>metal</a:t>
            </a:r>
          </a:p>
        </p:txBody>
      </p:sp>
      <p:sp>
        <p:nvSpPr>
          <p:cNvPr id="54319" name="Line 1071"/>
          <p:cNvSpPr>
            <a:spLocks noChangeShapeType="1"/>
          </p:cNvSpPr>
          <p:nvPr/>
        </p:nvSpPr>
        <p:spPr bwMode="auto">
          <a:xfrm flipV="1">
            <a:off x="5076825" y="546100"/>
            <a:ext cx="0" cy="277177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54320" name="Line 1072"/>
          <p:cNvSpPr>
            <a:spLocks noChangeShapeType="1"/>
          </p:cNvSpPr>
          <p:nvPr/>
        </p:nvSpPr>
        <p:spPr bwMode="auto">
          <a:xfrm>
            <a:off x="5183188" y="2794000"/>
            <a:ext cx="885825" cy="15875"/>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4321" name="Line 1073"/>
          <p:cNvSpPr>
            <a:spLocks noChangeShapeType="1"/>
          </p:cNvSpPr>
          <p:nvPr/>
        </p:nvSpPr>
        <p:spPr bwMode="auto">
          <a:xfrm flipV="1">
            <a:off x="6089650" y="2441575"/>
            <a:ext cx="9525" cy="855663"/>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4322" name="Line 1074"/>
          <p:cNvSpPr>
            <a:spLocks noChangeShapeType="1"/>
          </p:cNvSpPr>
          <p:nvPr/>
        </p:nvSpPr>
        <p:spPr bwMode="auto">
          <a:xfrm>
            <a:off x="5160963" y="2136775"/>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23" name="Line 1075"/>
          <p:cNvSpPr>
            <a:spLocks noChangeShapeType="1"/>
          </p:cNvSpPr>
          <p:nvPr/>
        </p:nvSpPr>
        <p:spPr bwMode="auto">
          <a:xfrm>
            <a:off x="5167313" y="2090738"/>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24" name="Line 1076"/>
          <p:cNvSpPr>
            <a:spLocks noChangeShapeType="1"/>
          </p:cNvSpPr>
          <p:nvPr/>
        </p:nvSpPr>
        <p:spPr bwMode="auto">
          <a:xfrm>
            <a:off x="5167313" y="2044700"/>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25" name="Line 1077"/>
          <p:cNvSpPr>
            <a:spLocks noChangeShapeType="1"/>
          </p:cNvSpPr>
          <p:nvPr/>
        </p:nvSpPr>
        <p:spPr bwMode="auto">
          <a:xfrm>
            <a:off x="5168900" y="199866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26" name="Line 1078"/>
          <p:cNvSpPr>
            <a:spLocks noChangeShapeType="1"/>
          </p:cNvSpPr>
          <p:nvPr/>
        </p:nvSpPr>
        <p:spPr bwMode="auto">
          <a:xfrm>
            <a:off x="5153025" y="1952625"/>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27" name="Line 1079"/>
          <p:cNvSpPr>
            <a:spLocks noChangeShapeType="1"/>
          </p:cNvSpPr>
          <p:nvPr/>
        </p:nvSpPr>
        <p:spPr bwMode="auto">
          <a:xfrm>
            <a:off x="5170488" y="1906588"/>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28" name="Line 1080"/>
          <p:cNvSpPr>
            <a:spLocks noChangeShapeType="1"/>
          </p:cNvSpPr>
          <p:nvPr/>
        </p:nvSpPr>
        <p:spPr bwMode="auto">
          <a:xfrm>
            <a:off x="5167313" y="2187575"/>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29" name="Line 1081"/>
          <p:cNvSpPr>
            <a:spLocks noChangeShapeType="1"/>
          </p:cNvSpPr>
          <p:nvPr/>
        </p:nvSpPr>
        <p:spPr bwMode="auto">
          <a:xfrm>
            <a:off x="5168900" y="222726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30" name="Line 1082"/>
          <p:cNvSpPr>
            <a:spLocks noChangeShapeType="1"/>
          </p:cNvSpPr>
          <p:nvPr/>
        </p:nvSpPr>
        <p:spPr bwMode="auto">
          <a:xfrm>
            <a:off x="5170488" y="2266950"/>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31" name="Line 1083"/>
          <p:cNvSpPr>
            <a:spLocks noChangeShapeType="1"/>
          </p:cNvSpPr>
          <p:nvPr/>
        </p:nvSpPr>
        <p:spPr bwMode="auto">
          <a:xfrm>
            <a:off x="5181600" y="2306638"/>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32" name="Line 1084"/>
          <p:cNvSpPr>
            <a:spLocks noChangeShapeType="1"/>
          </p:cNvSpPr>
          <p:nvPr/>
        </p:nvSpPr>
        <p:spPr bwMode="auto">
          <a:xfrm>
            <a:off x="5165725" y="233680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33" name="Line 1085"/>
          <p:cNvSpPr>
            <a:spLocks noChangeShapeType="1"/>
          </p:cNvSpPr>
          <p:nvPr/>
        </p:nvSpPr>
        <p:spPr bwMode="auto">
          <a:xfrm>
            <a:off x="5156200" y="255746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34" name="Line 1086"/>
          <p:cNvSpPr>
            <a:spLocks noChangeShapeType="1"/>
          </p:cNvSpPr>
          <p:nvPr/>
        </p:nvSpPr>
        <p:spPr bwMode="auto">
          <a:xfrm>
            <a:off x="5162550" y="2435225"/>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35" name="Line 1087"/>
          <p:cNvSpPr>
            <a:spLocks noChangeShapeType="1"/>
          </p:cNvSpPr>
          <p:nvPr/>
        </p:nvSpPr>
        <p:spPr bwMode="auto">
          <a:xfrm>
            <a:off x="5186363" y="2379663"/>
            <a:ext cx="909637" cy="95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36" name="Line 1088"/>
          <p:cNvSpPr>
            <a:spLocks noChangeShapeType="1"/>
          </p:cNvSpPr>
          <p:nvPr/>
        </p:nvSpPr>
        <p:spPr bwMode="auto">
          <a:xfrm>
            <a:off x="5253038" y="2505075"/>
            <a:ext cx="81121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337" name="Oval 1089"/>
          <p:cNvSpPr>
            <a:spLocks noChangeArrowheads="1"/>
          </p:cNvSpPr>
          <p:nvPr/>
        </p:nvSpPr>
        <p:spPr bwMode="auto">
          <a:xfrm>
            <a:off x="5851525" y="1874838"/>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4338" name="Oval 1090"/>
          <p:cNvSpPr>
            <a:spLocks noChangeArrowheads="1"/>
          </p:cNvSpPr>
          <p:nvPr/>
        </p:nvSpPr>
        <p:spPr bwMode="auto">
          <a:xfrm>
            <a:off x="5853113" y="1990725"/>
            <a:ext cx="52387" cy="88900"/>
          </a:xfrm>
          <a:prstGeom prst="ellipse">
            <a:avLst/>
          </a:prstGeom>
          <a:solidFill>
            <a:srgbClr val="FF0000"/>
          </a:solidFill>
          <a:ln w="9525">
            <a:noFill/>
            <a:round/>
            <a:headEnd/>
            <a:tailEnd/>
          </a:ln>
          <a:effectLst/>
        </p:spPr>
        <p:txBody>
          <a:bodyPr wrap="none" anchor="ctr">
            <a:prstTxWarp prst="textNoShape">
              <a:avLst/>
            </a:prstTxWarp>
          </a:bodyPr>
          <a:lstStyle/>
          <a:p>
            <a:endParaRPr lang="en-US"/>
          </a:p>
        </p:txBody>
      </p:sp>
      <p:sp>
        <p:nvSpPr>
          <p:cNvPr id="54339" name="Oval 1091"/>
          <p:cNvSpPr>
            <a:spLocks noChangeArrowheads="1"/>
          </p:cNvSpPr>
          <p:nvPr/>
        </p:nvSpPr>
        <p:spPr bwMode="auto">
          <a:xfrm>
            <a:off x="5854700" y="2106613"/>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4340" name="Oval 1092"/>
          <p:cNvSpPr>
            <a:spLocks noChangeArrowheads="1"/>
          </p:cNvSpPr>
          <p:nvPr/>
        </p:nvSpPr>
        <p:spPr bwMode="auto">
          <a:xfrm>
            <a:off x="5854700" y="2222500"/>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4341" name="Oval 1093"/>
          <p:cNvSpPr>
            <a:spLocks noChangeArrowheads="1"/>
          </p:cNvSpPr>
          <p:nvPr/>
        </p:nvSpPr>
        <p:spPr bwMode="auto">
          <a:xfrm>
            <a:off x="5856288" y="2338388"/>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4342" name="Oval 1094"/>
          <p:cNvSpPr>
            <a:spLocks noChangeArrowheads="1"/>
          </p:cNvSpPr>
          <p:nvPr/>
        </p:nvSpPr>
        <p:spPr bwMode="auto">
          <a:xfrm>
            <a:off x="5856288" y="2454275"/>
            <a:ext cx="52387"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grpSp>
        <p:nvGrpSpPr>
          <p:cNvPr id="3" name="Group 1095"/>
          <p:cNvGrpSpPr>
            <a:grpSpLocks/>
          </p:cNvGrpSpPr>
          <p:nvPr/>
        </p:nvGrpSpPr>
        <p:grpSpPr bwMode="auto">
          <a:xfrm rot="-3456010">
            <a:off x="5765006" y="677070"/>
            <a:ext cx="676275" cy="112712"/>
            <a:chOff x="648" y="3408"/>
            <a:chExt cx="1176" cy="344"/>
          </a:xfrm>
        </p:grpSpPr>
        <p:sp>
          <p:nvSpPr>
            <p:cNvPr id="54344" name="Freeform 1096"/>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sp>
          <p:nvSpPr>
            <p:cNvPr id="54345" name="Freeform 1097"/>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grpSp>
      <p:sp>
        <p:nvSpPr>
          <p:cNvPr id="54346" name="Line 1098"/>
          <p:cNvSpPr>
            <a:spLocks noChangeShapeType="1"/>
          </p:cNvSpPr>
          <p:nvPr/>
        </p:nvSpPr>
        <p:spPr bwMode="auto">
          <a:xfrm flipH="1">
            <a:off x="5802313" y="1012825"/>
            <a:ext cx="93662" cy="277813"/>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4347" name="Text Box 1099"/>
          <p:cNvSpPr txBox="1">
            <a:spLocks noChangeArrowheads="1"/>
          </p:cNvSpPr>
          <p:nvPr/>
        </p:nvSpPr>
        <p:spPr bwMode="auto">
          <a:xfrm>
            <a:off x="5073650" y="703263"/>
            <a:ext cx="674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0066FF"/>
                </a:solidFill>
              </a:rPr>
              <a:t>E</a:t>
            </a:r>
            <a:r>
              <a:rPr lang="en-US" sz="2000" baseline="-25000">
                <a:solidFill>
                  <a:srgbClr val="0066FF"/>
                </a:solidFill>
              </a:rPr>
              <a:t>phot</a:t>
            </a:r>
          </a:p>
        </p:txBody>
      </p:sp>
      <p:sp>
        <p:nvSpPr>
          <p:cNvPr id="54348" name="Line 1100"/>
          <p:cNvSpPr>
            <a:spLocks noChangeShapeType="1"/>
          </p:cNvSpPr>
          <p:nvPr/>
        </p:nvSpPr>
        <p:spPr bwMode="auto">
          <a:xfrm>
            <a:off x="6115050" y="2824163"/>
            <a:ext cx="722313" cy="17462"/>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4349" name="Text Box 1101"/>
          <p:cNvSpPr txBox="1">
            <a:spLocks noChangeArrowheads="1"/>
          </p:cNvSpPr>
          <p:nvPr/>
        </p:nvSpPr>
        <p:spPr bwMode="auto">
          <a:xfrm>
            <a:off x="6170613" y="2774950"/>
            <a:ext cx="1473200" cy="701675"/>
          </a:xfrm>
          <a:prstGeom prst="rect">
            <a:avLst/>
          </a:prstGeom>
          <a:noFill/>
          <a:ln w="9525">
            <a:noFill/>
            <a:miter lim="800000"/>
            <a:headEnd/>
            <a:tailEnd/>
          </a:ln>
          <a:effectLst/>
        </p:spPr>
        <p:txBody>
          <a:bodyPr>
            <a:prstTxWarp prst="textNoShape">
              <a:avLst/>
            </a:prstTxWarp>
            <a:spAutoFit/>
          </a:bodyPr>
          <a:lstStyle/>
          <a:p>
            <a:pPr algn="ctr"/>
            <a:r>
              <a:rPr lang="en-US" sz="2000"/>
              <a:t>Outside metal</a:t>
            </a:r>
          </a:p>
        </p:txBody>
      </p:sp>
      <p:sp>
        <p:nvSpPr>
          <p:cNvPr id="54350" name="Line 1102"/>
          <p:cNvSpPr>
            <a:spLocks noChangeShapeType="1"/>
          </p:cNvSpPr>
          <p:nvPr/>
        </p:nvSpPr>
        <p:spPr bwMode="auto">
          <a:xfrm>
            <a:off x="817563" y="1117600"/>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4351" name="Line 1103"/>
          <p:cNvSpPr>
            <a:spLocks noChangeShapeType="1"/>
          </p:cNvSpPr>
          <p:nvPr/>
        </p:nvSpPr>
        <p:spPr bwMode="auto">
          <a:xfrm>
            <a:off x="804863" y="1271588"/>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4352" name="Line 1104"/>
          <p:cNvSpPr>
            <a:spLocks noChangeShapeType="1"/>
          </p:cNvSpPr>
          <p:nvPr/>
        </p:nvSpPr>
        <p:spPr bwMode="auto">
          <a:xfrm>
            <a:off x="804863" y="1449388"/>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4353" name="Line 1105"/>
          <p:cNvSpPr>
            <a:spLocks noChangeShapeType="1"/>
          </p:cNvSpPr>
          <p:nvPr/>
        </p:nvSpPr>
        <p:spPr bwMode="auto">
          <a:xfrm>
            <a:off x="804863" y="1649413"/>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4354" name="Line 1106"/>
          <p:cNvSpPr>
            <a:spLocks noChangeShapeType="1"/>
          </p:cNvSpPr>
          <p:nvPr/>
        </p:nvSpPr>
        <p:spPr bwMode="auto">
          <a:xfrm>
            <a:off x="771525" y="1838325"/>
            <a:ext cx="7999413"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4355" name="Line 1107"/>
          <p:cNvSpPr>
            <a:spLocks noChangeShapeType="1"/>
          </p:cNvSpPr>
          <p:nvPr/>
        </p:nvSpPr>
        <p:spPr bwMode="auto">
          <a:xfrm>
            <a:off x="782638" y="2049463"/>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4356" name="Line 1108"/>
          <p:cNvSpPr>
            <a:spLocks noChangeShapeType="1"/>
          </p:cNvSpPr>
          <p:nvPr/>
        </p:nvSpPr>
        <p:spPr bwMode="auto">
          <a:xfrm>
            <a:off x="782638" y="2238375"/>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4357" name="Text Box 1109"/>
          <p:cNvSpPr txBox="1">
            <a:spLocks noChangeArrowheads="1"/>
          </p:cNvSpPr>
          <p:nvPr/>
        </p:nvSpPr>
        <p:spPr bwMode="auto">
          <a:xfrm>
            <a:off x="0" y="3486150"/>
            <a:ext cx="9451975" cy="1446550"/>
          </a:xfrm>
          <a:prstGeom prst="rect">
            <a:avLst/>
          </a:prstGeom>
          <a:noFill/>
          <a:ln w="9525">
            <a:noFill/>
            <a:miter lim="800000"/>
            <a:headEnd/>
            <a:tailEnd/>
          </a:ln>
          <a:effectLst/>
        </p:spPr>
        <p:txBody>
          <a:bodyPr>
            <a:prstTxWarp prst="textNoShape">
              <a:avLst/>
            </a:prstTxWarp>
            <a:spAutoFit/>
          </a:bodyPr>
          <a:lstStyle/>
          <a:p>
            <a:r>
              <a:rPr lang="en-US" sz="2200" dirty="0">
                <a:latin typeface="Comic Sans MS" charset="0"/>
              </a:rPr>
              <a:t>In each case, the blue photon ejects the red electron. Consider the following statements: </a:t>
            </a:r>
          </a:p>
          <a:p>
            <a:r>
              <a:rPr lang="en-US" sz="2200" dirty="0">
                <a:latin typeface="Comic Sans MS" charset="0"/>
              </a:rPr>
              <a:t>I. The work functions are the same in both cases. </a:t>
            </a:r>
          </a:p>
          <a:p>
            <a:r>
              <a:rPr lang="en-US" sz="2200" dirty="0">
                <a:latin typeface="Comic Sans MS" charset="0"/>
              </a:rPr>
              <a:t>II. The </a:t>
            </a:r>
            <a:r>
              <a:rPr lang="en-US" sz="2200" dirty="0" err="1">
                <a:latin typeface="Comic Sans MS" charset="0"/>
              </a:rPr>
              <a:t>KE</a:t>
            </a:r>
            <a:r>
              <a:rPr lang="en-US" sz="2200" dirty="0">
                <a:latin typeface="Comic Sans MS" charset="0"/>
              </a:rPr>
              <a:t> of the ejected electrons are the same in both cases.</a:t>
            </a:r>
          </a:p>
        </p:txBody>
      </p:sp>
      <p:sp>
        <p:nvSpPr>
          <p:cNvPr id="54358" name="Text Box 1110"/>
          <p:cNvSpPr txBox="1">
            <a:spLocks noChangeArrowheads="1"/>
          </p:cNvSpPr>
          <p:nvPr/>
        </p:nvSpPr>
        <p:spPr bwMode="auto">
          <a:xfrm>
            <a:off x="193675" y="5106988"/>
            <a:ext cx="2797110" cy="1446550"/>
          </a:xfrm>
          <a:prstGeom prst="rect">
            <a:avLst/>
          </a:prstGeom>
          <a:noFill/>
          <a:ln w="9525">
            <a:noFill/>
            <a:miter lim="800000"/>
            <a:headEnd/>
            <a:tailEnd/>
          </a:ln>
          <a:effectLst/>
        </p:spPr>
        <p:txBody>
          <a:bodyPr wrap="none">
            <a:prstTxWarp prst="textNoShape">
              <a:avLst/>
            </a:prstTxWarp>
            <a:spAutoFit/>
          </a:bodyPr>
          <a:lstStyle/>
          <a:p>
            <a:r>
              <a:rPr lang="en-US" sz="2200" dirty="0">
                <a:latin typeface="Comic Sans MS" charset="0"/>
              </a:rPr>
              <a:t>A. I=True, II=True</a:t>
            </a:r>
          </a:p>
          <a:p>
            <a:r>
              <a:rPr lang="en-US" sz="2200" dirty="0" err="1">
                <a:latin typeface="Comic Sans MS" charset="0"/>
              </a:rPr>
              <a:t>B</a:t>
            </a:r>
            <a:r>
              <a:rPr lang="en-US" sz="2200" dirty="0">
                <a:latin typeface="Comic Sans MS" charset="0"/>
              </a:rPr>
              <a:t>. I=True, II=False</a:t>
            </a:r>
          </a:p>
          <a:p>
            <a:r>
              <a:rPr lang="en-US" sz="2200" dirty="0" err="1">
                <a:solidFill>
                  <a:srgbClr val="FF0000"/>
                </a:solidFill>
                <a:latin typeface="Comic Sans MS" charset="0"/>
              </a:rPr>
              <a:t>C</a:t>
            </a:r>
            <a:r>
              <a:rPr lang="en-US" sz="2200" dirty="0">
                <a:solidFill>
                  <a:srgbClr val="FF0000"/>
                </a:solidFill>
                <a:latin typeface="Comic Sans MS" charset="0"/>
              </a:rPr>
              <a:t>. I=False, II=True</a:t>
            </a:r>
          </a:p>
          <a:p>
            <a:r>
              <a:rPr lang="en-US" sz="2200" dirty="0" err="1">
                <a:latin typeface="Comic Sans MS" charset="0"/>
              </a:rPr>
              <a:t>D</a:t>
            </a:r>
            <a:r>
              <a:rPr lang="en-US" sz="2200" dirty="0">
                <a:latin typeface="Comic Sans MS" charset="0"/>
              </a:rPr>
              <a:t>. I=False, II=Fals</a:t>
            </a:r>
            <a:r>
              <a:rPr lang="en-US" dirty="0">
                <a:latin typeface="Comic Sans MS" charset="0"/>
              </a:rPr>
              <a:t>e</a:t>
            </a:r>
          </a:p>
        </p:txBody>
      </p:sp>
      <p:sp>
        <p:nvSpPr>
          <p:cNvPr id="54359" name="Text Box 1111"/>
          <p:cNvSpPr txBox="1">
            <a:spLocks noChangeArrowheads="1"/>
          </p:cNvSpPr>
          <p:nvPr/>
        </p:nvSpPr>
        <p:spPr bwMode="auto">
          <a:xfrm>
            <a:off x="1792288" y="19050"/>
            <a:ext cx="1301750" cy="457200"/>
          </a:xfrm>
          <a:prstGeom prst="rect">
            <a:avLst/>
          </a:prstGeom>
          <a:noFill/>
          <a:ln w="9525">
            <a:noFill/>
            <a:miter lim="800000"/>
            <a:headEnd/>
            <a:tailEnd/>
          </a:ln>
          <a:effectLst/>
        </p:spPr>
        <p:txBody>
          <a:bodyPr wrap="none">
            <a:prstTxWarp prst="textNoShape">
              <a:avLst/>
            </a:prstTxWarp>
            <a:spAutoFit/>
          </a:bodyPr>
          <a:lstStyle/>
          <a:p>
            <a:r>
              <a:rPr lang="en-US"/>
              <a:t>Metal A </a:t>
            </a:r>
          </a:p>
        </p:txBody>
      </p:sp>
      <p:sp>
        <p:nvSpPr>
          <p:cNvPr id="54360" name="Text Box 1112"/>
          <p:cNvSpPr txBox="1">
            <a:spLocks noChangeArrowheads="1"/>
          </p:cNvSpPr>
          <p:nvPr/>
        </p:nvSpPr>
        <p:spPr bwMode="auto">
          <a:xfrm>
            <a:off x="5362575" y="52388"/>
            <a:ext cx="1301750" cy="457200"/>
          </a:xfrm>
          <a:prstGeom prst="rect">
            <a:avLst/>
          </a:prstGeom>
          <a:noFill/>
          <a:ln w="9525">
            <a:noFill/>
            <a:miter lim="800000"/>
            <a:headEnd/>
            <a:tailEnd/>
          </a:ln>
          <a:effectLst/>
        </p:spPr>
        <p:txBody>
          <a:bodyPr wrap="none">
            <a:prstTxWarp prst="textNoShape">
              <a:avLst/>
            </a:prstTxWarp>
            <a:spAutoFit/>
          </a:bodyPr>
          <a:lstStyle/>
          <a:p>
            <a:r>
              <a:rPr lang="en-US"/>
              <a:t>Metal B </a:t>
            </a:r>
          </a:p>
        </p:txBody>
      </p:sp>
      <p:sp>
        <p:nvSpPr>
          <p:cNvPr id="54361" name="Text Box 1113"/>
          <p:cNvSpPr txBox="1">
            <a:spLocks noChangeArrowheads="1"/>
          </p:cNvSpPr>
          <p:nvPr/>
        </p:nvSpPr>
        <p:spPr bwMode="auto">
          <a:xfrm>
            <a:off x="3378200" y="5035550"/>
            <a:ext cx="5765800" cy="1107996"/>
          </a:xfrm>
          <a:prstGeom prst="rect">
            <a:avLst/>
          </a:prstGeom>
          <a:noFill/>
          <a:ln w="9525">
            <a:noFill/>
            <a:miter lim="800000"/>
            <a:headEnd/>
            <a:tailEnd/>
          </a:ln>
          <a:effectLst/>
        </p:spPr>
        <p:txBody>
          <a:bodyPr>
            <a:prstTxWarp prst="textNoShape">
              <a:avLst/>
            </a:prstTxWarp>
            <a:spAutoFit/>
          </a:bodyPr>
          <a:lstStyle/>
          <a:p>
            <a:r>
              <a:rPr lang="en-US" sz="2200" dirty="0">
                <a:solidFill>
                  <a:srgbClr val="FF0000"/>
                </a:solidFill>
              </a:rPr>
              <a:t>Work function</a:t>
            </a:r>
            <a:r>
              <a:rPr lang="en-US" sz="2200" dirty="0"/>
              <a:t> = amount of energy needed to kick out </a:t>
            </a:r>
            <a:r>
              <a:rPr lang="en-US" sz="2200" u="sng" dirty="0"/>
              <a:t>most loosely bound</a:t>
            </a:r>
            <a:r>
              <a:rPr lang="en-US" sz="2200" dirty="0"/>
              <a:t> electron out of the metal.</a:t>
            </a:r>
            <a:r>
              <a:rPr lang="en-US" dirty="0"/>
              <a:t> </a:t>
            </a:r>
          </a:p>
        </p:txBody>
      </p:sp>
      <p:sp>
        <p:nvSpPr>
          <p:cNvPr id="54362" name="Text Box 1114"/>
          <p:cNvSpPr txBox="1">
            <a:spLocks noChangeArrowheads="1"/>
          </p:cNvSpPr>
          <p:nvPr/>
        </p:nvSpPr>
        <p:spPr bwMode="auto">
          <a:xfrm rot="16200000">
            <a:off x="866775" y="1717675"/>
            <a:ext cx="1149350" cy="457200"/>
          </a:xfrm>
          <a:prstGeom prst="rect">
            <a:avLst/>
          </a:prstGeom>
          <a:noFill/>
          <a:ln w="9525">
            <a:noFill/>
            <a:miter lim="800000"/>
            <a:headEnd/>
            <a:tailEnd/>
          </a:ln>
          <a:effectLst/>
        </p:spPr>
        <p:txBody>
          <a:bodyPr wrap="none">
            <a:prstTxWarp prst="textNoShape">
              <a:avLst/>
            </a:prstTxWarp>
            <a:spAutoFit/>
          </a:bodyPr>
          <a:lstStyle/>
          <a:p>
            <a:r>
              <a:rPr lang="en-US"/>
              <a:t>Energy</a:t>
            </a:r>
          </a:p>
        </p:txBody>
      </p:sp>
      <p:sp>
        <p:nvSpPr>
          <p:cNvPr id="54363" name="Line 1115"/>
          <p:cNvSpPr>
            <a:spLocks noChangeShapeType="1"/>
          </p:cNvSpPr>
          <p:nvPr/>
        </p:nvSpPr>
        <p:spPr bwMode="auto">
          <a:xfrm>
            <a:off x="5927725" y="1884363"/>
            <a:ext cx="1112838" cy="98425"/>
          </a:xfrm>
          <a:prstGeom prst="line">
            <a:avLst/>
          </a:prstGeom>
          <a:noFill/>
          <a:ln w="9525">
            <a:solidFill>
              <a:schemeClr val="tx1"/>
            </a:solidFill>
            <a:round/>
            <a:headEnd type="triangle" w="med" len="med"/>
            <a:tailEnd/>
          </a:ln>
          <a:effectLst/>
        </p:spPr>
        <p:txBody>
          <a:bodyPr>
            <a:prstTxWarp prst="textNoShape">
              <a:avLst/>
            </a:prstTxWarp>
          </a:bodyPr>
          <a:lstStyle/>
          <a:p>
            <a:endParaRPr lang="en-US"/>
          </a:p>
        </p:txBody>
      </p:sp>
      <p:sp>
        <p:nvSpPr>
          <p:cNvPr id="54364" name="Text Box 1116"/>
          <p:cNvSpPr txBox="1">
            <a:spLocks noChangeArrowheads="1"/>
          </p:cNvSpPr>
          <p:nvPr/>
        </p:nvSpPr>
        <p:spPr bwMode="auto">
          <a:xfrm>
            <a:off x="6965950" y="1717675"/>
            <a:ext cx="1878013" cy="822325"/>
          </a:xfrm>
          <a:prstGeom prst="rect">
            <a:avLst/>
          </a:prstGeom>
          <a:noFill/>
          <a:ln w="9525">
            <a:noFill/>
            <a:miter lim="800000"/>
            <a:headEnd/>
            <a:tailEnd/>
          </a:ln>
          <a:effectLst/>
        </p:spPr>
        <p:txBody>
          <a:bodyPr wrap="none">
            <a:prstTxWarp prst="textNoShape">
              <a:avLst/>
            </a:prstTxWarp>
            <a:spAutoFit/>
          </a:bodyPr>
          <a:lstStyle/>
          <a:p>
            <a:r>
              <a:rPr lang="en-US"/>
              <a:t>Most loosely</a:t>
            </a:r>
          </a:p>
          <a:p>
            <a:r>
              <a:rPr lang="en-US"/>
              <a:t>bound e</a:t>
            </a:r>
          </a:p>
        </p:txBody>
      </p:sp>
      <p:sp>
        <p:nvSpPr>
          <p:cNvPr id="54365" name="Line 1117"/>
          <p:cNvSpPr>
            <a:spLocks noChangeShapeType="1"/>
          </p:cNvSpPr>
          <p:nvPr/>
        </p:nvSpPr>
        <p:spPr bwMode="auto">
          <a:xfrm flipV="1">
            <a:off x="2894013" y="1092200"/>
            <a:ext cx="0" cy="463550"/>
          </a:xfrm>
          <a:prstGeom prst="line">
            <a:avLst/>
          </a:prstGeom>
          <a:noFill/>
          <a:ln w="952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54366" name="Line 1118"/>
          <p:cNvSpPr>
            <a:spLocks noChangeShapeType="1"/>
          </p:cNvSpPr>
          <p:nvPr/>
        </p:nvSpPr>
        <p:spPr bwMode="auto">
          <a:xfrm>
            <a:off x="2744788" y="1566863"/>
            <a:ext cx="219075" cy="0"/>
          </a:xfrm>
          <a:prstGeom prst="line">
            <a:avLst/>
          </a:prstGeom>
          <a:noFill/>
          <a:ln w="9525">
            <a:solidFill>
              <a:srgbClr val="FF0000"/>
            </a:solidFill>
            <a:prstDash val="sysDot"/>
            <a:round/>
            <a:headEnd/>
            <a:tailEnd/>
          </a:ln>
          <a:effectLst/>
        </p:spPr>
        <p:txBody>
          <a:bodyPr>
            <a:prstTxWarp prst="textNoShape">
              <a:avLst/>
            </a:prstTxWarp>
          </a:bodyPr>
          <a:lstStyle/>
          <a:p>
            <a:endParaRPr lang="en-US"/>
          </a:p>
        </p:txBody>
      </p:sp>
      <p:sp>
        <p:nvSpPr>
          <p:cNvPr id="54367" name="Text Box 1119"/>
          <p:cNvSpPr txBox="1">
            <a:spLocks noChangeArrowheads="1"/>
          </p:cNvSpPr>
          <p:nvPr/>
        </p:nvSpPr>
        <p:spPr bwMode="auto">
          <a:xfrm>
            <a:off x="2817813" y="1106488"/>
            <a:ext cx="2056936" cy="430887"/>
          </a:xfrm>
          <a:prstGeom prst="rect">
            <a:avLst/>
          </a:prstGeom>
          <a:noFill/>
          <a:ln w="9525">
            <a:noFill/>
            <a:miter lim="800000"/>
            <a:headEnd/>
            <a:tailEnd/>
          </a:ln>
          <a:effectLst/>
        </p:spPr>
        <p:txBody>
          <a:bodyPr wrap="none">
            <a:prstTxWarp prst="textNoShape">
              <a:avLst/>
            </a:prstTxWarp>
            <a:spAutoFit/>
          </a:bodyPr>
          <a:lstStyle/>
          <a:p>
            <a:r>
              <a:rPr lang="en-US" sz="2200" dirty="0">
                <a:solidFill>
                  <a:srgbClr val="FF0000"/>
                </a:solidFill>
              </a:rPr>
              <a:t>work function</a:t>
            </a:r>
            <a:r>
              <a:rPr lang="en-US" sz="2200" dirty="0" smtClean="0">
                <a:solidFill>
                  <a:srgbClr val="FF0000"/>
                </a:solidFill>
              </a:rPr>
              <a:t> </a:t>
            </a:r>
            <a:r>
              <a:rPr lang="en-US" sz="2200" dirty="0" err="1" smtClean="0">
                <a:solidFill>
                  <a:srgbClr val="FF0000"/>
                </a:solidFill>
              </a:rPr>
              <a:t>Φ</a:t>
            </a:r>
            <a:endParaRPr lang="en-US" sz="2200" dirty="0">
              <a:solidFill>
                <a:srgbClr val="FF0000"/>
              </a:solidFill>
              <a:sym typeface="Symbol" charset="2"/>
            </a:endParaRPr>
          </a:p>
        </p:txBody>
      </p:sp>
      <p:sp>
        <p:nvSpPr>
          <p:cNvPr id="54368" name="Line 1120"/>
          <p:cNvSpPr>
            <a:spLocks noChangeShapeType="1"/>
          </p:cNvSpPr>
          <p:nvPr/>
        </p:nvSpPr>
        <p:spPr bwMode="auto">
          <a:xfrm flipH="1" flipV="1">
            <a:off x="6278563" y="1114425"/>
            <a:ext cx="11112" cy="773113"/>
          </a:xfrm>
          <a:prstGeom prst="line">
            <a:avLst/>
          </a:prstGeom>
          <a:noFill/>
          <a:ln w="952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54369" name="Line 1121"/>
          <p:cNvSpPr>
            <a:spLocks noChangeShapeType="1"/>
          </p:cNvSpPr>
          <p:nvPr/>
        </p:nvSpPr>
        <p:spPr bwMode="auto">
          <a:xfrm>
            <a:off x="6118225" y="1887538"/>
            <a:ext cx="241300" cy="11112"/>
          </a:xfrm>
          <a:prstGeom prst="line">
            <a:avLst/>
          </a:prstGeom>
          <a:noFill/>
          <a:ln w="9525">
            <a:solidFill>
              <a:srgbClr val="FF0000"/>
            </a:solidFill>
            <a:prstDash val="sysDot"/>
            <a:round/>
            <a:headEnd/>
            <a:tailEnd/>
          </a:ln>
          <a:effectLst/>
        </p:spPr>
        <p:txBody>
          <a:bodyPr>
            <a:prstTxWarp prst="textNoShape">
              <a:avLst/>
            </a:prstTxWarp>
          </a:bodyPr>
          <a:lstStyle/>
          <a:p>
            <a:endParaRPr lang="en-US"/>
          </a:p>
        </p:txBody>
      </p:sp>
      <p:sp>
        <p:nvSpPr>
          <p:cNvPr id="54370" name="Text Box 1122"/>
          <p:cNvSpPr txBox="1">
            <a:spLocks noChangeArrowheads="1"/>
          </p:cNvSpPr>
          <p:nvPr/>
        </p:nvSpPr>
        <p:spPr bwMode="auto">
          <a:xfrm>
            <a:off x="6246813" y="1106488"/>
            <a:ext cx="2056936" cy="430887"/>
          </a:xfrm>
          <a:prstGeom prst="rect">
            <a:avLst/>
          </a:prstGeom>
          <a:noFill/>
          <a:ln w="9525">
            <a:noFill/>
            <a:miter lim="800000"/>
            <a:headEnd/>
            <a:tailEnd/>
          </a:ln>
          <a:effectLst/>
        </p:spPr>
        <p:txBody>
          <a:bodyPr wrap="none">
            <a:prstTxWarp prst="textNoShape">
              <a:avLst/>
            </a:prstTxWarp>
            <a:spAutoFit/>
          </a:bodyPr>
          <a:lstStyle/>
          <a:p>
            <a:r>
              <a:rPr lang="en-US" sz="2200" dirty="0">
                <a:solidFill>
                  <a:srgbClr val="FF0000"/>
                </a:solidFill>
              </a:rPr>
              <a:t>work function</a:t>
            </a:r>
            <a:r>
              <a:rPr lang="en-US" sz="2200" dirty="0" smtClean="0">
                <a:solidFill>
                  <a:srgbClr val="FF0000"/>
                </a:solidFill>
              </a:rPr>
              <a:t> </a:t>
            </a:r>
            <a:r>
              <a:rPr lang="en-US" sz="2200" dirty="0" err="1" smtClean="0">
                <a:solidFill>
                  <a:srgbClr val="FF0000"/>
                </a:solidFill>
              </a:rPr>
              <a:t>Φ</a:t>
            </a:r>
            <a:endParaRPr lang="en-US" sz="2200" dirty="0">
              <a:solidFill>
                <a:srgbClr val="FF0000"/>
              </a:solidFill>
              <a:sym typeface="Symbol" charset="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 name="Slide Number Placeholder 5"/>
          <p:cNvSpPr>
            <a:spLocks noGrp="1"/>
          </p:cNvSpPr>
          <p:nvPr>
            <p:ph type="sldNum" sz="quarter" idx="12"/>
          </p:nvPr>
        </p:nvSpPr>
        <p:spPr/>
        <p:txBody>
          <a:bodyPr/>
          <a:lstStyle/>
          <a:p>
            <a:fld id="{8B8EDC0A-54D1-7343-B6A2-88A6CED218F9}" type="slidenum">
              <a:rPr lang="en-US"/>
              <a:pPr/>
              <a:t>19</a:t>
            </a:fld>
            <a:endParaRPr lang="en-US"/>
          </a:p>
        </p:txBody>
      </p:sp>
      <p:sp>
        <p:nvSpPr>
          <p:cNvPr id="55298" name="Freeform 1026"/>
          <p:cNvSpPr>
            <a:spLocks/>
          </p:cNvSpPr>
          <p:nvPr/>
        </p:nvSpPr>
        <p:spPr bwMode="auto">
          <a:xfrm>
            <a:off x="1736725" y="995363"/>
            <a:ext cx="2346325" cy="1789112"/>
          </a:xfrm>
          <a:custGeom>
            <a:avLst/>
            <a:gdLst/>
            <a:ahLst/>
            <a:cxnLst>
              <a:cxn ang="0">
                <a:pos x="68" y="156"/>
              </a:cxn>
              <a:cxn ang="0">
                <a:pos x="86" y="912"/>
              </a:cxn>
              <a:cxn ang="0">
                <a:pos x="584" y="1008"/>
              </a:cxn>
              <a:cxn ang="0">
                <a:pos x="1010" y="984"/>
              </a:cxn>
              <a:cxn ang="0">
                <a:pos x="1088" y="150"/>
              </a:cxn>
              <a:cxn ang="0">
                <a:pos x="1556" y="84"/>
              </a:cxn>
              <a:cxn ang="0">
                <a:pos x="2546" y="78"/>
              </a:cxn>
            </a:cxnLst>
            <a:rect l="0" t="0" r="r" b="b"/>
            <a:pathLst>
              <a:path w="2546" h="1127">
                <a:moveTo>
                  <a:pt x="68" y="156"/>
                </a:moveTo>
                <a:cubicBezTo>
                  <a:pt x="34" y="463"/>
                  <a:pt x="0" y="770"/>
                  <a:pt x="86" y="912"/>
                </a:cubicBezTo>
                <a:cubicBezTo>
                  <a:pt x="172" y="1054"/>
                  <a:pt x="430" y="996"/>
                  <a:pt x="584" y="1008"/>
                </a:cubicBezTo>
                <a:cubicBezTo>
                  <a:pt x="738" y="1020"/>
                  <a:pt x="926" y="1127"/>
                  <a:pt x="1010" y="984"/>
                </a:cubicBezTo>
                <a:cubicBezTo>
                  <a:pt x="1094" y="841"/>
                  <a:pt x="997" y="300"/>
                  <a:pt x="1088" y="150"/>
                </a:cubicBezTo>
                <a:cubicBezTo>
                  <a:pt x="1179" y="0"/>
                  <a:pt x="1313" y="96"/>
                  <a:pt x="1556" y="84"/>
                </a:cubicBezTo>
                <a:cubicBezTo>
                  <a:pt x="1799" y="72"/>
                  <a:pt x="2381" y="79"/>
                  <a:pt x="2546" y="7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55299" name="Text Box 1027"/>
          <p:cNvSpPr txBox="1">
            <a:spLocks noChangeArrowheads="1"/>
          </p:cNvSpPr>
          <p:nvPr/>
        </p:nvSpPr>
        <p:spPr bwMode="auto">
          <a:xfrm>
            <a:off x="1939925" y="2771775"/>
            <a:ext cx="931863" cy="701675"/>
          </a:xfrm>
          <a:prstGeom prst="rect">
            <a:avLst/>
          </a:prstGeom>
          <a:noFill/>
          <a:ln w="9525">
            <a:noFill/>
            <a:miter lim="800000"/>
            <a:headEnd/>
            <a:tailEnd/>
          </a:ln>
          <a:effectLst/>
        </p:spPr>
        <p:txBody>
          <a:bodyPr wrap="none">
            <a:prstTxWarp prst="textNoShape">
              <a:avLst/>
            </a:prstTxWarp>
            <a:spAutoFit/>
          </a:bodyPr>
          <a:lstStyle/>
          <a:p>
            <a:r>
              <a:rPr lang="en-US" sz="2000"/>
              <a:t>Inside </a:t>
            </a:r>
          </a:p>
          <a:p>
            <a:r>
              <a:rPr lang="en-US" sz="2000"/>
              <a:t>metal</a:t>
            </a:r>
          </a:p>
        </p:txBody>
      </p:sp>
      <p:sp>
        <p:nvSpPr>
          <p:cNvPr id="55300" name="Line 1028"/>
          <p:cNvSpPr>
            <a:spLocks noChangeShapeType="1"/>
          </p:cNvSpPr>
          <p:nvPr/>
        </p:nvSpPr>
        <p:spPr bwMode="auto">
          <a:xfrm flipV="1">
            <a:off x="1682750" y="547688"/>
            <a:ext cx="0" cy="277177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55301" name="Line 1029"/>
          <p:cNvSpPr>
            <a:spLocks noChangeShapeType="1"/>
          </p:cNvSpPr>
          <p:nvPr/>
        </p:nvSpPr>
        <p:spPr bwMode="auto">
          <a:xfrm>
            <a:off x="1789113" y="2795588"/>
            <a:ext cx="885825" cy="15875"/>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5302" name="Line 1030"/>
          <p:cNvSpPr>
            <a:spLocks noChangeShapeType="1"/>
          </p:cNvSpPr>
          <p:nvPr/>
        </p:nvSpPr>
        <p:spPr bwMode="auto">
          <a:xfrm flipV="1">
            <a:off x="2695575" y="2443163"/>
            <a:ext cx="9525" cy="855662"/>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5303" name="Line 1031"/>
          <p:cNvSpPr>
            <a:spLocks noChangeShapeType="1"/>
          </p:cNvSpPr>
          <p:nvPr/>
        </p:nvSpPr>
        <p:spPr bwMode="auto">
          <a:xfrm>
            <a:off x="1766888" y="2138363"/>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04" name="Line 1032"/>
          <p:cNvSpPr>
            <a:spLocks noChangeShapeType="1"/>
          </p:cNvSpPr>
          <p:nvPr/>
        </p:nvSpPr>
        <p:spPr bwMode="auto">
          <a:xfrm>
            <a:off x="1773238" y="2092325"/>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05" name="Line 1033"/>
          <p:cNvSpPr>
            <a:spLocks noChangeShapeType="1"/>
          </p:cNvSpPr>
          <p:nvPr/>
        </p:nvSpPr>
        <p:spPr bwMode="auto">
          <a:xfrm>
            <a:off x="1773238" y="2046288"/>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06" name="Line 1034"/>
          <p:cNvSpPr>
            <a:spLocks noChangeShapeType="1"/>
          </p:cNvSpPr>
          <p:nvPr/>
        </p:nvSpPr>
        <p:spPr bwMode="auto">
          <a:xfrm>
            <a:off x="1774825" y="200025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07" name="Line 1035"/>
          <p:cNvSpPr>
            <a:spLocks noChangeShapeType="1"/>
          </p:cNvSpPr>
          <p:nvPr/>
        </p:nvSpPr>
        <p:spPr bwMode="auto">
          <a:xfrm>
            <a:off x="1758950" y="195421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08" name="Line 1036"/>
          <p:cNvSpPr>
            <a:spLocks noChangeShapeType="1"/>
          </p:cNvSpPr>
          <p:nvPr/>
        </p:nvSpPr>
        <p:spPr bwMode="auto">
          <a:xfrm>
            <a:off x="1776413" y="1908175"/>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09" name="Line 1037"/>
          <p:cNvSpPr>
            <a:spLocks noChangeShapeType="1"/>
          </p:cNvSpPr>
          <p:nvPr/>
        </p:nvSpPr>
        <p:spPr bwMode="auto">
          <a:xfrm>
            <a:off x="1771650" y="1862138"/>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10" name="Line 1038"/>
          <p:cNvSpPr>
            <a:spLocks noChangeShapeType="1"/>
          </p:cNvSpPr>
          <p:nvPr/>
        </p:nvSpPr>
        <p:spPr bwMode="auto">
          <a:xfrm>
            <a:off x="1778000" y="181610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11" name="Line 1039"/>
          <p:cNvSpPr>
            <a:spLocks noChangeShapeType="1"/>
          </p:cNvSpPr>
          <p:nvPr/>
        </p:nvSpPr>
        <p:spPr bwMode="auto">
          <a:xfrm>
            <a:off x="1784350" y="177006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12" name="Line 1040"/>
          <p:cNvSpPr>
            <a:spLocks noChangeShapeType="1"/>
          </p:cNvSpPr>
          <p:nvPr/>
        </p:nvSpPr>
        <p:spPr bwMode="auto">
          <a:xfrm>
            <a:off x="1774825" y="1724025"/>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13" name="Line 1041"/>
          <p:cNvSpPr>
            <a:spLocks noChangeShapeType="1"/>
          </p:cNvSpPr>
          <p:nvPr/>
        </p:nvSpPr>
        <p:spPr bwMode="auto">
          <a:xfrm>
            <a:off x="1781175" y="1677988"/>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14" name="Line 1042"/>
          <p:cNvSpPr>
            <a:spLocks noChangeShapeType="1"/>
          </p:cNvSpPr>
          <p:nvPr/>
        </p:nvSpPr>
        <p:spPr bwMode="auto">
          <a:xfrm>
            <a:off x="1765300" y="163195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15" name="Line 1043"/>
          <p:cNvSpPr>
            <a:spLocks noChangeShapeType="1"/>
          </p:cNvSpPr>
          <p:nvPr/>
        </p:nvSpPr>
        <p:spPr bwMode="auto">
          <a:xfrm>
            <a:off x="1793875" y="158591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16" name="Line 1044"/>
          <p:cNvSpPr>
            <a:spLocks noChangeShapeType="1"/>
          </p:cNvSpPr>
          <p:nvPr/>
        </p:nvSpPr>
        <p:spPr bwMode="auto">
          <a:xfrm>
            <a:off x="1773238" y="2189163"/>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17" name="Line 1045"/>
          <p:cNvSpPr>
            <a:spLocks noChangeShapeType="1"/>
          </p:cNvSpPr>
          <p:nvPr/>
        </p:nvSpPr>
        <p:spPr bwMode="auto">
          <a:xfrm>
            <a:off x="1774825" y="222885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18" name="Line 1046"/>
          <p:cNvSpPr>
            <a:spLocks noChangeShapeType="1"/>
          </p:cNvSpPr>
          <p:nvPr/>
        </p:nvSpPr>
        <p:spPr bwMode="auto">
          <a:xfrm>
            <a:off x="1776413" y="2268538"/>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19" name="Line 1047"/>
          <p:cNvSpPr>
            <a:spLocks noChangeShapeType="1"/>
          </p:cNvSpPr>
          <p:nvPr/>
        </p:nvSpPr>
        <p:spPr bwMode="auto">
          <a:xfrm>
            <a:off x="1787525" y="2308225"/>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20" name="Line 1048"/>
          <p:cNvSpPr>
            <a:spLocks noChangeShapeType="1"/>
          </p:cNvSpPr>
          <p:nvPr/>
        </p:nvSpPr>
        <p:spPr bwMode="auto">
          <a:xfrm>
            <a:off x="1771650" y="2338388"/>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21" name="Line 1049"/>
          <p:cNvSpPr>
            <a:spLocks noChangeShapeType="1"/>
          </p:cNvSpPr>
          <p:nvPr/>
        </p:nvSpPr>
        <p:spPr bwMode="auto">
          <a:xfrm>
            <a:off x="1762125" y="255905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22" name="Line 1050"/>
          <p:cNvSpPr>
            <a:spLocks noChangeShapeType="1"/>
          </p:cNvSpPr>
          <p:nvPr/>
        </p:nvSpPr>
        <p:spPr bwMode="auto">
          <a:xfrm>
            <a:off x="1768475" y="243681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23" name="Line 1051"/>
          <p:cNvSpPr>
            <a:spLocks noChangeShapeType="1"/>
          </p:cNvSpPr>
          <p:nvPr/>
        </p:nvSpPr>
        <p:spPr bwMode="auto">
          <a:xfrm>
            <a:off x="1792288" y="2381250"/>
            <a:ext cx="909637" cy="95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24" name="Line 1052"/>
          <p:cNvSpPr>
            <a:spLocks noChangeShapeType="1"/>
          </p:cNvSpPr>
          <p:nvPr/>
        </p:nvSpPr>
        <p:spPr bwMode="auto">
          <a:xfrm>
            <a:off x="1858963" y="2506663"/>
            <a:ext cx="81121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25" name="Oval 1053"/>
          <p:cNvSpPr>
            <a:spLocks noChangeArrowheads="1"/>
          </p:cNvSpPr>
          <p:nvPr/>
        </p:nvSpPr>
        <p:spPr bwMode="auto">
          <a:xfrm>
            <a:off x="2455863" y="1528763"/>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5326" name="Oval 1054"/>
          <p:cNvSpPr>
            <a:spLocks noChangeArrowheads="1"/>
          </p:cNvSpPr>
          <p:nvPr/>
        </p:nvSpPr>
        <p:spPr bwMode="auto">
          <a:xfrm>
            <a:off x="2455863" y="1644650"/>
            <a:ext cx="52387"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5327" name="Oval 1055"/>
          <p:cNvSpPr>
            <a:spLocks noChangeArrowheads="1"/>
          </p:cNvSpPr>
          <p:nvPr/>
        </p:nvSpPr>
        <p:spPr bwMode="auto">
          <a:xfrm>
            <a:off x="2457450" y="1760538"/>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5328" name="Oval 1056"/>
          <p:cNvSpPr>
            <a:spLocks noChangeArrowheads="1"/>
          </p:cNvSpPr>
          <p:nvPr/>
        </p:nvSpPr>
        <p:spPr bwMode="auto">
          <a:xfrm>
            <a:off x="2457450" y="1876425"/>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5329" name="Oval 1057"/>
          <p:cNvSpPr>
            <a:spLocks noChangeArrowheads="1"/>
          </p:cNvSpPr>
          <p:nvPr/>
        </p:nvSpPr>
        <p:spPr bwMode="auto">
          <a:xfrm>
            <a:off x="2459038" y="1992313"/>
            <a:ext cx="52387" cy="88900"/>
          </a:xfrm>
          <a:prstGeom prst="ellipse">
            <a:avLst/>
          </a:prstGeom>
          <a:solidFill>
            <a:srgbClr val="FF0000"/>
          </a:solidFill>
          <a:ln w="9525">
            <a:noFill/>
            <a:round/>
            <a:headEnd/>
            <a:tailEnd/>
          </a:ln>
          <a:effectLst/>
        </p:spPr>
        <p:txBody>
          <a:bodyPr wrap="none" anchor="ctr">
            <a:prstTxWarp prst="textNoShape">
              <a:avLst/>
            </a:prstTxWarp>
          </a:bodyPr>
          <a:lstStyle/>
          <a:p>
            <a:endParaRPr lang="en-US"/>
          </a:p>
        </p:txBody>
      </p:sp>
      <p:sp>
        <p:nvSpPr>
          <p:cNvPr id="55330" name="Oval 1058"/>
          <p:cNvSpPr>
            <a:spLocks noChangeArrowheads="1"/>
          </p:cNvSpPr>
          <p:nvPr/>
        </p:nvSpPr>
        <p:spPr bwMode="auto">
          <a:xfrm>
            <a:off x="2460625" y="2108200"/>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5331" name="Oval 1059"/>
          <p:cNvSpPr>
            <a:spLocks noChangeArrowheads="1"/>
          </p:cNvSpPr>
          <p:nvPr/>
        </p:nvSpPr>
        <p:spPr bwMode="auto">
          <a:xfrm>
            <a:off x="2460625" y="2224088"/>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5332" name="Oval 1060"/>
          <p:cNvSpPr>
            <a:spLocks noChangeArrowheads="1"/>
          </p:cNvSpPr>
          <p:nvPr/>
        </p:nvSpPr>
        <p:spPr bwMode="auto">
          <a:xfrm>
            <a:off x="2462213" y="2339975"/>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5333" name="Oval 1061"/>
          <p:cNvSpPr>
            <a:spLocks noChangeArrowheads="1"/>
          </p:cNvSpPr>
          <p:nvPr/>
        </p:nvSpPr>
        <p:spPr bwMode="auto">
          <a:xfrm>
            <a:off x="2462213" y="2455863"/>
            <a:ext cx="52387"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grpSp>
        <p:nvGrpSpPr>
          <p:cNvPr id="2" name="Group 1062"/>
          <p:cNvGrpSpPr>
            <a:grpSpLocks/>
          </p:cNvGrpSpPr>
          <p:nvPr/>
        </p:nvGrpSpPr>
        <p:grpSpPr bwMode="auto">
          <a:xfrm rot="-3456010">
            <a:off x="2370931" y="678657"/>
            <a:ext cx="676275" cy="112712"/>
            <a:chOff x="648" y="3408"/>
            <a:chExt cx="1176" cy="344"/>
          </a:xfrm>
        </p:grpSpPr>
        <p:sp>
          <p:nvSpPr>
            <p:cNvPr id="55335" name="Freeform 1063"/>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sp>
          <p:nvSpPr>
            <p:cNvPr id="55336" name="Freeform 1064"/>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grpSp>
      <p:sp>
        <p:nvSpPr>
          <p:cNvPr id="55337" name="Line 1065"/>
          <p:cNvSpPr>
            <a:spLocks noChangeShapeType="1"/>
          </p:cNvSpPr>
          <p:nvPr/>
        </p:nvSpPr>
        <p:spPr bwMode="auto">
          <a:xfrm flipH="1">
            <a:off x="2408238" y="1014413"/>
            <a:ext cx="93662" cy="277812"/>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5338" name="Text Box 1066"/>
          <p:cNvSpPr txBox="1">
            <a:spLocks noChangeArrowheads="1"/>
          </p:cNvSpPr>
          <p:nvPr/>
        </p:nvSpPr>
        <p:spPr bwMode="auto">
          <a:xfrm>
            <a:off x="1679575" y="704850"/>
            <a:ext cx="674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0066FF"/>
                </a:solidFill>
              </a:rPr>
              <a:t>E</a:t>
            </a:r>
            <a:r>
              <a:rPr lang="en-US" sz="2000" baseline="-25000">
                <a:solidFill>
                  <a:srgbClr val="0066FF"/>
                </a:solidFill>
              </a:rPr>
              <a:t>phot</a:t>
            </a:r>
          </a:p>
        </p:txBody>
      </p:sp>
      <p:sp>
        <p:nvSpPr>
          <p:cNvPr id="55339" name="Line 1067"/>
          <p:cNvSpPr>
            <a:spLocks noChangeShapeType="1"/>
          </p:cNvSpPr>
          <p:nvPr/>
        </p:nvSpPr>
        <p:spPr bwMode="auto">
          <a:xfrm>
            <a:off x="2720975" y="2825750"/>
            <a:ext cx="722313" cy="17463"/>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5340" name="Text Box 1068"/>
          <p:cNvSpPr txBox="1">
            <a:spLocks noChangeArrowheads="1"/>
          </p:cNvSpPr>
          <p:nvPr/>
        </p:nvSpPr>
        <p:spPr bwMode="auto">
          <a:xfrm>
            <a:off x="2776538" y="2776538"/>
            <a:ext cx="1473200" cy="701675"/>
          </a:xfrm>
          <a:prstGeom prst="rect">
            <a:avLst/>
          </a:prstGeom>
          <a:noFill/>
          <a:ln w="9525">
            <a:noFill/>
            <a:miter lim="800000"/>
            <a:headEnd/>
            <a:tailEnd/>
          </a:ln>
          <a:effectLst/>
        </p:spPr>
        <p:txBody>
          <a:bodyPr>
            <a:prstTxWarp prst="textNoShape">
              <a:avLst/>
            </a:prstTxWarp>
            <a:spAutoFit/>
          </a:bodyPr>
          <a:lstStyle/>
          <a:p>
            <a:pPr algn="ctr"/>
            <a:r>
              <a:rPr lang="en-US" sz="2000"/>
              <a:t>Outside metal</a:t>
            </a:r>
          </a:p>
        </p:txBody>
      </p:sp>
      <p:sp>
        <p:nvSpPr>
          <p:cNvPr id="55341" name="Freeform 1069"/>
          <p:cNvSpPr>
            <a:spLocks/>
          </p:cNvSpPr>
          <p:nvPr/>
        </p:nvSpPr>
        <p:spPr bwMode="auto">
          <a:xfrm>
            <a:off x="5130800" y="993775"/>
            <a:ext cx="2346325" cy="1789113"/>
          </a:xfrm>
          <a:custGeom>
            <a:avLst/>
            <a:gdLst/>
            <a:ahLst/>
            <a:cxnLst>
              <a:cxn ang="0">
                <a:pos x="68" y="156"/>
              </a:cxn>
              <a:cxn ang="0">
                <a:pos x="86" y="912"/>
              </a:cxn>
              <a:cxn ang="0">
                <a:pos x="584" y="1008"/>
              </a:cxn>
              <a:cxn ang="0">
                <a:pos x="1010" y="984"/>
              </a:cxn>
              <a:cxn ang="0">
                <a:pos x="1088" y="150"/>
              </a:cxn>
              <a:cxn ang="0">
                <a:pos x="1556" y="84"/>
              </a:cxn>
              <a:cxn ang="0">
                <a:pos x="2546" y="78"/>
              </a:cxn>
            </a:cxnLst>
            <a:rect l="0" t="0" r="r" b="b"/>
            <a:pathLst>
              <a:path w="2546" h="1127">
                <a:moveTo>
                  <a:pt x="68" y="156"/>
                </a:moveTo>
                <a:cubicBezTo>
                  <a:pt x="34" y="463"/>
                  <a:pt x="0" y="770"/>
                  <a:pt x="86" y="912"/>
                </a:cubicBezTo>
                <a:cubicBezTo>
                  <a:pt x="172" y="1054"/>
                  <a:pt x="430" y="996"/>
                  <a:pt x="584" y="1008"/>
                </a:cubicBezTo>
                <a:cubicBezTo>
                  <a:pt x="738" y="1020"/>
                  <a:pt x="926" y="1127"/>
                  <a:pt x="1010" y="984"/>
                </a:cubicBezTo>
                <a:cubicBezTo>
                  <a:pt x="1094" y="841"/>
                  <a:pt x="997" y="300"/>
                  <a:pt x="1088" y="150"/>
                </a:cubicBezTo>
                <a:cubicBezTo>
                  <a:pt x="1179" y="0"/>
                  <a:pt x="1313" y="96"/>
                  <a:pt x="1556" y="84"/>
                </a:cubicBezTo>
                <a:cubicBezTo>
                  <a:pt x="1799" y="72"/>
                  <a:pt x="2381" y="79"/>
                  <a:pt x="2546" y="7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55342" name="Text Box 1070"/>
          <p:cNvSpPr txBox="1">
            <a:spLocks noChangeArrowheads="1"/>
          </p:cNvSpPr>
          <p:nvPr/>
        </p:nvSpPr>
        <p:spPr bwMode="auto">
          <a:xfrm>
            <a:off x="5334000" y="2770188"/>
            <a:ext cx="931863" cy="701675"/>
          </a:xfrm>
          <a:prstGeom prst="rect">
            <a:avLst/>
          </a:prstGeom>
          <a:noFill/>
          <a:ln w="9525">
            <a:noFill/>
            <a:miter lim="800000"/>
            <a:headEnd/>
            <a:tailEnd/>
          </a:ln>
          <a:effectLst/>
        </p:spPr>
        <p:txBody>
          <a:bodyPr wrap="none">
            <a:prstTxWarp prst="textNoShape">
              <a:avLst/>
            </a:prstTxWarp>
            <a:spAutoFit/>
          </a:bodyPr>
          <a:lstStyle/>
          <a:p>
            <a:r>
              <a:rPr lang="en-US" sz="2000"/>
              <a:t>Inside </a:t>
            </a:r>
          </a:p>
          <a:p>
            <a:r>
              <a:rPr lang="en-US" sz="2000"/>
              <a:t>metal</a:t>
            </a:r>
          </a:p>
        </p:txBody>
      </p:sp>
      <p:sp>
        <p:nvSpPr>
          <p:cNvPr id="55343" name="Line 1071"/>
          <p:cNvSpPr>
            <a:spLocks noChangeShapeType="1"/>
          </p:cNvSpPr>
          <p:nvPr/>
        </p:nvSpPr>
        <p:spPr bwMode="auto">
          <a:xfrm flipV="1">
            <a:off x="5076825" y="546100"/>
            <a:ext cx="0" cy="277177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55344" name="Line 1072"/>
          <p:cNvSpPr>
            <a:spLocks noChangeShapeType="1"/>
          </p:cNvSpPr>
          <p:nvPr/>
        </p:nvSpPr>
        <p:spPr bwMode="auto">
          <a:xfrm>
            <a:off x="5183188" y="2794000"/>
            <a:ext cx="885825" cy="15875"/>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5345" name="Line 1073"/>
          <p:cNvSpPr>
            <a:spLocks noChangeShapeType="1"/>
          </p:cNvSpPr>
          <p:nvPr/>
        </p:nvSpPr>
        <p:spPr bwMode="auto">
          <a:xfrm flipV="1">
            <a:off x="6089650" y="2441575"/>
            <a:ext cx="9525" cy="855663"/>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5346" name="Line 1074"/>
          <p:cNvSpPr>
            <a:spLocks noChangeShapeType="1"/>
          </p:cNvSpPr>
          <p:nvPr/>
        </p:nvSpPr>
        <p:spPr bwMode="auto">
          <a:xfrm>
            <a:off x="5160963" y="2136775"/>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47" name="Line 1075"/>
          <p:cNvSpPr>
            <a:spLocks noChangeShapeType="1"/>
          </p:cNvSpPr>
          <p:nvPr/>
        </p:nvSpPr>
        <p:spPr bwMode="auto">
          <a:xfrm>
            <a:off x="5167313" y="2090738"/>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48" name="Line 1076"/>
          <p:cNvSpPr>
            <a:spLocks noChangeShapeType="1"/>
          </p:cNvSpPr>
          <p:nvPr/>
        </p:nvSpPr>
        <p:spPr bwMode="auto">
          <a:xfrm>
            <a:off x="5167313" y="2044700"/>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49" name="Line 1077"/>
          <p:cNvSpPr>
            <a:spLocks noChangeShapeType="1"/>
          </p:cNvSpPr>
          <p:nvPr/>
        </p:nvSpPr>
        <p:spPr bwMode="auto">
          <a:xfrm>
            <a:off x="5168900" y="199866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0" name="Line 1078"/>
          <p:cNvSpPr>
            <a:spLocks noChangeShapeType="1"/>
          </p:cNvSpPr>
          <p:nvPr/>
        </p:nvSpPr>
        <p:spPr bwMode="auto">
          <a:xfrm>
            <a:off x="5153025" y="1952625"/>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1" name="Line 1079"/>
          <p:cNvSpPr>
            <a:spLocks noChangeShapeType="1"/>
          </p:cNvSpPr>
          <p:nvPr/>
        </p:nvSpPr>
        <p:spPr bwMode="auto">
          <a:xfrm>
            <a:off x="5170488" y="1906588"/>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2" name="Line 1080"/>
          <p:cNvSpPr>
            <a:spLocks noChangeShapeType="1"/>
          </p:cNvSpPr>
          <p:nvPr/>
        </p:nvSpPr>
        <p:spPr bwMode="auto">
          <a:xfrm>
            <a:off x="5167313" y="2187575"/>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3" name="Line 1081"/>
          <p:cNvSpPr>
            <a:spLocks noChangeShapeType="1"/>
          </p:cNvSpPr>
          <p:nvPr/>
        </p:nvSpPr>
        <p:spPr bwMode="auto">
          <a:xfrm>
            <a:off x="5168900" y="222726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4" name="Line 1082"/>
          <p:cNvSpPr>
            <a:spLocks noChangeShapeType="1"/>
          </p:cNvSpPr>
          <p:nvPr/>
        </p:nvSpPr>
        <p:spPr bwMode="auto">
          <a:xfrm>
            <a:off x="5170488" y="2266950"/>
            <a:ext cx="922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5" name="Line 1083"/>
          <p:cNvSpPr>
            <a:spLocks noChangeShapeType="1"/>
          </p:cNvSpPr>
          <p:nvPr/>
        </p:nvSpPr>
        <p:spPr bwMode="auto">
          <a:xfrm>
            <a:off x="5181600" y="2306638"/>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6" name="Line 1084"/>
          <p:cNvSpPr>
            <a:spLocks noChangeShapeType="1"/>
          </p:cNvSpPr>
          <p:nvPr/>
        </p:nvSpPr>
        <p:spPr bwMode="auto">
          <a:xfrm>
            <a:off x="5165725" y="2336800"/>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7" name="Line 1085"/>
          <p:cNvSpPr>
            <a:spLocks noChangeShapeType="1"/>
          </p:cNvSpPr>
          <p:nvPr/>
        </p:nvSpPr>
        <p:spPr bwMode="auto">
          <a:xfrm>
            <a:off x="5156200" y="2557463"/>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8" name="Line 1086"/>
          <p:cNvSpPr>
            <a:spLocks noChangeShapeType="1"/>
          </p:cNvSpPr>
          <p:nvPr/>
        </p:nvSpPr>
        <p:spPr bwMode="auto">
          <a:xfrm>
            <a:off x="5162550" y="2435225"/>
            <a:ext cx="922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59" name="Line 1087"/>
          <p:cNvSpPr>
            <a:spLocks noChangeShapeType="1"/>
          </p:cNvSpPr>
          <p:nvPr/>
        </p:nvSpPr>
        <p:spPr bwMode="auto">
          <a:xfrm>
            <a:off x="5186363" y="2379663"/>
            <a:ext cx="909637" cy="95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60" name="Line 1088"/>
          <p:cNvSpPr>
            <a:spLocks noChangeShapeType="1"/>
          </p:cNvSpPr>
          <p:nvPr/>
        </p:nvSpPr>
        <p:spPr bwMode="auto">
          <a:xfrm>
            <a:off x="5253038" y="2505075"/>
            <a:ext cx="81121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361" name="Oval 1089"/>
          <p:cNvSpPr>
            <a:spLocks noChangeArrowheads="1"/>
          </p:cNvSpPr>
          <p:nvPr/>
        </p:nvSpPr>
        <p:spPr bwMode="auto">
          <a:xfrm>
            <a:off x="5851525" y="1874838"/>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5362" name="Oval 1090"/>
          <p:cNvSpPr>
            <a:spLocks noChangeArrowheads="1"/>
          </p:cNvSpPr>
          <p:nvPr/>
        </p:nvSpPr>
        <p:spPr bwMode="auto">
          <a:xfrm>
            <a:off x="5853113" y="1990725"/>
            <a:ext cx="52387" cy="88900"/>
          </a:xfrm>
          <a:prstGeom prst="ellipse">
            <a:avLst/>
          </a:prstGeom>
          <a:solidFill>
            <a:srgbClr val="FF0000"/>
          </a:solidFill>
          <a:ln w="9525">
            <a:noFill/>
            <a:round/>
            <a:headEnd/>
            <a:tailEnd/>
          </a:ln>
          <a:effectLst/>
        </p:spPr>
        <p:txBody>
          <a:bodyPr wrap="none" anchor="ctr">
            <a:prstTxWarp prst="textNoShape">
              <a:avLst/>
            </a:prstTxWarp>
          </a:bodyPr>
          <a:lstStyle/>
          <a:p>
            <a:endParaRPr lang="en-US"/>
          </a:p>
        </p:txBody>
      </p:sp>
      <p:sp>
        <p:nvSpPr>
          <p:cNvPr id="55363" name="Oval 1091"/>
          <p:cNvSpPr>
            <a:spLocks noChangeArrowheads="1"/>
          </p:cNvSpPr>
          <p:nvPr/>
        </p:nvSpPr>
        <p:spPr bwMode="auto">
          <a:xfrm>
            <a:off x="5854700" y="2106613"/>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5364" name="Oval 1092"/>
          <p:cNvSpPr>
            <a:spLocks noChangeArrowheads="1"/>
          </p:cNvSpPr>
          <p:nvPr/>
        </p:nvSpPr>
        <p:spPr bwMode="auto">
          <a:xfrm>
            <a:off x="5854700" y="2222500"/>
            <a:ext cx="52388"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5365" name="Oval 1093"/>
          <p:cNvSpPr>
            <a:spLocks noChangeArrowheads="1"/>
          </p:cNvSpPr>
          <p:nvPr/>
        </p:nvSpPr>
        <p:spPr bwMode="auto">
          <a:xfrm>
            <a:off x="5856288" y="2338388"/>
            <a:ext cx="508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55366" name="Oval 1094"/>
          <p:cNvSpPr>
            <a:spLocks noChangeArrowheads="1"/>
          </p:cNvSpPr>
          <p:nvPr/>
        </p:nvSpPr>
        <p:spPr bwMode="auto">
          <a:xfrm>
            <a:off x="5856288" y="2454275"/>
            <a:ext cx="52387"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grpSp>
        <p:nvGrpSpPr>
          <p:cNvPr id="3" name="Group 1095"/>
          <p:cNvGrpSpPr>
            <a:grpSpLocks/>
          </p:cNvGrpSpPr>
          <p:nvPr/>
        </p:nvGrpSpPr>
        <p:grpSpPr bwMode="auto">
          <a:xfrm rot="-3456010">
            <a:off x="5765006" y="677070"/>
            <a:ext cx="676275" cy="112712"/>
            <a:chOff x="648" y="3408"/>
            <a:chExt cx="1176" cy="344"/>
          </a:xfrm>
        </p:grpSpPr>
        <p:sp>
          <p:nvSpPr>
            <p:cNvPr id="55368" name="Freeform 1096"/>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sp>
          <p:nvSpPr>
            <p:cNvPr id="55369" name="Freeform 1097"/>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grpSp>
      <p:sp>
        <p:nvSpPr>
          <p:cNvPr id="55370" name="Line 1098"/>
          <p:cNvSpPr>
            <a:spLocks noChangeShapeType="1"/>
          </p:cNvSpPr>
          <p:nvPr/>
        </p:nvSpPr>
        <p:spPr bwMode="auto">
          <a:xfrm flipH="1">
            <a:off x="5802313" y="1012825"/>
            <a:ext cx="93662" cy="277813"/>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5371" name="Text Box 1099"/>
          <p:cNvSpPr txBox="1">
            <a:spLocks noChangeArrowheads="1"/>
          </p:cNvSpPr>
          <p:nvPr/>
        </p:nvSpPr>
        <p:spPr bwMode="auto">
          <a:xfrm>
            <a:off x="5073650" y="703263"/>
            <a:ext cx="674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0066FF"/>
                </a:solidFill>
              </a:rPr>
              <a:t>E</a:t>
            </a:r>
            <a:r>
              <a:rPr lang="en-US" sz="2000" baseline="-25000">
                <a:solidFill>
                  <a:srgbClr val="0066FF"/>
                </a:solidFill>
              </a:rPr>
              <a:t>phot</a:t>
            </a:r>
          </a:p>
        </p:txBody>
      </p:sp>
      <p:sp>
        <p:nvSpPr>
          <p:cNvPr id="55372" name="Line 1100"/>
          <p:cNvSpPr>
            <a:spLocks noChangeShapeType="1"/>
          </p:cNvSpPr>
          <p:nvPr/>
        </p:nvSpPr>
        <p:spPr bwMode="auto">
          <a:xfrm>
            <a:off x="6115050" y="2824163"/>
            <a:ext cx="722313" cy="17462"/>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5373" name="Text Box 1101"/>
          <p:cNvSpPr txBox="1">
            <a:spLocks noChangeArrowheads="1"/>
          </p:cNvSpPr>
          <p:nvPr/>
        </p:nvSpPr>
        <p:spPr bwMode="auto">
          <a:xfrm>
            <a:off x="6170613" y="2774950"/>
            <a:ext cx="1473200" cy="701675"/>
          </a:xfrm>
          <a:prstGeom prst="rect">
            <a:avLst/>
          </a:prstGeom>
          <a:noFill/>
          <a:ln w="9525">
            <a:noFill/>
            <a:miter lim="800000"/>
            <a:headEnd/>
            <a:tailEnd/>
          </a:ln>
          <a:effectLst/>
        </p:spPr>
        <p:txBody>
          <a:bodyPr>
            <a:prstTxWarp prst="textNoShape">
              <a:avLst/>
            </a:prstTxWarp>
            <a:spAutoFit/>
          </a:bodyPr>
          <a:lstStyle/>
          <a:p>
            <a:pPr algn="ctr"/>
            <a:r>
              <a:rPr lang="en-US" sz="2000"/>
              <a:t>Outside metal</a:t>
            </a:r>
          </a:p>
        </p:txBody>
      </p:sp>
      <p:sp>
        <p:nvSpPr>
          <p:cNvPr id="55374" name="Line 1102"/>
          <p:cNvSpPr>
            <a:spLocks noChangeShapeType="1"/>
          </p:cNvSpPr>
          <p:nvPr/>
        </p:nvSpPr>
        <p:spPr bwMode="auto">
          <a:xfrm>
            <a:off x="817563" y="1117600"/>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5375" name="Line 1103"/>
          <p:cNvSpPr>
            <a:spLocks noChangeShapeType="1"/>
          </p:cNvSpPr>
          <p:nvPr/>
        </p:nvSpPr>
        <p:spPr bwMode="auto">
          <a:xfrm>
            <a:off x="804863" y="1271588"/>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5376" name="Line 1104"/>
          <p:cNvSpPr>
            <a:spLocks noChangeShapeType="1"/>
          </p:cNvSpPr>
          <p:nvPr/>
        </p:nvSpPr>
        <p:spPr bwMode="auto">
          <a:xfrm>
            <a:off x="804863" y="1449388"/>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5377" name="Line 1105"/>
          <p:cNvSpPr>
            <a:spLocks noChangeShapeType="1"/>
          </p:cNvSpPr>
          <p:nvPr/>
        </p:nvSpPr>
        <p:spPr bwMode="auto">
          <a:xfrm>
            <a:off x="804863" y="1649413"/>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5378" name="Line 1106"/>
          <p:cNvSpPr>
            <a:spLocks noChangeShapeType="1"/>
          </p:cNvSpPr>
          <p:nvPr/>
        </p:nvSpPr>
        <p:spPr bwMode="auto">
          <a:xfrm>
            <a:off x="771525" y="1838325"/>
            <a:ext cx="7999413"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5379" name="Line 1107"/>
          <p:cNvSpPr>
            <a:spLocks noChangeShapeType="1"/>
          </p:cNvSpPr>
          <p:nvPr/>
        </p:nvSpPr>
        <p:spPr bwMode="auto">
          <a:xfrm>
            <a:off x="782638" y="2049463"/>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5380" name="Line 1108"/>
          <p:cNvSpPr>
            <a:spLocks noChangeShapeType="1"/>
          </p:cNvSpPr>
          <p:nvPr/>
        </p:nvSpPr>
        <p:spPr bwMode="auto">
          <a:xfrm>
            <a:off x="782638" y="2238375"/>
            <a:ext cx="7999412" cy="0"/>
          </a:xfrm>
          <a:prstGeom prst="line">
            <a:avLst/>
          </a:prstGeom>
          <a:noFill/>
          <a:ln w="9525">
            <a:solidFill>
              <a:schemeClr val="bg2"/>
            </a:solidFill>
            <a:prstDash val="dashDot"/>
            <a:round/>
            <a:headEnd/>
            <a:tailEnd/>
          </a:ln>
          <a:effectLst/>
        </p:spPr>
        <p:txBody>
          <a:bodyPr>
            <a:prstTxWarp prst="textNoShape">
              <a:avLst/>
            </a:prstTxWarp>
          </a:bodyPr>
          <a:lstStyle/>
          <a:p>
            <a:endParaRPr lang="en-US"/>
          </a:p>
        </p:txBody>
      </p:sp>
      <p:sp>
        <p:nvSpPr>
          <p:cNvPr id="55381" name="Text Box 1109"/>
          <p:cNvSpPr txBox="1">
            <a:spLocks noChangeArrowheads="1"/>
          </p:cNvSpPr>
          <p:nvPr/>
        </p:nvSpPr>
        <p:spPr bwMode="auto">
          <a:xfrm>
            <a:off x="0" y="3486150"/>
            <a:ext cx="9451975" cy="1446550"/>
          </a:xfrm>
          <a:prstGeom prst="rect">
            <a:avLst/>
          </a:prstGeom>
          <a:noFill/>
          <a:ln w="9525">
            <a:noFill/>
            <a:miter lim="800000"/>
            <a:headEnd/>
            <a:tailEnd/>
          </a:ln>
          <a:effectLst/>
        </p:spPr>
        <p:txBody>
          <a:bodyPr>
            <a:prstTxWarp prst="textNoShape">
              <a:avLst/>
            </a:prstTxWarp>
            <a:spAutoFit/>
          </a:bodyPr>
          <a:lstStyle/>
          <a:p>
            <a:r>
              <a:rPr lang="en-US" sz="2200" dirty="0">
                <a:latin typeface="Comic Sans MS" charset="0"/>
              </a:rPr>
              <a:t>In each case, the blue photon ejects the red electron. Consider the following statements: </a:t>
            </a:r>
          </a:p>
          <a:p>
            <a:r>
              <a:rPr lang="en-US" sz="2200" dirty="0">
                <a:latin typeface="Comic Sans MS" charset="0"/>
              </a:rPr>
              <a:t>I. The work functions are the same in both cases. </a:t>
            </a:r>
          </a:p>
          <a:p>
            <a:r>
              <a:rPr lang="en-US" sz="2200" dirty="0">
                <a:latin typeface="Comic Sans MS" charset="0"/>
              </a:rPr>
              <a:t>II. The </a:t>
            </a:r>
            <a:r>
              <a:rPr lang="en-US" sz="2200" dirty="0" err="1">
                <a:latin typeface="Comic Sans MS" charset="0"/>
              </a:rPr>
              <a:t>KE</a:t>
            </a:r>
            <a:r>
              <a:rPr lang="en-US" sz="2200" dirty="0">
                <a:latin typeface="Comic Sans MS" charset="0"/>
              </a:rPr>
              <a:t> of the ejected electrons are the same in both cases.</a:t>
            </a:r>
          </a:p>
        </p:txBody>
      </p:sp>
      <p:sp>
        <p:nvSpPr>
          <p:cNvPr id="55382" name="Text Box 1110"/>
          <p:cNvSpPr txBox="1">
            <a:spLocks noChangeArrowheads="1"/>
          </p:cNvSpPr>
          <p:nvPr/>
        </p:nvSpPr>
        <p:spPr bwMode="auto">
          <a:xfrm>
            <a:off x="193675" y="5106988"/>
            <a:ext cx="2825213" cy="1446550"/>
          </a:xfrm>
          <a:prstGeom prst="rect">
            <a:avLst/>
          </a:prstGeom>
          <a:noFill/>
          <a:ln w="9525">
            <a:noFill/>
            <a:miter lim="800000"/>
            <a:headEnd/>
            <a:tailEnd/>
          </a:ln>
          <a:effectLst/>
        </p:spPr>
        <p:txBody>
          <a:bodyPr wrap="none">
            <a:prstTxWarp prst="textNoShape">
              <a:avLst/>
            </a:prstTxWarp>
            <a:spAutoFit/>
          </a:bodyPr>
          <a:lstStyle/>
          <a:p>
            <a:r>
              <a:rPr lang="en-US" sz="2200" dirty="0">
                <a:latin typeface="Comic Sans MS" charset="0"/>
              </a:rPr>
              <a:t>A. I=True, II=True</a:t>
            </a:r>
          </a:p>
          <a:p>
            <a:r>
              <a:rPr lang="en-US" sz="2200" dirty="0" err="1">
                <a:latin typeface="Comic Sans MS" charset="0"/>
              </a:rPr>
              <a:t>B</a:t>
            </a:r>
            <a:r>
              <a:rPr lang="en-US" sz="2200" dirty="0">
                <a:latin typeface="Comic Sans MS" charset="0"/>
              </a:rPr>
              <a:t>. I=True, II=False</a:t>
            </a:r>
          </a:p>
          <a:p>
            <a:r>
              <a:rPr lang="en-US" sz="2200" dirty="0" err="1">
                <a:solidFill>
                  <a:srgbClr val="FF0000"/>
                </a:solidFill>
                <a:latin typeface="Comic Sans MS" charset="0"/>
              </a:rPr>
              <a:t>C</a:t>
            </a:r>
            <a:r>
              <a:rPr lang="en-US" sz="2200" dirty="0">
                <a:solidFill>
                  <a:srgbClr val="FF0000"/>
                </a:solidFill>
                <a:latin typeface="Comic Sans MS" charset="0"/>
              </a:rPr>
              <a:t>. I=False, II=True</a:t>
            </a:r>
          </a:p>
          <a:p>
            <a:r>
              <a:rPr lang="en-US" sz="2200" dirty="0" err="1">
                <a:latin typeface="Comic Sans MS" charset="0"/>
              </a:rPr>
              <a:t>D</a:t>
            </a:r>
            <a:r>
              <a:rPr lang="en-US" sz="2200" dirty="0">
                <a:latin typeface="Comic Sans MS" charset="0"/>
              </a:rPr>
              <a:t>. I=False, II=False</a:t>
            </a:r>
          </a:p>
        </p:txBody>
      </p:sp>
      <p:sp>
        <p:nvSpPr>
          <p:cNvPr id="55383" name="Text Box 1111"/>
          <p:cNvSpPr txBox="1">
            <a:spLocks noChangeArrowheads="1"/>
          </p:cNvSpPr>
          <p:nvPr/>
        </p:nvSpPr>
        <p:spPr bwMode="auto">
          <a:xfrm>
            <a:off x="1792288" y="19050"/>
            <a:ext cx="1301750" cy="457200"/>
          </a:xfrm>
          <a:prstGeom prst="rect">
            <a:avLst/>
          </a:prstGeom>
          <a:noFill/>
          <a:ln w="9525">
            <a:noFill/>
            <a:miter lim="800000"/>
            <a:headEnd/>
            <a:tailEnd/>
          </a:ln>
          <a:effectLst/>
        </p:spPr>
        <p:txBody>
          <a:bodyPr wrap="none">
            <a:prstTxWarp prst="textNoShape">
              <a:avLst/>
            </a:prstTxWarp>
            <a:spAutoFit/>
          </a:bodyPr>
          <a:lstStyle/>
          <a:p>
            <a:r>
              <a:rPr lang="en-US"/>
              <a:t>Metal A </a:t>
            </a:r>
          </a:p>
        </p:txBody>
      </p:sp>
      <p:sp>
        <p:nvSpPr>
          <p:cNvPr id="55384" name="Text Box 1112"/>
          <p:cNvSpPr txBox="1">
            <a:spLocks noChangeArrowheads="1"/>
          </p:cNvSpPr>
          <p:nvPr/>
        </p:nvSpPr>
        <p:spPr bwMode="auto">
          <a:xfrm>
            <a:off x="5362575" y="52388"/>
            <a:ext cx="1301750" cy="457200"/>
          </a:xfrm>
          <a:prstGeom prst="rect">
            <a:avLst/>
          </a:prstGeom>
          <a:noFill/>
          <a:ln w="9525">
            <a:noFill/>
            <a:miter lim="800000"/>
            <a:headEnd/>
            <a:tailEnd/>
          </a:ln>
          <a:effectLst/>
        </p:spPr>
        <p:txBody>
          <a:bodyPr wrap="none">
            <a:prstTxWarp prst="textNoShape">
              <a:avLst/>
            </a:prstTxWarp>
            <a:spAutoFit/>
          </a:bodyPr>
          <a:lstStyle/>
          <a:p>
            <a:r>
              <a:rPr lang="en-US"/>
              <a:t>Metal B </a:t>
            </a:r>
          </a:p>
        </p:txBody>
      </p:sp>
      <p:sp>
        <p:nvSpPr>
          <p:cNvPr id="55385" name="Text Box 1113"/>
          <p:cNvSpPr txBox="1">
            <a:spLocks noChangeArrowheads="1"/>
          </p:cNvSpPr>
          <p:nvPr/>
        </p:nvSpPr>
        <p:spPr bwMode="auto">
          <a:xfrm>
            <a:off x="3201988" y="5310188"/>
            <a:ext cx="6383337" cy="1446550"/>
          </a:xfrm>
          <a:prstGeom prst="rect">
            <a:avLst/>
          </a:prstGeom>
          <a:noFill/>
          <a:ln w="9525">
            <a:noFill/>
            <a:miter lim="800000"/>
            <a:headEnd/>
            <a:tailEnd/>
          </a:ln>
          <a:effectLst/>
        </p:spPr>
        <p:txBody>
          <a:bodyPr>
            <a:prstTxWarp prst="textNoShape">
              <a:avLst/>
            </a:prstTxWarp>
            <a:spAutoFit/>
          </a:bodyPr>
          <a:lstStyle/>
          <a:p>
            <a:r>
              <a:rPr lang="en-US" sz="2200" u="sng" dirty="0">
                <a:solidFill>
                  <a:srgbClr val="FF0000"/>
                </a:solidFill>
              </a:rPr>
              <a:t>Conservation of energy</a:t>
            </a:r>
          </a:p>
          <a:p>
            <a:r>
              <a:rPr lang="en-US" sz="2200" dirty="0" err="1"/>
              <a:t>KE</a:t>
            </a:r>
            <a:r>
              <a:rPr lang="en-US" sz="2200" dirty="0"/>
              <a:t> of ejected = Photon  – Energy needed                                             </a:t>
            </a:r>
          </a:p>
          <a:p>
            <a:r>
              <a:rPr lang="en-US" sz="2200" dirty="0"/>
              <a:t>   </a:t>
            </a:r>
            <a:r>
              <a:rPr lang="en-US" sz="2200" dirty="0" smtClean="0"/>
              <a:t>electron	energy           </a:t>
            </a:r>
            <a:r>
              <a:rPr lang="en-US" sz="2200" dirty="0"/>
              <a:t>to extract 				    </a:t>
            </a:r>
            <a:r>
              <a:rPr lang="en-US" sz="2200" dirty="0" smtClean="0"/>
              <a:t> 	         electron </a:t>
            </a:r>
            <a:r>
              <a:rPr lang="en-US" sz="2200" dirty="0"/>
              <a:t>from metal. </a:t>
            </a:r>
          </a:p>
        </p:txBody>
      </p:sp>
      <p:sp>
        <p:nvSpPr>
          <p:cNvPr id="55386" name="Text Box 1114"/>
          <p:cNvSpPr txBox="1">
            <a:spLocks noChangeArrowheads="1"/>
          </p:cNvSpPr>
          <p:nvPr/>
        </p:nvSpPr>
        <p:spPr bwMode="auto">
          <a:xfrm rot="16200000">
            <a:off x="866775" y="1717675"/>
            <a:ext cx="1149350" cy="457200"/>
          </a:xfrm>
          <a:prstGeom prst="rect">
            <a:avLst/>
          </a:prstGeom>
          <a:noFill/>
          <a:ln w="9525">
            <a:noFill/>
            <a:miter lim="800000"/>
            <a:headEnd/>
            <a:tailEnd/>
          </a:ln>
          <a:effectLst/>
        </p:spPr>
        <p:txBody>
          <a:bodyPr wrap="none">
            <a:prstTxWarp prst="textNoShape">
              <a:avLst/>
            </a:prstTxWarp>
            <a:spAutoFit/>
          </a:bodyPr>
          <a:lstStyle/>
          <a:p>
            <a:r>
              <a:rPr lang="en-US"/>
              <a:t>Energy</a:t>
            </a:r>
          </a:p>
        </p:txBody>
      </p:sp>
      <p:sp>
        <p:nvSpPr>
          <p:cNvPr id="55387" name="Line 1115"/>
          <p:cNvSpPr>
            <a:spLocks noChangeShapeType="1"/>
          </p:cNvSpPr>
          <p:nvPr/>
        </p:nvSpPr>
        <p:spPr bwMode="auto">
          <a:xfrm>
            <a:off x="5927725" y="1884363"/>
            <a:ext cx="1112838" cy="98425"/>
          </a:xfrm>
          <a:prstGeom prst="line">
            <a:avLst/>
          </a:prstGeom>
          <a:noFill/>
          <a:ln w="9525">
            <a:solidFill>
              <a:schemeClr val="tx1"/>
            </a:solidFill>
            <a:round/>
            <a:headEnd type="triangle" w="med" len="med"/>
            <a:tailEnd/>
          </a:ln>
          <a:effectLst/>
        </p:spPr>
        <p:txBody>
          <a:bodyPr>
            <a:prstTxWarp prst="textNoShape">
              <a:avLst/>
            </a:prstTxWarp>
          </a:bodyPr>
          <a:lstStyle/>
          <a:p>
            <a:endParaRPr lang="en-US"/>
          </a:p>
        </p:txBody>
      </p:sp>
      <p:sp>
        <p:nvSpPr>
          <p:cNvPr id="55388" name="Text Box 1116"/>
          <p:cNvSpPr txBox="1">
            <a:spLocks noChangeArrowheads="1"/>
          </p:cNvSpPr>
          <p:nvPr/>
        </p:nvSpPr>
        <p:spPr bwMode="auto">
          <a:xfrm>
            <a:off x="6965950" y="1717675"/>
            <a:ext cx="1878013" cy="822325"/>
          </a:xfrm>
          <a:prstGeom prst="rect">
            <a:avLst/>
          </a:prstGeom>
          <a:noFill/>
          <a:ln w="9525">
            <a:noFill/>
            <a:miter lim="800000"/>
            <a:headEnd/>
            <a:tailEnd/>
          </a:ln>
          <a:effectLst/>
        </p:spPr>
        <p:txBody>
          <a:bodyPr wrap="none">
            <a:prstTxWarp prst="textNoShape">
              <a:avLst/>
            </a:prstTxWarp>
            <a:spAutoFit/>
          </a:bodyPr>
          <a:lstStyle/>
          <a:p>
            <a:r>
              <a:rPr lang="en-US"/>
              <a:t>Most loosely</a:t>
            </a:r>
          </a:p>
          <a:p>
            <a:r>
              <a:rPr lang="en-US"/>
              <a:t>bound e</a:t>
            </a:r>
          </a:p>
        </p:txBody>
      </p:sp>
      <p:sp>
        <p:nvSpPr>
          <p:cNvPr id="55389" name="Line 1117"/>
          <p:cNvSpPr>
            <a:spLocks noChangeShapeType="1"/>
          </p:cNvSpPr>
          <p:nvPr/>
        </p:nvSpPr>
        <p:spPr bwMode="auto">
          <a:xfrm flipV="1">
            <a:off x="2894013" y="1092200"/>
            <a:ext cx="0" cy="463550"/>
          </a:xfrm>
          <a:prstGeom prst="line">
            <a:avLst/>
          </a:prstGeom>
          <a:noFill/>
          <a:ln w="952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55390" name="Line 1118"/>
          <p:cNvSpPr>
            <a:spLocks noChangeShapeType="1"/>
          </p:cNvSpPr>
          <p:nvPr/>
        </p:nvSpPr>
        <p:spPr bwMode="auto">
          <a:xfrm>
            <a:off x="2744788" y="1566863"/>
            <a:ext cx="219075" cy="0"/>
          </a:xfrm>
          <a:prstGeom prst="line">
            <a:avLst/>
          </a:prstGeom>
          <a:noFill/>
          <a:ln w="9525">
            <a:solidFill>
              <a:srgbClr val="FF0000"/>
            </a:solidFill>
            <a:prstDash val="sysDot"/>
            <a:round/>
            <a:headEnd/>
            <a:tailEnd/>
          </a:ln>
          <a:effectLst/>
        </p:spPr>
        <p:txBody>
          <a:bodyPr>
            <a:prstTxWarp prst="textNoShape">
              <a:avLst/>
            </a:prstTxWarp>
          </a:bodyPr>
          <a:lstStyle/>
          <a:p>
            <a:endParaRPr lang="en-US"/>
          </a:p>
        </p:txBody>
      </p:sp>
      <p:sp>
        <p:nvSpPr>
          <p:cNvPr id="55391" name="Text Box 1119"/>
          <p:cNvSpPr txBox="1">
            <a:spLocks noChangeArrowheads="1"/>
          </p:cNvSpPr>
          <p:nvPr/>
        </p:nvSpPr>
        <p:spPr bwMode="auto">
          <a:xfrm>
            <a:off x="2817813" y="1106488"/>
            <a:ext cx="2056936" cy="430887"/>
          </a:xfrm>
          <a:prstGeom prst="rect">
            <a:avLst/>
          </a:prstGeom>
          <a:noFill/>
          <a:ln w="9525">
            <a:noFill/>
            <a:miter lim="800000"/>
            <a:headEnd/>
            <a:tailEnd/>
          </a:ln>
          <a:effectLst/>
        </p:spPr>
        <p:txBody>
          <a:bodyPr wrap="none">
            <a:prstTxWarp prst="textNoShape">
              <a:avLst/>
            </a:prstTxWarp>
            <a:spAutoFit/>
          </a:bodyPr>
          <a:lstStyle/>
          <a:p>
            <a:r>
              <a:rPr lang="en-US" sz="2200" dirty="0">
                <a:solidFill>
                  <a:srgbClr val="FF0000"/>
                </a:solidFill>
              </a:rPr>
              <a:t>work function</a:t>
            </a:r>
            <a:r>
              <a:rPr lang="en-US" sz="2200" dirty="0" smtClean="0">
                <a:solidFill>
                  <a:srgbClr val="FF0000"/>
                </a:solidFill>
              </a:rPr>
              <a:t> </a:t>
            </a:r>
            <a:r>
              <a:rPr lang="en-US" sz="2200" dirty="0" err="1" smtClean="0">
                <a:solidFill>
                  <a:srgbClr val="FF0000"/>
                </a:solidFill>
              </a:rPr>
              <a:t>Φ</a:t>
            </a:r>
            <a:endParaRPr lang="en-US" sz="2200" dirty="0">
              <a:solidFill>
                <a:srgbClr val="FF0000"/>
              </a:solidFill>
              <a:sym typeface="Symbol" charset="2"/>
            </a:endParaRPr>
          </a:p>
        </p:txBody>
      </p:sp>
      <p:sp>
        <p:nvSpPr>
          <p:cNvPr id="55392" name="Line 1120"/>
          <p:cNvSpPr>
            <a:spLocks noChangeShapeType="1"/>
          </p:cNvSpPr>
          <p:nvPr/>
        </p:nvSpPr>
        <p:spPr bwMode="auto">
          <a:xfrm flipH="1" flipV="1">
            <a:off x="6278563" y="1114425"/>
            <a:ext cx="11112" cy="773113"/>
          </a:xfrm>
          <a:prstGeom prst="line">
            <a:avLst/>
          </a:prstGeom>
          <a:noFill/>
          <a:ln w="952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55393" name="Line 1121"/>
          <p:cNvSpPr>
            <a:spLocks noChangeShapeType="1"/>
          </p:cNvSpPr>
          <p:nvPr/>
        </p:nvSpPr>
        <p:spPr bwMode="auto">
          <a:xfrm>
            <a:off x="6118225" y="1887538"/>
            <a:ext cx="241300" cy="11112"/>
          </a:xfrm>
          <a:prstGeom prst="line">
            <a:avLst/>
          </a:prstGeom>
          <a:noFill/>
          <a:ln w="9525">
            <a:solidFill>
              <a:srgbClr val="FF0000"/>
            </a:solidFill>
            <a:prstDash val="sysDot"/>
            <a:round/>
            <a:headEnd/>
            <a:tailEnd/>
          </a:ln>
          <a:effectLst/>
        </p:spPr>
        <p:txBody>
          <a:bodyPr>
            <a:prstTxWarp prst="textNoShape">
              <a:avLst/>
            </a:prstTxWarp>
          </a:bodyPr>
          <a:lstStyle/>
          <a:p>
            <a:endParaRPr lang="en-US"/>
          </a:p>
        </p:txBody>
      </p:sp>
      <p:sp>
        <p:nvSpPr>
          <p:cNvPr id="55394" name="Text Box 1122"/>
          <p:cNvSpPr txBox="1">
            <a:spLocks noChangeArrowheads="1"/>
          </p:cNvSpPr>
          <p:nvPr/>
        </p:nvSpPr>
        <p:spPr bwMode="auto">
          <a:xfrm>
            <a:off x="6246813" y="1106488"/>
            <a:ext cx="2056936" cy="430887"/>
          </a:xfrm>
          <a:prstGeom prst="rect">
            <a:avLst/>
          </a:prstGeom>
          <a:noFill/>
          <a:ln w="9525">
            <a:noFill/>
            <a:miter lim="800000"/>
            <a:headEnd/>
            <a:tailEnd/>
          </a:ln>
          <a:effectLst/>
        </p:spPr>
        <p:txBody>
          <a:bodyPr wrap="none">
            <a:prstTxWarp prst="textNoShape">
              <a:avLst/>
            </a:prstTxWarp>
            <a:spAutoFit/>
          </a:bodyPr>
          <a:lstStyle/>
          <a:p>
            <a:r>
              <a:rPr lang="en-US" sz="2200" dirty="0">
                <a:solidFill>
                  <a:srgbClr val="FF0000"/>
                </a:solidFill>
              </a:rPr>
              <a:t>work function</a:t>
            </a:r>
            <a:r>
              <a:rPr lang="en-US" sz="2200" dirty="0" smtClean="0">
                <a:solidFill>
                  <a:srgbClr val="FF0000"/>
                </a:solidFill>
              </a:rPr>
              <a:t> </a:t>
            </a:r>
            <a:r>
              <a:rPr lang="en-US" sz="2200" dirty="0" err="1" smtClean="0">
                <a:solidFill>
                  <a:srgbClr val="FF0000"/>
                </a:solidFill>
              </a:rPr>
              <a:t>Φ</a:t>
            </a:r>
            <a:endParaRPr lang="en-US" sz="2200" dirty="0">
              <a:solidFill>
                <a:srgbClr val="FF0000"/>
              </a:solidFill>
              <a:sym typeface="Symbol" charset="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EE550BA9-2128-4FF7-BBBE-1B946A5E1A56}" type="slidenum">
              <a:rPr lang="en-US" smtClean="0"/>
              <a:pPr/>
              <a:t>2</a:t>
            </a:fld>
            <a:endParaRPr lang="en-US" smtClean="0"/>
          </a:p>
        </p:txBody>
      </p:sp>
      <p:sp>
        <p:nvSpPr>
          <p:cNvPr id="4099" name="Text Box 4"/>
          <p:cNvSpPr txBox="1">
            <a:spLocks noChangeArrowheads="1"/>
          </p:cNvSpPr>
          <p:nvPr/>
        </p:nvSpPr>
        <p:spPr bwMode="auto">
          <a:xfrm>
            <a:off x="109538" y="2000071"/>
            <a:ext cx="8924925" cy="1200328"/>
          </a:xfrm>
          <a:prstGeom prst="rect">
            <a:avLst/>
          </a:prstGeom>
          <a:noFill/>
          <a:ln w="9525">
            <a:noFill/>
            <a:miter lim="800000"/>
            <a:headEnd/>
            <a:tailEnd/>
          </a:ln>
        </p:spPr>
        <p:txBody>
          <a:bodyPr>
            <a:spAutoFit/>
          </a:bodyPr>
          <a:lstStyle/>
          <a:p>
            <a:pPr marL="344488" indent="-344488"/>
            <a:r>
              <a:rPr lang="en-US" sz="2400" dirty="0" smtClean="0"/>
              <a:t>Recently: </a:t>
            </a:r>
          </a:p>
          <a:p>
            <a:pPr marL="801687" lvl="1" indent="-342900">
              <a:buAutoNum type="arabicPeriod"/>
            </a:pPr>
            <a:r>
              <a:rPr lang="en-US" sz="2400" dirty="0" smtClean="0"/>
              <a:t>Electron diffraction and matter waves</a:t>
            </a:r>
          </a:p>
          <a:p>
            <a:pPr marL="801687" lvl="1" indent="-342900">
              <a:buAutoNum type="arabicPeriod"/>
            </a:pPr>
            <a:r>
              <a:rPr lang="en-US" sz="2400" dirty="0" smtClean="0"/>
              <a:t>Wave packets and uncertainty</a:t>
            </a:r>
          </a:p>
        </p:txBody>
      </p:sp>
      <p:sp>
        <p:nvSpPr>
          <p:cNvPr id="5" name="Text Box 4"/>
          <p:cNvSpPr txBox="1">
            <a:spLocks noChangeArrowheads="1"/>
          </p:cNvSpPr>
          <p:nvPr/>
        </p:nvSpPr>
        <p:spPr bwMode="auto">
          <a:xfrm>
            <a:off x="76200" y="3886200"/>
            <a:ext cx="8924925" cy="1569660"/>
          </a:xfrm>
          <a:prstGeom prst="rect">
            <a:avLst/>
          </a:prstGeom>
          <a:noFill/>
          <a:ln w="9525">
            <a:noFill/>
            <a:miter lim="800000"/>
            <a:headEnd/>
            <a:tailEnd/>
          </a:ln>
        </p:spPr>
        <p:txBody>
          <a:bodyPr>
            <a:spAutoFit/>
          </a:bodyPr>
          <a:lstStyle/>
          <a:p>
            <a:pPr marL="344488" indent="-344488"/>
            <a:r>
              <a:rPr lang="en-US" sz="2400" dirty="0" smtClean="0"/>
              <a:t>Today: </a:t>
            </a:r>
          </a:p>
          <a:p>
            <a:pPr marL="801687" lvl="1" indent="-342900">
              <a:buAutoNum type="arabicPeriod"/>
            </a:pPr>
            <a:r>
              <a:rPr lang="en-US" sz="2400" dirty="0" smtClean="0"/>
              <a:t>Finish matter waves/wave function</a:t>
            </a:r>
          </a:p>
          <a:p>
            <a:pPr marL="801687" lvl="1" indent="-342900">
              <a:buAutoNum type="arabicPeriod"/>
            </a:pPr>
            <a:r>
              <a:rPr lang="en-US" sz="2400" dirty="0" smtClean="0"/>
              <a:t>Review for Exam 2</a:t>
            </a:r>
          </a:p>
          <a:p>
            <a:pPr marL="801687" lvl="1" indent="-342900">
              <a:buAutoNum type="arabicPeriod"/>
            </a:pPr>
            <a:endParaRPr lang="en-US" sz="2400" dirty="0" smtClean="0"/>
          </a:p>
        </p:txBody>
      </p:sp>
      <p:sp>
        <p:nvSpPr>
          <p:cNvPr id="6" name="TextBox 5"/>
          <p:cNvSpPr txBox="1"/>
          <p:nvPr/>
        </p:nvSpPr>
        <p:spPr>
          <a:xfrm>
            <a:off x="1066800" y="381000"/>
            <a:ext cx="7648548" cy="1200328"/>
          </a:xfrm>
          <a:prstGeom prst="rect">
            <a:avLst/>
          </a:prstGeom>
          <a:noFill/>
        </p:spPr>
        <p:txBody>
          <a:bodyPr wrap="none" rtlCol="0">
            <a:spAutoFit/>
          </a:bodyPr>
          <a:lstStyle/>
          <a:p>
            <a:r>
              <a:rPr lang="en-US" sz="2400" dirty="0" smtClean="0">
                <a:solidFill>
                  <a:srgbClr val="FF0000"/>
                </a:solidFill>
              </a:rPr>
              <a:t>Exam 2 is this Thursday, 3/31, in class.</a:t>
            </a:r>
          </a:p>
          <a:p>
            <a:r>
              <a:rPr lang="en-US" sz="2400" dirty="0" smtClean="0">
                <a:solidFill>
                  <a:srgbClr val="FF0000"/>
                </a:solidFill>
              </a:rPr>
              <a:t>HW09 will be due Wednesday (3/30) by 5pm in my mailbox.</a:t>
            </a:r>
          </a:p>
          <a:p>
            <a:r>
              <a:rPr lang="en-US" sz="2400" dirty="0" smtClean="0">
                <a:solidFill>
                  <a:srgbClr val="FF0000"/>
                </a:solidFill>
              </a:rPr>
              <a:t>HW09 solutions posted at 5pm on Wednesday</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C92DF7C-32DE-5242-B404-4E622EBD0D8C}" type="slidenum">
              <a:rPr lang="en-US"/>
              <a:pPr/>
              <a:t>20</a:t>
            </a:fld>
            <a:endParaRPr lang="en-US"/>
          </a:p>
        </p:txBody>
      </p:sp>
      <p:sp>
        <p:nvSpPr>
          <p:cNvPr id="129026" name="Rectangle 2"/>
          <p:cNvSpPr>
            <a:spLocks noGrp="1" noChangeArrowheads="1"/>
          </p:cNvSpPr>
          <p:nvPr>
            <p:ph type="title"/>
          </p:nvPr>
        </p:nvSpPr>
        <p:spPr/>
        <p:txBody>
          <a:bodyPr/>
          <a:lstStyle/>
          <a:p>
            <a:r>
              <a:rPr lang="en-US" dirty="0" err="1"/>
              <a:t>E</a:t>
            </a:r>
            <a:r>
              <a:rPr lang="en-US" dirty="0"/>
              <a:t>=</a:t>
            </a:r>
            <a:r>
              <a:rPr lang="en-US" dirty="0" err="1"/>
              <a:t>hc</a:t>
            </a:r>
            <a:r>
              <a:rPr lang="en-US" dirty="0" err="1" smtClean="0"/>
              <a:t>/λ</a:t>
            </a:r>
            <a:r>
              <a:rPr lang="en-US" dirty="0" smtClean="0">
                <a:sym typeface="Symbol" charset="2"/>
              </a:rPr>
              <a:t>…</a:t>
            </a:r>
            <a:endParaRPr lang="en-US" dirty="0">
              <a:sym typeface="Symbol" charset="2"/>
            </a:endParaRPr>
          </a:p>
        </p:txBody>
      </p:sp>
      <p:sp>
        <p:nvSpPr>
          <p:cNvPr id="129027" name="Rectangle 3"/>
          <p:cNvSpPr>
            <a:spLocks noGrp="1" noChangeArrowheads="1"/>
          </p:cNvSpPr>
          <p:nvPr>
            <p:ph type="body" idx="1"/>
          </p:nvPr>
        </p:nvSpPr>
        <p:spPr>
          <a:xfrm>
            <a:off x="457200" y="1600200"/>
            <a:ext cx="8686800" cy="4525963"/>
          </a:xfrm>
        </p:spPr>
        <p:txBody>
          <a:bodyPr/>
          <a:lstStyle/>
          <a:p>
            <a:pPr marL="609600" indent="-609600">
              <a:lnSpc>
                <a:spcPct val="90000"/>
              </a:lnSpc>
              <a:buFontTx/>
              <a:buAutoNum type="alphaUcPeriod"/>
            </a:pPr>
            <a:r>
              <a:rPr lang="en-US" dirty="0"/>
              <a:t>…is true for both photons and electrons.</a:t>
            </a:r>
          </a:p>
          <a:p>
            <a:pPr marL="609600" indent="-609600">
              <a:lnSpc>
                <a:spcPct val="90000"/>
              </a:lnSpc>
              <a:buFontTx/>
              <a:buAutoNum type="alphaUcPeriod"/>
            </a:pPr>
            <a:r>
              <a:rPr lang="en-US" dirty="0"/>
              <a:t>…is true for photons but not electrons.</a:t>
            </a:r>
          </a:p>
          <a:p>
            <a:pPr marL="609600" indent="-609600">
              <a:lnSpc>
                <a:spcPct val="90000"/>
              </a:lnSpc>
              <a:buFontTx/>
              <a:buAutoNum type="alphaUcPeriod"/>
            </a:pPr>
            <a:r>
              <a:rPr lang="en-US" dirty="0"/>
              <a:t>…is true for electrons but not photons.</a:t>
            </a:r>
          </a:p>
          <a:p>
            <a:pPr marL="609600" indent="-609600">
              <a:lnSpc>
                <a:spcPct val="90000"/>
              </a:lnSpc>
              <a:buFontTx/>
              <a:buAutoNum type="alphaUcPeriod"/>
            </a:pPr>
            <a:r>
              <a:rPr lang="en-US" dirty="0"/>
              <a:t>…is not true for photons or electrons.</a:t>
            </a:r>
          </a:p>
          <a:p>
            <a:pPr marL="609600" indent="-609600">
              <a:lnSpc>
                <a:spcPct val="90000"/>
              </a:lnSpc>
              <a:buFontTx/>
              <a:buNone/>
            </a:pPr>
            <a:endParaRPr lang="en-US" dirty="0"/>
          </a:p>
          <a:p>
            <a:pPr marL="609600" indent="-609600">
              <a:lnSpc>
                <a:spcPct val="90000"/>
              </a:lnSpc>
              <a:buFontTx/>
              <a:buNone/>
            </a:pPr>
            <a:endParaRPr lang="en-US" dirty="0"/>
          </a:p>
          <a:p>
            <a:pPr marL="609600" indent="-609600">
              <a:lnSpc>
                <a:spcPct val="90000"/>
              </a:lnSpc>
              <a:buFontTx/>
              <a:buNone/>
            </a:pPr>
            <a:r>
              <a:rPr lang="en-US" dirty="0" err="1"/>
              <a:t>E</a:t>
            </a:r>
            <a:r>
              <a:rPr lang="en-US" dirty="0"/>
              <a:t> = </a:t>
            </a:r>
            <a:r>
              <a:rPr lang="en-US" b="1" dirty="0" err="1"/>
              <a:t>hf</a:t>
            </a:r>
            <a:r>
              <a:rPr lang="en-US" b="1" dirty="0"/>
              <a:t> is always true</a:t>
            </a:r>
            <a:r>
              <a:rPr lang="en-US" dirty="0"/>
              <a:t> but </a:t>
            </a:r>
            <a:r>
              <a:rPr lang="en-US" dirty="0" err="1"/>
              <a:t>f</a:t>
            </a:r>
            <a:r>
              <a:rPr lang="en-US" dirty="0"/>
              <a:t> = </a:t>
            </a:r>
            <a:r>
              <a:rPr lang="en-US" dirty="0" err="1"/>
              <a:t>c</a:t>
            </a:r>
            <a:r>
              <a:rPr lang="en-US" dirty="0" err="1" smtClean="0"/>
              <a:t>/λ</a:t>
            </a:r>
            <a:r>
              <a:rPr lang="en-US" dirty="0" smtClean="0"/>
              <a:t> </a:t>
            </a:r>
            <a:r>
              <a:rPr lang="en-US" dirty="0"/>
              <a:t>only applies to light, so </a:t>
            </a:r>
            <a:r>
              <a:rPr lang="en-US" dirty="0" err="1"/>
              <a:t>E</a:t>
            </a:r>
            <a:r>
              <a:rPr lang="en-US" dirty="0"/>
              <a:t> = </a:t>
            </a:r>
            <a:r>
              <a:rPr lang="en-US" dirty="0" err="1"/>
              <a:t>hf</a:t>
            </a:r>
            <a:r>
              <a:rPr lang="en-US" dirty="0"/>
              <a:t> ≠ </a:t>
            </a:r>
            <a:r>
              <a:rPr lang="en-US" dirty="0" err="1"/>
              <a:t>hc</a:t>
            </a:r>
            <a:r>
              <a:rPr lang="en-US" dirty="0" err="1" smtClean="0"/>
              <a:t>/λ</a:t>
            </a:r>
            <a:r>
              <a:rPr lang="en-US" dirty="0" smtClean="0">
                <a:sym typeface="Symbol" charset="2"/>
              </a:rPr>
              <a:t> </a:t>
            </a:r>
            <a:r>
              <a:rPr lang="en-US" dirty="0">
                <a:sym typeface="Symbol" charset="2"/>
              </a:rPr>
              <a:t>for electrons.</a:t>
            </a:r>
          </a:p>
        </p:txBody>
      </p:sp>
      <p:sp>
        <p:nvSpPr>
          <p:cNvPr id="129028" name="Text Box 4"/>
          <p:cNvSpPr txBox="1">
            <a:spLocks noChangeArrowheads="1"/>
          </p:cNvSpPr>
          <p:nvPr/>
        </p:nvSpPr>
        <p:spPr bwMode="auto">
          <a:xfrm>
            <a:off x="5486400" y="4059238"/>
            <a:ext cx="2727325" cy="430887"/>
          </a:xfrm>
          <a:prstGeom prst="rect">
            <a:avLst/>
          </a:prstGeom>
          <a:noFill/>
          <a:ln w="25400">
            <a:noFill/>
            <a:miter lim="800000"/>
            <a:headEnd/>
            <a:tailEnd type="none" w="lg" len="lg"/>
          </a:ln>
          <a:effectLst/>
        </p:spPr>
        <p:txBody>
          <a:bodyPr>
            <a:prstTxWarp prst="textNoShape">
              <a:avLst/>
            </a:prstTxWarp>
            <a:spAutoFit/>
          </a:bodyPr>
          <a:lstStyle/>
          <a:p>
            <a:pPr>
              <a:spcBef>
                <a:spcPct val="50000"/>
              </a:spcBef>
            </a:pPr>
            <a:r>
              <a:rPr lang="en-US" sz="2200" dirty="0" err="1">
                <a:solidFill>
                  <a:srgbClr val="0000FF"/>
                </a:solidFill>
              </a:rPr>
              <a:t>c</a:t>
            </a:r>
            <a:r>
              <a:rPr lang="en-US" sz="2200" dirty="0">
                <a:solidFill>
                  <a:srgbClr val="0000FF"/>
                </a:solidFill>
              </a:rPr>
              <a:t> = speed of light!</a:t>
            </a:r>
          </a:p>
        </p:txBody>
      </p:sp>
      <p:sp>
        <p:nvSpPr>
          <p:cNvPr id="129029" name="Line 5"/>
          <p:cNvSpPr>
            <a:spLocks noChangeShapeType="1"/>
          </p:cNvSpPr>
          <p:nvPr/>
        </p:nvSpPr>
        <p:spPr bwMode="auto">
          <a:xfrm flipH="1">
            <a:off x="5257800" y="4405313"/>
            <a:ext cx="227013" cy="488950"/>
          </a:xfrm>
          <a:prstGeom prst="line">
            <a:avLst/>
          </a:prstGeom>
          <a:noFill/>
          <a:ln w="25400">
            <a:solidFill>
              <a:srgbClr val="0000FF"/>
            </a:solidFill>
            <a:round/>
            <a:headEnd/>
            <a:tailEnd type="triangle" w="lg" len="lg"/>
          </a:ln>
          <a:effectLst/>
        </p:spPr>
        <p:txBody>
          <a:bodyPr>
            <a:prstTxWarp prst="textNoShape">
              <a:avLst/>
            </a:prstTxWarp>
          </a:bodyPr>
          <a:lstStyle/>
          <a:p>
            <a:endParaRPr lang="en-US"/>
          </a:p>
        </p:txBody>
      </p:sp>
      <p:sp>
        <p:nvSpPr>
          <p:cNvPr id="129030" name="Rectangle 6"/>
          <p:cNvSpPr>
            <a:spLocks noChangeArrowheads="1"/>
          </p:cNvSpPr>
          <p:nvPr/>
        </p:nvSpPr>
        <p:spPr bwMode="auto">
          <a:xfrm>
            <a:off x="349250" y="2095500"/>
            <a:ext cx="7880350" cy="631825"/>
          </a:xfrm>
          <a:prstGeom prst="rect">
            <a:avLst/>
          </a:prstGeom>
          <a:noFill/>
          <a:ln w="25400">
            <a:solidFill>
              <a:srgbClr val="FF0000"/>
            </a:solidFill>
            <a:miter lim="800000"/>
            <a:headEnd/>
            <a:tailEnd type="none" w="lg" len="lg"/>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2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9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P spid="129029" grpId="0" animBg="1"/>
      <p:bldP spid="129030"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5F796E2F-4BA6-4DB4-B65D-17575C56678F}" type="slidenum">
              <a:rPr lang="en-US"/>
              <a:pPr/>
              <a:t>21</a:t>
            </a:fld>
            <a:endParaRPr lang="en-US"/>
          </a:p>
        </p:txBody>
      </p:sp>
      <p:sp>
        <p:nvSpPr>
          <p:cNvPr id="204802" name="Text Box 2"/>
          <p:cNvSpPr txBox="1">
            <a:spLocks noChangeArrowheads="1"/>
          </p:cNvSpPr>
          <p:nvPr/>
        </p:nvSpPr>
        <p:spPr bwMode="auto">
          <a:xfrm>
            <a:off x="406400" y="0"/>
            <a:ext cx="8432800" cy="1373188"/>
          </a:xfrm>
          <a:prstGeom prst="rect">
            <a:avLst/>
          </a:prstGeom>
          <a:noFill/>
          <a:ln w="9525">
            <a:noFill/>
            <a:miter lim="800000"/>
            <a:headEnd/>
            <a:tailEnd/>
          </a:ln>
          <a:effectLst/>
        </p:spPr>
        <p:txBody>
          <a:bodyPr>
            <a:spAutoFit/>
          </a:bodyPr>
          <a:lstStyle/>
          <a:p>
            <a:r>
              <a:rPr lang="en-US" sz="2800" dirty="0"/>
              <a:t>Balmer had a mathematical formula to describe hydrogen spectrum, but no mechanism for why it worked.</a:t>
            </a:r>
          </a:p>
        </p:txBody>
      </p:sp>
      <p:graphicFrame>
        <p:nvGraphicFramePr>
          <p:cNvPr id="253952" name="Object 0"/>
          <p:cNvGraphicFramePr>
            <a:graphicFrameLocks noChangeAspect="1"/>
          </p:cNvGraphicFramePr>
          <p:nvPr/>
        </p:nvGraphicFramePr>
        <p:xfrm>
          <a:off x="1022350" y="4330700"/>
          <a:ext cx="2087563" cy="1433513"/>
        </p:xfrm>
        <a:graphic>
          <a:graphicData uri="http://schemas.openxmlformats.org/presentationml/2006/ole">
            <p:oleObj spid="_x0000_s99330" name="Equation" r:id="rId4" imgW="850680" imgH="583920" progId="Equation.DSMT4">
              <p:embed/>
            </p:oleObj>
          </a:graphicData>
        </a:graphic>
      </p:graphicFrame>
      <p:sp>
        <p:nvSpPr>
          <p:cNvPr id="204804" name="Rectangle 4"/>
          <p:cNvSpPr>
            <a:spLocks noChangeArrowheads="1"/>
          </p:cNvSpPr>
          <p:nvPr/>
        </p:nvSpPr>
        <p:spPr bwMode="auto">
          <a:xfrm>
            <a:off x="336550" y="5856288"/>
            <a:ext cx="3243033" cy="769441"/>
          </a:xfrm>
          <a:prstGeom prst="rect">
            <a:avLst/>
          </a:prstGeom>
          <a:solidFill>
            <a:schemeClr val="bg1"/>
          </a:solidFill>
          <a:ln w="9525">
            <a:noFill/>
            <a:miter lim="800000"/>
            <a:headEnd/>
            <a:tailEnd/>
          </a:ln>
          <a:effectLst/>
        </p:spPr>
        <p:txBody>
          <a:bodyPr wrap="none">
            <a:spAutoFit/>
          </a:bodyPr>
          <a:lstStyle/>
          <a:p>
            <a:r>
              <a:rPr lang="en-US" sz="2200" dirty="0">
                <a:latin typeface="Comic Sans MS" pitchFamily="-96" charset="0"/>
                <a:sym typeface="Symbol" pitchFamily="-96" charset="2"/>
              </a:rPr>
              <a:t>where </a:t>
            </a:r>
            <a:r>
              <a:rPr lang="en-US" sz="2200" dirty="0" err="1">
                <a:latin typeface="Comic Sans MS" pitchFamily="-96" charset="0"/>
                <a:sym typeface="Symbol" pitchFamily="-96" charset="2"/>
              </a:rPr>
              <a:t>m</a:t>
            </a:r>
            <a:r>
              <a:rPr lang="en-US" sz="2200" dirty="0">
                <a:latin typeface="Comic Sans MS" pitchFamily="-96" charset="0"/>
                <a:sym typeface="Symbol" pitchFamily="-96" charset="2"/>
              </a:rPr>
              <a:t>=1,2,3 </a:t>
            </a:r>
          </a:p>
          <a:p>
            <a:r>
              <a:rPr lang="en-US" sz="2200" dirty="0">
                <a:latin typeface="Comic Sans MS" pitchFamily="-96" charset="0"/>
                <a:sym typeface="Symbol" pitchFamily="-96" charset="2"/>
              </a:rPr>
              <a:t>and where </a:t>
            </a:r>
            <a:r>
              <a:rPr lang="en-US" sz="2200" dirty="0" err="1">
                <a:latin typeface="Comic Sans MS" pitchFamily="-96" charset="0"/>
                <a:sym typeface="Symbol" pitchFamily="-96" charset="2"/>
              </a:rPr>
              <a:t>n</a:t>
            </a:r>
            <a:r>
              <a:rPr lang="en-US" sz="2200" dirty="0">
                <a:latin typeface="Comic Sans MS" pitchFamily="-96" charset="0"/>
                <a:sym typeface="Symbol" pitchFamily="-96" charset="2"/>
              </a:rPr>
              <a:t> = m+1, m+2</a:t>
            </a:r>
          </a:p>
        </p:txBody>
      </p:sp>
      <p:pic>
        <p:nvPicPr>
          <p:cNvPr id="204805" name="Picture 5" descr="hydrogen spectrum"/>
          <p:cNvPicPr>
            <a:picLocks noChangeAspect="1" noChangeArrowheads="1"/>
          </p:cNvPicPr>
          <p:nvPr/>
        </p:nvPicPr>
        <p:blipFill>
          <a:blip r:embed="rId5" cstate="print"/>
          <a:srcRect l="3397" t="2248" r="31386" b="17650"/>
          <a:stretch>
            <a:fillRect/>
          </a:stretch>
        </p:blipFill>
        <p:spPr bwMode="auto">
          <a:xfrm>
            <a:off x="4486275" y="1241425"/>
            <a:ext cx="4424363" cy="5257800"/>
          </a:xfrm>
          <a:prstGeom prst="rect">
            <a:avLst/>
          </a:prstGeom>
          <a:noFill/>
        </p:spPr>
      </p:pic>
      <p:sp>
        <p:nvSpPr>
          <p:cNvPr id="204806" name="Rectangle 6"/>
          <p:cNvSpPr>
            <a:spLocks noChangeArrowheads="1"/>
          </p:cNvSpPr>
          <p:nvPr/>
        </p:nvSpPr>
        <p:spPr bwMode="auto">
          <a:xfrm>
            <a:off x="271463" y="4332287"/>
            <a:ext cx="3832225" cy="2449513"/>
          </a:xfrm>
          <a:prstGeom prst="rect">
            <a:avLst/>
          </a:prstGeom>
          <a:noFill/>
          <a:ln w="38100">
            <a:solidFill>
              <a:schemeClr val="accent2"/>
            </a:solidFill>
            <a:miter lim="800000"/>
            <a:headEnd/>
            <a:tailEnd/>
          </a:ln>
          <a:effectLst/>
        </p:spPr>
        <p:txBody>
          <a:bodyPr wrap="none" anchor="ctr"/>
          <a:lstStyle/>
          <a:p>
            <a:pPr algn="ctr"/>
            <a:endParaRPr lang="en-US"/>
          </a:p>
        </p:txBody>
      </p:sp>
      <p:sp>
        <p:nvSpPr>
          <p:cNvPr id="204807" name="Text Box 7"/>
          <p:cNvSpPr txBox="1">
            <a:spLocks noChangeArrowheads="1"/>
          </p:cNvSpPr>
          <p:nvPr/>
        </p:nvSpPr>
        <p:spPr bwMode="auto">
          <a:xfrm>
            <a:off x="985838" y="3313113"/>
            <a:ext cx="2557462" cy="457200"/>
          </a:xfrm>
          <a:prstGeom prst="rect">
            <a:avLst/>
          </a:prstGeom>
          <a:noFill/>
          <a:ln w="9525">
            <a:noFill/>
            <a:miter lim="800000"/>
            <a:headEnd/>
            <a:tailEnd/>
          </a:ln>
          <a:effectLst/>
        </p:spPr>
        <p:txBody>
          <a:bodyPr wrap="none">
            <a:spAutoFit/>
          </a:bodyPr>
          <a:lstStyle/>
          <a:p>
            <a:r>
              <a:rPr lang="en-US">
                <a:solidFill>
                  <a:schemeClr val="accent2"/>
                </a:solidFill>
                <a:latin typeface="Comic Sans MS" pitchFamily="-96" charset="0"/>
              </a:rPr>
              <a:t>Balmer’s formula</a:t>
            </a:r>
          </a:p>
        </p:txBody>
      </p:sp>
      <p:sp>
        <p:nvSpPr>
          <p:cNvPr id="204808" name="Text Box 8"/>
          <p:cNvSpPr txBox="1">
            <a:spLocks noChangeArrowheads="1"/>
          </p:cNvSpPr>
          <p:nvPr/>
        </p:nvSpPr>
        <p:spPr bwMode="auto">
          <a:xfrm>
            <a:off x="4589463" y="6259513"/>
            <a:ext cx="1471612" cy="457200"/>
          </a:xfrm>
          <a:prstGeom prst="rect">
            <a:avLst/>
          </a:prstGeom>
          <a:noFill/>
          <a:ln w="9525">
            <a:noFill/>
            <a:miter lim="800000"/>
            <a:headEnd/>
            <a:tailEnd/>
          </a:ln>
          <a:effectLst/>
        </p:spPr>
        <p:txBody>
          <a:bodyPr wrap="none">
            <a:spAutoFit/>
          </a:bodyPr>
          <a:lstStyle/>
          <a:p>
            <a:r>
              <a:rPr lang="en-US">
                <a:solidFill>
                  <a:srgbClr val="CC0099"/>
                </a:solidFill>
              </a:rPr>
              <a:t>m=1, n=2</a:t>
            </a:r>
          </a:p>
        </p:txBody>
      </p:sp>
      <p:sp>
        <p:nvSpPr>
          <p:cNvPr id="204809" name="Text Box 9"/>
          <p:cNvSpPr txBox="1">
            <a:spLocks noChangeArrowheads="1"/>
          </p:cNvSpPr>
          <p:nvPr/>
        </p:nvSpPr>
        <p:spPr bwMode="auto">
          <a:xfrm>
            <a:off x="5024438" y="1406525"/>
            <a:ext cx="3490912" cy="457200"/>
          </a:xfrm>
          <a:prstGeom prst="rect">
            <a:avLst/>
          </a:prstGeom>
          <a:noFill/>
          <a:ln w="9525">
            <a:noFill/>
            <a:miter lim="800000"/>
            <a:headEnd/>
            <a:tailEnd/>
          </a:ln>
          <a:effectLst/>
        </p:spPr>
        <p:txBody>
          <a:bodyPr wrap="none">
            <a:spAutoFit/>
          </a:bodyPr>
          <a:lstStyle/>
          <a:p>
            <a:r>
              <a:rPr lang="en-US">
                <a:latin typeface="Comic Sans MS" pitchFamily="-96" charset="0"/>
              </a:rPr>
              <a:t>Hydrogen energy levels</a:t>
            </a:r>
          </a:p>
        </p:txBody>
      </p:sp>
      <p:sp>
        <p:nvSpPr>
          <p:cNvPr id="204810" name="Line 10"/>
          <p:cNvSpPr>
            <a:spLocks noChangeShapeType="1"/>
          </p:cNvSpPr>
          <p:nvPr/>
        </p:nvSpPr>
        <p:spPr bwMode="auto">
          <a:xfrm>
            <a:off x="5268913" y="4027488"/>
            <a:ext cx="11112" cy="2101850"/>
          </a:xfrm>
          <a:prstGeom prst="line">
            <a:avLst/>
          </a:prstGeom>
          <a:noFill/>
          <a:ln w="57150">
            <a:solidFill>
              <a:srgbClr val="CC0099"/>
            </a:solidFill>
            <a:round/>
            <a:headEnd/>
            <a:tailEnd type="triangle" w="med" len="med"/>
          </a:ln>
          <a:effectLst/>
        </p:spPr>
        <p:txBody>
          <a:bodyPr/>
          <a:lstStyle/>
          <a:p>
            <a:endParaRPr lang="en-US"/>
          </a:p>
        </p:txBody>
      </p:sp>
      <p:pic>
        <p:nvPicPr>
          <p:cNvPr id="204811" name="Picture 11" descr="Spectrum of the hydrogen lamp"/>
          <p:cNvPicPr>
            <a:picLocks noChangeAspect="1" noChangeArrowheads="1"/>
          </p:cNvPicPr>
          <p:nvPr/>
        </p:nvPicPr>
        <p:blipFill>
          <a:blip r:embed="rId6" cstate="print"/>
          <a:srcRect/>
          <a:stretch>
            <a:fillRect/>
          </a:stretch>
        </p:blipFill>
        <p:spPr bwMode="auto">
          <a:xfrm>
            <a:off x="0" y="1284288"/>
            <a:ext cx="4614863" cy="2995612"/>
          </a:xfrm>
          <a:prstGeom prst="rect">
            <a:avLst/>
          </a:prstGeom>
          <a:noFill/>
        </p:spPr>
      </p:pic>
      <p:sp>
        <p:nvSpPr>
          <p:cNvPr id="204812" name="Rectangle 12"/>
          <p:cNvSpPr>
            <a:spLocks noChangeArrowheads="1"/>
          </p:cNvSpPr>
          <p:nvPr/>
        </p:nvSpPr>
        <p:spPr bwMode="auto">
          <a:xfrm>
            <a:off x="0" y="3398838"/>
            <a:ext cx="4692650" cy="858837"/>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04813" name="Text Box 13"/>
          <p:cNvSpPr txBox="1">
            <a:spLocks noChangeArrowheads="1"/>
          </p:cNvSpPr>
          <p:nvPr/>
        </p:nvSpPr>
        <p:spPr bwMode="auto">
          <a:xfrm>
            <a:off x="2319338" y="3327400"/>
            <a:ext cx="1455737" cy="457200"/>
          </a:xfrm>
          <a:prstGeom prst="rect">
            <a:avLst/>
          </a:prstGeom>
          <a:solidFill>
            <a:schemeClr val="bg1"/>
          </a:solidFill>
          <a:ln w="9525">
            <a:noFill/>
            <a:miter lim="800000"/>
            <a:headEnd/>
            <a:tailEnd/>
          </a:ln>
          <a:effectLst/>
        </p:spPr>
        <p:txBody>
          <a:bodyPr wrap="none">
            <a:spAutoFit/>
          </a:bodyPr>
          <a:lstStyle/>
          <a:p>
            <a:r>
              <a:rPr lang="en-US"/>
              <a:t>656.3 nm</a:t>
            </a:r>
          </a:p>
        </p:txBody>
      </p:sp>
      <p:sp>
        <p:nvSpPr>
          <p:cNvPr id="204814" name="Text Box 14"/>
          <p:cNvSpPr txBox="1">
            <a:spLocks noChangeArrowheads="1"/>
          </p:cNvSpPr>
          <p:nvPr/>
        </p:nvSpPr>
        <p:spPr bwMode="auto">
          <a:xfrm>
            <a:off x="946150" y="3332163"/>
            <a:ext cx="946150" cy="457200"/>
          </a:xfrm>
          <a:prstGeom prst="rect">
            <a:avLst/>
          </a:prstGeom>
          <a:solidFill>
            <a:schemeClr val="bg1"/>
          </a:solidFill>
          <a:ln w="9525">
            <a:noFill/>
            <a:miter lim="800000"/>
            <a:headEnd/>
            <a:tailEnd/>
          </a:ln>
          <a:effectLst/>
        </p:spPr>
        <p:txBody>
          <a:bodyPr wrap="none">
            <a:spAutoFit/>
          </a:bodyPr>
          <a:lstStyle/>
          <a:p>
            <a:r>
              <a:rPr lang="en-US"/>
              <a:t>486.1</a:t>
            </a:r>
          </a:p>
        </p:txBody>
      </p:sp>
      <p:sp>
        <p:nvSpPr>
          <p:cNvPr id="204815" name="Text Box 15"/>
          <p:cNvSpPr txBox="1">
            <a:spLocks noChangeArrowheads="1"/>
          </p:cNvSpPr>
          <p:nvPr/>
        </p:nvSpPr>
        <p:spPr bwMode="auto">
          <a:xfrm>
            <a:off x="420688" y="3784600"/>
            <a:ext cx="946150" cy="457200"/>
          </a:xfrm>
          <a:prstGeom prst="rect">
            <a:avLst/>
          </a:prstGeom>
          <a:solidFill>
            <a:schemeClr val="bg1"/>
          </a:solidFill>
          <a:ln w="9525">
            <a:noFill/>
            <a:miter lim="800000"/>
            <a:headEnd/>
            <a:tailEnd/>
          </a:ln>
          <a:effectLst/>
        </p:spPr>
        <p:txBody>
          <a:bodyPr wrap="none">
            <a:spAutoFit/>
          </a:bodyPr>
          <a:lstStyle/>
          <a:p>
            <a:r>
              <a:rPr lang="en-US"/>
              <a:t>434.0</a:t>
            </a:r>
          </a:p>
        </p:txBody>
      </p:sp>
      <p:sp>
        <p:nvSpPr>
          <p:cNvPr id="204816" name="Text Box 16"/>
          <p:cNvSpPr txBox="1">
            <a:spLocks noChangeArrowheads="1"/>
          </p:cNvSpPr>
          <p:nvPr/>
        </p:nvSpPr>
        <p:spPr bwMode="auto">
          <a:xfrm>
            <a:off x="0" y="3359150"/>
            <a:ext cx="946150" cy="457200"/>
          </a:xfrm>
          <a:prstGeom prst="rect">
            <a:avLst/>
          </a:prstGeom>
          <a:solidFill>
            <a:schemeClr val="bg1"/>
          </a:solidFill>
          <a:ln w="9525">
            <a:noFill/>
            <a:miter lim="800000"/>
            <a:headEnd/>
            <a:tailEnd/>
          </a:ln>
          <a:effectLst/>
        </p:spPr>
        <p:txBody>
          <a:bodyPr wrap="none">
            <a:spAutoFit/>
          </a:bodyPr>
          <a:lstStyle/>
          <a:p>
            <a:r>
              <a:rPr lang="en-US"/>
              <a:t>410.3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869CDFF5-911A-4147-96D3-EC3EB88EE69B}" type="slidenum">
              <a:rPr lang="en-US"/>
              <a:pPr/>
              <a:t>22</a:t>
            </a:fld>
            <a:endParaRPr lang="en-US"/>
          </a:p>
        </p:txBody>
      </p:sp>
      <p:sp>
        <p:nvSpPr>
          <p:cNvPr id="191490" name="Text Box 2"/>
          <p:cNvSpPr txBox="1">
            <a:spLocks noChangeArrowheads="1"/>
          </p:cNvSpPr>
          <p:nvPr/>
        </p:nvSpPr>
        <p:spPr bwMode="auto">
          <a:xfrm>
            <a:off x="4965700" y="377825"/>
            <a:ext cx="3938588" cy="1066800"/>
          </a:xfrm>
          <a:prstGeom prst="rect">
            <a:avLst/>
          </a:prstGeom>
          <a:noFill/>
          <a:ln w="9525">
            <a:noFill/>
            <a:miter lim="800000"/>
            <a:headEnd/>
            <a:tailEnd/>
          </a:ln>
          <a:effectLst/>
        </p:spPr>
        <p:txBody>
          <a:bodyPr>
            <a:spAutoFit/>
          </a:bodyPr>
          <a:lstStyle/>
          <a:p>
            <a:r>
              <a:rPr lang="en-US" sz="3200" dirty="0"/>
              <a:t>Hydrogen atom- Balmer series </a:t>
            </a:r>
          </a:p>
        </p:txBody>
      </p:sp>
      <p:grpSp>
        <p:nvGrpSpPr>
          <p:cNvPr id="2" name="Group 3"/>
          <p:cNvGrpSpPr>
            <a:grpSpLocks/>
          </p:cNvGrpSpPr>
          <p:nvPr/>
        </p:nvGrpSpPr>
        <p:grpSpPr bwMode="auto">
          <a:xfrm>
            <a:off x="166688" y="2855595"/>
            <a:ext cx="8385175" cy="2087563"/>
            <a:chOff x="105" y="1674"/>
            <a:chExt cx="5282" cy="1315"/>
          </a:xfrm>
        </p:grpSpPr>
        <p:sp>
          <p:nvSpPr>
            <p:cNvPr id="191492" name="Rectangle 4"/>
            <p:cNvSpPr>
              <a:spLocks noChangeArrowheads="1"/>
            </p:cNvSpPr>
            <p:nvPr/>
          </p:nvSpPr>
          <p:spPr bwMode="auto">
            <a:xfrm>
              <a:off x="105" y="1674"/>
              <a:ext cx="5282" cy="271"/>
            </a:xfrm>
            <a:prstGeom prst="rect">
              <a:avLst/>
            </a:prstGeom>
            <a:noFill/>
            <a:ln w="9525">
              <a:noFill/>
              <a:miter lim="800000"/>
              <a:headEnd/>
              <a:tailEnd/>
            </a:ln>
            <a:effectLst/>
          </p:spPr>
          <p:txBody>
            <a:bodyPr>
              <a:spAutoFit/>
            </a:bodyPr>
            <a:lstStyle/>
            <a:p>
              <a:r>
                <a:rPr lang="en-US" sz="2200" dirty="0"/>
                <a:t>Balmer (1885) noticed wavelengths followed a progression</a:t>
              </a:r>
              <a:r>
                <a:rPr lang="en-US" dirty="0"/>
                <a:t>  </a:t>
              </a:r>
            </a:p>
          </p:txBody>
        </p:sp>
        <p:graphicFrame>
          <p:nvGraphicFramePr>
            <p:cNvPr id="191493" name="Object 5"/>
            <p:cNvGraphicFramePr>
              <a:graphicFrameLocks noChangeAspect="1"/>
            </p:cNvGraphicFramePr>
            <p:nvPr/>
          </p:nvGraphicFramePr>
          <p:xfrm>
            <a:off x="1851" y="2086"/>
            <a:ext cx="1315" cy="903"/>
          </p:xfrm>
          <a:graphic>
            <a:graphicData uri="http://schemas.openxmlformats.org/presentationml/2006/ole">
              <p:oleObj spid="_x0000_s208898" name="Equation" r:id="rId4" imgW="850680" imgH="583920" progId="Equation.DSMT4">
                <p:embed/>
              </p:oleObj>
            </a:graphicData>
          </a:graphic>
        </p:graphicFrame>
        <p:sp>
          <p:nvSpPr>
            <p:cNvPr id="191494" name="Rectangle 6"/>
            <p:cNvSpPr>
              <a:spLocks noChangeArrowheads="1"/>
            </p:cNvSpPr>
            <p:nvPr/>
          </p:nvSpPr>
          <p:spPr bwMode="auto">
            <a:xfrm>
              <a:off x="3295" y="2283"/>
              <a:ext cx="1661" cy="271"/>
            </a:xfrm>
            <a:prstGeom prst="rect">
              <a:avLst/>
            </a:prstGeom>
            <a:noFill/>
            <a:ln w="9525">
              <a:noFill/>
              <a:miter lim="800000"/>
              <a:headEnd/>
              <a:tailEnd/>
            </a:ln>
            <a:effectLst/>
          </p:spPr>
          <p:txBody>
            <a:bodyPr wrap="none">
              <a:spAutoFit/>
            </a:bodyPr>
            <a:lstStyle/>
            <a:p>
              <a:r>
                <a:rPr lang="en-US" sz="2200" dirty="0">
                  <a:sym typeface="Symbol" pitchFamily="-96" charset="2"/>
                </a:rPr>
                <a:t>where </a:t>
              </a:r>
              <a:r>
                <a:rPr lang="en-US" sz="2200" dirty="0" err="1">
                  <a:sym typeface="Symbol" pitchFamily="-96" charset="2"/>
                </a:rPr>
                <a:t>n</a:t>
              </a:r>
              <a:r>
                <a:rPr lang="en-US" sz="2200" dirty="0">
                  <a:sym typeface="Symbol" pitchFamily="-96" charset="2"/>
                </a:rPr>
                <a:t> = 3,4,5, 6, …. </a:t>
              </a:r>
            </a:p>
          </p:txBody>
        </p:sp>
      </p:grpSp>
      <p:sp>
        <p:nvSpPr>
          <p:cNvPr id="191495" name="Text Box 7"/>
          <p:cNvSpPr txBox="1">
            <a:spLocks noChangeArrowheads="1"/>
          </p:cNvSpPr>
          <p:nvPr/>
        </p:nvSpPr>
        <p:spPr bwMode="auto">
          <a:xfrm>
            <a:off x="0" y="4940300"/>
            <a:ext cx="7419444" cy="1785104"/>
          </a:xfrm>
          <a:prstGeom prst="rect">
            <a:avLst/>
          </a:prstGeom>
          <a:noFill/>
          <a:ln w="9525">
            <a:noFill/>
            <a:miter lim="800000"/>
            <a:headEnd/>
            <a:tailEnd/>
          </a:ln>
          <a:effectLst/>
        </p:spPr>
        <p:txBody>
          <a:bodyPr wrap="none">
            <a:spAutoFit/>
          </a:bodyPr>
          <a:lstStyle/>
          <a:p>
            <a:r>
              <a:rPr lang="en-US" sz="2200" dirty="0"/>
              <a:t>As n gets larger, what happens to wavelengths of emitted light? </a:t>
            </a:r>
          </a:p>
          <a:p>
            <a:pPr lvl="1"/>
            <a:r>
              <a:rPr lang="en-US" sz="2200" dirty="0"/>
              <a:t>a. gets larger and larger without limit</a:t>
            </a:r>
          </a:p>
          <a:p>
            <a:pPr lvl="1"/>
            <a:r>
              <a:rPr lang="en-US" sz="2200" dirty="0"/>
              <a:t>b. gets larger and larger, but approaches a limit </a:t>
            </a:r>
          </a:p>
          <a:p>
            <a:pPr lvl="1"/>
            <a:r>
              <a:rPr lang="en-US" sz="2200" dirty="0"/>
              <a:t>c. gets smaller and smaller without limit</a:t>
            </a:r>
          </a:p>
          <a:p>
            <a:pPr lvl="1"/>
            <a:r>
              <a:rPr lang="en-US" sz="2200" dirty="0"/>
              <a:t>d. get smaller and smaller, but approaches a limit</a:t>
            </a:r>
          </a:p>
        </p:txBody>
      </p:sp>
      <p:pic>
        <p:nvPicPr>
          <p:cNvPr id="191496" name="Picture 8" descr="Spectrum of the hydrogen lamp"/>
          <p:cNvPicPr>
            <a:picLocks noChangeAspect="1" noChangeArrowheads="1"/>
          </p:cNvPicPr>
          <p:nvPr/>
        </p:nvPicPr>
        <p:blipFill>
          <a:blip r:embed="rId5" cstate="print"/>
          <a:srcRect/>
          <a:stretch>
            <a:fillRect/>
          </a:stretch>
        </p:blipFill>
        <p:spPr bwMode="auto">
          <a:xfrm>
            <a:off x="0" y="-23813"/>
            <a:ext cx="4614863" cy="2995613"/>
          </a:xfrm>
          <a:prstGeom prst="rect">
            <a:avLst/>
          </a:prstGeom>
          <a:noFill/>
        </p:spPr>
      </p:pic>
      <p:sp>
        <p:nvSpPr>
          <p:cNvPr id="191497" name="Rectangle 9"/>
          <p:cNvSpPr>
            <a:spLocks noChangeArrowheads="1"/>
          </p:cNvSpPr>
          <p:nvPr/>
        </p:nvSpPr>
        <p:spPr bwMode="auto">
          <a:xfrm>
            <a:off x="15240" y="2029778"/>
            <a:ext cx="5226050" cy="858837"/>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91498" name="Text Box 10"/>
          <p:cNvSpPr txBox="1">
            <a:spLocks noChangeArrowheads="1"/>
          </p:cNvSpPr>
          <p:nvPr/>
        </p:nvSpPr>
        <p:spPr bwMode="auto">
          <a:xfrm>
            <a:off x="2319338" y="2080260"/>
            <a:ext cx="1455737" cy="457200"/>
          </a:xfrm>
          <a:prstGeom prst="rect">
            <a:avLst/>
          </a:prstGeom>
          <a:solidFill>
            <a:schemeClr val="bg1"/>
          </a:solidFill>
          <a:ln w="9525">
            <a:noFill/>
            <a:miter lim="800000"/>
            <a:headEnd/>
            <a:tailEnd/>
          </a:ln>
          <a:effectLst/>
        </p:spPr>
        <p:txBody>
          <a:bodyPr wrap="none">
            <a:spAutoFit/>
          </a:bodyPr>
          <a:lstStyle/>
          <a:p>
            <a:r>
              <a:rPr lang="en-US" dirty="0"/>
              <a:t>656.3 nm</a:t>
            </a:r>
          </a:p>
        </p:txBody>
      </p:sp>
      <p:sp>
        <p:nvSpPr>
          <p:cNvPr id="191499" name="Text Box 11"/>
          <p:cNvSpPr txBox="1">
            <a:spLocks noChangeArrowheads="1"/>
          </p:cNvSpPr>
          <p:nvPr/>
        </p:nvSpPr>
        <p:spPr bwMode="auto">
          <a:xfrm>
            <a:off x="946150" y="2024063"/>
            <a:ext cx="946150" cy="457200"/>
          </a:xfrm>
          <a:prstGeom prst="rect">
            <a:avLst/>
          </a:prstGeom>
          <a:solidFill>
            <a:schemeClr val="bg1"/>
          </a:solidFill>
          <a:ln w="9525">
            <a:noFill/>
            <a:miter lim="800000"/>
            <a:headEnd/>
            <a:tailEnd/>
          </a:ln>
          <a:effectLst/>
        </p:spPr>
        <p:txBody>
          <a:bodyPr wrap="none">
            <a:spAutoFit/>
          </a:bodyPr>
          <a:lstStyle/>
          <a:p>
            <a:r>
              <a:rPr lang="en-US" dirty="0"/>
              <a:t>486.1</a:t>
            </a:r>
          </a:p>
        </p:txBody>
      </p:sp>
      <p:sp>
        <p:nvSpPr>
          <p:cNvPr id="191500" name="Text Box 12"/>
          <p:cNvSpPr txBox="1">
            <a:spLocks noChangeArrowheads="1"/>
          </p:cNvSpPr>
          <p:nvPr/>
        </p:nvSpPr>
        <p:spPr bwMode="auto">
          <a:xfrm>
            <a:off x="420688" y="2333943"/>
            <a:ext cx="946150" cy="457200"/>
          </a:xfrm>
          <a:prstGeom prst="rect">
            <a:avLst/>
          </a:prstGeom>
          <a:solidFill>
            <a:schemeClr val="bg1"/>
          </a:solidFill>
          <a:ln w="9525">
            <a:noFill/>
            <a:miter lim="800000"/>
            <a:headEnd/>
            <a:tailEnd/>
          </a:ln>
          <a:effectLst/>
        </p:spPr>
        <p:txBody>
          <a:bodyPr wrap="none">
            <a:spAutoFit/>
          </a:bodyPr>
          <a:lstStyle/>
          <a:p>
            <a:r>
              <a:rPr lang="en-US" dirty="0"/>
              <a:t>434.0</a:t>
            </a:r>
          </a:p>
        </p:txBody>
      </p:sp>
      <p:sp>
        <p:nvSpPr>
          <p:cNvPr id="191501" name="Text Box 13"/>
          <p:cNvSpPr txBox="1">
            <a:spLocks noChangeArrowheads="1"/>
          </p:cNvSpPr>
          <p:nvPr/>
        </p:nvSpPr>
        <p:spPr bwMode="auto">
          <a:xfrm>
            <a:off x="0" y="2005330"/>
            <a:ext cx="946150" cy="457200"/>
          </a:xfrm>
          <a:prstGeom prst="rect">
            <a:avLst/>
          </a:prstGeom>
          <a:noFill/>
          <a:ln w="9525">
            <a:noFill/>
            <a:miter lim="800000"/>
            <a:headEnd/>
            <a:tailEnd/>
          </a:ln>
          <a:effectLst/>
        </p:spPr>
        <p:txBody>
          <a:bodyPr wrap="none">
            <a:spAutoFit/>
          </a:bodyPr>
          <a:lstStyle/>
          <a:p>
            <a:r>
              <a:rPr lang="en-US" dirty="0"/>
              <a:t>410.3</a:t>
            </a:r>
          </a:p>
        </p:txBody>
      </p:sp>
      <p:sp>
        <p:nvSpPr>
          <p:cNvPr id="15" name="Rectangle 14"/>
          <p:cNvSpPr/>
          <p:nvPr/>
        </p:nvSpPr>
        <p:spPr>
          <a:xfrm>
            <a:off x="457200" y="6400800"/>
            <a:ext cx="57912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B10042EF-84E1-45CC-BD6A-EC952E611AD1}" type="slidenum">
              <a:rPr lang="en-US"/>
              <a:pPr/>
              <a:t>23</a:t>
            </a:fld>
            <a:endParaRPr lang="en-US"/>
          </a:p>
        </p:txBody>
      </p:sp>
      <p:sp>
        <p:nvSpPr>
          <p:cNvPr id="244738" name="Text Box 2"/>
          <p:cNvSpPr txBox="1">
            <a:spLocks noChangeArrowheads="1"/>
          </p:cNvSpPr>
          <p:nvPr/>
        </p:nvSpPr>
        <p:spPr bwMode="auto">
          <a:xfrm>
            <a:off x="800100" y="120650"/>
            <a:ext cx="7795248" cy="769441"/>
          </a:xfrm>
          <a:prstGeom prst="rect">
            <a:avLst/>
          </a:prstGeom>
          <a:noFill/>
          <a:ln w="9525">
            <a:noFill/>
            <a:miter lim="800000"/>
            <a:headEnd/>
            <a:tailEnd/>
          </a:ln>
          <a:effectLst/>
        </p:spPr>
        <p:txBody>
          <a:bodyPr wrap="none">
            <a:spAutoFit/>
          </a:bodyPr>
          <a:lstStyle/>
          <a:p>
            <a:r>
              <a:rPr lang="en-US" sz="2200" dirty="0" smtClean="0"/>
              <a:t>If electron </a:t>
            </a:r>
            <a:r>
              <a:rPr lang="en-US" sz="2200" dirty="0"/>
              <a:t>going around in little orbits, important implications from</a:t>
            </a:r>
          </a:p>
          <a:p>
            <a:r>
              <a:rPr lang="en-US" sz="2200" dirty="0"/>
              <a:t>classical </a:t>
            </a:r>
            <a:r>
              <a:rPr lang="en-US" sz="2200" dirty="0" smtClean="0"/>
              <a:t>physics</a:t>
            </a:r>
            <a:endParaRPr lang="en-US" sz="2200" i="1" dirty="0"/>
          </a:p>
        </p:txBody>
      </p:sp>
      <p:sp>
        <p:nvSpPr>
          <p:cNvPr id="244739" name="Oval 3"/>
          <p:cNvSpPr>
            <a:spLocks noChangeArrowheads="1"/>
          </p:cNvSpPr>
          <p:nvPr/>
        </p:nvSpPr>
        <p:spPr bwMode="auto">
          <a:xfrm>
            <a:off x="3165475" y="2779713"/>
            <a:ext cx="255588" cy="254000"/>
          </a:xfrm>
          <a:prstGeom prst="ellipse">
            <a:avLst/>
          </a:prstGeom>
          <a:solidFill>
            <a:srgbClr val="990033"/>
          </a:solidFill>
          <a:ln w="9525">
            <a:solidFill>
              <a:schemeClr val="tx1"/>
            </a:solidFill>
            <a:round/>
            <a:headEnd/>
            <a:tailEnd/>
          </a:ln>
          <a:effectLst/>
        </p:spPr>
        <p:txBody>
          <a:bodyPr wrap="none" anchor="ctr"/>
          <a:lstStyle/>
          <a:p>
            <a:pPr algn="ctr">
              <a:lnSpc>
                <a:spcPct val="70000"/>
              </a:lnSpc>
            </a:pPr>
            <a:r>
              <a:rPr lang="en-US" sz="2200">
                <a:solidFill>
                  <a:schemeClr val="bg1"/>
                </a:solidFill>
              </a:rPr>
              <a:t>+</a:t>
            </a:r>
          </a:p>
        </p:txBody>
      </p:sp>
      <p:sp>
        <p:nvSpPr>
          <p:cNvPr id="244740" name="Oval 4"/>
          <p:cNvSpPr>
            <a:spLocks noChangeArrowheads="1"/>
          </p:cNvSpPr>
          <p:nvPr/>
        </p:nvSpPr>
        <p:spPr bwMode="auto">
          <a:xfrm>
            <a:off x="1679575" y="1427163"/>
            <a:ext cx="3195638" cy="2963862"/>
          </a:xfrm>
          <a:prstGeom prst="ellipse">
            <a:avLst/>
          </a:prstGeom>
          <a:noFill/>
          <a:ln w="9525">
            <a:solidFill>
              <a:schemeClr val="tx1"/>
            </a:solidFill>
            <a:prstDash val="dash"/>
            <a:round/>
            <a:headEnd/>
            <a:tailEnd/>
          </a:ln>
          <a:effectLst/>
        </p:spPr>
        <p:txBody>
          <a:bodyPr wrap="none" anchor="ctr"/>
          <a:lstStyle/>
          <a:p>
            <a:endParaRPr lang="en-US"/>
          </a:p>
        </p:txBody>
      </p:sp>
      <p:sp>
        <p:nvSpPr>
          <p:cNvPr id="244741" name="Oval 5"/>
          <p:cNvSpPr>
            <a:spLocks noChangeArrowheads="1"/>
          </p:cNvSpPr>
          <p:nvPr/>
        </p:nvSpPr>
        <p:spPr bwMode="auto">
          <a:xfrm>
            <a:off x="3114675" y="1301750"/>
            <a:ext cx="200025" cy="222250"/>
          </a:xfrm>
          <a:prstGeom prst="ellipse">
            <a:avLst/>
          </a:prstGeom>
          <a:solidFill>
            <a:schemeClr val="accent1"/>
          </a:solidFill>
          <a:ln w="9525">
            <a:solidFill>
              <a:schemeClr val="tx1"/>
            </a:solidFill>
            <a:round/>
            <a:headEnd/>
            <a:tailEnd/>
          </a:ln>
          <a:effectLst/>
        </p:spPr>
        <p:txBody>
          <a:bodyPr wrap="none" anchor="ctr"/>
          <a:lstStyle/>
          <a:p>
            <a:pPr algn="ctr"/>
            <a:r>
              <a:rPr lang="en-US" b="1"/>
              <a:t>-</a:t>
            </a:r>
          </a:p>
        </p:txBody>
      </p:sp>
      <p:sp>
        <p:nvSpPr>
          <p:cNvPr id="244742" name="Line 6"/>
          <p:cNvSpPr>
            <a:spLocks noChangeShapeType="1"/>
          </p:cNvSpPr>
          <p:nvPr/>
        </p:nvSpPr>
        <p:spPr bwMode="auto">
          <a:xfrm flipH="1" flipV="1">
            <a:off x="3236913" y="1619250"/>
            <a:ext cx="25400" cy="1127125"/>
          </a:xfrm>
          <a:prstGeom prst="line">
            <a:avLst/>
          </a:prstGeom>
          <a:noFill/>
          <a:ln w="9525">
            <a:solidFill>
              <a:schemeClr val="tx1"/>
            </a:solidFill>
            <a:prstDash val="sysDot"/>
            <a:round/>
            <a:headEnd type="arrow" w="med" len="med"/>
            <a:tailEnd type="arrow" w="med" len="med"/>
          </a:ln>
          <a:effectLst/>
        </p:spPr>
        <p:txBody>
          <a:bodyPr/>
          <a:lstStyle/>
          <a:p>
            <a:endParaRPr lang="en-US"/>
          </a:p>
        </p:txBody>
      </p:sp>
      <p:sp>
        <p:nvSpPr>
          <p:cNvPr id="244743" name="Text Box 7"/>
          <p:cNvSpPr txBox="1">
            <a:spLocks noChangeArrowheads="1"/>
          </p:cNvSpPr>
          <p:nvPr/>
        </p:nvSpPr>
        <p:spPr bwMode="auto">
          <a:xfrm>
            <a:off x="2973388" y="1938338"/>
            <a:ext cx="285750" cy="457200"/>
          </a:xfrm>
          <a:prstGeom prst="rect">
            <a:avLst/>
          </a:prstGeom>
          <a:noFill/>
          <a:ln w="9525">
            <a:noFill/>
            <a:miter lim="800000"/>
            <a:headEnd/>
            <a:tailEnd/>
          </a:ln>
          <a:effectLst/>
        </p:spPr>
        <p:txBody>
          <a:bodyPr wrap="none">
            <a:spAutoFit/>
          </a:bodyPr>
          <a:lstStyle/>
          <a:p>
            <a:r>
              <a:rPr lang="en-US"/>
              <a:t>r</a:t>
            </a:r>
          </a:p>
        </p:txBody>
      </p:sp>
      <p:sp>
        <p:nvSpPr>
          <p:cNvPr id="244744" name="Text Box 8"/>
          <p:cNvSpPr txBox="1">
            <a:spLocks noChangeArrowheads="1"/>
          </p:cNvSpPr>
          <p:nvPr/>
        </p:nvSpPr>
        <p:spPr bwMode="auto">
          <a:xfrm>
            <a:off x="3346450" y="981075"/>
            <a:ext cx="336550" cy="457200"/>
          </a:xfrm>
          <a:prstGeom prst="rect">
            <a:avLst/>
          </a:prstGeom>
          <a:noFill/>
          <a:ln w="9525">
            <a:noFill/>
            <a:miter lim="800000"/>
            <a:headEnd/>
            <a:tailEnd/>
          </a:ln>
          <a:effectLst/>
        </p:spPr>
        <p:txBody>
          <a:bodyPr wrap="none">
            <a:spAutoFit/>
          </a:bodyPr>
          <a:lstStyle/>
          <a:p>
            <a:r>
              <a:rPr lang="en-US"/>
              <a:t>v</a:t>
            </a:r>
          </a:p>
        </p:txBody>
      </p:sp>
      <p:sp>
        <p:nvSpPr>
          <p:cNvPr id="244745" name="Line 9"/>
          <p:cNvSpPr>
            <a:spLocks noChangeShapeType="1"/>
          </p:cNvSpPr>
          <p:nvPr/>
        </p:nvSpPr>
        <p:spPr bwMode="auto">
          <a:xfrm>
            <a:off x="3436938" y="1344613"/>
            <a:ext cx="319087" cy="42862"/>
          </a:xfrm>
          <a:prstGeom prst="line">
            <a:avLst/>
          </a:prstGeom>
          <a:noFill/>
          <a:ln w="9525">
            <a:solidFill>
              <a:schemeClr val="tx1"/>
            </a:solidFill>
            <a:round/>
            <a:headEnd/>
            <a:tailEnd type="triangle" w="med" len="med"/>
          </a:ln>
          <a:effectLst/>
        </p:spPr>
        <p:txBody>
          <a:bodyPr/>
          <a:lstStyle/>
          <a:p>
            <a:endParaRPr lang="en-US"/>
          </a:p>
        </p:txBody>
      </p:sp>
      <p:sp>
        <p:nvSpPr>
          <p:cNvPr id="244746" name="Text Box 10"/>
          <p:cNvSpPr txBox="1">
            <a:spLocks noChangeArrowheads="1"/>
          </p:cNvSpPr>
          <p:nvPr/>
        </p:nvSpPr>
        <p:spPr bwMode="auto">
          <a:xfrm>
            <a:off x="4886325" y="936625"/>
            <a:ext cx="3291386" cy="769441"/>
          </a:xfrm>
          <a:prstGeom prst="rect">
            <a:avLst/>
          </a:prstGeom>
          <a:noFill/>
          <a:ln w="9525">
            <a:noFill/>
            <a:miter lim="800000"/>
            <a:headEnd/>
            <a:tailEnd/>
          </a:ln>
          <a:effectLst/>
        </p:spPr>
        <p:txBody>
          <a:bodyPr wrap="none">
            <a:spAutoFit/>
          </a:bodyPr>
          <a:lstStyle/>
          <a:p>
            <a:r>
              <a:rPr lang="en-US" sz="2200" dirty="0"/>
              <a:t>Basic connections between</a:t>
            </a:r>
          </a:p>
          <a:p>
            <a:r>
              <a:rPr lang="en-US" sz="2200" dirty="0" err="1"/>
              <a:t>r</a:t>
            </a:r>
            <a:r>
              <a:rPr lang="en-US" sz="2200" dirty="0"/>
              <a:t>, </a:t>
            </a:r>
            <a:r>
              <a:rPr lang="en-US" sz="2200" dirty="0" err="1"/>
              <a:t>v</a:t>
            </a:r>
            <a:r>
              <a:rPr lang="en-US" sz="2200" dirty="0"/>
              <a:t>, and energy!</a:t>
            </a:r>
          </a:p>
        </p:txBody>
      </p:sp>
      <p:sp>
        <p:nvSpPr>
          <p:cNvPr id="244747" name="Text Box 11"/>
          <p:cNvSpPr txBox="1">
            <a:spLocks noChangeArrowheads="1"/>
          </p:cNvSpPr>
          <p:nvPr/>
        </p:nvSpPr>
        <p:spPr bwMode="auto">
          <a:xfrm>
            <a:off x="4979988" y="1774825"/>
            <a:ext cx="4164012" cy="2800766"/>
          </a:xfrm>
          <a:prstGeom prst="rect">
            <a:avLst/>
          </a:prstGeom>
          <a:noFill/>
          <a:ln w="9525">
            <a:noFill/>
            <a:miter lim="800000"/>
            <a:headEnd/>
            <a:tailEnd/>
          </a:ln>
          <a:effectLst/>
        </p:spPr>
        <p:txBody>
          <a:bodyPr>
            <a:spAutoFit/>
          </a:bodyPr>
          <a:lstStyle/>
          <a:p>
            <a:pPr marL="520700" indent="-520700"/>
            <a:r>
              <a:rPr lang="en-US" sz="2200" dirty="0" err="1"/>
              <a:t>F</a:t>
            </a:r>
            <a:r>
              <a:rPr lang="en-US" sz="2200" dirty="0"/>
              <a:t> = ma= </a:t>
            </a:r>
            <a:r>
              <a:rPr lang="en-US" sz="2200" dirty="0" err="1"/>
              <a:t>F</a:t>
            </a:r>
            <a:r>
              <a:rPr lang="en-US" sz="2200" baseline="-25000" dirty="0" err="1"/>
              <a:t>cent</a:t>
            </a:r>
            <a:r>
              <a:rPr lang="en-US" sz="2200" dirty="0"/>
              <a:t> = ?</a:t>
            </a:r>
          </a:p>
          <a:p>
            <a:pPr marL="520700" indent="-520700"/>
            <a:r>
              <a:rPr lang="en-US" sz="2200" dirty="0"/>
              <a:t>           (quick memory check)</a:t>
            </a:r>
          </a:p>
          <a:p>
            <a:pPr marL="520700" indent="-520700"/>
            <a:r>
              <a:rPr lang="en-US" sz="2200" dirty="0"/>
              <a:t>a)  -</a:t>
            </a:r>
            <a:r>
              <a:rPr lang="en-US" sz="2200" dirty="0" err="1"/>
              <a:t>mv</a:t>
            </a:r>
            <a:endParaRPr lang="en-US" sz="2200" dirty="0"/>
          </a:p>
          <a:p>
            <a:pPr marL="520700" indent="-520700"/>
            <a:r>
              <a:rPr lang="en-US" sz="2200" dirty="0" err="1"/>
              <a:t>b</a:t>
            </a:r>
            <a:r>
              <a:rPr lang="en-US" sz="2200" dirty="0"/>
              <a:t>)  -mv</a:t>
            </a:r>
            <a:r>
              <a:rPr lang="en-US" sz="2200" baseline="30000" dirty="0"/>
              <a:t>2</a:t>
            </a:r>
            <a:r>
              <a:rPr lang="en-US" sz="2200" dirty="0"/>
              <a:t>/r</a:t>
            </a:r>
          </a:p>
          <a:p>
            <a:pPr marL="520700" indent="-520700"/>
            <a:r>
              <a:rPr lang="en-US" sz="2200" dirty="0" err="1"/>
              <a:t>c</a:t>
            </a:r>
            <a:r>
              <a:rPr lang="en-US" sz="2200" dirty="0"/>
              <a:t>)  -v</a:t>
            </a:r>
            <a:r>
              <a:rPr lang="en-US" sz="2200" baseline="30000" dirty="0"/>
              <a:t>2</a:t>
            </a:r>
            <a:r>
              <a:rPr lang="en-US" sz="2200" dirty="0"/>
              <a:t>/r</a:t>
            </a:r>
            <a:r>
              <a:rPr lang="en-US" sz="2200" baseline="30000" dirty="0"/>
              <a:t>2</a:t>
            </a:r>
          </a:p>
          <a:p>
            <a:pPr marL="520700" indent="-520700"/>
            <a:r>
              <a:rPr lang="en-US" sz="2200" dirty="0" err="1"/>
              <a:t>d</a:t>
            </a:r>
            <a:r>
              <a:rPr lang="en-US" sz="2200" dirty="0"/>
              <a:t>)  -</a:t>
            </a:r>
            <a:r>
              <a:rPr lang="en-US" sz="2200" dirty="0" err="1"/>
              <a:t>mvr</a:t>
            </a:r>
            <a:endParaRPr lang="en-US" sz="2200" dirty="0"/>
          </a:p>
          <a:p>
            <a:pPr marL="520700" indent="-520700"/>
            <a:r>
              <a:rPr lang="en-US" sz="2200" dirty="0" err="1"/>
              <a:t>e</a:t>
            </a:r>
            <a:r>
              <a:rPr lang="en-US" sz="2200" dirty="0"/>
              <a:t>)  don’t remember learning  anything related to this</a:t>
            </a:r>
            <a:endParaRPr lang="en-US" sz="2200" baseline="-25000" dirty="0"/>
          </a:p>
        </p:txBody>
      </p:sp>
      <p:sp>
        <p:nvSpPr>
          <p:cNvPr id="244748" name="Line 12"/>
          <p:cNvSpPr>
            <a:spLocks noChangeShapeType="1"/>
          </p:cNvSpPr>
          <p:nvPr/>
        </p:nvSpPr>
        <p:spPr bwMode="auto">
          <a:xfrm>
            <a:off x="4130675" y="2897188"/>
            <a:ext cx="0" cy="0"/>
          </a:xfrm>
          <a:prstGeom prst="line">
            <a:avLst/>
          </a:prstGeom>
          <a:noFill/>
          <a:ln w="9525">
            <a:solidFill>
              <a:schemeClr val="tx1"/>
            </a:solidFill>
            <a:round/>
            <a:headEnd/>
            <a:tailEnd type="triangle" w="med" len="med"/>
          </a:ln>
          <a:effectLst/>
        </p:spPr>
        <p:txBody>
          <a:bodyPr/>
          <a:lstStyle/>
          <a:p>
            <a:endParaRPr lang="en-US"/>
          </a:p>
        </p:txBody>
      </p:sp>
      <p:sp>
        <p:nvSpPr>
          <p:cNvPr id="244749" name="Text Box 13"/>
          <p:cNvSpPr txBox="1">
            <a:spLocks noChangeArrowheads="1"/>
          </p:cNvSpPr>
          <p:nvPr/>
        </p:nvSpPr>
        <p:spPr bwMode="auto">
          <a:xfrm>
            <a:off x="1314450" y="4848225"/>
            <a:ext cx="6959600" cy="1446550"/>
          </a:xfrm>
          <a:prstGeom prst="rect">
            <a:avLst/>
          </a:prstGeom>
          <a:noFill/>
          <a:ln w="9525">
            <a:noFill/>
            <a:miter lim="800000"/>
            <a:headEnd/>
            <a:tailEnd/>
          </a:ln>
          <a:effectLst/>
        </p:spPr>
        <p:txBody>
          <a:bodyPr>
            <a:spAutoFit/>
          </a:bodyPr>
          <a:lstStyle/>
          <a:p>
            <a:pPr>
              <a:tabLst>
                <a:tab pos="1939925" algn="l"/>
                <a:tab pos="2909888" algn="l"/>
              </a:tabLst>
            </a:pPr>
            <a:r>
              <a:rPr lang="en-US" sz="2200" dirty="0" err="1"/>
              <a:t>Ans</a:t>
            </a:r>
            <a:r>
              <a:rPr lang="en-US" sz="2200" dirty="0"/>
              <a:t> </a:t>
            </a:r>
            <a:r>
              <a:rPr lang="en-US" sz="2200" dirty="0" err="1"/>
              <a:t>b</a:t>
            </a:r>
            <a:r>
              <a:rPr lang="en-US" sz="2200" dirty="0"/>
              <a:t>) </a:t>
            </a:r>
            <a:r>
              <a:rPr lang="en-US" sz="2200" dirty="0" err="1"/>
              <a:t>F</a:t>
            </a:r>
            <a:r>
              <a:rPr lang="en-US" sz="2200" baseline="-25000" dirty="0" err="1"/>
              <a:t>cent</a:t>
            </a:r>
            <a:r>
              <a:rPr lang="en-US" sz="2200" dirty="0"/>
              <a:t> = -mv</a:t>
            </a:r>
            <a:r>
              <a:rPr lang="en-US" sz="2200" baseline="30000" dirty="0"/>
              <a:t>2</a:t>
            </a:r>
            <a:r>
              <a:rPr lang="en-US" sz="2200" dirty="0"/>
              <a:t>/r 		</a:t>
            </a:r>
          </a:p>
          <a:p>
            <a:pPr>
              <a:tabLst>
                <a:tab pos="1939925" algn="l"/>
                <a:tab pos="2909888" algn="l"/>
              </a:tabLst>
            </a:pPr>
            <a:r>
              <a:rPr lang="en-US" sz="2200" dirty="0"/>
              <a:t>Equate to Coulomb force, = </a:t>
            </a:r>
            <a:r>
              <a:rPr lang="en-US" sz="2200" dirty="0" err="1"/>
              <a:t>kq</a:t>
            </a:r>
            <a:r>
              <a:rPr lang="en-US" sz="2200" baseline="-25000" dirty="0"/>
              <a:t>+</a:t>
            </a:r>
            <a:r>
              <a:rPr lang="en-US" sz="2200" dirty="0"/>
              <a:t> q</a:t>
            </a:r>
            <a:r>
              <a:rPr lang="en-US" sz="2200" baseline="-25000" dirty="0"/>
              <a:t>-</a:t>
            </a:r>
            <a:r>
              <a:rPr lang="en-US" sz="2200" dirty="0"/>
              <a:t>/r</a:t>
            </a:r>
            <a:r>
              <a:rPr lang="en-US" sz="2200" baseline="30000" dirty="0"/>
              <a:t>2</a:t>
            </a:r>
            <a:r>
              <a:rPr lang="en-US" sz="2200" dirty="0"/>
              <a:t>,</a:t>
            </a:r>
          </a:p>
          <a:p>
            <a:pPr>
              <a:tabLst>
                <a:tab pos="1939925" algn="l"/>
                <a:tab pos="2909888" algn="l"/>
              </a:tabLst>
            </a:pPr>
            <a:r>
              <a:rPr lang="en-US" sz="2200" dirty="0"/>
              <a:t>	mv</a:t>
            </a:r>
            <a:r>
              <a:rPr lang="en-US" sz="2200" baseline="30000" dirty="0"/>
              <a:t>2</a:t>
            </a:r>
            <a:r>
              <a:rPr lang="en-US" sz="2200" dirty="0"/>
              <a:t>/r =ke</a:t>
            </a:r>
            <a:r>
              <a:rPr lang="en-US" sz="2200" baseline="30000" dirty="0"/>
              <a:t>2</a:t>
            </a:r>
            <a:r>
              <a:rPr lang="en-US" sz="2200" dirty="0"/>
              <a:t>/r</a:t>
            </a:r>
            <a:r>
              <a:rPr lang="en-US" sz="2200" baseline="30000" dirty="0"/>
              <a:t>2</a:t>
            </a:r>
          </a:p>
          <a:p>
            <a:pPr>
              <a:tabLst>
                <a:tab pos="1939925" algn="l"/>
                <a:tab pos="2909888" algn="l"/>
              </a:tabLst>
            </a:pPr>
            <a:r>
              <a:rPr lang="en-US" sz="2200" b="1" baseline="30000" dirty="0">
                <a:solidFill>
                  <a:schemeClr val="accent2"/>
                </a:solidFill>
              </a:rPr>
              <a:t>	</a:t>
            </a:r>
            <a:r>
              <a:rPr lang="en-US" sz="2200" b="1" dirty="0">
                <a:solidFill>
                  <a:schemeClr val="accent2"/>
                </a:solidFill>
              </a:rPr>
              <a:t>mv</a:t>
            </a:r>
            <a:r>
              <a:rPr lang="en-US" sz="2200" b="1" baseline="30000" dirty="0">
                <a:solidFill>
                  <a:schemeClr val="accent2"/>
                </a:solidFill>
              </a:rPr>
              <a:t>2</a:t>
            </a:r>
            <a:r>
              <a:rPr lang="en-US" sz="2200" b="1" dirty="0">
                <a:solidFill>
                  <a:schemeClr val="accent2"/>
                </a:solidFill>
              </a:rPr>
              <a:t>  = ke</a:t>
            </a:r>
            <a:r>
              <a:rPr lang="en-US" sz="2200" b="1" baseline="30000" dirty="0">
                <a:solidFill>
                  <a:schemeClr val="accent2"/>
                </a:solidFill>
              </a:rPr>
              <a:t>2</a:t>
            </a:r>
            <a:r>
              <a:rPr lang="en-US" sz="2200" b="1" dirty="0">
                <a:solidFill>
                  <a:schemeClr val="accent2"/>
                </a:solidFill>
              </a:rPr>
              <a:t>/r</a:t>
            </a:r>
            <a:endParaRPr lang="en-US" sz="2200" b="1" baseline="30000" dirty="0">
              <a:solidFill>
                <a:schemeClr val="accent2"/>
              </a:solidFill>
            </a:endParaRPr>
          </a:p>
        </p:txBody>
      </p:sp>
      <p:sp>
        <p:nvSpPr>
          <p:cNvPr id="244750" name="Line 14"/>
          <p:cNvSpPr>
            <a:spLocks noChangeShapeType="1"/>
          </p:cNvSpPr>
          <p:nvPr/>
        </p:nvSpPr>
        <p:spPr bwMode="auto">
          <a:xfrm>
            <a:off x="3305175" y="1652588"/>
            <a:ext cx="33338" cy="649287"/>
          </a:xfrm>
          <a:prstGeom prst="line">
            <a:avLst/>
          </a:prstGeom>
          <a:noFill/>
          <a:ln w="9525">
            <a:solidFill>
              <a:schemeClr val="tx1"/>
            </a:solidFill>
            <a:round/>
            <a:headEnd/>
            <a:tailEnd type="triangle" w="med" len="med"/>
          </a:ln>
          <a:effectLst/>
        </p:spPr>
        <p:txBody>
          <a:bodyPr/>
          <a:lstStyle/>
          <a:p>
            <a:endParaRPr lang="en-US"/>
          </a:p>
        </p:txBody>
      </p:sp>
      <p:sp>
        <p:nvSpPr>
          <p:cNvPr id="244751" name="Text Box 15"/>
          <p:cNvSpPr txBox="1">
            <a:spLocks noChangeArrowheads="1"/>
          </p:cNvSpPr>
          <p:nvPr/>
        </p:nvSpPr>
        <p:spPr bwMode="auto">
          <a:xfrm>
            <a:off x="3300413" y="1641475"/>
            <a:ext cx="754062" cy="457200"/>
          </a:xfrm>
          <a:prstGeom prst="rect">
            <a:avLst/>
          </a:prstGeom>
          <a:noFill/>
          <a:ln w="9525">
            <a:noFill/>
            <a:miter lim="800000"/>
            <a:headEnd/>
            <a:tailEnd/>
          </a:ln>
          <a:effectLst/>
        </p:spPr>
        <p:txBody>
          <a:bodyPr wrap="none">
            <a:spAutoFit/>
          </a:bodyPr>
          <a:lstStyle/>
          <a:p>
            <a:r>
              <a:rPr lang="en-US"/>
              <a:t>F</a:t>
            </a:r>
            <a:r>
              <a:rPr lang="en-US" baseline="-25000"/>
              <a:t>cent</a:t>
            </a:r>
          </a:p>
        </p:txBody>
      </p:sp>
      <p:sp>
        <p:nvSpPr>
          <p:cNvPr id="18" name="Rectangle 17"/>
          <p:cNvSpPr/>
          <p:nvPr/>
        </p:nvSpPr>
        <p:spPr>
          <a:xfrm>
            <a:off x="4953000" y="2819400"/>
            <a:ext cx="13716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4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4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474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47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9" grpId="0" build="p"/>
      <p:bldP spid="18"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235008-B1D1-4DD2-B595-D1412AAC55C2}" type="slidenum">
              <a:rPr lang="en-US"/>
              <a:pPr/>
              <a:t>24</a:t>
            </a:fld>
            <a:endParaRPr lang="en-US"/>
          </a:p>
        </p:txBody>
      </p:sp>
      <p:sp>
        <p:nvSpPr>
          <p:cNvPr id="64514" name="Text Box 2"/>
          <p:cNvSpPr txBox="1">
            <a:spLocks noChangeArrowheads="1"/>
          </p:cNvSpPr>
          <p:nvPr/>
        </p:nvSpPr>
        <p:spPr bwMode="auto">
          <a:xfrm>
            <a:off x="261938" y="341313"/>
            <a:ext cx="7637462" cy="1569660"/>
          </a:xfrm>
          <a:prstGeom prst="rect">
            <a:avLst/>
          </a:prstGeom>
          <a:noFill/>
          <a:ln w="9525">
            <a:noFill/>
            <a:miter lim="800000"/>
            <a:headEnd/>
            <a:tailEnd/>
          </a:ln>
          <a:effectLst/>
        </p:spPr>
        <p:txBody>
          <a:bodyPr>
            <a:spAutoFit/>
          </a:bodyPr>
          <a:lstStyle/>
          <a:p>
            <a:r>
              <a:rPr lang="en-US" sz="2400" dirty="0"/>
              <a:t>If calculate angular momentum of atom </a:t>
            </a:r>
            <a:r>
              <a:rPr lang="en-US" sz="2400" dirty="0" err="1"/>
              <a:t>L</a:t>
            </a:r>
            <a:r>
              <a:rPr lang="en-US" sz="2400" dirty="0"/>
              <a:t> = </a:t>
            </a:r>
            <a:r>
              <a:rPr lang="en-US" sz="2400" dirty="0" err="1"/>
              <a:t>mvr</a:t>
            </a:r>
            <a:r>
              <a:rPr lang="en-US" sz="2400" dirty="0"/>
              <a:t>,</a:t>
            </a:r>
          </a:p>
          <a:p>
            <a:r>
              <a:rPr lang="en-US" sz="2400" dirty="0"/>
              <a:t>		for orbit, get </a:t>
            </a:r>
            <a:r>
              <a:rPr lang="en-US" sz="2400" dirty="0" err="1"/>
              <a:t>L</a:t>
            </a:r>
            <a:r>
              <a:rPr lang="en-US" sz="2400" dirty="0"/>
              <a:t>=n</a:t>
            </a:r>
            <a:r>
              <a:rPr lang="en-US" sz="2400" i="1" dirty="0"/>
              <a:t>h</a:t>
            </a:r>
            <a:r>
              <a:rPr lang="en-US" sz="2400" dirty="0"/>
              <a:t>/</a:t>
            </a:r>
            <a:r>
              <a:rPr lang="en-US" sz="2400" dirty="0" smtClean="0"/>
              <a:t>2π</a:t>
            </a:r>
            <a:r>
              <a:rPr lang="en-US" sz="2400" dirty="0" smtClean="0">
                <a:sym typeface="Symbol" pitchFamily="-96" charset="2"/>
              </a:rPr>
              <a:t>.  </a:t>
            </a:r>
            <a:endParaRPr lang="en-US" sz="2400" dirty="0">
              <a:sym typeface="Symbol" pitchFamily="-96" charset="2"/>
            </a:endParaRPr>
          </a:p>
          <a:p>
            <a:r>
              <a:rPr lang="en-US" sz="2400" dirty="0">
                <a:sym typeface="Symbol" pitchFamily="-96" charset="2"/>
              </a:rPr>
              <a:t>Angular momentum only comes in units of </a:t>
            </a:r>
            <a:r>
              <a:rPr lang="en-US" sz="2400" i="1" dirty="0">
                <a:sym typeface="Symbol" pitchFamily="-96" charset="2"/>
              </a:rPr>
              <a:t>h</a:t>
            </a:r>
            <a:r>
              <a:rPr lang="en-US" sz="2400" dirty="0">
                <a:sym typeface="Symbol" pitchFamily="-96" charset="2"/>
              </a:rPr>
              <a:t>/</a:t>
            </a:r>
            <a:r>
              <a:rPr lang="en-US" sz="2400" dirty="0" smtClean="0">
                <a:sym typeface="Symbol" pitchFamily="-96" charset="2"/>
              </a:rPr>
              <a:t>2π = </a:t>
            </a:r>
            <a:r>
              <a:rPr lang="en-US" sz="2400" dirty="0" err="1" smtClean="0">
                <a:sym typeface="Symbol" pitchFamily="-96" charset="2"/>
              </a:rPr>
              <a:t>ħ</a:t>
            </a:r>
            <a:endParaRPr lang="en-US" sz="2400" i="1" dirty="0" smtClean="0">
              <a:sym typeface="Symbol" pitchFamily="-96" charset="2"/>
            </a:endParaRPr>
          </a:p>
          <a:p>
            <a:r>
              <a:rPr lang="en-US" sz="2400" dirty="0">
                <a:sym typeface="Symbol" pitchFamily="-96" charset="2"/>
              </a:rPr>
              <a:t>		( “quantized” in units of “</a:t>
            </a:r>
            <a:r>
              <a:rPr lang="en-US" sz="2400" dirty="0" err="1" smtClean="0">
                <a:sym typeface="Symbol" pitchFamily="-96" charset="2"/>
              </a:rPr>
              <a:t>h</a:t>
            </a:r>
            <a:r>
              <a:rPr lang="en-US" sz="2400" dirty="0">
                <a:sym typeface="Symbol" pitchFamily="-96" charset="2"/>
              </a:rPr>
              <a:t>-</a:t>
            </a:r>
            <a:r>
              <a:rPr lang="en-US" sz="2400" dirty="0" smtClean="0">
                <a:sym typeface="Symbol" pitchFamily="-96" charset="2"/>
              </a:rPr>
              <a:t>bar</a:t>
            </a:r>
            <a:r>
              <a:rPr lang="en-US" sz="2400" dirty="0">
                <a:sym typeface="Symbol" pitchFamily="-96" charset="2"/>
              </a:rPr>
              <a:t>” )</a:t>
            </a:r>
          </a:p>
        </p:txBody>
      </p:sp>
      <p:sp>
        <p:nvSpPr>
          <p:cNvPr id="64515" name="Text Box 3"/>
          <p:cNvSpPr txBox="1">
            <a:spLocks noChangeArrowheads="1"/>
          </p:cNvSpPr>
          <p:nvPr/>
        </p:nvSpPr>
        <p:spPr bwMode="auto">
          <a:xfrm>
            <a:off x="0" y="2324100"/>
            <a:ext cx="8180388" cy="4108450"/>
          </a:xfrm>
          <a:prstGeom prst="rect">
            <a:avLst/>
          </a:prstGeom>
          <a:noFill/>
          <a:ln w="9525">
            <a:noFill/>
            <a:miter lim="800000"/>
            <a:headEnd/>
            <a:tailEnd/>
          </a:ln>
          <a:effectLst/>
        </p:spPr>
        <p:txBody>
          <a:bodyPr>
            <a:spAutoFit/>
          </a:bodyPr>
          <a:lstStyle/>
          <a:p>
            <a:pPr marL="346075" indent="-346075"/>
            <a:r>
              <a:rPr lang="en-US" sz="2400" dirty="0"/>
              <a:t>Bohr Model:</a:t>
            </a:r>
          </a:p>
          <a:p>
            <a:pPr marL="346075" indent="-346075"/>
            <a:r>
              <a:rPr lang="en-US" sz="2400" dirty="0"/>
              <a:t>Success!  What it can do: </a:t>
            </a:r>
          </a:p>
          <a:p>
            <a:pPr marL="346075" indent="-346075"/>
            <a:r>
              <a:rPr lang="en-US" sz="2400" dirty="0"/>
              <a:t>	predict energy levels fairly precisely (although not fine </a:t>
            </a:r>
            <a:r>
              <a:rPr lang="en-US" sz="2400" dirty="0" err="1"/>
              <a:t>splittings</a:t>
            </a:r>
            <a:r>
              <a:rPr lang="en-US" sz="2400" dirty="0"/>
              <a:t> discovered short time later) for any one electron atom.</a:t>
            </a:r>
          </a:p>
          <a:p>
            <a:pPr marL="346075" indent="-346075"/>
            <a:r>
              <a:rPr lang="en-US" sz="2400" dirty="0"/>
              <a:t> </a:t>
            </a:r>
          </a:p>
          <a:p>
            <a:pPr marL="346075" indent="-346075"/>
            <a:r>
              <a:rPr lang="en-US" sz="2400" dirty="0"/>
              <a:t>Problems: It cannot:</a:t>
            </a:r>
          </a:p>
          <a:p>
            <a:pPr marL="346075" indent="-346075"/>
            <a:r>
              <a:rPr lang="en-US" sz="2400" dirty="0"/>
              <a:t>	explain anything about jumps between levels, atomic lifetimes, why some transitions stronger than others, atoms with multiple electrons.</a:t>
            </a:r>
          </a:p>
          <a:p>
            <a:pPr marL="346075" indent="-346075"/>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8B625403-1F01-4C38-869F-AB94D1D2F8B7}" type="slidenum">
              <a:rPr lang="en-US"/>
              <a:pPr/>
              <a:t>25</a:t>
            </a:fld>
            <a:endParaRPr lang="en-US"/>
          </a:p>
        </p:txBody>
      </p:sp>
      <p:sp>
        <p:nvSpPr>
          <p:cNvPr id="125955" name="Text Box 3"/>
          <p:cNvSpPr txBox="1">
            <a:spLocks noChangeArrowheads="1"/>
          </p:cNvSpPr>
          <p:nvPr/>
        </p:nvSpPr>
        <p:spPr bwMode="auto">
          <a:xfrm>
            <a:off x="530225" y="1470025"/>
            <a:ext cx="6662738" cy="3046988"/>
          </a:xfrm>
          <a:prstGeom prst="rect">
            <a:avLst/>
          </a:prstGeom>
          <a:noFill/>
          <a:ln w="9525">
            <a:noFill/>
            <a:miter lim="800000"/>
            <a:headEnd/>
            <a:tailEnd/>
          </a:ln>
          <a:effectLst/>
        </p:spPr>
        <p:txBody>
          <a:bodyPr>
            <a:spAutoFit/>
          </a:bodyPr>
          <a:lstStyle/>
          <a:p>
            <a:r>
              <a:rPr lang="en-US" sz="2400" dirty="0"/>
              <a:t>Compare the energy of the photon given off when the electron goes </a:t>
            </a:r>
            <a:r>
              <a:rPr lang="en-US" sz="2400" dirty="0" smtClean="0"/>
              <a:t>from the </a:t>
            </a:r>
            <a:r>
              <a:rPr lang="en-US" sz="2400" dirty="0" err="1"/>
              <a:t>n</a:t>
            </a:r>
            <a:r>
              <a:rPr lang="en-US" sz="2400" dirty="0"/>
              <a:t>=2 level of </a:t>
            </a:r>
            <a:r>
              <a:rPr lang="en-US" sz="2400" dirty="0" err="1"/>
              <a:t>H</a:t>
            </a:r>
            <a:r>
              <a:rPr lang="en-US" sz="2400" dirty="0"/>
              <a:t> to the ground level (</a:t>
            </a:r>
            <a:r>
              <a:rPr lang="en-US" sz="2400" dirty="0" err="1"/>
              <a:t>n</a:t>
            </a:r>
            <a:r>
              <a:rPr lang="en-US" sz="2400" dirty="0"/>
              <a:t>=1)</a:t>
            </a:r>
            <a:r>
              <a:rPr lang="en-US" sz="2400" dirty="0" smtClean="0"/>
              <a:t>  with </a:t>
            </a:r>
            <a:r>
              <a:rPr lang="en-US" sz="2400" dirty="0"/>
              <a:t>the energy difference between</a:t>
            </a:r>
            <a:r>
              <a:rPr lang="en-US" sz="2400" dirty="0" smtClean="0"/>
              <a:t> the </a:t>
            </a:r>
            <a:r>
              <a:rPr lang="en-US" sz="2400" dirty="0" err="1"/>
              <a:t>n</a:t>
            </a:r>
            <a:r>
              <a:rPr lang="en-US" sz="2400" dirty="0"/>
              <a:t>=4 level and the </a:t>
            </a:r>
            <a:r>
              <a:rPr lang="en-US" sz="2400" dirty="0" err="1"/>
              <a:t>n</a:t>
            </a:r>
            <a:r>
              <a:rPr lang="en-US" sz="2400" dirty="0"/>
              <a:t>=2 level.</a:t>
            </a:r>
          </a:p>
          <a:p>
            <a:endParaRPr lang="en-US" sz="2400" dirty="0"/>
          </a:p>
          <a:p>
            <a:r>
              <a:rPr lang="en-US" sz="2400" dirty="0"/>
              <a:t>E</a:t>
            </a:r>
            <a:r>
              <a:rPr lang="en-US" sz="2400" baseline="-25000" dirty="0"/>
              <a:t>2-1</a:t>
            </a:r>
            <a:r>
              <a:rPr lang="en-US" sz="2400" dirty="0"/>
              <a:t>/E</a:t>
            </a:r>
            <a:r>
              <a:rPr lang="en-US" sz="2400" baseline="-25000" dirty="0"/>
              <a:t>4-2 </a:t>
            </a:r>
            <a:r>
              <a:rPr lang="en-US" sz="2400" dirty="0"/>
              <a:t>= ????</a:t>
            </a:r>
          </a:p>
          <a:p>
            <a:endParaRPr lang="en-US" sz="2400" dirty="0"/>
          </a:p>
          <a:p>
            <a:r>
              <a:rPr lang="en-US" sz="2400" dirty="0"/>
              <a:t>a. 2,   </a:t>
            </a:r>
            <a:r>
              <a:rPr lang="en-US" sz="2400" dirty="0" err="1"/>
              <a:t>b</a:t>
            </a:r>
            <a:r>
              <a:rPr lang="en-US" sz="2400" dirty="0"/>
              <a:t>. 4   </a:t>
            </a:r>
            <a:r>
              <a:rPr lang="en-US" sz="2400" dirty="0" err="1"/>
              <a:t>c</a:t>
            </a:r>
            <a:r>
              <a:rPr lang="en-US" sz="2400" dirty="0"/>
              <a:t>. ½,   </a:t>
            </a:r>
            <a:r>
              <a:rPr lang="en-US" sz="2400" dirty="0" err="1"/>
              <a:t>d</a:t>
            </a:r>
            <a:r>
              <a:rPr lang="en-US" sz="2400" dirty="0"/>
              <a:t>. ¼ ,   </a:t>
            </a:r>
            <a:r>
              <a:rPr lang="en-US" sz="2400" dirty="0" err="1"/>
              <a:t>e</a:t>
            </a:r>
            <a:r>
              <a:rPr lang="en-US" sz="2400" dirty="0"/>
              <a:t>. 3/16</a:t>
            </a:r>
          </a:p>
        </p:txBody>
      </p:sp>
      <p:graphicFrame>
        <p:nvGraphicFramePr>
          <p:cNvPr id="125969" name="Object 17"/>
          <p:cNvGraphicFramePr>
            <a:graphicFrameLocks noChangeAspect="1"/>
          </p:cNvGraphicFramePr>
          <p:nvPr/>
        </p:nvGraphicFramePr>
        <p:xfrm>
          <a:off x="681038" y="215900"/>
          <a:ext cx="2273300" cy="965200"/>
        </p:xfrm>
        <a:graphic>
          <a:graphicData uri="http://schemas.openxmlformats.org/presentationml/2006/ole">
            <p:oleObj spid="_x0000_s200706" name="Equation" r:id="rId4" imgW="927100" imgH="393700" progId="Equation.DSMT4">
              <p:embed/>
            </p:oleObj>
          </a:graphicData>
        </a:graphic>
      </p:graphicFrame>
      <p:sp>
        <p:nvSpPr>
          <p:cNvPr id="125970" name="Line 18"/>
          <p:cNvSpPr>
            <a:spLocks noChangeShapeType="1"/>
          </p:cNvSpPr>
          <p:nvPr/>
        </p:nvSpPr>
        <p:spPr bwMode="auto">
          <a:xfrm>
            <a:off x="7302500" y="4294188"/>
            <a:ext cx="866775" cy="0"/>
          </a:xfrm>
          <a:prstGeom prst="line">
            <a:avLst/>
          </a:prstGeom>
          <a:noFill/>
          <a:ln w="9525">
            <a:solidFill>
              <a:schemeClr val="tx1"/>
            </a:solidFill>
            <a:round/>
            <a:headEnd/>
            <a:tailEnd/>
          </a:ln>
          <a:effectLst/>
        </p:spPr>
        <p:txBody>
          <a:bodyPr/>
          <a:lstStyle/>
          <a:p>
            <a:endParaRPr lang="en-US"/>
          </a:p>
        </p:txBody>
      </p:sp>
      <p:sp>
        <p:nvSpPr>
          <p:cNvPr id="125971" name="Line 19"/>
          <p:cNvSpPr>
            <a:spLocks noChangeShapeType="1"/>
          </p:cNvSpPr>
          <p:nvPr/>
        </p:nvSpPr>
        <p:spPr bwMode="auto">
          <a:xfrm>
            <a:off x="7370763" y="3505200"/>
            <a:ext cx="866775" cy="0"/>
          </a:xfrm>
          <a:prstGeom prst="line">
            <a:avLst/>
          </a:prstGeom>
          <a:noFill/>
          <a:ln w="9525">
            <a:solidFill>
              <a:schemeClr val="tx1"/>
            </a:solidFill>
            <a:round/>
            <a:headEnd/>
            <a:tailEnd/>
          </a:ln>
          <a:effectLst/>
        </p:spPr>
        <p:txBody>
          <a:bodyPr/>
          <a:lstStyle/>
          <a:p>
            <a:endParaRPr lang="en-US"/>
          </a:p>
        </p:txBody>
      </p:sp>
      <p:sp>
        <p:nvSpPr>
          <p:cNvPr id="125972" name="Line 20"/>
          <p:cNvSpPr>
            <a:spLocks noChangeShapeType="1"/>
          </p:cNvSpPr>
          <p:nvPr/>
        </p:nvSpPr>
        <p:spPr bwMode="auto">
          <a:xfrm>
            <a:off x="7353300" y="3259138"/>
            <a:ext cx="866775" cy="0"/>
          </a:xfrm>
          <a:prstGeom prst="line">
            <a:avLst/>
          </a:prstGeom>
          <a:noFill/>
          <a:ln w="9525">
            <a:solidFill>
              <a:schemeClr val="tx1"/>
            </a:solidFill>
            <a:round/>
            <a:headEnd/>
            <a:tailEnd/>
          </a:ln>
          <a:effectLst/>
        </p:spPr>
        <p:txBody>
          <a:bodyPr/>
          <a:lstStyle/>
          <a:p>
            <a:endParaRPr lang="en-US"/>
          </a:p>
        </p:txBody>
      </p:sp>
      <p:sp>
        <p:nvSpPr>
          <p:cNvPr id="125973" name="Line 21"/>
          <p:cNvSpPr>
            <a:spLocks noChangeShapeType="1"/>
          </p:cNvSpPr>
          <p:nvPr/>
        </p:nvSpPr>
        <p:spPr bwMode="auto">
          <a:xfrm>
            <a:off x="7354888" y="3141663"/>
            <a:ext cx="866775" cy="0"/>
          </a:xfrm>
          <a:prstGeom prst="line">
            <a:avLst/>
          </a:prstGeom>
          <a:noFill/>
          <a:ln w="9525">
            <a:solidFill>
              <a:schemeClr val="tx1"/>
            </a:solidFill>
            <a:round/>
            <a:headEnd/>
            <a:tailEnd/>
          </a:ln>
          <a:effectLst/>
        </p:spPr>
        <p:txBody>
          <a:bodyPr/>
          <a:lstStyle/>
          <a:p>
            <a:endParaRPr lang="en-US"/>
          </a:p>
        </p:txBody>
      </p:sp>
      <p:sp>
        <p:nvSpPr>
          <p:cNvPr id="125974" name="Line 22"/>
          <p:cNvSpPr>
            <a:spLocks noChangeShapeType="1"/>
          </p:cNvSpPr>
          <p:nvPr/>
        </p:nvSpPr>
        <p:spPr bwMode="auto">
          <a:xfrm>
            <a:off x="7366000" y="3024188"/>
            <a:ext cx="866775" cy="0"/>
          </a:xfrm>
          <a:prstGeom prst="line">
            <a:avLst/>
          </a:prstGeom>
          <a:noFill/>
          <a:ln w="9525">
            <a:solidFill>
              <a:schemeClr val="tx1"/>
            </a:solidFill>
            <a:round/>
            <a:headEnd/>
            <a:tailEnd/>
          </a:ln>
          <a:effectLst/>
        </p:spPr>
        <p:txBody>
          <a:bodyPr/>
          <a:lstStyle/>
          <a:p>
            <a:endParaRPr lang="en-US"/>
          </a:p>
        </p:txBody>
      </p:sp>
      <p:sp>
        <p:nvSpPr>
          <p:cNvPr id="125975" name="Line 23"/>
          <p:cNvSpPr>
            <a:spLocks noChangeShapeType="1"/>
          </p:cNvSpPr>
          <p:nvPr/>
        </p:nvSpPr>
        <p:spPr bwMode="auto">
          <a:xfrm>
            <a:off x="7367588" y="2968625"/>
            <a:ext cx="866775" cy="0"/>
          </a:xfrm>
          <a:prstGeom prst="line">
            <a:avLst/>
          </a:prstGeom>
          <a:noFill/>
          <a:ln w="9525">
            <a:solidFill>
              <a:schemeClr val="tx1"/>
            </a:solidFill>
            <a:round/>
            <a:headEnd/>
            <a:tailEnd/>
          </a:ln>
          <a:effectLst/>
        </p:spPr>
        <p:txBody>
          <a:bodyPr/>
          <a:lstStyle/>
          <a:p>
            <a:endParaRPr lang="en-US"/>
          </a:p>
        </p:txBody>
      </p:sp>
      <p:sp>
        <p:nvSpPr>
          <p:cNvPr id="125976" name="Line 24"/>
          <p:cNvSpPr>
            <a:spLocks noChangeShapeType="1"/>
          </p:cNvSpPr>
          <p:nvPr/>
        </p:nvSpPr>
        <p:spPr bwMode="auto">
          <a:xfrm>
            <a:off x="7359650" y="2922588"/>
            <a:ext cx="866775" cy="0"/>
          </a:xfrm>
          <a:prstGeom prst="line">
            <a:avLst/>
          </a:prstGeom>
          <a:noFill/>
          <a:ln w="9525">
            <a:solidFill>
              <a:schemeClr val="tx1"/>
            </a:solidFill>
            <a:round/>
            <a:headEnd/>
            <a:tailEnd/>
          </a:ln>
          <a:effectLst/>
        </p:spPr>
        <p:txBody>
          <a:bodyPr/>
          <a:lstStyle/>
          <a:p>
            <a:endParaRPr lang="en-US"/>
          </a:p>
        </p:txBody>
      </p:sp>
      <p:sp>
        <p:nvSpPr>
          <p:cNvPr id="125977" name="Text Box 25"/>
          <p:cNvSpPr txBox="1">
            <a:spLocks noChangeArrowheads="1"/>
          </p:cNvSpPr>
          <p:nvPr/>
        </p:nvSpPr>
        <p:spPr bwMode="auto">
          <a:xfrm>
            <a:off x="7000875" y="3990975"/>
            <a:ext cx="500063" cy="457200"/>
          </a:xfrm>
          <a:prstGeom prst="rect">
            <a:avLst/>
          </a:prstGeom>
          <a:noFill/>
          <a:ln w="9525">
            <a:noFill/>
            <a:miter lim="800000"/>
            <a:headEnd/>
            <a:tailEnd/>
          </a:ln>
          <a:effectLst/>
        </p:spPr>
        <p:txBody>
          <a:bodyPr wrap="none">
            <a:spAutoFit/>
          </a:bodyPr>
          <a:lstStyle/>
          <a:p>
            <a:r>
              <a:rPr lang="en-US"/>
              <a:t>E</a:t>
            </a:r>
            <a:r>
              <a:rPr lang="en-US" baseline="-25000"/>
              <a:t>1</a:t>
            </a:r>
          </a:p>
        </p:txBody>
      </p:sp>
      <p:sp>
        <p:nvSpPr>
          <p:cNvPr id="125978" name="Text Box 26"/>
          <p:cNvSpPr txBox="1">
            <a:spLocks noChangeArrowheads="1"/>
          </p:cNvSpPr>
          <p:nvPr/>
        </p:nvSpPr>
        <p:spPr bwMode="auto">
          <a:xfrm>
            <a:off x="7048500" y="3305175"/>
            <a:ext cx="446088" cy="396875"/>
          </a:xfrm>
          <a:prstGeom prst="rect">
            <a:avLst/>
          </a:prstGeom>
          <a:noFill/>
          <a:ln w="9525">
            <a:noFill/>
            <a:miter lim="800000"/>
            <a:headEnd/>
            <a:tailEnd/>
          </a:ln>
          <a:effectLst/>
        </p:spPr>
        <p:txBody>
          <a:bodyPr wrap="none">
            <a:spAutoFit/>
          </a:bodyPr>
          <a:lstStyle/>
          <a:p>
            <a:r>
              <a:rPr lang="en-US" sz="2000"/>
              <a:t>E</a:t>
            </a:r>
            <a:r>
              <a:rPr lang="en-US" sz="2000" baseline="-25000"/>
              <a:t>2</a:t>
            </a:r>
          </a:p>
        </p:txBody>
      </p:sp>
      <p:sp>
        <p:nvSpPr>
          <p:cNvPr id="125980" name="Text Box 28"/>
          <p:cNvSpPr txBox="1">
            <a:spLocks noChangeArrowheads="1"/>
          </p:cNvSpPr>
          <p:nvPr/>
        </p:nvSpPr>
        <p:spPr bwMode="auto">
          <a:xfrm>
            <a:off x="7115175" y="2903538"/>
            <a:ext cx="420688" cy="366712"/>
          </a:xfrm>
          <a:prstGeom prst="rect">
            <a:avLst/>
          </a:prstGeom>
          <a:noFill/>
          <a:ln w="9525">
            <a:noFill/>
            <a:miter lim="800000"/>
            <a:headEnd/>
            <a:tailEnd/>
          </a:ln>
          <a:effectLst/>
        </p:spPr>
        <p:txBody>
          <a:bodyPr wrap="none">
            <a:spAutoFit/>
          </a:bodyPr>
          <a:lstStyle/>
          <a:p>
            <a:r>
              <a:rPr lang="en-US" sz="1800"/>
              <a:t>E</a:t>
            </a:r>
            <a:r>
              <a:rPr lang="en-US" sz="1800" baseline="-25000"/>
              <a:t>4</a:t>
            </a:r>
            <a:endParaRPr lang="en-US" sz="1800"/>
          </a:p>
        </p:txBody>
      </p:sp>
      <p:sp>
        <p:nvSpPr>
          <p:cNvPr id="125985" name="Text Box 33"/>
          <p:cNvSpPr txBox="1">
            <a:spLocks noChangeArrowheads="1"/>
          </p:cNvSpPr>
          <p:nvPr/>
        </p:nvSpPr>
        <p:spPr bwMode="auto">
          <a:xfrm>
            <a:off x="7026275" y="3062288"/>
            <a:ext cx="420688" cy="366712"/>
          </a:xfrm>
          <a:prstGeom prst="rect">
            <a:avLst/>
          </a:prstGeom>
          <a:noFill/>
          <a:ln w="9525">
            <a:noFill/>
            <a:miter lim="800000"/>
            <a:headEnd/>
            <a:tailEnd/>
          </a:ln>
          <a:effectLst/>
        </p:spPr>
        <p:txBody>
          <a:bodyPr wrap="none">
            <a:spAutoFit/>
          </a:bodyPr>
          <a:lstStyle/>
          <a:p>
            <a:r>
              <a:rPr lang="en-US" sz="1800"/>
              <a:t>E</a:t>
            </a:r>
            <a:r>
              <a:rPr lang="en-US" sz="1800" baseline="-25000"/>
              <a:t>3</a:t>
            </a:r>
            <a:endParaRPr lang="en-US" sz="1800"/>
          </a:p>
        </p:txBody>
      </p:sp>
      <p:sp>
        <p:nvSpPr>
          <p:cNvPr id="16" name="Rectangle 15"/>
          <p:cNvSpPr/>
          <p:nvPr/>
        </p:nvSpPr>
        <p:spPr>
          <a:xfrm>
            <a:off x="1219200" y="4114800"/>
            <a:ext cx="7620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p:bldP spid="16"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 name="Slide Number Placeholder 5"/>
          <p:cNvSpPr>
            <a:spLocks noGrp="1"/>
          </p:cNvSpPr>
          <p:nvPr>
            <p:ph type="sldNum" sz="quarter" idx="12"/>
          </p:nvPr>
        </p:nvSpPr>
        <p:spPr/>
        <p:txBody>
          <a:bodyPr/>
          <a:lstStyle/>
          <a:p>
            <a:fld id="{5D5A8D90-71BF-324F-8EEF-8335666F5D87}" type="slidenum">
              <a:rPr lang="en-US"/>
              <a:pPr/>
              <a:t>26</a:t>
            </a:fld>
            <a:endParaRPr lang="en-US"/>
          </a:p>
        </p:txBody>
      </p:sp>
      <p:sp>
        <p:nvSpPr>
          <p:cNvPr id="56322" name="Text Box 2"/>
          <p:cNvSpPr txBox="1">
            <a:spLocks noChangeArrowheads="1"/>
          </p:cNvSpPr>
          <p:nvPr/>
        </p:nvSpPr>
        <p:spPr bwMode="auto">
          <a:xfrm>
            <a:off x="3311525" y="4554538"/>
            <a:ext cx="855663" cy="457200"/>
          </a:xfrm>
          <a:prstGeom prst="rect">
            <a:avLst/>
          </a:prstGeom>
          <a:noFill/>
          <a:ln w="9525">
            <a:noFill/>
            <a:miter lim="800000"/>
            <a:headEnd/>
            <a:tailEnd/>
          </a:ln>
          <a:effectLst/>
        </p:spPr>
        <p:txBody>
          <a:bodyPr>
            <a:prstTxWarp prst="textNoShape">
              <a:avLst/>
            </a:prstTxWarp>
            <a:spAutoFit/>
          </a:bodyPr>
          <a:lstStyle/>
          <a:p>
            <a:r>
              <a:rPr lang="en-US"/>
              <a:t>-2eV</a:t>
            </a:r>
          </a:p>
        </p:txBody>
      </p:sp>
      <p:sp>
        <p:nvSpPr>
          <p:cNvPr id="56323" name="Text Box 3"/>
          <p:cNvSpPr txBox="1">
            <a:spLocks noChangeArrowheads="1"/>
          </p:cNvSpPr>
          <p:nvPr/>
        </p:nvSpPr>
        <p:spPr bwMode="auto">
          <a:xfrm>
            <a:off x="3308350" y="4897438"/>
            <a:ext cx="828675" cy="457200"/>
          </a:xfrm>
          <a:prstGeom prst="rect">
            <a:avLst/>
          </a:prstGeom>
          <a:noFill/>
          <a:ln w="9525">
            <a:noFill/>
            <a:miter lim="800000"/>
            <a:headEnd/>
            <a:tailEnd/>
          </a:ln>
          <a:effectLst/>
        </p:spPr>
        <p:txBody>
          <a:bodyPr wrap="none">
            <a:prstTxWarp prst="textNoShape">
              <a:avLst/>
            </a:prstTxWarp>
            <a:spAutoFit/>
          </a:bodyPr>
          <a:lstStyle/>
          <a:p>
            <a:r>
              <a:rPr lang="en-US"/>
              <a:t>-3eV</a:t>
            </a:r>
          </a:p>
        </p:txBody>
      </p:sp>
      <p:sp>
        <p:nvSpPr>
          <p:cNvPr id="56324" name="Text Box 4"/>
          <p:cNvSpPr txBox="1">
            <a:spLocks noChangeArrowheads="1"/>
          </p:cNvSpPr>
          <p:nvPr/>
        </p:nvSpPr>
        <p:spPr bwMode="auto">
          <a:xfrm>
            <a:off x="3273425" y="5373688"/>
            <a:ext cx="828675" cy="457200"/>
          </a:xfrm>
          <a:prstGeom prst="rect">
            <a:avLst/>
          </a:prstGeom>
          <a:noFill/>
          <a:ln w="9525">
            <a:noFill/>
            <a:miter lim="800000"/>
            <a:headEnd/>
            <a:tailEnd/>
          </a:ln>
          <a:effectLst/>
        </p:spPr>
        <p:txBody>
          <a:bodyPr wrap="none">
            <a:prstTxWarp prst="textNoShape">
              <a:avLst/>
            </a:prstTxWarp>
            <a:spAutoFit/>
          </a:bodyPr>
          <a:lstStyle/>
          <a:p>
            <a:r>
              <a:rPr lang="en-US"/>
              <a:t>-5eV</a:t>
            </a:r>
          </a:p>
        </p:txBody>
      </p:sp>
      <p:grpSp>
        <p:nvGrpSpPr>
          <p:cNvPr id="2" name="Group 5"/>
          <p:cNvGrpSpPr>
            <a:grpSpLocks/>
          </p:cNvGrpSpPr>
          <p:nvPr/>
        </p:nvGrpSpPr>
        <p:grpSpPr bwMode="auto">
          <a:xfrm>
            <a:off x="2709863" y="4237038"/>
            <a:ext cx="611187" cy="1257300"/>
            <a:chOff x="48" y="2669"/>
            <a:chExt cx="736" cy="792"/>
          </a:xfrm>
        </p:grpSpPr>
        <p:sp>
          <p:nvSpPr>
            <p:cNvPr id="56326" name="Line 6"/>
            <p:cNvSpPr>
              <a:spLocks noChangeShapeType="1"/>
            </p:cNvSpPr>
            <p:nvPr/>
          </p:nvSpPr>
          <p:spPr bwMode="auto">
            <a:xfrm>
              <a:off x="76" y="302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27" name="Line 7"/>
            <p:cNvSpPr>
              <a:spLocks noChangeShapeType="1"/>
            </p:cNvSpPr>
            <p:nvPr/>
          </p:nvSpPr>
          <p:spPr bwMode="auto">
            <a:xfrm>
              <a:off x="83" y="321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28" name="Line 8"/>
            <p:cNvSpPr>
              <a:spLocks noChangeShapeType="1"/>
            </p:cNvSpPr>
            <p:nvPr/>
          </p:nvSpPr>
          <p:spPr bwMode="auto">
            <a:xfrm>
              <a:off x="48" y="3461"/>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329" name="Line 9"/>
            <p:cNvSpPr>
              <a:spLocks noChangeShapeType="1"/>
            </p:cNvSpPr>
            <p:nvPr/>
          </p:nvSpPr>
          <p:spPr bwMode="auto">
            <a:xfrm>
              <a:off x="102" y="2669"/>
              <a:ext cx="682"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56330" name="Text Box 10"/>
          <p:cNvSpPr txBox="1">
            <a:spLocks noChangeArrowheads="1"/>
          </p:cNvSpPr>
          <p:nvPr/>
        </p:nvSpPr>
        <p:spPr bwMode="auto">
          <a:xfrm>
            <a:off x="3397250" y="4083050"/>
            <a:ext cx="855663"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56331" name="Text Box 11"/>
          <p:cNvSpPr txBox="1">
            <a:spLocks noChangeArrowheads="1"/>
          </p:cNvSpPr>
          <p:nvPr/>
        </p:nvSpPr>
        <p:spPr bwMode="auto">
          <a:xfrm>
            <a:off x="5065713" y="4037013"/>
            <a:ext cx="855662"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56332" name="Text Box 12"/>
          <p:cNvSpPr txBox="1">
            <a:spLocks noChangeArrowheads="1"/>
          </p:cNvSpPr>
          <p:nvPr/>
        </p:nvSpPr>
        <p:spPr bwMode="auto">
          <a:xfrm>
            <a:off x="5032375" y="5788025"/>
            <a:ext cx="828675" cy="457200"/>
          </a:xfrm>
          <a:prstGeom prst="rect">
            <a:avLst/>
          </a:prstGeom>
          <a:noFill/>
          <a:ln w="9525">
            <a:noFill/>
            <a:miter lim="800000"/>
            <a:headEnd/>
            <a:tailEnd/>
          </a:ln>
          <a:effectLst/>
        </p:spPr>
        <p:txBody>
          <a:bodyPr wrap="none">
            <a:prstTxWarp prst="textNoShape">
              <a:avLst/>
            </a:prstTxWarp>
            <a:spAutoFit/>
          </a:bodyPr>
          <a:lstStyle/>
          <a:p>
            <a:r>
              <a:rPr lang="en-US"/>
              <a:t>-7eV</a:t>
            </a:r>
          </a:p>
        </p:txBody>
      </p:sp>
      <p:sp>
        <p:nvSpPr>
          <p:cNvPr id="56333" name="Text Box 13"/>
          <p:cNvSpPr txBox="1">
            <a:spLocks noChangeArrowheads="1"/>
          </p:cNvSpPr>
          <p:nvPr/>
        </p:nvSpPr>
        <p:spPr bwMode="auto">
          <a:xfrm>
            <a:off x="4941888" y="5349875"/>
            <a:ext cx="828675" cy="457200"/>
          </a:xfrm>
          <a:prstGeom prst="rect">
            <a:avLst/>
          </a:prstGeom>
          <a:noFill/>
          <a:ln w="9525">
            <a:noFill/>
            <a:miter lim="800000"/>
            <a:headEnd/>
            <a:tailEnd/>
          </a:ln>
          <a:effectLst/>
        </p:spPr>
        <p:txBody>
          <a:bodyPr wrap="none">
            <a:prstTxWarp prst="textNoShape">
              <a:avLst/>
            </a:prstTxWarp>
            <a:spAutoFit/>
          </a:bodyPr>
          <a:lstStyle/>
          <a:p>
            <a:r>
              <a:rPr lang="en-US"/>
              <a:t>-5eV</a:t>
            </a:r>
          </a:p>
        </p:txBody>
      </p:sp>
      <p:sp>
        <p:nvSpPr>
          <p:cNvPr id="56334" name="Text Box 14"/>
          <p:cNvSpPr txBox="1">
            <a:spLocks noChangeArrowheads="1"/>
          </p:cNvSpPr>
          <p:nvPr/>
        </p:nvSpPr>
        <p:spPr bwMode="auto">
          <a:xfrm>
            <a:off x="4991100" y="6011863"/>
            <a:ext cx="855663" cy="457200"/>
          </a:xfrm>
          <a:prstGeom prst="rect">
            <a:avLst/>
          </a:prstGeom>
          <a:noFill/>
          <a:ln w="9525">
            <a:noFill/>
            <a:miter lim="800000"/>
            <a:headEnd/>
            <a:tailEnd/>
          </a:ln>
          <a:effectLst/>
        </p:spPr>
        <p:txBody>
          <a:bodyPr>
            <a:prstTxWarp prst="textNoShape">
              <a:avLst/>
            </a:prstTxWarp>
            <a:spAutoFit/>
          </a:bodyPr>
          <a:lstStyle/>
          <a:p>
            <a:r>
              <a:rPr lang="en-US"/>
              <a:t>-8eV</a:t>
            </a:r>
          </a:p>
        </p:txBody>
      </p:sp>
      <p:sp>
        <p:nvSpPr>
          <p:cNvPr id="56335" name="Text Box 15"/>
          <p:cNvSpPr txBox="1">
            <a:spLocks noChangeArrowheads="1"/>
          </p:cNvSpPr>
          <p:nvPr/>
        </p:nvSpPr>
        <p:spPr bwMode="auto">
          <a:xfrm>
            <a:off x="0" y="1933575"/>
            <a:ext cx="6670675" cy="707886"/>
          </a:xfrm>
          <a:prstGeom prst="rect">
            <a:avLst/>
          </a:prstGeom>
          <a:noFill/>
          <a:ln w="9525">
            <a:noFill/>
            <a:miter lim="800000"/>
            <a:headEnd/>
            <a:tailEnd/>
          </a:ln>
          <a:effectLst/>
        </p:spPr>
        <p:txBody>
          <a:bodyPr>
            <a:prstTxWarp prst="textNoShape">
              <a:avLst/>
            </a:prstTxWarp>
            <a:spAutoFit/>
          </a:bodyPr>
          <a:lstStyle/>
          <a:p>
            <a:r>
              <a:rPr lang="en-US" sz="2000" dirty="0"/>
              <a:t>What energy levels for electrons are consistent with this spectrum for</a:t>
            </a:r>
            <a:r>
              <a:rPr lang="en-US" sz="2000" dirty="0" smtClean="0"/>
              <a:t> “</a:t>
            </a:r>
            <a:r>
              <a:rPr lang="en-US" sz="2000" i="1" dirty="0" err="1" smtClean="0"/>
              <a:t>Finkelnolium</a:t>
            </a:r>
            <a:r>
              <a:rPr lang="en-US" sz="2000" dirty="0"/>
              <a:t>”?</a:t>
            </a:r>
          </a:p>
        </p:txBody>
      </p:sp>
      <p:sp>
        <p:nvSpPr>
          <p:cNvPr id="56336" name="Text Box 16"/>
          <p:cNvSpPr txBox="1">
            <a:spLocks noChangeArrowheads="1"/>
          </p:cNvSpPr>
          <p:nvPr/>
        </p:nvSpPr>
        <p:spPr bwMode="auto">
          <a:xfrm>
            <a:off x="119063" y="2747963"/>
            <a:ext cx="3386137" cy="457200"/>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rPr>
              <a:t>Electron Energy levels: </a:t>
            </a:r>
          </a:p>
        </p:txBody>
      </p:sp>
      <p:sp>
        <p:nvSpPr>
          <p:cNvPr id="56337" name="Text Box 17"/>
          <p:cNvSpPr txBox="1">
            <a:spLocks noChangeArrowheads="1"/>
          </p:cNvSpPr>
          <p:nvPr/>
        </p:nvSpPr>
        <p:spPr bwMode="auto">
          <a:xfrm rot="-5400000">
            <a:off x="1044575" y="541338"/>
            <a:ext cx="593725" cy="396875"/>
          </a:xfrm>
          <a:prstGeom prst="rect">
            <a:avLst/>
          </a:prstGeom>
          <a:noFill/>
          <a:ln w="9525">
            <a:noFill/>
            <a:miter lim="800000"/>
            <a:headEnd/>
            <a:tailEnd/>
          </a:ln>
          <a:effectLst/>
        </p:spPr>
        <p:txBody>
          <a:bodyPr wrap="none">
            <a:prstTxWarp prst="textNoShape">
              <a:avLst/>
            </a:prstTxWarp>
            <a:spAutoFit/>
          </a:bodyPr>
          <a:lstStyle/>
          <a:p>
            <a:r>
              <a:rPr lang="en-US" sz="2000"/>
              <a:t>5ev</a:t>
            </a:r>
          </a:p>
        </p:txBody>
      </p:sp>
      <p:sp>
        <p:nvSpPr>
          <p:cNvPr id="56338" name="Text Box 18"/>
          <p:cNvSpPr txBox="1">
            <a:spLocks noChangeArrowheads="1"/>
          </p:cNvSpPr>
          <p:nvPr/>
        </p:nvSpPr>
        <p:spPr bwMode="auto">
          <a:xfrm rot="-5400000">
            <a:off x="1724025" y="557213"/>
            <a:ext cx="593725" cy="396875"/>
          </a:xfrm>
          <a:prstGeom prst="rect">
            <a:avLst/>
          </a:prstGeom>
          <a:noFill/>
          <a:ln w="9525">
            <a:noFill/>
            <a:miter lim="800000"/>
            <a:headEnd/>
            <a:tailEnd/>
          </a:ln>
          <a:effectLst/>
        </p:spPr>
        <p:txBody>
          <a:bodyPr wrap="none">
            <a:prstTxWarp prst="textNoShape">
              <a:avLst/>
            </a:prstTxWarp>
            <a:spAutoFit/>
          </a:bodyPr>
          <a:lstStyle/>
          <a:p>
            <a:r>
              <a:rPr lang="en-US" sz="2000"/>
              <a:t>3ev</a:t>
            </a:r>
          </a:p>
        </p:txBody>
      </p:sp>
      <p:sp>
        <p:nvSpPr>
          <p:cNvPr id="56339" name="Text Box 19"/>
          <p:cNvSpPr txBox="1">
            <a:spLocks noChangeArrowheads="1"/>
          </p:cNvSpPr>
          <p:nvPr/>
        </p:nvSpPr>
        <p:spPr bwMode="auto">
          <a:xfrm rot="-5400000">
            <a:off x="2579688" y="593725"/>
            <a:ext cx="593725" cy="396875"/>
          </a:xfrm>
          <a:prstGeom prst="rect">
            <a:avLst/>
          </a:prstGeom>
          <a:noFill/>
          <a:ln w="9525">
            <a:noFill/>
            <a:miter lim="800000"/>
            <a:headEnd/>
            <a:tailEnd/>
          </a:ln>
          <a:effectLst/>
        </p:spPr>
        <p:txBody>
          <a:bodyPr wrap="none">
            <a:prstTxWarp prst="textNoShape">
              <a:avLst/>
            </a:prstTxWarp>
            <a:spAutoFit/>
          </a:bodyPr>
          <a:lstStyle/>
          <a:p>
            <a:r>
              <a:rPr lang="en-US" sz="2000"/>
              <a:t>2ev</a:t>
            </a:r>
          </a:p>
        </p:txBody>
      </p:sp>
      <p:sp>
        <p:nvSpPr>
          <p:cNvPr id="56340" name="Text Box 20"/>
          <p:cNvSpPr txBox="1">
            <a:spLocks noChangeArrowheads="1"/>
          </p:cNvSpPr>
          <p:nvPr/>
        </p:nvSpPr>
        <p:spPr bwMode="auto">
          <a:xfrm>
            <a:off x="3063875" y="584200"/>
            <a:ext cx="2166938" cy="457200"/>
          </a:xfrm>
          <a:prstGeom prst="rect">
            <a:avLst/>
          </a:prstGeom>
          <a:noFill/>
          <a:ln w="9525">
            <a:noFill/>
            <a:miter lim="800000"/>
            <a:headEnd/>
            <a:tailEnd/>
          </a:ln>
          <a:effectLst/>
        </p:spPr>
        <p:txBody>
          <a:bodyPr wrap="none">
            <a:prstTxWarp prst="textNoShape">
              <a:avLst/>
            </a:prstTxWarp>
            <a:spAutoFit/>
          </a:bodyPr>
          <a:lstStyle/>
          <a:p>
            <a:r>
              <a:rPr lang="en-US"/>
              <a:t>Photon energy</a:t>
            </a:r>
          </a:p>
        </p:txBody>
      </p:sp>
      <p:sp>
        <p:nvSpPr>
          <p:cNvPr id="56341" name="AutoShape 21"/>
          <p:cNvSpPr>
            <a:spLocks noChangeAspect="1" noChangeArrowheads="1" noTextEdit="1"/>
          </p:cNvSpPr>
          <p:nvPr/>
        </p:nvSpPr>
        <p:spPr bwMode="auto">
          <a:xfrm>
            <a:off x="192088" y="0"/>
            <a:ext cx="5972175" cy="1866900"/>
          </a:xfrm>
          <a:prstGeom prst="rect">
            <a:avLst/>
          </a:prstGeom>
          <a:noFill/>
          <a:ln w="9525">
            <a:noFill/>
            <a:miter lim="800000"/>
            <a:headEnd/>
            <a:tailEnd/>
          </a:ln>
        </p:spPr>
        <p:txBody>
          <a:bodyPr>
            <a:prstTxWarp prst="textNoShape">
              <a:avLst/>
            </a:prstTxWarp>
          </a:bodyPr>
          <a:lstStyle/>
          <a:p>
            <a:endParaRPr lang="en-US"/>
          </a:p>
        </p:txBody>
      </p:sp>
      <p:sp>
        <p:nvSpPr>
          <p:cNvPr id="56342" name="Rectangle 22"/>
          <p:cNvSpPr>
            <a:spLocks noChangeArrowheads="1"/>
          </p:cNvSpPr>
          <p:nvPr/>
        </p:nvSpPr>
        <p:spPr bwMode="auto">
          <a:xfrm>
            <a:off x="506413" y="142875"/>
            <a:ext cx="5343525" cy="1247775"/>
          </a:xfrm>
          <a:prstGeom prst="rect">
            <a:avLst/>
          </a:prstGeom>
          <a:noFill/>
          <a:ln w="9525">
            <a:solidFill>
              <a:srgbClr val="808080"/>
            </a:solidFill>
            <a:miter lim="800000"/>
            <a:headEnd/>
            <a:tailEnd/>
          </a:ln>
        </p:spPr>
        <p:txBody>
          <a:bodyPr>
            <a:prstTxWarp prst="textNoShape">
              <a:avLst/>
            </a:prstTxWarp>
          </a:bodyPr>
          <a:lstStyle/>
          <a:p>
            <a:endParaRPr lang="en-US"/>
          </a:p>
        </p:txBody>
      </p:sp>
      <p:sp>
        <p:nvSpPr>
          <p:cNvPr id="56343" name="Line 23"/>
          <p:cNvSpPr>
            <a:spLocks noChangeShapeType="1"/>
          </p:cNvSpPr>
          <p:nvPr/>
        </p:nvSpPr>
        <p:spPr bwMode="auto">
          <a:xfrm>
            <a:off x="506413" y="1390650"/>
            <a:ext cx="534352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56344" name="Line 24"/>
          <p:cNvSpPr>
            <a:spLocks noChangeShapeType="1"/>
          </p:cNvSpPr>
          <p:nvPr/>
        </p:nvSpPr>
        <p:spPr bwMode="auto">
          <a:xfrm flipV="1">
            <a:off x="5064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45" name="Line 25"/>
          <p:cNvSpPr>
            <a:spLocks noChangeShapeType="1"/>
          </p:cNvSpPr>
          <p:nvPr/>
        </p:nvSpPr>
        <p:spPr bwMode="auto">
          <a:xfrm flipV="1">
            <a:off x="5445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46" name="Line 26"/>
          <p:cNvSpPr>
            <a:spLocks noChangeShapeType="1"/>
          </p:cNvSpPr>
          <p:nvPr/>
        </p:nvSpPr>
        <p:spPr bwMode="auto">
          <a:xfrm flipV="1">
            <a:off x="5921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47" name="Line 27"/>
          <p:cNvSpPr>
            <a:spLocks noChangeShapeType="1"/>
          </p:cNvSpPr>
          <p:nvPr/>
        </p:nvSpPr>
        <p:spPr bwMode="auto">
          <a:xfrm flipV="1">
            <a:off x="6302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48" name="Line 28"/>
          <p:cNvSpPr>
            <a:spLocks noChangeShapeType="1"/>
          </p:cNvSpPr>
          <p:nvPr/>
        </p:nvSpPr>
        <p:spPr bwMode="auto">
          <a:xfrm flipV="1">
            <a:off x="6683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49" name="Line 29"/>
          <p:cNvSpPr>
            <a:spLocks noChangeShapeType="1"/>
          </p:cNvSpPr>
          <p:nvPr/>
        </p:nvSpPr>
        <p:spPr bwMode="auto">
          <a:xfrm flipV="1">
            <a:off x="7159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50" name="Line 30"/>
          <p:cNvSpPr>
            <a:spLocks noChangeShapeType="1"/>
          </p:cNvSpPr>
          <p:nvPr/>
        </p:nvSpPr>
        <p:spPr bwMode="auto">
          <a:xfrm flipV="1">
            <a:off x="7540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51" name="Line 31"/>
          <p:cNvSpPr>
            <a:spLocks noChangeShapeType="1"/>
          </p:cNvSpPr>
          <p:nvPr/>
        </p:nvSpPr>
        <p:spPr bwMode="auto">
          <a:xfrm flipV="1">
            <a:off x="7921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52" name="Line 32"/>
          <p:cNvSpPr>
            <a:spLocks noChangeShapeType="1"/>
          </p:cNvSpPr>
          <p:nvPr/>
        </p:nvSpPr>
        <p:spPr bwMode="auto">
          <a:xfrm flipV="1">
            <a:off x="8397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53" name="Line 33"/>
          <p:cNvSpPr>
            <a:spLocks noChangeShapeType="1"/>
          </p:cNvSpPr>
          <p:nvPr/>
        </p:nvSpPr>
        <p:spPr bwMode="auto">
          <a:xfrm flipV="1">
            <a:off x="8778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54" name="Line 34"/>
          <p:cNvSpPr>
            <a:spLocks noChangeShapeType="1"/>
          </p:cNvSpPr>
          <p:nvPr/>
        </p:nvSpPr>
        <p:spPr bwMode="auto">
          <a:xfrm flipV="1">
            <a:off x="9159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55" name="Line 35"/>
          <p:cNvSpPr>
            <a:spLocks noChangeShapeType="1"/>
          </p:cNvSpPr>
          <p:nvPr/>
        </p:nvSpPr>
        <p:spPr bwMode="auto">
          <a:xfrm flipV="1">
            <a:off x="9540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56" name="Line 36"/>
          <p:cNvSpPr>
            <a:spLocks noChangeShapeType="1"/>
          </p:cNvSpPr>
          <p:nvPr/>
        </p:nvSpPr>
        <p:spPr bwMode="auto">
          <a:xfrm flipV="1">
            <a:off x="10017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57" name="Line 37"/>
          <p:cNvSpPr>
            <a:spLocks noChangeShapeType="1"/>
          </p:cNvSpPr>
          <p:nvPr/>
        </p:nvSpPr>
        <p:spPr bwMode="auto">
          <a:xfrm flipV="1">
            <a:off x="10398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58" name="Line 38"/>
          <p:cNvSpPr>
            <a:spLocks noChangeShapeType="1"/>
          </p:cNvSpPr>
          <p:nvPr/>
        </p:nvSpPr>
        <p:spPr bwMode="auto">
          <a:xfrm flipV="1">
            <a:off x="10779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59" name="Line 39"/>
          <p:cNvSpPr>
            <a:spLocks noChangeShapeType="1"/>
          </p:cNvSpPr>
          <p:nvPr/>
        </p:nvSpPr>
        <p:spPr bwMode="auto">
          <a:xfrm flipV="1">
            <a:off x="11255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60" name="Line 40"/>
          <p:cNvSpPr>
            <a:spLocks noChangeShapeType="1"/>
          </p:cNvSpPr>
          <p:nvPr/>
        </p:nvSpPr>
        <p:spPr bwMode="auto">
          <a:xfrm flipV="1">
            <a:off x="11636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61" name="Line 41"/>
          <p:cNvSpPr>
            <a:spLocks noChangeShapeType="1"/>
          </p:cNvSpPr>
          <p:nvPr/>
        </p:nvSpPr>
        <p:spPr bwMode="auto">
          <a:xfrm flipV="1">
            <a:off x="12017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62" name="Line 42"/>
          <p:cNvSpPr>
            <a:spLocks noChangeShapeType="1"/>
          </p:cNvSpPr>
          <p:nvPr/>
        </p:nvSpPr>
        <p:spPr bwMode="auto">
          <a:xfrm flipV="1">
            <a:off x="12493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63" name="Line 43"/>
          <p:cNvSpPr>
            <a:spLocks noChangeShapeType="1"/>
          </p:cNvSpPr>
          <p:nvPr/>
        </p:nvSpPr>
        <p:spPr bwMode="auto">
          <a:xfrm flipV="1">
            <a:off x="12874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64" name="Line 44"/>
          <p:cNvSpPr>
            <a:spLocks noChangeShapeType="1"/>
          </p:cNvSpPr>
          <p:nvPr/>
        </p:nvSpPr>
        <p:spPr bwMode="auto">
          <a:xfrm flipV="1">
            <a:off x="13255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65" name="Line 45"/>
          <p:cNvSpPr>
            <a:spLocks noChangeShapeType="1"/>
          </p:cNvSpPr>
          <p:nvPr/>
        </p:nvSpPr>
        <p:spPr bwMode="auto">
          <a:xfrm flipV="1">
            <a:off x="13731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66" name="Line 46"/>
          <p:cNvSpPr>
            <a:spLocks noChangeShapeType="1"/>
          </p:cNvSpPr>
          <p:nvPr/>
        </p:nvSpPr>
        <p:spPr bwMode="auto">
          <a:xfrm flipV="1">
            <a:off x="14112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67" name="Line 47"/>
          <p:cNvSpPr>
            <a:spLocks noChangeShapeType="1"/>
          </p:cNvSpPr>
          <p:nvPr/>
        </p:nvSpPr>
        <p:spPr bwMode="auto">
          <a:xfrm flipV="1">
            <a:off x="14493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68" name="Line 48"/>
          <p:cNvSpPr>
            <a:spLocks noChangeShapeType="1"/>
          </p:cNvSpPr>
          <p:nvPr/>
        </p:nvSpPr>
        <p:spPr bwMode="auto">
          <a:xfrm flipV="1">
            <a:off x="14970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69" name="Line 49"/>
          <p:cNvSpPr>
            <a:spLocks noChangeShapeType="1"/>
          </p:cNvSpPr>
          <p:nvPr/>
        </p:nvSpPr>
        <p:spPr bwMode="auto">
          <a:xfrm flipV="1">
            <a:off x="15351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70" name="Line 50"/>
          <p:cNvSpPr>
            <a:spLocks noChangeShapeType="1"/>
          </p:cNvSpPr>
          <p:nvPr/>
        </p:nvSpPr>
        <p:spPr bwMode="auto">
          <a:xfrm flipV="1">
            <a:off x="15732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71" name="Line 51"/>
          <p:cNvSpPr>
            <a:spLocks noChangeShapeType="1"/>
          </p:cNvSpPr>
          <p:nvPr/>
        </p:nvSpPr>
        <p:spPr bwMode="auto">
          <a:xfrm flipV="1">
            <a:off x="16208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72" name="Line 52"/>
          <p:cNvSpPr>
            <a:spLocks noChangeShapeType="1"/>
          </p:cNvSpPr>
          <p:nvPr/>
        </p:nvSpPr>
        <p:spPr bwMode="auto">
          <a:xfrm flipV="1">
            <a:off x="16589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73" name="Line 53"/>
          <p:cNvSpPr>
            <a:spLocks noChangeShapeType="1"/>
          </p:cNvSpPr>
          <p:nvPr/>
        </p:nvSpPr>
        <p:spPr bwMode="auto">
          <a:xfrm flipV="1">
            <a:off x="16970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74" name="Line 54"/>
          <p:cNvSpPr>
            <a:spLocks noChangeShapeType="1"/>
          </p:cNvSpPr>
          <p:nvPr/>
        </p:nvSpPr>
        <p:spPr bwMode="auto">
          <a:xfrm flipV="1">
            <a:off x="17351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75" name="Line 55"/>
          <p:cNvSpPr>
            <a:spLocks noChangeShapeType="1"/>
          </p:cNvSpPr>
          <p:nvPr/>
        </p:nvSpPr>
        <p:spPr bwMode="auto">
          <a:xfrm flipV="1">
            <a:off x="17827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76" name="Line 56"/>
          <p:cNvSpPr>
            <a:spLocks noChangeShapeType="1"/>
          </p:cNvSpPr>
          <p:nvPr/>
        </p:nvSpPr>
        <p:spPr bwMode="auto">
          <a:xfrm flipV="1">
            <a:off x="18208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77" name="Line 57"/>
          <p:cNvSpPr>
            <a:spLocks noChangeShapeType="1"/>
          </p:cNvSpPr>
          <p:nvPr/>
        </p:nvSpPr>
        <p:spPr bwMode="auto">
          <a:xfrm flipV="1">
            <a:off x="18589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78" name="Line 58"/>
          <p:cNvSpPr>
            <a:spLocks noChangeShapeType="1"/>
          </p:cNvSpPr>
          <p:nvPr/>
        </p:nvSpPr>
        <p:spPr bwMode="auto">
          <a:xfrm flipV="1">
            <a:off x="19065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79" name="Line 59"/>
          <p:cNvSpPr>
            <a:spLocks noChangeShapeType="1"/>
          </p:cNvSpPr>
          <p:nvPr/>
        </p:nvSpPr>
        <p:spPr bwMode="auto">
          <a:xfrm flipV="1">
            <a:off x="19446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80" name="Line 60"/>
          <p:cNvSpPr>
            <a:spLocks noChangeShapeType="1"/>
          </p:cNvSpPr>
          <p:nvPr/>
        </p:nvSpPr>
        <p:spPr bwMode="auto">
          <a:xfrm flipV="1">
            <a:off x="19827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81" name="Line 61"/>
          <p:cNvSpPr>
            <a:spLocks noChangeShapeType="1"/>
          </p:cNvSpPr>
          <p:nvPr/>
        </p:nvSpPr>
        <p:spPr bwMode="auto">
          <a:xfrm flipV="1">
            <a:off x="20304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82" name="Line 62"/>
          <p:cNvSpPr>
            <a:spLocks noChangeShapeType="1"/>
          </p:cNvSpPr>
          <p:nvPr/>
        </p:nvSpPr>
        <p:spPr bwMode="auto">
          <a:xfrm flipV="1">
            <a:off x="20685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83" name="Line 63"/>
          <p:cNvSpPr>
            <a:spLocks noChangeShapeType="1"/>
          </p:cNvSpPr>
          <p:nvPr/>
        </p:nvSpPr>
        <p:spPr bwMode="auto">
          <a:xfrm flipV="1">
            <a:off x="21066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84" name="Line 64"/>
          <p:cNvSpPr>
            <a:spLocks noChangeShapeType="1"/>
          </p:cNvSpPr>
          <p:nvPr/>
        </p:nvSpPr>
        <p:spPr bwMode="auto">
          <a:xfrm flipV="1">
            <a:off x="21542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85" name="Line 65"/>
          <p:cNvSpPr>
            <a:spLocks noChangeShapeType="1"/>
          </p:cNvSpPr>
          <p:nvPr/>
        </p:nvSpPr>
        <p:spPr bwMode="auto">
          <a:xfrm flipV="1">
            <a:off x="21923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86" name="Line 66"/>
          <p:cNvSpPr>
            <a:spLocks noChangeShapeType="1"/>
          </p:cNvSpPr>
          <p:nvPr/>
        </p:nvSpPr>
        <p:spPr bwMode="auto">
          <a:xfrm flipV="1">
            <a:off x="22304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87" name="Line 67"/>
          <p:cNvSpPr>
            <a:spLocks noChangeShapeType="1"/>
          </p:cNvSpPr>
          <p:nvPr/>
        </p:nvSpPr>
        <p:spPr bwMode="auto">
          <a:xfrm flipV="1">
            <a:off x="22780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88" name="Line 68"/>
          <p:cNvSpPr>
            <a:spLocks noChangeShapeType="1"/>
          </p:cNvSpPr>
          <p:nvPr/>
        </p:nvSpPr>
        <p:spPr bwMode="auto">
          <a:xfrm flipV="1">
            <a:off x="23161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89" name="Line 69"/>
          <p:cNvSpPr>
            <a:spLocks noChangeShapeType="1"/>
          </p:cNvSpPr>
          <p:nvPr/>
        </p:nvSpPr>
        <p:spPr bwMode="auto">
          <a:xfrm flipV="1">
            <a:off x="23542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90" name="Line 70"/>
          <p:cNvSpPr>
            <a:spLocks noChangeShapeType="1"/>
          </p:cNvSpPr>
          <p:nvPr/>
        </p:nvSpPr>
        <p:spPr bwMode="auto">
          <a:xfrm flipV="1">
            <a:off x="24018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91" name="Line 71"/>
          <p:cNvSpPr>
            <a:spLocks noChangeShapeType="1"/>
          </p:cNvSpPr>
          <p:nvPr/>
        </p:nvSpPr>
        <p:spPr bwMode="auto">
          <a:xfrm flipV="1">
            <a:off x="24399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92" name="Line 72"/>
          <p:cNvSpPr>
            <a:spLocks noChangeShapeType="1"/>
          </p:cNvSpPr>
          <p:nvPr/>
        </p:nvSpPr>
        <p:spPr bwMode="auto">
          <a:xfrm flipV="1">
            <a:off x="24780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93" name="Line 73"/>
          <p:cNvSpPr>
            <a:spLocks noChangeShapeType="1"/>
          </p:cNvSpPr>
          <p:nvPr/>
        </p:nvSpPr>
        <p:spPr bwMode="auto">
          <a:xfrm flipV="1">
            <a:off x="25161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94" name="Line 74"/>
          <p:cNvSpPr>
            <a:spLocks noChangeShapeType="1"/>
          </p:cNvSpPr>
          <p:nvPr/>
        </p:nvSpPr>
        <p:spPr bwMode="auto">
          <a:xfrm flipV="1">
            <a:off x="25638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95" name="Line 75"/>
          <p:cNvSpPr>
            <a:spLocks noChangeShapeType="1"/>
          </p:cNvSpPr>
          <p:nvPr/>
        </p:nvSpPr>
        <p:spPr bwMode="auto">
          <a:xfrm flipV="1">
            <a:off x="26019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96" name="Line 76"/>
          <p:cNvSpPr>
            <a:spLocks noChangeShapeType="1"/>
          </p:cNvSpPr>
          <p:nvPr/>
        </p:nvSpPr>
        <p:spPr bwMode="auto">
          <a:xfrm flipV="1">
            <a:off x="26400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97" name="Line 77"/>
          <p:cNvSpPr>
            <a:spLocks noChangeShapeType="1"/>
          </p:cNvSpPr>
          <p:nvPr/>
        </p:nvSpPr>
        <p:spPr bwMode="auto">
          <a:xfrm flipV="1">
            <a:off x="26876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98" name="Line 78"/>
          <p:cNvSpPr>
            <a:spLocks noChangeShapeType="1"/>
          </p:cNvSpPr>
          <p:nvPr/>
        </p:nvSpPr>
        <p:spPr bwMode="auto">
          <a:xfrm flipV="1">
            <a:off x="27257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399" name="Line 79"/>
          <p:cNvSpPr>
            <a:spLocks noChangeShapeType="1"/>
          </p:cNvSpPr>
          <p:nvPr/>
        </p:nvSpPr>
        <p:spPr bwMode="auto">
          <a:xfrm flipV="1">
            <a:off x="27638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00" name="Line 80"/>
          <p:cNvSpPr>
            <a:spLocks noChangeShapeType="1"/>
          </p:cNvSpPr>
          <p:nvPr/>
        </p:nvSpPr>
        <p:spPr bwMode="auto">
          <a:xfrm flipV="1">
            <a:off x="28114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01" name="Line 81"/>
          <p:cNvSpPr>
            <a:spLocks noChangeShapeType="1"/>
          </p:cNvSpPr>
          <p:nvPr/>
        </p:nvSpPr>
        <p:spPr bwMode="auto">
          <a:xfrm flipV="1">
            <a:off x="28495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02" name="Line 82"/>
          <p:cNvSpPr>
            <a:spLocks noChangeShapeType="1"/>
          </p:cNvSpPr>
          <p:nvPr/>
        </p:nvSpPr>
        <p:spPr bwMode="auto">
          <a:xfrm flipV="1">
            <a:off x="28876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03" name="Line 83"/>
          <p:cNvSpPr>
            <a:spLocks noChangeShapeType="1"/>
          </p:cNvSpPr>
          <p:nvPr/>
        </p:nvSpPr>
        <p:spPr bwMode="auto">
          <a:xfrm flipV="1">
            <a:off x="29352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04" name="Line 84"/>
          <p:cNvSpPr>
            <a:spLocks noChangeShapeType="1"/>
          </p:cNvSpPr>
          <p:nvPr/>
        </p:nvSpPr>
        <p:spPr bwMode="auto">
          <a:xfrm flipV="1">
            <a:off x="29733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05" name="Line 85"/>
          <p:cNvSpPr>
            <a:spLocks noChangeShapeType="1"/>
          </p:cNvSpPr>
          <p:nvPr/>
        </p:nvSpPr>
        <p:spPr bwMode="auto">
          <a:xfrm flipV="1">
            <a:off x="30114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06" name="Line 86"/>
          <p:cNvSpPr>
            <a:spLocks noChangeShapeType="1"/>
          </p:cNvSpPr>
          <p:nvPr/>
        </p:nvSpPr>
        <p:spPr bwMode="auto">
          <a:xfrm flipV="1">
            <a:off x="30591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07" name="Line 87"/>
          <p:cNvSpPr>
            <a:spLocks noChangeShapeType="1"/>
          </p:cNvSpPr>
          <p:nvPr/>
        </p:nvSpPr>
        <p:spPr bwMode="auto">
          <a:xfrm flipV="1">
            <a:off x="30972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08" name="Line 88"/>
          <p:cNvSpPr>
            <a:spLocks noChangeShapeType="1"/>
          </p:cNvSpPr>
          <p:nvPr/>
        </p:nvSpPr>
        <p:spPr bwMode="auto">
          <a:xfrm flipV="1">
            <a:off x="31353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09" name="Line 89"/>
          <p:cNvSpPr>
            <a:spLocks noChangeShapeType="1"/>
          </p:cNvSpPr>
          <p:nvPr/>
        </p:nvSpPr>
        <p:spPr bwMode="auto">
          <a:xfrm flipV="1">
            <a:off x="31829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10" name="Line 90"/>
          <p:cNvSpPr>
            <a:spLocks noChangeShapeType="1"/>
          </p:cNvSpPr>
          <p:nvPr/>
        </p:nvSpPr>
        <p:spPr bwMode="auto">
          <a:xfrm flipV="1">
            <a:off x="32210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11" name="Line 91"/>
          <p:cNvSpPr>
            <a:spLocks noChangeShapeType="1"/>
          </p:cNvSpPr>
          <p:nvPr/>
        </p:nvSpPr>
        <p:spPr bwMode="auto">
          <a:xfrm flipV="1">
            <a:off x="32591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12" name="Line 92"/>
          <p:cNvSpPr>
            <a:spLocks noChangeShapeType="1"/>
          </p:cNvSpPr>
          <p:nvPr/>
        </p:nvSpPr>
        <p:spPr bwMode="auto">
          <a:xfrm flipV="1">
            <a:off x="32972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13" name="Line 93"/>
          <p:cNvSpPr>
            <a:spLocks noChangeShapeType="1"/>
          </p:cNvSpPr>
          <p:nvPr/>
        </p:nvSpPr>
        <p:spPr bwMode="auto">
          <a:xfrm flipV="1">
            <a:off x="33448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14" name="Line 94"/>
          <p:cNvSpPr>
            <a:spLocks noChangeShapeType="1"/>
          </p:cNvSpPr>
          <p:nvPr/>
        </p:nvSpPr>
        <p:spPr bwMode="auto">
          <a:xfrm flipV="1">
            <a:off x="33829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15" name="Line 95"/>
          <p:cNvSpPr>
            <a:spLocks noChangeShapeType="1"/>
          </p:cNvSpPr>
          <p:nvPr/>
        </p:nvSpPr>
        <p:spPr bwMode="auto">
          <a:xfrm flipV="1">
            <a:off x="34210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16" name="Line 96"/>
          <p:cNvSpPr>
            <a:spLocks noChangeShapeType="1"/>
          </p:cNvSpPr>
          <p:nvPr/>
        </p:nvSpPr>
        <p:spPr bwMode="auto">
          <a:xfrm flipV="1">
            <a:off x="34686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17" name="Line 97"/>
          <p:cNvSpPr>
            <a:spLocks noChangeShapeType="1"/>
          </p:cNvSpPr>
          <p:nvPr/>
        </p:nvSpPr>
        <p:spPr bwMode="auto">
          <a:xfrm flipV="1">
            <a:off x="35067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18" name="Line 98"/>
          <p:cNvSpPr>
            <a:spLocks noChangeShapeType="1"/>
          </p:cNvSpPr>
          <p:nvPr/>
        </p:nvSpPr>
        <p:spPr bwMode="auto">
          <a:xfrm flipV="1">
            <a:off x="35448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19" name="Line 99"/>
          <p:cNvSpPr>
            <a:spLocks noChangeShapeType="1"/>
          </p:cNvSpPr>
          <p:nvPr/>
        </p:nvSpPr>
        <p:spPr bwMode="auto">
          <a:xfrm flipV="1">
            <a:off x="35925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20" name="Line 100"/>
          <p:cNvSpPr>
            <a:spLocks noChangeShapeType="1"/>
          </p:cNvSpPr>
          <p:nvPr/>
        </p:nvSpPr>
        <p:spPr bwMode="auto">
          <a:xfrm flipV="1">
            <a:off x="36306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21" name="Line 101"/>
          <p:cNvSpPr>
            <a:spLocks noChangeShapeType="1"/>
          </p:cNvSpPr>
          <p:nvPr/>
        </p:nvSpPr>
        <p:spPr bwMode="auto">
          <a:xfrm flipV="1">
            <a:off x="36687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22" name="Line 102"/>
          <p:cNvSpPr>
            <a:spLocks noChangeShapeType="1"/>
          </p:cNvSpPr>
          <p:nvPr/>
        </p:nvSpPr>
        <p:spPr bwMode="auto">
          <a:xfrm flipV="1">
            <a:off x="37163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23" name="Line 103"/>
          <p:cNvSpPr>
            <a:spLocks noChangeShapeType="1"/>
          </p:cNvSpPr>
          <p:nvPr/>
        </p:nvSpPr>
        <p:spPr bwMode="auto">
          <a:xfrm flipV="1">
            <a:off x="37544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24" name="Line 104"/>
          <p:cNvSpPr>
            <a:spLocks noChangeShapeType="1"/>
          </p:cNvSpPr>
          <p:nvPr/>
        </p:nvSpPr>
        <p:spPr bwMode="auto">
          <a:xfrm flipV="1">
            <a:off x="37925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25" name="Line 105"/>
          <p:cNvSpPr>
            <a:spLocks noChangeShapeType="1"/>
          </p:cNvSpPr>
          <p:nvPr/>
        </p:nvSpPr>
        <p:spPr bwMode="auto">
          <a:xfrm flipV="1">
            <a:off x="38401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26" name="Line 106"/>
          <p:cNvSpPr>
            <a:spLocks noChangeShapeType="1"/>
          </p:cNvSpPr>
          <p:nvPr/>
        </p:nvSpPr>
        <p:spPr bwMode="auto">
          <a:xfrm flipV="1">
            <a:off x="38782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27" name="Line 107"/>
          <p:cNvSpPr>
            <a:spLocks noChangeShapeType="1"/>
          </p:cNvSpPr>
          <p:nvPr/>
        </p:nvSpPr>
        <p:spPr bwMode="auto">
          <a:xfrm flipV="1">
            <a:off x="39163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28" name="Line 108"/>
          <p:cNvSpPr>
            <a:spLocks noChangeShapeType="1"/>
          </p:cNvSpPr>
          <p:nvPr/>
        </p:nvSpPr>
        <p:spPr bwMode="auto">
          <a:xfrm flipV="1">
            <a:off x="39544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29" name="Line 109"/>
          <p:cNvSpPr>
            <a:spLocks noChangeShapeType="1"/>
          </p:cNvSpPr>
          <p:nvPr/>
        </p:nvSpPr>
        <p:spPr bwMode="auto">
          <a:xfrm flipV="1">
            <a:off x="40020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30" name="Line 110"/>
          <p:cNvSpPr>
            <a:spLocks noChangeShapeType="1"/>
          </p:cNvSpPr>
          <p:nvPr/>
        </p:nvSpPr>
        <p:spPr bwMode="auto">
          <a:xfrm flipV="1">
            <a:off x="40401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31" name="Line 111"/>
          <p:cNvSpPr>
            <a:spLocks noChangeShapeType="1"/>
          </p:cNvSpPr>
          <p:nvPr/>
        </p:nvSpPr>
        <p:spPr bwMode="auto">
          <a:xfrm flipV="1">
            <a:off x="40782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32" name="Line 112"/>
          <p:cNvSpPr>
            <a:spLocks noChangeShapeType="1"/>
          </p:cNvSpPr>
          <p:nvPr/>
        </p:nvSpPr>
        <p:spPr bwMode="auto">
          <a:xfrm flipV="1">
            <a:off x="41259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33" name="Line 113"/>
          <p:cNvSpPr>
            <a:spLocks noChangeShapeType="1"/>
          </p:cNvSpPr>
          <p:nvPr/>
        </p:nvSpPr>
        <p:spPr bwMode="auto">
          <a:xfrm flipV="1">
            <a:off x="41640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34" name="Line 114"/>
          <p:cNvSpPr>
            <a:spLocks noChangeShapeType="1"/>
          </p:cNvSpPr>
          <p:nvPr/>
        </p:nvSpPr>
        <p:spPr bwMode="auto">
          <a:xfrm flipV="1">
            <a:off x="42021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35" name="Line 115"/>
          <p:cNvSpPr>
            <a:spLocks noChangeShapeType="1"/>
          </p:cNvSpPr>
          <p:nvPr/>
        </p:nvSpPr>
        <p:spPr bwMode="auto">
          <a:xfrm flipV="1">
            <a:off x="42497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36" name="Line 116"/>
          <p:cNvSpPr>
            <a:spLocks noChangeShapeType="1"/>
          </p:cNvSpPr>
          <p:nvPr/>
        </p:nvSpPr>
        <p:spPr bwMode="auto">
          <a:xfrm flipV="1">
            <a:off x="42878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37" name="Line 117"/>
          <p:cNvSpPr>
            <a:spLocks noChangeShapeType="1"/>
          </p:cNvSpPr>
          <p:nvPr/>
        </p:nvSpPr>
        <p:spPr bwMode="auto">
          <a:xfrm flipV="1">
            <a:off x="43259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38" name="Line 118"/>
          <p:cNvSpPr>
            <a:spLocks noChangeShapeType="1"/>
          </p:cNvSpPr>
          <p:nvPr/>
        </p:nvSpPr>
        <p:spPr bwMode="auto">
          <a:xfrm flipV="1">
            <a:off x="43735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39" name="Line 119"/>
          <p:cNvSpPr>
            <a:spLocks noChangeShapeType="1"/>
          </p:cNvSpPr>
          <p:nvPr/>
        </p:nvSpPr>
        <p:spPr bwMode="auto">
          <a:xfrm flipV="1">
            <a:off x="44116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40" name="Line 120"/>
          <p:cNvSpPr>
            <a:spLocks noChangeShapeType="1"/>
          </p:cNvSpPr>
          <p:nvPr/>
        </p:nvSpPr>
        <p:spPr bwMode="auto">
          <a:xfrm flipV="1">
            <a:off x="44497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41" name="Line 121"/>
          <p:cNvSpPr>
            <a:spLocks noChangeShapeType="1"/>
          </p:cNvSpPr>
          <p:nvPr/>
        </p:nvSpPr>
        <p:spPr bwMode="auto">
          <a:xfrm flipV="1">
            <a:off x="44973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42" name="Line 122"/>
          <p:cNvSpPr>
            <a:spLocks noChangeShapeType="1"/>
          </p:cNvSpPr>
          <p:nvPr/>
        </p:nvSpPr>
        <p:spPr bwMode="auto">
          <a:xfrm flipV="1">
            <a:off x="45354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43" name="Line 123"/>
          <p:cNvSpPr>
            <a:spLocks noChangeShapeType="1"/>
          </p:cNvSpPr>
          <p:nvPr/>
        </p:nvSpPr>
        <p:spPr bwMode="auto">
          <a:xfrm flipV="1">
            <a:off x="45735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44" name="Line 124"/>
          <p:cNvSpPr>
            <a:spLocks noChangeShapeType="1"/>
          </p:cNvSpPr>
          <p:nvPr/>
        </p:nvSpPr>
        <p:spPr bwMode="auto">
          <a:xfrm flipV="1">
            <a:off x="46212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45" name="Line 125"/>
          <p:cNvSpPr>
            <a:spLocks noChangeShapeType="1"/>
          </p:cNvSpPr>
          <p:nvPr/>
        </p:nvSpPr>
        <p:spPr bwMode="auto">
          <a:xfrm flipV="1">
            <a:off x="46593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46" name="Line 126"/>
          <p:cNvSpPr>
            <a:spLocks noChangeShapeType="1"/>
          </p:cNvSpPr>
          <p:nvPr/>
        </p:nvSpPr>
        <p:spPr bwMode="auto">
          <a:xfrm flipV="1">
            <a:off x="46974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47" name="Line 127"/>
          <p:cNvSpPr>
            <a:spLocks noChangeShapeType="1"/>
          </p:cNvSpPr>
          <p:nvPr/>
        </p:nvSpPr>
        <p:spPr bwMode="auto">
          <a:xfrm flipV="1">
            <a:off x="47355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48" name="Line 128"/>
          <p:cNvSpPr>
            <a:spLocks noChangeShapeType="1"/>
          </p:cNvSpPr>
          <p:nvPr/>
        </p:nvSpPr>
        <p:spPr bwMode="auto">
          <a:xfrm flipV="1">
            <a:off x="47831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49" name="Line 129"/>
          <p:cNvSpPr>
            <a:spLocks noChangeShapeType="1"/>
          </p:cNvSpPr>
          <p:nvPr/>
        </p:nvSpPr>
        <p:spPr bwMode="auto">
          <a:xfrm flipV="1">
            <a:off x="48212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50" name="Line 130"/>
          <p:cNvSpPr>
            <a:spLocks noChangeShapeType="1"/>
          </p:cNvSpPr>
          <p:nvPr/>
        </p:nvSpPr>
        <p:spPr bwMode="auto">
          <a:xfrm flipV="1">
            <a:off x="48593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51" name="Line 131"/>
          <p:cNvSpPr>
            <a:spLocks noChangeShapeType="1"/>
          </p:cNvSpPr>
          <p:nvPr/>
        </p:nvSpPr>
        <p:spPr bwMode="auto">
          <a:xfrm flipV="1">
            <a:off x="49069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52" name="Line 132"/>
          <p:cNvSpPr>
            <a:spLocks noChangeShapeType="1"/>
          </p:cNvSpPr>
          <p:nvPr/>
        </p:nvSpPr>
        <p:spPr bwMode="auto">
          <a:xfrm flipV="1">
            <a:off x="49450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53" name="Line 133"/>
          <p:cNvSpPr>
            <a:spLocks noChangeShapeType="1"/>
          </p:cNvSpPr>
          <p:nvPr/>
        </p:nvSpPr>
        <p:spPr bwMode="auto">
          <a:xfrm flipV="1">
            <a:off x="49831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54" name="Line 134"/>
          <p:cNvSpPr>
            <a:spLocks noChangeShapeType="1"/>
          </p:cNvSpPr>
          <p:nvPr/>
        </p:nvSpPr>
        <p:spPr bwMode="auto">
          <a:xfrm flipV="1">
            <a:off x="50307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55" name="Line 135"/>
          <p:cNvSpPr>
            <a:spLocks noChangeShapeType="1"/>
          </p:cNvSpPr>
          <p:nvPr/>
        </p:nvSpPr>
        <p:spPr bwMode="auto">
          <a:xfrm flipV="1">
            <a:off x="50688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56" name="Line 136"/>
          <p:cNvSpPr>
            <a:spLocks noChangeShapeType="1"/>
          </p:cNvSpPr>
          <p:nvPr/>
        </p:nvSpPr>
        <p:spPr bwMode="auto">
          <a:xfrm flipV="1">
            <a:off x="51069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57" name="Line 137"/>
          <p:cNvSpPr>
            <a:spLocks noChangeShapeType="1"/>
          </p:cNvSpPr>
          <p:nvPr/>
        </p:nvSpPr>
        <p:spPr bwMode="auto">
          <a:xfrm flipV="1">
            <a:off x="51546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58" name="Line 138"/>
          <p:cNvSpPr>
            <a:spLocks noChangeShapeType="1"/>
          </p:cNvSpPr>
          <p:nvPr/>
        </p:nvSpPr>
        <p:spPr bwMode="auto">
          <a:xfrm flipV="1">
            <a:off x="51927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59" name="Line 139"/>
          <p:cNvSpPr>
            <a:spLocks noChangeShapeType="1"/>
          </p:cNvSpPr>
          <p:nvPr/>
        </p:nvSpPr>
        <p:spPr bwMode="auto">
          <a:xfrm flipV="1">
            <a:off x="52308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60" name="Line 140"/>
          <p:cNvSpPr>
            <a:spLocks noChangeShapeType="1"/>
          </p:cNvSpPr>
          <p:nvPr/>
        </p:nvSpPr>
        <p:spPr bwMode="auto">
          <a:xfrm flipV="1">
            <a:off x="52784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61" name="Line 141"/>
          <p:cNvSpPr>
            <a:spLocks noChangeShapeType="1"/>
          </p:cNvSpPr>
          <p:nvPr/>
        </p:nvSpPr>
        <p:spPr bwMode="auto">
          <a:xfrm flipV="1">
            <a:off x="53165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62" name="Line 142"/>
          <p:cNvSpPr>
            <a:spLocks noChangeShapeType="1"/>
          </p:cNvSpPr>
          <p:nvPr/>
        </p:nvSpPr>
        <p:spPr bwMode="auto">
          <a:xfrm flipV="1">
            <a:off x="53546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63" name="Line 143"/>
          <p:cNvSpPr>
            <a:spLocks noChangeShapeType="1"/>
          </p:cNvSpPr>
          <p:nvPr/>
        </p:nvSpPr>
        <p:spPr bwMode="auto">
          <a:xfrm flipV="1">
            <a:off x="54022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64" name="Line 144"/>
          <p:cNvSpPr>
            <a:spLocks noChangeShapeType="1"/>
          </p:cNvSpPr>
          <p:nvPr/>
        </p:nvSpPr>
        <p:spPr bwMode="auto">
          <a:xfrm flipV="1">
            <a:off x="54403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65" name="Line 145"/>
          <p:cNvSpPr>
            <a:spLocks noChangeShapeType="1"/>
          </p:cNvSpPr>
          <p:nvPr/>
        </p:nvSpPr>
        <p:spPr bwMode="auto">
          <a:xfrm flipV="1">
            <a:off x="54784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66" name="Line 146"/>
          <p:cNvSpPr>
            <a:spLocks noChangeShapeType="1"/>
          </p:cNvSpPr>
          <p:nvPr/>
        </p:nvSpPr>
        <p:spPr bwMode="auto">
          <a:xfrm flipV="1">
            <a:off x="55165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67" name="Line 147"/>
          <p:cNvSpPr>
            <a:spLocks noChangeShapeType="1"/>
          </p:cNvSpPr>
          <p:nvPr/>
        </p:nvSpPr>
        <p:spPr bwMode="auto">
          <a:xfrm flipV="1">
            <a:off x="55641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68" name="Line 148"/>
          <p:cNvSpPr>
            <a:spLocks noChangeShapeType="1"/>
          </p:cNvSpPr>
          <p:nvPr/>
        </p:nvSpPr>
        <p:spPr bwMode="auto">
          <a:xfrm flipV="1">
            <a:off x="56022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69" name="Line 149"/>
          <p:cNvSpPr>
            <a:spLocks noChangeShapeType="1"/>
          </p:cNvSpPr>
          <p:nvPr/>
        </p:nvSpPr>
        <p:spPr bwMode="auto">
          <a:xfrm flipV="1">
            <a:off x="56403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70" name="Line 150"/>
          <p:cNvSpPr>
            <a:spLocks noChangeShapeType="1"/>
          </p:cNvSpPr>
          <p:nvPr/>
        </p:nvSpPr>
        <p:spPr bwMode="auto">
          <a:xfrm flipV="1">
            <a:off x="56880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71" name="Line 151"/>
          <p:cNvSpPr>
            <a:spLocks noChangeShapeType="1"/>
          </p:cNvSpPr>
          <p:nvPr/>
        </p:nvSpPr>
        <p:spPr bwMode="auto">
          <a:xfrm flipV="1">
            <a:off x="57261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72" name="Line 152"/>
          <p:cNvSpPr>
            <a:spLocks noChangeShapeType="1"/>
          </p:cNvSpPr>
          <p:nvPr/>
        </p:nvSpPr>
        <p:spPr bwMode="auto">
          <a:xfrm flipV="1">
            <a:off x="57642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73" name="Line 153"/>
          <p:cNvSpPr>
            <a:spLocks noChangeShapeType="1"/>
          </p:cNvSpPr>
          <p:nvPr/>
        </p:nvSpPr>
        <p:spPr bwMode="auto">
          <a:xfrm flipV="1">
            <a:off x="58118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74" name="Line 154"/>
          <p:cNvSpPr>
            <a:spLocks noChangeShapeType="1"/>
          </p:cNvSpPr>
          <p:nvPr/>
        </p:nvSpPr>
        <p:spPr bwMode="auto">
          <a:xfrm flipV="1">
            <a:off x="58499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6475" name="Line 155"/>
          <p:cNvSpPr>
            <a:spLocks noChangeShapeType="1"/>
          </p:cNvSpPr>
          <p:nvPr/>
        </p:nvSpPr>
        <p:spPr bwMode="auto">
          <a:xfrm flipV="1">
            <a:off x="50641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76" name="Line 156"/>
          <p:cNvSpPr>
            <a:spLocks noChangeShapeType="1"/>
          </p:cNvSpPr>
          <p:nvPr/>
        </p:nvSpPr>
        <p:spPr bwMode="auto">
          <a:xfrm flipV="1">
            <a:off x="91598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77" name="Line 157"/>
          <p:cNvSpPr>
            <a:spLocks noChangeShapeType="1"/>
          </p:cNvSpPr>
          <p:nvPr/>
        </p:nvSpPr>
        <p:spPr bwMode="auto">
          <a:xfrm flipV="1">
            <a:off x="132556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78" name="Line 158"/>
          <p:cNvSpPr>
            <a:spLocks noChangeShapeType="1"/>
          </p:cNvSpPr>
          <p:nvPr/>
        </p:nvSpPr>
        <p:spPr bwMode="auto">
          <a:xfrm flipV="1">
            <a:off x="173513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79" name="Line 159"/>
          <p:cNvSpPr>
            <a:spLocks noChangeShapeType="1"/>
          </p:cNvSpPr>
          <p:nvPr/>
        </p:nvSpPr>
        <p:spPr bwMode="auto">
          <a:xfrm flipV="1">
            <a:off x="215423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80" name="Line 160"/>
          <p:cNvSpPr>
            <a:spLocks noChangeShapeType="1"/>
          </p:cNvSpPr>
          <p:nvPr/>
        </p:nvSpPr>
        <p:spPr bwMode="auto">
          <a:xfrm flipV="1">
            <a:off x="256381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81" name="Line 161"/>
          <p:cNvSpPr>
            <a:spLocks noChangeShapeType="1"/>
          </p:cNvSpPr>
          <p:nvPr/>
        </p:nvSpPr>
        <p:spPr bwMode="auto">
          <a:xfrm flipV="1">
            <a:off x="297338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82" name="Line 162"/>
          <p:cNvSpPr>
            <a:spLocks noChangeShapeType="1"/>
          </p:cNvSpPr>
          <p:nvPr/>
        </p:nvSpPr>
        <p:spPr bwMode="auto">
          <a:xfrm flipV="1">
            <a:off x="338296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83" name="Line 163"/>
          <p:cNvSpPr>
            <a:spLocks noChangeShapeType="1"/>
          </p:cNvSpPr>
          <p:nvPr/>
        </p:nvSpPr>
        <p:spPr bwMode="auto">
          <a:xfrm flipV="1">
            <a:off x="379253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84" name="Line 164"/>
          <p:cNvSpPr>
            <a:spLocks noChangeShapeType="1"/>
          </p:cNvSpPr>
          <p:nvPr/>
        </p:nvSpPr>
        <p:spPr bwMode="auto">
          <a:xfrm flipV="1">
            <a:off x="420211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85" name="Line 165"/>
          <p:cNvSpPr>
            <a:spLocks noChangeShapeType="1"/>
          </p:cNvSpPr>
          <p:nvPr/>
        </p:nvSpPr>
        <p:spPr bwMode="auto">
          <a:xfrm flipV="1">
            <a:off x="462121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86" name="Line 166"/>
          <p:cNvSpPr>
            <a:spLocks noChangeShapeType="1"/>
          </p:cNvSpPr>
          <p:nvPr/>
        </p:nvSpPr>
        <p:spPr bwMode="auto">
          <a:xfrm flipV="1">
            <a:off x="503078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87" name="Line 167"/>
          <p:cNvSpPr>
            <a:spLocks noChangeShapeType="1"/>
          </p:cNvSpPr>
          <p:nvPr/>
        </p:nvSpPr>
        <p:spPr bwMode="auto">
          <a:xfrm flipV="1">
            <a:off x="544036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88" name="Line 168"/>
          <p:cNvSpPr>
            <a:spLocks noChangeShapeType="1"/>
          </p:cNvSpPr>
          <p:nvPr/>
        </p:nvSpPr>
        <p:spPr bwMode="auto">
          <a:xfrm flipV="1">
            <a:off x="584993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6489" name="Line 169"/>
          <p:cNvSpPr>
            <a:spLocks noChangeShapeType="1"/>
          </p:cNvSpPr>
          <p:nvPr/>
        </p:nvSpPr>
        <p:spPr bwMode="auto">
          <a:xfrm flipV="1">
            <a:off x="1525588" y="142875"/>
            <a:ext cx="1587" cy="1247775"/>
          </a:xfrm>
          <a:prstGeom prst="line">
            <a:avLst/>
          </a:prstGeom>
          <a:noFill/>
          <a:ln w="28575">
            <a:solidFill>
              <a:srgbClr val="000000"/>
            </a:solidFill>
            <a:round/>
            <a:headEnd/>
            <a:tailEnd/>
          </a:ln>
        </p:spPr>
        <p:txBody>
          <a:bodyPr>
            <a:prstTxWarp prst="textNoShape">
              <a:avLst/>
            </a:prstTxWarp>
          </a:bodyPr>
          <a:lstStyle/>
          <a:p>
            <a:endParaRPr lang="en-US"/>
          </a:p>
        </p:txBody>
      </p:sp>
      <p:sp>
        <p:nvSpPr>
          <p:cNvPr id="56490" name="Line 170"/>
          <p:cNvSpPr>
            <a:spLocks noChangeShapeType="1"/>
          </p:cNvSpPr>
          <p:nvPr/>
        </p:nvSpPr>
        <p:spPr bwMode="auto">
          <a:xfrm flipV="1">
            <a:off x="2201863" y="142875"/>
            <a:ext cx="1587" cy="1247775"/>
          </a:xfrm>
          <a:prstGeom prst="line">
            <a:avLst/>
          </a:prstGeom>
          <a:noFill/>
          <a:ln w="28575">
            <a:solidFill>
              <a:srgbClr val="333399"/>
            </a:solidFill>
            <a:round/>
            <a:headEnd/>
            <a:tailEnd/>
          </a:ln>
        </p:spPr>
        <p:txBody>
          <a:bodyPr>
            <a:prstTxWarp prst="textNoShape">
              <a:avLst/>
            </a:prstTxWarp>
          </a:bodyPr>
          <a:lstStyle/>
          <a:p>
            <a:endParaRPr lang="en-US"/>
          </a:p>
        </p:txBody>
      </p:sp>
      <p:sp>
        <p:nvSpPr>
          <p:cNvPr id="56491" name="Line 171"/>
          <p:cNvSpPr>
            <a:spLocks noChangeShapeType="1"/>
          </p:cNvSpPr>
          <p:nvPr/>
        </p:nvSpPr>
        <p:spPr bwMode="auto">
          <a:xfrm flipV="1">
            <a:off x="3059113" y="142875"/>
            <a:ext cx="1587" cy="1247775"/>
          </a:xfrm>
          <a:prstGeom prst="line">
            <a:avLst/>
          </a:prstGeom>
          <a:noFill/>
          <a:ln w="28575">
            <a:solidFill>
              <a:srgbClr val="FF0000"/>
            </a:solidFill>
            <a:round/>
            <a:headEnd/>
            <a:tailEnd/>
          </a:ln>
        </p:spPr>
        <p:txBody>
          <a:bodyPr>
            <a:prstTxWarp prst="textNoShape">
              <a:avLst/>
            </a:prstTxWarp>
          </a:bodyPr>
          <a:lstStyle/>
          <a:p>
            <a:endParaRPr lang="en-US"/>
          </a:p>
        </p:txBody>
      </p:sp>
      <p:sp>
        <p:nvSpPr>
          <p:cNvPr id="56492" name="Rectangle 172"/>
          <p:cNvSpPr>
            <a:spLocks noChangeArrowheads="1"/>
          </p:cNvSpPr>
          <p:nvPr/>
        </p:nvSpPr>
        <p:spPr bwMode="auto">
          <a:xfrm>
            <a:off x="468313" y="1524000"/>
            <a:ext cx="98425"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0</a:t>
            </a:r>
            <a:endParaRPr lang="en-US" sz="1400"/>
          </a:p>
        </p:txBody>
      </p:sp>
      <p:sp>
        <p:nvSpPr>
          <p:cNvPr id="56493" name="Rectangle 173"/>
          <p:cNvSpPr>
            <a:spLocks noChangeArrowheads="1"/>
          </p:cNvSpPr>
          <p:nvPr/>
        </p:nvSpPr>
        <p:spPr bwMode="auto">
          <a:xfrm>
            <a:off x="801688"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100</a:t>
            </a:r>
            <a:endParaRPr lang="en-US" sz="1400"/>
          </a:p>
        </p:txBody>
      </p:sp>
      <p:sp>
        <p:nvSpPr>
          <p:cNvPr id="56494" name="Rectangle 174"/>
          <p:cNvSpPr>
            <a:spLocks noChangeArrowheads="1"/>
          </p:cNvSpPr>
          <p:nvPr/>
        </p:nvSpPr>
        <p:spPr bwMode="auto">
          <a:xfrm>
            <a:off x="1211263"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200</a:t>
            </a:r>
            <a:endParaRPr lang="en-US" sz="1400"/>
          </a:p>
        </p:txBody>
      </p:sp>
      <p:sp>
        <p:nvSpPr>
          <p:cNvPr id="56495" name="Rectangle 175"/>
          <p:cNvSpPr>
            <a:spLocks noChangeArrowheads="1"/>
          </p:cNvSpPr>
          <p:nvPr/>
        </p:nvSpPr>
        <p:spPr bwMode="auto">
          <a:xfrm>
            <a:off x="1620838"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300</a:t>
            </a:r>
            <a:endParaRPr lang="en-US" sz="1400"/>
          </a:p>
        </p:txBody>
      </p:sp>
      <p:sp>
        <p:nvSpPr>
          <p:cNvPr id="56496" name="Rectangle 176"/>
          <p:cNvSpPr>
            <a:spLocks noChangeArrowheads="1"/>
          </p:cNvSpPr>
          <p:nvPr/>
        </p:nvSpPr>
        <p:spPr bwMode="auto">
          <a:xfrm>
            <a:off x="2039938"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400</a:t>
            </a:r>
            <a:endParaRPr lang="en-US" sz="1400"/>
          </a:p>
        </p:txBody>
      </p:sp>
      <p:sp>
        <p:nvSpPr>
          <p:cNvPr id="56497" name="Rectangle 177"/>
          <p:cNvSpPr>
            <a:spLocks noChangeArrowheads="1"/>
          </p:cNvSpPr>
          <p:nvPr/>
        </p:nvSpPr>
        <p:spPr bwMode="auto">
          <a:xfrm>
            <a:off x="2449513"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500</a:t>
            </a:r>
            <a:endParaRPr lang="en-US" sz="1400"/>
          </a:p>
        </p:txBody>
      </p:sp>
      <p:sp>
        <p:nvSpPr>
          <p:cNvPr id="56498" name="Rectangle 178"/>
          <p:cNvSpPr>
            <a:spLocks noChangeArrowheads="1"/>
          </p:cNvSpPr>
          <p:nvPr/>
        </p:nvSpPr>
        <p:spPr bwMode="auto">
          <a:xfrm>
            <a:off x="2859088"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600</a:t>
            </a:r>
            <a:endParaRPr lang="en-US" sz="1400"/>
          </a:p>
        </p:txBody>
      </p:sp>
      <p:sp>
        <p:nvSpPr>
          <p:cNvPr id="56499" name="Rectangle 179"/>
          <p:cNvSpPr>
            <a:spLocks noChangeArrowheads="1"/>
          </p:cNvSpPr>
          <p:nvPr/>
        </p:nvSpPr>
        <p:spPr bwMode="auto">
          <a:xfrm>
            <a:off x="3268663"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700</a:t>
            </a:r>
            <a:endParaRPr lang="en-US" sz="1400"/>
          </a:p>
        </p:txBody>
      </p:sp>
      <p:sp>
        <p:nvSpPr>
          <p:cNvPr id="56500" name="Rectangle 180"/>
          <p:cNvSpPr>
            <a:spLocks noChangeArrowheads="1"/>
          </p:cNvSpPr>
          <p:nvPr/>
        </p:nvSpPr>
        <p:spPr bwMode="auto">
          <a:xfrm>
            <a:off x="3678238" y="1524000"/>
            <a:ext cx="642937"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800  nm</a:t>
            </a:r>
            <a:endParaRPr lang="en-US" sz="1400"/>
          </a:p>
        </p:txBody>
      </p:sp>
      <p:sp>
        <p:nvSpPr>
          <p:cNvPr id="56501" name="Rectangle 181"/>
          <p:cNvSpPr>
            <a:spLocks noChangeArrowheads="1"/>
          </p:cNvSpPr>
          <p:nvPr/>
        </p:nvSpPr>
        <p:spPr bwMode="auto">
          <a:xfrm>
            <a:off x="239713" y="47625"/>
            <a:ext cx="5867400" cy="1771650"/>
          </a:xfrm>
          <a:prstGeom prst="rect">
            <a:avLst/>
          </a:prstGeom>
          <a:noFill/>
          <a:ln w="0">
            <a:solidFill>
              <a:srgbClr val="000000"/>
            </a:solidFill>
            <a:miter lim="800000"/>
            <a:headEnd/>
            <a:tailEnd/>
          </a:ln>
        </p:spPr>
        <p:txBody>
          <a:bodyPr>
            <a:prstTxWarp prst="textNoShape">
              <a:avLst/>
            </a:prstTxWarp>
          </a:bodyPr>
          <a:lstStyle/>
          <a:p>
            <a:endParaRPr lang="en-US"/>
          </a:p>
        </p:txBody>
      </p:sp>
      <p:sp>
        <p:nvSpPr>
          <p:cNvPr id="56502" name="Text Box 182"/>
          <p:cNvSpPr txBox="1">
            <a:spLocks noChangeArrowheads="1"/>
          </p:cNvSpPr>
          <p:nvPr/>
        </p:nvSpPr>
        <p:spPr bwMode="auto">
          <a:xfrm>
            <a:off x="6457950" y="4486275"/>
            <a:ext cx="855663" cy="457200"/>
          </a:xfrm>
          <a:prstGeom prst="rect">
            <a:avLst/>
          </a:prstGeom>
          <a:noFill/>
          <a:ln w="9525">
            <a:noFill/>
            <a:miter lim="800000"/>
            <a:headEnd/>
            <a:tailEnd/>
          </a:ln>
          <a:effectLst/>
        </p:spPr>
        <p:txBody>
          <a:bodyPr>
            <a:prstTxWarp prst="textNoShape">
              <a:avLst/>
            </a:prstTxWarp>
            <a:spAutoFit/>
          </a:bodyPr>
          <a:lstStyle/>
          <a:p>
            <a:r>
              <a:rPr lang="en-US"/>
              <a:t>-2eV</a:t>
            </a:r>
          </a:p>
        </p:txBody>
      </p:sp>
      <p:sp>
        <p:nvSpPr>
          <p:cNvPr id="56503" name="Text Box 183"/>
          <p:cNvSpPr txBox="1">
            <a:spLocks noChangeArrowheads="1"/>
          </p:cNvSpPr>
          <p:nvPr/>
        </p:nvSpPr>
        <p:spPr bwMode="auto">
          <a:xfrm>
            <a:off x="6465888" y="5314950"/>
            <a:ext cx="828675" cy="457200"/>
          </a:xfrm>
          <a:prstGeom prst="rect">
            <a:avLst/>
          </a:prstGeom>
          <a:noFill/>
          <a:ln w="9525">
            <a:noFill/>
            <a:miter lim="800000"/>
            <a:headEnd/>
            <a:tailEnd/>
          </a:ln>
          <a:effectLst/>
        </p:spPr>
        <p:txBody>
          <a:bodyPr wrap="none">
            <a:prstTxWarp prst="textNoShape">
              <a:avLst/>
            </a:prstTxWarp>
            <a:spAutoFit/>
          </a:bodyPr>
          <a:lstStyle/>
          <a:p>
            <a:r>
              <a:rPr lang="en-US"/>
              <a:t>-5eV</a:t>
            </a:r>
          </a:p>
        </p:txBody>
      </p:sp>
      <p:sp>
        <p:nvSpPr>
          <p:cNvPr id="56504" name="Line 184"/>
          <p:cNvSpPr>
            <a:spLocks noChangeShapeType="1"/>
          </p:cNvSpPr>
          <p:nvPr/>
        </p:nvSpPr>
        <p:spPr bwMode="auto">
          <a:xfrm>
            <a:off x="5978525" y="4706938"/>
            <a:ext cx="4445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505" name="Line 185"/>
          <p:cNvSpPr>
            <a:spLocks noChangeShapeType="1"/>
          </p:cNvSpPr>
          <p:nvPr/>
        </p:nvSpPr>
        <p:spPr bwMode="auto">
          <a:xfrm>
            <a:off x="5989638" y="5514975"/>
            <a:ext cx="4445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506" name="Line 186"/>
          <p:cNvSpPr>
            <a:spLocks noChangeShapeType="1"/>
          </p:cNvSpPr>
          <p:nvPr/>
        </p:nvSpPr>
        <p:spPr bwMode="auto">
          <a:xfrm>
            <a:off x="6000750" y="4194175"/>
            <a:ext cx="444500"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56507" name="Text Box 187"/>
          <p:cNvSpPr txBox="1">
            <a:spLocks noChangeArrowheads="1"/>
          </p:cNvSpPr>
          <p:nvPr/>
        </p:nvSpPr>
        <p:spPr bwMode="auto">
          <a:xfrm>
            <a:off x="6510338" y="4006850"/>
            <a:ext cx="855662" cy="457200"/>
          </a:xfrm>
          <a:prstGeom prst="rect">
            <a:avLst/>
          </a:prstGeom>
          <a:noFill/>
          <a:ln w="9525">
            <a:noFill/>
            <a:miter lim="800000"/>
            <a:headEnd/>
            <a:tailEnd/>
          </a:ln>
          <a:effectLst/>
        </p:spPr>
        <p:txBody>
          <a:bodyPr>
            <a:prstTxWarp prst="textNoShape">
              <a:avLst/>
            </a:prstTxWarp>
            <a:spAutoFit/>
          </a:bodyPr>
          <a:lstStyle/>
          <a:p>
            <a:r>
              <a:rPr lang="en-US"/>
              <a:t>0eV</a:t>
            </a:r>
          </a:p>
        </p:txBody>
      </p:sp>
      <p:grpSp>
        <p:nvGrpSpPr>
          <p:cNvPr id="3" name="Group 188"/>
          <p:cNvGrpSpPr>
            <a:grpSpLocks/>
          </p:cNvGrpSpPr>
          <p:nvPr/>
        </p:nvGrpSpPr>
        <p:grpSpPr bwMode="auto">
          <a:xfrm>
            <a:off x="4303713" y="4235450"/>
            <a:ext cx="658812" cy="2398713"/>
            <a:chOff x="1564" y="2675"/>
            <a:chExt cx="752" cy="1511"/>
          </a:xfrm>
        </p:grpSpPr>
        <p:sp>
          <p:nvSpPr>
            <p:cNvPr id="56509" name="Line 189"/>
            <p:cNvSpPr>
              <a:spLocks noChangeShapeType="1"/>
            </p:cNvSpPr>
            <p:nvPr/>
          </p:nvSpPr>
          <p:spPr bwMode="auto">
            <a:xfrm>
              <a:off x="1618" y="2675"/>
              <a:ext cx="682"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56510" name="Line 190"/>
            <p:cNvSpPr>
              <a:spLocks noChangeShapeType="1"/>
            </p:cNvSpPr>
            <p:nvPr/>
          </p:nvSpPr>
          <p:spPr bwMode="auto">
            <a:xfrm>
              <a:off x="1585" y="396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511" name="Line 191"/>
            <p:cNvSpPr>
              <a:spLocks noChangeShapeType="1"/>
            </p:cNvSpPr>
            <p:nvPr/>
          </p:nvSpPr>
          <p:spPr bwMode="auto">
            <a:xfrm>
              <a:off x="1634" y="3808"/>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512" name="Line 192"/>
            <p:cNvSpPr>
              <a:spLocks noChangeShapeType="1"/>
            </p:cNvSpPr>
            <p:nvPr/>
          </p:nvSpPr>
          <p:spPr bwMode="auto">
            <a:xfrm>
              <a:off x="1564" y="3481"/>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513" name="Line 193"/>
            <p:cNvSpPr>
              <a:spLocks noChangeShapeType="1"/>
            </p:cNvSpPr>
            <p:nvPr/>
          </p:nvSpPr>
          <p:spPr bwMode="auto">
            <a:xfrm>
              <a:off x="1613" y="4186"/>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56514" name="Text Box 194"/>
          <p:cNvSpPr txBox="1">
            <a:spLocks noChangeArrowheads="1"/>
          </p:cNvSpPr>
          <p:nvPr/>
        </p:nvSpPr>
        <p:spPr bwMode="auto">
          <a:xfrm>
            <a:off x="4887913" y="6400800"/>
            <a:ext cx="996950" cy="457200"/>
          </a:xfrm>
          <a:prstGeom prst="rect">
            <a:avLst/>
          </a:prstGeom>
          <a:noFill/>
          <a:ln w="9525">
            <a:noFill/>
            <a:miter lim="800000"/>
            <a:headEnd/>
            <a:tailEnd/>
          </a:ln>
          <a:effectLst/>
        </p:spPr>
        <p:txBody>
          <a:bodyPr wrap="none">
            <a:prstTxWarp prst="textNoShape">
              <a:avLst/>
            </a:prstTxWarp>
            <a:spAutoFit/>
          </a:bodyPr>
          <a:lstStyle/>
          <a:p>
            <a:r>
              <a:rPr lang="en-US"/>
              <a:t>-10eV</a:t>
            </a:r>
          </a:p>
        </p:txBody>
      </p:sp>
      <p:sp>
        <p:nvSpPr>
          <p:cNvPr id="56515" name="Text Box 195"/>
          <p:cNvSpPr txBox="1">
            <a:spLocks noChangeArrowheads="1"/>
          </p:cNvSpPr>
          <p:nvPr/>
        </p:nvSpPr>
        <p:spPr bwMode="auto">
          <a:xfrm>
            <a:off x="3243263" y="3540125"/>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56516" name="Text Box 196"/>
          <p:cNvSpPr txBox="1">
            <a:spLocks noChangeArrowheads="1"/>
          </p:cNvSpPr>
          <p:nvPr/>
        </p:nvSpPr>
        <p:spPr bwMode="auto">
          <a:xfrm>
            <a:off x="4892675" y="3449638"/>
            <a:ext cx="404813"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56517" name="Text Box 197"/>
          <p:cNvSpPr txBox="1">
            <a:spLocks noChangeArrowheads="1"/>
          </p:cNvSpPr>
          <p:nvPr/>
        </p:nvSpPr>
        <p:spPr bwMode="auto">
          <a:xfrm>
            <a:off x="6297613" y="3494088"/>
            <a:ext cx="404812"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56518" name="Text Box 198"/>
          <p:cNvSpPr txBox="1">
            <a:spLocks noChangeArrowheads="1"/>
          </p:cNvSpPr>
          <p:nvPr/>
        </p:nvSpPr>
        <p:spPr bwMode="auto">
          <a:xfrm>
            <a:off x="7777163" y="3508375"/>
            <a:ext cx="387350" cy="457200"/>
          </a:xfrm>
          <a:prstGeom prst="rect">
            <a:avLst/>
          </a:prstGeom>
          <a:noFill/>
          <a:ln w="9525">
            <a:noFill/>
            <a:miter lim="800000"/>
            <a:headEnd/>
            <a:tailEnd/>
          </a:ln>
          <a:effectLst/>
        </p:spPr>
        <p:txBody>
          <a:bodyPr wrap="none">
            <a:prstTxWarp prst="textNoShape">
              <a:avLst/>
            </a:prstTxWarp>
            <a:spAutoFit/>
          </a:bodyPr>
          <a:lstStyle/>
          <a:p>
            <a:r>
              <a:rPr lang="en-US"/>
              <a:t>E</a:t>
            </a:r>
          </a:p>
        </p:txBody>
      </p:sp>
      <p:sp>
        <p:nvSpPr>
          <p:cNvPr id="56519" name="Text Box 199"/>
          <p:cNvSpPr txBox="1">
            <a:spLocks noChangeArrowheads="1"/>
          </p:cNvSpPr>
          <p:nvPr/>
        </p:nvSpPr>
        <p:spPr bwMode="auto">
          <a:xfrm>
            <a:off x="7966075" y="5191125"/>
            <a:ext cx="855663" cy="457200"/>
          </a:xfrm>
          <a:prstGeom prst="rect">
            <a:avLst/>
          </a:prstGeom>
          <a:noFill/>
          <a:ln w="9525">
            <a:noFill/>
            <a:miter lim="800000"/>
            <a:headEnd/>
            <a:tailEnd/>
          </a:ln>
          <a:effectLst/>
        </p:spPr>
        <p:txBody>
          <a:bodyPr>
            <a:prstTxWarp prst="textNoShape">
              <a:avLst/>
            </a:prstTxWarp>
            <a:spAutoFit/>
          </a:bodyPr>
          <a:lstStyle/>
          <a:p>
            <a:r>
              <a:rPr lang="en-US"/>
              <a:t>-5eV</a:t>
            </a:r>
          </a:p>
        </p:txBody>
      </p:sp>
      <p:sp>
        <p:nvSpPr>
          <p:cNvPr id="56520" name="Text Box 200"/>
          <p:cNvSpPr txBox="1">
            <a:spLocks noChangeArrowheads="1"/>
          </p:cNvSpPr>
          <p:nvPr/>
        </p:nvSpPr>
        <p:spPr bwMode="auto">
          <a:xfrm>
            <a:off x="7940675" y="5611813"/>
            <a:ext cx="828675" cy="457200"/>
          </a:xfrm>
          <a:prstGeom prst="rect">
            <a:avLst/>
          </a:prstGeom>
          <a:noFill/>
          <a:ln w="9525">
            <a:noFill/>
            <a:miter lim="800000"/>
            <a:headEnd/>
            <a:tailEnd/>
          </a:ln>
          <a:effectLst/>
        </p:spPr>
        <p:txBody>
          <a:bodyPr wrap="none">
            <a:prstTxWarp prst="textNoShape">
              <a:avLst/>
            </a:prstTxWarp>
            <a:spAutoFit/>
          </a:bodyPr>
          <a:lstStyle/>
          <a:p>
            <a:r>
              <a:rPr lang="en-US"/>
              <a:t>-7eV</a:t>
            </a:r>
          </a:p>
        </p:txBody>
      </p:sp>
      <p:sp>
        <p:nvSpPr>
          <p:cNvPr id="56521" name="Text Box 201"/>
          <p:cNvSpPr txBox="1">
            <a:spLocks noChangeArrowheads="1"/>
          </p:cNvSpPr>
          <p:nvPr/>
        </p:nvSpPr>
        <p:spPr bwMode="auto">
          <a:xfrm>
            <a:off x="7861300" y="6400800"/>
            <a:ext cx="996950" cy="457200"/>
          </a:xfrm>
          <a:prstGeom prst="rect">
            <a:avLst/>
          </a:prstGeom>
          <a:noFill/>
          <a:ln w="9525">
            <a:noFill/>
            <a:miter lim="800000"/>
            <a:headEnd/>
            <a:tailEnd/>
          </a:ln>
          <a:effectLst/>
        </p:spPr>
        <p:txBody>
          <a:bodyPr wrap="none">
            <a:prstTxWarp prst="textNoShape">
              <a:avLst/>
            </a:prstTxWarp>
            <a:spAutoFit/>
          </a:bodyPr>
          <a:lstStyle/>
          <a:p>
            <a:r>
              <a:rPr lang="en-US"/>
              <a:t>-10eV</a:t>
            </a:r>
          </a:p>
        </p:txBody>
      </p:sp>
      <p:grpSp>
        <p:nvGrpSpPr>
          <p:cNvPr id="4" name="Group 202"/>
          <p:cNvGrpSpPr>
            <a:grpSpLocks/>
          </p:cNvGrpSpPr>
          <p:nvPr/>
        </p:nvGrpSpPr>
        <p:grpSpPr bwMode="auto">
          <a:xfrm>
            <a:off x="7464425" y="4194175"/>
            <a:ext cx="466725" cy="2451100"/>
            <a:chOff x="3062" y="2642"/>
            <a:chExt cx="715" cy="1544"/>
          </a:xfrm>
        </p:grpSpPr>
        <p:sp>
          <p:nvSpPr>
            <p:cNvPr id="56523" name="Line 203"/>
            <p:cNvSpPr>
              <a:spLocks noChangeShapeType="1"/>
            </p:cNvSpPr>
            <p:nvPr/>
          </p:nvSpPr>
          <p:spPr bwMode="auto">
            <a:xfrm>
              <a:off x="3062" y="3430"/>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524" name="Line 204"/>
            <p:cNvSpPr>
              <a:spLocks noChangeShapeType="1"/>
            </p:cNvSpPr>
            <p:nvPr/>
          </p:nvSpPr>
          <p:spPr bwMode="auto">
            <a:xfrm>
              <a:off x="3062" y="368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525" name="Line 205"/>
            <p:cNvSpPr>
              <a:spLocks noChangeShapeType="1"/>
            </p:cNvSpPr>
            <p:nvPr/>
          </p:nvSpPr>
          <p:spPr bwMode="auto">
            <a:xfrm>
              <a:off x="3062" y="4186"/>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526" name="Line 206"/>
            <p:cNvSpPr>
              <a:spLocks noChangeShapeType="1"/>
            </p:cNvSpPr>
            <p:nvPr/>
          </p:nvSpPr>
          <p:spPr bwMode="auto">
            <a:xfrm>
              <a:off x="3095" y="2642"/>
              <a:ext cx="682"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56527" name="Text Box 207"/>
          <p:cNvSpPr txBox="1">
            <a:spLocks noChangeArrowheads="1"/>
          </p:cNvSpPr>
          <p:nvPr/>
        </p:nvSpPr>
        <p:spPr bwMode="auto">
          <a:xfrm>
            <a:off x="7996238" y="4006850"/>
            <a:ext cx="855662"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56528" name="Text Box 208"/>
          <p:cNvSpPr txBox="1">
            <a:spLocks noChangeArrowheads="1"/>
          </p:cNvSpPr>
          <p:nvPr/>
        </p:nvSpPr>
        <p:spPr bwMode="auto">
          <a:xfrm>
            <a:off x="1624013" y="5221288"/>
            <a:ext cx="855662" cy="457200"/>
          </a:xfrm>
          <a:prstGeom prst="rect">
            <a:avLst/>
          </a:prstGeom>
          <a:noFill/>
          <a:ln w="9525">
            <a:noFill/>
            <a:miter lim="800000"/>
            <a:headEnd/>
            <a:tailEnd/>
          </a:ln>
          <a:effectLst/>
        </p:spPr>
        <p:txBody>
          <a:bodyPr>
            <a:prstTxWarp prst="textNoShape">
              <a:avLst/>
            </a:prstTxWarp>
            <a:spAutoFit/>
          </a:bodyPr>
          <a:lstStyle/>
          <a:p>
            <a:r>
              <a:rPr lang="en-US"/>
              <a:t>5eV</a:t>
            </a:r>
          </a:p>
        </p:txBody>
      </p:sp>
      <p:sp>
        <p:nvSpPr>
          <p:cNvPr id="56529" name="Text Box 209"/>
          <p:cNvSpPr txBox="1">
            <a:spLocks noChangeArrowheads="1"/>
          </p:cNvSpPr>
          <p:nvPr/>
        </p:nvSpPr>
        <p:spPr bwMode="auto">
          <a:xfrm>
            <a:off x="1595438" y="5797550"/>
            <a:ext cx="727075" cy="457200"/>
          </a:xfrm>
          <a:prstGeom prst="rect">
            <a:avLst/>
          </a:prstGeom>
          <a:noFill/>
          <a:ln w="9525">
            <a:noFill/>
            <a:miter lim="800000"/>
            <a:headEnd/>
            <a:tailEnd/>
          </a:ln>
          <a:effectLst/>
        </p:spPr>
        <p:txBody>
          <a:bodyPr wrap="none">
            <a:prstTxWarp prst="textNoShape">
              <a:avLst/>
            </a:prstTxWarp>
            <a:spAutoFit/>
          </a:bodyPr>
          <a:lstStyle/>
          <a:p>
            <a:r>
              <a:rPr lang="en-US"/>
              <a:t>3eV</a:t>
            </a:r>
          </a:p>
        </p:txBody>
      </p:sp>
      <p:sp>
        <p:nvSpPr>
          <p:cNvPr id="56530" name="Text Box 210"/>
          <p:cNvSpPr txBox="1">
            <a:spLocks noChangeArrowheads="1"/>
          </p:cNvSpPr>
          <p:nvPr/>
        </p:nvSpPr>
        <p:spPr bwMode="auto">
          <a:xfrm>
            <a:off x="1614488" y="6064250"/>
            <a:ext cx="727075" cy="457200"/>
          </a:xfrm>
          <a:prstGeom prst="rect">
            <a:avLst/>
          </a:prstGeom>
          <a:noFill/>
          <a:ln w="9525">
            <a:noFill/>
            <a:miter lim="800000"/>
            <a:headEnd/>
            <a:tailEnd/>
          </a:ln>
          <a:effectLst/>
        </p:spPr>
        <p:txBody>
          <a:bodyPr wrap="none">
            <a:prstTxWarp prst="textNoShape">
              <a:avLst/>
            </a:prstTxWarp>
            <a:spAutoFit/>
          </a:bodyPr>
          <a:lstStyle/>
          <a:p>
            <a:r>
              <a:rPr lang="en-US"/>
              <a:t>2eV</a:t>
            </a:r>
          </a:p>
        </p:txBody>
      </p:sp>
      <p:sp>
        <p:nvSpPr>
          <p:cNvPr id="56531" name="Line 211"/>
          <p:cNvSpPr>
            <a:spLocks noChangeShapeType="1"/>
          </p:cNvSpPr>
          <p:nvPr/>
        </p:nvSpPr>
        <p:spPr bwMode="auto">
          <a:xfrm>
            <a:off x="1077913" y="6326188"/>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532" name="Line 212"/>
          <p:cNvSpPr>
            <a:spLocks noChangeShapeType="1"/>
          </p:cNvSpPr>
          <p:nvPr/>
        </p:nvSpPr>
        <p:spPr bwMode="auto">
          <a:xfrm>
            <a:off x="1076325" y="6054725"/>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533" name="Line 213"/>
          <p:cNvSpPr>
            <a:spLocks noChangeShapeType="1"/>
          </p:cNvSpPr>
          <p:nvPr/>
        </p:nvSpPr>
        <p:spPr bwMode="auto">
          <a:xfrm>
            <a:off x="1084263" y="5530850"/>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534" name="Line 214"/>
          <p:cNvSpPr>
            <a:spLocks noChangeShapeType="1"/>
          </p:cNvSpPr>
          <p:nvPr/>
        </p:nvSpPr>
        <p:spPr bwMode="auto">
          <a:xfrm>
            <a:off x="1089025" y="6691313"/>
            <a:ext cx="514350"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56535" name="Text Box 215"/>
          <p:cNvSpPr txBox="1">
            <a:spLocks noChangeArrowheads="1"/>
          </p:cNvSpPr>
          <p:nvPr/>
        </p:nvSpPr>
        <p:spPr bwMode="auto">
          <a:xfrm>
            <a:off x="1668463" y="6400800"/>
            <a:ext cx="855662"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56536" name="Text Box 216"/>
          <p:cNvSpPr txBox="1">
            <a:spLocks noChangeArrowheads="1"/>
          </p:cNvSpPr>
          <p:nvPr/>
        </p:nvSpPr>
        <p:spPr bwMode="auto">
          <a:xfrm>
            <a:off x="1344613" y="3508375"/>
            <a:ext cx="387350"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 name="Slide Number Placeholder 5"/>
          <p:cNvSpPr>
            <a:spLocks noGrp="1"/>
          </p:cNvSpPr>
          <p:nvPr>
            <p:ph type="sldNum" sz="quarter" idx="12"/>
          </p:nvPr>
        </p:nvSpPr>
        <p:spPr/>
        <p:txBody>
          <a:bodyPr/>
          <a:lstStyle/>
          <a:p>
            <a:fld id="{2D9E8711-0654-494D-9620-4F75614DD113}" type="slidenum">
              <a:rPr lang="en-US"/>
              <a:pPr/>
              <a:t>27</a:t>
            </a:fld>
            <a:endParaRPr lang="en-US"/>
          </a:p>
        </p:txBody>
      </p:sp>
      <p:sp>
        <p:nvSpPr>
          <p:cNvPr id="58370" name="Text Box 2"/>
          <p:cNvSpPr txBox="1">
            <a:spLocks noChangeArrowheads="1"/>
          </p:cNvSpPr>
          <p:nvPr/>
        </p:nvSpPr>
        <p:spPr bwMode="auto">
          <a:xfrm>
            <a:off x="0" y="1933575"/>
            <a:ext cx="5106988" cy="707886"/>
          </a:xfrm>
          <a:prstGeom prst="rect">
            <a:avLst/>
          </a:prstGeom>
          <a:noFill/>
          <a:ln w="9525">
            <a:noFill/>
            <a:miter lim="800000"/>
            <a:headEnd/>
            <a:tailEnd/>
          </a:ln>
          <a:effectLst/>
        </p:spPr>
        <p:txBody>
          <a:bodyPr>
            <a:prstTxWarp prst="textNoShape">
              <a:avLst/>
            </a:prstTxWarp>
            <a:spAutoFit/>
          </a:bodyPr>
          <a:lstStyle/>
          <a:p>
            <a:r>
              <a:rPr lang="en-US" sz="2000" dirty="0"/>
              <a:t>What energy levels for electrons are consistent with this spectrum for </a:t>
            </a:r>
            <a:r>
              <a:rPr lang="en-US" sz="1800" dirty="0" smtClean="0"/>
              <a:t>“</a:t>
            </a:r>
            <a:r>
              <a:rPr lang="en-US" sz="2000" i="1" dirty="0" err="1" smtClean="0"/>
              <a:t>Finkelnolium</a:t>
            </a:r>
            <a:r>
              <a:rPr lang="en-US" sz="2000" dirty="0"/>
              <a:t>”?</a:t>
            </a:r>
          </a:p>
        </p:txBody>
      </p:sp>
      <p:sp>
        <p:nvSpPr>
          <p:cNvPr id="58371" name="Text Box 3"/>
          <p:cNvSpPr txBox="1">
            <a:spLocks noChangeArrowheads="1"/>
          </p:cNvSpPr>
          <p:nvPr/>
        </p:nvSpPr>
        <p:spPr bwMode="auto">
          <a:xfrm>
            <a:off x="0" y="3060700"/>
            <a:ext cx="3386138" cy="457200"/>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rPr>
              <a:t>Electron Energy levels: </a:t>
            </a:r>
          </a:p>
        </p:txBody>
      </p:sp>
      <p:sp>
        <p:nvSpPr>
          <p:cNvPr id="58372" name="Text Box 4"/>
          <p:cNvSpPr txBox="1">
            <a:spLocks noChangeArrowheads="1"/>
          </p:cNvSpPr>
          <p:nvPr/>
        </p:nvSpPr>
        <p:spPr bwMode="auto">
          <a:xfrm rot="-5400000">
            <a:off x="804863" y="525463"/>
            <a:ext cx="593725" cy="396875"/>
          </a:xfrm>
          <a:prstGeom prst="rect">
            <a:avLst/>
          </a:prstGeom>
          <a:noFill/>
          <a:ln w="9525">
            <a:noFill/>
            <a:miter lim="800000"/>
            <a:headEnd/>
            <a:tailEnd/>
          </a:ln>
          <a:effectLst/>
        </p:spPr>
        <p:txBody>
          <a:bodyPr wrap="none">
            <a:prstTxWarp prst="textNoShape">
              <a:avLst/>
            </a:prstTxWarp>
            <a:spAutoFit/>
          </a:bodyPr>
          <a:lstStyle/>
          <a:p>
            <a:r>
              <a:rPr lang="en-US" sz="2000"/>
              <a:t>5ev</a:t>
            </a:r>
          </a:p>
        </p:txBody>
      </p:sp>
      <p:sp>
        <p:nvSpPr>
          <p:cNvPr id="58373" name="Text Box 5"/>
          <p:cNvSpPr txBox="1">
            <a:spLocks noChangeArrowheads="1"/>
          </p:cNvSpPr>
          <p:nvPr/>
        </p:nvSpPr>
        <p:spPr bwMode="auto">
          <a:xfrm rot="-5400000">
            <a:off x="1484313" y="573088"/>
            <a:ext cx="593725" cy="396875"/>
          </a:xfrm>
          <a:prstGeom prst="rect">
            <a:avLst/>
          </a:prstGeom>
          <a:noFill/>
          <a:ln w="9525">
            <a:noFill/>
            <a:miter lim="800000"/>
            <a:headEnd/>
            <a:tailEnd/>
          </a:ln>
          <a:effectLst/>
        </p:spPr>
        <p:txBody>
          <a:bodyPr wrap="none">
            <a:prstTxWarp prst="textNoShape">
              <a:avLst/>
            </a:prstTxWarp>
            <a:spAutoFit/>
          </a:bodyPr>
          <a:lstStyle/>
          <a:p>
            <a:r>
              <a:rPr lang="en-US" sz="2000"/>
              <a:t>3ev</a:t>
            </a:r>
          </a:p>
        </p:txBody>
      </p:sp>
      <p:sp>
        <p:nvSpPr>
          <p:cNvPr id="58374" name="Text Box 6"/>
          <p:cNvSpPr txBox="1">
            <a:spLocks noChangeArrowheads="1"/>
          </p:cNvSpPr>
          <p:nvPr/>
        </p:nvSpPr>
        <p:spPr bwMode="auto">
          <a:xfrm rot="-5400000">
            <a:off x="2339975" y="593725"/>
            <a:ext cx="593725" cy="396875"/>
          </a:xfrm>
          <a:prstGeom prst="rect">
            <a:avLst/>
          </a:prstGeom>
          <a:noFill/>
          <a:ln w="9525">
            <a:noFill/>
            <a:miter lim="800000"/>
            <a:headEnd/>
            <a:tailEnd/>
          </a:ln>
          <a:effectLst/>
        </p:spPr>
        <p:txBody>
          <a:bodyPr wrap="none">
            <a:prstTxWarp prst="textNoShape">
              <a:avLst/>
            </a:prstTxWarp>
            <a:spAutoFit/>
          </a:bodyPr>
          <a:lstStyle/>
          <a:p>
            <a:r>
              <a:rPr lang="en-US" sz="2000"/>
              <a:t>2ev</a:t>
            </a:r>
          </a:p>
        </p:txBody>
      </p:sp>
      <p:sp>
        <p:nvSpPr>
          <p:cNvPr id="58375" name="Text Box 7"/>
          <p:cNvSpPr txBox="1">
            <a:spLocks noChangeArrowheads="1"/>
          </p:cNvSpPr>
          <p:nvPr/>
        </p:nvSpPr>
        <p:spPr bwMode="auto">
          <a:xfrm>
            <a:off x="2824163" y="584200"/>
            <a:ext cx="2166937" cy="457200"/>
          </a:xfrm>
          <a:prstGeom prst="rect">
            <a:avLst/>
          </a:prstGeom>
          <a:noFill/>
          <a:ln w="9525">
            <a:noFill/>
            <a:miter lim="800000"/>
            <a:headEnd/>
            <a:tailEnd/>
          </a:ln>
          <a:effectLst/>
        </p:spPr>
        <p:txBody>
          <a:bodyPr wrap="none">
            <a:prstTxWarp prst="textNoShape">
              <a:avLst/>
            </a:prstTxWarp>
            <a:spAutoFit/>
          </a:bodyPr>
          <a:lstStyle/>
          <a:p>
            <a:r>
              <a:rPr lang="en-US"/>
              <a:t>Photon energy</a:t>
            </a:r>
          </a:p>
        </p:txBody>
      </p:sp>
      <p:sp>
        <p:nvSpPr>
          <p:cNvPr id="58376" name="AutoShape 8"/>
          <p:cNvSpPr>
            <a:spLocks noChangeAspect="1" noChangeArrowheads="1" noTextEdit="1"/>
          </p:cNvSpPr>
          <p:nvPr/>
        </p:nvSpPr>
        <p:spPr bwMode="auto">
          <a:xfrm>
            <a:off x="-47625" y="0"/>
            <a:ext cx="5972175" cy="1866900"/>
          </a:xfrm>
          <a:prstGeom prst="rect">
            <a:avLst/>
          </a:prstGeom>
          <a:noFill/>
          <a:ln w="9525">
            <a:noFill/>
            <a:miter lim="800000"/>
            <a:headEnd/>
            <a:tailEnd/>
          </a:ln>
        </p:spPr>
        <p:txBody>
          <a:bodyPr>
            <a:prstTxWarp prst="textNoShape">
              <a:avLst/>
            </a:prstTxWarp>
          </a:bodyPr>
          <a:lstStyle/>
          <a:p>
            <a:endParaRPr lang="en-US"/>
          </a:p>
        </p:txBody>
      </p:sp>
      <p:sp>
        <p:nvSpPr>
          <p:cNvPr id="58377" name="Rectangle 9"/>
          <p:cNvSpPr>
            <a:spLocks noChangeArrowheads="1"/>
          </p:cNvSpPr>
          <p:nvPr/>
        </p:nvSpPr>
        <p:spPr bwMode="auto">
          <a:xfrm>
            <a:off x="266700" y="142875"/>
            <a:ext cx="5343525" cy="1247775"/>
          </a:xfrm>
          <a:prstGeom prst="rect">
            <a:avLst/>
          </a:prstGeom>
          <a:noFill/>
          <a:ln w="9525">
            <a:solidFill>
              <a:srgbClr val="808080"/>
            </a:solidFill>
            <a:miter lim="800000"/>
            <a:headEnd/>
            <a:tailEnd/>
          </a:ln>
        </p:spPr>
        <p:txBody>
          <a:bodyPr>
            <a:prstTxWarp prst="textNoShape">
              <a:avLst/>
            </a:prstTxWarp>
          </a:bodyPr>
          <a:lstStyle/>
          <a:p>
            <a:endParaRPr lang="en-US"/>
          </a:p>
        </p:txBody>
      </p:sp>
      <p:sp>
        <p:nvSpPr>
          <p:cNvPr id="58378" name="Line 10"/>
          <p:cNvSpPr>
            <a:spLocks noChangeShapeType="1"/>
          </p:cNvSpPr>
          <p:nvPr/>
        </p:nvSpPr>
        <p:spPr bwMode="auto">
          <a:xfrm>
            <a:off x="266700" y="1390650"/>
            <a:ext cx="534352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58379" name="Line 11"/>
          <p:cNvSpPr>
            <a:spLocks noChangeShapeType="1"/>
          </p:cNvSpPr>
          <p:nvPr/>
        </p:nvSpPr>
        <p:spPr bwMode="auto">
          <a:xfrm flipV="1">
            <a:off x="2667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80" name="Line 12"/>
          <p:cNvSpPr>
            <a:spLocks noChangeShapeType="1"/>
          </p:cNvSpPr>
          <p:nvPr/>
        </p:nvSpPr>
        <p:spPr bwMode="auto">
          <a:xfrm flipV="1">
            <a:off x="3048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81" name="Line 13"/>
          <p:cNvSpPr>
            <a:spLocks noChangeShapeType="1"/>
          </p:cNvSpPr>
          <p:nvPr/>
        </p:nvSpPr>
        <p:spPr bwMode="auto">
          <a:xfrm flipV="1">
            <a:off x="3524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82" name="Line 14"/>
          <p:cNvSpPr>
            <a:spLocks noChangeShapeType="1"/>
          </p:cNvSpPr>
          <p:nvPr/>
        </p:nvSpPr>
        <p:spPr bwMode="auto">
          <a:xfrm flipV="1">
            <a:off x="3905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83" name="Line 15"/>
          <p:cNvSpPr>
            <a:spLocks noChangeShapeType="1"/>
          </p:cNvSpPr>
          <p:nvPr/>
        </p:nvSpPr>
        <p:spPr bwMode="auto">
          <a:xfrm flipV="1">
            <a:off x="4286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84" name="Line 16"/>
          <p:cNvSpPr>
            <a:spLocks noChangeShapeType="1"/>
          </p:cNvSpPr>
          <p:nvPr/>
        </p:nvSpPr>
        <p:spPr bwMode="auto">
          <a:xfrm flipV="1">
            <a:off x="4762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85" name="Line 17"/>
          <p:cNvSpPr>
            <a:spLocks noChangeShapeType="1"/>
          </p:cNvSpPr>
          <p:nvPr/>
        </p:nvSpPr>
        <p:spPr bwMode="auto">
          <a:xfrm flipV="1">
            <a:off x="5143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86" name="Line 18"/>
          <p:cNvSpPr>
            <a:spLocks noChangeShapeType="1"/>
          </p:cNvSpPr>
          <p:nvPr/>
        </p:nvSpPr>
        <p:spPr bwMode="auto">
          <a:xfrm flipV="1">
            <a:off x="5524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87" name="Line 19"/>
          <p:cNvSpPr>
            <a:spLocks noChangeShapeType="1"/>
          </p:cNvSpPr>
          <p:nvPr/>
        </p:nvSpPr>
        <p:spPr bwMode="auto">
          <a:xfrm flipV="1">
            <a:off x="6000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88" name="Line 20"/>
          <p:cNvSpPr>
            <a:spLocks noChangeShapeType="1"/>
          </p:cNvSpPr>
          <p:nvPr/>
        </p:nvSpPr>
        <p:spPr bwMode="auto">
          <a:xfrm flipV="1">
            <a:off x="6381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89" name="Line 21"/>
          <p:cNvSpPr>
            <a:spLocks noChangeShapeType="1"/>
          </p:cNvSpPr>
          <p:nvPr/>
        </p:nvSpPr>
        <p:spPr bwMode="auto">
          <a:xfrm flipV="1">
            <a:off x="6762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90" name="Line 22"/>
          <p:cNvSpPr>
            <a:spLocks noChangeShapeType="1"/>
          </p:cNvSpPr>
          <p:nvPr/>
        </p:nvSpPr>
        <p:spPr bwMode="auto">
          <a:xfrm flipV="1">
            <a:off x="7143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91" name="Line 23"/>
          <p:cNvSpPr>
            <a:spLocks noChangeShapeType="1"/>
          </p:cNvSpPr>
          <p:nvPr/>
        </p:nvSpPr>
        <p:spPr bwMode="auto">
          <a:xfrm flipV="1">
            <a:off x="7620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92" name="Line 24"/>
          <p:cNvSpPr>
            <a:spLocks noChangeShapeType="1"/>
          </p:cNvSpPr>
          <p:nvPr/>
        </p:nvSpPr>
        <p:spPr bwMode="auto">
          <a:xfrm flipV="1">
            <a:off x="8001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93" name="Line 25"/>
          <p:cNvSpPr>
            <a:spLocks noChangeShapeType="1"/>
          </p:cNvSpPr>
          <p:nvPr/>
        </p:nvSpPr>
        <p:spPr bwMode="auto">
          <a:xfrm flipV="1">
            <a:off x="8382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94" name="Line 26"/>
          <p:cNvSpPr>
            <a:spLocks noChangeShapeType="1"/>
          </p:cNvSpPr>
          <p:nvPr/>
        </p:nvSpPr>
        <p:spPr bwMode="auto">
          <a:xfrm flipV="1">
            <a:off x="8858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95" name="Line 27"/>
          <p:cNvSpPr>
            <a:spLocks noChangeShapeType="1"/>
          </p:cNvSpPr>
          <p:nvPr/>
        </p:nvSpPr>
        <p:spPr bwMode="auto">
          <a:xfrm flipV="1">
            <a:off x="9239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96" name="Line 28"/>
          <p:cNvSpPr>
            <a:spLocks noChangeShapeType="1"/>
          </p:cNvSpPr>
          <p:nvPr/>
        </p:nvSpPr>
        <p:spPr bwMode="auto">
          <a:xfrm flipV="1">
            <a:off x="9620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97" name="Line 29"/>
          <p:cNvSpPr>
            <a:spLocks noChangeShapeType="1"/>
          </p:cNvSpPr>
          <p:nvPr/>
        </p:nvSpPr>
        <p:spPr bwMode="auto">
          <a:xfrm flipV="1">
            <a:off x="10096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98" name="Line 30"/>
          <p:cNvSpPr>
            <a:spLocks noChangeShapeType="1"/>
          </p:cNvSpPr>
          <p:nvPr/>
        </p:nvSpPr>
        <p:spPr bwMode="auto">
          <a:xfrm flipV="1">
            <a:off x="10477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399" name="Line 31"/>
          <p:cNvSpPr>
            <a:spLocks noChangeShapeType="1"/>
          </p:cNvSpPr>
          <p:nvPr/>
        </p:nvSpPr>
        <p:spPr bwMode="auto">
          <a:xfrm flipV="1">
            <a:off x="10858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00" name="Line 32"/>
          <p:cNvSpPr>
            <a:spLocks noChangeShapeType="1"/>
          </p:cNvSpPr>
          <p:nvPr/>
        </p:nvSpPr>
        <p:spPr bwMode="auto">
          <a:xfrm flipV="1">
            <a:off x="11334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01" name="Line 33"/>
          <p:cNvSpPr>
            <a:spLocks noChangeShapeType="1"/>
          </p:cNvSpPr>
          <p:nvPr/>
        </p:nvSpPr>
        <p:spPr bwMode="auto">
          <a:xfrm flipV="1">
            <a:off x="11715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02" name="Line 34"/>
          <p:cNvSpPr>
            <a:spLocks noChangeShapeType="1"/>
          </p:cNvSpPr>
          <p:nvPr/>
        </p:nvSpPr>
        <p:spPr bwMode="auto">
          <a:xfrm flipV="1">
            <a:off x="12096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03" name="Line 35"/>
          <p:cNvSpPr>
            <a:spLocks noChangeShapeType="1"/>
          </p:cNvSpPr>
          <p:nvPr/>
        </p:nvSpPr>
        <p:spPr bwMode="auto">
          <a:xfrm flipV="1">
            <a:off x="12573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04" name="Line 36"/>
          <p:cNvSpPr>
            <a:spLocks noChangeShapeType="1"/>
          </p:cNvSpPr>
          <p:nvPr/>
        </p:nvSpPr>
        <p:spPr bwMode="auto">
          <a:xfrm flipV="1">
            <a:off x="12954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05" name="Line 37"/>
          <p:cNvSpPr>
            <a:spLocks noChangeShapeType="1"/>
          </p:cNvSpPr>
          <p:nvPr/>
        </p:nvSpPr>
        <p:spPr bwMode="auto">
          <a:xfrm flipV="1">
            <a:off x="13335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06" name="Line 38"/>
          <p:cNvSpPr>
            <a:spLocks noChangeShapeType="1"/>
          </p:cNvSpPr>
          <p:nvPr/>
        </p:nvSpPr>
        <p:spPr bwMode="auto">
          <a:xfrm flipV="1">
            <a:off x="13811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07" name="Line 39"/>
          <p:cNvSpPr>
            <a:spLocks noChangeShapeType="1"/>
          </p:cNvSpPr>
          <p:nvPr/>
        </p:nvSpPr>
        <p:spPr bwMode="auto">
          <a:xfrm flipV="1">
            <a:off x="14192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08" name="Line 40"/>
          <p:cNvSpPr>
            <a:spLocks noChangeShapeType="1"/>
          </p:cNvSpPr>
          <p:nvPr/>
        </p:nvSpPr>
        <p:spPr bwMode="auto">
          <a:xfrm flipV="1">
            <a:off x="14573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09" name="Line 41"/>
          <p:cNvSpPr>
            <a:spLocks noChangeShapeType="1"/>
          </p:cNvSpPr>
          <p:nvPr/>
        </p:nvSpPr>
        <p:spPr bwMode="auto">
          <a:xfrm flipV="1">
            <a:off x="14954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10" name="Line 42"/>
          <p:cNvSpPr>
            <a:spLocks noChangeShapeType="1"/>
          </p:cNvSpPr>
          <p:nvPr/>
        </p:nvSpPr>
        <p:spPr bwMode="auto">
          <a:xfrm flipV="1">
            <a:off x="15430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11" name="Line 43"/>
          <p:cNvSpPr>
            <a:spLocks noChangeShapeType="1"/>
          </p:cNvSpPr>
          <p:nvPr/>
        </p:nvSpPr>
        <p:spPr bwMode="auto">
          <a:xfrm flipV="1">
            <a:off x="15811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12" name="Line 44"/>
          <p:cNvSpPr>
            <a:spLocks noChangeShapeType="1"/>
          </p:cNvSpPr>
          <p:nvPr/>
        </p:nvSpPr>
        <p:spPr bwMode="auto">
          <a:xfrm flipV="1">
            <a:off x="16192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13" name="Line 45"/>
          <p:cNvSpPr>
            <a:spLocks noChangeShapeType="1"/>
          </p:cNvSpPr>
          <p:nvPr/>
        </p:nvSpPr>
        <p:spPr bwMode="auto">
          <a:xfrm flipV="1">
            <a:off x="16668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14" name="Line 46"/>
          <p:cNvSpPr>
            <a:spLocks noChangeShapeType="1"/>
          </p:cNvSpPr>
          <p:nvPr/>
        </p:nvSpPr>
        <p:spPr bwMode="auto">
          <a:xfrm flipV="1">
            <a:off x="17049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15" name="Line 47"/>
          <p:cNvSpPr>
            <a:spLocks noChangeShapeType="1"/>
          </p:cNvSpPr>
          <p:nvPr/>
        </p:nvSpPr>
        <p:spPr bwMode="auto">
          <a:xfrm flipV="1">
            <a:off x="17430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16" name="Line 48"/>
          <p:cNvSpPr>
            <a:spLocks noChangeShapeType="1"/>
          </p:cNvSpPr>
          <p:nvPr/>
        </p:nvSpPr>
        <p:spPr bwMode="auto">
          <a:xfrm flipV="1">
            <a:off x="17907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17" name="Line 49"/>
          <p:cNvSpPr>
            <a:spLocks noChangeShapeType="1"/>
          </p:cNvSpPr>
          <p:nvPr/>
        </p:nvSpPr>
        <p:spPr bwMode="auto">
          <a:xfrm flipV="1">
            <a:off x="18288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18" name="Line 50"/>
          <p:cNvSpPr>
            <a:spLocks noChangeShapeType="1"/>
          </p:cNvSpPr>
          <p:nvPr/>
        </p:nvSpPr>
        <p:spPr bwMode="auto">
          <a:xfrm flipV="1">
            <a:off x="18669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19" name="Line 51"/>
          <p:cNvSpPr>
            <a:spLocks noChangeShapeType="1"/>
          </p:cNvSpPr>
          <p:nvPr/>
        </p:nvSpPr>
        <p:spPr bwMode="auto">
          <a:xfrm flipV="1">
            <a:off x="19145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20" name="Line 52"/>
          <p:cNvSpPr>
            <a:spLocks noChangeShapeType="1"/>
          </p:cNvSpPr>
          <p:nvPr/>
        </p:nvSpPr>
        <p:spPr bwMode="auto">
          <a:xfrm flipV="1">
            <a:off x="19526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21" name="Line 53"/>
          <p:cNvSpPr>
            <a:spLocks noChangeShapeType="1"/>
          </p:cNvSpPr>
          <p:nvPr/>
        </p:nvSpPr>
        <p:spPr bwMode="auto">
          <a:xfrm flipV="1">
            <a:off x="19907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22" name="Line 54"/>
          <p:cNvSpPr>
            <a:spLocks noChangeShapeType="1"/>
          </p:cNvSpPr>
          <p:nvPr/>
        </p:nvSpPr>
        <p:spPr bwMode="auto">
          <a:xfrm flipV="1">
            <a:off x="20383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23" name="Line 55"/>
          <p:cNvSpPr>
            <a:spLocks noChangeShapeType="1"/>
          </p:cNvSpPr>
          <p:nvPr/>
        </p:nvSpPr>
        <p:spPr bwMode="auto">
          <a:xfrm flipV="1">
            <a:off x="20764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24" name="Line 56"/>
          <p:cNvSpPr>
            <a:spLocks noChangeShapeType="1"/>
          </p:cNvSpPr>
          <p:nvPr/>
        </p:nvSpPr>
        <p:spPr bwMode="auto">
          <a:xfrm flipV="1">
            <a:off x="21145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25" name="Line 57"/>
          <p:cNvSpPr>
            <a:spLocks noChangeShapeType="1"/>
          </p:cNvSpPr>
          <p:nvPr/>
        </p:nvSpPr>
        <p:spPr bwMode="auto">
          <a:xfrm flipV="1">
            <a:off x="21621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26" name="Line 58"/>
          <p:cNvSpPr>
            <a:spLocks noChangeShapeType="1"/>
          </p:cNvSpPr>
          <p:nvPr/>
        </p:nvSpPr>
        <p:spPr bwMode="auto">
          <a:xfrm flipV="1">
            <a:off x="22002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27" name="Line 59"/>
          <p:cNvSpPr>
            <a:spLocks noChangeShapeType="1"/>
          </p:cNvSpPr>
          <p:nvPr/>
        </p:nvSpPr>
        <p:spPr bwMode="auto">
          <a:xfrm flipV="1">
            <a:off x="22383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28" name="Line 60"/>
          <p:cNvSpPr>
            <a:spLocks noChangeShapeType="1"/>
          </p:cNvSpPr>
          <p:nvPr/>
        </p:nvSpPr>
        <p:spPr bwMode="auto">
          <a:xfrm flipV="1">
            <a:off x="22764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29" name="Line 61"/>
          <p:cNvSpPr>
            <a:spLocks noChangeShapeType="1"/>
          </p:cNvSpPr>
          <p:nvPr/>
        </p:nvSpPr>
        <p:spPr bwMode="auto">
          <a:xfrm flipV="1">
            <a:off x="23241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30" name="Line 62"/>
          <p:cNvSpPr>
            <a:spLocks noChangeShapeType="1"/>
          </p:cNvSpPr>
          <p:nvPr/>
        </p:nvSpPr>
        <p:spPr bwMode="auto">
          <a:xfrm flipV="1">
            <a:off x="23622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31" name="Line 63"/>
          <p:cNvSpPr>
            <a:spLocks noChangeShapeType="1"/>
          </p:cNvSpPr>
          <p:nvPr/>
        </p:nvSpPr>
        <p:spPr bwMode="auto">
          <a:xfrm flipV="1">
            <a:off x="24003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32" name="Line 64"/>
          <p:cNvSpPr>
            <a:spLocks noChangeShapeType="1"/>
          </p:cNvSpPr>
          <p:nvPr/>
        </p:nvSpPr>
        <p:spPr bwMode="auto">
          <a:xfrm flipV="1">
            <a:off x="24479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33" name="Line 65"/>
          <p:cNvSpPr>
            <a:spLocks noChangeShapeType="1"/>
          </p:cNvSpPr>
          <p:nvPr/>
        </p:nvSpPr>
        <p:spPr bwMode="auto">
          <a:xfrm flipV="1">
            <a:off x="24860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34" name="Line 66"/>
          <p:cNvSpPr>
            <a:spLocks noChangeShapeType="1"/>
          </p:cNvSpPr>
          <p:nvPr/>
        </p:nvSpPr>
        <p:spPr bwMode="auto">
          <a:xfrm flipV="1">
            <a:off x="25241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35" name="Line 67"/>
          <p:cNvSpPr>
            <a:spLocks noChangeShapeType="1"/>
          </p:cNvSpPr>
          <p:nvPr/>
        </p:nvSpPr>
        <p:spPr bwMode="auto">
          <a:xfrm flipV="1">
            <a:off x="25717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36" name="Line 68"/>
          <p:cNvSpPr>
            <a:spLocks noChangeShapeType="1"/>
          </p:cNvSpPr>
          <p:nvPr/>
        </p:nvSpPr>
        <p:spPr bwMode="auto">
          <a:xfrm flipV="1">
            <a:off x="26098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37" name="Line 69"/>
          <p:cNvSpPr>
            <a:spLocks noChangeShapeType="1"/>
          </p:cNvSpPr>
          <p:nvPr/>
        </p:nvSpPr>
        <p:spPr bwMode="auto">
          <a:xfrm flipV="1">
            <a:off x="26479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38" name="Line 70"/>
          <p:cNvSpPr>
            <a:spLocks noChangeShapeType="1"/>
          </p:cNvSpPr>
          <p:nvPr/>
        </p:nvSpPr>
        <p:spPr bwMode="auto">
          <a:xfrm flipV="1">
            <a:off x="26955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39" name="Line 71"/>
          <p:cNvSpPr>
            <a:spLocks noChangeShapeType="1"/>
          </p:cNvSpPr>
          <p:nvPr/>
        </p:nvSpPr>
        <p:spPr bwMode="auto">
          <a:xfrm flipV="1">
            <a:off x="27336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40" name="Line 72"/>
          <p:cNvSpPr>
            <a:spLocks noChangeShapeType="1"/>
          </p:cNvSpPr>
          <p:nvPr/>
        </p:nvSpPr>
        <p:spPr bwMode="auto">
          <a:xfrm flipV="1">
            <a:off x="27717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41" name="Line 73"/>
          <p:cNvSpPr>
            <a:spLocks noChangeShapeType="1"/>
          </p:cNvSpPr>
          <p:nvPr/>
        </p:nvSpPr>
        <p:spPr bwMode="auto">
          <a:xfrm flipV="1">
            <a:off x="28194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42" name="Line 74"/>
          <p:cNvSpPr>
            <a:spLocks noChangeShapeType="1"/>
          </p:cNvSpPr>
          <p:nvPr/>
        </p:nvSpPr>
        <p:spPr bwMode="auto">
          <a:xfrm flipV="1">
            <a:off x="28575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43" name="Line 75"/>
          <p:cNvSpPr>
            <a:spLocks noChangeShapeType="1"/>
          </p:cNvSpPr>
          <p:nvPr/>
        </p:nvSpPr>
        <p:spPr bwMode="auto">
          <a:xfrm flipV="1">
            <a:off x="28956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44" name="Line 76"/>
          <p:cNvSpPr>
            <a:spLocks noChangeShapeType="1"/>
          </p:cNvSpPr>
          <p:nvPr/>
        </p:nvSpPr>
        <p:spPr bwMode="auto">
          <a:xfrm flipV="1">
            <a:off x="29432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45" name="Line 77"/>
          <p:cNvSpPr>
            <a:spLocks noChangeShapeType="1"/>
          </p:cNvSpPr>
          <p:nvPr/>
        </p:nvSpPr>
        <p:spPr bwMode="auto">
          <a:xfrm flipV="1">
            <a:off x="29813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46" name="Line 78"/>
          <p:cNvSpPr>
            <a:spLocks noChangeShapeType="1"/>
          </p:cNvSpPr>
          <p:nvPr/>
        </p:nvSpPr>
        <p:spPr bwMode="auto">
          <a:xfrm flipV="1">
            <a:off x="30194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47" name="Line 79"/>
          <p:cNvSpPr>
            <a:spLocks noChangeShapeType="1"/>
          </p:cNvSpPr>
          <p:nvPr/>
        </p:nvSpPr>
        <p:spPr bwMode="auto">
          <a:xfrm flipV="1">
            <a:off x="30575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48" name="Line 80"/>
          <p:cNvSpPr>
            <a:spLocks noChangeShapeType="1"/>
          </p:cNvSpPr>
          <p:nvPr/>
        </p:nvSpPr>
        <p:spPr bwMode="auto">
          <a:xfrm flipV="1">
            <a:off x="31051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49" name="Line 81"/>
          <p:cNvSpPr>
            <a:spLocks noChangeShapeType="1"/>
          </p:cNvSpPr>
          <p:nvPr/>
        </p:nvSpPr>
        <p:spPr bwMode="auto">
          <a:xfrm flipV="1">
            <a:off x="31432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50" name="Line 82"/>
          <p:cNvSpPr>
            <a:spLocks noChangeShapeType="1"/>
          </p:cNvSpPr>
          <p:nvPr/>
        </p:nvSpPr>
        <p:spPr bwMode="auto">
          <a:xfrm flipV="1">
            <a:off x="31813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51" name="Line 83"/>
          <p:cNvSpPr>
            <a:spLocks noChangeShapeType="1"/>
          </p:cNvSpPr>
          <p:nvPr/>
        </p:nvSpPr>
        <p:spPr bwMode="auto">
          <a:xfrm flipV="1">
            <a:off x="32289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52" name="Line 84"/>
          <p:cNvSpPr>
            <a:spLocks noChangeShapeType="1"/>
          </p:cNvSpPr>
          <p:nvPr/>
        </p:nvSpPr>
        <p:spPr bwMode="auto">
          <a:xfrm flipV="1">
            <a:off x="32670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53" name="Line 85"/>
          <p:cNvSpPr>
            <a:spLocks noChangeShapeType="1"/>
          </p:cNvSpPr>
          <p:nvPr/>
        </p:nvSpPr>
        <p:spPr bwMode="auto">
          <a:xfrm flipV="1">
            <a:off x="33051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54" name="Line 86"/>
          <p:cNvSpPr>
            <a:spLocks noChangeShapeType="1"/>
          </p:cNvSpPr>
          <p:nvPr/>
        </p:nvSpPr>
        <p:spPr bwMode="auto">
          <a:xfrm flipV="1">
            <a:off x="33528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55" name="Line 87"/>
          <p:cNvSpPr>
            <a:spLocks noChangeShapeType="1"/>
          </p:cNvSpPr>
          <p:nvPr/>
        </p:nvSpPr>
        <p:spPr bwMode="auto">
          <a:xfrm flipV="1">
            <a:off x="33909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56" name="Line 88"/>
          <p:cNvSpPr>
            <a:spLocks noChangeShapeType="1"/>
          </p:cNvSpPr>
          <p:nvPr/>
        </p:nvSpPr>
        <p:spPr bwMode="auto">
          <a:xfrm flipV="1">
            <a:off x="34290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57" name="Line 89"/>
          <p:cNvSpPr>
            <a:spLocks noChangeShapeType="1"/>
          </p:cNvSpPr>
          <p:nvPr/>
        </p:nvSpPr>
        <p:spPr bwMode="auto">
          <a:xfrm flipV="1">
            <a:off x="34766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58" name="Line 90"/>
          <p:cNvSpPr>
            <a:spLocks noChangeShapeType="1"/>
          </p:cNvSpPr>
          <p:nvPr/>
        </p:nvSpPr>
        <p:spPr bwMode="auto">
          <a:xfrm flipV="1">
            <a:off x="35147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59" name="Line 91"/>
          <p:cNvSpPr>
            <a:spLocks noChangeShapeType="1"/>
          </p:cNvSpPr>
          <p:nvPr/>
        </p:nvSpPr>
        <p:spPr bwMode="auto">
          <a:xfrm flipV="1">
            <a:off x="35528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60" name="Line 92"/>
          <p:cNvSpPr>
            <a:spLocks noChangeShapeType="1"/>
          </p:cNvSpPr>
          <p:nvPr/>
        </p:nvSpPr>
        <p:spPr bwMode="auto">
          <a:xfrm flipV="1">
            <a:off x="36004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61" name="Line 93"/>
          <p:cNvSpPr>
            <a:spLocks noChangeShapeType="1"/>
          </p:cNvSpPr>
          <p:nvPr/>
        </p:nvSpPr>
        <p:spPr bwMode="auto">
          <a:xfrm flipV="1">
            <a:off x="36385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62" name="Line 94"/>
          <p:cNvSpPr>
            <a:spLocks noChangeShapeType="1"/>
          </p:cNvSpPr>
          <p:nvPr/>
        </p:nvSpPr>
        <p:spPr bwMode="auto">
          <a:xfrm flipV="1">
            <a:off x="36766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63" name="Line 95"/>
          <p:cNvSpPr>
            <a:spLocks noChangeShapeType="1"/>
          </p:cNvSpPr>
          <p:nvPr/>
        </p:nvSpPr>
        <p:spPr bwMode="auto">
          <a:xfrm flipV="1">
            <a:off x="37147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64" name="Line 96"/>
          <p:cNvSpPr>
            <a:spLocks noChangeShapeType="1"/>
          </p:cNvSpPr>
          <p:nvPr/>
        </p:nvSpPr>
        <p:spPr bwMode="auto">
          <a:xfrm flipV="1">
            <a:off x="37623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65" name="Line 97"/>
          <p:cNvSpPr>
            <a:spLocks noChangeShapeType="1"/>
          </p:cNvSpPr>
          <p:nvPr/>
        </p:nvSpPr>
        <p:spPr bwMode="auto">
          <a:xfrm flipV="1">
            <a:off x="38004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66" name="Line 98"/>
          <p:cNvSpPr>
            <a:spLocks noChangeShapeType="1"/>
          </p:cNvSpPr>
          <p:nvPr/>
        </p:nvSpPr>
        <p:spPr bwMode="auto">
          <a:xfrm flipV="1">
            <a:off x="38385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67" name="Line 99"/>
          <p:cNvSpPr>
            <a:spLocks noChangeShapeType="1"/>
          </p:cNvSpPr>
          <p:nvPr/>
        </p:nvSpPr>
        <p:spPr bwMode="auto">
          <a:xfrm flipV="1">
            <a:off x="38862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68" name="Line 100"/>
          <p:cNvSpPr>
            <a:spLocks noChangeShapeType="1"/>
          </p:cNvSpPr>
          <p:nvPr/>
        </p:nvSpPr>
        <p:spPr bwMode="auto">
          <a:xfrm flipV="1">
            <a:off x="39243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69" name="Line 101"/>
          <p:cNvSpPr>
            <a:spLocks noChangeShapeType="1"/>
          </p:cNvSpPr>
          <p:nvPr/>
        </p:nvSpPr>
        <p:spPr bwMode="auto">
          <a:xfrm flipV="1">
            <a:off x="39624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70" name="Line 102"/>
          <p:cNvSpPr>
            <a:spLocks noChangeShapeType="1"/>
          </p:cNvSpPr>
          <p:nvPr/>
        </p:nvSpPr>
        <p:spPr bwMode="auto">
          <a:xfrm flipV="1">
            <a:off x="40100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71" name="Line 103"/>
          <p:cNvSpPr>
            <a:spLocks noChangeShapeType="1"/>
          </p:cNvSpPr>
          <p:nvPr/>
        </p:nvSpPr>
        <p:spPr bwMode="auto">
          <a:xfrm flipV="1">
            <a:off x="40481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72" name="Line 104"/>
          <p:cNvSpPr>
            <a:spLocks noChangeShapeType="1"/>
          </p:cNvSpPr>
          <p:nvPr/>
        </p:nvSpPr>
        <p:spPr bwMode="auto">
          <a:xfrm flipV="1">
            <a:off x="40862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73" name="Line 105"/>
          <p:cNvSpPr>
            <a:spLocks noChangeShapeType="1"/>
          </p:cNvSpPr>
          <p:nvPr/>
        </p:nvSpPr>
        <p:spPr bwMode="auto">
          <a:xfrm flipV="1">
            <a:off x="41338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74" name="Line 106"/>
          <p:cNvSpPr>
            <a:spLocks noChangeShapeType="1"/>
          </p:cNvSpPr>
          <p:nvPr/>
        </p:nvSpPr>
        <p:spPr bwMode="auto">
          <a:xfrm flipV="1">
            <a:off x="41719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75" name="Line 107"/>
          <p:cNvSpPr>
            <a:spLocks noChangeShapeType="1"/>
          </p:cNvSpPr>
          <p:nvPr/>
        </p:nvSpPr>
        <p:spPr bwMode="auto">
          <a:xfrm flipV="1">
            <a:off x="42100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76" name="Line 108"/>
          <p:cNvSpPr>
            <a:spLocks noChangeShapeType="1"/>
          </p:cNvSpPr>
          <p:nvPr/>
        </p:nvSpPr>
        <p:spPr bwMode="auto">
          <a:xfrm flipV="1">
            <a:off x="42576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77" name="Line 109"/>
          <p:cNvSpPr>
            <a:spLocks noChangeShapeType="1"/>
          </p:cNvSpPr>
          <p:nvPr/>
        </p:nvSpPr>
        <p:spPr bwMode="auto">
          <a:xfrm flipV="1">
            <a:off x="42957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78" name="Line 110"/>
          <p:cNvSpPr>
            <a:spLocks noChangeShapeType="1"/>
          </p:cNvSpPr>
          <p:nvPr/>
        </p:nvSpPr>
        <p:spPr bwMode="auto">
          <a:xfrm flipV="1">
            <a:off x="43338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79" name="Line 111"/>
          <p:cNvSpPr>
            <a:spLocks noChangeShapeType="1"/>
          </p:cNvSpPr>
          <p:nvPr/>
        </p:nvSpPr>
        <p:spPr bwMode="auto">
          <a:xfrm flipV="1">
            <a:off x="43815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80" name="Line 112"/>
          <p:cNvSpPr>
            <a:spLocks noChangeShapeType="1"/>
          </p:cNvSpPr>
          <p:nvPr/>
        </p:nvSpPr>
        <p:spPr bwMode="auto">
          <a:xfrm flipV="1">
            <a:off x="44196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81" name="Line 113"/>
          <p:cNvSpPr>
            <a:spLocks noChangeShapeType="1"/>
          </p:cNvSpPr>
          <p:nvPr/>
        </p:nvSpPr>
        <p:spPr bwMode="auto">
          <a:xfrm flipV="1">
            <a:off x="44577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82" name="Line 114"/>
          <p:cNvSpPr>
            <a:spLocks noChangeShapeType="1"/>
          </p:cNvSpPr>
          <p:nvPr/>
        </p:nvSpPr>
        <p:spPr bwMode="auto">
          <a:xfrm flipV="1">
            <a:off x="44958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83" name="Line 115"/>
          <p:cNvSpPr>
            <a:spLocks noChangeShapeType="1"/>
          </p:cNvSpPr>
          <p:nvPr/>
        </p:nvSpPr>
        <p:spPr bwMode="auto">
          <a:xfrm flipV="1">
            <a:off x="45434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84" name="Line 116"/>
          <p:cNvSpPr>
            <a:spLocks noChangeShapeType="1"/>
          </p:cNvSpPr>
          <p:nvPr/>
        </p:nvSpPr>
        <p:spPr bwMode="auto">
          <a:xfrm flipV="1">
            <a:off x="45815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85" name="Line 117"/>
          <p:cNvSpPr>
            <a:spLocks noChangeShapeType="1"/>
          </p:cNvSpPr>
          <p:nvPr/>
        </p:nvSpPr>
        <p:spPr bwMode="auto">
          <a:xfrm flipV="1">
            <a:off x="46196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86" name="Line 118"/>
          <p:cNvSpPr>
            <a:spLocks noChangeShapeType="1"/>
          </p:cNvSpPr>
          <p:nvPr/>
        </p:nvSpPr>
        <p:spPr bwMode="auto">
          <a:xfrm flipV="1">
            <a:off x="46672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87" name="Line 119"/>
          <p:cNvSpPr>
            <a:spLocks noChangeShapeType="1"/>
          </p:cNvSpPr>
          <p:nvPr/>
        </p:nvSpPr>
        <p:spPr bwMode="auto">
          <a:xfrm flipV="1">
            <a:off x="47053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88" name="Line 120"/>
          <p:cNvSpPr>
            <a:spLocks noChangeShapeType="1"/>
          </p:cNvSpPr>
          <p:nvPr/>
        </p:nvSpPr>
        <p:spPr bwMode="auto">
          <a:xfrm flipV="1">
            <a:off x="47434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89" name="Line 121"/>
          <p:cNvSpPr>
            <a:spLocks noChangeShapeType="1"/>
          </p:cNvSpPr>
          <p:nvPr/>
        </p:nvSpPr>
        <p:spPr bwMode="auto">
          <a:xfrm flipV="1">
            <a:off x="47910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90" name="Line 122"/>
          <p:cNvSpPr>
            <a:spLocks noChangeShapeType="1"/>
          </p:cNvSpPr>
          <p:nvPr/>
        </p:nvSpPr>
        <p:spPr bwMode="auto">
          <a:xfrm flipV="1">
            <a:off x="48291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91" name="Line 123"/>
          <p:cNvSpPr>
            <a:spLocks noChangeShapeType="1"/>
          </p:cNvSpPr>
          <p:nvPr/>
        </p:nvSpPr>
        <p:spPr bwMode="auto">
          <a:xfrm flipV="1">
            <a:off x="48672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92" name="Line 124"/>
          <p:cNvSpPr>
            <a:spLocks noChangeShapeType="1"/>
          </p:cNvSpPr>
          <p:nvPr/>
        </p:nvSpPr>
        <p:spPr bwMode="auto">
          <a:xfrm flipV="1">
            <a:off x="49149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93" name="Line 125"/>
          <p:cNvSpPr>
            <a:spLocks noChangeShapeType="1"/>
          </p:cNvSpPr>
          <p:nvPr/>
        </p:nvSpPr>
        <p:spPr bwMode="auto">
          <a:xfrm flipV="1">
            <a:off x="49530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94" name="Line 126"/>
          <p:cNvSpPr>
            <a:spLocks noChangeShapeType="1"/>
          </p:cNvSpPr>
          <p:nvPr/>
        </p:nvSpPr>
        <p:spPr bwMode="auto">
          <a:xfrm flipV="1">
            <a:off x="49911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95" name="Line 127"/>
          <p:cNvSpPr>
            <a:spLocks noChangeShapeType="1"/>
          </p:cNvSpPr>
          <p:nvPr/>
        </p:nvSpPr>
        <p:spPr bwMode="auto">
          <a:xfrm flipV="1">
            <a:off x="50387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96" name="Line 128"/>
          <p:cNvSpPr>
            <a:spLocks noChangeShapeType="1"/>
          </p:cNvSpPr>
          <p:nvPr/>
        </p:nvSpPr>
        <p:spPr bwMode="auto">
          <a:xfrm flipV="1">
            <a:off x="50768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97" name="Line 129"/>
          <p:cNvSpPr>
            <a:spLocks noChangeShapeType="1"/>
          </p:cNvSpPr>
          <p:nvPr/>
        </p:nvSpPr>
        <p:spPr bwMode="auto">
          <a:xfrm flipV="1">
            <a:off x="51149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98" name="Line 130"/>
          <p:cNvSpPr>
            <a:spLocks noChangeShapeType="1"/>
          </p:cNvSpPr>
          <p:nvPr/>
        </p:nvSpPr>
        <p:spPr bwMode="auto">
          <a:xfrm flipV="1">
            <a:off x="51625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499" name="Line 131"/>
          <p:cNvSpPr>
            <a:spLocks noChangeShapeType="1"/>
          </p:cNvSpPr>
          <p:nvPr/>
        </p:nvSpPr>
        <p:spPr bwMode="auto">
          <a:xfrm flipV="1">
            <a:off x="52006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500" name="Line 132"/>
          <p:cNvSpPr>
            <a:spLocks noChangeShapeType="1"/>
          </p:cNvSpPr>
          <p:nvPr/>
        </p:nvSpPr>
        <p:spPr bwMode="auto">
          <a:xfrm flipV="1">
            <a:off x="52387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501" name="Line 133"/>
          <p:cNvSpPr>
            <a:spLocks noChangeShapeType="1"/>
          </p:cNvSpPr>
          <p:nvPr/>
        </p:nvSpPr>
        <p:spPr bwMode="auto">
          <a:xfrm flipV="1">
            <a:off x="52768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502" name="Line 134"/>
          <p:cNvSpPr>
            <a:spLocks noChangeShapeType="1"/>
          </p:cNvSpPr>
          <p:nvPr/>
        </p:nvSpPr>
        <p:spPr bwMode="auto">
          <a:xfrm flipV="1">
            <a:off x="53244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503" name="Line 135"/>
          <p:cNvSpPr>
            <a:spLocks noChangeShapeType="1"/>
          </p:cNvSpPr>
          <p:nvPr/>
        </p:nvSpPr>
        <p:spPr bwMode="auto">
          <a:xfrm flipV="1">
            <a:off x="53625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504" name="Line 136"/>
          <p:cNvSpPr>
            <a:spLocks noChangeShapeType="1"/>
          </p:cNvSpPr>
          <p:nvPr/>
        </p:nvSpPr>
        <p:spPr bwMode="auto">
          <a:xfrm flipV="1">
            <a:off x="54006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505" name="Line 137"/>
          <p:cNvSpPr>
            <a:spLocks noChangeShapeType="1"/>
          </p:cNvSpPr>
          <p:nvPr/>
        </p:nvSpPr>
        <p:spPr bwMode="auto">
          <a:xfrm flipV="1">
            <a:off x="54483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506" name="Line 138"/>
          <p:cNvSpPr>
            <a:spLocks noChangeShapeType="1"/>
          </p:cNvSpPr>
          <p:nvPr/>
        </p:nvSpPr>
        <p:spPr bwMode="auto">
          <a:xfrm flipV="1">
            <a:off x="54864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507" name="Line 139"/>
          <p:cNvSpPr>
            <a:spLocks noChangeShapeType="1"/>
          </p:cNvSpPr>
          <p:nvPr/>
        </p:nvSpPr>
        <p:spPr bwMode="auto">
          <a:xfrm flipV="1">
            <a:off x="55245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508" name="Line 140"/>
          <p:cNvSpPr>
            <a:spLocks noChangeShapeType="1"/>
          </p:cNvSpPr>
          <p:nvPr/>
        </p:nvSpPr>
        <p:spPr bwMode="auto">
          <a:xfrm flipV="1">
            <a:off x="55721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509" name="Line 141"/>
          <p:cNvSpPr>
            <a:spLocks noChangeShapeType="1"/>
          </p:cNvSpPr>
          <p:nvPr/>
        </p:nvSpPr>
        <p:spPr bwMode="auto">
          <a:xfrm flipV="1">
            <a:off x="56102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58510" name="Line 142"/>
          <p:cNvSpPr>
            <a:spLocks noChangeShapeType="1"/>
          </p:cNvSpPr>
          <p:nvPr/>
        </p:nvSpPr>
        <p:spPr bwMode="auto">
          <a:xfrm flipV="1">
            <a:off x="26670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11" name="Line 143"/>
          <p:cNvSpPr>
            <a:spLocks noChangeShapeType="1"/>
          </p:cNvSpPr>
          <p:nvPr/>
        </p:nvSpPr>
        <p:spPr bwMode="auto">
          <a:xfrm flipV="1">
            <a:off x="67627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12" name="Line 144"/>
          <p:cNvSpPr>
            <a:spLocks noChangeShapeType="1"/>
          </p:cNvSpPr>
          <p:nvPr/>
        </p:nvSpPr>
        <p:spPr bwMode="auto">
          <a:xfrm flipV="1">
            <a:off x="108585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13" name="Line 145"/>
          <p:cNvSpPr>
            <a:spLocks noChangeShapeType="1"/>
          </p:cNvSpPr>
          <p:nvPr/>
        </p:nvSpPr>
        <p:spPr bwMode="auto">
          <a:xfrm flipV="1">
            <a:off x="149542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14" name="Line 146"/>
          <p:cNvSpPr>
            <a:spLocks noChangeShapeType="1"/>
          </p:cNvSpPr>
          <p:nvPr/>
        </p:nvSpPr>
        <p:spPr bwMode="auto">
          <a:xfrm flipV="1">
            <a:off x="191452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15" name="Line 147"/>
          <p:cNvSpPr>
            <a:spLocks noChangeShapeType="1"/>
          </p:cNvSpPr>
          <p:nvPr/>
        </p:nvSpPr>
        <p:spPr bwMode="auto">
          <a:xfrm flipV="1">
            <a:off x="232410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16" name="Line 148"/>
          <p:cNvSpPr>
            <a:spLocks noChangeShapeType="1"/>
          </p:cNvSpPr>
          <p:nvPr/>
        </p:nvSpPr>
        <p:spPr bwMode="auto">
          <a:xfrm flipV="1">
            <a:off x="273367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17" name="Line 149"/>
          <p:cNvSpPr>
            <a:spLocks noChangeShapeType="1"/>
          </p:cNvSpPr>
          <p:nvPr/>
        </p:nvSpPr>
        <p:spPr bwMode="auto">
          <a:xfrm flipV="1">
            <a:off x="314325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18" name="Line 150"/>
          <p:cNvSpPr>
            <a:spLocks noChangeShapeType="1"/>
          </p:cNvSpPr>
          <p:nvPr/>
        </p:nvSpPr>
        <p:spPr bwMode="auto">
          <a:xfrm flipV="1">
            <a:off x="355282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19" name="Line 151"/>
          <p:cNvSpPr>
            <a:spLocks noChangeShapeType="1"/>
          </p:cNvSpPr>
          <p:nvPr/>
        </p:nvSpPr>
        <p:spPr bwMode="auto">
          <a:xfrm flipV="1">
            <a:off x="396240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20" name="Line 152"/>
          <p:cNvSpPr>
            <a:spLocks noChangeShapeType="1"/>
          </p:cNvSpPr>
          <p:nvPr/>
        </p:nvSpPr>
        <p:spPr bwMode="auto">
          <a:xfrm flipV="1">
            <a:off x="438150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21" name="Line 153"/>
          <p:cNvSpPr>
            <a:spLocks noChangeShapeType="1"/>
          </p:cNvSpPr>
          <p:nvPr/>
        </p:nvSpPr>
        <p:spPr bwMode="auto">
          <a:xfrm flipV="1">
            <a:off x="479107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22" name="Line 154"/>
          <p:cNvSpPr>
            <a:spLocks noChangeShapeType="1"/>
          </p:cNvSpPr>
          <p:nvPr/>
        </p:nvSpPr>
        <p:spPr bwMode="auto">
          <a:xfrm flipV="1">
            <a:off x="520065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23" name="Line 155"/>
          <p:cNvSpPr>
            <a:spLocks noChangeShapeType="1"/>
          </p:cNvSpPr>
          <p:nvPr/>
        </p:nvSpPr>
        <p:spPr bwMode="auto">
          <a:xfrm flipV="1">
            <a:off x="561022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58524" name="Line 156"/>
          <p:cNvSpPr>
            <a:spLocks noChangeShapeType="1"/>
          </p:cNvSpPr>
          <p:nvPr/>
        </p:nvSpPr>
        <p:spPr bwMode="auto">
          <a:xfrm flipV="1">
            <a:off x="1285875" y="142875"/>
            <a:ext cx="1588" cy="1247775"/>
          </a:xfrm>
          <a:prstGeom prst="line">
            <a:avLst/>
          </a:prstGeom>
          <a:noFill/>
          <a:ln w="28575">
            <a:solidFill>
              <a:srgbClr val="000000"/>
            </a:solidFill>
            <a:round/>
            <a:headEnd/>
            <a:tailEnd/>
          </a:ln>
        </p:spPr>
        <p:txBody>
          <a:bodyPr>
            <a:prstTxWarp prst="textNoShape">
              <a:avLst/>
            </a:prstTxWarp>
          </a:bodyPr>
          <a:lstStyle/>
          <a:p>
            <a:endParaRPr lang="en-US"/>
          </a:p>
        </p:txBody>
      </p:sp>
      <p:sp>
        <p:nvSpPr>
          <p:cNvPr id="58525" name="Line 157"/>
          <p:cNvSpPr>
            <a:spLocks noChangeShapeType="1"/>
          </p:cNvSpPr>
          <p:nvPr/>
        </p:nvSpPr>
        <p:spPr bwMode="auto">
          <a:xfrm flipV="1">
            <a:off x="1962150" y="142875"/>
            <a:ext cx="1588" cy="1247775"/>
          </a:xfrm>
          <a:prstGeom prst="line">
            <a:avLst/>
          </a:prstGeom>
          <a:noFill/>
          <a:ln w="28575">
            <a:solidFill>
              <a:srgbClr val="333399"/>
            </a:solidFill>
            <a:round/>
            <a:headEnd/>
            <a:tailEnd/>
          </a:ln>
        </p:spPr>
        <p:txBody>
          <a:bodyPr>
            <a:prstTxWarp prst="textNoShape">
              <a:avLst/>
            </a:prstTxWarp>
          </a:bodyPr>
          <a:lstStyle/>
          <a:p>
            <a:endParaRPr lang="en-US"/>
          </a:p>
        </p:txBody>
      </p:sp>
      <p:sp>
        <p:nvSpPr>
          <p:cNvPr id="58526" name="Line 158"/>
          <p:cNvSpPr>
            <a:spLocks noChangeShapeType="1"/>
          </p:cNvSpPr>
          <p:nvPr/>
        </p:nvSpPr>
        <p:spPr bwMode="auto">
          <a:xfrm flipV="1">
            <a:off x="2819400" y="142875"/>
            <a:ext cx="1588" cy="1247775"/>
          </a:xfrm>
          <a:prstGeom prst="line">
            <a:avLst/>
          </a:prstGeom>
          <a:noFill/>
          <a:ln w="28575">
            <a:solidFill>
              <a:srgbClr val="FF0000"/>
            </a:solidFill>
            <a:round/>
            <a:headEnd/>
            <a:tailEnd/>
          </a:ln>
        </p:spPr>
        <p:txBody>
          <a:bodyPr>
            <a:prstTxWarp prst="textNoShape">
              <a:avLst/>
            </a:prstTxWarp>
          </a:bodyPr>
          <a:lstStyle/>
          <a:p>
            <a:endParaRPr lang="en-US"/>
          </a:p>
        </p:txBody>
      </p:sp>
      <p:sp>
        <p:nvSpPr>
          <p:cNvPr id="58527" name="Rectangle 159"/>
          <p:cNvSpPr>
            <a:spLocks noChangeArrowheads="1"/>
          </p:cNvSpPr>
          <p:nvPr/>
        </p:nvSpPr>
        <p:spPr bwMode="auto">
          <a:xfrm>
            <a:off x="228600" y="1524000"/>
            <a:ext cx="98425"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0</a:t>
            </a:r>
            <a:endParaRPr lang="en-US" sz="1400"/>
          </a:p>
        </p:txBody>
      </p:sp>
      <p:sp>
        <p:nvSpPr>
          <p:cNvPr id="58528" name="Rectangle 160"/>
          <p:cNvSpPr>
            <a:spLocks noChangeArrowheads="1"/>
          </p:cNvSpPr>
          <p:nvPr/>
        </p:nvSpPr>
        <p:spPr bwMode="auto">
          <a:xfrm>
            <a:off x="561975"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100</a:t>
            </a:r>
            <a:endParaRPr lang="en-US" sz="1400"/>
          </a:p>
        </p:txBody>
      </p:sp>
      <p:sp>
        <p:nvSpPr>
          <p:cNvPr id="58529" name="Rectangle 161"/>
          <p:cNvSpPr>
            <a:spLocks noChangeArrowheads="1"/>
          </p:cNvSpPr>
          <p:nvPr/>
        </p:nvSpPr>
        <p:spPr bwMode="auto">
          <a:xfrm>
            <a:off x="971550"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200</a:t>
            </a:r>
            <a:endParaRPr lang="en-US" sz="1400"/>
          </a:p>
        </p:txBody>
      </p:sp>
      <p:sp>
        <p:nvSpPr>
          <p:cNvPr id="58530" name="Rectangle 162"/>
          <p:cNvSpPr>
            <a:spLocks noChangeArrowheads="1"/>
          </p:cNvSpPr>
          <p:nvPr/>
        </p:nvSpPr>
        <p:spPr bwMode="auto">
          <a:xfrm>
            <a:off x="1381125"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300</a:t>
            </a:r>
            <a:endParaRPr lang="en-US" sz="1400"/>
          </a:p>
        </p:txBody>
      </p:sp>
      <p:sp>
        <p:nvSpPr>
          <p:cNvPr id="58531" name="Rectangle 163"/>
          <p:cNvSpPr>
            <a:spLocks noChangeArrowheads="1"/>
          </p:cNvSpPr>
          <p:nvPr/>
        </p:nvSpPr>
        <p:spPr bwMode="auto">
          <a:xfrm>
            <a:off x="1800225"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400</a:t>
            </a:r>
            <a:endParaRPr lang="en-US" sz="1400"/>
          </a:p>
        </p:txBody>
      </p:sp>
      <p:sp>
        <p:nvSpPr>
          <p:cNvPr id="58532" name="Rectangle 164"/>
          <p:cNvSpPr>
            <a:spLocks noChangeArrowheads="1"/>
          </p:cNvSpPr>
          <p:nvPr/>
        </p:nvSpPr>
        <p:spPr bwMode="auto">
          <a:xfrm>
            <a:off x="2209800"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500</a:t>
            </a:r>
            <a:endParaRPr lang="en-US" sz="1400"/>
          </a:p>
        </p:txBody>
      </p:sp>
      <p:sp>
        <p:nvSpPr>
          <p:cNvPr id="58533" name="Rectangle 165"/>
          <p:cNvSpPr>
            <a:spLocks noChangeArrowheads="1"/>
          </p:cNvSpPr>
          <p:nvPr/>
        </p:nvSpPr>
        <p:spPr bwMode="auto">
          <a:xfrm>
            <a:off x="2619375"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600</a:t>
            </a:r>
            <a:endParaRPr lang="en-US" sz="1400"/>
          </a:p>
        </p:txBody>
      </p:sp>
      <p:sp>
        <p:nvSpPr>
          <p:cNvPr id="58534" name="Rectangle 166"/>
          <p:cNvSpPr>
            <a:spLocks noChangeArrowheads="1"/>
          </p:cNvSpPr>
          <p:nvPr/>
        </p:nvSpPr>
        <p:spPr bwMode="auto">
          <a:xfrm>
            <a:off x="3028950"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700</a:t>
            </a:r>
            <a:endParaRPr lang="en-US" sz="1400"/>
          </a:p>
        </p:txBody>
      </p:sp>
      <p:sp>
        <p:nvSpPr>
          <p:cNvPr id="58535" name="Rectangle 167"/>
          <p:cNvSpPr>
            <a:spLocks noChangeArrowheads="1"/>
          </p:cNvSpPr>
          <p:nvPr/>
        </p:nvSpPr>
        <p:spPr bwMode="auto">
          <a:xfrm>
            <a:off x="3438525"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800</a:t>
            </a:r>
            <a:endParaRPr lang="en-US" sz="1400"/>
          </a:p>
        </p:txBody>
      </p:sp>
      <p:sp>
        <p:nvSpPr>
          <p:cNvPr id="58536" name="Rectangle 168"/>
          <p:cNvSpPr>
            <a:spLocks noChangeArrowheads="1"/>
          </p:cNvSpPr>
          <p:nvPr/>
        </p:nvSpPr>
        <p:spPr bwMode="auto">
          <a:xfrm>
            <a:off x="3848100"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900</a:t>
            </a:r>
            <a:endParaRPr lang="en-US" sz="1400"/>
          </a:p>
        </p:txBody>
      </p:sp>
      <p:sp>
        <p:nvSpPr>
          <p:cNvPr id="58537" name="Rectangle 169"/>
          <p:cNvSpPr>
            <a:spLocks noChangeArrowheads="1"/>
          </p:cNvSpPr>
          <p:nvPr/>
        </p:nvSpPr>
        <p:spPr bwMode="auto">
          <a:xfrm>
            <a:off x="4229100" y="1524000"/>
            <a:ext cx="692150"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1000 nm</a:t>
            </a:r>
            <a:endParaRPr lang="en-US" sz="1400"/>
          </a:p>
        </p:txBody>
      </p:sp>
      <p:sp>
        <p:nvSpPr>
          <p:cNvPr id="58538" name="Rectangle 170"/>
          <p:cNvSpPr>
            <a:spLocks noChangeArrowheads="1"/>
          </p:cNvSpPr>
          <p:nvPr/>
        </p:nvSpPr>
        <p:spPr bwMode="auto">
          <a:xfrm>
            <a:off x="0" y="47625"/>
            <a:ext cx="5867400" cy="1771650"/>
          </a:xfrm>
          <a:prstGeom prst="rect">
            <a:avLst/>
          </a:prstGeom>
          <a:noFill/>
          <a:ln w="0">
            <a:solidFill>
              <a:srgbClr val="000000"/>
            </a:solidFill>
            <a:miter lim="800000"/>
            <a:headEnd/>
            <a:tailEnd/>
          </a:ln>
        </p:spPr>
        <p:txBody>
          <a:bodyPr>
            <a:prstTxWarp prst="textNoShape">
              <a:avLst/>
            </a:prstTxWarp>
          </a:bodyPr>
          <a:lstStyle/>
          <a:p>
            <a:endParaRPr lang="en-US"/>
          </a:p>
        </p:txBody>
      </p:sp>
      <p:sp>
        <p:nvSpPr>
          <p:cNvPr id="58539" name="Text Box 171"/>
          <p:cNvSpPr txBox="1">
            <a:spLocks noChangeArrowheads="1"/>
          </p:cNvSpPr>
          <p:nvPr/>
        </p:nvSpPr>
        <p:spPr bwMode="auto">
          <a:xfrm>
            <a:off x="4418013" y="0"/>
            <a:ext cx="4725987" cy="2031325"/>
          </a:xfrm>
          <a:prstGeom prst="rect">
            <a:avLst/>
          </a:prstGeom>
          <a:solidFill>
            <a:schemeClr val="bg1"/>
          </a:solidFill>
          <a:ln w="9525">
            <a:noFill/>
            <a:miter lim="800000"/>
            <a:headEnd/>
            <a:tailEnd/>
          </a:ln>
          <a:effectLst/>
        </p:spPr>
        <p:txBody>
          <a:bodyPr wrap="square">
            <a:prstTxWarp prst="textNoShape">
              <a:avLst/>
            </a:prstTxWarp>
            <a:spAutoFit/>
          </a:bodyPr>
          <a:lstStyle/>
          <a:p>
            <a:r>
              <a:rPr lang="en-US" dirty="0">
                <a:solidFill>
                  <a:srgbClr val="EE2504"/>
                </a:solidFill>
              </a:rPr>
              <a:t>Electron energy levels = PE + </a:t>
            </a:r>
            <a:r>
              <a:rPr lang="en-US" dirty="0" err="1">
                <a:solidFill>
                  <a:srgbClr val="EE2504"/>
                </a:solidFill>
              </a:rPr>
              <a:t>KE</a:t>
            </a:r>
            <a:endParaRPr lang="en-US" dirty="0">
              <a:solidFill>
                <a:srgbClr val="EE2504"/>
              </a:solidFill>
            </a:endParaRPr>
          </a:p>
          <a:p>
            <a:r>
              <a:rPr lang="en-US" dirty="0"/>
              <a:t>Since PE = 0 at infinity (e.g. electron escaping from atom). </a:t>
            </a:r>
          </a:p>
          <a:p>
            <a:r>
              <a:rPr lang="en-US" dirty="0">
                <a:solidFill>
                  <a:srgbClr val="FF0000"/>
                </a:solidFill>
                <a:latin typeface="Comic Sans MS" charset="0"/>
              </a:rPr>
              <a:t>A positive total energy would mean that </a:t>
            </a:r>
            <a:r>
              <a:rPr lang="en-US" dirty="0" err="1">
                <a:solidFill>
                  <a:srgbClr val="FF0000"/>
                </a:solidFill>
                <a:latin typeface="Comic Sans MS" charset="0"/>
              </a:rPr>
              <a:t>KE</a:t>
            </a:r>
            <a:r>
              <a:rPr lang="en-US" dirty="0">
                <a:solidFill>
                  <a:srgbClr val="FF0000"/>
                </a:solidFill>
                <a:latin typeface="Comic Sans MS" charset="0"/>
              </a:rPr>
              <a:t>&gt;PE and electron would leave atom</a:t>
            </a:r>
            <a:r>
              <a:rPr lang="en-US" dirty="0" smtClean="0">
                <a:solidFill>
                  <a:srgbClr val="FF0000"/>
                </a:solidFill>
                <a:latin typeface="Comic Sans MS" charset="0"/>
              </a:rPr>
              <a:t>!</a:t>
            </a:r>
          </a:p>
          <a:p>
            <a:endParaRPr lang="en-US" dirty="0" smtClean="0">
              <a:solidFill>
                <a:srgbClr val="FF0000"/>
              </a:solidFill>
              <a:latin typeface="Comic Sans MS" charset="0"/>
            </a:endParaRPr>
          </a:p>
          <a:p>
            <a:endParaRPr lang="en-US" dirty="0">
              <a:solidFill>
                <a:srgbClr val="FF0000"/>
              </a:solidFill>
              <a:latin typeface="Comic Sans MS" charset="0"/>
            </a:endParaRPr>
          </a:p>
        </p:txBody>
      </p:sp>
      <p:sp>
        <p:nvSpPr>
          <p:cNvPr id="58540" name="Line 172"/>
          <p:cNvSpPr>
            <a:spLocks noChangeShapeType="1"/>
          </p:cNvSpPr>
          <p:nvPr/>
        </p:nvSpPr>
        <p:spPr bwMode="auto">
          <a:xfrm flipH="1" flipV="1">
            <a:off x="6553200" y="2971800"/>
            <a:ext cx="101600" cy="1165225"/>
          </a:xfrm>
          <a:prstGeom prst="line">
            <a:avLst/>
          </a:prstGeom>
          <a:noFill/>
          <a:ln w="28575">
            <a:solidFill>
              <a:srgbClr val="006600"/>
            </a:solidFill>
            <a:round/>
            <a:headEnd type="triangle" w="med" len="med"/>
            <a:tailEnd/>
          </a:ln>
          <a:effectLst/>
        </p:spPr>
        <p:txBody>
          <a:bodyPr>
            <a:prstTxWarp prst="textNoShape">
              <a:avLst/>
            </a:prstTxWarp>
          </a:bodyPr>
          <a:lstStyle/>
          <a:p>
            <a:endParaRPr lang="en-US"/>
          </a:p>
        </p:txBody>
      </p:sp>
      <p:sp>
        <p:nvSpPr>
          <p:cNvPr id="58541" name="Text Box 173"/>
          <p:cNvSpPr txBox="1">
            <a:spLocks noChangeArrowheads="1"/>
          </p:cNvSpPr>
          <p:nvPr/>
        </p:nvSpPr>
        <p:spPr bwMode="auto">
          <a:xfrm>
            <a:off x="3254375" y="2581275"/>
            <a:ext cx="5889625" cy="707886"/>
          </a:xfrm>
          <a:prstGeom prst="rect">
            <a:avLst/>
          </a:prstGeom>
          <a:noFill/>
          <a:ln w="9525">
            <a:noFill/>
            <a:miter lim="800000"/>
            <a:headEnd/>
            <a:tailEnd/>
          </a:ln>
          <a:effectLst/>
        </p:spPr>
        <p:txBody>
          <a:bodyPr>
            <a:prstTxWarp prst="textNoShape">
              <a:avLst/>
            </a:prstTxWarp>
            <a:spAutoFit/>
          </a:bodyPr>
          <a:lstStyle/>
          <a:p>
            <a:r>
              <a:rPr lang="en-US" sz="2000" dirty="0">
                <a:solidFill>
                  <a:srgbClr val="006600"/>
                </a:solidFill>
              </a:rPr>
              <a:t>At 0eV, electron has escaped atom. (So no transitions from 0 eV back down)</a:t>
            </a:r>
          </a:p>
        </p:txBody>
      </p:sp>
      <p:sp>
        <p:nvSpPr>
          <p:cNvPr id="58542" name="Text Box 174"/>
          <p:cNvSpPr txBox="1">
            <a:spLocks noChangeArrowheads="1"/>
          </p:cNvSpPr>
          <p:nvPr/>
        </p:nvSpPr>
        <p:spPr bwMode="auto">
          <a:xfrm>
            <a:off x="2400300" y="4554538"/>
            <a:ext cx="855663" cy="457200"/>
          </a:xfrm>
          <a:prstGeom prst="rect">
            <a:avLst/>
          </a:prstGeom>
          <a:noFill/>
          <a:ln w="9525">
            <a:noFill/>
            <a:miter lim="800000"/>
            <a:headEnd/>
            <a:tailEnd/>
          </a:ln>
          <a:effectLst/>
        </p:spPr>
        <p:txBody>
          <a:bodyPr>
            <a:prstTxWarp prst="textNoShape">
              <a:avLst/>
            </a:prstTxWarp>
            <a:spAutoFit/>
          </a:bodyPr>
          <a:lstStyle/>
          <a:p>
            <a:r>
              <a:rPr lang="en-US"/>
              <a:t>-2eV</a:t>
            </a:r>
          </a:p>
        </p:txBody>
      </p:sp>
      <p:sp>
        <p:nvSpPr>
          <p:cNvPr id="58543" name="Text Box 175"/>
          <p:cNvSpPr txBox="1">
            <a:spLocks noChangeArrowheads="1"/>
          </p:cNvSpPr>
          <p:nvPr/>
        </p:nvSpPr>
        <p:spPr bwMode="auto">
          <a:xfrm>
            <a:off x="2397125" y="4897438"/>
            <a:ext cx="828675" cy="457200"/>
          </a:xfrm>
          <a:prstGeom prst="rect">
            <a:avLst/>
          </a:prstGeom>
          <a:noFill/>
          <a:ln w="9525">
            <a:noFill/>
            <a:miter lim="800000"/>
            <a:headEnd/>
            <a:tailEnd/>
          </a:ln>
          <a:effectLst/>
        </p:spPr>
        <p:txBody>
          <a:bodyPr wrap="none">
            <a:prstTxWarp prst="textNoShape">
              <a:avLst/>
            </a:prstTxWarp>
            <a:spAutoFit/>
          </a:bodyPr>
          <a:lstStyle/>
          <a:p>
            <a:r>
              <a:rPr lang="en-US"/>
              <a:t>-3eV</a:t>
            </a:r>
          </a:p>
        </p:txBody>
      </p:sp>
      <p:sp>
        <p:nvSpPr>
          <p:cNvPr id="58544" name="Text Box 176"/>
          <p:cNvSpPr txBox="1">
            <a:spLocks noChangeArrowheads="1"/>
          </p:cNvSpPr>
          <p:nvPr/>
        </p:nvSpPr>
        <p:spPr bwMode="auto">
          <a:xfrm>
            <a:off x="2362200" y="5373688"/>
            <a:ext cx="828675" cy="457200"/>
          </a:xfrm>
          <a:prstGeom prst="rect">
            <a:avLst/>
          </a:prstGeom>
          <a:noFill/>
          <a:ln w="9525">
            <a:noFill/>
            <a:miter lim="800000"/>
            <a:headEnd/>
            <a:tailEnd/>
          </a:ln>
          <a:effectLst/>
        </p:spPr>
        <p:txBody>
          <a:bodyPr wrap="none">
            <a:prstTxWarp prst="textNoShape">
              <a:avLst/>
            </a:prstTxWarp>
            <a:spAutoFit/>
          </a:bodyPr>
          <a:lstStyle/>
          <a:p>
            <a:r>
              <a:rPr lang="en-US"/>
              <a:t>-5eV</a:t>
            </a:r>
          </a:p>
        </p:txBody>
      </p:sp>
      <p:grpSp>
        <p:nvGrpSpPr>
          <p:cNvPr id="2" name="Group 177"/>
          <p:cNvGrpSpPr>
            <a:grpSpLocks/>
          </p:cNvGrpSpPr>
          <p:nvPr/>
        </p:nvGrpSpPr>
        <p:grpSpPr bwMode="auto">
          <a:xfrm>
            <a:off x="1798638" y="4237038"/>
            <a:ext cx="611187" cy="1257300"/>
            <a:chOff x="48" y="2669"/>
            <a:chExt cx="736" cy="792"/>
          </a:xfrm>
        </p:grpSpPr>
        <p:sp>
          <p:nvSpPr>
            <p:cNvPr id="58546" name="Line 178"/>
            <p:cNvSpPr>
              <a:spLocks noChangeShapeType="1"/>
            </p:cNvSpPr>
            <p:nvPr/>
          </p:nvSpPr>
          <p:spPr bwMode="auto">
            <a:xfrm>
              <a:off x="76" y="302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47" name="Line 179"/>
            <p:cNvSpPr>
              <a:spLocks noChangeShapeType="1"/>
            </p:cNvSpPr>
            <p:nvPr/>
          </p:nvSpPr>
          <p:spPr bwMode="auto">
            <a:xfrm>
              <a:off x="83" y="321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48" name="Line 180"/>
            <p:cNvSpPr>
              <a:spLocks noChangeShapeType="1"/>
            </p:cNvSpPr>
            <p:nvPr/>
          </p:nvSpPr>
          <p:spPr bwMode="auto">
            <a:xfrm>
              <a:off x="48" y="3461"/>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49" name="Line 181"/>
            <p:cNvSpPr>
              <a:spLocks noChangeShapeType="1"/>
            </p:cNvSpPr>
            <p:nvPr/>
          </p:nvSpPr>
          <p:spPr bwMode="auto">
            <a:xfrm>
              <a:off x="102" y="2669"/>
              <a:ext cx="682"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58550" name="Text Box 182"/>
          <p:cNvSpPr txBox="1">
            <a:spLocks noChangeArrowheads="1"/>
          </p:cNvSpPr>
          <p:nvPr/>
        </p:nvSpPr>
        <p:spPr bwMode="auto">
          <a:xfrm>
            <a:off x="2486025" y="4083050"/>
            <a:ext cx="855663"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58551" name="Text Box 183"/>
          <p:cNvSpPr txBox="1">
            <a:spLocks noChangeArrowheads="1"/>
          </p:cNvSpPr>
          <p:nvPr/>
        </p:nvSpPr>
        <p:spPr bwMode="auto">
          <a:xfrm>
            <a:off x="4154488" y="4037013"/>
            <a:ext cx="855662"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58552" name="Text Box 184"/>
          <p:cNvSpPr txBox="1">
            <a:spLocks noChangeArrowheads="1"/>
          </p:cNvSpPr>
          <p:nvPr/>
        </p:nvSpPr>
        <p:spPr bwMode="auto">
          <a:xfrm>
            <a:off x="4121150" y="5788025"/>
            <a:ext cx="828675" cy="457200"/>
          </a:xfrm>
          <a:prstGeom prst="rect">
            <a:avLst/>
          </a:prstGeom>
          <a:noFill/>
          <a:ln w="9525">
            <a:noFill/>
            <a:miter lim="800000"/>
            <a:headEnd/>
            <a:tailEnd/>
          </a:ln>
          <a:effectLst/>
        </p:spPr>
        <p:txBody>
          <a:bodyPr wrap="none">
            <a:prstTxWarp prst="textNoShape">
              <a:avLst/>
            </a:prstTxWarp>
            <a:spAutoFit/>
          </a:bodyPr>
          <a:lstStyle/>
          <a:p>
            <a:r>
              <a:rPr lang="en-US"/>
              <a:t>-7eV</a:t>
            </a:r>
          </a:p>
        </p:txBody>
      </p:sp>
      <p:sp>
        <p:nvSpPr>
          <p:cNvPr id="58553" name="Text Box 185"/>
          <p:cNvSpPr txBox="1">
            <a:spLocks noChangeArrowheads="1"/>
          </p:cNvSpPr>
          <p:nvPr/>
        </p:nvSpPr>
        <p:spPr bwMode="auto">
          <a:xfrm>
            <a:off x="4030663" y="5349875"/>
            <a:ext cx="828675" cy="457200"/>
          </a:xfrm>
          <a:prstGeom prst="rect">
            <a:avLst/>
          </a:prstGeom>
          <a:noFill/>
          <a:ln w="9525">
            <a:noFill/>
            <a:miter lim="800000"/>
            <a:headEnd/>
            <a:tailEnd/>
          </a:ln>
          <a:effectLst/>
        </p:spPr>
        <p:txBody>
          <a:bodyPr wrap="none">
            <a:prstTxWarp prst="textNoShape">
              <a:avLst/>
            </a:prstTxWarp>
            <a:spAutoFit/>
          </a:bodyPr>
          <a:lstStyle/>
          <a:p>
            <a:r>
              <a:rPr lang="en-US"/>
              <a:t>-5eV</a:t>
            </a:r>
          </a:p>
        </p:txBody>
      </p:sp>
      <p:sp>
        <p:nvSpPr>
          <p:cNvPr id="58554" name="Text Box 186"/>
          <p:cNvSpPr txBox="1">
            <a:spLocks noChangeArrowheads="1"/>
          </p:cNvSpPr>
          <p:nvPr/>
        </p:nvSpPr>
        <p:spPr bwMode="auto">
          <a:xfrm>
            <a:off x="4079875" y="6011863"/>
            <a:ext cx="855663" cy="457200"/>
          </a:xfrm>
          <a:prstGeom prst="rect">
            <a:avLst/>
          </a:prstGeom>
          <a:noFill/>
          <a:ln w="9525">
            <a:noFill/>
            <a:miter lim="800000"/>
            <a:headEnd/>
            <a:tailEnd/>
          </a:ln>
          <a:effectLst/>
        </p:spPr>
        <p:txBody>
          <a:bodyPr>
            <a:prstTxWarp prst="textNoShape">
              <a:avLst/>
            </a:prstTxWarp>
            <a:spAutoFit/>
          </a:bodyPr>
          <a:lstStyle/>
          <a:p>
            <a:r>
              <a:rPr lang="en-US"/>
              <a:t>-8eV</a:t>
            </a:r>
          </a:p>
        </p:txBody>
      </p:sp>
      <p:sp>
        <p:nvSpPr>
          <p:cNvPr id="58555" name="Text Box 187"/>
          <p:cNvSpPr txBox="1">
            <a:spLocks noChangeArrowheads="1"/>
          </p:cNvSpPr>
          <p:nvPr/>
        </p:nvSpPr>
        <p:spPr bwMode="auto">
          <a:xfrm>
            <a:off x="5546725" y="4486275"/>
            <a:ext cx="855663" cy="457200"/>
          </a:xfrm>
          <a:prstGeom prst="rect">
            <a:avLst/>
          </a:prstGeom>
          <a:noFill/>
          <a:ln w="9525">
            <a:noFill/>
            <a:miter lim="800000"/>
            <a:headEnd/>
            <a:tailEnd/>
          </a:ln>
          <a:effectLst/>
        </p:spPr>
        <p:txBody>
          <a:bodyPr>
            <a:prstTxWarp prst="textNoShape">
              <a:avLst/>
            </a:prstTxWarp>
            <a:spAutoFit/>
          </a:bodyPr>
          <a:lstStyle/>
          <a:p>
            <a:r>
              <a:rPr lang="en-US"/>
              <a:t>-2eV</a:t>
            </a:r>
          </a:p>
        </p:txBody>
      </p:sp>
      <p:sp>
        <p:nvSpPr>
          <p:cNvPr id="58556" name="Text Box 188"/>
          <p:cNvSpPr txBox="1">
            <a:spLocks noChangeArrowheads="1"/>
          </p:cNvSpPr>
          <p:nvPr/>
        </p:nvSpPr>
        <p:spPr bwMode="auto">
          <a:xfrm>
            <a:off x="5554663" y="5314950"/>
            <a:ext cx="828675" cy="457200"/>
          </a:xfrm>
          <a:prstGeom prst="rect">
            <a:avLst/>
          </a:prstGeom>
          <a:noFill/>
          <a:ln w="9525">
            <a:noFill/>
            <a:miter lim="800000"/>
            <a:headEnd/>
            <a:tailEnd/>
          </a:ln>
          <a:effectLst/>
        </p:spPr>
        <p:txBody>
          <a:bodyPr wrap="none">
            <a:prstTxWarp prst="textNoShape">
              <a:avLst/>
            </a:prstTxWarp>
            <a:spAutoFit/>
          </a:bodyPr>
          <a:lstStyle/>
          <a:p>
            <a:r>
              <a:rPr lang="en-US"/>
              <a:t>-5eV</a:t>
            </a:r>
          </a:p>
        </p:txBody>
      </p:sp>
      <p:sp>
        <p:nvSpPr>
          <p:cNvPr id="58557" name="Line 189"/>
          <p:cNvSpPr>
            <a:spLocks noChangeShapeType="1"/>
          </p:cNvSpPr>
          <p:nvPr/>
        </p:nvSpPr>
        <p:spPr bwMode="auto">
          <a:xfrm>
            <a:off x="5067300" y="4706938"/>
            <a:ext cx="4445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58" name="Line 190"/>
          <p:cNvSpPr>
            <a:spLocks noChangeShapeType="1"/>
          </p:cNvSpPr>
          <p:nvPr/>
        </p:nvSpPr>
        <p:spPr bwMode="auto">
          <a:xfrm>
            <a:off x="5078413" y="5514975"/>
            <a:ext cx="4445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59" name="Line 191"/>
          <p:cNvSpPr>
            <a:spLocks noChangeShapeType="1"/>
          </p:cNvSpPr>
          <p:nvPr/>
        </p:nvSpPr>
        <p:spPr bwMode="auto">
          <a:xfrm>
            <a:off x="5089525" y="4194175"/>
            <a:ext cx="444500"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58560" name="Text Box 192"/>
          <p:cNvSpPr txBox="1">
            <a:spLocks noChangeArrowheads="1"/>
          </p:cNvSpPr>
          <p:nvPr/>
        </p:nvSpPr>
        <p:spPr bwMode="auto">
          <a:xfrm>
            <a:off x="5599113" y="4006850"/>
            <a:ext cx="855662" cy="457200"/>
          </a:xfrm>
          <a:prstGeom prst="rect">
            <a:avLst/>
          </a:prstGeom>
          <a:noFill/>
          <a:ln w="9525">
            <a:noFill/>
            <a:miter lim="800000"/>
            <a:headEnd/>
            <a:tailEnd/>
          </a:ln>
          <a:effectLst/>
        </p:spPr>
        <p:txBody>
          <a:bodyPr>
            <a:prstTxWarp prst="textNoShape">
              <a:avLst/>
            </a:prstTxWarp>
            <a:spAutoFit/>
          </a:bodyPr>
          <a:lstStyle/>
          <a:p>
            <a:r>
              <a:rPr lang="en-US"/>
              <a:t>0eV</a:t>
            </a:r>
          </a:p>
        </p:txBody>
      </p:sp>
      <p:grpSp>
        <p:nvGrpSpPr>
          <p:cNvPr id="3" name="Group 193"/>
          <p:cNvGrpSpPr>
            <a:grpSpLocks/>
          </p:cNvGrpSpPr>
          <p:nvPr/>
        </p:nvGrpSpPr>
        <p:grpSpPr bwMode="auto">
          <a:xfrm>
            <a:off x="3392488" y="4235450"/>
            <a:ext cx="658812" cy="2398713"/>
            <a:chOff x="1564" y="2675"/>
            <a:chExt cx="752" cy="1511"/>
          </a:xfrm>
        </p:grpSpPr>
        <p:sp>
          <p:nvSpPr>
            <p:cNvPr id="58562" name="Line 194"/>
            <p:cNvSpPr>
              <a:spLocks noChangeShapeType="1"/>
            </p:cNvSpPr>
            <p:nvPr/>
          </p:nvSpPr>
          <p:spPr bwMode="auto">
            <a:xfrm>
              <a:off x="1618" y="2675"/>
              <a:ext cx="682"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58563" name="Line 195"/>
            <p:cNvSpPr>
              <a:spLocks noChangeShapeType="1"/>
            </p:cNvSpPr>
            <p:nvPr/>
          </p:nvSpPr>
          <p:spPr bwMode="auto">
            <a:xfrm>
              <a:off x="1585" y="396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64" name="Line 196"/>
            <p:cNvSpPr>
              <a:spLocks noChangeShapeType="1"/>
            </p:cNvSpPr>
            <p:nvPr/>
          </p:nvSpPr>
          <p:spPr bwMode="auto">
            <a:xfrm>
              <a:off x="1634" y="3808"/>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65" name="Line 197"/>
            <p:cNvSpPr>
              <a:spLocks noChangeShapeType="1"/>
            </p:cNvSpPr>
            <p:nvPr/>
          </p:nvSpPr>
          <p:spPr bwMode="auto">
            <a:xfrm>
              <a:off x="1564" y="3481"/>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66" name="Line 198"/>
            <p:cNvSpPr>
              <a:spLocks noChangeShapeType="1"/>
            </p:cNvSpPr>
            <p:nvPr/>
          </p:nvSpPr>
          <p:spPr bwMode="auto">
            <a:xfrm>
              <a:off x="1613" y="4186"/>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58567" name="Text Box 199"/>
          <p:cNvSpPr txBox="1">
            <a:spLocks noChangeArrowheads="1"/>
          </p:cNvSpPr>
          <p:nvPr/>
        </p:nvSpPr>
        <p:spPr bwMode="auto">
          <a:xfrm>
            <a:off x="3976688" y="6400800"/>
            <a:ext cx="996950" cy="457200"/>
          </a:xfrm>
          <a:prstGeom prst="rect">
            <a:avLst/>
          </a:prstGeom>
          <a:noFill/>
          <a:ln w="9525">
            <a:noFill/>
            <a:miter lim="800000"/>
            <a:headEnd/>
            <a:tailEnd/>
          </a:ln>
          <a:effectLst/>
        </p:spPr>
        <p:txBody>
          <a:bodyPr wrap="none">
            <a:prstTxWarp prst="textNoShape">
              <a:avLst/>
            </a:prstTxWarp>
            <a:spAutoFit/>
          </a:bodyPr>
          <a:lstStyle/>
          <a:p>
            <a:r>
              <a:rPr lang="en-US"/>
              <a:t>-10eV</a:t>
            </a:r>
          </a:p>
        </p:txBody>
      </p:sp>
      <p:sp>
        <p:nvSpPr>
          <p:cNvPr id="58568" name="Text Box 200"/>
          <p:cNvSpPr txBox="1">
            <a:spLocks noChangeArrowheads="1"/>
          </p:cNvSpPr>
          <p:nvPr/>
        </p:nvSpPr>
        <p:spPr bwMode="auto">
          <a:xfrm>
            <a:off x="2332038" y="3540125"/>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58569" name="Text Box 201"/>
          <p:cNvSpPr txBox="1">
            <a:spLocks noChangeArrowheads="1"/>
          </p:cNvSpPr>
          <p:nvPr/>
        </p:nvSpPr>
        <p:spPr bwMode="auto">
          <a:xfrm>
            <a:off x="3981450" y="3449638"/>
            <a:ext cx="404813"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58570" name="Text Box 202"/>
          <p:cNvSpPr txBox="1">
            <a:spLocks noChangeArrowheads="1"/>
          </p:cNvSpPr>
          <p:nvPr/>
        </p:nvSpPr>
        <p:spPr bwMode="auto">
          <a:xfrm>
            <a:off x="5386388" y="3494088"/>
            <a:ext cx="404812"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58571" name="Text Box 203"/>
          <p:cNvSpPr txBox="1">
            <a:spLocks noChangeArrowheads="1"/>
          </p:cNvSpPr>
          <p:nvPr/>
        </p:nvSpPr>
        <p:spPr bwMode="auto">
          <a:xfrm>
            <a:off x="6865938" y="3508375"/>
            <a:ext cx="387350" cy="457200"/>
          </a:xfrm>
          <a:prstGeom prst="rect">
            <a:avLst/>
          </a:prstGeom>
          <a:noFill/>
          <a:ln w="9525">
            <a:noFill/>
            <a:miter lim="800000"/>
            <a:headEnd/>
            <a:tailEnd/>
          </a:ln>
          <a:effectLst/>
        </p:spPr>
        <p:txBody>
          <a:bodyPr wrap="none">
            <a:prstTxWarp prst="textNoShape">
              <a:avLst/>
            </a:prstTxWarp>
            <a:spAutoFit/>
          </a:bodyPr>
          <a:lstStyle/>
          <a:p>
            <a:r>
              <a:rPr lang="en-US"/>
              <a:t>E</a:t>
            </a:r>
          </a:p>
        </p:txBody>
      </p:sp>
      <p:sp>
        <p:nvSpPr>
          <p:cNvPr id="58572" name="Text Box 204"/>
          <p:cNvSpPr txBox="1">
            <a:spLocks noChangeArrowheads="1"/>
          </p:cNvSpPr>
          <p:nvPr/>
        </p:nvSpPr>
        <p:spPr bwMode="auto">
          <a:xfrm>
            <a:off x="7054850" y="5191125"/>
            <a:ext cx="855663" cy="457200"/>
          </a:xfrm>
          <a:prstGeom prst="rect">
            <a:avLst/>
          </a:prstGeom>
          <a:noFill/>
          <a:ln w="9525">
            <a:noFill/>
            <a:miter lim="800000"/>
            <a:headEnd/>
            <a:tailEnd/>
          </a:ln>
          <a:effectLst/>
        </p:spPr>
        <p:txBody>
          <a:bodyPr>
            <a:prstTxWarp prst="textNoShape">
              <a:avLst/>
            </a:prstTxWarp>
            <a:spAutoFit/>
          </a:bodyPr>
          <a:lstStyle/>
          <a:p>
            <a:r>
              <a:rPr lang="en-US"/>
              <a:t>-5eV</a:t>
            </a:r>
          </a:p>
        </p:txBody>
      </p:sp>
      <p:sp>
        <p:nvSpPr>
          <p:cNvPr id="58573" name="Text Box 205"/>
          <p:cNvSpPr txBox="1">
            <a:spLocks noChangeArrowheads="1"/>
          </p:cNvSpPr>
          <p:nvPr/>
        </p:nvSpPr>
        <p:spPr bwMode="auto">
          <a:xfrm>
            <a:off x="7029450" y="5611813"/>
            <a:ext cx="828675" cy="457200"/>
          </a:xfrm>
          <a:prstGeom prst="rect">
            <a:avLst/>
          </a:prstGeom>
          <a:noFill/>
          <a:ln w="9525">
            <a:noFill/>
            <a:miter lim="800000"/>
            <a:headEnd/>
            <a:tailEnd/>
          </a:ln>
          <a:effectLst/>
        </p:spPr>
        <p:txBody>
          <a:bodyPr wrap="none">
            <a:prstTxWarp prst="textNoShape">
              <a:avLst/>
            </a:prstTxWarp>
            <a:spAutoFit/>
          </a:bodyPr>
          <a:lstStyle/>
          <a:p>
            <a:r>
              <a:rPr lang="en-US"/>
              <a:t>-7eV</a:t>
            </a:r>
          </a:p>
        </p:txBody>
      </p:sp>
      <p:sp>
        <p:nvSpPr>
          <p:cNvPr id="58574" name="Text Box 206"/>
          <p:cNvSpPr txBox="1">
            <a:spLocks noChangeArrowheads="1"/>
          </p:cNvSpPr>
          <p:nvPr/>
        </p:nvSpPr>
        <p:spPr bwMode="auto">
          <a:xfrm>
            <a:off x="6950075" y="6400800"/>
            <a:ext cx="996950" cy="457200"/>
          </a:xfrm>
          <a:prstGeom prst="rect">
            <a:avLst/>
          </a:prstGeom>
          <a:noFill/>
          <a:ln w="9525">
            <a:noFill/>
            <a:miter lim="800000"/>
            <a:headEnd/>
            <a:tailEnd/>
          </a:ln>
          <a:effectLst/>
        </p:spPr>
        <p:txBody>
          <a:bodyPr wrap="none">
            <a:prstTxWarp prst="textNoShape">
              <a:avLst/>
            </a:prstTxWarp>
            <a:spAutoFit/>
          </a:bodyPr>
          <a:lstStyle/>
          <a:p>
            <a:r>
              <a:rPr lang="en-US"/>
              <a:t>-10eV</a:t>
            </a:r>
          </a:p>
        </p:txBody>
      </p:sp>
      <p:grpSp>
        <p:nvGrpSpPr>
          <p:cNvPr id="4" name="Group 207"/>
          <p:cNvGrpSpPr>
            <a:grpSpLocks/>
          </p:cNvGrpSpPr>
          <p:nvPr/>
        </p:nvGrpSpPr>
        <p:grpSpPr bwMode="auto">
          <a:xfrm>
            <a:off x="6553200" y="4194175"/>
            <a:ext cx="466725" cy="2451100"/>
            <a:chOff x="3062" y="2642"/>
            <a:chExt cx="715" cy="1544"/>
          </a:xfrm>
        </p:grpSpPr>
        <p:sp>
          <p:nvSpPr>
            <p:cNvPr id="58576" name="Line 208"/>
            <p:cNvSpPr>
              <a:spLocks noChangeShapeType="1"/>
            </p:cNvSpPr>
            <p:nvPr/>
          </p:nvSpPr>
          <p:spPr bwMode="auto">
            <a:xfrm>
              <a:off x="3062" y="3430"/>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77" name="Line 209"/>
            <p:cNvSpPr>
              <a:spLocks noChangeShapeType="1"/>
            </p:cNvSpPr>
            <p:nvPr/>
          </p:nvSpPr>
          <p:spPr bwMode="auto">
            <a:xfrm>
              <a:off x="3062" y="368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78" name="Line 210"/>
            <p:cNvSpPr>
              <a:spLocks noChangeShapeType="1"/>
            </p:cNvSpPr>
            <p:nvPr/>
          </p:nvSpPr>
          <p:spPr bwMode="auto">
            <a:xfrm>
              <a:off x="3062" y="4186"/>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79" name="Line 211"/>
            <p:cNvSpPr>
              <a:spLocks noChangeShapeType="1"/>
            </p:cNvSpPr>
            <p:nvPr/>
          </p:nvSpPr>
          <p:spPr bwMode="auto">
            <a:xfrm>
              <a:off x="3095" y="2642"/>
              <a:ext cx="682"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58580" name="Text Box 212"/>
          <p:cNvSpPr txBox="1">
            <a:spLocks noChangeArrowheads="1"/>
          </p:cNvSpPr>
          <p:nvPr/>
        </p:nvSpPr>
        <p:spPr bwMode="auto">
          <a:xfrm>
            <a:off x="7085013" y="4006850"/>
            <a:ext cx="855662"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58581" name="Text Box 213"/>
          <p:cNvSpPr txBox="1">
            <a:spLocks noChangeArrowheads="1"/>
          </p:cNvSpPr>
          <p:nvPr/>
        </p:nvSpPr>
        <p:spPr bwMode="auto">
          <a:xfrm>
            <a:off x="712788" y="5221288"/>
            <a:ext cx="855662" cy="457200"/>
          </a:xfrm>
          <a:prstGeom prst="rect">
            <a:avLst/>
          </a:prstGeom>
          <a:noFill/>
          <a:ln w="9525">
            <a:noFill/>
            <a:miter lim="800000"/>
            <a:headEnd/>
            <a:tailEnd/>
          </a:ln>
          <a:effectLst/>
        </p:spPr>
        <p:txBody>
          <a:bodyPr>
            <a:prstTxWarp prst="textNoShape">
              <a:avLst/>
            </a:prstTxWarp>
            <a:spAutoFit/>
          </a:bodyPr>
          <a:lstStyle/>
          <a:p>
            <a:r>
              <a:rPr lang="en-US"/>
              <a:t>5eV</a:t>
            </a:r>
          </a:p>
        </p:txBody>
      </p:sp>
      <p:sp>
        <p:nvSpPr>
          <p:cNvPr id="58582" name="Text Box 214"/>
          <p:cNvSpPr txBox="1">
            <a:spLocks noChangeArrowheads="1"/>
          </p:cNvSpPr>
          <p:nvPr/>
        </p:nvSpPr>
        <p:spPr bwMode="auto">
          <a:xfrm>
            <a:off x="684213" y="5797550"/>
            <a:ext cx="727075" cy="457200"/>
          </a:xfrm>
          <a:prstGeom prst="rect">
            <a:avLst/>
          </a:prstGeom>
          <a:noFill/>
          <a:ln w="9525">
            <a:noFill/>
            <a:miter lim="800000"/>
            <a:headEnd/>
            <a:tailEnd/>
          </a:ln>
          <a:effectLst/>
        </p:spPr>
        <p:txBody>
          <a:bodyPr wrap="none">
            <a:prstTxWarp prst="textNoShape">
              <a:avLst/>
            </a:prstTxWarp>
            <a:spAutoFit/>
          </a:bodyPr>
          <a:lstStyle/>
          <a:p>
            <a:r>
              <a:rPr lang="en-US"/>
              <a:t>3eV</a:t>
            </a:r>
          </a:p>
        </p:txBody>
      </p:sp>
      <p:sp>
        <p:nvSpPr>
          <p:cNvPr id="58583" name="Text Box 215"/>
          <p:cNvSpPr txBox="1">
            <a:spLocks noChangeArrowheads="1"/>
          </p:cNvSpPr>
          <p:nvPr/>
        </p:nvSpPr>
        <p:spPr bwMode="auto">
          <a:xfrm>
            <a:off x="703263" y="6064250"/>
            <a:ext cx="727075" cy="457200"/>
          </a:xfrm>
          <a:prstGeom prst="rect">
            <a:avLst/>
          </a:prstGeom>
          <a:noFill/>
          <a:ln w="9525">
            <a:noFill/>
            <a:miter lim="800000"/>
            <a:headEnd/>
            <a:tailEnd/>
          </a:ln>
          <a:effectLst/>
        </p:spPr>
        <p:txBody>
          <a:bodyPr wrap="none">
            <a:prstTxWarp prst="textNoShape">
              <a:avLst/>
            </a:prstTxWarp>
            <a:spAutoFit/>
          </a:bodyPr>
          <a:lstStyle/>
          <a:p>
            <a:r>
              <a:rPr lang="en-US"/>
              <a:t>2eV</a:t>
            </a:r>
          </a:p>
        </p:txBody>
      </p:sp>
      <p:sp>
        <p:nvSpPr>
          <p:cNvPr id="58584" name="Line 216"/>
          <p:cNvSpPr>
            <a:spLocks noChangeShapeType="1"/>
          </p:cNvSpPr>
          <p:nvPr/>
        </p:nvSpPr>
        <p:spPr bwMode="auto">
          <a:xfrm>
            <a:off x="166688" y="6326188"/>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85" name="Line 217"/>
          <p:cNvSpPr>
            <a:spLocks noChangeShapeType="1"/>
          </p:cNvSpPr>
          <p:nvPr/>
        </p:nvSpPr>
        <p:spPr bwMode="auto">
          <a:xfrm>
            <a:off x="165100" y="6054725"/>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86" name="Line 218"/>
          <p:cNvSpPr>
            <a:spLocks noChangeShapeType="1"/>
          </p:cNvSpPr>
          <p:nvPr/>
        </p:nvSpPr>
        <p:spPr bwMode="auto">
          <a:xfrm>
            <a:off x="173038" y="5530850"/>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587" name="Line 219"/>
          <p:cNvSpPr>
            <a:spLocks noChangeShapeType="1"/>
          </p:cNvSpPr>
          <p:nvPr/>
        </p:nvSpPr>
        <p:spPr bwMode="auto">
          <a:xfrm>
            <a:off x="177800" y="6691313"/>
            <a:ext cx="514350"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58588" name="Text Box 220"/>
          <p:cNvSpPr txBox="1">
            <a:spLocks noChangeArrowheads="1"/>
          </p:cNvSpPr>
          <p:nvPr/>
        </p:nvSpPr>
        <p:spPr bwMode="auto">
          <a:xfrm>
            <a:off x="757238" y="6400800"/>
            <a:ext cx="855662"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58589" name="Text Box 221"/>
          <p:cNvSpPr txBox="1">
            <a:spLocks noChangeArrowheads="1"/>
          </p:cNvSpPr>
          <p:nvPr/>
        </p:nvSpPr>
        <p:spPr bwMode="auto">
          <a:xfrm>
            <a:off x="433388" y="3508375"/>
            <a:ext cx="387350"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58590" name="Line 222"/>
          <p:cNvSpPr>
            <a:spLocks noChangeShapeType="1"/>
          </p:cNvSpPr>
          <p:nvPr/>
        </p:nvSpPr>
        <p:spPr bwMode="auto">
          <a:xfrm>
            <a:off x="6573838" y="5475288"/>
            <a:ext cx="0" cy="357187"/>
          </a:xfrm>
          <a:prstGeom prst="line">
            <a:avLst/>
          </a:prstGeom>
          <a:noFill/>
          <a:ln w="38100">
            <a:solidFill>
              <a:srgbClr val="EE2504"/>
            </a:solidFill>
            <a:round/>
            <a:headEnd/>
            <a:tailEnd type="triangle" w="med" len="med"/>
          </a:ln>
          <a:effectLst/>
        </p:spPr>
        <p:txBody>
          <a:bodyPr>
            <a:prstTxWarp prst="textNoShape">
              <a:avLst/>
            </a:prstTxWarp>
          </a:bodyPr>
          <a:lstStyle/>
          <a:p>
            <a:endParaRPr lang="en-US"/>
          </a:p>
        </p:txBody>
      </p:sp>
      <p:sp>
        <p:nvSpPr>
          <p:cNvPr id="58591" name="Line 223"/>
          <p:cNvSpPr>
            <a:spLocks noChangeShapeType="1"/>
          </p:cNvSpPr>
          <p:nvPr/>
        </p:nvSpPr>
        <p:spPr bwMode="auto">
          <a:xfrm flipH="1">
            <a:off x="6580188" y="5862638"/>
            <a:ext cx="12700" cy="723900"/>
          </a:xfrm>
          <a:prstGeom prst="line">
            <a:avLst/>
          </a:prstGeom>
          <a:noFill/>
          <a:ln w="38100">
            <a:solidFill>
              <a:srgbClr val="000099"/>
            </a:solidFill>
            <a:round/>
            <a:headEnd/>
            <a:tailEnd type="triangle" w="med" len="med"/>
          </a:ln>
          <a:effectLst/>
        </p:spPr>
        <p:txBody>
          <a:bodyPr>
            <a:prstTxWarp prst="textNoShape">
              <a:avLst/>
            </a:prstTxWarp>
          </a:bodyPr>
          <a:lstStyle/>
          <a:p>
            <a:endParaRPr lang="en-US"/>
          </a:p>
        </p:txBody>
      </p:sp>
      <p:sp>
        <p:nvSpPr>
          <p:cNvPr id="58592" name="Line 224"/>
          <p:cNvSpPr>
            <a:spLocks noChangeShapeType="1"/>
          </p:cNvSpPr>
          <p:nvPr/>
        </p:nvSpPr>
        <p:spPr bwMode="auto">
          <a:xfrm flipH="1">
            <a:off x="6834188" y="5491163"/>
            <a:ext cx="12700" cy="1123950"/>
          </a:xfrm>
          <a:prstGeom prst="line">
            <a:avLst/>
          </a:prstGeom>
          <a:noFill/>
          <a:ln w="38100">
            <a:solidFill>
              <a:srgbClr val="000000"/>
            </a:solidFill>
            <a:round/>
            <a:headEnd/>
            <a:tailEnd type="triangle" w="med" len="med"/>
          </a:ln>
          <a:effectLst/>
        </p:spPr>
        <p:txBody>
          <a:bodyPr>
            <a:prstTxWarp prst="textNoShape">
              <a:avLst/>
            </a:prstTxWarp>
          </a:bodyPr>
          <a:lstStyle/>
          <a:p>
            <a:endParaRPr lang="en-US"/>
          </a:p>
        </p:txBody>
      </p:sp>
      <p:sp>
        <p:nvSpPr>
          <p:cNvPr id="58593" name="Rectangle 225"/>
          <p:cNvSpPr>
            <a:spLocks noChangeArrowheads="1"/>
          </p:cNvSpPr>
          <p:nvPr/>
        </p:nvSpPr>
        <p:spPr bwMode="auto">
          <a:xfrm>
            <a:off x="6384925" y="3602038"/>
            <a:ext cx="1549400" cy="3255962"/>
          </a:xfrm>
          <a:prstGeom prst="rect">
            <a:avLst/>
          </a:prstGeom>
          <a:noFill/>
          <a:ln w="57150">
            <a:solidFill>
              <a:srgbClr val="EE2504"/>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5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5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39" grpId="0" animBg="1"/>
      <p:bldP spid="58540" grpId="0" animBg="1"/>
      <p:bldP spid="58541"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49F5F670-1B98-C948-930C-17E0B1795AA5}" type="slidenum">
              <a:rPr lang="en-US"/>
              <a:pPr/>
              <a:t>28</a:t>
            </a:fld>
            <a:endParaRPr lang="en-US"/>
          </a:p>
        </p:txBody>
      </p:sp>
      <p:sp>
        <p:nvSpPr>
          <p:cNvPr id="59394" name="Text Box 2"/>
          <p:cNvSpPr txBox="1">
            <a:spLocks noChangeArrowheads="1"/>
          </p:cNvSpPr>
          <p:nvPr/>
        </p:nvSpPr>
        <p:spPr bwMode="auto">
          <a:xfrm>
            <a:off x="292100" y="342900"/>
            <a:ext cx="6396365" cy="430887"/>
          </a:xfrm>
          <a:prstGeom prst="rect">
            <a:avLst/>
          </a:prstGeom>
          <a:noFill/>
          <a:ln w="9525">
            <a:noFill/>
            <a:miter lim="800000"/>
            <a:headEnd/>
            <a:tailEnd/>
          </a:ln>
          <a:effectLst/>
        </p:spPr>
        <p:txBody>
          <a:bodyPr wrap="none">
            <a:prstTxWarp prst="textNoShape">
              <a:avLst/>
            </a:prstTxWarp>
            <a:spAutoFit/>
          </a:bodyPr>
          <a:lstStyle/>
          <a:p>
            <a:r>
              <a:rPr lang="en-US" sz="2200" dirty="0"/>
              <a:t>In discharge lamps, one electron bashes into an atom.</a:t>
            </a:r>
            <a:endParaRPr lang="en-US" sz="2200" i="1" dirty="0">
              <a:solidFill>
                <a:srgbClr val="0066FF"/>
              </a:solidFill>
            </a:endParaRPr>
          </a:p>
        </p:txBody>
      </p:sp>
      <p:sp>
        <p:nvSpPr>
          <p:cNvPr id="59395" name="Oval 3"/>
          <p:cNvSpPr>
            <a:spLocks noChangeArrowheads="1"/>
          </p:cNvSpPr>
          <p:nvPr/>
        </p:nvSpPr>
        <p:spPr bwMode="auto">
          <a:xfrm>
            <a:off x="1828800" y="2371725"/>
            <a:ext cx="88900" cy="101600"/>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59396" name="Freeform 4"/>
          <p:cNvSpPr>
            <a:spLocks/>
          </p:cNvSpPr>
          <p:nvPr/>
        </p:nvSpPr>
        <p:spPr bwMode="auto">
          <a:xfrm>
            <a:off x="1139825" y="2193925"/>
            <a:ext cx="690563" cy="625475"/>
          </a:xfrm>
          <a:custGeom>
            <a:avLst/>
            <a:gdLst/>
            <a:ahLst/>
            <a:cxnLst>
              <a:cxn ang="0">
                <a:pos x="128" y="0"/>
              </a:cxn>
              <a:cxn ang="0">
                <a:pos x="297" y="5"/>
              </a:cxn>
              <a:cxn ang="0">
                <a:pos x="332" y="17"/>
              </a:cxn>
              <a:cxn ang="0">
                <a:pos x="355" y="69"/>
              </a:cxn>
              <a:cxn ang="0">
                <a:pos x="291" y="110"/>
              </a:cxn>
              <a:cxn ang="0">
                <a:pos x="384" y="110"/>
              </a:cxn>
              <a:cxn ang="0">
                <a:pos x="349" y="203"/>
              </a:cxn>
              <a:cxn ang="0">
                <a:pos x="332" y="180"/>
              </a:cxn>
              <a:cxn ang="0">
                <a:pos x="367" y="168"/>
              </a:cxn>
              <a:cxn ang="0">
                <a:pos x="431" y="203"/>
              </a:cxn>
              <a:cxn ang="0">
                <a:pos x="396" y="285"/>
              </a:cxn>
              <a:cxn ang="0">
                <a:pos x="0" y="261"/>
              </a:cxn>
            </a:cxnLst>
            <a:rect l="0" t="0" r="r" b="b"/>
            <a:pathLst>
              <a:path w="435" h="285">
                <a:moveTo>
                  <a:pt x="128" y="0"/>
                </a:moveTo>
                <a:cubicBezTo>
                  <a:pt x="184" y="2"/>
                  <a:pt x="241" y="0"/>
                  <a:pt x="297" y="5"/>
                </a:cubicBezTo>
                <a:cubicBezTo>
                  <a:pt x="309" y="6"/>
                  <a:pt x="332" y="17"/>
                  <a:pt x="332" y="17"/>
                </a:cubicBezTo>
                <a:cubicBezTo>
                  <a:pt x="337" y="37"/>
                  <a:pt x="348" y="50"/>
                  <a:pt x="355" y="69"/>
                </a:cubicBezTo>
                <a:cubicBezTo>
                  <a:pt x="337" y="96"/>
                  <a:pt x="320" y="100"/>
                  <a:pt x="291" y="110"/>
                </a:cubicBezTo>
                <a:cubicBezTo>
                  <a:pt x="315" y="76"/>
                  <a:pt x="353" y="90"/>
                  <a:pt x="384" y="110"/>
                </a:cubicBezTo>
                <a:cubicBezTo>
                  <a:pt x="390" y="153"/>
                  <a:pt x="396" y="187"/>
                  <a:pt x="349" y="203"/>
                </a:cubicBezTo>
                <a:cubicBezTo>
                  <a:pt x="345" y="202"/>
                  <a:pt x="304" y="200"/>
                  <a:pt x="332" y="180"/>
                </a:cubicBezTo>
                <a:cubicBezTo>
                  <a:pt x="342" y="173"/>
                  <a:pt x="367" y="168"/>
                  <a:pt x="367" y="168"/>
                </a:cubicBezTo>
                <a:cubicBezTo>
                  <a:pt x="401" y="174"/>
                  <a:pt x="412" y="175"/>
                  <a:pt x="431" y="203"/>
                </a:cubicBezTo>
                <a:cubicBezTo>
                  <a:pt x="427" y="245"/>
                  <a:pt x="435" y="271"/>
                  <a:pt x="396" y="285"/>
                </a:cubicBezTo>
                <a:cubicBezTo>
                  <a:pt x="262" y="275"/>
                  <a:pt x="136" y="261"/>
                  <a:pt x="0" y="261"/>
                </a:cubicBezTo>
              </a:path>
            </a:pathLst>
          </a:custGeom>
          <a:noFill/>
          <a:ln w="9525">
            <a:solidFill>
              <a:schemeClr val="tx1"/>
            </a:solidFill>
            <a:round/>
            <a:headEnd/>
            <a:tailEnd/>
          </a:ln>
          <a:effectLst/>
        </p:spPr>
        <p:txBody>
          <a:bodyPr>
            <a:prstTxWarp prst="textNoShape">
              <a:avLst/>
            </a:prstTxWarp>
          </a:bodyPr>
          <a:lstStyle/>
          <a:p>
            <a:endParaRPr lang="en-US"/>
          </a:p>
        </p:txBody>
      </p:sp>
      <p:grpSp>
        <p:nvGrpSpPr>
          <p:cNvPr id="2" name="Group 5"/>
          <p:cNvGrpSpPr>
            <a:grpSpLocks/>
          </p:cNvGrpSpPr>
          <p:nvPr/>
        </p:nvGrpSpPr>
        <p:grpSpPr bwMode="auto">
          <a:xfrm>
            <a:off x="2374900" y="1979613"/>
            <a:ext cx="341313" cy="341312"/>
            <a:chOff x="716" y="920"/>
            <a:chExt cx="1309" cy="1309"/>
          </a:xfrm>
        </p:grpSpPr>
        <p:sp>
          <p:nvSpPr>
            <p:cNvPr id="59398" name="Oval 6"/>
            <p:cNvSpPr>
              <a:spLocks noChangeArrowheads="1"/>
            </p:cNvSpPr>
            <p:nvPr/>
          </p:nvSpPr>
          <p:spPr bwMode="auto">
            <a:xfrm>
              <a:off x="716" y="920"/>
              <a:ext cx="1309" cy="130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9399" name="Oval 7"/>
            <p:cNvSpPr>
              <a:spLocks noChangeArrowheads="1"/>
            </p:cNvSpPr>
            <p:nvPr/>
          </p:nvSpPr>
          <p:spPr bwMode="auto">
            <a:xfrm>
              <a:off x="1331" y="1460"/>
              <a:ext cx="135" cy="129"/>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grpSp>
      <p:sp>
        <p:nvSpPr>
          <p:cNvPr id="59400" name="Line 8"/>
          <p:cNvSpPr>
            <a:spLocks noChangeShapeType="1"/>
          </p:cNvSpPr>
          <p:nvPr/>
        </p:nvSpPr>
        <p:spPr bwMode="auto">
          <a:xfrm>
            <a:off x="5924550" y="2182813"/>
            <a:ext cx="0" cy="757237"/>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9401" name="Freeform 9"/>
          <p:cNvSpPr>
            <a:spLocks/>
          </p:cNvSpPr>
          <p:nvPr/>
        </p:nvSpPr>
        <p:spPr bwMode="auto">
          <a:xfrm>
            <a:off x="954088" y="847725"/>
            <a:ext cx="2122487" cy="1436688"/>
          </a:xfrm>
          <a:custGeom>
            <a:avLst/>
            <a:gdLst/>
            <a:ahLst/>
            <a:cxnLst>
              <a:cxn ang="0">
                <a:pos x="274" y="224"/>
              </a:cxn>
              <a:cxn ang="0">
                <a:pos x="169" y="254"/>
              </a:cxn>
              <a:cxn ang="0">
                <a:pos x="65" y="248"/>
              </a:cxn>
              <a:cxn ang="0">
                <a:pos x="41" y="213"/>
              </a:cxn>
              <a:cxn ang="0">
                <a:pos x="286" y="44"/>
              </a:cxn>
              <a:cxn ang="0">
                <a:pos x="385" y="38"/>
              </a:cxn>
              <a:cxn ang="0">
                <a:pos x="972" y="50"/>
              </a:cxn>
              <a:cxn ang="0">
                <a:pos x="1333" y="56"/>
              </a:cxn>
            </a:cxnLst>
            <a:rect l="0" t="0" r="r" b="b"/>
            <a:pathLst>
              <a:path w="1333" h="259">
                <a:moveTo>
                  <a:pt x="274" y="224"/>
                </a:moveTo>
                <a:cubicBezTo>
                  <a:pt x="239" y="236"/>
                  <a:pt x="204" y="245"/>
                  <a:pt x="169" y="254"/>
                </a:cubicBezTo>
                <a:cubicBezTo>
                  <a:pt x="134" y="252"/>
                  <a:pt x="98" y="259"/>
                  <a:pt x="65" y="248"/>
                </a:cubicBezTo>
                <a:cubicBezTo>
                  <a:pt x="52" y="244"/>
                  <a:pt x="41" y="213"/>
                  <a:pt x="41" y="213"/>
                </a:cubicBezTo>
                <a:cubicBezTo>
                  <a:pt x="0" y="66"/>
                  <a:pt x="189" y="52"/>
                  <a:pt x="286" y="44"/>
                </a:cubicBezTo>
                <a:cubicBezTo>
                  <a:pt x="319" y="41"/>
                  <a:pt x="352" y="40"/>
                  <a:pt x="385" y="38"/>
                </a:cubicBezTo>
                <a:cubicBezTo>
                  <a:pt x="530" y="0"/>
                  <a:pt x="804" y="44"/>
                  <a:pt x="972" y="50"/>
                </a:cubicBezTo>
                <a:cubicBezTo>
                  <a:pt x="1080" y="86"/>
                  <a:pt x="1221" y="56"/>
                  <a:pt x="1333" y="56"/>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59402" name="Freeform 10"/>
          <p:cNvSpPr>
            <a:spLocks/>
          </p:cNvSpPr>
          <p:nvPr/>
        </p:nvSpPr>
        <p:spPr bwMode="auto">
          <a:xfrm>
            <a:off x="3832225" y="758825"/>
            <a:ext cx="2668588" cy="1655763"/>
          </a:xfrm>
          <a:custGeom>
            <a:avLst/>
            <a:gdLst/>
            <a:ahLst/>
            <a:cxnLst>
              <a:cxn ang="0">
                <a:pos x="1501" y="402"/>
              </a:cxn>
              <a:cxn ang="0">
                <a:pos x="1739" y="355"/>
              </a:cxn>
              <a:cxn ang="0">
                <a:pos x="1797" y="315"/>
              </a:cxn>
              <a:cxn ang="0">
                <a:pos x="1827" y="262"/>
              </a:cxn>
              <a:cxn ang="0">
                <a:pos x="1827" y="99"/>
              </a:cxn>
              <a:cxn ang="0">
                <a:pos x="1774" y="64"/>
              </a:cxn>
              <a:cxn ang="0">
                <a:pos x="1605" y="0"/>
              </a:cxn>
              <a:cxn ang="0">
                <a:pos x="1268" y="24"/>
              </a:cxn>
              <a:cxn ang="0">
                <a:pos x="913" y="64"/>
              </a:cxn>
              <a:cxn ang="0">
                <a:pos x="698" y="93"/>
              </a:cxn>
              <a:cxn ang="0">
                <a:pos x="366" y="64"/>
              </a:cxn>
              <a:cxn ang="0">
                <a:pos x="157" y="70"/>
              </a:cxn>
              <a:cxn ang="0">
                <a:pos x="93" y="88"/>
              </a:cxn>
              <a:cxn ang="0">
                <a:pos x="0" y="88"/>
              </a:cxn>
            </a:cxnLst>
            <a:rect l="0" t="0" r="r" b="b"/>
            <a:pathLst>
              <a:path w="1858" h="402">
                <a:moveTo>
                  <a:pt x="1501" y="402"/>
                </a:moveTo>
                <a:cubicBezTo>
                  <a:pt x="1585" y="395"/>
                  <a:pt x="1660" y="383"/>
                  <a:pt x="1739" y="355"/>
                </a:cubicBezTo>
                <a:cubicBezTo>
                  <a:pt x="1760" y="348"/>
                  <a:pt x="1778" y="327"/>
                  <a:pt x="1797" y="315"/>
                </a:cubicBezTo>
                <a:cubicBezTo>
                  <a:pt x="1803" y="296"/>
                  <a:pt x="1827" y="262"/>
                  <a:pt x="1827" y="262"/>
                </a:cubicBezTo>
                <a:cubicBezTo>
                  <a:pt x="1841" y="214"/>
                  <a:pt x="1858" y="139"/>
                  <a:pt x="1827" y="99"/>
                </a:cubicBezTo>
                <a:cubicBezTo>
                  <a:pt x="1815" y="84"/>
                  <a:pt x="1791" y="72"/>
                  <a:pt x="1774" y="64"/>
                </a:cubicBezTo>
                <a:cubicBezTo>
                  <a:pt x="1716" y="36"/>
                  <a:pt x="1669" y="13"/>
                  <a:pt x="1605" y="0"/>
                </a:cubicBezTo>
                <a:cubicBezTo>
                  <a:pt x="1413" y="5"/>
                  <a:pt x="1408" y="13"/>
                  <a:pt x="1268" y="24"/>
                </a:cubicBezTo>
                <a:cubicBezTo>
                  <a:pt x="1151" y="58"/>
                  <a:pt x="1035" y="61"/>
                  <a:pt x="913" y="64"/>
                </a:cubicBezTo>
                <a:cubicBezTo>
                  <a:pt x="841" y="76"/>
                  <a:pt x="772" y="88"/>
                  <a:pt x="698" y="93"/>
                </a:cubicBezTo>
                <a:cubicBezTo>
                  <a:pt x="584" y="89"/>
                  <a:pt x="477" y="83"/>
                  <a:pt x="366" y="64"/>
                </a:cubicBezTo>
                <a:cubicBezTo>
                  <a:pt x="296" y="66"/>
                  <a:pt x="227" y="66"/>
                  <a:pt x="157" y="70"/>
                </a:cubicBezTo>
                <a:cubicBezTo>
                  <a:pt x="136" y="71"/>
                  <a:pt x="114" y="87"/>
                  <a:pt x="93" y="88"/>
                </a:cubicBezTo>
                <a:cubicBezTo>
                  <a:pt x="62" y="90"/>
                  <a:pt x="31" y="88"/>
                  <a:pt x="0" y="8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59403" name="Oval 11"/>
          <p:cNvSpPr>
            <a:spLocks noChangeArrowheads="1"/>
          </p:cNvSpPr>
          <p:nvPr/>
        </p:nvSpPr>
        <p:spPr bwMode="auto">
          <a:xfrm>
            <a:off x="3060700" y="749300"/>
            <a:ext cx="779463" cy="779463"/>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9404" name="Text Box 12"/>
          <p:cNvSpPr txBox="1">
            <a:spLocks noChangeArrowheads="1"/>
          </p:cNvSpPr>
          <p:nvPr/>
        </p:nvSpPr>
        <p:spPr bwMode="auto">
          <a:xfrm>
            <a:off x="3070225" y="917575"/>
            <a:ext cx="758825" cy="427038"/>
          </a:xfrm>
          <a:prstGeom prst="rect">
            <a:avLst/>
          </a:prstGeom>
          <a:noFill/>
          <a:ln w="9525">
            <a:noFill/>
            <a:miter lim="800000"/>
            <a:headEnd/>
            <a:tailEnd/>
          </a:ln>
          <a:effectLst/>
        </p:spPr>
        <p:txBody>
          <a:bodyPr wrap="none">
            <a:prstTxWarp prst="textNoShape">
              <a:avLst/>
            </a:prstTxWarp>
            <a:spAutoFit/>
          </a:bodyPr>
          <a:lstStyle/>
          <a:p>
            <a:r>
              <a:rPr lang="en-US" sz="2200"/>
              <a:t>10 V</a:t>
            </a:r>
          </a:p>
        </p:txBody>
      </p:sp>
      <p:sp>
        <p:nvSpPr>
          <p:cNvPr id="59405" name="Rectangle 13"/>
          <p:cNvSpPr>
            <a:spLocks noChangeArrowheads="1"/>
          </p:cNvSpPr>
          <p:nvPr/>
        </p:nvSpPr>
        <p:spPr bwMode="auto">
          <a:xfrm>
            <a:off x="1214438" y="1971675"/>
            <a:ext cx="5024437" cy="968375"/>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9407" name="Text Box 15"/>
          <p:cNvSpPr txBox="1">
            <a:spLocks noChangeArrowheads="1"/>
          </p:cNvSpPr>
          <p:nvPr/>
        </p:nvSpPr>
        <p:spPr bwMode="auto">
          <a:xfrm>
            <a:off x="211138" y="3468231"/>
            <a:ext cx="8932862" cy="2246769"/>
          </a:xfrm>
          <a:prstGeom prst="rect">
            <a:avLst/>
          </a:prstGeom>
          <a:noFill/>
          <a:ln w="9525">
            <a:noFill/>
            <a:miter lim="800000"/>
            <a:headEnd/>
            <a:tailEnd/>
          </a:ln>
          <a:effectLst/>
        </p:spPr>
        <p:txBody>
          <a:bodyPr>
            <a:prstTxWarp prst="textNoShape">
              <a:avLst/>
            </a:prstTxWarp>
            <a:spAutoFit/>
          </a:bodyPr>
          <a:lstStyle/>
          <a:p>
            <a:pPr marL="290513" indent="-290513"/>
            <a:r>
              <a:rPr lang="en-US" sz="2000" dirty="0"/>
              <a:t>If atoms fixed at these points in tube, </a:t>
            </a:r>
          </a:p>
          <a:p>
            <a:pPr marL="290513" indent="-290513"/>
            <a:r>
              <a:rPr lang="en-US" sz="2000" dirty="0"/>
              <a:t>what will you see from each atom? </a:t>
            </a:r>
          </a:p>
          <a:p>
            <a:pPr marL="290513" indent="-290513"/>
            <a:r>
              <a:rPr lang="en-US" sz="2000" dirty="0"/>
              <a:t>A. All atoms will emit the same colors. </a:t>
            </a:r>
          </a:p>
          <a:p>
            <a:pPr marL="290513" indent="-290513"/>
            <a:r>
              <a:rPr lang="en-US" sz="2000" dirty="0" err="1"/>
              <a:t>B</a:t>
            </a:r>
            <a:r>
              <a:rPr lang="en-US" sz="2000" dirty="0"/>
              <a:t>. Atom 1 will emit more colors than 2 which will emit more colors than 3</a:t>
            </a:r>
          </a:p>
          <a:p>
            <a:pPr marL="290513" indent="-290513"/>
            <a:r>
              <a:rPr lang="en-US" sz="2000" dirty="0" err="1"/>
              <a:t>C</a:t>
            </a:r>
            <a:r>
              <a:rPr lang="en-US" sz="2000" dirty="0"/>
              <a:t>. Atom 3 will emit more colors than 2 which will emit more colors than 1</a:t>
            </a:r>
          </a:p>
          <a:p>
            <a:pPr marL="290513" indent="-290513"/>
            <a:r>
              <a:rPr lang="en-US" sz="2000" dirty="0" err="1"/>
              <a:t>D</a:t>
            </a:r>
            <a:r>
              <a:rPr lang="en-US" sz="2000" dirty="0"/>
              <a:t>. Atom 3 will emit more colors than 2. Atom 1 will emit no colors. </a:t>
            </a:r>
          </a:p>
          <a:p>
            <a:pPr marL="290513" indent="-290513"/>
            <a:r>
              <a:rPr lang="en-US" sz="2000" dirty="0" err="1"/>
              <a:t>E</a:t>
            </a:r>
            <a:r>
              <a:rPr lang="en-US" sz="2000" dirty="0"/>
              <a:t>. Impossible to tell.</a:t>
            </a:r>
            <a:r>
              <a:rPr lang="en-US" dirty="0"/>
              <a:t> </a:t>
            </a:r>
          </a:p>
        </p:txBody>
      </p:sp>
      <p:sp>
        <p:nvSpPr>
          <p:cNvPr id="59408" name="Line 16"/>
          <p:cNvSpPr>
            <a:spLocks noChangeShapeType="1"/>
          </p:cNvSpPr>
          <p:nvPr/>
        </p:nvSpPr>
        <p:spPr bwMode="auto">
          <a:xfrm>
            <a:off x="7035800" y="2497138"/>
            <a:ext cx="1049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9409" name="Line 17"/>
          <p:cNvSpPr>
            <a:spLocks noChangeShapeType="1"/>
          </p:cNvSpPr>
          <p:nvPr/>
        </p:nvSpPr>
        <p:spPr bwMode="auto">
          <a:xfrm>
            <a:off x="7097713" y="3251200"/>
            <a:ext cx="1049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9410" name="Line 18"/>
          <p:cNvSpPr>
            <a:spLocks noChangeShapeType="1"/>
          </p:cNvSpPr>
          <p:nvPr/>
        </p:nvSpPr>
        <p:spPr bwMode="auto">
          <a:xfrm>
            <a:off x="7023100" y="1781175"/>
            <a:ext cx="10493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9411" name="Line 19"/>
          <p:cNvSpPr>
            <a:spLocks noChangeShapeType="1"/>
          </p:cNvSpPr>
          <p:nvPr/>
        </p:nvSpPr>
        <p:spPr bwMode="auto">
          <a:xfrm>
            <a:off x="7011988" y="1462088"/>
            <a:ext cx="10493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9412" name="Text Box 20"/>
          <p:cNvSpPr txBox="1">
            <a:spLocks noChangeArrowheads="1"/>
          </p:cNvSpPr>
          <p:nvPr/>
        </p:nvSpPr>
        <p:spPr bwMode="auto">
          <a:xfrm>
            <a:off x="8145463" y="3003550"/>
            <a:ext cx="996950" cy="457200"/>
          </a:xfrm>
          <a:prstGeom prst="rect">
            <a:avLst/>
          </a:prstGeom>
          <a:noFill/>
          <a:ln w="9525">
            <a:noFill/>
            <a:miter lim="800000"/>
            <a:headEnd/>
            <a:tailEnd/>
          </a:ln>
          <a:effectLst/>
        </p:spPr>
        <p:txBody>
          <a:bodyPr wrap="none">
            <a:prstTxWarp prst="textNoShape">
              <a:avLst/>
            </a:prstTxWarp>
            <a:spAutoFit/>
          </a:bodyPr>
          <a:lstStyle/>
          <a:p>
            <a:r>
              <a:rPr lang="en-US"/>
              <a:t>-10eV</a:t>
            </a:r>
          </a:p>
        </p:txBody>
      </p:sp>
      <p:sp>
        <p:nvSpPr>
          <p:cNvPr id="59413" name="Text Box 21"/>
          <p:cNvSpPr txBox="1">
            <a:spLocks noChangeArrowheads="1"/>
          </p:cNvSpPr>
          <p:nvPr/>
        </p:nvSpPr>
        <p:spPr bwMode="auto">
          <a:xfrm>
            <a:off x="8145463" y="2265363"/>
            <a:ext cx="912812" cy="457200"/>
          </a:xfrm>
          <a:prstGeom prst="rect">
            <a:avLst/>
          </a:prstGeom>
          <a:noFill/>
          <a:ln w="9525">
            <a:noFill/>
            <a:miter lim="800000"/>
            <a:headEnd/>
            <a:tailEnd/>
          </a:ln>
          <a:effectLst/>
        </p:spPr>
        <p:txBody>
          <a:bodyPr wrap="none">
            <a:prstTxWarp prst="textNoShape">
              <a:avLst/>
            </a:prstTxWarp>
            <a:spAutoFit/>
          </a:bodyPr>
          <a:lstStyle/>
          <a:p>
            <a:r>
              <a:rPr lang="en-US"/>
              <a:t>-6 eV</a:t>
            </a:r>
          </a:p>
        </p:txBody>
      </p:sp>
      <p:sp>
        <p:nvSpPr>
          <p:cNvPr id="59414" name="Text Box 22"/>
          <p:cNvSpPr txBox="1">
            <a:spLocks noChangeArrowheads="1"/>
          </p:cNvSpPr>
          <p:nvPr/>
        </p:nvSpPr>
        <p:spPr bwMode="auto">
          <a:xfrm>
            <a:off x="8066088" y="1593850"/>
            <a:ext cx="912812" cy="457200"/>
          </a:xfrm>
          <a:prstGeom prst="rect">
            <a:avLst/>
          </a:prstGeom>
          <a:noFill/>
          <a:ln w="9525">
            <a:noFill/>
            <a:miter lim="800000"/>
            <a:headEnd/>
            <a:tailEnd/>
          </a:ln>
          <a:effectLst/>
        </p:spPr>
        <p:txBody>
          <a:bodyPr wrap="none">
            <a:prstTxWarp prst="textNoShape">
              <a:avLst/>
            </a:prstTxWarp>
            <a:spAutoFit/>
          </a:bodyPr>
          <a:lstStyle/>
          <a:p>
            <a:r>
              <a:rPr lang="en-US"/>
              <a:t>-3 eV</a:t>
            </a:r>
          </a:p>
        </p:txBody>
      </p:sp>
      <p:sp>
        <p:nvSpPr>
          <p:cNvPr id="59415" name="Text Box 23"/>
          <p:cNvSpPr txBox="1">
            <a:spLocks noChangeArrowheads="1"/>
          </p:cNvSpPr>
          <p:nvPr/>
        </p:nvSpPr>
        <p:spPr bwMode="auto">
          <a:xfrm>
            <a:off x="8064500" y="1181100"/>
            <a:ext cx="912813" cy="457200"/>
          </a:xfrm>
          <a:prstGeom prst="rect">
            <a:avLst/>
          </a:prstGeom>
          <a:noFill/>
          <a:ln w="9525">
            <a:noFill/>
            <a:miter lim="800000"/>
            <a:headEnd/>
            <a:tailEnd/>
          </a:ln>
          <a:effectLst/>
        </p:spPr>
        <p:txBody>
          <a:bodyPr wrap="none">
            <a:prstTxWarp prst="textNoShape">
              <a:avLst/>
            </a:prstTxWarp>
            <a:spAutoFit/>
          </a:bodyPr>
          <a:lstStyle/>
          <a:p>
            <a:r>
              <a:rPr lang="en-US"/>
              <a:t>-2 eV</a:t>
            </a:r>
          </a:p>
        </p:txBody>
      </p:sp>
      <p:sp>
        <p:nvSpPr>
          <p:cNvPr id="59416" name="Line 24"/>
          <p:cNvSpPr>
            <a:spLocks noChangeShapeType="1"/>
          </p:cNvSpPr>
          <p:nvPr/>
        </p:nvSpPr>
        <p:spPr bwMode="auto">
          <a:xfrm>
            <a:off x="1939925" y="2441575"/>
            <a:ext cx="2794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nvGrpSpPr>
          <p:cNvPr id="3" name="Group 25"/>
          <p:cNvGrpSpPr>
            <a:grpSpLocks/>
          </p:cNvGrpSpPr>
          <p:nvPr/>
        </p:nvGrpSpPr>
        <p:grpSpPr bwMode="auto">
          <a:xfrm>
            <a:off x="3498850" y="2252663"/>
            <a:ext cx="341313" cy="341312"/>
            <a:chOff x="716" y="920"/>
            <a:chExt cx="1309" cy="1309"/>
          </a:xfrm>
        </p:grpSpPr>
        <p:sp>
          <p:nvSpPr>
            <p:cNvPr id="59418" name="Oval 26"/>
            <p:cNvSpPr>
              <a:spLocks noChangeArrowheads="1"/>
            </p:cNvSpPr>
            <p:nvPr/>
          </p:nvSpPr>
          <p:spPr bwMode="auto">
            <a:xfrm>
              <a:off x="716" y="920"/>
              <a:ext cx="1309" cy="130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9419" name="Oval 27"/>
            <p:cNvSpPr>
              <a:spLocks noChangeArrowheads="1"/>
            </p:cNvSpPr>
            <p:nvPr/>
          </p:nvSpPr>
          <p:spPr bwMode="auto">
            <a:xfrm>
              <a:off x="1331" y="1460"/>
              <a:ext cx="135" cy="129"/>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4" name="Group 28"/>
          <p:cNvGrpSpPr>
            <a:grpSpLocks/>
          </p:cNvGrpSpPr>
          <p:nvPr/>
        </p:nvGrpSpPr>
        <p:grpSpPr bwMode="auto">
          <a:xfrm>
            <a:off x="5532438" y="2611438"/>
            <a:ext cx="341312" cy="341312"/>
            <a:chOff x="716" y="920"/>
            <a:chExt cx="1309" cy="1309"/>
          </a:xfrm>
        </p:grpSpPr>
        <p:sp>
          <p:nvSpPr>
            <p:cNvPr id="59421" name="Oval 29"/>
            <p:cNvSpPr>
              <a:spLocks noChangeArrowheads="1"/>
            </p:cNvSpPr>
            <p:nvPr/>
          </p:nvSpPr>
          <p:spPr bwMode="auto">
            <a:xfrm>
              <a:off x="716" y="920"/>
              <a:ext cx="1309" cy="130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9422" name="Oval 30"/>
            <p:cNvSpPr>
              <a:spLocks noChangeArrowheads="1"/>
            </p:cNvSpPr>
            <p:nvPr/>
          </p:nvSpPr>
          <p:spPr bwMode="auto">
            <a:xfrm>
              <a:off x="1331" y="1460"/>
              <a:ext cx="135" cy="129"/>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grpSp>
      <p:sp>
        <p:nvSpPr>
          <p:cNvPr id="59423" name="Oval 31"/>
          <p:cNvSpPr>
            <a:spLocks noChangeArrowheads="1"/>
          </p:cNvSpPr>
          <p:nvPr/>
        </p:nvSpPr>
        <p:spPr bwMode="auto">
          <a:xfrm>
            <a:off x="1693863" y="2114550"/>
            <a:ext cx="88900" cy="101600"/>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59424" name="Line 32"/>
          <p:cNvSpPr>
            <a:spLocks noChangeShapeType="1"/>
          </p:cNvSpPr>
          <p:nvPr/>
        </p:nvSpPr>
        <p:spPr bwMode="auto">
          <a:xfrm>
            <a:off x="1804988" y="2184400"/>
            <a:ext cx="2794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9425" name="Oval 33"/>
          <p:cNvSpPr>
            <a:spLocks noChangeArrowheads="1"/>
          </p:cNvSpPr>
          <p:nvPr/>
        </p:nvSpPr>
        <p:spPr bwMode="auto">
          <a:xfrm>
            <a:off x="1804988" y="2725738"/>
            <a:ext cx="88900" cy="101600"/>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59426" name="Line 34"/>
          <p:cNvSpPr>
            <a:spLocks noChangeShapeType="1"/>
          </p:cNvSpPr>
          <p:nvPr/>
        </p:nvSpPr>
        <p:spPr bwMode="auto">
          <a:xfrm>
            <a:off x="1916113" y="2795588"/>
            <a:ext cx="2794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9427" name="Text Box 35"/>
          <p:cNvSpPr txBox="1">
            <a:spLocks noChangeArrowheads="1"/>
          </p:cNvSpPr>
          <p:nvPr/>
        </p:nvSpPr>
        <p:spPr bwMode="auto">
          <a:xfrm>
            <a:off x="2312988" y="1651000"/>
            <a:ext cx="354012" cy="457200"/>
          </a:xfrm>
          <a:prstGeom prst="rect">
            <a:avLst/>
          </a:prstGeom>
          <a:noFill/>
          <a:ln w="9525">
            <a:noFill/>
            <a:miter lim="800000"/>
            <a:headEnd/>
            <a:tailEnd/>
          </a:ln>
          <a:effectLst/>
        </p:spPr>
        <p:txBody>
          <a:bodyPr wrap="none">
            <a:prstTxWarp prst="textNoShape">
              <a:avLst/>
            </a:prstTxWarp>
            <a:spAutoFit/>
          </a:bodyPr>
          <a:lstStyle/>
          <a:p>
            <a:r>
              <a:rPr lang="en-US"/>
              <a:t>1</a:t>
            </a:r>
          </a:p>
        </p:txBody>
      </p:sp>
      <p:sp>
        <p:nvSpPr>
          <p:cNvPr id="59428" name="Text Box 36"/>
          <p:cNvSpPr txBox="1">
            <a:spLocks noChangeArrowheads="1"/>
          </p:cNvSpPr>
          <p:nvPr/>
        </p:nvSpPr>
        <p:spPr bwMode="auto">
          <a:xfrm>
            <a:off x="3457575" y="1892300"/>
            <a:ext cx="354013" cy="457200"/>
          </a:xfrm>
          <a:prstGeom prst="rect">
            <a:avLst/>
          </a:prstGeom>
          <a:noFill/>
          <a:ln w="9525">
            <a:noFill/>
            <a:miter lim="800000"/>
            <a:headEnd/>
            <a:tailEnd/>
          </a:ln>
          <a:effectLst/>
        </p:spPr>
        <p:txBody>
          <a:bodyPr wrap="none">
            <a:prstTxWarp prst="textNoShape">
              <a:avLst/>
            </a:prstTxWarp>
            <a:spAutoFit/>
          </a:bodyPr>
          <a:lstStyle/>
          <a:p>
            <a:r>
              <a:rPr lang="en-US"/>
              <a:t>2</a:t>
            </a:r>
          </a:p>
        </p:txBody>
      </p:sp>
      <p:sp>
        <p:nvSpPr>
          <p:cNvPr id="59429" name="Text Box 37"/>
          <p:cNvSpPr txBox="1">
            <a:spLocks noChangeArrowheads="1"/>
          </p:cNvSpPr>
          <p:nvPr/>
        </p:nvSpPr>
        <p:spPr bwMode="auto">
          <a:xfrm>
            <a:off x="5516563" y="2243138"/>
            <a:ext cx="354012" cy="457200"/>
          </a:xfrm>
          <a:prstGeom prst="rect">
            <a:avLst/>
          </a:prstGeom>
          <a:noFill/>
          <a:ln w="9525">
            <a:noFill/>
            <a:miter lim="800000"/>
            <a:headEnd/>
            <a:tailEnd/>
          </a:ln>
          <a:effectLst/>
        </p:spPr>
        <p:txBody>
          <a:bodyPr wrap="none">
            <a:prstTxWarp prst="textNoShape">
              <a:avLst/>
            </a:prstTxWarp>
            <a:spAutoFit/>
          </a:bodyPr>
          <a:lstStyle/>
          <a:p>
            <a:r>
              <a:rPr lang="en-US"/>
              <a:t>3</a:t>
            </a:r>
          </a:p>
        </p:txBody>
      </p:sp>
      <p:sp>
        <p:nvSpPr>
          <p:cNvPr id="59430" name="Oval 38"/>
          <p:cNvSpPr>
            <a:spLocks noChangeArrowheads="1"/>
          </p:cNvSpPr>
          <p:nvPr/>
        </p:nvSpPr>
        <p:spPr bwMode="auto">
          <a:xfrm>
            <a:off x="7510463" y="3178175"/>
            <a:ext cx="98425" cy="889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C:\Users\Zombie\Desktop\SGcurrentloopexpectaions copy.jpg"/>
          <p:cNvPicPr>
            <a:picLocks noChangeAspect="1" noChangeArrowheads="1"/>
          </p:cNvPicPr>
          <p:nvPr/>
        </p:nvPicPr>
        <p:blipFill>
          <a:blip r:embed="rId3" cstate="print"/>
          <a:srcRect/>
          <a:stretch>
            <a:fillRect/>
          </a:stretch>
        </p:blipFill>
        <p:spPr bwMode="auto">
          <a:xfrm>
            <a:off x="1066800" y="1295400"/>
            <a:ext cx="6572250" cy="4500563"/>
          </a:xfrm>
          <a:prstGeom prst="rect">
            <a:avLst/>
          </a:prstGeom>
          <a:noFill/>
        </p:spPr>
      </p:pic>
      <p:sp>
        <p:nvSpPr>
          <p:cNvPr id="3" name="TextBox 2"/>
          <p:cNvSpPr txBox="1"/>
          <p:nvPr/>
        </p:nvSpPr>
        <p:spPr>
          <a:xfrm>
            <a:off x="717298" y="228600"/>
            <a:ext cx="7740902" cy="523220"/>
          </a:xfrm>
          <a:prstGeom prst="rect">
            <a:avLst/>
          </a:prstGeom>
          <a:noFill/>
        </p:spPr>
        <p:txBody>
          <a:bodyPr wrap="none" rtlCol="0">
            <a:spAutoFit/>
          </a:bodyPr>
          <a:lstStyle/>
          <a:p>
            <a:r>
              <a:rPr lang="en-US" sz="2800" dirty="0" smtClean="0"/>
              <a:t>Magnetic Moment in a </a:t>
            </a:r>
            <a:r>
              <a:rPr lang="en-US" sz="2800" u="sng" dirty="0" smtClean="0"/>
              <a:t>Non-Uniform</a:t>
            </a:r>
            <a:r>
              <a:rPr lang="en-US" sz="2800" dirty="0" smtClean="0"/>
              <a:t> Magnetic Field</a:t>
            </a:r>
            <a:endParaRPr lang="en-US" sz="2800" dirty="0"/>
          </a:p>
        </p:txBody>
      </p:sp>
      <p:sp>
        <p:nvSpPr>
          <p:cNvPr id="4" name="TextBox 3"/>
          <p:cNvSpPr txBox="1"/>
          <p:nvPr/>
        </p:nvSpPr>
        <p:spPr>
          <a:xfrm>
            <a:off x="228600" y="3124200"/>
            <a:ext cx="951286" cy="646331"/>
          </a:xfrm>
          <a:prstGeom prst="rect">
            <a:avLst/>
          </a:prstGeom>
          <a:noFill/>
        </p:spPr>
        <p:txBody>
          <a:bodyPr wrap="none" rtlCol="0">
            <a:spAutoFit/>
          </a:bodyPr>
          <a:lstStyle/>
          <a:p>
            <a:r>
              <a:rPr lang="en-US" b="1" dirty="0" smtClean="0">
                <a:solidFill>
                  <a:srgbClr val="FF0000"/>
                </a:solidFill>
              </a:rPr>
              <a:t>Atom</a:t>
            </a:r>
          </a:p>
          <a:p>
            <a:r>
              <a:rPr lang="en-US" b="1" dirty="0" smtClean="0">
                <a:solidFill>
                  <a:srgbClr val="FF0000"/>
                </a:solidFill>
              </a:rPr>
              <a:t>injected</a:t>
            </a:r>
            <a:endParaRPr lang="en-US" b="1" dirty="0">
              <a:solidFill>
                <a:srgbClr val="FF0000"/>
              </a:solidFill>
            </a:endParaRPr>
          </a:p>
        </p:txBody>
      </p:sp>
      <p:cxnSp>
        <p:nvCxnSpPr>
          <p:cNvPr id="6" name="Straight Arrow Connector 5"/>
          <p:cNvCxnSpPr/>
          <p:nvPr/>
        </p:nvCxnSpPr>
        <p:spPr>
          <a:xfrm flipV="1">
            <a:off x="1905000" y="4876800"/>
            <a:ext cx="6096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5181600"/>
            <a:ext cx="1542410" cy="923330"/>
          </a:xfrm>
          <a:prstGeom prst="rect">
            <a:avLst/>
          </a:prstGeom>
          <a:noFill/>
        </p:spPr>
        <p:txBody>
          <a:bodyPr wrap="none" rtlCol="0">
            <a:spAutoFit/>
          </a:bodyPr>
          <a:lstStyle/>
          <a:p>
            <a:r>
              <a:rPr lang="en-US" b="1" dirty="0" smtClean="0">
                <a:solidFill>
                  <a:srgbClr val="FF0000"/>
                </a:solidFill>
              </a:rPr>
              <a:t>Non-uniform</a:t>
            </a:r>
          </a:p>
          <a:p>
            <a:r>
              <a:rPr lang="en-US" b="1" dirty="0" smtClean="0">
                <a:solidFill>
                  <a:srgbClr val="FF0000"/>
                </a:solidFill>
              </a:rPr>
              <a:t>magnetic field</a:t>
            </a:r>
          </a:p>
          <a:p>
            <a:r>
              <a:rPr lang="en-US" b="1" dirty="0" smtClean="0">
                <a:solidFill>
                  <a:srgbClr val="FF0000"/>
                </a:solidFill>
              </a:rPr>
              <a:t>lines</a:t>
            </a:r>
            <a:endParaRPr lang="en-US" b="1" dirty="0">
              <a:solidFill>
                <a:srgbClr val="FF0000"/>
              </a:solidFill>
            </a:endParaRPr>
          </a:p>
        </p:txBody>
      </p:sp>
      <p:sp>
        <p:nvSpPr>
          <p:cNvPr id="8" name="TextBox 7"/>
          <p:cNvSpPr txBox="1"/>
          <p:nvPr/>
        </p:nvSpPr>
        <p:spPr>
          <a:xfrm>
            <a:off x="7620000" y="990600"/>
            <a:ext cx="1603155" cy="369332"/>
          </a:xfrm>
          <a:prstGeom prst="rect">
            <a:avLst/>
          </a:prstGeom>
          <a:noFill/>
        </p:spPr>
        <p:txBody>
          <a:bodyPr wrap="square" rtlCol="0">
            <a:spAutoFit/>
          </a:bodyPr>
          <a:lstStyle/>
          <a:p>
            <a:r>
              <a:rPr lang="en-US" b="1" u="sng" dirty="0" smtClean="0">
                <a:solidFill>
                  <a:srgbClr val="FF0000"/>
                </a:solidFill>
              </a:rPr>
              <a:t>Projection</a:t>
            </a:r>
            <a:endParaRPr lang="en-US" b="1" dirty="0">
              <a:solidFill>
                <a:srgbClr val="FF0000"/>
              </a:solidFill>
            </a:endParaRPr>
          </a:p>
        </p:txBody>
      </p:sp>
      <p:sp>
        <p:nvSpPr>
          <p:cNvPr id="9" name="TextBox 8"/>
          <p:cNvSpPr txBox="1"/>
          <p:nvPr/>
        </p:nvSpPr>
        <p:spPr>
          <a:xfrm>
            <a:off x="7623327" y="1524000"/>
            <a:ext cx="1520673" cy="369332"/>
          </a:xfrm>
          <a:prstGeom prst="rect">
            <a:avLst/>
          </a:prstGeom>
          <a:noFill/>
        </p:spPr>
        <p:txBody>
          <a:bodyPr wrap="none" rtlCol="0">
            <a:spAutoFit/>
          </a:bodyPr>
          <a:lstStyle/>
          <a:p>
            <a:r>
              <a:rPr lang="en-US" b="1" dirty="0" smtClean="0">
                <a:solidFill>
                  <a:srgbClr val="FF0000"/>
                </a:solidFill>
              </a:rPr>
              <a:t>large, positive</a:t>
            </a:r>
            <a:endParaRPr lang="en-US" b="1" dirty="0">
              <a:solidFill>
                <a:srgbClr val="FF0000"/>
              </a:solidFill>
            </a:endParaRPr>
          </a:p>
        </p:txBody>
      </p:sp>
      <p:sp>
        <p:nvSpPr>
          <p:cNvPr id="10" name="TextBox 9"/>
          <p:cNvSpPr txBox="1"/>
          <p:nvPr/>
        </p:nvSpPr>
        <p:spPr>
          <a:xfrm>
            <a:off x="7543800" y="3429000"/>
            <a:ext cx="589520" cy="369332"/>
          </a:xfrm>
          <a:prstGeom prst="rect">
            <a:avLst/>
          </a:prstGeom>
          <a:noFill/>
        </p:spPr>
        <p:txBody>
          <a:bodyPr wrap="none" rtlCol="0">
            <a:spAutoFit/>
          </a:bodyPr>
          <a:lstStyle/>
          <a:p>
            <a:r>
              <a:rPr lang="en-US" b="1" dirty="0" smtClean="0">
                <a:solidFill>
                  <a:srgbClr val="FF0000"/>
                </a:solidFill>
              </a:rPr>
              <a:t>zero</a:t>
            </a:r>
            <a:endParaRPr lang="en-US" b="1" dirty="0">
              <a:solidFill>
                <a:srgbClr val="FF0000"/>
              </a:solidFill>
            </a:endParaRPr>
          </a:p>
        </p:txBody>
      </p:sp>
      <p:sp>
        <p:nvSpPr>
          <p:cNvPr id="11" name="TextBox 10"/>
          <p:cNvSpPr txBox="1"/>
          <p:nvPr/>
        </p:nvSpPr>
        <p:spPr>
          <a:xfrm>
            <a:off x="7562092" y="5105400"/>
            <a:ext cx="1581908" cy="369332"/>
          </a:xfrm>
          <a:prstGeom prst="rect">
            <a:avLst/>
          </a:prstGeom>
          <a:noFill/>
        </p:spPr>
        <p:txBody>
          <a:bodyPr wrap="none" rtlCol="0">
            <a:spAutoFit/>
          </a:bodyPr>
          <a:lstStyle/>
          <a:p>
            <a:r>
              <a:rPr lang="en-US" b="1" dirty="0" smtClean="0">
                <a:solidFill>
                  <a:srgbClr val="FF0000"/>
                </a:solidFill>
              </a:rPr>
              <a:t>large, negative</a:t>
            </a:r>
            <a:endParaRPr lang="en-US" b="1" dirty="0">
              <a:solidFill>
                <a:srgbClr val="FF0000"/>
              </a:solidFill>
            </a:endParaRPr>
          </a:p>
        </p:txBody>
      </p:sp>
      <p:sp>
        <p:nvSpPr>
          <p:cNvPr id="12" name="TextBox 11"/>
          <p:cNvSpPr txBox="1"/>
          <p:nvPr/>
        </p:nvSpPr>
        <p:spPr>
          <a:xfrm>
            <a:off x="7562092" y="4202668"/>
            <a:ext cx="1615955" cy="369332"/>
          </a:xfrm>
          <a:prstGeom prst="rect">
            <a:avLst/>
          </a:prstGeom>
          <a:noFill/>
        </p:spPr>
        <p:txBody>
          <a:bodyPr wrap="none" rtlCol="0">
            <a:spAutoFit/>
          </a:bodyPr>
          <a:lstStyle/>
          <a:p>
            <a:r>
              <a:rPr lang="en-US" b="1" dirty="0" smtClean="0">
                <a:solidFill>
                  <a:srgbClr val="FF0000"/>
                </a:solidFill>
              </a:rPr>
              <a:t>small, negative</a:t>
            </a:r>
            <a:endParaRPr lang="en-US" b="1" dirty="0">
              <a:solidFill>
                <a:srgbClr val="FF0000"/>
              </a:solidFill>
            </a:endParaRPr>
          </a:p>
        </p:txBody>
      </p:sp>
      <p:sp>
        <p:nvSpPr>
          <p:cNvPr id="13" name="TextBox 12"/>
          <p:cNvSpPr txBox="1"/>
          <p:nvPr/>
        </p:nvSpPr>
        <p:spPr>
          <a:xfrm>
            <a:off x="7623327" y="2450068"/>
            <a:ext cx="1554721" cy="369332"/>
          </a:xfrm>
          <a:prstGeom prst="rect">
            <a:avLst/>
          </a:prstGeom>
          <a:noFill/>
        </p:spPr>
        <p:txBody>
          <a:bodyPr wrap="none" rtlCol="0">
            <a:spAutoFit/>
          </a:bodyPr>
          <a:lstStyle/>
          <a:p>
            <a:r>
              <a:rPr lang="en-US" b="1" dirty="0" smtClean="0">
                <a:solidFill>
                  <a:srgbClr val="FF0000"/>
                </a:solidFill>
              </a:rPr>
              <a:t>small, positive</a:t>
            </a:r>
            <a:endParaRPr lang="en-US" b="1" dirty="0">
              <a:solidFill>
                <a:srgbClr val="FF0000"/>
              </a:solidFill>
            </a:endParaRPr>
          </a:p>
        </p:txBody>
      </p:sp>
      <p:sp>
        <p:nvSpPr>
          <p:cNvPr id="14" name="TextBox 13"/>
          <p:cNvSpPr txBox="1"/>
          <p:nvPr/>
        </p:nvSpPr>
        <p:spPr>
          <a:xfrm>
            <a:off x="7620000" y="5867400"/>
            <a:ext cx="1603155" cy="369332"/>
          </a:xfrm>
          <a:prstGeom prst="rect">
            <a:avLst/>
          </a:prstGeom>
          <a:noFill/>
        </p:spPr>
        <p:txBody>
          <a:bodyPr wrap="square" rtlCol="0">
            <a:spAutoFit/>
          </a:bodyPr>
          <a:lstStyle/>
          <a:p>
            <a:r>
              <a:rPr lang="en-US" b="1" u="sng" dirty="0" smtClean="0">
                <a:solidFill>
                  <a:srgbClr val="FF0000"/>
                </a:solidFill>
              </a:rPr>
              <a:t>Deflection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3"/>
          <p:cNvGrpSpPr/>
          <p:nvPr/>
        </p:nvGrpSpPr>
        <p:grpSpPr>
          <a:xfrm>
            <a:off x="990600" y="1219200"/>
            <a:ext cx="7365414" cy="990600"/>
            <a:chOff x="990600" y="1219200"/>
            <a:chExt cx="7365414" cy="990600"/>
          </a:xfrm>
        </p:grpSpPr>
        <p:sp>
          <p:nvSpPr>
            <p:cNvPr id="3" name="TextBox 2"/>
            <p:cNvSpPr txBox="1"/>
            <p:nvPr/>
          </p:nvSpPr>
          <p:spPr>
            <a:xfrm>
              <a:off x="990600" y="1219200"/>
              <a:ext cx="7365414" cy="954107"/>
            </a:xfrm>
            <a:prstGeom prst="rect">
              <a:avLst/>
            </a:prstGeom>
            <a:noFill/>
          </p:spPr>
          <p:txBody>
            <a:bodyPr wrap="none" rtlCol="0">
              <a:spAutoFit/>
            </a:bodyPr>
            <a:lstStyle/>
            <a:p>
              <a:r>
                <a:rPr lang="en-US" sz="2400" dirty="0" smtClean="0"/>
                <a:t>If	       and	    are solutions to a wave equation,</a:t>
              </a:r>
            </a:p>
            <a:p>
              <a:endParaRPr lang="en-US" sz="800" dirty="0" smtClean="0"/>
            </a:p>
            <a:p>
              <a:r>
                <a:rPr lang="en-US" sz="2400" dirty="0" smtClean="0"/>
                <a:t>then so is</a:t>
              </a:r>
              <a:endParaRPr lang="en-US" sz="2400" dirty="0"/>
            </a:p>
          </p:txBody>
        </p:sp>
        <p:graphicFrame>
          <p:nvGraphicFramePr>
            <p:cNvPr id="4" name="Object 3"/>
            <p:cNvGraphicFramePr>
              <a:graphicFrameLocks noChangeAspect="1"/>
            </p:cNvGraphicFramePr>
            <p:nvPr/>
          </p:nvGraphicFramePr>
          <p:xfrm>
            <a:off x="1371600" y="1219200"/>
            <a:ext cx="1014413" cy="457200"/>
          </p:xfrm>
          <a:graphic>
            <a:graphicData uri="http://schemas.openxmlformats.org/presentationml/2006/ole">
              <p:oleObj spid="_x0000_s77826" name="Equation" r:id="rId3" imgW="507960" imgH="228600" progId="Equation.DSMT4">
                <p:embed/>
              </p:oleObj>
            </a:graphicData>
          </a:graphic>
        </p:graphicFrame>
        <p:graphicFrame>
          <p:nvGraphicFramePr>
            <p:cNvPr id="17411" name="Object 3"/>
            <p:cNvGraphicFramePr>
              <a:graphicFrameLocks noChangeAspect="1"/>
            </p:cNvGraphicFramePr>
            <p:nvPr/>
          </p:nvGraphicFramePr>
          <p:xfrm>
            <a:off x="2973387" y="1219200"/>
            <a:ext cx="1065213" cy="457200"/>
          </p:xfrm>
          <a:graphic>
            <a:graphicData uri="http://schemas.openxmlformats.org/presentationml/2006/ole">
              <p:oleObj spid="_x0000_s77827" name="Equation" r:id="rId4" imgW="533160" imgH="228600" progId="Equation.DSMT4">
                <p:embed/>
              </p:oleObj>
            </a:graphicData>
          </a:graphic>
        </p:graphicFrame>
        <p:graphicFrame>
          <p:nvGraphicFramePr>
            <p:cNvPr id="6" name="Object 5"/>
            <p:cNvGraphicFramePr>
              <a:graphicFrameLocks noChangeAspect="1"/>
            </p:cNvGraphicFramePr>
            <p:nvPr/>
          </p:nvGraphicFramePr>
          <p:xfrm>
            <a:off x="2362200" y="1752600"/>
            <a:ext cx="3400425" cy="457200"/>
          </p:xfrm>
          <a:graphic>
            <a:graphicData uri="http://schemas.openxmlformats.org/presentationml/2006/ole">
              <p:oleObj spid="_x0000_s77828" name="Equation" r:id="rId5" imgW="1701720" imgH="228600" progId="Equation.DSMT4">
                <p:embed/>
              </p:oleObj>
            </a:graphicData>
          </a:graphic>
        </p:graphicFrame>
      </p:grpSp>
      <p:cxnSp>
        <p:nvCxnSpPr>
          <p:cNvPr id="8" name="Straight Arrow Connector 7"/>
          <p:cNvCxnSpPr/>
          <p:nvPr/>
        </p:nvCxnSpPr>
        <p:spPr>
          <a:xfrm rot="5400000" flipH="1" flipV="1">
            <a:off x="4267201" y="2362201"/>
            <a:ext cx="381001" cy="762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33600" y="2514600"/>
            <a:ext cx="6241709" cy="461665"/>
          </a:xfrm>
          <a:prstGeom prst="rect">
            <a:avLst/>
          </a:prstGeom>
          <a:noFill/>
        </p:spPr>
        <p:txBody>
          <a:bodyPr wrap="none" rtlCol="0">
            <a:spAutoFit/>
          </a:bodyPr>
          <a:lstStyle/>
          <a:p>
            <a:r>
              <a:rPr lang="en-US" sz="2400" b="1" u="sng" dirty="0" smtClean="0"/>
              <a:t>Superposition</a:t>
            </a:r>
            <a:r>
              <a:rPr lang="en-US" sz="2400" dirty="0" smtClean="0"/>
              <a:t> (linear combination) of two waves</a:t>
            </a:r>
            <a:endParaRPr lang="en-US" sz="2400" dirty="0"/>
          </a:p>
        </p:txBody>
      </p:sp>
      <p:cxnSp>
        <p:nvCxnSpPr>
          <p:cNvPr id="13" name="Straight Connector 12"/>
          <p:cNvCxnSpPr/>
          <p:nvPr/>
        </p:nvCxnSpPr>
        <p:spPr>
          <a:xfrm>
            <a:off x="3581400" y="22098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90600" y="3962400"/>
            <a:ext cx="6942413" cy="954107"/>
          </a:xfrm>
          <a:prstGeom prst="rect">
            <a:avLst/>
          </a:prstGeom>
          <a:noFill/>
        </p:spPr>
        <p:txBody>
          <a:bodyPr wrap="none" rtlCol="0">
            <a:spAutoFit/>
          </a:bodyPr>
          <a:lstStyle/>
          <a:p>
            <a:r>
              <a:rPr lang="en-US" sz="2400" dirty="0" smtClean="0"/>
              <a:t>We can construct a </a:t>
            </a:r>
            <a:r>
              <a:rPr lang="en-US" sz="2400" b="1" dirty="0" smtClean="0"/>
              <a:t>“</a:t>
            </a:r>
            <a:r>
              <a:rPr lang="en-US" sz="2400" b="1" u="sng" dirty="0" smtClean="0"/>
              <a:t>wave packet</a:t>
            </a:r>
            <a:r>
              <a:rPr lang="en-US" sz="2400" b="1" dirty="0" smtClean="0"/>
              <a:t>” </a:t>
            </a:r>
            <a:r>
              <a:rPr lang="en-US" sz="2400" dirty="0" smtClean="0"/>
              <a:t>by combining many</a:t>
            </a:r>
          </a:p>
          <a:p>
            <a:endParaRPr lang="en-US" sz="800" dirty="0" smtClean="0"/>
          </a:p>
          <a:p>
            <a:r>
              <a:rPr lang="en-US" sz="2400" dirty="0" smtClean="0"/>
              <a:t>plane waves of different energies (different </a:t>
            </a:r>
            <a:r>
              <a:rPr lang="en-US" sz="2400" dirty="0" err="1" smtClean="0"/>
              <a:t>k’s</a:t>
            </a:r>
            <a:r>
              <a:rPr lang="en-US" sz="2400" dirty="0" smtClean="0"/>
              <a:t>).</a:t>
            </a:r>
          </a:p>
        </p:txBody>
      </p:sp>
      <p:sp>
        <p:nvSpPr>
          <p:cNvPr id="20" name="TextBox 19"/>
          <p:cNvSpPr txBox="1"/>
          <p:nvPr/>
        </p:nvSpPr>
        <p:spPr>
          <a:xfrm>
            <a:off x="3081919" y="0"/>
            <a:ext cx="2861681" cy="646331"/>
          </a:xfrm>
          <a:prstGeom prst="rect">
            <a:avLst/>
          </a:prstGeom>
          <a:noFill/>
        </p:spPr>
        <p:txBody>
          <a:bodyPr wrap="none" rtlCol="0">
            <a:spAutoFit/>
          </a:bodyPr>
          <a:lstStyle/>
          <a:p>
            <a:r>
              <a:rPr lang="en-US" sz="3600" b="1" u="sng" dirty="0" smtClean="0"/>
              <a:t>Superposition</a:t>
            </a:r>
            <a:endParaRPr lang="en-US" sz="3600" b="1" u="sng" dirty="0"/>
          </a:p>
        </p:txBody>
      </p:sp>
      <p:graphicFrame>
        <p:nvGraphicFramePr>
          <p:cNvPr id="17413" name="Object 5"/>
          <p:cNvGraphicFramePr>
            <a:graphicFrameLocks noChangeAspect="1"/>
          </p:cNvGraphicFramePr>
          <p:nvPr/>
        </p:nvGraphicFramePr>
        <p:xfrm>
          <a:off x="3657600" y="5410200"/>
          <a:ext cx="1219200" cy="685800"/>
        </p:xfrm>
        <a:graphic>
          <a:graphicData uri="http://schemas.openxmlformats.org/presentationml/2006/ole">
            <p:oleObj spid="_x0000_s77829" name="Packager Shell Object" showAsIcon="1" r:id="rId6" imgW="1219320" imgH="685800" progId="">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447800" y="1295400"/>
            <a:ext cx="2908360" cy="461665"/>
          </a:xfrm>
          <a:prstGeom prst="rect">
            <a:avLst/>
          </a:prstGeom>
          <a:noFill/>
        </p:spPr>
        <p:txBody>
          <a:bodyPr wrap="none" rtlCol="0">
            <a:spAutoFit/>
          </a:bodyPr>
          <a:lstStyle/>
          <a:p>
            <a:r>
              <a:rPr lang="en-US" sz="2400" dirty="0" smtClean="0"/>
              <a:t>Classically, we expect:</a:t>
            </a:r>
          </a:p>
        </p:txBody>
      </p:sp>
      <p:sp>
        <p:nvSpPr>
          <p:cNvPr id="3" name="TextBox 2"/>
          <p:cNvSpPr txBox="1"/>
          <p:nvPr/>
        </p:nvSpPr>
        <p:spPr>
          <a:xfrm>
            <a:off x="1447800" y="1905000"/>
            <a:ext cx="6934200" cy="3785652"/>
          </a:xfrm>
          <a:prstGeom prst="rect">
            <a:avLst/>
          </a:prstGeom>
          <a:noFill/>
        </p:spPr>
        <p:txBody>
          <a:bodyPr wrap="square" rtlCol="0">
            <a:spAutoFit/>
          </a:bodyPr>
          <a:lstStyle/>
          <a:p>
            <a:pPr marL="342900" indent="-342900">
              <a:buAutoNum type="arabicPeriod"/>
            </a:pPr>
            <a:r>
              <a:rPr lang="en-US" sz="2400" dirty="0" smtClean="0"/>
              <a:t>Magnetic moments are deflected in a non-uniform magnetic field</a:t>
            </a:r>
          </a:p>
          <a:p>
            <a:pPr marL="342900" indent="-342900">
              <a:buAutoNum type="arabicPeriod"/>
            </a:pPr>
            <a:endParaRPr lang="en-US" sz="2400" dirty="0" smtClean="0"/>
          </a:p>
          <a:p>
            <a:pPr marL="342900" indent="-342900">
              <a:buAutoNum type="arabicPeriod"/>
            </a:pPr>
            <a:r>
              <a:rPr lang="en-US" sz="2400" dirty="0" smtClean="0"/>
              <a:t>Magnetic moments precess in the presence of a magnetic field, and the projection of the magnetic moment along the field axis remains constant.</a:t>
            </a:r>
          </a:p>
          <a:p>
            <a:pPr marL="342900" indent="-342900">
              <a:buAutoNum type="arabicPeriod"/>
            </a:pPr>
            <a:endParaRPr lang="en-US" sz="2400" dirty="0" smtClean="0"/>
          </a:p>
          <a:p>
            <a:pPr marL="342900" indent="-342900">
              <a:buAutoNum type="arabicPeriod"/>
            </a:pPr>
            <a:r>
              <a:rPr lang="en-US" sz="2400" dirty="0" smtClean="0"/>
              <a:t>If the magnetic moment vectors are randomly oriented, then we should see a broadening of the particle beam</a:t>
            </a:r>
            <a:endParaRPr lang="en-US" sz="2400" dirty="0"/>
          </a:p>
        </p:txBody>
      </p:sp>
      <p:sp>
        <p:nvSpPr>
          <p:cNvPr id="4" name="TextBox 3"/>
          <p:cNvSpPr txBox="1"/>
          <p:nvPr/>
        </p:nvSpPr>
        <p:spPr>
          <a:xfrm>
            <a:off x="2819400" y="228600"/>
            <a:ext cx="3040448" cy="523220"/>
          </a:xfrm>
          <a:prstGeom prst="rect">
            <a:avLst/>
          </a:prstGeom>
          <a:noFill/>
        </p:spPr>
        <p:txBody>
          <a:bodyPr wrap="none" rtlCol="0">
            <a:spAutoFit/>
          </a:bodyPr>
          <a:lstStyle/>
          <a:p>
            <a:r>
              <a:rPr lang="en-US" sz="2800" dirty="0" smtClean="0"/>
              <a:t>Key Ideas/Concepts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descr="C:\Users\Zombie\Desktop\Stern-Gerlach_experiment.PNG"/>
          <p:cNvPicPr>
            <a:picLocks noChangeAspect="1" noChangeArrowheads="1"/>
          </p:cNvPicPr>
          <p:nvPr/>
        </p:nvPicPr>
        <p:blipFill>
          <a:blip r:embed="rId3" cstate="print"/>
          <a:srcRect/>
          <a:stretch>
            <a:fillRect/>
          </a:stretch>
        </p:blipFill>
        <p:spPr bwMode="auto">
          <a:xfrm>
            <a:off x="152400" y="990600"/>
            <a:ext cx="8666667" cy="5400000"/>
          </a:xfrm>
          <a:prstGeom prst="rect">
            <a:avLst/>
          </a:prstGeom>
          <a:noFill/>
        </p:spPr>
      </p:pic>
      <p:sp>
        <p:nvSpPr>
          <p:cNvPr id="3" name="TextBox 2"/>
          <p:cNvSpPr txBox="1"/>
          <p:nvPr/>
        </p:nvSpPr>
        <p:spPr>
          <a:xfrm>
            <a:off x="914400" y="228600"/>
            <a:ext cx="7775590" cy="523220"/>
          </a:xfrm>
          <a:prstGeom prst="rect">
            <a:avLst/>
          </a:prstGeom>
          <a:noFill/>
        </p:spPr>
        <p:txBody>
          <a:bodyPr wrap="none" rtlCol="0">
            <a:spAutoFit/>
          </a:bodyPr>
          <a:lstStyle/>
          <a:p>
            <a:r>
              <a:rPr lang="en-US" sz="2800" dirty="0" smtClean="0"/>
              <a:t>Stern-Gerlach Experiment with Silver Atoms (1922)</a:t>
            </a:r>
            <a:r>
              <a:rPr lang="en-US" sz="2800" dirty="0" smtClean="0">
                <a:solidFill>
                  <a:srgbClr val="FF0000"/>
                </a:solidFill>
              </a:rPr>
              <a:t>*</a:t>
            </a:r>
            <a:endParaRPr lang="en-US" sz="2800" dirty="0">
              <a:solidFill>
                <a:srgbClr val="FF0000"/>
              </a:solidFill>
            </a:endParaRPr>
          </a:p>
        </p:txBody>
      </p:sp>
      <p:sp>
        <p:nvSpPr>
          <p:cNvPr id="5" name="TextBox 4"/>
          <p:cNvSpPr txBox="1"/>
          <p:nvPr/>
        </p:nvSpPr>
        <p:spPr>
          <a:xfrm>
            <a:off x="304800" y="6248400"/>
            <a:ext cx="2986972" cy="369332"/>
          </a:xfrm>
          <a:prstGeom prst="rect">
            <a:avLst/>
          </a:prstGeom>
          <a:noFill/>
        </p:spPr>
        <p:txBody>
          <a:bodyPr wrap="none" rtlCol="0">
            <a:spAutoFit/>
          </a:bodyPr>
          <a:lstStyle/>
          <a:p>
            <a:r>
              <a:rPr lang="en-US" dirty="0" smtClean="0">
                <a:solidFill>
                  <a:srgbClr val="FF0000"/>
                </a:solidFill>
              </a:rPr>
              <a:t>*Nobel Prize for Stern in 1943</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7" name="Picture 3" descr="C:\Users\Zombie\Desktop\SGtilted copy.jpg"/>
          <p:cNvPicPr>
            <a:picLocks noChangeAspect="1" noChangeArrowheads="1"/>
          </p:cNvPicPr>
          <p:nvPr/>
        </p:nvPicPr>
        <p:blipFill>
          <a:blip r:embed="rId3" cstate="print"/>
          <a:srcRect/>
          <a:stretch>
            <a:fillRect/>
          </a:stretch>
        </p:blipFill>
        <p:spPr bwMode="auto">
          <a:xfrm>
            <a:off x="0" y="487680"/>
            <a:ext cx="9144000" cy="3931920"/>
          </a:xfrm>
          <a:prstGeom prst="rect">
            <a:avLst/>
          </a:prstGeom>
          <a:noFill/>
        </p:spPr>
      </p:pic>
      <p:sp>
        <p:nvSpPr>
          <p:cNvPr id="7" name="Rectangle 6"/>
          <p:cNvSpPr/>
          <p:nvPr/>
        </p:nvSpPr>
        <p:spPr>
          <a:xfrm>
            <a:off x="3200400" y="16002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23047" y="152400"/>
            <a:ext cx="6196953" cy="584775"/>
          </a:xfrm>
          <a:prstGeom prst="rect">
            <a:avLst/>
          </a:prstGeom>
          <a:noFill/>
        </p:spPr>
        <p:txBody>
          <a:bodyPr wrap="none" rtlCol="0">
            <a:spAutoFit/>
          </a:bodyPr>
          <a:lstStyle/>
          <a:p>
            <a:r>
              <a:rPr lang="en-US" sz="3200" dirty="0" smtClean="0"/>
              <a:t>Analyzer 2 is oriented at an angle </a:t>
            </a:r>
            <a:r>
              <a:rPr lang="el-GR" sz="3200" dirty="0" smtClean="0"/>
              <a:t>Θ</a:t>
            </a:r>
            <a:r>
              <a:rPr lang="en-US" sz="3200" dirty="0" smtClean="0"/>
              <a:t>:</a:t>
            </a:r>
            <a:endParaRPr lang="en-US" sz="3200" dirty="0"/>
          </a:p>
        </p:txBody>
      </p:sp>
      <p:sp>
        <p:nvSpPr>
          <p:cNvPr id="4" name="TextBox 3"/>
          <p:cNvSpPr txBox="1"/>
          <p:nvPr/>
        </p:nvSpPr>
        <p:spPr>
          <a:xfrm>
            <a:off x="304800" y="5105400"/>
            <a:ext cx="8240589" cy="830997"/>
          </a:xfrm>
          <a:prstGeom prst="rect">
            <a:avLst/>
          </a:prstGeom>
          <a:noFill/>
        </p:spPr>
        <p:txBody>
          <a:bodyPr wrap="none" rtlCol="0">
            <a:spAutoFit/>
          </a:bodyPr>
          <a:lstStyle/>
          <a:p>
            <a:r>
              <a:rPr lang="en-US" sz="2400" dirty="0" smtClean="0"/>
              <a:t>What is the </a:t>
            </a:r>
            <a:r>
              <a:rPr lang="en-US" sz="2400" b="1" i="1" dirty="0" smtClean="0"/>
              <a:t>probability</a:t>
            </a:r>
            <a:r>
              <a:rPr lang="en-US" sz="2400" dirty="0" smtClean="0"/>
              <a:t> for an atom to exit from the </a:t>
            </a:r>
            <a:r>
              <a:rPr lang="en-US" sz="2400" b="1" i="1" dirty="0" smtClean="0"/>
              <a:t>plus-channel</a:t>
            </a:r>
          </a:p>
          <a:p>
            <a:r>
              <a:rPr lang="en-US" sz="2400" dirty="0" smtClean="0"/>
              <a:t>of </a:t>
            </a:r>
            <a:r>
              <a:rPr lang="en-US" sz="2400" b="1" dirty="0" smtClean="0"/>
              <a:t>Analyzer 2</a:t>
            </a:r>
            <a:r>
              <a:rPr lang="en-US" sz="2400" dirty="0" smtClean="0"/>
              <a:t>? </a:t>
            </a:r>
            <a:endParaRPr lang="en-US" sz="2400" dirty="0"/>
          </a:p>
        </p:txBody>
      </p:sp>
      <p:sp>
        <p:nvSpPr>
          <p:cNvPr id="5" name="Rectangle 4"/>
          <p:cNvSpPr/>
          <p:nvPr/>
        </p:nvSpPr>
        <p:spPr>
          <a:xfrm>
            <a:off x="304800" y="3969603"/>
            <a:ext cx="8534400" cy="830997"/>
          </a:xfrm>
          <a:prstGeom prst="rect">
            <a:avLst/>
          </a:prstGeom>
        </p:spPr>
        <p:txBody>
          <a:bodyPr wrap="square">
            <a:spAutoFit/>
          </a:bodyPr>
          <a:lstStyle/>
          <a:p>
            <a:r>
              <a:rPr lang="en-US" sz="2400" b="1" i="1" dirty="0" smtClean="0"/>
              <a:t>Ignore</a:t>
            </a:r>
            <a:r>
              <a:rPr lang="en-US" sz="2400" dirty="0" smtClean="0"/>
              <a:t> the atoms exiting from the </a:t>
            </a:r>
            <a:r>
              <a:rPr lang="en-US" sz="2400" b="1" i="1" dirty="0" smtClean="0"/>
              <a:t>minus-channel</a:t>
            </a:r>
            <a:r>
              <a:rPr lang="en-US" sz="2400" dirty="0" smtClean="0"/>
              <a:t> of </a:t>
            </a:r>
            <a:r>
              <a:rPr lang="en-US" sz="2400" b="1" dirty="0" smtClean="0"/>
              <a:t>Analyzer 1</a:t>
            </a:r>
            <a:r>
              <a:rPr lang="en-US" sz="2400" dirty="0" smtClean="0"/>
              <a:t>,</a:t>
            </a:r>
          </a:p>
          <a:p>
            <a:r>
              <a:rPr lang="en-US" sz="2400" dirty="0" smtClean="0"/>
              <a:t>and feed the atoms exiting from the </a:t>
            </a:r>
            <a:r>
              <a:rPr lang="en-US" sz="2400" b="1" i="1" dirty="0" smtClean="0"/>
              <a:t>plus-channel</a:t>
            </a:r>
            <a:r>
              <a:rPr lang="en-US" sz="2400" dirty="0" smtClean="0"/>
              <a:t> into </a:t>
            </a:r>
            <a:r>
              <a:rPr lang="en-US" sz="2400" b="1" dirty="0" smtClean="0"/>
              <a:t>Analyzer 2</a:t>
            </a:r>
            <a:r>
              <a:rPr lang="en-US" sz="2400" dirty="0" smtClean="0"/>
              <a:t>.</a:t>
            </a:r>
          </a:p>
        </p:txBody>
      </p:sp>
      <p:graphicFrame>
        <p:nvGraphicFramePr>
          <p:cNvPr id="6" name="Object 3"/>
          <p:cNvGraphicFramePr>
            <a:graphicFrameLocks noChangeAspect="1"/>
          </p:cNvGraphicFramePr>
          <p:nvPr/>
        </p:nvGraphicFramePr>
        <p:xfrm>
          <a:off x="3211513" y="1492250"/>
          <a:ext cx="1893887" cy="641350"/>
        </p:xfrm>
        <a:graphic>
          <a:graphicData uri="http://schemas.openxmlformats.org/presentationml/2006/ole">
            <p:oleObj spid="_x0000_s112642" name="Equation" r:id="rId4" imgW="749160" imgH="253800"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Users\Zombie\Desktop\costheta2.jpg"/>
          <p:cNvPicPr>
            <a:picLocks noChangeAspect="1"/>
          </p:cNvPicPr>
          <p:nvPr/>
        </p:nvPicPr>
        <p:blipFill>
          <a:blip r:embed="rId3" cstate="print"/>
          <a:srcRect/>
          <a:stretch>
            <a:fillRect/>
          </a:stretch>
        </p:blipFill>
        <p:spPr bwMode="auto">
          <a:xfrm>
            <a:off x="533400" y="1170432"/>
            <a:ext cx="5218176" cy="3096768"/>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5588000" y="1970087"/>
          <a:ext cx="3136900" cy="1077913"/>
        </p:xfrm>
        <a:graphic>
          <a:graphicData uri="http://schemas.openxmlformats.org/presentationml/2006/ole">
            <p:oleObj spid="_x0000_s113666" name="Equation" r:id="rId4" imgW="1257120" imgH="431640" progId="Equation.DSMT4">
              <p:embed/>
            </p:oleObj>
          </a:graphicData>
        </a:graphic>
      </p:graphicFrame>
      <p:sp>
        <p:nvSpPr>
          <p:cNvPr id="5" name="TextBox 4"/>
          <p:cNvSpPr txBox="1"/>
          <p:nvPr/>
        </p:nvSpPr>
        <p:spPr>
          <a:xfrm>
            <a:off x="1066800" y="4343400"/>
            <a:ext cx="7327134" cy="1938992"/>
          </a:xfrm>
          <a:prstGeom prst="rect">
            <a:avLst/>
          </a:prstGeom>
          <a:noFill/>
        </p:spPr>
        <p:txBody>
          <a:bodyPr wrap="none" rtlCol="0">
            <a:spAutoFit/>
          </a:bodyPr>
          <a:lstStyle/>
          <a:p>
            <a:r>
              <a:rPr lang="en-US" sz="2400" dirty="0" smtClean="0"/>
              <a:t>For </a:t>
            </a:r>
            <a:r>
              <a:rPr lang="el-GR" sz="2400" dirty="0" smtClean="0"/>
              <a:t>Θ</a:t>
            </a:r>
            <a:r>
              <a:rPr lang="en-US" sz="2400" dirty="0" smtClean="0"/>
              <a:t> = 0, 100% of the atoms exit from the plus-channel.</a:t>
            </a:r>
          </a:p>
          <a:p>
            <a:endParaRPr lang="en-US" sz="2400" dirty="0" smtClean="0"/>
          </a:p>
          <a:p>
            <a:r>
              <a:rPr lang="en-US" sz="2400" dirty="0" smtClean="0"/>
              <a:t>For </a:t>
            </a:r>
            <a:r>
              <a:rPr lang="el-GR" sz="2400" dirty="0" smtClean="0"/>
              <a:t>Θ</a:t>
            </a:r>
            <a:r>
              <a:rPr lang="en-US" sz="2400" dirty="0" smtClean="0"/>
              <a:t> = 90</a:t>
            </a:r>
            <a:r>
              <a:rPr lang="en-US" sz="2400" baseline="30000" dirty="0" smtClean="0"/>
              <a:t>0</a:t>
            </a:r>
            <a:r>
              <a:rPr lang="en-US" sz="2400" dirty="0" smtClean="0"/>
              <a:t>, 50% of the atoms exit from the plus-channel.</a:t>
            </a:r>
          </a:p>
          <a:p>
            <a:endParaRPr lang="en-US" sz="2400" dirty="0" smtClean="0"/>
          </a:p>
          <a:p>
            <a:r>
              <a:rPr lang="en-US" sz="2400" dirty="0" smtClean="0"/>
              <a:t>For </a:t>
            </a:r>
            <a:r>
              <a:rPr lang="el-GR" sz="2400" dirty="0" smtClean="0"/>
              <a:t>Θ</a:t>
            </a:r>
            <a:r>
              <a:rPr lang="en-US" sz="2400" dirty="0" smtClean="0"/>
              <a:t> = 180</a:t>
            </a:r>
            <a:r>
              <a:rPr lang="en-US" sz="2400" baseline="30000" dirty="0" smtClean="0"/>
              <a:t>0</a:t>
            </a:r>
            <a:r>
              <a:rPr lang="en-US" sz="2400" dirty="0" smtClean="0"/>
              <a:t>, 0% of the atoms exit from the plus-channel.</a:t>
            </a:r>
            <a:endParaRPr lang="en-US" sz="2400" dirty="0"/>
          </a:p>
        </p:txBody>
      </p:sp>
      <p:sp>
        <p:nvSpPr>
          <p:cNvPr id="6" name="TextBox 5"/>
          <p:cNvSpPr txBox="1"/>
          <p:nvPr/>
        </p:nvSpPr>
        <p:spPr>
          <a:xfrm>
            <a:off x="1295400" y="457200"/>
            <a:ext cx="5313249" cy="584775"/>
          </a:xfrm>
          <a:prstGeom prst="rect">
            <a:avLst/>
          </a:prstGeom>
          <a:noFill/>
        </p:spPr>
        <p:txBody>
          <a:bodyPr wrap="none" rtlCol="0">
            <a:spAutoFit/>
          </a:bodyPr>
          <a:lstStyle/>
          <a:p>
            <a:r>
              <a:rPr lang="en-US" sz="3200" dirty="0" smtClean="0"/>
              <a:t>For atoms entering in the state</a:t>
            </a:r>
            <a:endParaRPr lang="en-US" sz="3200" dirty="0"/>
          </a:p>
        </p:txBody>
      </p:sp>
      <p:graphicFrame>
        <p:nvGraphicFramePr>
          <p:cNvPr id="27651" name="Object 3"/>
          <p:cNvGraphicFramePr>
            <a:graphicFrameLocks noChangeAspect="1"/>
          </p:cNvGraphicFramePr>
          <p:nvPr/>
        </p:nvGraphicFramePr>
        <p:xfrm>
          <a:off x="6553200" y="457200"/>
          <a:ext cx="612775" cy="561975"/>
        </p:xfrm>
        <a:graphic>
          <a:graphicData uri="http://schemas.openxmlformats.org/presentationml/2006/ole">
            <p:oleObj spid="_x0000_s113667" name="Equation" r:id="rId5" imgW="304560" imgH="279360" progId="Equation.DSMT4">
              <p:embed/>
            </p:oleObj>
          </a:graphicData>
        </a:graphic>
      </p:graphicFrame>
      <p:sp>
        <p:nvSpPr>
          <p:cNvPr id="8" name="TextBox 7"/>
          <p:cNvSpPr txBox="1"/>
          <p:nvPr/>
        </p:nvSpPr>
        <p:spPr>
          <a:xfrm>
            <a:off x="1066800" y="1143000"/>
            <a:ext cx="304892" cy="369332"/>
          </a:xfrm>
          <a:prstGeom prst="rect">
            <a:avLst/>
          </a:prstGeom>
          <a:noFill/>
        </p:spPr>
        <p:txBody>
          <a:bodyPr wrap="none" rtlCol="0">
            <a:spAutoFit/>
          </a:bodyPr>
          <a:lstStyle/>
          <a:p>
            <a:r>
              <a:rPr lang="en-US" dirty="0" smtClean="0"/>
              <a:t>X</a:t>
            </a:r>
            <a:endParaRPr lang="en-US" dirty="0"/>
          </a:p>
        </p:txBody>
      </p:sp>
      <p:sp>
        <p:nvSpPr>
          <p:cNvPr id="9" name="TextBox 8"/>
          <p:cNvSpPr txBox="1"/>
          <p:nvPr/>
        </p:nvSpPr>
        <p:spPr>
          <a:xfrm>
            <a:off x="2057400" y="2209800"/>
            <a:ext cx="304892" cy="369332"/>
          </a:xfrm>
          <a:prstGeom prst="rect">
            <a:avLst/>
          </a:prstGeom>
          <a:noFill/>
        </p:spPr>
        <p:txBody>
          <a:bodyPr wrap="none" rtlCol="0">
            <a:spAutoFit/>
          </a:bodyPr>
          <a:lstStyle/>
          <a:p>
            <a:r>
              <a:rPr lang="en-US" dirty="0" smtClean="0"/>
              <a:t>X</a:t>
            </a:r>
            <a:endParaRPr lang="en-US" dirty="0"/>
          </a:p>
        </p:txBody>
      </p:sp>
      <p:sp>
        <p:nvSpPr>
          <p:cNvPr id="10" name="TextBox 9"/>
          <p:cNvSpPr txBox="1"/>
          <p:nvPr/>
        </p:nvSpPr>
        <p:spPr>
          <a:xfrm>
            <a:off x="3124200" y="3276600"/>
            <a:ext cx="304892" cy="369332"/>
          </a:xfrm>
          <a:prstGeom prst="rect">
            <a:avLst/>
          </a:prstGeom>
          <a:noFill/>
        </p:spPr>
        <p:txBody>
          <a:bodyPr wrap="none" rtlCol="0">
            <a:spAutoFit/>
          </a:bodyPr>
          <a:lstStyle/>
          <a:p>
            <a:r>
              <a:rPr lang="en-US" dirty="0" smtClean="0"/>
              <a:t>X</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85800" y="1447800"/>
            <a:ext cx="6768391" cy="954107"/>
          </a:xfrm>
          <a:prstGeom prst="rect">
            <a:avLst/>
          </a:prstGeom>
          <a:noFill/>
        </p:spPr>
        <p:txBody>
          <a:bodyPr wrap="none" rtlCol="0">
            <a:spAutoFit/>
          </a:bodyPr>
          <a:lstStyle/>
          <a:p>
            <a:pPr lvl="0"/>
            <a:r>
              <a:rPr lang="en-US" sz="2800" dirty="0"/>
              <a:t>When tossing a die, what is the probability </a:t>
            </a:r>
            <a:r>
              <a:rPr lang="en-US" sz="2800" dirty="0" smtClean="0"/>
              <a:t>of</a:t>
            </a:r>
          </a:p>
          <a:p>
            <a:pPr lvl="0"/>
            <a:r>
              <a:rPr lang="en-US" sz="2800" dirty="0" smtClean="0"/>
              <a:t>rolling </a:t>
            </a:r>
            <a:r>
              <a:rPr lang="en-US" sz="2800" dirty="0"/>
              <a:t>either a 1 </a:t>
            </a:r>
            <a:r>
              <a:rPr lang="en-US" sz="2800" b="1" i="1" dirty="0"/>
              <a:t>or</a:t>
            </a:r>
            <a:r>
              <a:rPr lang="en-US" sz="2800" dirty="0"/>
              <a:t> </a:t>
            </a:r>
            <a:r>
              <a:rPr lang="en-US" sz="2800" dirty="0" smtClean="0"/>
              <a:t>a 3?</a:t>
            </a:r>
            <a:endParaRPr lang="en-US" sz="2800" dirty="0"/>
          </a:p>
        </p:txBody>
      </p:sp>
      <p:sp>
        <p:nvSpPr>
          <p:cNvPr id="3" name="TextBox 2"/>
          <p:cNvSpPr txBox="1"/>
          <p:nvPr/>
        </p:nvSpPr>
        <p:spPr>
          <a:xfrm>
            <a:off x="3124200" y="533400"/>
            <a:ext cx="2205027" cy="646331"/>
          </a:xfrm>
          <a:prstGeom prst="rect">
            <a:avLst/>
          </a:prstGeom>
          <a:noFill/>
        </p:spPr>
        <p:txBody>
          <a:bodyPr wrap="none" rtlCol="0">
            <a:spAutoFit/>
          </a:bodyPr>
          <a:lstStyle/>
          <a:p>
            <a:r>
              <a:rPr lang="en-US" sz="3600" u="sng" dirty="0" smtClean="0"/>
              <a:t>Probability</a:t>
            </a:r>
            <a:endParaRPr lang="en-US" sz="3600" u="sng" dirty="0"/>
          </a:p>
        </p:txBody>
      </p:sp>
      <p:sp>
        <p:nvSpPr>
          <p:cNvPr id="5" name="TextBox 4"/>
          <p:cNvSpPr txBox="1"/>
          <p:nvPr/>
        </p:nvSpPr>
        <p:spPr>
          <a:xfrm>
            <a:off x="355056" y="2362200"/>
            <a:ext cx="8788944" cy="523220"/>
          </a:xfrm>
          <a:prstGeom prst="rect">
            <a:avLst/>
          </a:prstGeom>
          <a:noFill/>
        </p:spPr>
        <p:txBody>
          <a:bodyPr wrap="none" rtlCol="0">
            <a:spAutoFit/>
          </a:bodyPr>
          <a:lstStyle/>
          <a:p>
            <a:pPr lvl="0"/>
            <a:r>
              <a:rPr lang="en-US" sz="2800" dirty="0" smtClean="0"/>
              <a:t>In general</a:t>
            </a:r>
            <a:r>
              <a:rPr lang="en-US" sz="2800" dirty="0" smtClean="0">
                <a:solidFill>
                  <a:srgbClr val="FF0000"/>
                </a:solidFill>
              </a:rPr>
              <a:t>*</a:t>
            </a:r>
            <a:r>
              <a:rPr lang="en-US" sz="2800" dirty="0" smtClean="0"/>
              <a:t>, the word “</a:t>
            </a:r>
            <a:r>
              <a:rPr lang="en-US" sz="2800" b="1" dirty="0" smtClean="0"/>
              <a:t>OR</a:t>
            </a:r>
            <a:r>
              <a:rPr lang="en-US" sz="2800" dirty="0" smtClean="0"/>
              <a:t>” is a signal to add probabilities:</a:t>
            </a:r>
            <a:endParaRPr lang="en-US" sz="2800" dirty="0" smtClean="0">
              <a:solidFill>
                <a:srgbClr val="FF0000"/>
              </a:solidFill>
            </a:endParaRPr>
          </a:p>
        </p:txBody>
      </p:sp>
      <p:graphicFrame>
        <p:nvGraphicFramePr>
          <p:cNvPr id="6" name="Object 5"/>
          <p:cNvGraphicFramePr>
            <a:graphicFrameLocks noChangeAspect="1"/>
          </p:cNvGraphicFramePr>
          <p:nvPr/>
        </p:nvGraphicFramePr>
        <p:xfrm>
          <a:off x="3276600" y="2895600"/>
          <a:ext cx="2249488" cy="685800"/>
        </p:xfrm>
        <a:graphic>
          <a:graphicData uri="http://schemas.openxmlformats.org/presentationml/2006/ole">
            <p:oleObj spid="_x0000_s114690" name="Equation" r:id="rId3" imgW="749160" imgH="228600" progId="Equation.DSMT4">
              <p:embed/>
            </p:oleObj>
          </a:graphicData>
        </a:graphic>
      </p:graphicFrame>
      <p:sp>
        <p:nvSpPr>
          <p:cNvPr id="7" name="TextBox 6"/>
          <p:cNvSpPr txBox="1"/>
          <p:nvPr/>
        </p:nvSpPr>
        <p:spPr>
          <a:xfrm>
            <a:off x="6400800" y="5867400"/>
            <a:ext cx="2261645" cy="830997"/>
          </a:xfrm>
          <a:prstGeom prst="rect">
            <a:avLst/>
          </a:prstGeom>
          <a:noFill/>
        </p:spPr>
        <p:txBody>
          <a:bodyPr wrap="none" rtlCol="0">
            <a:spAutoFit/>
          </a:bodyPr>
          <a:lstStyle/>
          <a:p>
            <a:r>
              <a:rPr lang="en-US" sz="2400" dirty="0" smtClean="0">
                <a:solidFill>
                  <a:srgbClr val="FF0000"/>
                </a:solidFill>
              </a:rPr>
              <a:t>*Only if P1 &amp; P2</a:t>
            </a:r>
          </a:p>
          <a:p>
            <a:r>
              <a:rPr lang="en-US" sz="2400" dirty="0" smtClean="0">
                <a:solidFill>
                  <a:srgbClr val="FF0000"/>
                </a:solidFill>
              </a:rPr>
              <a:t>are independent</a:t>
            </a:r>
            <a:endParaRPr lang="en-US" sz="2400" dirty="0">
              <a:solidFill>
                <a:srgbClr val="FF0000"/>
              </a:solidFill>
            </a:endParaRPr>
          </a:p>
        </p:txBody>
      </p:sp>
      <p:sp>
        <p:nvSpPr>
          <p:cNvPr id="8" name="TextBox 7"/>
          <p:cNvSpPr txBox="1"/>
          <p:nvPr/>
        </p:nvSpPr>
        <p:spPr>
          <a:xfrm>
            <a:off x="685800" y="3733800"/>
            <a:ext cx="7904985" cy="954107"/>
          </a:xfrm>
          <a:prstGeom prst="rect">
            <a:avLst/>
          </a:prstGeom>
          <a:noFill/>
        </p:spPr>
        <p:txBody>
          <a:bodyPr wrap="none" rtlCol="0">
            <a:spAutoFit/>
          </a:bodyPr>
          <a:lstStyle/>
          <a:p>
            <a:pPr lvl="0"/>
            <a:r>
              <a:rPr lang="en-US" sz="2800" dirty="0" smtClean="0"/>
              <a:t>Simultaneously toss </a:t>
            </a:r>
            <a:r>
              <a:rPr lang="en-US" sz="2800" dirty="0"/>
              <a:t>a </a:t>
            </a:r>
            <a:r>
              <a:rPr lang="en-US" sz="2800" dirty="0" smtClean="0"/>
              <a:t>die and flip a coin.  What </a:t>
            </a:r>
            <a:r>
              <a:rPr lang="en-US" sz="2800" dirty="0"/>
              <a:t>is </a:t>
            </a:r>
            <a:r>
              <a:rPr lang="en-US" sz="2800" dirty="0" smtClean="0"/>
              <a:t>the</a:t>
            </a:r>
          </a:p>
          <a:p>
            <a:pPr lvl="0"/>
            <a:r>
              <a:rPr lang="en-US" sz="2800" dirty="0" smtClean="0"/>
              <a:t>probability of getting 2 </a:t>
            </a:r>
            <a:r>
              <a:rPr lang="en-US" sz="2800" b="1" i="1" dirty="0" smtClean="0"/>
              <a:t>and</a:t>
            </a:r>
            <a:r>
              <a:rPr lang="en-US" sz="2800" dirty="0" smtClean="0"/>
              <a:t> Tails?</a:t>
            </a:r>
            <a:endParaRPr lang="en-US" sz="2800" dirty="0"/>
          </a:p>
        </p:txBody>
      </p:sp>
      <p:sp>
        <p:nvSpPr>
          <p:cNvPr id="9" name="TextBox 8"/>
          <p:cNvSpPr txBox="1"/>
          <p:nvPr/>
        </p:nvSpPr>
        <p:spPr>
          <a:xfrm>
            <a:off x="455997" y="4810780"/>
            <a:ext cx="7773603" cy="523220"/>
          </a:xfrm>
          <a:prstGeom prst="rect">
            <a:avLst/>
          </a:prstGeom>
          <a:noFill/>
        </p:spPr>
        <p:txBody>
          <a:bodyPr wrap="none" rtlCol="0">
            <a:spAutoFit/>
          </a:bodyPr>
          <a:lstStyle/>
          <a:p>
            <a:pPr lvl="0"/>
            <a:r>
              <a:rPr lang="en-US" sz="2800" dirty="0" smtClean="0"/>
              <a:t>In general</a:t>
            </a:r>
            <a:r>
              <a:rPr lang="en-US" sz="2800" dirty="0" smtClean="0">
                <a:solidFill>
                  <a:srgbClr val="FF0000"/>
                </a:solidFill>
              </a:rPr>
              <a:t>*</a:t>
            </a:r>
            <a:r>
              <a:rPr lang="en-US" sz="2800" dirty="0" smtClean="0"/>
              <a:t>, the word “</a:t>
            </a:r>
            <a:r>
              <a:rPr lang="en-US" sz="2800" b="1" dirty="0" smtClean="0"/>
              <a:t>AND</a:t>
            </a:r>
            <a:r>
              <a:rPr lang="en-US" sz="2800" dirty="0" smtClean="0"/>
              <a:t>” is a signal to multiply:</a:t>
            </a:r>
            <a:endParaRPr lang="en-US" sz="2800" dirty="0" smtClean="0">
              <a:solidFill>
                <a:srgbClr val="FF0000"/>
              </a:solidFill>
            </a:endParaRPr>
          </a:p>
        </p:txBody>
      </p:sp>
      <p:graphicFrame>
        <p:nvGraphicFramePr>
          <p:cNvPr id="64515" name="Object 3"/>
          <p:cNvGraphicFramePr>
            <a:graphicFrameLocks noChangeAspect="1"/>
          </p:cNvGraphicFramePr>
          <p:nvPr/>
        </p:nvGraphicFramePr>
        <p:xfrm>
          <a:off x="3276600" y="5562600"/>
          <a:ext cx="2057400" cy="685800"/>
        </p:xfrm>
        <a:graphic>
          <a:graphicData uri="http://schemas.openxmlformats.org/presentationml/2006/ole">
            <p:oleObj spid="_x0000_s114691" name="Equation" r:id="rId4" imgW="68580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1219200"/>
            <a:ext cx="8714052" cy="2985433"/>
          </a:xfrm>
          <a:prstGeom prst="rect">
            <a:avLst/>
          </a:prstGeom>
          <a:noFill/>
        </p:spPr>
        <p:txBody>
          <a:bodyPr wrap="none" rtlCol="0">
            <a:spAutoFit/>
          </a:bodyPr>
          <a:lstStyle/>
          <a:p>
            <a:r>
              <a:rPr lang="en-US" sz="2800" dirty="0"/>
              <a:t>If the setting is in the </a:t>
            </a:r>
            <a:r>
              <a:rPr lang="en-US" sz="2800" dirty="0" smtClean="0"/>
              <a:t>+z-direction (</a:t>
            </a:r>
            <a:r>
              <a:rPr lang="en-US" sz="2800" b="1" dirty="0" smtClean="0"/>
              <a:t>A</a:t>
            </a:r>
            <a:r>
              <a:rPr lang="en-US" sz="2800" dirty="0" smtClean="0"/>
              <a:t>), </a:t>
            </a:r>
            <a:r>
              <a:rPr lang="en-US" sz="2800" dirty="0"/>
              <a:t>then the </a:t>
            </a:r>
            <a:r>
              <a:rPr lang="en-US" sz="2800" dirty="0" smtClean="0"/>
              <a:t>probability</a:t>
            </a:r>
          </a:p>
          <a:p>
            <a:r>
              <a:rPr lang="en-US" sz="2800" dirty="0" smtClean="0"/>
              <a:t>to </a:t>
            </a:r>
            <a:r>
              <a:rPr lang="en-US" sz="2800" dirty="0"/>
              <a:t>leave through the </a:t>
            </a:r>
            <a:r>
              <a:rPr lang="en-US" sz="2800" b="1" i="1" dirty="0"/>
              <a:t>plus-channel</a:t>
            </a:r>
            <a:r>
              <a:rPr lang="en-US" sz="2800" dirty="0"/>
              <a:t> is </a:t>
            </a:r>
            <a:r>
              <a:rPr lang="en-US" sz="2800" dirty="0" smtClean="0"/>
              <a:t>1.</a:t>
            </a:r>
          </a:p>
          <a:p>
            <a:endParaRPr lang="en-US" sz="1000" dirty="0"/>
          </a:p>
          <a:p>
            <a:r>
              <a:rPr lang="en-US" sz="2800" dirty="0" smtClean="0"/>
              <a:t>For </a:t>
            </a:r>
            <a:r>
              <a:rPr lang="en-US" sz="2800" dirty="0"/>
              <a:t>either of the two other </a:t>
            </a:r>
            <a:r>
              <a:rPr lang="en-US" sz="2800" dirty="0" smtClean="0"/>
              <a:t>settings (</a:t>
            </a:r>
            <a:r>
              <a:rPr lang="en-US" sz="2800" b="1" dirty="0" smtClean="0"/>
              <a:t>B</a:t>
            </a:r>
            <a:r>
              <a:rPr lang="en-US" sz="2800" dirty="0" smtClean="0"/>
              <a:t> &amp; </a:t>
            </a:r>
            <a:r>
              <a:rPr lang="en-US" sz="2800" b="1" dirty="0" smtClean="0"/>
              <a:t>C</a:t>
            </a:r>
            <a:r>
              <a:rPr lang="en-US" sz="2800" dirty="0" smtClean="0"/>
              <a:t>), </a:t>
            </a:r>
            <a:r>
              <a:rPr lang="en-US" sz="2800" dirty="0"/>
              <a:t>the </a:t>
            </a:r>
            <a:r>
              <a:rPr lang="en-US" sz="2800" dirty="0" smtClean="0"/>
              <a:t>probability</a:t>
            </a:r>
          </a:p>
          <a:p>
            <a:r>
              <a:rPr lang="en-US" sz="2800" dirty="0" smtClean="0"/>
              <a:t>of leaving </a:t>
            </a:r>
            <a:r>
              <a:rPr lang="en-US" sz="2800" dirty="0"/>
              <a:t>through the </a:t>
            </a:r>
            <a:r>
              <a:rPr lang="en-US" sz="2800" b="1" i="1" dirty="0"/>
              <a:t>plus-channel</a:t>
            </a:r>
            <a:r>
              <a:rPr lang="en-US" sz="2800" dirty="0"/>
              <a:t> is </a:t>
            </a:r>
            <a:r>
              <a:rPr lang="en-US" sz="2800" dirty="0" smtClean="0"/>
              <a:t>1/4.  [cos</a:t>
            </a:r>
            <a:r>
              <a:rPr lang="en-US" sz="2800" baseline="30000" dirty="0" smtClean="0"/>
              <a:t>2</a:t>
            </a:r>
            <a:r>
              <a:rPr lang="en-US" sz="2800" dirty="0" smtClean="0"/>
              <a:t>(120</a:t>
            </a:r>
            <a:r>
              <a:rPr lang="en-US" sz="2800" baseline="30000" dirty="0" smtClean="0"/>
              <a:t>0</a:t>
            </a:r>
            <a:r>
              <a:rPr lang="en-US" sz="2800" dirty="0" smtClean="0"/>
              <a:t>/2)]</a:t>
            </a:r>
          </a:p>
          <a:p>
            <a:endParaRPr lang="en-US" sz="1000" dirty="0"/>
          </a:p>
          <a:p>
            <a:r>
              <a:rPr lang="en-US" sz="2800" dirty="0" smtClean="0"/>
              <a:t>If </a:t>
            </a:r>
            <a:r>
              <a:rPr lang="en-US" sz="2800" dirty="0"/>
              <a:t>the settings are </a:t>
            </a:r>
            <a:r>
              <a:rPr lang="en-US" sz="2800" b="1" i="1" dirty="0"/>
              <a:t>random</a:t>
            </a:r>
            <a:r>
              <a:rPr lang="en-US" sz="2800" dirty="0"/>
              <a:t>, then there is 1/3 </a:t>
            </a:r>
            <a:r>
              <a:rPr lang="en-US" sz="2800" dirty="0" smtClean="0"/>
              <a:t>probability</a:t>
            </a:r>
          </a:p>
          <a:p>
            <a:r>
              <a:rPr lang="en-US" sz="2800" dirty="0" smtClean="0"/>
              <a:t>that </a:t>
            </a:r>
            <a:r>
              <a:rPr lang="en-US" sz="2800" dirty="0"/>
              <a:t>the analyzer is set to a specific </a:t>
            </a:r>
            <a:r>
              <a:rPr lang="en-US" sz="2800" dirty="0" smtClean="0"/>
              <a:t>orientation.</a:t>
            </a:r>
          </a:p>
        </p:txBody>
      </p:sp>
      <p:sp>
        <p:nvSpPr>
          <p:cNvPr id="2" name="TextBox 1"/>
          <p:cNvSpPr txBox="1"/>
          <p:nvPr/>
        </p:nvSpPr>
        <p:spPr>
          <a:xfrm>
            <a:off x="3124200" y="533400"/>
            <a:ext cx="2205027" cy="646331"/>
          </a:xfrm>
          <a:prstGeom prst="rect">
            <a:avLst/>
          </a:prstGeom>
          <a:noFill/>
        </p:spPr>
        <p:txBody>
          <a:bodyPr wrap="none" rtlCol="0">
            <a:spAutoFit/>
          </a:bodyPr>
          <a:lstStyle/>
          <a:p>
            <a:r>
              <a:rPr lang="en-US" sz="3600" u="sng" dirty="0" smtClean="0"/>
              <a:t>Probability</a:t>
            </a:r>
            <a:endParaRPr lang="en-US" sz="3600" u="sng" dirty="0"/>
          </a:p>
        </p:txBody>
      </p:sp>
      <p:grpSp>
        <p:nvGrpSpPr>
          <p:cNvPr id="3" name="Group 2"/>
          <p:cNvGrpSpPr/>
          <p:nvPr/>
        </p:nvGrpSpPr>
        <p:grpSpPr>
          <a:xfrm>
            <a:off x="381000" y="5059362"/>
            <a:ext cx="3432175" cy="1798638"/>
            <a:chOff x="381000" y="5059362"/>
            <a:chExt cx="3432175" cy="1798638"/>
          </a:xfrm>
        </p:grpSpPr>
        <p:pic>
          <p:nvPicPr>
            <p:cNvPr id="4" name="Picture 3" descr="C:\Users\Zombie\Desktop\Prob_SG3settings copy.jpg"/>
            <p:cNvPicPr>
              <a:picLocks noChangeAspect="1" noChangeArrowheads="1"/>
            </p:cNvPicPr>
            <p:nvPr/>
          </p:nvPicPr>
          <p:blipFill>
            <a:blip r:embed="rId3" cstate="print"/>
            <a:srcRect/>
            <a:stretch>
              <a:fillRect/>
            </a:stretch>
          </p:blipFill>
          <p:spPr bwMode="auto">
            <a:xfrm>
              <a:off x="381000" y="5059362"/>
              <a:ext cx="2849562" cy="1798638"/>
            </a:xfrm>
            <a:prstGeom prst="rect">
              <a:avLst/>
            </a:prstGeom>
            <a:noFill/>
          </p:spPr>
        </p:pic>
        <p:graphicFrame>
          <p:nvGraphicFramePr>
            <p:cNvPr id="5" name="Object 5"/>
            <p:cNvGraphicFramePr>
              <a:graphicFrameLocks noChangeAspect="1"/>
            </p:cNvGraphicFramePr>
            <p:nvPr/>
          </p:nvGraphicFramePr>
          <p:xfrm>
            <a:off x="3200400" y="5791200"/>
            <a:ext cx="612775" cy="561975"/>
          </p:xfrm>
          <a:graphic>
            <a:graphicData uri="http://schemas.openxmlformats.org/presentationml/2006/ole">
              <p:oleObj spid="_x0000_s115714" name="Equation" r:id="rId4" imgW="304560" imgH="279360" progId="Equation.DSMT4">
                <p:embed/>
              </p:oleObj>
            </a:graphicData>
          </a:graphic>
        </p:graphicFrame>
      </p:grpSp>
      <p:sp>
        <p:nvSpPr>
          <p:cNvPr id="7" name="TextBox 6"/>
          <p:cNvSpPr txBox="1"/>
          <p:nvPr/>
        </p:nvSpPr>
        <p:spPr>
          <a:xfrm>
            <a:off x="457200" y="4343400"/>
            <a:ext cx="8031494" cy="1384995"/>
          </a:xfrm>
          <a:prstGeom prst="rect">
            <a:avLst/>
          </a:prstGeom>
          <a:noFill/>
        </p:spPr>
        <p:txBody>
          <a:bodyPr wrap="none" rtlCol="0">
            <a:spAutoFit/>
          </a:bodyPr>
          <a:lstStyle/>
          <a:p>
            <a:r>
              <a:rPr lang="en-US" sz="2800" dirty="0" smtClean="0"/>
              <a:t>The probability of leaving through the plus-channel is:</a:t>
            </a:r>
          </a:p>
          <a:p>
            <a:r>
              <a:rPr lang="en-US" sz="2800" dirty="0"/>
              <a:t> </a:t>
            </a:r>
            <a:r>
              <a:rPr lang="en-US" sz="2800" dirty="0" smtClean="0"/>
              <a:t>                             [1/3 x 1] + [1/3 x 1/4] + [1/3 x 1/4]</a:t>
            </a:r>
          </a:p>
          <a:p>
            <a:r>
              <a:rPr lang="en-US" sz="2800" dirty="0"/>
              <a:t> </a:t>
            </a:r>
            <a:r>
              <a:rPr lang="en-US" sz="2800" dirty="0" smtClean="0"/>
              <a:t>                              = 4/12 + 1/12 + 1/12 = 6/12 = 1/2</a:t>
            </a:r>
          </a:p>
        </p:txBody>
      </p:sp>
      <p:sp>
        <p:nvSpPr>
          <p:cNvPr id="8" name="TextBox 7"/>
          <p:cNvSpPr txBox="1"/>
          <p:nvPr/>
        </p:nvSpPr>
        <p:spPr>
          <a:xfrm>
            <a:off x="5791200" y="1676400"/>
            <a:ext cx="351378" cy="523220"/>
          </a:xfrm>
          <a:prstGeom prst="rect">
            <a:avLst/>
          </a:prstGeom>
          <a:solidFill>
            <a:schemeClr val="bg1"/>
          </a:solid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9" name="TextBox 8"/>
          <p:cNvSpPr txBox="1"/>
          <p:nvPr/>
        </p:nvSpPr>
        <p:spPr>
          <a:xfrm>
            <a:off x="5986793" y="2667000"/>
            <a:ext cx="2967479" cy="523220"/>
          </a:xfrm>
          <a:prstGeom prst="rect">
            <a:avLst/>
          </a:prstGeom>
          <a:solidFill>
            <a:schemeClr val="bg1"/>
          </a:solidFill>
        </p:spPr>
        <p:txBody>
          <a:bodyPr wrap="none" rtlCol="0">
            <a:spAutoFit/>
          </a:bodyPr>
          <a:lstStyle/>
          <a:p>
            <a:r>
              <a:rPr lang="en-US" sz="2800" dirty="0" smtClean="0">
                <a:solidFill>
                  <a:srgbClr val="FF0000"/>
                </a:solidFill>
              </a:rPr>
              <a:t>?</a:t>
            </a:r>
            <a:r>
              <a:rPr lang="en-US" sz="2800" dirty="0" smtClean="0"/>
              <a:t>                                </a:t>
            </a:r>
            <a:endParaRPr lang="en-US" sz="2800" dirty="0"/>
          </a:p>
        </p:txBody>
      </p:sp>
      <p:sp>
        <p:nvSpPr>
          <p:cNvPr id="10" name="TextBox 9"/>
          <p:cNvSpPr txBox="1"/>
          <p:nvPr/>
        </p:nvSpPr>
        <p:spPr>
          <a:xfrm>
            <a:off x="6324600" y="3200400"/>
            <a:ext cx="596638" cy="523220"/>
          </a:xfrm>
          <a:prstGeom prst="rect">
            <a:avLst/>
          </a:prstGeom>
          <a:solidFill>
            <a:schemeClr val="bg1"/>
          </a:solidFill>
        </p:spPr>
        <p:txBody>
          <a:bodyPr wrap="none" rtlCol="0">
            <a:spAutoFit/>
          </a:bodyPr>
          <a:lstStyle/>
          <a:p>
            <a:r>
              <a:rPr lang="en-US" sz="2800" dirty="0" smtClean="0">
                <a:solidFill>
                  <a:srgbClr val="FF0000"/>
                </a:solidFill>
              </a:rPr>
              <a:t>?</a:t>
            </a: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Users\Zombie\Desktop\2130FA10_NewHomework_ThreeAnalyzers.JPG"/>
          <p:cNvPicPr>
            <a:picLocks noChangeAspect="1"/>
          </p:cNvPicPr>
          <p:nvPr/>
        </p:nvPicPr>
        <p:blipFill>
          <a:blip r:embed="rId3" cstate="print">
            <a:lum/>
          </a:blip>
          <a:srcRect/>
          <a:stretch>
            <a:fillRect/>
          </a:stretch>
        </p:blipFill>
        <p:spPr bwMode="auto">
          <a:xfrm>
            <a:off x="838200" y="609600"/>
            <a:ext cx="7274243" cy="2433638"/>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1597025" y="3124200"/>
          <a:ext cx="1074738" cy="365125"/>
        </p:xfrm>
        <a:graphic>
          <a:graphicData uri="http://schemas.openxmlformats.org/presentationml/2006/ole">
            <p:oleObj spid="_x0000_s300034" name="Equation" r:id="rId4" imgW="596900" imgH="203200" progId="Equation.DSMT4">
              <p:embed/>
            </p:oleObj>
          </a:graphicData>
        </a:graphic>
      </p:graphicFrame>
      <p:graphicFrame>
        <p:nvGraphicFramePr>
          <p:cNvPr id="296963" name="Object 3"/>
          <p:cNvGraphicFramePr>
            <a:graphicFrameLocks noChangeAspect="1"/>
          </p:cNvGraphicFramePr>
          <p:nvPr/>
        </p:nvGraphicFramePr>
        <p:xfrm>
          <a:off x="4114800" y="3101975"/>
          <a:ext cx="914400" cy="411163"/>
        </p:xfrm>
        <a:graphic>
          <a:graphicData uri="http://schemas.openxmlformats.org/presentationml/2006/ole">
            <p:oleObj spid="_x0000_s300035" name="Equation" r:id="rId5" imgW="508000" imgH="228600" progId="Equation.DSMT4">
              <p:embed/>
            </p:oleObj>
          </a:graphicData>
        </a:graphic>
      </p:graphicFrame>
      <p:graphicFrame>
        <p:nvGraphicFramePr>
          <p:cNvPr id="296964" name="Object 4"/>
          <p:cNvGraphicFramePr>
            <a:graphicFrameLocks noChangeAspect="1"/>
          </p:cNvGraphicFramePr>
          <p:nvPr/>
        </p:nvGraphicFramePr>
        <p:xfrm>
          <a:off x="6180138" y="3101975"/>
          <a:ext cx="1052512" cy="411163"/>
        </p:xfrm>
        <a:graphic>
          <a:graphicData uri="http://schemas.openxmlformats.org/presentationml/2006/ole">
            <p:oleObj spid="_x0000_s300036" name="Equation" r:id="rId6" imgW="584200" imgH="228600" progId="Equation.DSMT4">
              <p:embed/>
            </p:oleObj>
          </a:graphicData>
        </a:graphic>
      </p:graphicFrame>
      <p:graphicFrame>
        <p:nvGraphicFramePr>
          <p:cNvPr id="296965" name="Object 5"/>
          <p:cNvGraphicFramePr>
            <a:graphicFrameLocks noChangeAspect="1"/>
          </p:cNvGraphicFramePr>
          <p:nvPr/>
        </p:nvGraphicFramePr>
        <p:xfrm>
          <a:off x="1143000" y="3505200"/>
          <a:ext cx="2012950" cy="776287"/>
        </p:xfrm>
        <a:graphic>
          <a:graphicData uri="http://schemas.openxmlformats.org/presentationml/2006/ole">
            <p:oleObj spid="_x0000_s300037" name="Equation" r:id="rId7" imgW="1117600" imgH="431800" progId="Equation.DSMT4">
              <p:embed/>
            </p:oleObj>
          </a:graphicData>
        </a:graphic>
      </p:graphicFrame>
      <p:graphicFrame>
        <p:nvGraphicFramePr>
          <p:cNvPr id="296966" name="Object 6"/>
          <p:cNvGraphicFramePr>
            <a:graphicFrameLocks noChangeAspect="1"/>
          </p:cNvGraphicFramePr>
          <p:nvPr/>
        </p:nvGraphicFramePr>
        <p:xfrm>
          <a:off x="3429000" y="3505200"/>
          <a:ext cx="2378075" cy="776288"/>
        </p:xfrm>
        <a:graphic>
          <a:graphicData uri="http://schemas.openxmlformats.org/presentationml/2006/ole">
            <p:oleObj spid="_x0000_s300038" name="Equation" r:id="rId8" imgW="1320800" imgH="431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Users\Zombie\Desktop\2130FA10_NewHomework_ThreeAnalyzers.JPG"/>
          <p:cNvPicPr>
            <a:picLocks noChangeAspect="1"/>
          </p:cNvPicPr>
          <p:nvPr/>
        </p:nvPicPr>
        <p:blipFill>
          <a:blip r:embed="rId3" cstate="print">
            <a:lum/>
          </a:blip>
          <a:srcRect/>
          <a:stretch>
            <a:fillRect/>
          </a:stretch>
        </p:blipFill>
        <p:spPr bwMode="auto">
          <a:xfrm>
            <a:off x="838200" y="609600"/>
            <a:ext cx="7274243" cy="2433638"/>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1597025" y="3124200"/>
          <a:ext cx="1074738" cy="365125"/>
        </p:xfrm>
        <a:graphic>
          <a:graphicData uri="http://schemas.openxmlformats.org/presentationml/2006/ole">
            <p:oleObj spid="_x0000_s301058" name="Equation" r:id="rId4" imgW="596900" imgH="203200" progId="Equation.DSMT4">
              <p:embed/>
            </p:oleObj>
          </a:graphicData>
        </a:graphic>
      </p:graphicFrame>
      <p:graphicFrame>
        <p:nvGraphicFramePr>
          <p:cNvPr id="296963" name="Object 3"/>
          <p:cNvGraphicFramePr>
            <a:graphicFrameLocks noChangeAspect="1"/>
          </p:cNvGraphicFramePr>
          <p:nvPr/>
        </p:nvGraphicFramePr>
        <p:xfrm>
          <a:off x="4114800" y="3101975"/>
          <a:ext cx="914400" cy="411163"/>
        </p:xfrm>
        <a:graphic>
          <a:graphicData uri="http://schemas.openxmlformats.org/presentationml/2006/ole">
            <p:oleObj spid="_x0000_s301059" name="Equation" r:id="rId5" imgW="508000" imgH="228600" progId="Equation.DSMT4">
              <p:embed/>
            </p:oleObj>
          </a:graphicData>
        </a:graphic>
      </p:graphicFrame>
      <p:graphicFrame>
        <p:nvGraphicFramePr>
          <p:cNvPr id="296964" name="Object 4"/>
          <p:cNvGraphicFramePr>
            <a:graphicFrameLocks noChangeAspect="1"/>
          </p:cNvGraphicFramePr>
          <p:nvPr/>
        </p:nvGraphicFramePr>
        <p:xfrm>
          <a:off x="6180138" y="3101975"/>
          <a:ext cx="1052512" cy="411163"/>
        </p:xfrm>
        <a:graphic>
          <a:graphicData uri="http://schemas.openxmlformats.org/presentationml/2006/ole">
            <p:oleObj spid="_x0000_s301060" name="Equation" r:id="rId6" imgW="584200" imgH="228600" progId="Equation.DSMT4">
              <p:embed/>
            </p:oleObj>
          </a:graphicData>
        </a:graphic>
      </p:graphicFrame>
      <p:cxnSp>
        <p:nvCxnSpPr>
          <p:cNvPr id="12" name="Straight Connector 11"/>
          <p:cNvCxnSpPr/>
          <p:nvPr/>
        </p:nvCxnSpPr>
        <p:spPr>
          <a:xfrm rot="5400000">
            <a:off x="609600" y="5715000"/>
            <a:ext cx="18288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457200" y="5715000"/>
            <a:ext cx="2132806" cy="79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571500" y="4991100"/>
            <a:ext cx="1981200" cy="1295400"/>
          </a:xfrm>
          <a:prstGeom prst="line">
            <a:avLst/>
          </a:prstGeom>
          <a:ln>
            <a:solidFill>
              <a:srgbClr val="FF0000"/>
            </a:solidFill>
            <a:headEnd type="stealth" w="lg" len="lg"/>
          </a:ln>
          <a:effectLst/>
        </p:spPr>
        <p:style>
          <a:lnRef idx="2">
            <a:schemeClr val="accent1"/>
          </a:lnRef>
          <a:fillRef idx="0">
            <a:schemeClr val="accent1"/>
          </a:fillRef>
          <a:effectRef idx="1">
            <a:schemeClr val="accent1"/>
          </a:effectRef>
          <a:fontRef idx="minor">
            <a:schemeClr val="tx1"/>
          </a:fontRef>
        </p:style>
      </p:cxnSp>
      <p:graphicFrame>
        <p:nvGraphicFramePr>
          <p:cNvPr id="297994" name="Object 10"/>
          <p:cNvGraphicFramePr>
            <a:graphicFrameLocks noChangeAspect="1"/>
          </p:cNvGraphicFramePr>
          <p:nvPr/>
        </p:nvGraphicFramePr>
        <p:xfrm>
          <a:off x="1577975" y="4953000"/>
          <a:ext cx="250825" cy="365125"/>
        </p:xfrm>
        <a:graphic>
          <a:graphicData uri="http://schemas.openxmlformats.org/presentationml/2006/ole">
            <p:oleObj spid="_x0000_s301061" name="Equation" r:id="rId7" imgW="139700" imgH="203200" progId="Equation.DSMT4">
              <p:embed/>
            </p:oleObj>
          </a:graphicData>
        </a:graphic>
      </p:graphicFrame>
      <p:cxnSp>
        <p:nvCxnSpPr>
          <p:cNvPr id="22" name="Straight Connector 21"/>
          <p:cNvCxnSpPr/>
          <p:nvPr/>
        </p:nvCxnSpPr>
        <p:spPr>
          <a:xfrm rot="16200000" flipV="1">
            <a:off x="419100" y="5143500"/>
            <a:ext cx="2057400" cy="914400"/>
          </a:xfrm>
          <a:prstGeom prst="line">
            <a:avLst/>
          </a:prstGeom>
          <a:ln>
            <a:solidFill>
              <a:srgbClr val="FF0000"/>
            </a:solidFill>
            <a:tailEnd type="arrow" w="lg" len="lg"/>
          </a:ln>
          <a:effectLst/>
        </p:spPr>
        <p:style>
          <a:lnRef idx="2">
            <a:schemeClr val="accent1"/>
          </a:lnRef>
          <a:fillRef idx="0">
            <a:schemeClr val="accent1"/>
          </a:fillRef>
          <a:effectRef idx="1">
            <a:schemeClr val="accent1"/>
          </a:effectRef>
          <a:fontRef idx="minor">
            <a:schemeClr val="tx1"/>
          </a:fontRef>
        </p:style>
      </p:cxnSp>
      <p:graphicFrame>
        <p:nvGraphicFramePr>
          <p:cNvPr id="297995" name="Object 11"/>
          <p:cNvGraphicFramePr>
            <a:graphicFrameLocks noChangeAspect="1"/>
          </p:cNvGraphicFramePr>
          <p:nvPr/>
        </p:nvGraphicFramePr>
        <p:xfrm>
          <a:off x="1219200" y="4876800"/>
          <a:ext cx="252413" cy="296863"/>
        </p:xfrm>
        <a:graphic>
          <a:graphicData uri="http://schemas.openxmlformats.org/presentationml/2006/ole">
            <p:oleObj spid="_x0000_s301062" name="Equation" r:id="rId8" imgW="139700" imgH="165100" progId="Equation.DSMT4">
              <p:embed/>
            </p:oleObj>
          </a:graphicData>
        </a:graphic>
      </p:graphicFrame>
      <p:graphicFrame>
        <p:nvGraphicFramePr>
          <p:cNvPr id="297996" name="Object 12"/>
          <p:cNvGraphicFramePr>
            <a:graphicFrameLocks noChangeAspect="1"/>
          </p:cNvGraphicFramePr>
          <p:nvPr/>
        </p:nvGraphicFramePr>
        <p:xfrm>
          <a:off x="2743200" y="3886200"/>
          <a:ext cx="5054600" cy="868362"/>
        </p:xfrm>
        <a:graphic>
          <a:graphicData uri="http://schemas.openxmlformats.org/presentationml/2006/ole">
            <p:oleObj spid="_x0000_s301063" name="Equation" r:id="rId9" imgW="2806700" imgH="482600" progId="Equation.DSMT4">
              <p:embed/>
            </p:oleObj>
          </a:graphicData>
        </a:graphic>
      </p:graphicFrame>
      <p:graphicFrame>
        <p:nvGraphicFramePr>
          <p:cNvPr id="297997" name="Object 13"/>
          <p:cNvGraphicFramePr>
            <a:graphicFrameLocks noChangeAspect="1"/>
          </p:cNvGraphicFramePr>
          <p:nvPr/>
        </p:nvGraphicFramePr>
        <p:xfrm>
          <a:off x="2819400" y="4953000"/>
          <a:ext cx="5054600" cy="868362"/>
        </p:xfrm>
        <a:graphic>
          <a:graphicData uri="http://schemas.openxmlformats.org/presentationml/2006/ole">
            <p:oleObj spid="_x0000_s301064" name="Equation" r:id="rId10" imgW="2806700" imgH="482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Users\Zombie\Desktop\2130FA10_NewHomework_ThreeAnalyzers.JPG"/>
          <p:cNvPicPr>
            <a:picLocks noChangeAspect="1"/>
          </p:cNvPicPr>
          <p:nvPr/>
        </p:nvPicPr>
        <p:blipFill>
          <a:blip r:embed="rId3" cstate="print">
            <a:lum/>
          </a:blip>
          <a:srcRect/>
          <a:stretch>
            <a:fillRect/>
          </a:stretch>
        </p:blipFill>
        <p:spPr bwMode="auto">
          <a:xfrm>
            <a:off x="838200" y="609600"/>
            <a:ext cx="7274243" cy="2433638"/>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1597025" y="3124200"/>
          <a:ext cx="1074738" cy="365125"/>
        </p:xfrm>
        <a:graphic>
          <a:graphicData uri="http://schemas.openxmlformats.org/presentationml/2006/ole">
            <p:oleObj spid="_x0000_s302082" name="Equation" r:id="rId4" imgW="596900" imgH="203200" progId="Equation.DSMT4">
              <p:embed/>
            </p:oleObj>
          </a:graphicData>
        </a:graphic>
      </p:graphicFrame>
      <p:graphicFrame>
        <p:nvGraphicFramePr>
          <p:cNvPr id="296963" name="Object 3"/>
          <p:cNvGraphicFramePr>
            <a:graphicFrameLocks noChangeAspect="1"/>
          </p:cNvGraphicFramePr>
          <p:nvPr/>
        </p:nvGraphicFramePr>
        <p:xfrm>
          <a:off x="4114800" y="3101975"/>
          <a:ext cx="914400" cy="411163"/>
        </p:xfrm>
        <a:graphic>
          <a:graphicData uri="http://schemas.openxmlformats.org/presentationml/2006/ole">
            <p:oleObj spid="_x0000_s302083" name="Equation" r:id="rId5" imgW="508000" imgH="228600" progId="Equation.DSMT4">
              <p:embed/>
            </p:oleObj>
          </a:graphicData>
        </a:graphic>
      </p:graphicFrame>
      <p:graphicFrame>
        <p:nvGraphicFramePr>
          <p:cNvPr id="296964" name="Object 4"/>
          <p:cNvGraphicFramePr>
            <a:graphicFrameLocks noChangeAspect="1"/>
          </p:cNvGraphicFramePr>
          <p:nvPr/>
        </p:nvGraphicFramePr>
        <p:xfrm>
          <a:off x="6180138" y="3101975"/>
          <a:ext cx="1052512" cy="411163"/>
        </p:xfrm>
        <a:graphic>
          <a:graphicData uri="http://schemas.openxmlformats.org/presentationml/2006/ole">
            <p:oleObj spid="_x0000_s302084" name="Equation" r:id="rId6" imgW="584200" imgH="228600" progId="Equation.DSMT4">
              <p:embed/>
            </p:oleObj>
          </a:graphicData>
        </a:graphic>
      </p:graphicFrame>
      <p:graphicFrame>
        <p:nvGraphicFramePr>
          <p:cNvPr id="296967" name="Object 7"/>
          <p:cNvGraphicFramePr>
            <a:graphicFrameLocks noChangeAspect="1"/>
          </p:cNvGraphicFramePr>
          <p:nvPr/>
        </p:nvGraphicFramePr>
        <p:xfrm>
          <a:off x="2819400" y="4495800"/>
          <a:ext cx="3087688" cy="366712"/>
        </p:xfrm>
        <a:graphic>
          <a:graphicData uri="http://schemas.openxmlformats.org/presentationml/2006/ole">
            <p:oleObj spid="_x0000_s302085" name="Equation" r:id="rId7" imgW="1714500" imgH="203200" progId="Equation.DSMT4">
              <p:embed/>
            </p:oleObj>
          </a:graphicData>
        </a:graphic>
      </p:graphicFrame>
      <p:graphicFrame>
        <p:nvGraphicFramePr>
          <p:cNvPr id="297993" name="Object 9"/>
          <p:cNvGraphicFramePr>
            <a:graphicFrameLocks noChangeAspect="1"/>
          </p:cNvGraphicFramePr>
          <p:nvPr/>
        </p:nvGraphicFramePr>
        <p:xfrm>
          <a:off x="2819400" y="3962400"/>
          <a:ext cx="3087688" cy="366712"/>
        </p:xfrm>
        <a:graphic>
          <a:graphicData uri="http://schemas.openxmlformats.org/presentationml/2006/ole">
            <p:oleObj spid="_x0000_s302086" name="Equation" r:id="rId8" imgW="1714500" imgH="203200" progId="Equation.DSMT4">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0"/>
          <p:cNvGrpSpPr/>
          <p:nvPr/>
        </p:nvGrpSpPr>
        <p:grpSpPr>
          <a:xfrm>
            <a:off x="211138" y="3452813"/>
            <a:ext cx="2247900" cy="1303020"/>
            <a:chOff x="211138" y="3452813"/>
            <a:chExt cx="2247900" cy="1303020"/>
          </a:xfrm>
        </p:grpSpPr>
        <p:pic>
          <p:nvPicPr>
            <p:cNvPr id="49163" name="Picture 11" descr="C:\Users\Zombie\Desktop\2130FA10_L17_p(x)atob.jpg"/>
            <p:cNvPicPr>
              <a:picLocks noChangeAspect="1" noChangeArrowheads="1"/>
            </p:cNvPicPr>
            <p:nvPr/>
          </p:nvPicPr>
          <p:blipFill>
            <a:blip r:embed="rId3" cstate="print"/>
            <a:srcRect/>
            <a:stretch>
              <a:fillRect/>
            </a:stretch>
          </p:blipFill>
          <p:spPr bwMode="auto">
            <a:xfrm>
              <a:off x="211138" y="3452813"/>
              <a:ext cx="2247900" cy="1303020"/>
            </a:xfrm>
            <a:prstGeom prst="rect">
              <a:avLst/>
            </a:prstGeom>
            <a:noFill/>
          </p:spPr>
        </p:pic>
        <p:sp>
          <p:nvSpPr>
            <p:cNvPr id="20" name="Rectangle 19"/>
            <p:cNvSpPr/>
            <p:nvPr/>
          </p:nvSpPr>
          <p:spPr>
            <a:xfrm>
              <a:off x="228600" y="44958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281159" y="152400"/>
            <a:ext cx="6948441" cy="646331"/>
          </a:xfrm>
          <a:prstGeom prst="rect">
            <a:avLst/>
          </a:prstGeom>
          <a:noFill/>
        </p:spPr>
        <p:txBody>
          <a:bodyPr wrap="none" rtlCol="0">
            <a:spAutoFit/>
          </a:bodyPr>
          <a:lstStyle/>
          <a:p>
            <a:r>
              <a:rPr lang="en-US" sz="3600" u="sng" dirty="0" smtClean="0"/>
              <a:t>Continuous Probability Distributions</a:t>
            </a:r>
            <a:endParaRPr lang="en-US" sz="3600" u="sng" dirty="0"/>
          </a:p>
        </p:txBody>
      </p:sp>
      <p:sp>
        <p:nvSpPr>
          <p:cNvPr id="9" name="TextBox 8"/>
          <p:cNvSpPr txBox="1"/>
          <p:nvPr/>
        </p:nvSpPr>
        <p:spPr>
          <a:xfrm>
            <a:off x="457201" y="1066800"/>
            <a:ext cx="8458200" cy="5262979"/>
          </a:xfrm>
          <a:prstGeom prst="rect">
            <a:avLst/>
          </a:prstGeom>
          <a:noFill/>
        </p:spPr>
        <p:txBody>
          <a:bodyPr wrap="square" rtlCol="0">
            <a:spAutoFit/>
          </a:bodyPr>
          <a:lstStyle/>
          <a:p>
            <a:pPr>
              <a:buFont typeface="Arial" pitchFamily="34" charset="0"/>
              <a:buChar char="•"/>
            </a:pPr>
            <a:r>
              <a:rPr lang="en-US" sz="2400" dirty="0" smtClean="0"/>
              <a:t> </a:t>
            </a:r>
            <a:r>
              <a:rPr lang="el-GR" sz="2400" dirty="0" smtClean="0"/>
              <a:t>ρ</a:t>
            </a:r>
            <a:r>
              <a:rPr lang="en-US" sz="2400" dirty="0" smtClean="0"/>
              <a:t>(x) is a probability </a:t>
            </a:r>
            <a:r>
              <a:rPr lang="en-US" sz="2400" b="1" i="1" dirty="0" smtClean="0"/>
              <a:t>density</a:t>
            </a:r>
            <a:r>
              <a:rPr lang="en-US" sz="2400" dirty="0" smtClean="0"/>
              <a:t> (not a probability).  We approximate</a:t>
            </a:r>
          </a:p>
          <a:p>
            <a:r>
              <a:rPr lang="en-US" sz="2400" dirty="0" smtClean="0"/>
              <a:t>	the probability to obtain x</a:t>
            </a:r>
            <a:r>
              <a:rPr lang="en-US" sz="2400" baseline="-25000" dirty="0" smtClean="0"/>
              <a:t>i</a:t>
            </a:r>
            <a:r>
              <a:rPr lang="en-US" sz="2400" dirty="0" smtClean="0"/>
              <a:t> within a range </a:t>
            </a:r>
            <a:r>
              <a:rPr lang="el-GR" sz="2400" dirty="0" smtClean="0"/>
              <a:t>Δ</a:t>
            </a:r>
            <a:r>
              <a:rPr lang="en-US" sz="2400" dirty="0" smtClean="0"/>
              <a:t>x with:</a:t>
            </a:r>
          </a:p>
          <a:p>
            <a:endParaRPr lang="en-US" sz="2400" dirty="0" smtClean="0"/>
          </a:p>
          <a:p>
            <a:endParaRPr lang="en-US" sz="2400" dirty="0" smtClean="0"/>
          </a:p>
          <a:p>
            <a:endParaRPr lang="en-US" sz="2400" dirty="0" smtClean="0"/>
          </a:p>
          <a:p>
            <a:pPr>
              <a:buFont typeface="Arial" pitchFamily="34" charset="0"/>
              <a:buChar char="•"/>
            </a:pPr>
            <a:r>
              <a:rPr lang="en-US" sz="2400" dirty="0" smtClean="0"/>
              <a:t> The probability of obtaining a range of values is equal to the area</a:t>
            </a:r>
          </a:p>
          <a:p>
            <a:r>
              <a:rPr lang="en-US" sz="2400" dirty="0" smtClean="0"/>
              <a:t>	under the probability distribution curve in that range:</a:t>
            </a:r>
          </a:p>
          <a:p>
            <a:endParaRPr lang="en-US" sz="2400" dirty="0" smtClean="0"/>
          </a:p>
          <a:p>
            <a:endParaRPr lang="en-US" sz="2400" dirty="0" smtClean="0"/>
          </a:p>
          <a:p>
            <a:pPr>
              <a:buFont typeface="Arial" pitchFamily="34" charset="0"/>
              <a:buChar char="•"/>
            </a:pPr>
            <a:endParaRPr lang="en-US" sz="2400" dirty="0" smtClean="0"/>
          </a:p>
          <a:p>
            <a:pPr>
              <a:buFont typeface="Arial" pitchFamily="34" charset="0"/>
              <a:buChar char="•"/>
            </a:pPr>
            <a:r>
              <a:rPr lang="en-US" sz="2400" dirty="0" smtClean="0"/>
              <a:t> For                                   (discrete values):</a:t>
            </a:r>
          </a:p>
          <a:p>
            <a:endParaRPr lang="en-US" sz="2400" dirty="0" smtClean="0"/>
          </a:p>
          <a:p>
            <a:endParaRPr lang="en-US" sz="2400" dirty="0" smtClean="0"/>
          </a:p>
          <a:p>
            <a:pPr>
              <a:buFont typeface="Arial" pitchFamily="34" charset="0"/>
              <a:buChar char="•"/>
            </a:pPr>
            <a:r>
              <a:rPr lang="en-US" sz="2400" dirty="0" smtClean="0"/>
              <a:t> For continuous x:</a:t>
            </a:r>
          </a:p>
        </p:txBody>
      </p:sp>
      <p:graphicFrame>
        <p:nvGraphicFramePr>
          <p:cNvPr id="10" name="Object 9"/>
          <p:cNvGraphicFramePr>
            <a:graphicFrameLocks noChangeAspect="1"/>
          </p:cNvGraphicFramePr>
          <p:nvPr/>
        </p:nvGraphicFramePr>
        <p:xfrm>
          <a:off x="2743200" y="3810000"/>
          <a:ext cx="3089275" cy="658812"/>
        </p:xfrm>
        <a:graphic>
          <a:graphicData uri="http://schemas.openxmlformats.org/presentationml/2006/ole">
            <p:oleObj spid="_x0000_s116738" name="Equation" r:id="rId4" imgW="1549080" imgH="330120" progId="Equation.DSMT4">
              <p:embed/>
            </p:oleObj>
          </a:graphicData>
        </a:graphic>
      </p:graphicFrame>
      <p:graphicFrame>
        <p:nvGraphicFramePr>
          <p:cNvPr id="14" name="Object 13"/>
          <p:cNvGraphicFramePr>
            <a:graphicFrameLocks noChangeAspect="1"/>
          </p:cNvGraphicFramePr>
          <p:nvPr/>
        </p:nvGraphicFramePr>
        <p:xfrm>
          <a:off x="2209800" y="1804987"/>
          <a:ext cx="4589463" cy="785813"/>
        </p:xfrm>
        <a:graphic>
          <a:graphicData uri="http://schemas.openxmlformats.org/presentationml/2006/ole">
            <p:oleObj spid="_x0000_s116739" name="Equation" r:id="rId5" imgW="2298600" imgH="393480" progId="Equation.DSMT4">
              <p:embed/>
            </p:oleObj>
          </a:graphicData>
        </a:graphic>
      </p:graphicFrame>
      <p:graphicFrame>
        <p:nvGraphicFramePr>
          <p:cNvPr id="16" name="Object 15"/>
          <p:cNvGraphicFramePr>
            <a:graphicFrameLocks noChangeAspect="1"/>
          </p:cNvGraphicFramePr>
          <p:nvPr/>
        </p:nvGraphicFramePr>
        <p:xfrm>
          <a:off x="1181100" y="4724400"/>
          <a:ext cx="2260600" cy="457200"/>
        </p:xfrm>
        <a:graphic>
          <a:graphicData uri="http://schemas.openxmlformats.org/presentationml/2006/ole">
            <p:oleObj spid="_x0000_s116740" name="Equation" r:id="rId6" imgW="1130040" imgH="228600" progId="Equation.DSMT4">
              <p:embed/>
            </p:oleObj>
          </a:graphicData>
        </a:graphic>
      </p:graphicFrame>
      <p:graphicFrame>
        <p:nvGraphicFramePr>
          <p:cNvPr id="17" name="Object 16"/>
          <p:cNvGraphicFramePr>
            <a:graphicFrameLocks noChangeAspect="1"/>
          </p:cNvGraphicFramePr>
          <p:nvPr/>
        </p:nvGraphicFramePr>
        <p:xfrm>
          <a:off x="5715000" y="4540250"/>
          <a:ext cx="2020888" cy="869950"/>
        </p:xfrm>
        <a:graphic>
          <a:graphicData uri="http://schemas.openxmlformats.org/presentationml/2006/ole">
            <p:oleObj spid="_x0000_s116741" name="Equation" r:id="rId7" imgW="1002960" imgH="431640" progId="Equation.DSMT4">
              <p:embed/>
            </p:oleObj>
          </a:graphicData>
        </a:graphic>
      </p:graphicFrame>
      <p:graphicFrame>
        <p:nvGraphicFramePr>
          <p:cNvPr id="18" name="Object 17"/>
          <p:cNvGraphicFramePr>
            <a:graphicFrameLocks noChangeAspect="1"/>
          </p:cNvGraphicFramePr>
          <p:nvPr/>
        </p:nvGraphicFramePr>
        <p:xfrm>
          <a:off x="1600200" y="5203825"/>
          <a:ext cx="3016250" cy="511175"/>
        </p:xfrm>
        <a:graphic>
          <a:graphicData uri="http://schemas.openxmlformats.org/presentationml/2006/ole">
            <p:oleObj spid="_x0000_s116742" name="Equation" r:id="rId8" imgW="1498320" imgH="253800" progId="Equation.DSMT4">
              <p:embed/>
            </p:oleObj>
          </a:graphicData>
        </a:graphic>
      </p:graphicFrame>
      <p:graphicFrame>
        <p:nvGraphicFramePr>
          <p:cNvPr id="19" name="Object 18"/>
          <p:cNvGraphicFramePr>
            <a:graphicFrameLocks noChangeAspect="1"/>
          </p:cNvGraphicFramePr>
          <p:nvPr/>
        </p:nvGraphicFramePr>
        <p:xfrm>
          <a:off x="3048000" y="5715000"/>
          <a:ext cx="2403475" cy="657225"/>
        </p:xfrm>
        <a:graphic>
          <a:graphicData uri="http://schemas.openxmlformats.org/presentationml/2006/ole">
            <p:oleObj spid="_x0000_s116743" name="Equation" r:id="rId9" imgW="1206360" imgH="33012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26241B0-2D6E-411F-8D68-AE5D66AD241D}" type="slidenum">
              <a:rPr lang="en-US"/>
              <a:pPr/>
              <a:t>4</a:t>
            </a:fld>
            <a:endParaRPr lang="en-US"/>
          </a:p>
        </p:txBody>
      </p:sp>
      <p:pic>
        <p:nvPicPr>
          <p:cNvPr id="112643" name="Picture 3"/>
          <p:cNvPicPr>
            <a:picLocks noChangeAspect="1" noChangeArrowheads="1"/>
          </p:cNvPicPr>
          <p:nvPr/>
        </p:nvPicPr>
        <p:blipFill>
          <a:blip r:embed="rId4" cstate="print"/>
          <a:srcRect/>
          <a:stretch>
            <a:fillRect/>
          </a:stretch>
        </p:blipFill>
        <p:spPr bwMode="auto">
          <a:xfrm>
            <a:off x="0" y="1524000"/>
            <a:ext cx="9144000" cy="5286375"/>
          </a:xfrm>
          <a:prstGeom prst="rect">
            <a:avLst/>
          </a:prstGeom>
          <a:noFill/>
        </p:spPr>
      </p:pic>
      <p:sp>
        <p:nvSpPr>
          <p:cNvPr id="7" name="TextBox 6"/>
          <p:cNvSpPr txBox="1"/>
          <p:nvPr/>
        </p:nvSpPr>
        <p:spPr>
          <a:xfrm>
            <a:off x="3081919" y="0"/>
            <a:ext cx="2861681" cy="646331"/>
          </a:xfrm>
          <a:prstGeom prst="rect">
            <a:avLst/>
          </a:prstGeom>
          <a:noFill/>
        </p:spPr>
        <p:txBody>
          <a:bodyPr wrap="none" rtlCol="0">
            <a:spAutoFit/>
          </a:bodyPr>
          <a:lstStyle/>
          <a:p>
            <a:r>
              <a:rPr lang="en-US" sz="3600" b="1" u="sng" dirty="0" smtClean="0"/>
              <a:t>Superposition</a:t>
            </a:r>
            <a:endParaRPr lang="en-US" sz="3600" b="1" u="sng" dirty="0"/>
          </a:p>
        </p:txBody>
      </p:sp>
      <p:graphicFrame>
        <p:nvGraphicFramePr>
          <p:cNvPr id="19458" name="Object 2"/>
          <p:cNvGraphicFramePr>
            <a:graphicFrameLocks noChangeAspect="1"/>
          </p:cNvGraphicFramePr>
          <p:nvPr/>
        </p:nvGraphicFramePr>
        <p:xfrm>
          <a:off x="2057400" y="561975"/>
          <a:ext cx="5127625" cy="885825"/>
        </p:xfrm>
        <a:graphic>
          <a:graphicData uri="http://schemas.openxmlformats.org/presentationml/2006/ole">
            <p:oleObj spid="_x0000_s78850" name="Equation" r:id="rId5" imgW="2057400" imgH="35532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p:nvPr/>
        </p:nvGrpSpPr>
        <p:grpSpPr>
          <a:xfrm>
            <a:off x="76200" y="304800"/>
            <a:ext cx="8991600" cy="3337560"/>
            <a:chOff x="76200" y="304800"/>
            <a:chExt cx="8991600" cy="3337560"/>
          </a:xfrm>
        </p:grpSpPr>
        <p:pic>
          <p:nvPicPr>
            <p:cNvPr id="9" name="Picture 5" descr="C:\Users\Zombie\Desktop\SG04 copy.jpg"/>
            <p:cNvPicPr>
              <a:picLocks noChangeAspect="1" noChangeArrowheads="1"/>
            </p:cNvPicPr>
            <p:nvPr/>
          </p:nvPicPr>
          <p:blipFill>
            <a:blip r:embed="rId3" cstate="print"/>
            <a:srcRect/>
            <a:stretch>
              <a:fillRect/>
            </a:stretch>
          </p:blipFill>
          <p:spPr bwMode="auto">
            <a:xfrm>
              <a:off x="76200" y="304800"/>
              <a:ext cx="8915400" cy="3337560"/>
            </a:xfrm>
            <a:prstGeom prst="rect">
              <a:avLst/>
            </a:prstGeom>
            <a:noFill/>
          </p:spPr>
        </p:pic>
        <p:grpSp>
          <p:nvGrpSpPr>
            <p:cNvPr id="5" name="Group 22"/>
            <p:cNvGrpSpPr/>
            <p:nvPr/>
          </p:nvGrpSpPr>
          <p:grpSpPr>
            <a:xfrm>
              <a:off x="2209800" y="381000"/>
              <a:ext cx="6858000" cy="1905000"/>
              <a:chOff x="2133600" y="914400"/>
              <a:chExt cx="6858000" cy="1905000"/>
            </a:xfrm>
          </p:grpSpPr>
          <p:sp>
            <p:nvSpPr>
              <p:cNvPr id="11" name="Rectangle 10"/>
              <p:cNvSpPr/>
              <p:nvPr/>
            </p:nvSpPr>
            <p:spPr>
              <a:xfrm>
                <a:off x="2286000" y="9144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nvGraphicFramePr>
            <p:xfrm>
              <a:off x="2133600" y="990600"/>
              <a:ext cx="758825" cy="695325"/>
            </p:xfrm>
            <a:graphic>
              <a:graphicData uri="http://schemas.openxmlformats.org/presentationml/2006/ole">
                <p:oleObj spid="_x0000_s117763" name="Equation" r:id="rId4" imgW="304560" imgH="279360" progId="Equation.DSMT4">
                  <p:embed/>
                </p:oleObj>
              </a:graphicData>
            </a:graphic>
          </p:graphicFrame>
          <p:sp>
            <p:nvSpPr>
              <p:cNvPr id="13" name="Rectangle 12"/>
              <p:cNvSpPr/>
              <p:nvPr/>
            </p:nvSpPr>
            <p:spPr>
              <a:xfrm>
                <a:off x="7391400" y="22860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77000" y="1295400"/>
                <a:ext cx="1600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6"/>
              <p:cNvGraphicFramePr>
                <a:graphicFrameLocks noChangeAspect="1"/>
              </p:cNvGraphicFramePr>
              <p:nvPr/>
            </p:nvGraphicFramePr>
            <p:xfrm>
              <a:off x="8001000" y="2124075"/>
              <a:ext cx="822325" cy="695325"/>
            </p:xfrm>
            <a:graphic>
              <a:graphicData uri="http://schemas.openxmlformats.org/presentationml/2006/ole">
                <p:oleObj spid="_x0000_s117764" name="Equation" r:id="rId5" imgW="330120" imgH="279360" progId="Equation.DSMT4">
                  <p:embed/>
                </p:oleObj>
              </a:graphicData>
            </a:graphic>
          </p:graphicFrame>
          <p:graphicFrame>
            <p:nvGraphicFramePr>
              <p:cNvPr id="16" name="Object 7"/>
              <p:cNvGraphicFramePr>
                <a:graphicFrameLocks noChangeAspect="1"/>
              </p:cNvGraphicFramePr>
              <p:nvPr/>
            </p:nvGraphicFramePr>
            <p:xfrm>
              <a:off x="7315200" y="1066800"/>
              <a:ext cx="822325" cy="695325"/>
            </p:xfrm>
            <a:graphic>
              <a:graphicData uri="http://schemas.openxmlformats.org/presentationml/2006/ole">
                <p:oleObj spid="_x0000_s117765" name="Equation" r:id="rId6" imgW="330120" imgH="279360" progId="Equation.DSMT4">
                  <p:embed/>
                </p:oleObj>
              </a:graphicData>
            </a:graphic>
          </p:graphicFrame>
          <p:sp>
            <p:nvSpPr>
              <p:cNvPr id="17" name="TextBox 16"/>
              <p:cNvSpPr txBox="1"/>
              <p:nvPr/>
            </p:nvSpPr>
            <p:spPr>
              <a:xfrm>
                <a:off x="6705600" y="1143000"/>
                <a:ext cx="715260" cy="461665"/>
              </a:xfrm>
              <a:prstGeom prst="rect">
                <a:avLst/>
              </a:prstGeom>
              <a:noFill/>
            </p:spPr>
            <p:txBody>
              <a:bodyPr wrap="none" rtlCol="0">
                <a:spAutoFit/>
              </a:bodyPr>
              <a:lstStyle/>
              <a:p>
                <a:r>
                  <a:rPr lang="en-US" sz="2400" dirty="0" smtClean="0"/>
                  <a:t>50%</a:t>
                </a:r>
                <a:endParaRPr lang="en-US" sz="2400" dirty="0"/>
              </a:p>
            </p:txBody>
          </p:sp>
          <p:sp>
            <p:nvSpPr>
              <p:cNvPr id="18" name="TextBox 17"/>
              <p:cNvSpPr txBox="1"/>
              <p:nvPr/>
            </p:nvSpPr>
            <p:spPr>
              <a:xfrm>
                <a:off x="7315200" y="2209800"/>
                <a:ext cx="715260" cy="461665"/>
              </a:xfrm>
              <a:prstGeom prst="rect">
                <a:avLst/>
              </a:prstGeom>
              <a:solidFill>
                <a:schemeClr val="bg1"/>
              </a:solidFill>
            </p:spPr>
            <p:txBody>
              <a:bodyPr wrap="none" rtlCol="0">
                <a:spAutoFit/>
              </a:bodyPr>
              <a:lstStyle/>
              <a:p>
                <a:r>
                  <a:rPr lang="en-US" sz="2400" dirty="0" smtClean="0"/>
                  <a:t>50%</a:t>
                </a:r>
                <a:endParaRPr lang="en-US" sz="2400" dirty="0"/>
              </a:p>
            </p:txBody>
          </p:sp>
        </p:grpSp>
      </p:grpSp>
      <p:grpSp>
        <p:nvGrpSpPr>
          <p:cNvPr id="8" name="Group 4"/>
          <p:cNvGrpSpPr/>
          <p:nvPr/>
        </p:nvGrpSpPr>
        <p:grpSpPr>
          <a:xfrm>
            <a:off x="304800" y="2819400"/>
            <a:ext cx="8686800" cy="1200329"/>
            <a:chOff x="-2056052" y="1524000"/>
            <a:chExt cx="13290098" cy="1200329"/>
          </a:xfrm>
        </p:grpSpPr>
        <p:sp>
          <p:nvSpPr>
            <p:cNvPr id="3" name="TextBox 2"/>
            <p:cNvSpPr txBox="1"/>
            <p:nvPr/>
          </p:nvSpPr>
          <p:spPr>
            <a:xfrm>
              <a:off x="-2056052" y="1524000"/>
              <a:ext cx="13290098" cy="1200329"/>
            </a:xfrm>
            <a:prstGeom prst="rect">
              <a:avLst/>
            </a:prstGeom>
            <a:noFill/>
          </p:spPr>
          <p:txBody>
            <a:bodyPr wrap="square" rtlCol="0">
              <a:spAutoFit/>
            </a:bodyPr>
            <a:lstStyle/>
            <a:p>
              <a:pPr algn="just"/>
              <a:r>
                <a:rPr lang="en-US" sz="2400" dirty="0" smtClean="0"/>
                <a:t>If you believe the magnetic moment vector always points in some direction, the </a:t>
              </a:r>
              <a:r>
                <a:rPr lang="en-US" sz="2400" b="1" i="1" dirty="0" smtClean="0"/>
                <a:t>value of m</a:t>
              </a:r>
              <a:r>
                <a:rPr lang="en-US" sz="2400" b="1" i="1" baseline="-25000" dirty="0" smtClean="0"/>
                <a:t>X</a:t>
              </a:r>
              <a:r>
                <a:rPr lang="en-US" sz="2400" dirty="0" smtClean="0"/>
                <a:t> for an atom in the state       would be called a </a:t>
              </a:r>
              <a:r>
                <a:rPr lang="en-US" sz="2400" b="1" i="1" dirty="0" smtClean="0"/>
                <a:t>hidden variable</a:t>
              </a:r>
              <a:r>
                <a:rPr lang="en-US" sz="2400" dirty="0" smtClean="0"/>
                <a:t>.</a:t>
              </a:r>
            </a:p>
          </p:txBody>
        </p:sp>
        <p:graphicFrame>
          <p:nvGraphicFramePr>
            <p:cNvPr id="4" name="Object 3"/>
            <p:cNvGraphicFramePr>
              <a:graphicFrameLocks noChangeAspect="1"/>
            </p:cNvGraphicFramePr>
            <p:nvPr/>
          </p:nvGraphicFramePr>
          <p:xfrm>
            <a:off x="8319551" y="1828800"/>
            <a:ext cx="758824" cy="695325"/>
          </p:xfrm>
          <a:graphic>
            <a:graphicData uri="http://schemas.openxmlformats.org/presentationml/2006/ole">
              <p:oleObj spid="_x0000_s117762" name="Equation" r:id="rId7" imgW="304560" imgH="279360" progId="Equation.DSMT4">
                <p:embed/>
              </p:oleObj>
            </a:graphicData>
          </a:graphic>
        </p:graphicFrame>
      </p:grpSp>
      <p:sp>
        <p:nvSpPr>
          <p:cNvPr id="6" name="TextBox 5"/>
          <p:cNvSpPr txBox="1"/>
          <p:nvPr/>
        </p:nvSpPr>
        <p:spPr>
          <a:xfrm>
            <a:off x="2895600" y="177225"/>
            <a:ext cx="3065070" cy="584775"/>
          </a:xfrm>
          <a:prstGeom prst="rect">
            <a:avLst/>
          </a:prstGeom>
          <a:noFill/>
        </p:spPr>
        <p:txBody>
          <a:bodyPr wrap="none" rtlCol="0">
            <a:spAutoFit/>
          </a:bodyPr>
          <a:lstStyle/>
          <a:p>
            <a:r>
              <a:rPr lang="en-US" sz="3200" b="1" u="sng" dirty="0" smtClean="0"/>
              <a:t>Hidden Variables</a:t>
            </a:r>
            <a:endParaRPr lang="en-US" sz="3200" b="1" u="sng" dirty="0"/>
          </a:p>
        </p:txBody>
      </p:sp>
      <p:sp>
        <p:nvSpPr>
          <p:cNvPr id="7" name="TextBox 6"/>
          <p:cNvSpPr txBox="1"/>
          <p:nvPr/>
        </p:nvSpPr>
        <p:spPr>
          <a:xfrm>
            <a:off x="457200" y="4385608"/>
            <a:ext cx="8242898" cy="1938992"/>
          </a:xfrm>
          <a:prstGeom prst="rect">
            <a:avLst/>
          </a:prstGeom>
          <a:noFill/>
        </p:spPr>
        <p:txBody>
          <a:bodyPr wrap="none" rtlCol="0">
            <a:spAutoFit/>
          </a:bodyPr>
          <a:lstStyle/>
          <a:p>
            <a:pPr algn="just"/>
            <a:r>
              <a:rPr lang="en-US" sz="2400" dirty="0" smtClean="0"/>
              <a:t>If m</a:t>
            </a:r>
            <a:r>
              <a:rPr lang="en-US" sz="2400" baseline="-25000" dirty="0" smtClean="0"/>
              <a:t>X</a:t>
            </a:r>
            <a:r>
              <a:rPr lang="en-US" sz="2400" dirty="0" smtClean="0"/>
              <a:t> has some </a:t>
            </a:r>
            <a:r>
              <a:rPr lang="en-US" sz="2400" b="1" i="1" dirty="0" smtClean="0"/>
              <a:t>real</a:t>
            </a:r>
            <a:r>
              <a:rPr lang="en-US" sz="2400" dirty="0" smtClean="0"/>
              <a:t> value at any given moment in time that is</a:t>
            </a:r>
          </a:p>
          <a:p>
            <a:pPr algn="just"/>
            <a:r>
              <a:rPr lang="en-US" sz="2400" dirty="0" smtClean="0"/>
              <a:t>	unknown to us, then that variable is </a:t>
            </a:r>
            <a:r>
              <a:rPr lang="en-US" sz="2400" b="1" i="1" dirty="0" smtClean="0"/>
              <a:t>hidden</a:t>
            </a:r>
            <a:r>
              <a:rPr lang="en-US" sz="2400" dirty="0" smtClean="0"/>
              <a:t>:</a:t>
            </a:r>
          </a:p>
          <a:p>
            <a:pPr algn="just"/>
            <a:endParaRPr lang="en-US" sz="2400" dirty="0" smtClean="0"/>
          </a:p>
          <a:p>
            <a:pPr algn="just">
              <a:buFont typeface="Arial" pitchFamily="34" charset="0"/>
              <a:buChar char="•"/>
            </a:pPr>
            <a:r>
              <a:rPr lang="en-US" sz="2400" dirty="0" smtClean="0"/>
              <a:t> The value of m</a:t>
            </a:r>
            <a:r>
              <a:rPr lang="en-US" sz="2400" baseline="-25000" dirty="0" smtClean="0"/>
              <a:t>X</a:t>
            </a:r>
            <a:r>
              <a:rPr lang="en-US" sz="2400" dirty="0" smtClean="0"/>
              <a:t> </a:t>
            </a:r>
            <a:r>
              <a:rPr lang="en-US" sz="2400" b="1" i="1" dirty="0" smtClean="0"/>
              <a:t>exists</a:t>
            </a:r>
            <a:r>
              <a:rPr lang="en-US" sz="2400" dirty="0" smtClean="0"/>
              <a:t>, but we can’t predict ahead of time what</a:t>
            </a:r>
          </a:p>
          <a:p>
            <a:pPr algn="just"/>
            <a:r>
              <a:rPr lang="en-US" sz="2400" dirty="0" smtClean="0"/>
              <a:t>	we’ll measure (“up” or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733800" y="177225"/>
            <a:ext cx="1488677" cy="584775"/>
          </a:xfrm>
          <a:prstGeom prst="rect">
            <a:avLst/>
          </a:prstGeom>
          <a:noFill/>
        </p:spPr>
        <p:txBody>
          <a:bodyPr wrap="none" rtlCol="0">
            <a:spAutoFit/>
          </a:bodyPr>
          <a:lstStyle/>
          <a:p>
            <a:r>
              <a:rPr lang="en-US" sz="3200" b="1" u="sng" dirty="0" smtClean="0"/>
              <a:t>Locality</a:t>
            </a:r>
            <a:endParaRPr lang="en-US" sz="3200" b="1" u="sng" dirty="0"/>
          </a:p>
        </p:txBody>
      </p:sp>
      <p:sp>
        <p:nvSpPr>
          <p:cNvPr id="3" name="TextBox 2"/>
          <p:cNvSpPr txBox="1"/>
          <p:nvPr/>
        </p:nvSpPr>
        <p:spPr>
          <a:xfrm>
            <a:off x="533400" y="914400"/>
            <a:ext cx="8101257" cy="461665"/>
          </a:xfrm>
          <a:prstGeom prst="rect">
            <a:avLst/>
          </a:prstGeom>
          <a:noFill/>
        </p:spPr>
        <p:txBody>
          <a:bodyPr wrap="none" rtlCol="0">
            <a:spAutoFit/>
          </a:bodyPr>
          <a:lstStyle/>
          <a:p>
            <a:r>
              <a:rPr lang="en-US" sz="2400" b="1" dirty="0" smtClean="0"/>
              <a:t>EPR</a:t>
            </a:r>
            <a:r>
              <a:rPr lang="en-US" sz="2400" dirty="0" smtClean="0"/>
              <a:t> make one other </a:t>
            </a:r>
            <a:r>
              <a:rPr lang="en-US" sz="2400" b="1" i="1" dirty="0" smtClean="0"/>
              <a:t>assumption</a:t>
            </a:r>
            <a:r>
              <a:rPr lang="en-US" sz="2400" dirty="0" smtClean="0"/>
              <a:t>, but is it really an assumption?</a:t>
            </a:r>
            <a:endParaRPr lang="en-US" sz="2400" dirty="0"/>
          </a:p>
        </p:txBody>
      </p:sp>
      <p:grpSp>
        <p:nvGrpSpPr>
          <p:cNvPr id="6" name="Group 9"/>
          <p:cNvGrpSpPr/>
          <p:nvPr/>
        </p:nvGrpSpPr>
        <p:grpSpPr>
          <a:xfrm>
            <a:off x="3200400" y="1676400"/>
            <a:ext cx="1219200" cy="1143000"/>
            <a:chOff x="2895600" y="1676400"/>
            <a:chExt cx="1219200" cy="1143000"/>
          </a:xfrm>
        </p:grpSpPr>
        <p:sp>
          <p:nvSpPr>
            <p:cNvPr id="4" name="Rectangle 3"/>
            <p:cNvSpPr/>
            <p:nvPr/>
          </p:nvSpPr>
          <p:spPr>
            <a:xfrm>
              <a:off x="2895600" y="1676400"/>
              <a:ext cx="1219200" cy="1143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76600" y="1981200"/>
              <a:ext cx="393056" cy="584775"/>
            </a:xfrm>
            <a:prstGeom prst="rect">
              <a:avLst/>
            </a:prstGeom>
            <a:noFill/>
          </p:spPr>
          <p:txBody>
            <a:bodyPr wrap="none" rtlCol="0">
              <a:spAutoFit/>
            </a:bodyPr>
            <a:lstStyle/>
            <a:p>
              <a:r>
                <a:rPr lang="en-US" sz="3200" dirty="0" smtClean="0"/>
                <a:t>1</a:t>
              </a:r>
              <a:endParaRPr lang="en-US" sz="3200" dirty="0"/>
            </a:p>
          </p:txBody>
        </p:sp>
      </p:grpSp>
      <p:grpSp>
        <p:nvGrpSpPr>
          <p:cNvPr id="7" name="Group 10"/>
          <p:cNvGrpSpPr/>
          <p:nvPr/>
        </p:nvGrpSpPr>
        <p:grpSpPr>
          <a:xfrm>
            <a:off x="4495800" y="1676400"/>
            <a:ext cx="1219200" cy="1143000"/>
            <a:chOff x="4191000" y="1676400"/>
            <a:chExt cx="1219200" cy="1143000"/>
          </a:xfrm>
        </p:grpSpPr>
        <p:sp>
          <p:nvSpPr>
            <p:cNvPr id="5" name="Rectangle 4"/>
            <p:cNvSpPr/>
            <p:nvPr/>
          </p:nvSpPr>
          <p:spPr>
            <a:xfrm>
              <a:off x="4191000" y="1676400"/>
              <a:ext cx="1219200" cy="1143000"/>
            </a:xfrm>
            <a:prstGeom prst="rect">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07290" y="1981200"/>
              <a:ext cx="393056" cy="584775"/>
            </a:xfrm>
            <a:prstGeom prst="rect">
              <a:avLst/>
            </a:prstGeom>
            <a:noFill/>
          </p:spPr>
          <p:txBody>
            <a:bodyPr wrap="none" rtlCol="0">
              <a:spAutoFit/>
            </a:bodyPr>
            <a:lstStyle/>
            <a:p>
              <a:r>
                <a:rPr lang="en-US" sz="3200" dirty="0" smtClean="0"/>
                <a:t>2</a:t>
              </a:r>
              <a:endParaRPr lang="en-US" sz="3200" dirty="0"/>
            </a:p>
          </p:txBody>
        </p:sp>
      </p:grpSp>
      <p:sp>
        <p:nvSpPr>
          <p:cNvPr id="18" name="TextBox 17"/>
          <p:cNvSpPr txBox="1"/>
          <p:nvPr/>
        </p:nvSpPr>
        <p:spPr>
          <a:xfrm>
            <a:off x="1524000" y="2971800"/>
            <a:ext cx="5931367" cy="461665"/>
          </a:xfrm>
          <a:prstGeom prst="rect">
            <a:avLst/>
          </a:prstGeom>
          <a:noFill/>
        </p:spPr>
        <p:txBody>
          <a:bodyPr wrap="none" rtlCol="0">
            <a:spAutoFit/>
          </a:bodyPr>
          <a:lstStyle/>
          <a:p>
            <a:r>
              <a:rPr lang="en-US" sz="2400" dirty="0" smtClean="0"/>
              <a:t>Suppose we have two physical systems, </a:t>
            </a:r>
            <a:r>
              <a:rPr lang="en-US" sz="2400" b="1" dirty="0" smtClean="0"/>
              <a:t>1</a:t>
            </a:r>
            <a:r>
              <a:rPr lang="en-US" sz="2400" dirty="0" smtClean="0"/>
              <a:t> &amp; </a:t>
            </a:r>
            <a:r>
              <a:rPr lang="en-US" sz="2400" b="1" dirty="0" smtClean="0"/>
              <a:t>2</a:t>
            </a:r>
            <a:r>
              <a:rPr lang="en-US" sz="2400" dirty="0" smtClean="0"/>
              <a:t>.</a:t>
            </a:r>
            <a:endParaRPr lang="en-US" sz="2400" dirty="0"/>
          </a:p>
        </p:txBody>
      </p:sp>
      <p:sp>
        <p:nvSpPr>
          <p:cNvPr id="19" name="TextBox 18"/>
          <p:cNvSpPr txBox="1"/>
          <p:nvPr/>
        </p:nvSpPr>
        <p:spPr>
          <a:xfrm>
            <a:off x="228601" y="5410200"/>
            <a:ext cx="8763000" cy="1200329"/>
          </a:xfrm>
          <a:prstGeom prst="rect">
            <a:avLst/>
          </a:prstGeom>
          <a:noFill/>
        </p:spPr>
        <p:txBody>
          <a:bodyPr wrap="square" rtlCol="0">
            <a:spAutoFit/>
          </a:bodyPr>
          <a:lstStyle/>
          <a:p>
            <a:pPr algn="just"/>
            <a:r>
              <a:rPr lang="en-US" sz="2400" dirty="0" smtClean="0"/>
              <a:t>If </a:t>
            </a:r>
            <a:r>
              <a:rPr lang="en-US" sz="2400" b="1" dirty="0" smtClean="0"/>
              <a:t>1</a:t>
            </a:r>
            <a:r>
              <a:rPr lang="en-US" sz="2400" dirty="0" smtClean="0"/>
              <a:t> &amp; </a:t>
            </a:r>
            <a:r>
              <a:rPr lang="en-US" sz="2400" b="1" dirty="0" smtClean="0"/>
              <a:t>2</a:t>
            </a:r>
            <a:r>
              <a:rPr lang="en-US" sz="2400" dirty="0" smtClean="0"/>
              <a:t> are physically separated from one another, </a:t>
            </a:r>
            <a:r>
              <a:rPr lang="en-US" sz="2400" b="1" i="1" dirty="0" smtClean="0"/>
              <a:t>locality</a:t>
            </a:r>
            <a:r>
              <a:rPr lang="en-US" sz="2400" dirty="0" smtClean="0"/>
              <a:t> assumes that a measurement performed on </a:t>
            </a:r>
            <a:r>
              <a:rPr lang="en-US" sz="2400" b="1" dirty="0" smtClean="0"/>
              <a:t>System 1</a:t>
            </a:r>
            <a:r>
              <a:rPr lang="en-US" sz="2400" dirty="0" smtClean="0"/>
              <a:t> can’t affect the outcome of a measurement performed on </a:t>
            </a:r>
            <a:r>
              <a:rPr lang="en-US" sz="2400" b="1" dirty="0" smtClean="0"/>
              <a:t>System 2</a:t>
            </a:r>
            <a:r>
              <a:rPr lang="en-US" sz="2400" dirty="0" smtClean="0"/>
              <a:t>, and vice-versa.</a:t>
            </a:r>
            <a:endParaRPr lang="en-US" sz="2400" dirty="0"/>
          </a:p>
        </p:txBody>
      </p:sp>
      <p:grpSp>
        <p:nvGrpSpPr>
          <p:cNvPr id="10" name="Group 19"/>
          <p:cNvGrpSpPr/>
          <p:nvPr/>
        </p:nvGrpSpPr>
        <p:grpSpPr>
          <a:xfrm>
            <a:off x="1219200" y="3886200"/>
            <a:ext cx="6629400" cy="1143000"/>
            <a:chOff x="1219200" y="3886200"/>
            <a:chExt cx="6629400" cy="1143000"/>
          </a:xfrm>
        </p:grpSpPr>
        <p:grpSp>
          <p:nvGrpSpPr>
            <p:cNvPr id="11" name="Group 11"/>
            <p:cNvGrpSpPr/>
            <p:nvPr/>
          </p:nvGrpSpPr>
          <p:grpSpPr>
            <a:xfrm>
              <a:off x="1219200" y="3886200"/>
              <a:ext cx="1219200" cy="1143000"/>
              <a:chOff x="2895600" y="1676400"/>
              <a:chExt cx="1219200" cy="1143000"/>
            </a:xfrm>
          </p:grpSpPr>
          <p:sp>
            <p:nvSpPr>
              <p:cNvPr id="13" name="Rectangle 12"/>
              <p:cNvSpPr/>
              <p:nvPr/>
            </p:nvSpPr>
            <p:spPr>
              <a:xfrm>
                <a:off x="2895600" y="1676400"/>
                <a:ext cx="1219200" cy="1143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76600" y="1981200"/>
                <a:ext cx="393056" cy="584775"/>
              </a:xfrm>
              <a:prstGeom prst="rect">
                <a:avLst/>
              </a:prstGeom>
              <a:noFill/>
            </p:spPr>
            <p:txBody>
              <a:bodyPr wrap="none" rtlCol="0">
                <a:spAutoFit/>
              </a:bodyPr>
              <a:lstStyle/>
              <a:p>
                <a:r>
                  <a:rPr lang="en-US" sz="3200" dirty="0" smtClean="0"/>
                  <a:t>1</a:t>
                </a:r>
                <a:endParaRPr lang="en-US" sz="3200" dirty="0"/>
              </a:p>
            </p:txBody>
          </p:sp>
        </p:grpSp>
        <p:grpSp>
          <p:nvGrpSpPr>
            <p:cNvPr id="12" name="Group 14"/>
            <p:cNvGrpSpPr/>
            <p:nvPr/>
          </p:nvGrpSpPr>
          <p:grpSpPr>
            <a:xfrm>
              <a:off x="6629400" y="3886200"/>
              <a:ext cx="1219200" cy="1143000"/>
              <a:chOff x="4191000" y="1676400"/>
              <a:chExt cx="1219200" cy="1143000"/>
            </a:xfrm>
          </p:grpSpPr>
          <p:sp>
            <p:nvSpPr>
              <p:cNvPr id="16" name="Rectangle 15"/>
              <p:cNvSpPr/>
              <p:nvPr/>
            </p:nvSpPr>
            <p:spPr>
              <a:xfrm>
                <a:off x="4191000" y="1676400"/>
                <a:ext cx="1219200" cy="1143000"/>
              </a:xfrm>
              <a:prstGeom prst="rect">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07290" y="1981200"/>
                <a:ext cx="393056" cy="584775"/>
              </a:xfrm>
              <a:prstGeom prst="rect">
                <a:avLst/>
              </a:prstGeom>
              <a:noFill/>
            </p:spPr>
            <p:txBody>
              <a:bodyPr wrap="none" rtlCol="0">
                <a:spAutoFit/>
              </a:bodyPr>
              <a:lstStyle/>
              <a:p>
                <a:r>
                  <a:rPr lang="en-US" sz="3200" dirty="0" smtClean="0"/>
                  <a:t>2</a:t>
                </a:r>
                <a:endParaRPr lang="en-US" sz="3200" dirty="0"/>
              </a:p>
            </p:txBody>
          </p:sp>
        </p:grpSp>
        <p:cxnSp>
          <p:nvCxnSpPr>
            <p:cNvPr id="21" name="Straight Arrow Connector 20"/>
            <p:cNvCxnSpPr/>
            <p:nvPr/>
          </p:nvCxnSpPr>
          <p:spPr>
            <a:xfrm>
              <a:off x="5257800" y="4419600"/>
              <a:ext cx="1066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2743200" y="4419600"/>
              <a:ext cx="1143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Users\Zombie\Desktop\EPR01.jpg"/>
          <p:cNvPicPr>
            <a:picLocks noChangeAspect="1"/>
          </p:cNvPicPr>
          <p:nvPr/>
        </p:nvPicPr>
        <p:blipFill>
          <a:blip r:embed="rId2" cstate="print"/>
          <a:srcRect/>
          <a:stretch>
            <a:fillRect/>
          </a:stretch>
        </p:blipFill>
        <p:spPr bwMode="auto">
          <a:xfrm>
            <a:off x="457200" y="274625"/>
            <a:ext cx="8278063" cy="2544775"/>
          </a:xfrm>
          <a:prstGeom prst="rect">
            <a:avLst/>
          </a:prstGeom>
          <a:noFill/>
          <a:ln w="9525">
            <a:noFill/>
            <a:miter lim="800000"/>
            <a:headEnd/>
            <a:tailEnd/>
          </a:ln>
        </p:spPr>
      </p:pic>
      <p:sp>
        <p:nvSpPr>
          <p:cNvPr id="3" name="TextBox 2"/>
          <p:cNvSpPr txBox="1"/>
          <p:nvPr/>
        </p:nvSpPr>
        <p:spPr>
          <a:xfrm>
            <a:off x="3200400" y="177225"/>
            <a:ext cx="2561535" cy="584775"/>
          </a:xfrm>
          <a:prstGeom prst="rect">
            <a:avLst/>
          </a:prstGeom>
          <a:noFill/>
        </p:spPr>
        <p:txBody>
          <a:bodyPr wrap="none" rtlCol="0">
            <a:spAutoFit/>
          </a:bodyPr>
          <a:lstStyle/>
          <a:p>
            <a:r>
              <a:rPr lang="en-US" sz="3200" b="1" u="sng" dirty="0" smtClean="0"/>
              <a:t>Entanglement</a:t>
            </a:r>
            <a:endParaRPr lang="en-US" sz="3200" b="1" u="sng" dirty="0"/>
          </a:p>
        </p:txBody>
      </p:sp>
      <p:sp>
        <p:nvSpPr>
          <p:cNvPr id="4" name="TextBox 3"/>
          <p:cNvSpPr txBox="1"/>
          <p:nvPr/>
        </p:nvSpPr>
        <p:spPr>
          <a:xfrm>
            <a:off x="304801" y="2438400"/>
            <a:ext cx="8610600" cy="830997"/>
          </a:xfrm>
          <a:prstGeom prst="rect">
            <a:avLst/>
          </a:prstGeom>
          <a:noFill/>
        </p:spPr>
        <p:txBody>
          <a:bodyPr wrap="square" rtlCol="0">
            <a:spAutoFit/>
          </a:bodyPr>
          <a:lstStyle/>
          <a:p>
            <a:r>
              <a:rPr lang="en-US" sz="2400" dirty="0" smtClean="0"/>
              <a:t>Suppose we have a source that produces </a:t>
            </a:r>
            <a:r>
              <a:rPr lang="en-US" sz="2400" b="1" i="1" dirty="0" smtClean="0"/>
              <a:t>pairs of atoms</a:t>
            </a:r>
            <a:r>
              <a:rPr lang="en-US" sz="2400" dirty="0" smtClean="0"/>
              <a:t> traveling in </a:t>
            </a:r>
            <a:r>
              <a:rPr lang="en-US" sz="2400" b="1" i="1" dirty="0" smtClean="0"/>
              <a:t>opposite directions</a:t>
            </a:r>
            <a:r>
              <a:rPr lang="en-US" sz="2400" dirty="0" smtClean="0"/>
              <a:t>, and having </a:t>
            </a:r>
            <a:r>
              <a:rPr lang="en-US" sz="2400" b="1" i="1" dirty="0" smtClean="0"/>
              <a:t>opposite spins</a:t>
            </a:r>
            <a:r>
              <a:rPr lang="en-US" sz="2400" dirty="0" smtClean="0"/>
              <a:t>:</a:t>
            </a:r>
            <a:endParaRPr lang="en-US" sz="2400" dirty="0"/>
          </a:p>
        </p:txBody>
      </p:sp>
      <p:grpSp>
        <p:nvGrpSpPr>
          <p:cNvPr id="6" name="Group 33"/>
          <p:cNvGrpSpPr/>
          <p:nvPr/>
        </p:nvGrpSpPr>
        <p:grpSpPr>
          <a:xfrm>
            <a:off x="1371600" y="3505200"/>
            <a:ext cx="6400800" cy="990600"/>
            <a:chOff x="1371600" y="4191000"/>
            <a:chExt cx="6400800" cy="990600"/>
          </a:xfrm>
        </p:grpSpPr>
        <p:grpSp>
          <p:nvGrpSpPr>
            <p:cNvPr id="13" name="Group 12"/>
            <p:cNvGrpSpPr/>
            <p:nvPr/>
          </p:nvGrpSpPr>
          <p:grpSpPr>
            <a:xfrm>
              <a:off x="3810000" y="4191000"/>
              <a:ext cx="1600200" cy="990600"/>
              <a:chOff x="4038600" y="4495800"/>
              <a:chExt cx="1600200" cy="990600"/>
            </a:xfrm>
          </p:grpSpPr>
          <p:sp>
            <p:nvSpPr>
              <p:cNvPr id="5" name="Oval 4"/>
              <p:cNvSpPr/>
              <p:nvPr/>
            </p:nvSpPr>
            <p:spPr>
              <a:xfrm>
                <a:off x="4038600" y="4495800"/>
                <a:ext cx="1600200" cy="9906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flipH="1" flipV="1">
                <a:off x="4610100" y="49903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noChangeAspect="1"/>
              </p:cNvCxnSpPr>
              <p:nvPr/>
            </p:nvCxnSpPr>
            <p:spPr>
              <a:xfrm rot="16200000" flipH="1" flipV="1">
                <a:off x="4762500" y="49903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4480560" y="50139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66360" y="50139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78084" y="4888468"/>
                <a:ext cx="301686" cy="369332"/>
              </a:xfrm>
              <a:prstGeom prst="rect">
                <a:avLst/>
              </a:prstGeom>
              <a:noFill/>
            </p:spPr>
            <p:txBody>
              <a:bodyPr wrap="none" rtlCol="0">
                <a:spAutoFit/>
              </a:bodyPr>
              <a:lstStyle/>
              <a:p>
                <a:r>
                  <a:rPr lang="en-US" dirty="0" smtClean="0"/>
                  <a:t>1</a:t>
                </a:r>
                <a:endParaRPr lang="en-US" dirty="0"/>
              </a:p>
            </p:txBody>
          </p:sp>
          <p:sp>
            <p:nvSpPr>
              <p:cNvPr id="12" name="TextBox 11"/>
              <p:cNvSpPr txBox="1"/>
              <p:nvPr/>
            </p:nvSpPr>
            <p:spPr>
              <a:xfrm>
                <a:off x="5244884" y="4876800"/>
                <a:ext cx="301686" cy="369332"/>
              </a:xfrm>
              <a:prstGeom prst="rect">
                <a:avLst/>
              </a:prstGeom>
              <a:noFill/>
            </p:spPr>
            <p:txBody>
              <a:bodyPr wrap="none" rtlCol="0">
                <a:spAutoFit/>
              </a:bodyPr>
              <a:lstStyle/>
              <a:p>
                <a:r>
                  <a:rPr lang="en-US" dirty="0" smtClean="0"/>
                  <a:t>2</a:t>
                </a:r>
                <a:endParaRPr lang="en-US" dirty="0"/>
              </a:p>
            </p:txBody>
          </p:sp>
        </p:grpSp>
        <p:grpSp>
          <p:nvGrpSpPr>
            <p:cNvPr id="18" name="Group 17"/>
            <p:cNvGrpSpPr/>
            <p:nvPr/>
          </p:nvGrpSpPr>
          <p:grpSpPr>
            <a:xfrm>
              <a:off x="6858000" y="4191000"/>
              <a:ext cx="914400" cy="914400"/>
              <a:chOff x="6705597" y="4800597"/>
              <a:chExt cx="914400" cy="914400"/>
            </a:xfrm>
          </p:grpSpPr>
          <p:sp>
            <p:nvSpPr>
              <p:cNvPr id="14" name="Oval 13"/>
              <p:cNvSpPr>
                <a:spLocks noChangeAspect="1"/>
              </p:cNvSpPr>
              <p:nvPr/>
            </p:nvSpPr>
            <p:spPr>
              <a:xfrm>
                <a:off x="6705597" y="4800597"/>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cxnSpLocks noChangeAspect="1"/>
              </p:cNvCxnSpPr>
              <p:nvPr/>
            </p:nvCxnSpPr>
            <p:spPr>
              <a:xfrm rot="16200000" flipH="1" flipV="1">
                <a:off x="6744494" y="52951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7086600" y="52425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162800" y="5117068"/>
                <a:ext cx="301686"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grpSp>
        <p:grpSp>
          <p:nvGrpSpPr>
            <p:cNvPr id="19" name="Group 18"/>
            <p:cNvGrpSpPr/>
            <p:nvPr/>
          </p:nvGrpSpPr>
          <p:grpSpPr>
            <a:xfrm>
              <a:off x="1371600" y="4191000"/>
              <a:ext cx="914400" cy="914400"/>
              <a:chOff x="6705597" y="4800597"/>
              <a:chExt cx="914400" cy="914400"/>
            </a:xfrm>
          </p:grpSpPr>
          <p:sp>
            <p:nvSpPr>
              <p:cNvPr id="20" name="Oval 19"/>
              <p:cNvSpPr>
                <a:spLocks noChangeAspect="1"/>
              </p:cNvSpPr>
              <p:nvPr/>
            </p:nvSpPr>
            <p:spPr>
              <a:xfrm>
                <a:off x="6705597" y="4800597"/>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cxnSpLocks noChangeAspect="1"/>
              </p:cNvCxnSpPr>
              <p:nvPr/>
            </p:nvCxnSpPr>
            <p:spPr>
              <a:xfrm rot="5400000" flipH="1" flipV="1">
                <a:off x="6744494" y="52951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7086600" y="52425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162800" y="5117068"/>
                <a:ext cx="301686"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grpSp>
        <p:cxnSp>
          <p:nvCxnSpPr>
            <p:cNvPr id="25" name="Straight Arrow Connector 24"/>
            <p:cNvCxnSpPr/>
            <p:nvPr/>
          </p:nvCxnSpPr>
          <p:spPr>
            <a:xfrm rot="10800000">
              <a:off x="2514600" y="4648200"/>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791200" y="4648200"/>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381000" y="685800"/>
            <a:ext cx="2743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609600"/>
            <a:ext cx="27432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34"/>
          <p:cNvGrpSpPr/>
          <p:nvPr/>
        </p:nvGrpSpPr>
        <p:grpSpPr>
          <a:xfrm>
            <a:off x="1371600" y="5410200"/>
            <a:ext cx="6400800" cy="990600"/>
            <a:chOff x="1371600" y="4191000"/>
            <a:chExt cx="6400800" cy="990600"/>
          </a:xfrm>
        </p:grpSpPr>
        <p:grpSp>
          <p:nvGrpSpPr>
            <p:cNvPr id="29" name="Group 12"/>
            <p:cNvGrpSpPr/>
            <p:nvPr/>
          </p:nvGrpSpPr>
          <p:grpSpPr>
            <a:xfrm>
              <a:off x="3810000" y="4191000"/>
              <a:ext cx="1600200" cy="990600"/>
              <a:chOff x="4038600" y="4495800"/>
              <a:chExt cx="1600200" cy="990600"/>
            </a:xfrm>
          </p:grpSpPr>
          <p:sp>
            <p:nvSpPr>
              <p:cNvPr id="49" name="Oval 4"/>
              <p:cNvSpPr/>
              <p:nvPr/>
            </p:nvSpPr>
            <p:spPr>
              <a:xfrm>
                <a:off x="4038600" y="4495800"/>
                <a:ext cx="1600200" cy="9906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rot="5400000" flipH="1" flipV="1">
                <a:off x="4763294" y="49903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noChangeAspect="1"/>
              </p:cNvCxnSpPr>
              <p:nvPr/>
            </p:nvCxnSpPr>
            <p:spPr>
              <a:xfrm rot="16200000" flipH="1" flipV="1">
                <a:off x="4610894" y="49903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Oval 51"/>
              <p:cNvSpPr>
                <a:spLocks noChangeAspect="1"/>
              </p:cNvSpPr>
              <p:nvPr/>
            </p:nvSpPr>
            <p:spPr>
              <a:xfrm>
                <a:off x="4480560" y="50139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5166360" y="50139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178084" y="4888468"/>
                <a:ext cx="301686" cy="369332"/>
              </a:xfrm>
              <a:prstGeom prst="rect">
                <a:avLst/>
              </a:prstGeom>
              <a:noFill/>
            </p:spPr>
            <p:txBody>
              <a:bodyPr wrap="none" rtlCol="0">
                <a:spAutoFit/>
              </a:bodyPr>
              <a:lstStyle/>
              <a:p>
                <a:r>
                  <a:rPr lang="en-US" dirty="0" smtClean="0"/>
                  <a:t>1</a:t>
                </a:r>
                <a:endParaRPr lang="en-US" dirty="0"/>
              </a:p>
            </p:txBody>
          </p:sp>
          <p:sp>
            <p:nvSpPr>
              <p:cNvPr id="55" name="TextBox 54"/>
              <p:cNvSpPr txBox="1"/>
              <p:nvPr/>
            </p:nvSpPr>
            <p:spPr>
              <a:xfrm>
                <a:off x="5244884" y="4876800"/>
                <a:ext cx="301686" cy="369332"/>
              </a:xfrm>
              <a:prstGeom prst="rect">
                <a:avLst/>
              </a:prstGeom>
              <a:noFill/>
            </p:spPr>
            <p:txBody>
              <a:bodyPr wrap="none" rtlCol="0">
                <a:spAutoFit/>
              </a:bodyPr>
              <a:lstStyle/>
              <a:p>
                <a:r>
                  <a:rPr lang="en-US" dirty="0" smtClean="0"/>
                  <a:t>2</a:t>
                </a:r>
                <a:endParaRPr lang="en-US" dirty="0"/>
              </a:p>
            </p:txBody>
          </p:sp>
        </p:grpSp>
        <p:grpSp>
          <p:nvGrpSpPr>
            <p:cNvPr id="30" name="Group 17"/>
            <p:cNvGrpSpPr/>
            <p:nvPr/>
          </p:nvGrpSpPr>
          <p:grpSpPr>
            <a:xfrm>
              <a:off x="6858000" y="4191000"/>
              <a:ext cx="914400" cy="914400"/>
              <a:chOff x="6705597" y="4800597"/>
              <a:chExt cx="914400" cy="914400"/>
            </a:xfrm>
          </p:grpSpPr>
          <p:sp>
            <p:nvSpPr>
              <p:cNvPr id="45" name="Oval 44"/>
              <p:cNvSpPr>
                <a:spLocks noChangeAspect="1"/>
              </p:cNvSpPr>
              <p:nvPr/>
            </p:nvSpPr>
            <p:spPr>
              <a:xfrm>
                <a:off x="6705597" y="4800597"/>
                <a:ext cx="914400" cy="914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a:cxnSpLocks noChangeAspect="1"/>
              </p:cNvCxnSpPr>
              <p:nvPr/>
            </p:nvCxnSpPr>
            <p:spPr>
              <a:xfrm rot="5400000" flipH="1" flipV="1">
                <a:off x="6744494" y="52951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a:spLocks noChangeAspect="1"/>
              </p:cNvSpPr>
              <p:nvPr/>
            </p:nvSpPr>
            <p:spPr>
              <a:xfrm>
                <a:off x="7086600" y="52425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162800" y="5117068"/>
                <a:ext cx="301686" cy="369332"/>
              </a:xfrm>
              <a:prstGeom prst="rect">
                <a:avLst/>
              </a:prstGeom>
              <a:noFill/>
            </p:spPr>
            <p:txBody>
              <a:bodyPr wrap="none" rtlCol="0">
                <a:spAutoFit/>
              </a:bodyPr>
              <a:lstStyle/>
              <a:p>
                <a:r>
                  <a:rPr lang="en-US" dirty="0" smtClean="0">
                    <a:solidFill>
                      <a:schemeClr val="tx2"/>
                    </a:solidFill>
                  </a:rPr>
                  <a:t>2</a:t>
                </a:r>
                <a:endParaRPr lang="en-US" dirty="0">
                  <a:solidFill>
                    <a:schemeClr val="tx2"/>
                  </a:solidFill>
                </a:endParaRPr>
              </a:p>
            </p:txBody>
          </p:sp>
        </p:grpSp>
        <p:grpSp>
          <p:nvGrpSpPr>
            <p:cNvPr id="31" name="Group 18"/>
            <p:cNvGrpSpPr/>
            <p:nvPr/>
          </p:nvGrpSpPr>
          <p:grpSpPr>
            <a:xfrm>
              <a:off x="1371600" y="4191000"/>
              <a:ext cx="914400" cy="914400"/>
              <a:chOff x="6705597" y="4800597"/>
              <a:chExt cx="914400" cy="914400"/>
            </a:xfrm>
          </p:grpSpPr>
          <p:sp>
            <p:nvSpPr>
              <p:cNvPr id="41" name="Oval 40"/>
              <p:cNvSpPr>
                <a:spLocks noChangeAspect="1"/>
              </p:cNvSpPr>
              <p:nvPr/>
            </p:nvSpPr>
            <p:spPr>
              <a:xfrm>
                <a:off x="6705597" y="4800597"/>
                <a:ext cx="914400" cy="914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a:cxnSpLocks noChangeAspect="1"/>
              </p:cNvCxnSpPr>
              <p:nvPr/>
            </p:nvCxnSpPr>
            <p:spPr>
              <a:xfrm rot="16200000" flipH="1" flipV="1">
                <a:off x="6744494" y="52951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Oval 42"/>
              <p:cNvSpPr>
                <a:spLocks noChangeAspect="1"/>
              </p:cNvSpPr>
              <p:nvPr/>
            </p:nvSpPr>
            <p:spPr>
              <a:xfrm>
                <a:off x="7086600" y="52425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162800" y="5117068"/>
                <a:ext cx="301686" cy="369332"/>
              </a:xfrm>
              <a:prstGeom prst="rect">
                <a:avLst/>
              </a:prstGeom>
              <a:noFill/>
            </p:spPr>
            <p:txBody>
              <a:bodyPr wrap="none" rtlCol="0">
                <a:spAutoFit/>
              </a:bodyPr>
              <a:lstStyle/>
              <a:p>
                <a:r>
                  <a:rPr lang="en-US" dirty="0" smtClean="0">
                    <a:solidFill>
                      <a:schemeClr val="tx2"/>
                    </a:solidFill>
                  </a:rPr>
                  <a:t>1</a:t>
                </a:r>
                <a:endParaRPr lang="en-US" dirty="0">
                  <a:solidFill>
                    <a:schemeClr val="tx2"/>
                  </a:solidFill>
                </a:endParaRPr>
              </a:p>
            </p:txBody>
          </p:sp>
        </p:grpSp>
        <p:cxnSp>
          <p:nvCxnSpPr>
            <p:cNvPr id="39" name="Straight Arrow Connector 38"/>
            <p:cNvCxnSpPr/>
            <p:nvPr/>
          </p:nvCxnSpPr>
          <p:spPr>
            <a:xfrm rot="10800000">
              <a:off x="2514600" y="4648200"/>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791200" y="4648200"/>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4272262" y="4572000"/>
            <a:ext cx="756938" cy="646331"/>
          </a:xfrm>
          <a:prstGeom prst="rect">
            <a:avLst/>
          </a:prstGeom>
          <a:noFill/>
        </p:spPr>
        <p:txBody>
          <a:bodyPr wrap="none" rtlCol="0">
            <a:spAutoFit/>
          </a:bodyPr>
          <a:lstStyle/>
          <a:p>
            <a:r>
              <a:rPr lang="en-US" sz="3600" b="1" u="sng" dirty="0" smtClean="0"/>
              <a:t>OR</a:t>
            </a:r>
            <a:endParaRPr lang="en-US" sz="3600" b="1" u="sng" dirty="0"/>
          </a:p>
        </p:txBody>
      </p:sp>
      <p:sp>
        <p:nvSpPr>
          <p:cNvPr id="57" name="TextBox 56"/>
          <p:cNvSpPr txBox="1"/>
          <p:nvPr/>
        </p:nvSpPr>
        <p:spPr>
          <a:xfrm>
            <a:off x="2286000" y="4648200"/>
            <a:ext cx="1413272" cy="369332"/>
          </a:xfrm>
          <a:prstGeom prst="rect">
            <a:avLst/>
          </a:prstGeom>
          <a:noFill/>
          <a:ln w="38100">
            <a:solidFill>
              <a:srgbClr val="7030A0"/>
            </a:solidFill>
          </a:ln>
        </p:spPr>
        <p:txBody>
          <a:bodyPr wrap="none" rtlCol="0">
            <a:spAutoFit/>
          </a:bodyPr>
          <a:lstStyle/>
          <a:p>
            <a:r>
              <a:rPr lang="en-US" dirty="0" smtClean="0"/>
              <a:t>Total spin = 0</a:t>
            </a:r>
            <a:endParaRPr lang="en-US" dirty="0"/>
          </a:p>
        </p:txBody>
      </p:sp>
      <p:cxnSp>
        <p:nvCxnSpPr>
          <p:cNvPr id="59" name="Straight Arrow Connector 58"/>
          <p:cNvCxnSpPr/>
          <p:nvPr/>
        </p:nvCxnSpPr>
        <p:spPr>
          <a:xfrm flipV="1">
            <a:off x="3352800" y="4267200"/>
            <a:ext cx="457200" cy="381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3352800" y="5029200"/>
            <a:ext cx="533400" cy="5334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58"/>
          <p:cNvGrpSpPr/>
          <p:nvPr/>
        </p:nvGrpSpPr>
        <p:grpSpPr>
          <a:xfrm>
            <a:off x="457200" y="274625"/>
            <a:ext cx="8278063" cy="2544775"/>
            <a:chOff x="457200" y="274625"/>
            <a:chExt cx="8278063" cy="2544775"/>
          </a:xfrm>
        </p:grpSpPr>
        <p:pic>
          <p:nvPicPr>
            <p:cNvPr id="2" name="Picture 1" descr="C:\Users\Zombie\Desktop\EPR01.jpg"/>
            <p:cNvPicPr>
              <a:picLocks noChangeAspect="1"/>
            </p:cNvPicPr>
            <p:nvPr/>
          </p:nvPicPr>
          <p:blipFill>
            <a:blip r:embed="rId3" cstate="print"/>
            <a:srcRect/>
            <a:stretch>
              <a:fillRect/>
            </a:stretch>
          </p:blipFill>
          <p:spPr bwMode="auto">
            <a:xfrm>
              <a:off x="457200" y="274625"/>
              <a:ext cx="8278063" cy="2544775"/>
            </a:xfrm>
            <a:prstGeom prst="rect">
              <a:avLst/>
            </a:prstGeom>
            <a:noFill/>
            <a:ln w="9525">
              <a:noFill/>
              <a:miter lim="800000"/>
              <a:headEnd/>
              <a:tailEnd/>
            </a:ln>
          </p:spPr>
        </p:pic>
        <p:sp>
          <p:nvSpPr>
            <p:cNvPr id="57" name="TextBox 56"/>
            <p:cNvSpPr txBox="1"/>
            <p:nvPr/>
          </p:nvSpPr>
          <p:spPr>
            <a:xfrm>
              <a:off x="1656328" y="1197114"/>
              <a:ext cx="444352" cy="707886"/>
            </a:xfrm>
            <a:prstGeom prst="rect">
              <a:avLst/>
            </a:prstGeom>
            <a:noFill/>
          </p:spPr>
          <p:txBody>
            <a:bodyPr wrap="none" rtlCol="0">
              <a:spAutoFit/>
            </a:bodyPr>
            <a:lstStyle/>
            <a:p>
              <a:r>
                <a:rPr lang="en-US" sz="4000" b="1" dirty="0" smtClean="0"/>
                <a:t>1</a:t>
              </a:r>
              <a:endParaRPr lang="en-US" sz="4000" b="1" dirty="0"/>
            </a:p>
          </p:txBody>
        </p:sp>
        <p:sp>
          <p:nvSpPr>
            <p:cNvPr id="58" name="TextBox 57"/>
            <p:cNvSpPr txBox="1"/>
            <p:nvPr/>
          </p:nvSpPr>
          <p:spPr>
            <a:xfrm>
              <a:off x="7371328" y="1197114"/>
              <a:ext cx="444352" cy="707886"/>
            </a:xfrm>
            <a:prstGeom prst="rect">
              <a:avLst/>
            </a:prstGeom>
            <a:noFill/>
          </p:spPr>
          <p:txBody>
            <a:bodyPr wrap="none" rtlCol="0">
              <a:spAutoFit/>
            </a:bodyPr>
            <a:lstStyle/>
            <a:p>
              <a:r>
                <a:rPr lang="en-US" sz="4000" b="1" dirty="0" smtClean="0"/>
                <a:t>2</a:t>
              </a:r>
              <a:endParaRPr lang="en-US" sz="4000" b="1" dirty="0"/>
            </a:p>
          </p:txBody>
        </p:sp>
      </p:grpSp>
      <p:sp>
        <p:nvSpPr>
          <p:cNvPr id="14" name="TextBox 13"/>
          <p:cNvSpPr txBox="1"/>
          <p:nvPr/>
        </p:nvSpPr>
        <p:spPr>
          <a:xfrm>
            <a:off x="152400" y="2590800"/>
            <a:ext cx="8991600" cy="4154984"/>
          </a:xfrm>
          <a:prstGeom prst="rect">
            <a:avLst/>
          </a:prstGeom>
          <a:noFill/>
        </p:spPr>
        <p:txBody>
          <a:bodyPr wrap="square" rtlCol="0">
            <a:spAutoFit/>
          </a:bodyPr>
          <a:lstStyle/>
          <a:p>
            <a:pPr>
              <a:buFont typeface="Arial" pitchFamily="34" charset="0"/>
              <a:buChar char="•"/>
            </a:pPr>
            <a:r>
              <a:rPr lang="en-US" sz="2400" dirty="0" smtClean="0"/>
              <a:t>  We can’t predict what the result for each individual atom pair will be.</a:t>
            </a:r>
          </a:p>
          <a:p>
            <a:pPr>
              <a:buFont typeface="Arial" pitchFamily="34" charset="0"/>
              <a:buChar char="•"/>
            </a:pPr>
            <a:endParaRPr lang="en-US" sz="2400" dirty="0" smtClean="0"/>
          </a:p>
          <a:p>
            <a:pPr>
              <a:buFont typeface="Arial" pitchFamily="34" charset="0"/>
              <a:buChar char="•"/>
            </a:pPr>
            <a:r>
              <a:rPr lang="en-US" sz="2400" dirty="0" smtClean="0"/>
              <a:t>                                   and                                  are both equally likely.</a:t>
            </a:r>
          </a:p>
          <a:p>
            <a:pPr>
              <a:buFont typeface="Arial" pitchFamily="34" charset="0"/>
              <a:buChar char="•"/>
            </a:pPr>
            <a:endParaRPr lang="en-US" sz="2400" dirty="0" smtClean="0"/>
          </a:p>
          <a:p>
            <a:pPr>
              <a:buFont typeface="Arial" pitchFamily="34" charset="0"/>
              <a:buChar char="•"/>
            </a:pPr>
            <a:r>
              <a:rPr lang="en-US" sz="2400" dirty="0" smtClean="0"/>
              <a:t>  </a:t>
            </a:r>
            <a:r>
              <a:rPr lang="en-US" sz="2400" b="1" i="1" dirty="0" smtClean="0"/>
              <a:t>Quantum mechanics </a:t>
            </a:r>
            <a:r>
              <a:rPr lang="en-US" sz="2400" dirty="0" smtClean="0"/>
              <a:t>says to describe the quantum state of each 	atom pair as a </a:t>
            </a:r>
            <a:r>
              <a:rPr lang="en-US" sz="2400" b="1" i="1" dirty="0" smtClean="0"/>
              <a:t>superposition</a:t>
            </a:r>
            <a:r>
              <a:rPr lang="en-US" sz="2400" dirty="0" smtClean="0"/>
              <a:t> of the two possible states:</a:t>
            </a:r>
          </a:p>
          <a:p>
            <a:pPr>
              <a:buFont typeface="Arial" pitchFamily="34" charset="0"/>
              <a:buChar char="•"/>
            </a:pPr>
            <a:endParaRPr lang="en-US" sz="2400" dirty="0" smtClean="0"/>
          </a:p>
          <a:p>
            <a:pPr>
              <a:buFont typeface="Arial" pitchFamily="34" charset="0"/>
              <a:buChar char="•"/>
            </a:pPr>
            <a:endParaRPr lang="en-US" sz="2400" dirty="0" smtClean="0"/>
          </a:p>
          <a:p>
            <a:pPr>
              <a:buFont typeface="Arial" pitchFamily="34" charset="0"/>
              <a:buChar char="•"/>
            </a:pPr>
            <a:endParaRPr lang="en-US" sz="2400" dirty="0" smtClean="0"/>
          </a:p>
          <a:p>
            <a:pPr>
              <a:buFont typeface="Arial" pitchFamily="34" charset="0"/>
              <a:buChar char="•"/>
            </a:pPr>
            <a:r>
              <a:rPr lang="en-US" sz="2400" dirty="0" smtClean="0"/>
              <a:t>  When we perform the measurement, we only get one of the two 	possible outcomes, each with a probability of 1/2.</a:t>
            </a:r>
            <a:endParaRPr lang="en-US" sz="2400" dirty="0"/>
          </a:p>
        </p:txBody>
      </p:sp>
      <p:graphicFrame>
        <p:nvGraphicFramePr>
          <p:cNvPr id="61" name="Object 60"/>
          <p:cNvGraphicFramePr>
            <a:graphicFrameLocks noChangeAspect="1"/>
          </p:cNvGraphicFramePr>
          <p:nvPr/>
        </p:nvGraphicFramePr>
        <p:xfrm>
          <a:off x="2368550" y="5019675"/>
          <a:ext cx="4110038" cy="695325"/>
        </p:xfrm>
        <a:graphic>
          <a:graphicData uri="http://schemas.openxmlformats.org/presentationml/2006/ole">
            <p:oleObj spid="_x0000_s120834" name="Equation" r:id="rId4" imgW="1650960" imgH="279360" progId="Equation.DSMT4">
              <p:embed/>
            </p:oleObj>
          </a:graphicData>
        </a:graphic>
      </p:graphicFrame>
      <p:cxnSp>
        <p:nvCxnSpPr>
          <p:cNvPr id="68" name="Straight Arrow Connector 67"/>
          <p:cNvCxnSpPr/>
          <p:nvPr/>
        </p:nvCxnSpPr>
        <p:spPr>
          <a:xfrm rot="10800000">
            <a:off x="304800" y="1827212"/>
            <a:ext cx="609600"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cxnSpLocks noChangeAspect="1"/>
          </p:cNvCxnSpPr>
          <p:nvPr/>
        </p:nvCxnSpPr>
        <p:spPr>
          <a:xfrm>
            <a:off x="8382000" y="1143000"/>
            <a:ext cx="609600"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304800" y="1143000"/>
            <a:ext cx="609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noChangeAspect="1"/>
          </p:cNvCxnSpPr>
          <p:nvPr/>
        </p:nvCxnSpPr>
        <p:spPr>
          <a:xfrm>
            <a:off x="8382000" y="1979612"/>
            <a:ext cx="609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267" name="Object 3"/>
          <p:cNvGraphicFramePr>
            <a:graphicFrameLocks noChangeAspect="1"/>
          </p:cNvGraphicFramePr>
          <p:nvPr/>
        </p:nvGraphicFramePr>
        <p:xfrm>
          <a:off x="3365500" y="3276600"/>
          <a:ext cx="2025650" cy="557213"/>
        </p:xfrm>
        <a:graphic>
          <a:graphicData uri="http://schemas.openxmlformats.org/presentationml/2006/ole">
            <p:oleObj spid="_x0000_s120835" name="Equation" r:id="rId5" imgW="1015920" imgH="279360" progId="Equation.DSMT4">
              <p:embed/>
            </p:oleObj>
          </a:graphicData>
        </a:graphic>
      </p:graphicFrame>
      <p:graphicFrame>
        <p:nvGraphicFramePr>
          <p:cNvPr id="11268" name="Object 4"/>
          <p:cNvGraphicFramePr>
            <a:graphicFrameLocks noChangeAspect="1"/>
          </p:cNvGraphicFramePr>
          <p:nvPr/>
        </p:nvGraphicFramePr>
        <p:xfrm>
          <a:off x="552450" y="3276600"/>
          <a:ext cx="2025650" cy="557213"/>
        </p:xfrm>
        <a:graphic>
          <a:graphicData uri="http://schemas.openxmlformats.org/presentationml/2006/ole">
            <p:oleObj spid="_x0000_s120836" name="Equation" r:id="rId6" imgW="1015920" imgH="279360" progId="Equation.DSMT4">
              <p:embed/>
            </p:oleObj>
          </a:graphicData>
        </a:graphic>
      </p:graphicFrame>
      <p:sp>
        <p:nvSpPr>
          <p:cNvPr id="15" name="TextBox 14"/>
          <p:cNvSpPr txBox="1"/>
          <p:nvPr/>
        </p:nvSpPr>
        <p:spPr>
          <a:xfrm>
            <a:off x="3200400" y="177225"/>
            <a:ext cx="2561535" cy="584775"/>
          </a:xfrm>
          <a:prstGeom prst="rect">
            <a:avLst/>
          </a:prstGeom>
          <a:noFill/>
        </p:spPr>
        <p:txBody>
          <a:bodyPr wrap="none" rtlCol="0">
            <a:spAutoFit/>
          </a:bodyPr>
          <a:lstStyle/>
          <a:p>
            <a:r>
              <a:rPr lang="en-US" sz="3200" b="1" u="sng" dirty="0" smtClean="0"/>
              <a:t>Entanglement</a:t>
            </a:r>
            <a:endParaRPr lang="en-US" sz="3200" b="1" u="sng" dirty="0"/>
          </a:p>
        </p:txBody>
      </p:sp>
      <p:cxnSp>
        <p:nvCxnSpPr>
          <p:cNvPr id="17" name="Straight Connector 16"/>
          <p:cNvCxnSpPr/>
          <p:nvPr/>
        </p:nvCxnSpPr>
        <p:spPr>
          <a:xfrm>
            <a:off x="609600" y="3886200"/>
            <a:ext cx="1905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29000" y="3886200"/>
            <a:ext cx="1905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9"/>
          <p:cNvGrpSpPr/>
          <p:nvPr/>
        </p:nvGrpSpPr>
        <p:grpSpPr>
          <a:xfrm>
            <a:off x="0" y="914400"/>
            <a:ext cx="9144000" cy="1636931"/>
            <a:chOff x="0" y="914400"/>
            <a:chExt cx="9144000" cy="1636931"/>
          </a:xfrm>
        </p:grpSpPr>
        <p:grpSp>
          <p:nvGrpSpPr>
            <p:cNvPr id="3" name="Group 26"/>
            <p:cNvGrpSpPr/>
            <p:nvPr/>
          </p:nvGrpSpPr>
          <p:grpSpPr>
            <a:xfrm>
              <a:off x="0" y="914400"/>
              <a:ext cx="9144000" cy="1636931"/>
              <a:chOff x="0" y="914400"/>
              <a:chExt cx="9144000" cy="1636931"/>
            </a:xfrm>
          </p:grpSpPr>
          <p:grpSp>
            <p:nvGrpSpPr>
              <p:cNvPr id="4" name="Group 23"/>
              <p:cNvGrpSpPr/>
              <p:nvPr/>
            </p:nvGrpSpPr>
            <p:grpSpPr>
              <a:xfrm>
                <a:off x="0" y="914400"/>
                <a:ext cx="9144000" cy="1636931"/>
                <a:chOff x="0" y="914400"/>
                <a:chExt cx="9144000" cy="1636931"/>
              </a:xfrm>
            </p:grpSpPr>
            <p:grpSp>
              <p:nvGrpSpPr>
                <p:cNvPr id="5" name="Group 20"/>
                <p:cNvGrpSpPr/>
                <p:nvPr/>
              </p:nvGrpSpPr>
              <p:grpSpPr>
                <a:xfrm>
                  <a:off x="0" y="914400"/>
                  <a:ext cx="9144000" cy="1636931"/>
                  <a:chOff x="0" y="914400"/>
                  <a:chExt cx="9144000" cy="1636931"/>
                </a:xfrm>
              </p:grpSpPr>
              <p:pic>
                <p:nvPicPr>
                  <p:cNvPr id="30723" name="Picture 3" descr="C:\Users\Zombie\Desktop\EPR_Expt2 copy.jpg"/>
                  <p:cNvPicPr>
                    <a:picLocks noChangeAspect="1" noChangeArrowheads="1"/>
                  </p:cNvPicPr>
                  <p:nvPr/>
                </p:nvPicPr>
                <p:blipFill>
                  <a:blip r:embed="rId3" cstate="print"/>
                  <a:srcRect/>
                  <a:stretch>
                    <a:fillRect/>
                  </a:stretch>
                </p:blipFill>
                <p:spPr bwMode="auto">
                  <a:xfrm>
                    <a:off x="0" y="914400"/>
                    <a:ext cx="9144000" cy="1050925"/>
                  </a:xfrm>
                  <a:prstGeom prst="rect">
                    <a:avLst/>
                  </a:prstGeom>
                  <a:noFill/>
                </p:spPr>
              </p:pic>
              <p:cxnSp>
                <p:nvCxnSpPr>
                  <p:cNvPr id="11" name="Straight Arrow Connector 10"/>
                  <p:cNvCxnSpPr/>
                  <p:nvPr/>
                </p:nvCxnSpPr>
                <p:spPr>
                  <a:xfrm>
                    <a:off x="2971800" y="2057400"/>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1143000" y="20574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58000" y="2057400"/>
                    <a:ext cx="144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648200" y="20574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62200" y="1905000"/>
                    <a:ext cx="652743" cy="369332"/>
                  </a:xfrm>
                  <a:prstGeom prst="rect">
                    <a:avLst/>
                  </a:prstGeom>
                  <a:noFill/>
                </p:spPr>
                <p:txBody>
                  <a:bodyPr wrap="none" rtlCol="0">
                    <a:spAutoFit/>
                  </a:bodyPr>
                  <a:lstStyle/>
                  <a:p>
                    <a:r>
                      <a:rPr lang="en-US" b="1" dirty="0" smtClean="0"/>
                      <a:t>5 km</a:t>
                    </a:r>
                    <a:endParaRPr lang="en-US" b="1" dirty="0"/>
                  </a:p>
                </p:txBody>
              </p:sp>
              <p:sp>
                <p:nvSpPr>
                  <p:cNvPr id="20" name="TextBox 19"/>
                  <p:cNvSpPr txBox="1"/>
                  <p:nvPr/>
                </p:nvSpPr>
                <p:spPr>
                  <a:xfrm>
                    <a:off x="5833875" y="1905000"/>
                    <a:ext cx="1091453" cy="646331"/>
                  </a:xfrm>
                  <a:prstGeom prst="rect">
                    <a:avLst/>
                  </a:prstGeom>
                  <a:noFill/>
                </p:spPr>
                <p:txBody>
                  <a:bodyPr wrap="none" rtlCol="0">
                    <a:spAutoFit/>
                  </a:bodyPr>
                  <a:lstStyle/>
                  <a:p>
                    <a:r>
                      <a:rPr lang="en-US" b="1" dirty="0" smtClean="0"/>
                      <a:t>5 km</a:t>
                    </a:r>
                  </a:p>
                  <a:p>
                    <a:r>
                      <a:rPr lang="en-US" b="1" dirty="0" smtClean="0"/>
                      <a:t>+ 1 meter</a:t>
                    </a:r>
                    <a:endParaRPr lang="en-US" b="1" dirty="0"/>
                  </a:p>
                </p:txBody>
              </p:sp>
            </p:grpSp>
            <p:sp>
              <p:nvSpPr>
                <p:cNvPr id="22" name="TextBox 21"/>
                <p:cNvSpPr txBox="1"/>
                <p:nvPr/>
              </p:nvSpPr>
              <p:spPr>
                <a:xfrm>
                  <a:off x="514072" y="1295400"/>
                  <a:ext cx="301686" cy="369332"/>
                </a:xfrm>
                <a:prstGeom prst="rect">
                  <a:avLst/>
                </a:prstGeom>
                <a:noFill/>
              </p:spPr>
              <p:txBody>
                <a:bodyPr wrap="none" rtlCol="0">
                  <a:spAutoFit/>
                </a:bodyPr>
                <a:lstStyle/>
                <a:p>
                  <a:r>
                    <a:rPr lang="en-US" b="1" dirty="0" smtClean="0"/>
                    <a:t>1</a:t>
                  </a:r>
                  <a:endParaRPr lang="en-US" b="1" dirty="0"/>
                </a:p>
              </p:txBody>
            </p:sp>
            <p:sp>
              <p:nvSpPr>
                <p:cNvPr id="23" name="TextBox 22"/>
                <p:cNvSpPr txBox="1"/>
                <p:nvPr/>
              </p:nvSpPr>
              <p:spPr>
                <a:xfrm>
                  <a:off x="8438872" y="1295400"/>
                  <a:ext cx="301686" cy="369332"/>
                </a:xfrm>
                <a:prstGeom prst="rect">
                  <a:avLst/>
                </a:prstGeom>
                <a:noFill/>
              </p:spPr>
              <p:txBody>
                <a:bodyPr wrap="none" rtlCol="0">
                  <a:spAutoFit/>
                </a:bodyPr>
                <a:lstStyle/>
                <a:p>
                  <a:r>
                    <a:rPr lang="en-US" b="1" dirty="0" smtClean="0"/>
                    <a:t>2</a:t>
                  </a:r>
                  <a:endParaRPr lang="en-US" b="1" dirty="0"/>
                </a:p>
              </p:txBody>
            </p:sp>
          </p:grpSp>
          <p:sp>
            <p:nvSpPr>
              <p:cNvPr id="25" name="TextBox 24"/>
              <p:cNvSpPr txBox="1"/>
              <p:nvPr/>
            </p:nvSpPr>
            <p:spPr>
              <a:xfrm>
                <a:off x="381000" y="1143000"/>
                <a:ext cx="300082" cy="369332"/>
              </a:xfrm>
              <a:prstGeom prst="rect">
                <a:avLst/>
              </a:prstGeom>
              <a:noFill/>
            </p:spPr>
            <p:txBody>
              <a:bodyPr wrap="none" rtlCol="0">
                <a:spAutoFit/>
              </a:bodyPr>
              <a:lstStyle/>
              <a:p>
                <a:r>
                  <a:rPr lang="en-US" dirty="0" smtClean="0"/>
                  <a:t>+</a:t>
                </a:r>
                <a:endParaRPr lang="en-US" dirty="0"/>
              </a:p>
            </p:txBody>
          </p:sp>
          <p:sp>
            <p:nvSpPr>
              <p:cNvPr id="26" name="TextBox 25"/>
              <p:cNvSpPr txBox="1"/>
              <p:nvPr/>
            </p:nvSpPr>
            <p:spPr>
              <a:xfrm>
                <a:off x="430602" y="1535668"/>
                <a:ext cx="255198" cy="369332"/>
              </a:xfrm>
              <a:prstGeom prst="rect">
                <a:avLst/>
              </a:prstGeom>
              <a:noFill/>
            </p:spPr>
            <p:txBody>
              <a:bodyPr wrap="none" rtlCol="0">
                <a:spAutoFit/>
              </a:bodyPr>
              <a:lstStyle/>
              <a:p>
                <a:r>
                  <a:rPr lang="en-US" dirty="0" smtClean="0"/>
                  <a:t>-</a:t>
                </a:r>
                <a:endParaRPr lang="en-US" dirty="0"/>
              </a:p>
            </p:txBody>
          </p:sp>
        </p:grpSp>
        <p:sp>
          <p:nvSpPr>
            <p:cNvPr id="28" name="TextBox 27"/>
            <p:cNvSpPr txBox="1"/>
            <p:nvPr/>
          </p:nvSpPr>
          <p:spPr>
            <a:xfrm>
              <a:off x="8610600" y="1143000"/>
              <a:ext cx="300082" cy="369332"/>
            </a:xfrm>
            <a:prstGeom prst="rect">
              <a:avLst/>
            </a:prstGeom>
            <a:noFill/>
          </p:spPr>
          <p:txBody>
            <a:bodyPr wrap="none" rtlCol="0">
              <a:spAutoFit/>
            </a:bodyPr>
            <a:lstStyle/>
            <a:p>
              <a:r>
                <a:rPr lang="en-US" dirty="0" smtClean="0"/>
                <a:t>+</a:t>
              </a:r>
              <a:endParaRPr lang="en-US" dirty="0"/>
            </a:p>
          </p:txBody>
        </p:sp>
        <p:sp>
          <p:nvSpPr>
            <p:cNvPr id="29" name="TextBox 28"/>
            <p:cNvSpPr txBox="1"/>
            <p:nvPr/>
          </p:nvSpPr>
          <p:spPr>
            <a:xfrm>
              <a:off x="8660202" y="1459468"/>
              <a:ext cx="255198" cy="369332"/>
            </a:xfrm>
            <a:prstGeom prst="rect">
              <a:avLst/>
            </a:prstGeom>
            <a:noFill/>
          </p:spPr>
          <p:txBody>
            <a:bodyPr wrap="none" rtlCol="0">
              <a:spAutoFit/>
            </a:bodyPr>
            <a:lstStyle/>
            <a:p>
              <a:r>
                <a:rPr lang="en-US" dirty="0" smtClean="0"/>
                <a:t>-</a:t>
              </a:r>
              <a:endParaRPr lang="en-US" dirty="0"/>
            </a:p>
          </p:txBody>
        </p:sp>
      </p:grpSp>
      <p:sp>
        <p:nvSpPr>
          <p:cNvPr id="31" name="TextBox 30"/>
          <p:cNvSpPr txBox="1"/>
          <p:nvPr/>
        </p:nvSpPr>
        <p:spPr>
          <a:xfrm>
            <a:off x="229509" y="2895600"/>
            <a:ext cx="8685892" cy="3785652"/>
          </a:xfrm>
          <a:prstGeom prst="rect">
            <a:avLst/>
          </a:prstGeom>
          <a:noFill/>
        </p:spPr>
        <p:txBody>
          <a:bodyPr wrap="square" rtlCol="0">
            <a:spAutoFit/>
          </a:bodyPr>
          <a:lstStyle/>
          <a:p>
            <a:pPr>
              <a:buFont typeface="Arial" pitchFamily="34" charset="0"/>
              <a:buChar char="•"/>
            </a:pPr>
            <a:r>
              <a:rPr lang="en-US" sz="2400" b="1" i="1" dirty="0" smtClean="0"/>
              <a:t> </a:t>
            </a:r>
            <a:r>
              <a:rPr lang="en-US" sz="2400" dirty="0" smtClean="0"/>
              <a:t>Both </a:t>
            </a:r>
            <a:r>
              <a:rPr lang="en-US" sz="2400" b="1" dirty="0" smtClean="0"/>
              <a:t>Albert </a:t>
            </a:r>
            <a:r>
              <a:rPr lang="en-US" sz="2400" dirty="0" smtClean="0"/>
              <a:t>&amp; </a:t>
            </a:r>
            <a:r>
              <a:rPr lang="en-US" sz="2400" b="1" dirty="0" smtClean="0"/>
              <a:t>Niels</a:t>
            </a:r>
            <a:r>
              <a:rPr lang="en-US" sz="2400" dirty="0" smtClean="0"/>
              <a:t> agree that we must describe the atom-pair</a:t>
            </a:r>
          </a:p>
          <a:p>
            <a:endParaRPr lang="en-US" sz="800" dirty="0" smtClean="0"/>
          </a:p>
          <a:p>
            <a:r>
              <a:rPr lang="en-US" sz="2400" dirty="0" smtClean="0"/>
              <a:t> 	with the superposition state</a:t>
            </a:r>
            <a:r>
              <a:rPr lang="en-US" sz="2400" b="1" i="1" dirty="0" smtClean="0"/>
              <a:t>  </a:t>
            </a:r>
          </a:p>
          <a:p>
            <a:pPr>
              <a:buFont typeface="Arial" pitchFamily="34" charset="0"/>
              <a:buChar char="•"/>
            </a:pPr>
            <a:endParaRPr lang="en-US" sz="2400" b="1" i="1" dirty="0" smtClean="0"/>
          </a:p>
          <a:p>
            <a:pPr>
              <a:buFont typeface="Arial" pitchFamily="34" charset="0"/>
              <a:buChar char="•"/>
            </a:pPr>
            <a:r>
              <a:rPr lang="en-US" sz="2400" b="1" dirty="0" smtClean="0"/>
              <a:t> Albert</a:t>
            </a:r>
            <a:r>
              <a:rPr lang="en-US" sz="2400" dirty="0" smtClean="0"/>
              <a:t> says the </a:t>
            </a:r>
            <a:r>
              <a:rPr lang="en-US" sz="2400" b="1" dirty="0" smtClean="0"/>
              <a:t>real</a:t>
            </a:r>
            <a:r>
              <a:rPr lang="en-US" sz="2400" dirty="0" smtClean="0"/>
              <a:t> state of the atom-pair was</a:t>
            </a:r>
          </a:p>
          <a:p>
            <a:endParaRPr lang="en-US" sz="800" dirty="0" smtClean="0"/>
          </a:p>
          <a:p>
            <a:r>
              <a:rPr lang="en-US" sz="2400" dirty="0" smtClean="0"/>
              <a:t>	and the measurements revealed this </a:t>
            </a:r>
            <a:r>
              <a:rPr lang="en-US" sz="2400" b="1" i="1" dirty="0" smtClean="0"/>
              <a:t>unknown reality</a:t>
            </a:r>
            <a:r>
              <a:rPr lang="en-US" sz="2400" dirty="0" smtClean="0"/>
              <a:t> to us.</a:t>
            </a:r>
          </a:p>
          <a:p>
            <a:endParaRPr lang="en-US" sz="2400" dirty="0" smtClean="0"/>
          </a:p>
          <a:p>
            <a:pPr>
              <a:buFont typeface="Arial" pitchFamily="34" charset="0"/>
              <a:buChar char="•"/>
            </a:pPr>
            <a:r>
              <a:rPr lang="en-US" sz="2400" dirty="0" smtClean="0"/>
              <a:t> </a:t>
            </a:r>
            <a:r>
              <a:rPr lang="en-US" sz="2400" b="1" dirty="0" smtClean="0"/>
              <a:t>Niels</a:t>
            </a:r>
            <a:r>
              <a:rPr lang="en-US" sz="2400" dirty="0" smtClean="0"/>
              <a:t> says that 				          was the </a:t>
            </a:r>
            <a:r>
              <a:rPr lang="en-US" sz="2400" b="1" dirty="0" smtClean="0"/>
              <a:t>actual</a:t>
            </a:r>
            <a:r>
              <a:rPr lang="en-US" sz="2400" dirty="0" smtClean="0"/>
              <a:t>, </a:t>
            </a:r>
          </a:p>
          <a:p>
            <a:endParaRPr lang="en-US" sz="800" dirty="0" smtClean="0"/>
          </a:p>
          <a:p>
            <a:r>
              <a:rPr lang="en-US" sz="2400" dirty="0" smtClean="0"/>
              <a:t>	</a:t>
            </a:r>
            <a:r>
              <a:rPr lang="en-US" sz="2400" b="1" dirty="0" smtClean="0"/>
              <a:t>indefinite</a:t>
            </a:r>
            <a:r>
              <a:rPr lang="en-US" sz="2400" dirty="0" smtClean="0"/>
              <a:t> state of the atom-pair and the first measurement 	</a:t>
            </a:r>
            <a:r>
              <a:rPr lang="en-US" sz="2400" b="1" i="1" dirty="0" smtClean="0"/>
              <a:t>instantly collapsed </a:t>
            </a:r>
            <a:r>
              <a:rPr lang="en-US" sz="2400" dirty="0" smtClean="0"/>
              <a:t>the state into</a:t>
            </a:r>
          </a:p>
        </p:txBody>
      </p:sp>
      <p:graphicFrame>
        <p:nvGraphicFramePr>
          <p:cNvPr id="2052" name="Object 4"/>
          <p:cNvGraphicFramePr>
            <a:graphicFrameLocks noChangeAspect="1"/>
          </p:cNvGraphicFramePr>
          <p:nvPr/>
        </p:nvGraphicFramePr>
        <p:xfrm>
          <a:off x="6248400" y="4029075"/>
          <a:ext cx="2528888" cy="695325"/>
        </p:xfrm>
        <a:graphic>
          <a:graphicData uri="http://schemas.openxmlformats.org/presentationml/2006/ole">
            <p:oleObj spid="_x0000_s121858" name="Equation" r:id="rId4" imgW="1015920" imgH="279360" progId="Equation.DSMT4">
              <p:embed/>
            </p:oleObj>
          </a:graphicData>
        </a:graphic>
      </p:graphicFrame>
      <p:graphicFrame>
        <p:nvGraphicFramePr>
          <p:cNvPr id="30" name="Object 3"/>
          <p:cNvGraphicFramePr>
            <a:graphicFrameLocks noChangeAspect="1"/>
          </p:cNvGraphicFramePr>
          <p:nvPr/>
        </p:nvGraphicFramePr>
        <p:xfrm>
          <a:off x="4800600" y="3267075"/>
          <a:ext cx="4108450" cy="695325"/>
        </p:xfrm>
        <a:graphic>
          <a:graphicData uri="http://schemas.openxmlformats.org/presentationml/2006/ole">
            <p:oleObj spid="_x0000_s121859" name="Equation" r:id="rId5" imgW="1650960" imgH="279360" progId="Equation.DSMT4">
              <p:embed/>
            </p:oleObj>
          </a:graphicData>
        </a:graphic>
      </p:graphicFrame>
      <p:graphicFrame>
        <p:nvGraphicFramePr>
          <p:cNvPr id="32" name="Object 31"/>
          <p:cNvGraphicFramePr>
            <a:graphicFrameLocks noChangeAspect="1"/>
          </p:cNvGraphicFramePr>
          <p:nvPr/>
        </p:nvGraphicFramePr>
        <p:xfrm>
          <a:off x="5334000" y="6162675"/>
          <a:ext cx="2528887" cy="695325"/>
        </p:xfrm>
        <a:graphic>
          <a:graphicData uri="http://schemas.openxmlformats.org/presentationml/2006/ole">
            <p:oleObj spid="_x0000_s121860" name="Equation" r:id="rId6" imgW="1015920" imgH="279360" progId="Equation.DSMT4">
              <p:embed/>
            </p:oleObj>
          </a:graphicData>
        </a:graphic>
      </p:graphicFrame>
      <p:sp>
        <p:nvSpPr>
          <p:cNvPr id="24" name="TextBox 23"/>
          <p:cNvSpPr txBox="1"/>
          <p:nvPr/>
        </p:nvSpPr>
        <p:spPr>
          <a:xfrm>
            <a:off x="7848600" y="457200"/>
            <a:ext cx="644728" cy="369332"/>
          </a:xfrm>
          <a:prstGeom prst="rect">
            <a:avLst/>
          </a:prstGeom>
          <a:noFill/>
        </p:spPr>
        <p:txBody>
          <a:bodyPr wrap="none" rtlCol="0">
            <a:spAutoFit/>
          </a:bodyPr>
          <a:lstStyle/>
          <a:p>
            <a:r>
              <a:rPr lang="en-US" dirty="0" smtClean="0"/>
              <a:t>Niels</a:t>
            </a:r>
            <a:endParaRPr lang="en-US" dirty="0"/>
          </a:p>
        </p:txBody>
      </p:sp>
      <p:sp>
        <p:nvSpPr>
          <p:cNvPr id="27" name="TextBox 26"/>
          <p:cNvSpPr txBox="1"/>
          <p:nvPr/>
        </p:nvSpPr>
        <p:spPr>
          <a:xfrm>
            <a:off x="381000" y="533400"/>
            <a:ext cx="764953" cy="369332"/>
          </a:xfrm>
          <a:prstGeom prst="rect">
            <a:avLst/>
          </a:prstGeom>
          <a:noFill/>
        </p:spPr>
        <p:txBody>
          <a:bodyPr wrap="none" rtlCol="0">
            <a:spAutoFit/>
          </a:bodyPr>
          <a:lstStyle/>
          <a:p>
            <a:r>
              <a:rPr lang="en-US" dirty="0" smtClean="0"/>
              <a:t>Albert</a:t>
            </a:r>
            <a:endParaRPr lang="en-US" dirty="0"/>
          </a:p>
        </p:txBody>
      </p:sp>
      <p:sp>
        <p:nvSpPr>
          <p:cNvPr id="33" name="TextBox 32"/>
          <p:cNvSpPr txBox="1"/>
          <p:nvPr/>
        </p:nvSpPr>
        <p:spPr>
          <a:xfrm>
            <a:off x="2896777" y="177225"/>
            <a:ext cx="3351623" cy="584775"/>
          </a:xfrm>
          <a:prstGeom prst="rect">
            <a:avLst/>
          </a:prstGeom>
          <a:noFill/>
        </p:spPr>
        <p:txBody>
          <a:bodyPr wrap="none" rtlCol="0">
            <a:spAutoFit/>
          </a:bodyPr>
          <a:lstStyle/>
          <a:p>
            <a:r>
              <a:rPr lang="en-US" sz="3200" b="1" u="sng" dirty="0" smtClean="0"/>
              <a:t>The EPR Argument</a:t>
            </a:r>
            <a:endParaRPr lang="en-US" sz="3200" b="1" u="sng" dirty="0"/>
          </a:p>
        </p:txBody>
      </p:sp>
      <p:graphicFrame>
        <p:nvGraphicFramePr>
          <p:cNvPr id="2055" name="Object 3"/>
          <p:cNvGraphicFramePr>
            <a:graphicFrameLocks noChangeAspect="1"/>
          </p:cNvGraphicFramePr>
          <p:nvPr/>
        </p:nvGraphicFramePr>
        <p:xfrm>
          <a:off x="2362200" y="5181600"/>
          <a:ext cx="4108450" cy="695325"/>
        </p:xfrm>
        <a:graphic>
          <a:graphicData uri="http://schemas.openxmlformats.org/presentationml/2006/ole">
            <p:oleObj spid="_x0000_s121861" name="Equation" r:id="rId7" imgW="1650960" imgH="2793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4" descr="C:\Users\Zombie\Desktop\AspectAntiCorrelation_PathA copy.jpg"/>
          <p:cNvPicPr>
            <a:picLocks noChangeAspect="1" noChangeArrowheads="1"/>
          </p:cNvPicPr>
          <p:nvPr/>
        </p:nvPicPr>
        <p:blipFill>
          <a:blip r:embed="rId2" cstate="print"/>
          <a:srcRect/>
          <a:stretch>
            <a:fillRect/>
          </a:stretch>
        </p:blipFill>
        <p:spPr bwMode="auto">
          <a:xfrm>
            <a:off x="411163" y="457200"/>
            <a:ext cx="8428037" cy="3297238"/>
          </a:xfrm>
          <a:prstGeom prst="rect">
            <a:avLst/>
          </a:prstGeom>
          <a:noFill/>
        </p:spPr>
      </p:pic>
      <p:pic>
        <p:nvPicPr>
          <p:cNvPr id="12" name="Picture 3" descr="C:\Users\Zombie\Desktop\AspectAntiCorrelationPathAB copy.jpg"/>
          <p:cNvPicPr>
            <a:picLocks noChangeAspect="1" noChangeArrowheads="1"/>
          </p:cNvPicPr>
          <p:nvPr/>
        </p:nvPicPr>
        <p:blipFill>
          <a:blip r:embed="rId3" cstate="print"/>
          <a:srcRect/>
          <a:stretch>
            <a:fillRect/>
          </a:stretch>
        </p:blipFill>
        <p:spPr bwMode="auto">
          <a:xfrm>
            <a:off x="411163" y="457200"/>
            <a:ext cx="8428037" cy="3297238"/>
          </a:xfrm>
          <a:prstGeom prst="rect">
            <a:avLst/>
          </a:prstGeom>
          <a:noFill/>
        </p:spPr>
      </p:pic>
      <p:pic>
        <p:nvPicPr>
          <p:cNvPr id="10" name="Picture 4" descr="C:\Users\Zombie\Desktop\AspectAntiCorrelation_PathB copy.jpg"/>
          <p:cNvPicPr>
            <a:picLocks noChangeAspect="1" noChangeArrowheads="1"/>
          </p:cNvPicPr>
          <p:nvPr/>
        </p:nvPicPr>
        <p:blipFill>
          <a:blip r:embed="rId4" cstate="print"/>
          <a:srcRect/>
          <a:stretch>
            <a:fillRect/>
          </a:stretch>
        </p:blipFill>
        <p:spPr bwMode="auto">
          <a:xfrm>
            <a:off x="411162" y="457200"/>
            <a:ext cx="8428038" cy="3297238"/>
          </a:xfrm>
          <a:prstGeom prst="rect">
            <a:avLst/>
          </a:prstGeom>
          <a:noFill/>
        </p:spPr>
      </p:pic>
      <p:sp>
        <p:nvSpPr>
          <p:cNvPr id="4" name="TextBox 3"/>
          <p:cNvSpPr txBox="1"/>
          <p:nvPr/>
        </p:nvSpPr>
        <p:spPr>
          <a:xfrm>
            <a:off x="2590800" y="2743200"/>
            <a:ext cx="426720" cy="461665"/>
          </a:xfrm>
          <a:prstGeom prst="rect">
            <a:avLst/>
          </a:prstGeom>
          <a:noFill/>
        </p:spPr>
        <p:txBody>
          <a:bodyPr wrap="none" rtlCol="0">
            <a:spAutoFit/>
          </a:bodyPr>
          <a:lstStyle/>
          <a:p>
            <a:r>
              <a:rPr lang="el-GR" sz="2400" dirty="0" smtClean="0"/>
              <a:t>ν</a:t>
            </a:r>
            <a:r>
              <a:rPr lang="en-US" sz="2400" baseline="-25000" dirty="0" smtClean="0"/>
              <a:t>1</a:t>
            </a:r>
            <a:endParaRPr lang="en-US" sz="2400" dirty="0" smtClean="0"/>
          </a:p>
        </p:txBody>
      </p:sp>
      <p:sp>
        <p:nvSpPr>
          <p:cNvPr id="5" name="TextBox 4"/>
          <p:cNvSpPr txBox="1"/>
          <p:nvPr/>
        </p:nvSpPr>
        <p:spPr>
          <a:xfrm>
            <a:off x="4602480" y="2743200"/>
            <a:ext cx="426720" cy="461665"/>
          </a:xfrm>
          <a:prstGeom prst="rect">
            <a:avLst/>
          </a:prstGeom>
          <a:noFill/>
        </p:spPr>
        <p:txBody>
          <a:bodyPr wrap="none" rtlCol="0">
            <a:spAutoFit/>
          </a:bodyPr>
          <a:lstStyle/>
          <a:p>
            <a:r>
              <a:rPr lang="el-GR" sz="2400" dirty="0" smtClean="0"/>
              <a:t>ν</a:t>
            </a:r>
            <a:r>
              <a:rPr lang="en-US" sz="2400" baseline="-25000" dirty="0" smtClean="0"/>
              <a:t>2</a:t>
            </a:r>
            <a:endParaRPr lang="en-US" sz="2400" dirty="0" smtClean="0"/>
          </a:p>
        </p:txBody>
      </p:sp>
      <p:sp>
        <p:nvSpPr>
          <p:cNvPr id="8" name="Rectangle 7"/>
          <p:cNvSpPr/>
          <p:nvPr/>
        </p:nvSpPr>
        <p:spPr>
          <a:xfrm>
            <a:off x="2057400" y="2895600"/>
            <a:ext cx="152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6800" y="3886200"/>
            <a:ext cx="7391400" cy="2554545"/>
          </a:xfrm>
          <a:prstGeom prst="rect">
            <a:avLst/>
          </a:prstGeom>
          <a:noFill/>
        </p:spPr>
        <p:txBody>
          <a:bodyPr wrap="square" rtlCol="0">
            <a:spAutoFit/>
          </a:bodyPr>
          <a:lstStyle/>
          <a:p>
            <a:pPr>
              <a:buFont typeface="Arial" pitchFamily="34" charset="0"/>
              <a:buChar char="•"/>
            </a:pPr>
            <a:r>
              <a:rPr lang="en-US" sz="2400" dirty="0" smtClean="0"/>
              <a:t>  If the second photon (</a:t>
            </a:r>
            <a:r>
              <a:rPr lang="el-GR" sz="2400" dirty="0" smtClean="0"/>
              <a:t>ν</a:t>
            </a:r>
            <a:r>
              <a:rPr lang="en-US" sz="2400" baseline="-25000" dirty="0" smtClean="0"/>
              <a:t>2</a:t>
            </a:r>
            <a:r>
              <a:rPr lang="en-US" sz="2400" dirty="0" smtClean="0"/>
              <a:t>) is detected by PMA, then the 	photon must have traveled along Path A.</a:t>
            </a:r>
          </a:p>
          <a:p>
            <a:endParaRPr lang="en-US" sz="800" dirty="0" smtClean="0"/>
          </a:p>
          <a:p>
            <a:pPr>
              <a:buFont typeface="Arial" pitchFamily="34" charset="0"/>
              <a:buChar char="•"/>
            </a:pPr>
            <a:r>
              <a:rPr lang="en-US" sz="2400" dirty="0" smtClean="0"/>
              <a:t> If the second photon (</a:t>
            </a:r>
            <a:r>
              <a:rPr lang="el-GR" sz="2400" dirty="0" smtClean="0"/>
              <a:t>ν</a:t>
            </a:r>
            <a:r>
              <a:rPr lang="en-US" sz="2400" baseline="-25000" dirty="0" smtClean="0"/>
              <a:t>2</a:t>
            </a:r>
            <a:r>
              <a:rPr lang="en-US" sz="2400" dirty="0" smtClean="0"/>
              <a:t>) is detected by PMB, then the 	photon must have traveled along Path B.</a:t>
            </a:r>
          </a:p>
          <a:p>
            <a:endParaRPr lang="en-US" sz="800" dirty="0" smtClean="0"/>
          </a:p>
          <a:p>
            <a:pPr>
              <a:buFont typeface="Arial" pitchFamily="34" charset="0"/>
              <a:buChar char="•"/>
            </a:pPr>
            <a:r>
              <a:rPr lang="en-US" sz="2400" dirty="0" smtClean="0"/>
              <a:t> The photon must decide at BS1 whether to take Path A 	or Path B.</a:t>
            </a:r>
          </a:p>
        </p:txBody>
      </p:sp>
      <p:sp>
        <p:nvSpPr>
          <p:cNvPr id="7" name="TextBox 6"/>
          <p:cNvSpPr txBox="1"/>
          <p:nvPr/>
        </p:nvSpPr>
        <p:spPr>
          <a:xfrm>
            <a:off x="2895600" y="268069"/>
            <a:ext cx="3219664" cy="646331"/>
          </a:xfrm>
          <a:prstGeom prst="rect">
            <a:avLst/>
          </a:prstGeom>
          <a:noFill/>
        </p:spPr>
        <p:txBody>
          <a:bodyPr wrap="none" rtlCol="0">
            <a:spAutoFit/>
          </a:bodyPr>
          <a:lstStyle/>
          <a:p>
            <a:r>
              <a:rPr lang="en-US" sz="3600" u="sng" dirty="0" smtClean="0"/>
              <a:t>Experiment One</a:t>
            </a:r>
            <a:endParaRPr lang="en-US" sz="3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4" descr="C:\Users\Zombie\Desktop\AspectInterference copy.jpg"/>
          <p:cNvPicPr>
            <a:picLocks noChangeAspect="1" noChangeArrowheads="1"/>
          </p:cNvPicPr>
          <p:nvPr/>
        </p:nvPicPr>
        <p:blipFill>
          <a:blip r:embed="rId3" cstate="print"/>
          <a:srcRect/>
          <a:stretch>
            <a:fillRect/>
          </a:stretch>
        </p:blipFill>
        <p:spPr bwMode="auto">
          <a:xfrm>
            <a:off x="411162" y="457200"/>
            <a:ext cx="8428038" cy="3297237"/>
          </a:xfrm>
          <a:prstGeom prst="rect">
            <a:avLst/>
          </a:prstGeom>
          <a:noFill/>
        </p:spPr>
      </p:pic>
      <p:sp>
        <p:nvSpPr>
          <p:cNvPr id="6" name="Oval 5"/>
          <p:cNvSpPr/>
          <p:nvPr/>
        </p:nvSpPr>
        <p:spPr>
          <a:xfrm>
            <a:off x="6400800" y="13716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95600" y="268069"/>
            <a:ext cx="3216843" cy="646331"/>
          </a:xfrm>
          <a:prstGeom prst="rect">
            <a:avLst/>
          </a:prstGeom>
          <a:noFill/>
        </p:spPr>
        <p:txBody>
          <a:bodyPr wrap="none" rtlCol="0">
            <a:spAutoFit/>
          </a:bodyPr>
          <a:lstStyle/>
          <a:p>
            <a:r>
              <a:rPr lang="en-US" sz="3600" u="sng" dirty="0" smtClean="0"/>
              <a:t>Experiment Two</a:t>
            </a:r>
            <a:endParaRPr lang="en-US" sz="3600" u="sng" dirty="0"/>
          </a:p>
        </p:txBody>
      </p:sp>
      <p:sp>
        <p:nvSpPr>
          <p:cNvPr id="11" name="TextBox 10"/>
          <p:cNvSpPr txBox="1"/>
          <p:nvPr/>
        </p:nvSpPr>
        <p:spPr>
          <a:xfrm>
            <a:off x="304801" y="4495800"/>
            <a:ext cx="8610600" cy="2308324"/>
          </a:xfrm>
          <a:prstGeom prst="rect">
            <a:avLst/>
          </a:prstGeom>
          <a:noFill/>
        </p:spPr>
        <p:txBody>
          <a:bodyPr wrap="square" rtlCol="0">
            <a:spAutoFit/>
          </a:bodyPr>
          <a:lstStyle/>
          <a:p>
            <a:pPr>
              <a:buFont typeface="Arial" pitchFamily="34" charset="0"/>
              <a:buChar char="•"/>
            </a:pPr>
            <a:r>
              <a:rPr lang="en-US" sz="2400" dirty="0" smtClean="0"/>
              <a:t>  Whether the photon is detected in PMA or PMB, </a:t>
            </a:r>
            <a:r>
              <a:rPr lang="en-US" sz="2400" b="1" dirty="0" smtClean="0"/>
              <a:t>both</a:t>
            </a:r>
            <a:r>
              <a:rPr lang="en-US" sz="2400" dirty="0" smtClean="0"/>
              <a:t> Path A </a:t>
            </a:r>
            <a:r>
              <a:rPr lang="en-US" sz="2400" b="1" dirty="0" smtClean="0"/>
              <a:t>or</a:t>
            </a:r>
            <a:r>
              <a:rPr lang="en-US" sz="2400" dirty="0" smtClean="0"/>
              <a:t> 	Path B are possible.</a:t>
            </a:r>
          </a:p>
          <a:p>
            <a:endParaRPr lang="en-US" sz="2400" dirty="0" smtClean="0"/>
          </a:p>
          <a:p>
            <a:pPr>
              <a:buFont typeface="Arial" pitchFamily="34" charset="0"/>
              <a:buChar char="•"/>
            </a:pPr>
            <a:r>
              <a:rPr lang="en-US" sz="2400" dirty="0" smtClean="0"/>
              <a:t> When we compare data from PMA &amp; PMB, we observe 	interference – the photon must decide at BS1 to take</a:t>
            </a:r>
          </a:p>
          <a:p>
            <a:r>
              <a:rPr lang="en-US" sz="2400" dirty="0" smtClean="0"/>
              <a:t>	</a:t>
            </a:r>
            <a:r>
              <a:rPr lang="en-US" sz="2400" b="1" dirty="0" smtClean="0"/>
              <a:t>both paths</a:t>
            </a:r>
            <a:r>
              <a:rPr lang="en-US"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971800" y="152400"/>
            <a:ext cx="3094309" cy="646331"/>
          </a:xfrm>
          <a:prstGeom prst="rect">
            <a:avLst/>
          </a:prstGeom>
          <a:noFill/>
        </p:spPr>
        <p:txBody>
          <a:bodyPr wrap="none" rtlCol="0">
            <a:spAutoFit/>
          </a:bodyPr>
          <a:lstStyle/>
          <a:p>
            <a:r>
              <a:rPr lang="en-US" sz="3600" u="sng" dirty="0" smtClean="0"/>
              <a:t>Delayed-Choice</a:t>
            </a:r>
            <a:endParaRPr lang="en-US" sz="3600" u="sng" dirty="0"/>
          </a:p>
        </p:txBody>
      </p:sp>
      <p:sp>
        <p:nvSpPr>
          <p:cNvPr id="4" name="TextBox 3"/>
          <p:cNvSpPr txBox="1"/>
          <p:nvPr/>
        </p:nvSpPr>
        <p:spPr>
          <a:xfrm>
            <a:off x="304800" y="838200"/>
            <a:ext cx="8610600" cy="5632310"/>
          </a:xfrm>
          <a:prstGeom prst="rect">
            <a:avLst/>
          </a:prstGeom>
          <a:noFill/>
        </p:spPr>
        <p:txBody>
          <a:bodyPr wrap="square" rtlCol="0">
            <a:spAutoFit/>
          </a:bodyPr>
          <a:lstStyle/>
          <a:p>
            <a:r>
              <a:rPr lang="en-US" sz="2400" dirty="0" smtClean="0"/>
              <a:t>How can the photon “know” when it encounters BS1 whether one or two paths are open? (whether we’re conducting Experiment One or Experiment Two?)</a:t>
            </a:r>
          </a:p>
          <a:p>
            <a:endParaRPr lang="en-US" sz="2400" dirty="0" smtClean="0"/>
          </a:p>
          <a:p>
            <a:r>
              <a:rPr lang="en-US" sz="2400" dirty="0" smtClean="0"/>
              <a:t>What if the photon encounters BS1 while we are conducting Experiment One?</a:t>
            </a:r>
          </a:p>
          <a:p>
            <a:r>
              <a:rPr lang="en-US" sz="2400" dirty="0" smtClean="0"/>
              <a:t> -  There is only one path to the second beam splitter.</a:t>
            </a:r>
          </a:p>
          <a:p>
            <a:r>
              <a:rPr lang="en-US" sz="2400" dirty="0" smtClean="0"/>
              <a:t> -  It must “choose” to take that one path at BS1.</a:t>
            </a:r>
          </a:p>
          <a:p>
            <a:endParaRPr lang="en-US" sz="2400" dirty="0" smtClean="0"/>
          </a:p>
          <a:p>
            <a:r>
              <a:rPr lang="en-US" sz="2400" dirty="0" smtClean="0"/>
              <a:t>Suppose we open up a second path to BS2 (switch to Experiment Two) while the photon is still in the apparatus, but before it reaches a detector.</a:t>
            </a:r>
          </a:p>
          <a:p>
            <a:endParaRPr lang="en-US" sz="2400" dirty="0" smtClean="0"/>
          </a:p>
          <a:p>
            <a:r>
              <a:rPr lang="en-US" sz="2400" dirty="0" smtClean="0"/>
              <a:t>When we look at the data, we observe interference, as though two paths had been available all along.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457200" y="1219200"/>
            <a:ext cx="6649064" cy="3785652"/>
          </a:xfrm>
          <a:prstGeom prst="rect">
            <a:avLst/>
          </a:prstGeom>
          <a:noFill/>
        </p:spPr>
        <p:txBody>
          <a:bodyPr wrap="none" rtlCol="0">
            <a:spAutoFit/>
          </a:bodyPr>
          <a:lstStyle/>
          <a:p>
            <a:r>
              <a:rPr lang="en-US" sz="2400" b="1" dirty="0" smtClean="0"/>
              <a:t>Experiment One</a:t>
            </a:r>
            <a:r>
              <a:rPr lang="en-US" sz="2400" dirty="0" smtClean="0"/>
              <a:t> says photons behave like </a:t>
            </a:r>
            <a:r>
              <a:rPr lang="en-US" sz="2400" b="1" i="1" dirty="0" smtClean="0"/>
              <a:t>particles</a:t>
            </a:r>
            <a:r>
              <a:rPr lang="en-US" sz="2400" dirty="0" smtClean="0"/>
              <a:t>.</a:t>
            </a:r>
          </a:p>
          <a:p>
            <a:endParaRPr lang="en-US" sz="2400" dirty="0" smtClean="0"/>
          </a:p>
          <a:p>
            <a:endParaRPr lang="en-US" sz="2400" dirty="0" smtClean="0"/>
          </a:p>
          <a:p>
            <a:endParaRPr lang="en-US" sz="2400" dirty="0" smtClean="0"/>
          </a:p>
          <a:p>
            <a:r>
              <a:rPr lang="en-US" sz="2400" b="1" dirty="0" smtClean="0"/>
              <a:t>Experiment Two </a:t>
            </a:r>
            <a:r>
              <a:rPr lang="en-US" sz="2400" dirty="0" smtClean="0"/>
              <a:t>says photons behave like </a:t>
            </a:r>
            <a:r>
              <a:rPr lang="en-US" sz="2400" b="1" i="1" dirty="0" smtClean="0"/>
              <a:t>waves</a:t>
            </a:r>
            <a:r>
              <a:rPr lang="en-US" sz="2400" dirty="0" smtClean="0"/>
              <a:t>.</a:t>
            </a:r>
          </a:p>
          <a:p>
            <a:endParaRPr lang="en-US" sz="2400" dirty="0" smtClean="0"/>
          </a:p>
          <a:p>
            <a:endParaRPr lang="en-US" sz="2400" dirty="0" smtClean="0"/>
          </a:p>
          <a:p>
            <a:endParaRPr lang="en-US" sz="2400" dirty="0" smtClean="0"/>
          </a:p>
          <a:p>
            <a:r>
              <a:rPr lang="en-US" sz="2400" b="1" dirty="0" smtClean="0"/>
              <a:t>Delayed Choice</a:t>
            </a:r>
            <a:r>
              <a:rPr lang="en-US" sz="2400" dirty="0" smtClean="0"/>
              <a:t> says photons </a:t>
            </a:r>
            <a:r>
              <a:rPr lang="en-US" sz="2400" b="1" i="1" dirty="0" smtClean="0"/>
              <a:t>do not </a:t>
            </a:r>
            <a:r>
              <a:rPr lang="en-US" sz="2400" dirty="0" smtClean="0"/>
              <a:t>behave like</a:t>
            </a:r>
            <a:endParaRPr lang="en-US" sz="2400" b="1" i="1" dirty="0" smtClean="0"/>
          </a:p>
          <a:p>
            <a:r>
              <a:rPr lang="en-US" sz="2400" dirty="0" smtClean="0"/>
              <a:t>	particle </a:t>
            </a:r>
            <a:r>
              <a:rPr lang="en-US" sz="2400" b="1" i="1" dirty="0" smtClean="0"/>
              <a:t>and</a:t>
            </a:r>
            <a:r>
              <a:rPr lang="en-US" sz="2400" dirty="0" smtClean="0"/>
              <a:t> wave at the same time.</a:t>
            </a:r>
          </a:p>
        </p:txBody>
      </p:sp>
      <p:grpSp>
        <p:nvGrpSpPr>
          <p:cNvPr id="2" name="Group 14"/>
          <p:cNvGrpSpPr/>
          <p:nvPr/>
        </p:nvGrpSpPr>
        <p:grpSpPr>
          <a:xfrm>
            <a:off x="3581400" y="5410200"/>
            <a:ext cx="2636837" cy="1076325"/>
            <a:chOff x="1629093" y="2709692"/>
            <a:chExt cx="2636837" cy="1076325"/>
          </a:xfrm>
        </p:grpSpPr>
        <p:grpSp>
          <p:nvGrpSpPr>
            <p:cNvPr id="3" name="Group 6"/>
            <p:cNvGrpSpPr/>
            <p:nvPr/>
          </p:nvGrpSpPr>
          <p:grpSpPr>
            <a:xfrm>
              <a:off x="2090103" y="3085416"/>
              <a:ext cx="1539875" cy="273050"/>
              <a:chOff x="1541463" y="1720850"/>
              <a:chExt cx="1539875" cy="273050"/>
            </a:xfrm>
          </p:grpSpPr>
          <p:sp>
            <p:nvSpPr>
              <p:cNvPr id="19" name="Oval 18"/>
              <p:cNvSpPr>
                <a:spLocks noChangeArrowheads="1"/>
              </p:cNvSpPr>
              <p:nvPr/>
            </p:nvSpPr>
            <p:spPr bwMode="auto">
              <a:xfrm>
                <a:off x="1541463" y="1720850"/>
                <a:ext cx="265112" cy="273050"/>
              </a:xfrm>
              <a:prstGeom prst="ellipse">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0" name="Line 5"/>
              <p:cNvSpPr>
                <a:spLocks noChangeShapeType="1"/>
              </p:cNvSpPr>
              <p:nvPr/>
            </p:nvSpPr>
            <p:spPr bwMode="auto">
              <a:xfrm>
                <a:off x="1698625" y="1839913"/>
                <a:ext cx="1382713" cy="0"/>
              </a:xfrm>
              <a:prstGeom prst="line">
                <a:avLst/>
              </a:prstGeom>
              <a:noFill/>
              <a:ln w="28575">
                <a:solidFill>
                  <a:schemeClr val="tx1"/>
                </a:solidFill>
                <a:round/>
                <a:headEnd/>
                <a:tailEnd type="triangl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sp>
          <p:nvSpPr>
            <p:cNvPr id="18" name="Freeform 17"/>
            <p:cNvSpPr>
              <a:spLocks/>
            </p:cNvSpPr>
            <p:nvPr/>
          </p:nvSpPr>
          <p:spPr bwMode="auto">
            <a:xfrm>
              <a:off x="1629093" y="2709692"/>
              <a:ext cx="2636837" cy="1076325"/>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sp>
        <p:nvSpPr>
          <p:cNvPr id="14" name="TextBox 13"/>
          <p:cNvSpPr txBox="1"/>
          <p:nvPr/>
        </p:nvSpPr>
        <p:spPr>
          <a:xfrm>
            <a:off x="1447800" y="268069"/>
            <a:ext cx="6283643" cy="646331"/>
          </a:xfrm>
          <a:prstGeom prst="rect">
            <a:avLst/>
          </a:prstGeom>
          <a:noFill/>
        </p:spPr>
        <p:txBody>
          <a:bodyPr wrap="none" rtlCol="0">
            <a:spAutoFit/>
          </a:bodyPr>
          <a:lstStyle/>
          <a:p>
            <a:r>
              <a:rPr lang="en-US" sz="3600" u="sng" dirty="0" smtClean="0"/>
              <a:t>Three Experiments with Photons</a:t>
            </a:r>
            <a:endParaRPr lang="en-US" sz="3600" u="sng" dirty="0"/>
          </a:p>
        </p:txBody>
      </p:sp>
      <p:sp>
        <p:nvSpPr>
          <p:cNvPr id="21" name="Freeform 20"/>
          <p:cNvSpPr>
            <a:spLocks/>
          </p:cNvSpPr>
          <p:nvPr/>
        </p:nvSpPr>
        <p:spPr bwMode="auto">
          <a:xfrm>
            <a:off x="3352800" y="3429000"/>
            <a:ext cx="2895600"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triangl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nvGrpSpPr>
          <p:cNvPr id="4" name="Group 21"/>
          <p:cNvGrpSpPr/>
          <p:nvPr/>
        </p:nvGrpSpPr>
        <p:grpSpPr>
          <a:xfrm>
            <a:off x="3886200" y="2057400"/>
            <a:ext cx="1539875" cy="273050"/>
            <a:chOff x="1541463" y="1720850"/>
            <a:chExt cx="1539875" cy="273050"/>
          </a:xfrm>
        </p:grpSpPr>
        <p:sp>
          <p:nvSpPr>
            <p:cNvPr id="23" name="Oval 22"/>
            <p:cNvSpPr>
              <a:spLocks noChangeArrowheads="1"/>
            </p:cNvSpPr>
            <p:nvPr/>
          </p:nvSpPr>
          <p:spPr bwMode="auto">
            <a:xfrm>
              <a:off x="1541463" y="1720850"/>
              <a:ext cx="265112" cy="273050"/>
            </a:xfrm>
            <a:prstGeom prst="ellipse">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4" name="Line 5"/>
            <p:cNvSpPr>
              <a:spLocks noChangeShapeType="1"/>
            </p:cNvSpPr>
            <p:nvPr/>
          </p:nvSpPr>
          <p:spPr bwMode="auto">
            <a:xfrm>
              <a:off x="1698625" y="1839913"/>
              <a:ext cx="1382713" cy="0"/>
            </a:xfrm>
            <a:prstGeom prst="line">
              <a:avLst/>
            </a:prstGeom>
            <a:noFill/>
            <a:ln w="28575">
              <a:solidFill>
                <a:schemeClr val="tx1"/>
              </a:solidFill>
              <a:round/>
              <a:headEnd/>
              <a:tailEnd type="triangl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cxnSp>
        <p:nvCxnSpPr>
          <p:cNvPr id="17" name="Straight Connector 16"/>
          <p:cNvCxnSpPr/>
          <p:nvPr/>
        </p:nvCxnSpPr>
        <p:spPr>
          <a:xfrm>
            <a:off x="3886200" y="5029200"/>
            <a:ext cx="1905000" cy="182880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848100" y="4991100"/>
            <a:ext cx="1905000" cy="182880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62000" y="914400"/>
            <a:ext cx="7602249" cy="4154984"/>
          </a:xfrm>
          <a:prstGeom prst="rect">
            <a:avLst/>
          </a:prstGeom>
          <a:noFill/>
        </p:spPr>
        <p:txBody>
          <a:bodyPr wrap="square" rtlCol="0">
            <a:spAutoFit/>
          </a:bodyPr>
          <a:lstStyle/>
          <a:p>
            <a:r>
              <a:rPr lang="en-US" sz="2400" b="1" u="sng" dirty="0" smtClean="0"/>
              <a:t>Bohr:</a:t>
            </a:r>
            <a:r>
              <a:rPr lang="en-US" sz="2400" dirty="0" smtClean="0"/>
              <a:t> Complementarity –  We can only observe one type of  behavior or another.  The photon interacts with the entire measurement apparatus (including any business about switching between experiments).</a:t>
            </a:r>
          </a:p>
          <a:p>
            <a:endParaRPr lang="en-US" sz="2400" dirty="0" smtClean="0"/>
          </a:p>
          <a:p>
            <a:endParaRPr lang="en-US" sz="2400" dirty="0" smtClean="0"/>
          </a:p>
          <a:p>
            <a:endParaRPr lang="en-US" sz="2400" dirty="0" smtClean="0"/>
          </a:p>
          <a:p>
            <a:r>
              <a:rPr lang="en-US" sz="2400" b="1" u="sng" dirty="0" smtClean="0"/>
              <a:t>Dirac:</a:t>
            </a:r>
            <a:r>
              <a:rPr lang="en-US" sz="2400" dirty="0" smtClean="0"/>
              <a:t> The photon always behaves like a wave at the first beam splitter.  A (random) interaction with one of the PMT’s causes the state to collapse instantaneously into one point in space.</a:t>
            </a:r>
          </a:p>
        </p:txBody>
      </p:sp>
      <p:sp>
        <p:nvSpPr>
          <p:cNvPr id="3" name="TextBox 2"/>
          <p:cNvSpPr txBox="1"/>
          <p:nvPr/>
        </p:nvSpPr>
        <p:spPr>
          <a:xfrm>
            <a:off x="2852097" y="304800"/>
            <a:ext cx="3451907" cy="646331"/>
          </a:xfrm>
          <a:prstGeom prst="rect">
            <a:avLst/>
          </a:prstGeom>
          <a:noFill/>
        </p:spPr>
        <p:txBody>
          <a:bodyPr wrap="none" rtlCol="0">
            <a:spAutoFit/>
          </a:bodyPr>
          <a:lstStyle/>
          <a:p>
            <a:r>
              <a:rPr lang="en-US" sz="3600" u="sng" dirty="0" smtClean="0"/>
              <a:t>Particle or Wave?</a:t>
            </a:r>
            <a:endParaRPr lang="en-US" sz="3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Plane Waves vs. Wave Packets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3" name="Group 2"/>
          <p:cNvGrpSpPr/>
          <p:nvPr/>
        </p:nvGrpSpPr>
        <p:grpSpPr>
          <a:xfrm>
            <a:off x="152399" y="1843088"/>
            <a:ext cx="8839201" cy="568325"/>
            <a:chOff x="0" y="1843088"/>
            <a:chExt cx="9320213" cy="568325"/>
          </a:xfrm>
        </p:grpSpPr>
        <p:sp>
          <p:nvSpPr>
            <p:cNvPr id="4" name="Freeform 4"/>
            <p:cNvSpPr>
              <a:spLocks/>
            </p:cNvSpPr>
            <p:nvPr/>
          </p:nvSpPr>
          <p:spPr bwMode="auto">
            <a:xfrm>
              <a:off x="0" y="1857375"/>
              <a:ext cx="2055813"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5" name="Freeform 5"/>
            <p:cNvSpPr>
              <a:spLocks/>
            </p:cNvSpPr>
            <p:nvPr/>
          </p:nvSpPr>
          <p:spPr bwMode="auto">
            <a:xfrm>
              <a:off x="1820863" y="1865313"/>
              <a:ext cx="2055812"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6" name="Freeform 6"/>
            <p:cNvSpPr>
              <a:spLocks/>
            </p:cNvSpPr>
            <p:nvPr/>
          </p:nvSpPr>
          <p:spPr bwMode="auto">
            <a:xfrm>
              <a:off x="3630613" y="1857375"/>
              <a:ext cx="2055812"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7" name="Freeform 7"/>
            <p:cNvSpPr>
              <a:spLocks/>
            </p:cNvSpPr>
            <p:nvPr/>
          </p:nvSpPr>
          <p:spPr bwMode="auto">
            <a:xfrm>
              <a:off x="5443538" y="1843088"/>
              <a:ext cx="2055812"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8" name="Freeform 8"/>
            <p:cNvSpPr>
              <a:spLocks/>
            </p:cNvSpPr>
            <p:nvPr/>
          </p:nvSpPr>
          <p:spPr bwMode="auto">
            <a:xfrm>
              <a:off x="7264400" y="1851025"/>
              <a:ext cx="2055813"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grpSp>
      <p:graphicFrame>
        <p:nvGraphicFramePr>
          <p:cNvPr id="9" name="Object 8"/>
          <p:cNvGraphicFramePr>
            <a:graphicFrameLocks noChangeAspect="1"/>
          </p:cNvGraphicFramePr>
          <p:nvPr/>
        </p:nvGraphicFramePr>
        <p:xfrm>
          <a:off x="2362200" y="1143000"/>
          <a:ext cx="4259263" cy="693737"/>
        </p:xfrm>
        <a:graphic>
          <a:graphicData uri="http://schemas.openxmlformats.org/presentationml/2006/ole">
            <p:oleObj spid="_x0000_s80898" name="Equation" r:id="rId3" imgW="1714320" imgH="279360" progId="Equation.DSMT4">
              <p:embed/>
            </p:oleObj>
          </a:graphicData>
        </a:graphic>
      </p:graphicFrame>
      <p:pic>
        <p:nvPicPr>
          <p:cNvPr id="10" name="Picture 9"/>
          <p:cNvPicPr>
            <a:picLocks noChangeAspect="1" noChangeArrowheads="1"/>
          </p:cNvPicPr>
          <p:nvPr/>
        </p:nvPicPr>
        <p:blipFill>
          <a:blip r:embed="rId4" cstate="print"/>
          <a:srcRect/>
          <a:stretch>
            <a:fillRect/>
          </a:stretch>
        </p:blipFill>
        <p:spPr bwMode="auto">
          <a:xfrm>
            <a:off x="0" y="3429000"/>
            <a:ext cx="9144000" cy="1000125"/>
          </a:xfrm>
          <a:prstGeom prst="rect">
            <a:avLst/>
          </a:prstGeom>
          <a:noFill/>
        </p:spPr>
      </p:pic>
      <p:graphicFrame>
        <p:nvGraphicFramePr>
          <p:cNvPr id="11" name="Object 10"/>
          <p:cNvGraphicFramePr>
            <a:graphicFrameLocks noChangeAspect="1"/>
          </p:cNvGraphicFramePr>
          <p:nvPr/>
        </p:nvGraphicFramePr>
        <p:xfrm>
          <a:off x="2057400" y="4295775"/>
          <a:ext cx="5127625" cy="885825"/>
        </p:xfrm>
        <a:graphic>
          <a:graphicData uri="http://schemas.openxmlformats.org/presentationml/2006/ole">
            <p:oleObj spid="_x0000_s80899" name="Equation" r:id="rId5" imgW="2057400" imgH="355320" progId="Equation.DSMT4">
              <p:embed/>
            </p:oleObj>
          </a:graphicData>
        </a:graphic>
      </p:graphicFrame>
      <p:sp>
        <p:nvSpPr>
          <p:cNvPr id="12" name="TextBox 11"/>
          <p:cNvSpPr txBox="1"/>
          <p:nvPr/>
        </p:nvSpPr>
        <p:spPr>
          <a:xfrm>
            <a:off x="1914117" y="5953780"/>
            <a:ext cx="5629683" cy="523220"/>
          </a:xfrm>
          <a:prstGeom prst="rect">
            <a:avLst/>
          </a:prstGeom>
          <a:noFill/>
        </p:spPr>
        <p:txBody>
          <a:bodyPr wrap="none" rtlCol="0">
            <a:spAutoFit/>
          </a:bodyPr>
          <a:lstStyle/>
          <a:p>
            <a:r>
              <a:rPr lang="en-US" sz="2800" dirty="0" smtClean="0"/>
              <a:t>Which one looks more like a particle?</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Users\Zombie\Desktop\nanodoubleslitgraph.JPG"/>
          <p:cNvPicPr>
            <a:picLocks noChangeAspect="1"/>
          </p:cNvPicPr>
          <p:nvPr/>
        </p:nvPicPr>
        <p:blipFill>
          <a:blip r:embed="rId3" cstate="print"/>
          <a:srcRect/>
          <a:stretch>
            <a:fillRect/>
          </a:stretch>
        </p:blipFill>
        <p:spPr bwMode="auto">
          <a:xfrm>
            <a:off x="1885950" y="3352800"/>
            <a:ext cx="5505450" cy="3448050"/>
          </a:xfrm>
          <a:prstGeom prst="rect">
            <a:avLst/>
          </a:prstGeom>
          <a:noFill/>
          <a:ln w="9525">
            <a:noFill/>
            <a:miter lim="800000"/>
            <a:headEnd/>
            <a:tailEnd/>
          </a:ln>
        </p:spPr>
      </p:pic>
      <p:sp>
        <p:nvSpPr>
          <p:cNvPr id="4" name="TextBox 3"/>
          <p:cNvSpPr txBox="1"/>
          <p:nvPr/>
        </p:nvSpPr>
        <p:spPr>
          <a:xfrm>
            <a:off x="304801" y="1143000"/>
            <a:ext cx="8534400" cy="2308324"/>
          </a:xfrm>
          <a:prstGeom prst="rect">
            <a:avLst/>
          </a:prstGeom>
          <a:noFill/>
        </p:spPr>
        <p:txBody>
          <a:bodyPr wrap="square" rtlCol="0">
            <a:spAutoFit/>
          </a:bodyPr>
          <a:lstStyle/>
          <a:p>
            <a:pPr>
              <a:buFont typeface="Arial" pitchFamily="34" charset="0"/>
              <a:buChar char="•"/>
            </a:pPr>
            <a:r>
              <a:rPr lang="en-US" sz="2400" dirty="0" smtClean="0"/>
              <a:t>  de Broglie proposed that matter can be described with waves.</a:t>
            </a:r>
          </a:p>
          <a:p>
            <a:endParaRPr lang="en-US" sz="2400" dirty="0" smtClean="0"/>
          </a:p>
          <a:p>
            <a:endParaRPr lang="en-US" sz="2400" dirty="0" smtClean="0"/>
          </a:p>
          <a:p>
            <a:endParaRPr lang="en-US" sz="2400" dirty="0" smtClean="0"/>
          </a:p>
          <a:p>
            <a:pPr>
              <a:buFont typeface="Arial" pitchFamily="34" charset="0"/>
              <a:buChar char="•"/>
            </a:pPr>
            <a:r>
              <a:rPr lang="en-US" sz="2400" dirty="0" smtClean="0"/>
              <a:t>  Experiments demonstrate the wave nature of particles, where 	the wavelength matches de Broglie’s proposal.</a:t>
            </a:r>
            <a:endParaRPr lang="en-US" sz="2400" dirty="0"/>
          </a:p>
        </p:txBody>
      </p:sp>
      <p:graphicFrame>
        <p:nvGraphicFramePr>
          <p:cNvPr id="3074" name="Object 5"/>
          <p:cNvGraphicFramePr>
            <a:graphicFrameLocks noChangeAspect="1"/>
          </p:cNvGraphicFramePr>
          <p:nvPr/>
        </p:nvGraphicFramePr>
        <p:xfrm>
          <a:off x="3581400" y="1676400"/>
          <a:ext cx="1298575" cy="823913"/>
        </p:xfrm>
        <a:graphic>
          <a:graphicData uri="http://schemas.openxmlformats.org/presentationml/2006/ole">
            <p:oleObj spid="_x0000_s129026" name="Equation" r:id="rId4" imgW="520560" imgH="330120" progId="Equation.DSMT4">
              <p:embed/>
            </p:oleObj>
          </a:graphicData>
        </a:graphic>
      </p:graphicFrame>
      <p:sp>
        <p:nvSpPr>
          <p:cNvPr id="6" name="Rectangle 5"/>
          <p:cNvSpPr/>
          <p:nvPr/>
        </p:nvSpPr>
        <p:spPr>
          <a:xfrm>
            <a:off x="3505200" y="1676400"/>
            <a:ext cx="14478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44846" y="228600"/>
            <a:ext cx="2874954" cy="646331"/>
          </a:xfrm>
          <a:prstGeom prst="rect">
            <a:avLst/>
          </a:prstGeom>
          <a:noFill/>
        </p:spPr>
        <p:txBody>
          <a:bodyPr wrap="none" rtlCol="0">
            <a:spAutoFit/>
          </a:bodyPr>
          <a:lstStyle/>
          <a:p>
            <a:r>
              <a:rPr lang="en-US" sz="3600" b="1" u="sng" dirty="0" smtClean="0"/>
              <a:t>Matter Waves</a:t>
            </a:r>
            <a:endParaRPr lang="en-US" sz="3600" b="1" u="sng"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2308703" y="304800"/>
            <a:ext cx="4625497" cy="646331"/>
          </a:xfrm>
          <a:prstGeom prst="rect">
            <a:avLst/>
          </a:prstGeom>
          <a:noFill/>
        </p:spPr>
        <p:txBody>
          <a:bodyPr wrap="none" rtlCol="0">
            <a:spAutoFit/>
          </a:bodyPr>
          <a:lstStyle/>
          <a:p>
            <a:r>
              <a:rPr lang="en-US" sz="3600" b="1" u="sng" dirty="0" smtClean="0"/>
              <a:t>Double-Slit Experiment</a:t>
            </a:r>
            <a:endParaRPr lang="en-US" sz="3600" b="1" u="sng" dirty="0"/>
          </a:p>
        </p:txBody>
      </p:sp>
      <p:grpSp>
        <p:nvGrpSpPr>
          <p:cNvPr id="2" name="Group 14"/>
          <p:cNvGrpSpPr/>
          <p:nvPr/>
        </p:nvGrpSpPr>
        <p:grpSpPr>
          <a:xfrm>
            <a:off x="793750" y="1066800"/>
            <a:ext cx="7991475" cy="2241550"/>
            <a:chOff x="793750" y="1958975"/>
            <a:chExt cx="7991475" cy="2241550"/>
          </a:xfrm>
        </p:grpSpPr>
        <p:graphicFrame>
          <p:nvGraphicFramePr>
            <p:cNvPr id="18441" name="Object 9"/>
            <p:cNvGraphicFramePr>
              <a:graphicFrameLocks noChangeAspect="1"/>
            </p:cNvGraphicFramePr>
            <p:nvPr/>
          </p:nvGraphicFramePr>
          <p:xfrm>
            <a:off x="793750" y="1958975"/>
            <a:ext cx="7991475" cy="1089025"/>
          </p:xfrm>
          <a:graphic>
            <a:graphicData uri="http://schemas.openxmlformats.org/presentationml/2006/ole">
              <p:oleObj spid="_x0000_s130050" name="Equation" r:id="rId3" imgW="3174840" imgH="431640" progId="Equation.DSMT4">
                <p:embed/>
              </p:oleObj>
            </a:graphicData>
          </a:graphic>
        </p:graphicFrame>
        <p:graphicFrame>
          <p:nvGraphicFramePr>
            <p:cNvPr id="18445" name="Object 13"/>
            <p:cNvGraphicFramePr>
              <a:graphicFrameLocks noChangeAspect="1"/>
            </p:cNvGraphicFramePr>
            <p:nvPr/>
          </p:nvGraphicFramePr>
          <p:xfrm>
            <a:off x="2209800" y="3505200"/>
            <a:ext cx="820737" cy="695325"/>
          </p:xfrm>
          <a:graphic>
            <a:graphicData uri="http://schemas.openxmlformats.org/presentationml/2006/ole">
              <p:oleObj spid="_x0000_s130051" name="Equation" r:id="rId4" imgW="330120" imgH="279360" progId="Equation.DSMT4">
                <p:embed/>
              </p:oleObj>
            </a:graphicData>
          </a:graphic>
        </p:graphicFrame>
        <p:graphicFrame>
          <p:nvGraphicFramePr>
            <p:cNvPr id="18446" name="Object 14"/>
            <p:cNvGraphicFramePr>
              <a:graphicFrameLocks noChangeAspect="1"/>
            </p:cNvGraphicFramePr>
            <p:nvPr/>
          </p:nvGraphicFramePr>
          <p:xfrm>
            <a:off x="3497263" y="3505200"/>
            <a:ext cx="854075" cy="695325"/>
          </p:xfrm>
          <a:graphic>
            <a:graphicData uri="http://schemas.openxmlformats.org/presentationml/2006/ole">
              <p:oleObj spid="_x0000_s130052" name="Equation" r:id="rId5" imgW="342720" imgH="279360" progId="Equation.DSMT4">
                <p:embed/>
              </p:oleObj>
            </a:graphicData>
          </a:graphic>
        </p:graphicFrame>
        <p:sp>
          <p:nvSpPr>
            <p:cNvPr id="9" name="Oval 8"/>
            <p:cNvSpPr>
              <a:spLocks noChangeAspect="1"/>
            </p:cNvSpPr>
            <p:nvPr/>
          </p:nvSpPr>
          <p:spPr>
            <a:xfrm>
              <a:off x="3276600" y="2133600"/>
              <a:ext cx="670560" cy="6705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114800" y="2111375"/>
              <a:ext cx="670560" cy="6705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5400000" flipH="1" flipV="1">
              <a:off x="2590800" y="2797175"/>
              <a:ext cx="7620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3760787" y="3074988"/>
              <a:ext cx="860425" cy="3048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29200" y="30480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1200" y="3657600"/>
              <a:ext cx="2151551" cy="461665"/>
            </a:xfrm>
            <a:prstGeom prst="rect">
              <a:avLst/>
            </a:prstGeom>
            <a:noFill/>
          </p:spPr>
          <p:txBody>
            <a:bodyPr wrap="none" rtlCol="0">
              <a:spAutoFit/>
            </a:bodyPr>
            <a:lstStyle/>
            <a:p>
              <a:r>
                <a:rPr lang="en-US" sz="2400" u="sng" dirty="0" smtClean="0">
                  <a:solidFill>
                    <a:srgbClr val="FF0000"/>
                  </a:solidFill>
                </a:rPr>
                <a:t>INTERFERENCE!</a:t>
              </a:r>
              <a:endParaRPr lang="en-US" sz="2400" u="sng" dirty="0">
                <a:solidFill>
                  <a:srgbClr val="FF0000"/>
                </a:solidFill>
              </a:endParaRPr>
            </a:p>
          </p:txBody>
        </p:sp>
        <p:cxnSp>
          <p:nvCxnSpPr>
            <p:cNvPr id="19" name="Straight Arrow Connector 18"/>
            <p:cNvCxnSpPr/>
            <p:nvPr/>
          </p:nvCxnSpPr>
          <p:spPr>
            <a:xfrm rot="16200000" flipV="1">
              <a:off x="6286500" y="3314700"/>
              <a:ext cx="6858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609600" y="4495800"/>
            <a:ext cx="8204105" cy="1692771"/>
          </a:xfrm>
          <a:prstGeom prst="rect">
            <a:avLst/>
          </a:prstGeom>
          <a:noFill/>
        </p:spPr>
        <p:txBody>
          <a:bodyPr wrap="none" rtlCol="0">
            <a:spAutoFit/>
          </a:bodyPr>
          <a:lstStyle/>
          <a:p>
            <a:pPr>
              <a:buFont typeface="Arial" pitchFamily="34" charset="0"/>
              <a:buChar char="•"/>
            </a:pPr>
            <a:r>
              <a:rPr lang="en-US" sz="2400" dirty="0" smtClean="0"/>
              <a:t> In quantum mechanics, we add the individual amplitudes and</a:t>
            </a:r>
          </a:p>
          <a:p>
            <a:r>
              <a:rPr lang="en-US" sz="2400" dirty="0" smtClean="0"/>
              <a:t>	square the sum to get the total probability</a:t>
            </a:r>
          </a:p>
          <a:p>
            <a:r>
              <a:rPr lang="en-US" sz="800" dirty="0" smtClean="0"/>
              <a:t> </a:t>
            </a:r>
          </a:p>
          <a:p>
            <a:pPr>
              <a:buFont typeface="Arial" pitchFamily="34" charset="0"/>
              <a:buChar char="•"/>
            </a:pPr>
            <a:r>
              <a:rPr lang="en-US" sz="2400" dirty="0" smtClean="0"/>
              <a:t> In classical physics, we added the individual probabilities to get</a:t>
            </a:r>
          </a:p>
          <a:p>
            <a:r>
              <a:rPr lang="en-US" sz="2400" dirty="0" smtClean="0"/>
              <a:t>	the total probability.</a:t>
            </a:r>
          </a:p>
        </p:txBody>
      </p:sp>
      <p:graphicFrame>
        <p:nvGraphicFramePr>
          <p:cNvPr id="22" name="Object 21"/>
          <p:cNvGraphicFramePr>
            <a:graphicFrameLocks noChangeAspect="1"/>
          </p:cNvGraphicFramePr>
          <p:nvPr/>
        </p:nvGraphicFramePr>
        <p:xfrm>
          <a:off x="1143000" y="3581400"/>
          <a:ext cx="7239000" cy="695325"/>
        </p:xfrm>
        <a:graphic>
          <a:graphicData uri="http://schemas.openxmlformats.org/presentationml/2006/ole">
            <p:oleObj spid="_x0000_s130053" name="Equation" r:id="rId6" imgW="2908080" imgH="279360" progId="Equation.DSMT4">
              <p:embed/>
            </p:oleObj>
          </a:graphicData>
        </a:graphic>
      </p:graphicFrame>
      <p:sp>
        <p:nvSpPr>
          <p:cNvPr id="24" name="Rectangle 23"/>
          <p:cNvSpPr/>
          <p:nvPr/>
        </p:nvSpPr>
        <p:spPr>
          <a:xfrm>
            <a:off x="4038600" y="3581400"/>
            <a:ext cx="4343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9" name="Object 58"/>
          <p:cNvGraphicFramePr>
            <a:graphicFrameLocks noChangeAspect="1"/>
          </p:cNvGraphicFramePr>
          <p:nvPr/>
        </p:nvGraphicFramePr>
        <p:xfrm>
          <a:off x="2209800" y="3049587"/>
          <a:ext cx="1627188" cy="989013"/>
        </p:xfrm>
        <a:graphic>
          <a:graphicData uri="http://schemas.openxmlformats.org/presentationml/2006/ole">
            <p:oleObj spid="_x0000_s131079" name="Equation" r:id="rId3" imgW="647640" imgH="393480" progId="Equation.DSMT4">
              <p:embed/>
            </p:oleObj>
          </a:graphicData>
        </a:graphic>
      </p:graphicFrame>
      <p:sp>
        <p:nvSpPr>
          <p:cNvPr id="62" name="TextBox 61"/>
          <p:cNvSpPr txBox="1"/>
          <p:nvPr/>
        </p:nvSpPr>
        <p:spPr>
          <a:xfrm>
            <a:off x="457200" y="4058723"/>
            <a:ext cx="5483424" cy="1015663"/>
          </a:xfrm>
          <a:prstGeom prst="rect">
            <a:avLst/>
          </a:prstGeom>
          <a:noFill/>
        </p:spPr>
        <p:txBody>
          <a:bodyPr wrap="square" rtlCol="0">
            <a:spAutoFit/>
          </a:bodyPr>
          <a:lstStyle/>
          <a:p>
            <a:r>
              <a:rPr lang="en-US" sz="2400" dirty="0" smtClean="0"/>
              <a:t>Distance to first maximum for </a:t>
            </a:r>
            <a:r>
              <a:rPr lang="en-US" sz="2400" b="1" i="1" dirty="0" smtClean="0">
                <a:solidFill>
                  <a:srgbClr val="FF0000"/>
                </a:solidFill>
              </a:rPr>
              <a:t>visible light</a:t>
            </a:r>
            <a:r>
              <a:rPr lang="en-US" sz="2400" dirty="0" smtClean="0"/>
              <a:t>:</a:t>
            </a:r>
          </a:p>
          <a:p>
            <a:endParaRPr lang="en-US" sz="1200" dirty="0" smtClean="0"/>
          </a:p>
          <a:p>
            <a:r>
              <a:rPr lang="en-US" sz="2400" dirty="0" smtClean="0"/>
              <a:t>Let                ,                             ,</a:t>
            </a:r>
          </a:p>
        </p:txBody>
      </p:sp>
      <p:graphicFrame>
        <p:nvGraphicFramePr>
          <p:cNvPr id="38" name="Object 37"/>
          <p:cNvGraphicFramePr>
            <a:graphicFrameLocks noChangeAspect="1"/>
          </p:cNvGraphicFramePr>
          <p:nvPr/>
        </p:nvGraphicFramePr>
        <p:xfrm>
          <a:off x="1238250" y="4602163"/>
          <a:ext cx="804863" cy="403225"/>
        </p:xfrm>
        <a:graphic>
          <a:graphicData uri="http://schemas.openxmlformats.org/presentationml/2006/ole">
            <p:oleObj spid="_x0000_s131080" name="Equation" r:id="rId4" imgW="355320" imgH="177480" progId="Equation.DSMT4">
              <p:embed/>
            </p:oleObj>
          </a:graphicData>
        </a:graphic>
      </p:graphicFrame>
      <p:graphicFrame>
        <p:nvGraphicFramePr>
          <p:cNvPr id="39" name="Object 38"/>
          <p:cNvGraphicFramePr>
            <a:graphicFrameLocks noChangeAspect="1"/>
          </p:cNvGraphicFramePr>
          <p:nvPr/>
        </p:nvGraphicFramePr>
        <p:xfrm>
          <a:off x="2374900" y="4592638"/>
          <a:ext cx="1690688" cy="401637"/>
        </p:xfrm>
        <a:graphic>
          <a:graphicData uri="http://schemas.openxmlformats.org/presentationml/2006/ole">
            <p:oleObj spid="_x0000_s131081" name="Equation" r:id="rId5" imgW="749160" imgH="177480" progId="Equation.DSMT4">
              <p:embed/>
            </p:oleObj>
          </a:graphicData>
        </a:graphic>
      </p:graphicFrame>
      <p:graphicFrame>
        <p:nvGraphicFramePr>
          <p:cNvPr id="40" name="Object 39"/>
          <p:cNvGraphicFramePr>
            <a:graphicFrameLocks noChangeAspect="1"/>
          </p:cNvGraphicFramePr>
          <p:nvPr/>
        </p:nvGraphicFramePr>
        <p:xfrm>
          <a:off x="533400" y="5065197"/>
          <a:ext cx="4022725" cy="941388"/>
        </p:xfrm>
        <a:graphic>
          <a:graphicData uri="http://schemas.openxmlformats.org/presentationml/2006/ole">
            <p:oleObj spid="_x0000_s131082" name="Equation" r:id="rId6" imgW="1790640" imgH="419040" progId="Equation.DSMT4">
              <p:embed/>
            </p:oleObj>
          </a:graphicData>
        </a:graphic>
      </p:graphicFrame>
      <p:graphicFrame>
        <p:nvGraphicFramePr>
          <p:cNvPr id="41" name="Object 40"/>
          <p:cNvGraphicFramePr>
            <a:graphicFrameLocks noChangeAspect="1"/>
          </p:cNvGraphicFramePr>
          <p:nvPr/>
        </p:nvGraphicFramePr>
        <p:xfrm>
          <a:off x="4478338" y="4538663"/>
          <a:ext cx="2057400" cy="457200"/>
        </p:xfrm>
        <a:graphic>
          <a:graphicData uri="http://schemas.openxmlformats.org/presentationml/2006/ole">
            <p:oleObj spid="_x0000_s131083" name="Equation" r:id="rId7" imgW="914400" imgH="203040" progId="Equation.DSMT4">
              <p:embed/>
            </p:oleObj>
          </a:graphicData>
        </a:graphic>
      </p:graphicFrame>
      <p:grpSp>
        <p:nvGrpSpPr>
          <p:cNvPr id="2" name="Group 53"/>
          <p:cNvGrpSpPr/>
          <p:nvPr/>
        </p:nvGrpSpPr>
        <p:grpSpPr>
          <a:xfrm>
            <a:off x="457200" y="6096000"/>
            <a:ext cx="4876800" cy="584775"/>
            <a:chOff x="457200" y="6096000"/>
            <a:chExt cx="4876800" cy="584775"/>
          </a:xfrm>
        </p:grpSpPr>
        <p:sp>
          <p:nvSpPr>
            <p:cNvPr id="48" name="TextBox 47"/>
            <p:cNvSpPr txBox="1"/>
            <p:nvPr/>
          </p:nvSpPr>
          <p:spPr>
            <a:xfrm>
              <a:off x="457200" y="6096000"/>
              <a:ext cx="2460930" cy="584775"/>
            </a:xfrm>
            <a:prstGeom prst="rect">
              <a:avLst/>
            </a:prstGeom>
            <a:noFill/>
          </p:spPr>
          <p:txBody>
            <a:bodyPr wrap="none" rtlCol="0">
              <a:spAutoFit/>
            </a:bodyPr>
            <a:lstStyle/>
            <a:p>
              <a:endParaRPr lang="en-US" sz="800" dirty="0" smtClean="0"/>
            </a:p>
            <a:p>
              <a:r>
                <a:rPr lang="en-US" sz="2400" dirty="0" smtClean="0"/>
                <a:t>If                   , then </a:t>
              </a:r>
              <a:endParaRPr lang="en-US" sz="2400" dirty="0"/>
            </a:p>
          </p:txBody>
        </p:sp>
        <p:graphicFrame>
          <p:nvGraphicFramePr>
            <p:cNvPr id="42" name="Object 41"/>
            <p:cNvGraphicFramePr>
              <a:graphicFrameLocks noChangeAspect="1"/>
            </p:cNvGraphicFramePr>
            <p:nvPr/>
          </p:nvGraphicFramePr>
          <p:xfrm>
            <a:off x="838200" y="6246297"/>
            <a:ext cx="1179513" cy="403225"/>
          </p:xfrm>
          <a:graphic>
            <a:graphicData uri="http://schemas.openxmlformats.org/presentationml/2006/ole">
              <p:oleObj spid="_x0000_s131084" name="Equation" r:id="rId8" imgW="520560" imgH="177480" progId="Equation.DSMT4">
                <p:embed/>
              </p:oleObj>
            </a:graphicData>
          </a:graphic>
        </p:graphicFrame>
        <p:graphicFrame>
          <p:nvGraphicFramePr>
            <p:cNvPr id="43" name="Object 42"/>
            <p:cNvGraphicFramePr>
              <a:graphicFrameLocks noChangeAspect="1"/>
            </p:cNvGraphicFramePr>
            <p:nvPr/>
          </p:nvGraphicFramePr>
          <p:xfrm>
            <a:off x="2857500" y="6246813"/>
            <a:ext cx="2476500" cy="403225"/>
          </p:xfrm>
          <a:graphic>
            <a:graphicData uri="http://schemas.openxmlformats.org/presentationml/2006/ole">
              <p:oleObj spid="_x0000_s131085" name="Equation" r:id="rId9" imgW="1091880" imgH="177480" progId="Equation.DSMT4">
                <p:embed/>
              </p:oleObj>
            </a:graphicData>
          </a:graphic>
        </p:graphicFrame>
      </p:grpSp>
      <p:grpSp>
        <p:nvGrpSpPr>
          <p:cNvPr id="4" name="Group 45"/>
          <p:cNvGrpSpPr/>
          <p:nvPr/>
        </p:nvGrpSpPr>
        <p:grpSpPr>
          <a:xfrm>
            <a:off x="1064021" y="228600"/>
            <a:ext cx="7317979" cy="5486400"/>
            <a:chOff x="1064021" y="228600"/>
            <a:chExt cx="7317979" cy="5486400"/>
          </a:xfrm>
        </p:grpSpPr>
        <p:grpSp>
          <p:nvGrpSpPr>
            <p:cNvPr id="6" name="Group 57"/>
            <p:cNvGrpSpPr/>
            <p:nvPr/>
          </p:nvGrpSpPr>
          <p:grpSpPr>
            <a:xfrm>
              <a:off x="1064021" y="228600"/>
              <a:ext cx="7317979" cy="5444808"/>
              <a:chOff x="1064021" y="533400"/>
              <a:chExt cx="7317979" cy="5444808"/>
            </a:xfrm>
          </p:grpSpPr>
          <p:grpSp>
            <p:nvGrpSpPr>
              <p:cNvPr id="7" name="Group 53"/>
              <p:cNvGrpSpPr/>
              <p:nvPr/>
            </p:nvGrpSpPr>
            <p:grpSpPr>
              <a:xfrm>
                <a:off x="1064021" y="533400"/>
                <a:ext cx="7317979" cy="5444808"/>
                <a:chOff x="1064021" y="533400"/>
                <a:chExt cx="7317979" cy="5444808"/>
              </a:xfrm>
            </p:grpSpPr>
            <p:grpSp>
              <p:nvGrpSpPr>
                <p:cNvPr id="11" name="Group 51"/>
                <p:cNvGrpSpPr/>
                <p:nvPr/>
              </p:nvGrpSpPr>
              <p:grpSpPr>
                <a:xfrm>
                  <a:off x="1484312" y="533400"/>
                  <a:ext cx="6897688" cy="5444808"/>
                  <a:chOff x="1484312" y="533400"/>
                  <a:chExt cx="6897688" cy="5444808"/>
                </a:xfrm>
              </p:grpSpPr>
              <p:grpSp>
                <p:nvGrpSpPr>
                  <p:cNvPr id="15" name="Group 50"/>
                  <p:cNvGrpSpPr/>
                  <p:nvPr/>
                </p:nvGrpSpPr>
                <p:grpSpPr>
                  <a:xfrm>
                    <a:off x="1484312" y="533400"/>
                    <a:ext cx="6897688" cy="5444808"/>
                    <a:chOff x="1484312" y="533400"/>
                    <a:chExt cx="6897688" cy="5444808"/>
                  </a:xfrm>
                </p:grpSpPr>
                <p:grpSp>
                  <p:nvGrpSpPr>
                    <p:cNvPr id="16" name="Group 1"/>
                    <p:cNvGrpSpPr>
                      <a:grpSpLocks noChangeAspect="1"/>
                    </p:cNvGrpSpPr>
                    <p:nvPr/>
                  </p:nvGrpSpPr>
                  <p:grpSpPr>
                    <a:xfrm>
                      <a:off x="1484312" y="533400"/>
                      <a:ext cx="6897688" cy="5444808"/>
                      <a:chOff x="1882775" y="533400"/>
                      <a:chExt cx="6270625" cy="4949825"/>
                    </a:xfrm>
                  </p:grpSpPr>
                  <p:sp>
                    <p:nvSpPr>
                      <p:cNvPr id="3" name="Line 172"/>
                      <p:cNvSpPr>
                        <a:spLocks noChangeShapeType="1"/>
                      </p:cNvSpPr>
                      <p:nvPr/>
                    </p:nvSpPr>
                    <p:spPr bwMode="auto">
                      <a:xfrm>
                        <a:off x="1905000" y="2895600"/>
                        <a:ext cx="152400" cy="304800"/>
                      </a:xfrm>
                      <a:prstGeom prst="line">
                        <a:avLst/>
                      </a:prstGeom>
                      <a:noFill/>
                      <a:ln w="9525">
                        <a:solidFill>
                          <a:schemeClr val="tx1"/>
                        </a:solidFill>
                        <a:prstDash val="dashDot"/>
                        <a:round/>
                        <a:headEnd/>
                        <a:tailEnd/>
                      </a:ln>
                    </p:spPr>
                    <p:txBody>
                      <a:bodyPr/>
                      <a:lstStyle/>
                      <a:p>
                        <a:endParaRPr lang="en-CA"/>
                      </a:p>
                    </p:txBody>
                  </p:sp>
                  <p:grpSp>
                    <p:nvGrpSpPr>
                      <p:cNvPr id="17" name="Group 53"/>
                      <p:cNvGrpSpPr/>
                      <p:nvPr/>
                    </p:nvGrpSpPr>
                    <p:grpSpPr>
                      <a:xfrm>
                        <a:off x="1882775" y="533400"/>
                        <a:ext cx="6270625" cy="4949826"/>
                        <a:chOff x="1882775" y="533400"/>
                        <a:chExt cx="6270625" cy="4949826"/>
                      </a:xfrm>
                    </p:grpSpPr>
                    <p:sp>
                      <p:nvSpPr>
                        <p:cNvPr id="5" name="Line 167"/>
                        <p:cNvSpPr>
                          <a:spLocks noChangeShapeType="1"/>
                        </p:cNvSpPr>
                        <p:nvPr/>
                      </p:nvSpPr>
                      <p:spPr bwMode="auto">
                        <a:xfrm>
                          <a:off x="1951038" y="3090863"/>
                          <a:ext cx="5668962" cy="0"/>
                        </a:xfrm>
                        <a:prstGeom prst="line">
                          <a:avLst/>
                        </a:prstGeom>
                        <a:noFill/>
                        <a:ln w="9525">
                          <a:solidFill>
                            <a:schemeClr val="tx1"/>
                          </a:solidFill>
                          <a:round/>
                          <a:headEnd/>
                          <a:tailEnd/>
                        </a:ln>
                      </p:spPr>
                      <p:txBody>
                        <a:bodyPr/>
                        <a:lstStyle/>
                        <a:p>
                          <a:endParaRPr lang="en-CA"/>
                        </a:p>
                      </p:txBody>
                    </p:sp>
                    <p:grpSp>
                      <p:nvGrpSpPr>
                        <p:cNvPr id="18" name="Group 52"/>
                        <p:cNvGrpSpPr/>
                        <p:nvPr/>
                      </p:nvGrpSpPr>
                      <p:grpSpPr>
                        <a:xfrm>
                          <a:off x="1882775" y="533400"/>
                          <a:ext cx="6270625" cy="4949826"/>
                          <a:chOff x="1882775" y="533400"/>
                          <a:chExt cx="6270625" cy="4949826"/>
                        </a:xfrm>
                      </p:grpSpPr>
                      <p:sp>
                        <p:nvSpPr>
                          <p:cNvPr id="8" name="Line 2"/>
                          <p:cNvSpPr>
                            <a:spLocks noChangeShapeType="1"/>
                          </p:cNvSpPr>
                          <p:nvPr/>
                        </p:nvSpPr>
                        <p:spPr bwMode="auto">
                          <a:xfrm>
                            <a:off x="1905000" y="1447800"/>
                            <a:ext cx="0" cy="1447800"/>
                          </a:xfrm>
                          <a:prstGeom prst="line">
                            <a:avLst/>
                          </a:prstGeom>
                          <a:noFill/>
                          <a:ln w="28575">
                            <a:solidFill>
                              <a:schemeClr val="tx1"/>
                            </a:solidFill>
                            <a:round/>
                            <a:headEnd/>
                            <a:tailEnd/>
                          </a:ln>
                        </p:spPr>
                        <p:txBody>
                          <a:bodyPr/>
                          <a:lstStyle/>
                          <a:p>
                            <a:endParaRPr lang="en-CA"/>
                          </a:p>
                        </p:txBody>
                      </p:sp>
                      <p:sp>
                        <p:nvSpPr>
                          <p:cNvPr id="9" name="Line 3"/>
                          <p:cNvSpPr>
                            <a:spLocks noChangeShapeType="1"/>
                          </p:cNvSpPr>
                          <p:nvPr/>
                        </p:nvSpPr>
                        <p:spPr bwMode="auto">
                          <a:xfrm>
                            <a:off x="1905000" y="2971800"/>
                            <a:ext cx="0" cy="228600"/>
                          </a:xfrm>
                          <a:prstGeom prst="line">
                            <a:avLst/>
                          </a:prstGeom>
                          <a:noFill/>
                          <a:ln w="28575">
                            <a:solidFill>
                              <a:schemeClr val="tx1"/>
                            </a:solidFill>
                            <a:round/>
                            <a:headEnd/>
                            <a:tailEnd/>
                          </a:ln>
                        </p:spPr>
                        <p:txBody>
                          <a:bodyPr/>
                          <a:lstStyle/>
                          <a:p>
                            <a:endParaRPr lang="en-CA"/>
                          </a:p>
                        </p:txBody>
                      </p:sp>
                      <p:sp>
                        <p:nvSpPr>
                          <p:cNvPr id="10" name="Line 4"/>
                          <p:cNvSpPr>
                            <a:spLocks noChangeShapeType="1"/>
                          </p:cNvSpPr>
                          <p:nvPr/>
                        </p:nvSpPr>
                        <p:spPr bwMode="auto">
                          <a:xfrm>
                            <a:off x="1905000" y="3276600"/>
                            <a:ext cx="0" cy="838200"/>
                          </a:xfrm>
                          <a:prstGeom prst="line">
                            <a:avLst/>
                          </a:prstGeom>
                          <a:noFill/>
                          <a:ln w="28575">
                            <a:solidFill>
                              <a:schemeClr val="tx1"/>
                            </a:solidFill>
                            <a:round/>
                            <a:headEnd/>
                            <a:tailEnd/>
                          </a:ln>
                        </p:spPr>
                        <p:txBody>
                          <a:bodyPr/>
                          <a:lstStyle/>
                          <a:p>
                            <a:endParaRPr lang="en-CA"/>
                          </a:p>
                        </p:txBody>
                      </p:sp>
                      <p:grpSp>
                        <p:nvGrpSpPr>
                          <p:cNvPr id="20" name="Group 162"/>
                          <p:cNvGrpSpPr>
                            <a:grpSpLocks/>
                          </p:cNvGrpSpPr>
                          <p:nvPr/>
                        </p:nvGrpSpPr>
                        <p:grpSpPr bwMode="auto">
                          <a:xfrm>
                            <a:off x="7696200" y="533400"/>
                            <a:ext cx="457200" cy="4949826"/>
                            <a:chOff x="5280" y="288"/>
                            <a:chExt cx="288" cy="2736"/>
                          </a:xfrm>
                        </p:grpSpPr>
                        <p:sp>
                          <p:nvSpPr>
                            <p:cNvPr id="23" name="Rectangle 163"/>
                            <p:cNvSpPr>
                              <a:spLocks noChangeArrowheads="1"/>
                            </p:cNvSpPr>
                            <p:nvPr/>
                          </p:nvSpPr>
                          <p:spPr bwMode="auto">
                            <a:xfrm>
                              <a:off x="5280" y="288"/>
                              <a:ext cx="288" cy="912"/>
                            </a:xfrm>
                            <a:prstGeom prst="rect">
                              <a:avLst/>
                            </a:prstGeom>
                            <a:gradFill rotWithShape="1">
                              <a:gsLst>
                                <a:gs pos="0">
                                  <a:schemeClr val="tx2"/>
                                </a:gs>
                                <a:gs pos="50000">
                                  <a:schemeClr val="accent1"/>
                                </a:gs>
                                <a:gs pos="100000">
                                  <a:schemeClr val="tx2"/>
                                </a:gs>
                              </a:gsLst>
                              <a:lin ang="5400000" scaled="1"/>
                            </a:gradFill>
                            <a:ln w="9525">
                              <a:solidFill>
                                <a:schemeClr val="tx1"/>
                              </a:solidFill>
                              <a:miter lim="800000"/>
                              <a:headEnd/>
                              <a:tailEnd/>
                            </a:ln>
                            <a:effectLst/>
                          </p:spPr>
                          <p:txBody>
                            <a:bodyPr wrap="none" anchor="ctr"/>
                            <a:lstStyle/>
                            <a:p>
                              <a:pPr>
                                <a:defRPr/>
                              </a:pPr>
                              <a:endParaRPr lang="en-CA"/>
                            </a:p>
                          </p:txBody>
                        </p:sp>
                        <p:sp>
                          <p:nvSpPr>
                            <p:cNvPr id="24" name="Rectangle 164"/>
                            <p:cNvSpPr>
                              <a:spLocks noChangeArrowheads="1"/>
                            </p:cNvSpPr>
                            <p:nvPr/>
                          </p:nvSpPr>
                          <p:spPr bwMode="auto">
                            <a:xfrm>
                              <a:off x="5280" y="1200"/>
                              <a:ext cx="288" cy="913"/>
                            </a:xfrm>
                            <a:prstGeom prst="rect">
                              <a:avLst/>
                            </a:prstGeom>
                            <a:gradFill rotWithShape="1">
                              <a:gsLst>
                                <a:gs pos="0">
                                  <a:schemeClr val="tx2"/>
                                </a:gs>
                                <a:gs pos="50000">
                                  <a:schemeClr val="accent1"/>
                                </a:gs>
                                <a:gs pos="100000">
                                  <a:schemeClr val="tx2"/>
                                </a:gs>
                              </a:gsLst>
                              <a:lin ang="5400000" scaled="1"/>
                            </a:gradFill>
                            <a:ln w="9525">
                              <a:solidFill>
                                <a:schemeClr val="tx1"/>
                              </a:solidFill>
                              <a:miter lim="800000"/>
                              <a:headEnd/>
                              <a:tailEnd/>
                            </a:ln>
                            <a:effectLst/>
                          </p:spPr>
                          <p:txBody>
                            <a:bodyPr wrap="none" anchor="ctr"/>
                            <a:lstStyle/>
                            <a:p>
                              <a:pPr>
                                <a:defRPr/>
                              </a:pPr>
                              <a:endParaRPr lang="en-CA"/>
                            </a:p>
                          </p:txBody>
                        </p:sp>
                        <p:sp>
                          <p:nvSpPr>
                            <p:cNvPr id="25" name="Rectangle 165"/>
                            <p:cNvSpPr>
                              <a:spLocks noChangeArrowheads="1"/>
                            </p:cNvSpPr>
                            <p:nvPr/>
                          </p:nvSpPr>
                          <p:spPr bwMode="auto">
                            <a:xfrm>
                              <a:off x="5280" y="2112"/>
                              <a:ext cx="288" cy="912"/>
                            </a:xfrm>
                            <a:prstGeom prst="rect">
                              <a:avLst/>
                            </a:prstGeom>
                            <a:gradFill flip="none" rotWithShape="1">
                              <a:gsLst>
                                <a:gs pos="0">
                                  <a:schemeClr val="tx2"/>
                                </a:gs>
                                <a:gs pos="50000">
                                  <a:schemeClr val="accent1"/>
                                </a:gs>
                                <a:gs pos="100000">
                                  <a:schemeClr val="tx2"/>
                                </a:gs>
                              </a:gsLst>
                              <a:lin ang="5400000" scaled="1"/>
                              <a:tileRect/>
                            </a:gradFill>
                            <a:ln w="9525">
                              <a:solidFill>
                                <a:schemeClr val="tx1"/>
                              </a:solidFill>
                              <a:miter lim="800000"/>
                              <a:headEnd/>
                              <a:tailEnd/>
                            </a:ln>
                            <a:effectLst/>
                          </p:spPr>
                          <p:txBody>
                            <a:bodyPr wrap="none" anchor="ctr"/>
                            <a:lstStyle/>
                            <a:p>
                              <a:pPr>
                                <a:defRPr/>
                              </a:pPr>
                              <a:endParaRPr lang="en-CA"/>
                            </a:p>
                          </p:txBody>
                        </p:sp>
                      </p:grpSp>
                      <p:sp>
                        <p:nvSpPr>
                          <p:cNvPr id="12" name="Line 168"/>
                          <p:cNvSpPr>
                            <a:spLocks noChangeShapeType="1"/>
                          </p:cNvSpPr>
                          <p:nvPr/>
                        </p:nvSpPr>
                        <p:spPr bwMode="auto">
                          <a:xfrm flipV="1">
                            <a:off x="1905000" y="1371600"/>
                            <a:ext cx="5746750" cy="1566863"/>
                          </a:xfrm>
                          <a:prstGeom prst="line">
                            <a:avLst/>
                          </a:prstGeom>
                          <a:noFill/>
                          <a:ln w="38100">
                            <a:solidFill>
                              <a:srgbClr val="800080"/>
                            </a:solidFill>
                            <a:round/>
                            <a:headEnd/>
                            <a:tailEnd/>
                          </a:ln>
                        </p:spPr>
                        <p:txBody>
                          <a:bodyPr/>
                          <a:lstStyle/>
                          <a:p>
                            <a:endParaRPr lang="en-CA"/>
                          </a:p>
                        </p:txBody>
                      </p:sp>
                      <p:sp>
                        <p:nvSpPr>
                          <p:cNvPr id="13" name="Line 170"/>
                          <p:cNvSpPr>
                            <a:spLocks noChangeShapeType="1"/>
                          </p:cNvSpPr>
                          <p:nvPr/>
                        </p:nvSpPr>
                        <p:spPr bwMode="auto">
                          <a:xfrm flipV="1">
                            <a:off x="1914525" y="1371600"/>
                            <a:ext cx="5781675" cy="1862138"/>
                          </a:xfrm>
                          <a:prstGeom prst="line">
                            <a:avLst/>
                          </a:prstGeom>
                          <a:noFill/>
                          <a:ln w="38100">
                            <a:solidFill>
                              <a:srgbClr val="800080"/>
                            </a:solidFill>
                            <a:round/>
                            <a:headEnd/>
                            <a:tailEnd/>
                          </a:ln>
                        </p:spPr>
                        <p:txBody>
                          <a:bodyPr/>
                          <a:lstStyle/>
                          <a:p>
                            <a:endParaRPr lang="en-CA"/>
                          </a:p>
                        </p:txBody>
                      </p:sp>
                      <p:sp>
                        <p:nvSpPr>
                          <p:cNvPr id="14" name="Line 173"/>
                          <p:cNvSpPr>
                            <a:spLocks noChangeShapeType="1"/>
                          </p:cNvSpPr>
                          <p:nvPr/>
                        </p:nvSpPr>
                        <p:spPr bwMode="auto">
                          <a:xfrm flipV="1">
                            <a:off x="1882775" y="3200400"/>
                            <a:ext cx="174625" cy="42863"/>
                          </a:xfrm>
                          <a:prstGeom prst="line">
                            <a:avLst/>
                          </a:prstGeom>
                          <a:noFill/>
                          <a:ln w="38100">
                            <a:solidFill>
                              <a:srgbClr val="9933FF"/>
                            </a:solidFill>
                            <a:round/>
                            <a:headEnd/>
                            <a:tailEnd/>
                          </a:ln>
                        </p:spPr>
                        <p:txBody>
                          <a:bodyPr/>
                          <a:lstStyle/>
                          <a:p>
                            <a:endParaRPr lang="en-CA"/>
                          </a:p>
                        </p:txBody>
                      </p:sp>
                      <p:grpSp>
                        <p:nvGrpSpPr>
                          <p:cNvPr id="22" name="Group 192"/>
                          <p:cNvGrpSpPr>
                            <a:grpSpLocks/>
                          </p:cNvGrpSpPr>
                          <p:nvPr/>
                        </p:nvGrpSpPr>
                        <p:grpSpPr bwMode="auto">
                          <a:xfrm>
                            <a:off x="1905000" y="1066800"/>
                            <a:ext cx="5715000" cy="1981200"/>
                            <a:chOff x="1200" y="672"/>
                            <a:chExt cx="3600" cy="1248"/>
                          </a:xfrm>
                        </p:grpSpPr>
                        <p:sp>
                          <p:nvSpPr>
                            <p:cNvPr id="19" name="AutoShape 193"/>
                            <p:cNvSpPr>
                              <a:spLocks/>
                            </p:cNvSpPr>
                            <p:nvPr/>
                          </p:nvSpPr>
                          <p:spPr bwMode="auto">
                            <a:xfrm>
                              <a:off x="4608" y="864"/>
                              <a:ext cx="192" cy="1056"/>
                            </a:xfrm>
                            <a:prstGeom prst="leftBrace">
                              <a:avLst>
                                <a:gd name="adj1" fmla="val 45833"/>
                                <a:gd name="adj2" fmla="val 50000"/>
                              </a:avLst>
                            </a:prstGeom>
                            <a:noFill/>
                            <a:ln w="28575">
                              <a:solidFill>
                                <a:srgbClr val="FF5050"/>
                              </a:solidFill>
                              <a:round/>
                              <a:headEnd/>
                              <a:tailEnd/>
                            </a:ln>
                          </p:spPr>
                          <p:txBody>
                            <a:bodyPr wrap="none" anchor="ctr"/>
                            <a:lstStyle/>
                            <a:p>
                              <a:endParaRPr lang="en-CA"/>
                            </a:p>
                          </p:txBody>
                        </p:sp>
                        <p:sp>
                          <p:nvSpPr>
                            <p:cNvPr id="21" name="AutoShape 195"/>
                            <p:cNvSpPr>
                              <a:spLocks/>
                            </p:cNvSpPr>
                            <p:nvPr/>
                          </p:nvSpPr>
                          <p:spPr bwMode="auto">
                            <a:xfrm rot="5400000">
                              <a:off x="2863" y="-991"/>
                              <a:ext cx="240" cy="3566"/>
                            </a:xfrm>
                            <a:prstGeom prst="leftBrace">
                              <a:avLst>
                                <a:gd name="adj1" fmla="val 123819"/>
                                <a:gd name="adj2" fmla="val 50000"/>
                              </a:avLst>
                            </a:prstGeom>
                            <a:noFill/>
                            <a:ln w="28575">
                              <a:solidFill>
                                <a:srgbClr val="FF5050"/>
                              </a:solidFill>
                              <a:round/>
                              <a:headEnd/>
                              <a:tailEnd/>
                            </a:ln>
                          </p:spPr>
                          <p:txBody>
                            <a:bodyPr wrap="none" anchor="ctr"/>
                            <a:lstStyle/>
                            <a:p>
                              <a:endParaRPr lang="en-CA"/>
                            </a:p>
                          </p:txBody>
                        </p:sp>
                      </p:grpSp>
                    </p:grpSp>
                  </p:grpSp>
                </p:grpSp>
                <p:sp>
                  <p:nvSpPr>
                    <p:cNvPr id="47" name="Line 5"/>
                    <p:cNvSpPr>
                      <a:spLocks noChangeShapeType="1"/>
                    </p:cNvSpPr>
                    <p:nvPr/>
                  </p:nvSpPr>
                  <p:spPr bwMode="auto">
                    <a:xfrm flipH="1">
                      <a:off x="7772400" y="533400"/>
                      <a:ext cx="0" cy="5410200"/>
                    </a:xfrm>
                    <a:prstGeom prst="line">
                      <a:avLst/>
                    </a:prstGeom>
                    <a:noFill/>
                    <a:ln w="9525">
                      <a:solidFill>
                        <a:schemeClr val="tx1"/>
                      </a:solidFill>
                      <a:round/>
                      <a:headEnd/>
                      <a:tailEnd/>
                    </a:ln>
                  </p:spPr>
                  <p:txBody>
                    <a:bodyPr/>
                    <a:lstStyle/>
                    <a:p>
                      <a:endParaRPr lang="en-CA"/>
                    </a:p>
                  </p:txBody>
                </p:sp>
              </p:grpSp>
              <p:graphicFrame>
                <p:nvGraphicFramePr>
                  <p:cNvPr id="49" name="Object 48"/>
                  <p:cNvGraphicFramePr>
                    <a:graphicFrameLocks noChangeAspect="1"/>
                  </p:cNvGraphicFramePr>
                  <p:nvPr/>
                </p:nvGraphicFramePr>
                <p:xfrm>
                  <a:off x="4452937" y="690245"/>
                  <a:ext cx="347663" cy="411163"/>
                </p:xfrm>
                <a:graphic>
                  <a:graphicData uri="http://schemas.openxmlformats.org/presentationml/2006/ole">
                    <p:oleObj spid="_x0000_s131074" name="Equation" r:id="rId10" imgW="139680" imgH="164880" progId="Equation.DSMT4">
                      <p:embed/>
                    </p:oleObj>
                  </a:graphicData>
                </a:graphic>
              </p:graphicFrame>
              <p:graphicFrame>
                <p:nvGraphicFramePr>
                  <p:cNvPr id="50" name="Object 49"/>
                  <p:cNvGraphicFramePr>
                    <a:graphicFrameLocks noChangeAspect="1"/>
                  </p:cNvGraphicFramePr>
                  <p:nvPr/>
                </p:nvGraphicFramePr>
                <p:xfrm>
                  <a:off x="6934200" y="2209800"/>
                  <a:ext cx="447675" cy="415925"/>
                </p:xfrm>
                <a:graphic>
                  <a:graphicData uri="http://schemas.openxmlformats.org/presentationml/2006/ole">
                    <p:oleObj spid="_x0000_s131075" name="Equation" r:id="rId11" imgW="177480" imgH="164880" progId="Equation.DSMT4">
                      <p:embed/>
                    </p:oleObj>
                  </a:graphicData>
                </a:graphic>
              </p:graphicFrame>
            </p:grpSp>
            <p:graphicFrame>
              <p:nvGraphicFramePr>
                <p:cNvPr id="53" name="Object 52"/>
                <p:cNvGraphicFramePr>
                  <a:graphicFrameLocks noChangeAspect="1"/>
                </p:cNvGraphicFramePr>
                <p:nvPr/>
              </p:nvGraphicFramePr>
              <p:xfrm>
                <a:off x="1064021" y="3197621"/>
                <a:ext cx="307579" cy="307579"/>
              </p:xfrm>
              <a:graphic>
                <a:graphicData uri="http://schemas.openxmlformats.org/presentationml/2006/ole">
                  <p:oleObj spid="_x0000_s131076" name="Equation" r:id="rId12" imgW="164880" imgH="164880" progId="Equation.DSMT4">
                    <p:embed/>
                  </p:oleObj>
                </a:graphicData>
              </a:graphic>
            </p:graphicFrame>
          </p:grpSp>
          <p:graphicFrame>
            <p:nvGraphicFramePr>
              <p:cNvPr id="55" name="Object 54"/>
              <p:cNvGraphicFramePr>
                <a:graphicFrameLocks noChangeAspect="1"/>
              </p:cNvGraphicFramePr>
              <p:nvPr/>
            </p:nvGraphicFramePr>
            <p:xfrm>
              <a:off x="4724400" y="2362200"/>
              <a:ext cx="384175" cy="576263"/>
            </p:xfrm>
            <a:graphic>
              <a:graphicData uri="http://schemas.openxmlformats.org/presentationml/2006/ole">
                <p:oleObj spid="_x0000_s131077" name="Equation" r:id="rId13" imgW="152280" imgH="228600" progId="Equation.DSMT4">
                  <p:embed/>
                </p:oleObj>
              </a:graphicData>
            </a:graphic>
          </p:graphicFrame>
          <p:graphicFrame>
            <p:nvGraphicFramePr>
              <p:cNvPr id="21514" name="Object 10"/>
              <p:cNvGraphicFramePr>
                <a:graphicFrameLocks noChangeAspect="1"/>
              </p:cNvGraphicFramePr>
              <p:nvPr/>
            </p:nvGraphicFramePr>
            <p:xfrm>
              <a:off x="3870325" y="1828800"/>
              <a:ext cx="415925" cy="576263"/>
            </p:xfrm>
            <a:graphic>
              <a:graphicData uri="http://schemas.openxmlformats.org/presentationml/2006/ole">
                <p:oleObj spid="_x0000_s131078" name="Equation" r:id="rId14" imgW="164880" imgH="228600" progId="Equation.DSMT4">
                  <p:embed/>
                </p:oleObj>
              </a:graphicData>
            </a:graphic>
          </p:graphicFrame>
        </p:grpSp>
        <p:pic>
          <p:nvPicPr>
            <p:cNvPr id="45" name="Picture 16" descr="C:\Users\Zombie\Desktop\FringePattern.jpg"/>
            <p:cNvPicPr>
              <a:picLocks noChangeAspect="1" noChangeArrowheads="1"/>
            </p:cNvPicPr>
            <p:nvPr/>
          </p:nvPicPr>
          <p:blipFill>
            <a:blip r:embed="rId15" cstate="print"/>
            <a:srcRect/>
            <a:stretch>
              <a:fillRect/>
            </a:stretch>
          </p:blipFill>
          <p:spPr bwMode="auto">
            <a:xfrm>
              <a:off x="7848600" y="228600"/>
              <a:ext cx="533400" cy="54864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9" name="Object 58"/>
          <p:cNvGraphicFramePr>
            <a:graphicFrameLocks noChangeAspect="1"/>
          </p:cNvGraphicFramePr>
          <p:nvPr/>
        </p:nvGraphicFramePr>
        <p:xfrm>
          <a:off x="2336800" y="3049588"/>
          <a:ext cx="1371600" cy="989012"/>
        </p:xfrm>
        <a:graphic>
          <a:graphicData uri="http://schemas.openxmlformats.org/presentationml/2006/ole">
            <p:oleObj spid="_x0000_s132103" name="Equation" r:id="rId3" imgW="545760" imgH="393480" progId="Equation.DSMT4">
              <p:embed/>
            </p:oleObj>
          </a:graphicData>
        </a:graphic>
      </p:graphicFrame>
      <p:sp>
        <p:nvSpPr>
          <p:cNvPr id="62" name="TextBox 61"/>
          <p:cNvSpPr txBox="1"/>
          <p:nvPr/>
        </p:nvSpPr>
        <p:spPr>
          <a:xfrm>
            <a:off x="457200" y="4058722"/>
            <a:ext cx="6324600" cy="2677656"/>
          </a:xfrm>
          <a:prstGeom prst="rect">
            <a:avLst/>
          </a:prstGeom>
          <a:noFill/>
        </p:spPr>
        <p:txBody>
          <a:bodyPr wrap="square" rtlCol="0">
            <a:spAutoFit/>
          </a:bodyPr>
          <a:lstStyle/>
          <a:p>
            <a:r>
              <a:rPr lang="en-US" sz="2400" dirty="0" smtClean="0"/>
              <a:t>If we were to use protons instead of electrons,</a:t>
            </a:r>
          </a:p>
          <a:p>
            <a:r>
              <a:rPr lang="en-US" sz="2400" dirty="0" smtClean="0"/>
              <a:t>	but traveling at the same speed, what 	happens to the distance to the first 	maximum, H?</a:t>
            </a:r>
          </a:p>
          <a:p>
            <a:pPr marL="457200" indent="-457200">
              <a:buAutoNum type="alphaUcParenR"/>
            </a:pPr>
            <a:r>
              <a:rPr lang="en-US" sz="2400" dirty="0" smtClean="0"/>
              <a:t>Increases</a:t>
            </a:r>
          </a:p>
          <a:p>
            <a:pPr marL="457200" indent="-457200">
              <a:buAutoNum type="alphaUcParenR"/>
            </a:pPr>
            <a:r>
              <a:rPr lang="en-US" sz="2400" dirty="0" smtClean="0"/>
              <a:t>Stays the same</a:t>
            </a:r>
          </a:p>
          <a:p>
            <a:pPr marL="457200" indent="-457200">
              <a:buAutoNum type="alphaUcParenR"/>
            </a:pPr>
            <a:r>
              <a:rPr lang="en-US" sz="2400" dirty="0" smtClean="0"/>
              <a:t>Decreases</a:t>
            </a:r>
          </a:p>
        </p:txBody>
      </p:sp>
      <p:grpSp>
        <p:nvGrpSpPr>
          <p:cNvPr id="2" name="Group 45"/>
          <p:cNvGrpSpPr/>
          <p:nvPr/>
        </p:nvGrpSpPr>
        <p:grpSpPr>
          <a:xfrm>
            <a:off x="1064021" y="228600"/>
            <a:ext cx="7317979" cy="5486400"/>
            <a:chOff x="1064021" y="228600"/>
            <a:chExt cx="7317979" cy="5486400"/>
          </a:xfrm>
        </p:grpSpPr>
        <p:grpSp>
          <p:nvGrpSpPr>
            <p:cNvPr id="4" name="Group 57"/>
            <p:cNvGrpSpPr/>
            <p:nvPr/>
          </p:nvGrpSpPr>
          <p:grpSpPr>
            <a:xfrm>
              <a:off x="1064021" y="228600"/>
              <a:ext cx="7317979" cy="5444808"/>
              <a:chOff x="1064021" y="533400"/>
              <a:chExt cx="7317979" cy="5444808"/>
            </a:xfrm>
          </p:grpSpPr>
          <p:grpSp>
            <p:nvGrpSpPr>
              <p:cNvPr id="6" name="Group 53"/>
              <p:cNvGrpSpPr/>
              <p:nvPr/>
            </p:nvGrpSpPr>
            <p:grpSpPr>
              <a:xfrm>
                <a:off x="1064021" y="533400"/>
                <a:ext cx="7317979" cy="5444808"/>
                <a:chOff x="1064021" y="533400"/>
                <a:chExt cx="7317979" cy="5444808"/>
              </a:xfrm>
            </p:grpSpPr>
            <p:grpSp>
              <p:nvGrpSpPr>
                <p:cNvPr id="7" name="Group 51"/>
                <p:cNvGrpSpPr/>
                <p:nvPr/>
              </p:nvGrpSpPr>
              <p:grpSpPr>
                <a:xfrm>
                  <a:off x="1484312" y="533400"/>
                  <a:ext cx="6897688" cy="5444808"/>
                  <a:chOff x="1484312" y="533400"/>
                  <a:chExt cx="6897688" cy="5444808"/>
                </a:xfrm>
              </p:grpSpPr>
              <p:grpSp>
                <p:nvGrpSpPr>
                  <p:cNvPr id="11" name="Group 50"/>
                  <p:cNvGrpSpPr/>
                  <p:nvPr/>
                </p:nvGrpSpPr>
                <p:grpSpPr>
                  <a:xfrm>
                    <a:off x="1484312" y="533400"/>
                    <a:ext cx="6897688" cy="5444808"/>
                    <a:chOff x="1484312" y="533400"/>
                    <a:chExt cx="6897688" cy="5444808"/>
                  </a:xfrm>
                </p:grpSpPr>
                <p:grpSp>
                  <p:nvGrpSpPr>
                    <p:cNvPr id="15" name="Group 1"/>
                    <p:cNvGrpSpPr>
                      <a:grpSpLocks noChangeAspect="1"/>
                    </p:cNvGrpSpPr>
                    <p:nvPr/>
                  </p:nvGrpSpPr>
                  <p:grpSpPr>
                    <a:xfrm>
                      <a:off x="1484312" y="533400"/>
                      <a:ext cx="6897688" cy="5444808"/>
                      <a:chOff x="1882775" y="533400"/>
                      <a:chExt cx="6270625" cy="4949825"/>
                    </a:xfrm>
                  </p:grpSpPr>
                  <p:sp>
                    <p:nvSpPr>
                      <p:cNvPr id="3" name="Line 172"/>
                      <p:cNvSpPr>
                        <a:spLocks noChangeShapeType="1"/>
                      </p:cNvSpPr>
                      <p:nvPr/>
                    </p:nvSpPr>
                    <p:spPr bwMode="auto">
                      <a:xfrm>
                        <a:off x="1905000" y="2895600"/>
                        <a:ext cx="152400" cy="304800"/>
                      </a:xfrm>
                      <a:prstGeom prst="line">
                        <a:avLst/>
                      </a:prstGeom>
                      <a:noFill/>
                      <a:ln w="9525">
                        <a:solidFill>
                          <a:schemeClr val="tx1"/>
                        </a:solidFill>
                        <a:prstDash val="dashDot"/>
                        <a:round/>
                        <a:headEnd/>
                        <a:tailEnd/>
                      </a:ln>
                    </p:spPr>
                    <p:txBody>
                      <a:bodyPr/>
                      <a:lstStyle/>
                      <a:p>
                        <a:endParaRPr lang="en-CA"/>
                      </a:p>
                    </p:txBody>
                  </p:sp>
                  <p:grpSp>
                    <p:nvGrpSpPr>
                      <p:cNvPr id="16" name="Group 53"/>
                      <p:cNvGrpSpPr/>
                      <p:nvPr/>
                    </p:nvGrpSpPr>
                    <p:grpSpPr>
                      <a:xfrm>
                        <a:off x="1882775" y="533400"/>
                        <a:ext cx="6270625" cy="4949826"/>
                        <a:chOff x="1882775" y="533400"/>
                        <a:chExt cx="6270625" cy="4949826"/>
                      </a:xfrm>
                    </p:grpSpPr>
                    <p:sp>
                      <p:nvSpPr>
                        <p:cNvPr id="5" name="Line 167"/>
                        <p:cNvSpPr>
                          <a:spLocks noChangeShapeType="1"/>
                        </p:cNvSpPr>
                        <p:nvPr/>
                      </p:nvSpPr>
                      <p:spPr bwMode="auto">
                        <a:xfrm>
                          <a:off x="1951038" y="3090863"/>
                          <a:ext cx="5668962" cy="0"/>
                        </a:xfrm>
                        <a:prstGeom prst="line">
                          <a:avLst/>
                        </a:prstGeom>
                        <a:noFill/>
                        <a:ln w="9525">
                          <a:solidFill>
                            <a:schemeClr val="tx1"/>
                          </a:solidFill>
                          <a:round/>
                          <a:headEnd/>
                          <a:tailEnd/>
                        </a:ln>
                      </p:spPr>
                      <p:txBody>
                        <a:bodyPr/>
                        <a:lstStyle/>
                        <a:p>
                          <a:endParaRPr lang="en-CA"/>
                        </a:p>
                      </p:txBody>
                    </p:sp>
                    <p:grpSp>
                      <p:nvGrpSpPr>
                        <p:cNvPr id="17" name="Group 52"/>
                        <p:cNvGrpSpPr/>
                        <p:nvPr/>
                      </p:nvGrpSpPr>
                      <p:grpSpPr>
                        <a:xfrm>
                          <a:off x="1882775" y="533400"/>
                          <a:ext cx="6270625" cy="4949826"/>
                          <a:chOff x="1882775" y="533400"/>
                          <a:chExt cx="6270625" cy="4949826"/>
                        </a:xfrm>
                      </p:grpSpPr>
                      <p:sp>
                        <p:nvSpPr>
                          <p:cNvPr id="8" name="Line 2"/>
                          <p:cNvSpPr>
                            <a:spLocks noChangeShapeType="1"/>
                          </p:cNvSpPr>
                          <p:nvPr/>
                        </p:nvSpPr>
                        <p:spPr bwMode="auto">
                          <a:xfrm>
                            <a:off x="1905000" y="1447800"/>
                            <a:ext cx="0" cy="1447800"/>
                          </a:xfrm>
                          <a:prstGeom prst="line">
                            <a:avLst/>
                          </a:prstGeom>
                          <a:noFill/>
                          <a:ln w="28575">
                            <a:solidFill>
                              <a:schemeClr val="tx1"/>
                            </a:solidFill>
                            <a:round/>
                            <a:headEnd/>
                            <a:tailEnd/>
                          </a:ln>
                        </p:spPr>
                        <p:txBody>
                          <a:bodyPr/>
                          <a:lstStyle/>
                          <a:p>
                            <a:endParaRPr lang="en-CA"/>
                          </a:p>
                        </p:txBody>
                      </p:sp>
                      <p:sp>
                        <p:nvSpPr>
                          <p:cNvPr id="9" name="Line 3"/>
                          <p:cNvSpPr>
                            <a:spLocks noChangeShapeType="1"/>
                          </p:cNvSpPr>
                          <p:nvPr/>
                        </p:nvSpPr>
                        <p:spPr bwMode="auto">
                          <a:xfrm>
                            <a:off x="1905000" y="2971800"/>
                            <a:ext cx="0" cy="228600"/>
                          </a:xfrm>
                          <a:prstGeom prst="line">
                            <a:avLst/>
                          </a:prstGeom>
                          <a:noFill/>
                          <a:ln w="28575">
                            <a:solidFill>
                              <a:schemeClr val="tx1"/>
                            </a:solidFill>
                            <a:round/>
                            <a:headEnd/>
                            <a:tailEnd/>
                          </a:ln>
                        </p:spPr>
                        <p:txBody>
                          <a:bodyPr/>
                          <a:lstStyle/>
                          <a:p>
                            <a:endParaRPr lang="en-CA"/>
                          </a:p>
                        </p:txBody>
                      </p:sp>
                      <p:sp>
                        <p:nvSpPr>
                          <p:cNvPr id="10" name="Line 4"/>
                          <p:cNvSpPr>
                            <a:spLocks noChangeShapeType="1"/>
                          </p:cNvSpPr>
                          <p:nvPr/>
                        </p:nvSpPr>
                        <p:spPr bwMode="auto">
                          <a:xfrm>
                            <a:off x="1905000" y="3276600"/>
                            <a:ext cx="0" cy="838200"/>
                          </a:xfrm>
                          <a:prstGeom prst="line">
                            <a:avLst/>
                          </a:prstGeom>
                          <a:noFill/>
                          <a:ln w="28575">
                            <a:solidFill>
                              <a:schemeClr val="tx1"/>
                            </a:solidFill>
                            <a:round/>
                            <a:headEnd/>
                            <a:tailEnd/>
                          </a:ln>
                        </p:spPr>
                        <p:txBody>
                          <a:bodyPr/>
                          <a:lstStyle/>
                          <a:p>
                            <a:endParaRPr lang="en-CA"/>
                          </a:p>
                        </p:txBody>
                      </p:sp>
                      <p:grpSp>
                        <p:nvGrpSpPr>
                          <p:cNvPr id="18" name="Group 162"/>
                          <p:cNvGrpSpPr>
                            <a:grpSpLocks/>
                          </p:cNvGrpSpPr>
                          <p:nvPr/>
                        </p:nvGrpSpPr>
                        <p:grpSpPr bwMode="auto">
                          <a:xfrm>
                            <a:off x="7696200" y="533400"/>
                            <a:ext cx="457200" cy="4949826"/>
                            <a:chOff x="5280" y="288"/>
                            <a:chExt cx="288" cy="2736"/>
                          </a:xfrm>
                        </p:grpSpPr>
                        <p:sp>
                          <p:nvSpPr>
                            <p:cNvPr id="23" name="Rectangle 163"/>
                            <p:cNvSpPr>
                              <a:spLocks noChangeArrowheads="1"/>
                            </p:cNvSpPr>
                            <p:nvPr/>
                          </p:nvSpPr>
                          <p:spPr bwMode="auto">
                            <a:xfrm>
                              <a:off x="5280" y="288"/>
                              <a:ext cx="288" cy="912"/>
                            </a:xfrm>
                            <a:prstGeom prst="rect">
                              <a:avLst/>
                            </a:prstGeom>
                            <a:gradFill rotWithShape="1">
                              <a:gsLst>
                                <a:gs pos="0">
                                  <a:schemeClr val="tx2"/>
                                </a:gs>
                                <a:gs pos="50000">
                                  <a:schemeClr val="accent1"/>
                                </a:gs>
                                <a:gs pos="100000">
                                  <a:schemeClr val="tx2"/>
                                </a:gs>
                              </a:gsLst>
                              <a:lin ang="5400000" scaled="1"/>
                            </a:gradFill>
                            <a:ln w="9525">
                              <a:solidFill>
                                <a:schemeClr val="tx1"/>
                              </a:solidFill>
                              <a:miter lim="800000"/>
                              <a:headEnd/>
                              <a:tailEnd/>
                            </a:ln>
                            <a:effectLst/>
                          </p:spPr>
                          <p:txBody>
                            <a:bodyPr wrap="none" anchor="ctr"/>
                            <a:lstStyle/>
                            <a:p>
                              <a:pPr>
                                <a:defRPr/>
                              </a:pPr>
                              <a:endParaRPr lang="en-CA"/>
                            </a:p>
                          </p:txBody>
                        </p:sp>
                        <p:sp>
                          <p:nvSpPr>
                            <p:cNvPr id="24" name="Rectangle 164"/>
                            <p:cNvSpPr>
                              <a:spLocks noChangeArrowheads="1"/>
                            </p:cNvSpPr>
                            <p:nvPr/>
                          </p:nvSpPr>
                          <p:spPr bwMode="auto">
                            <a:xfrm>
                              <a:off x="5280" y="1200"/>
                              <a:ext cx="288" cy="913"/>
                            </a:xfrm>
                            <a:prstGeom prst="rect">
                              <a:avLst/>
                            </a:prstGeom>
                            <a:gradFill rotWithShape="1">
                              <a:gsLst>
                                <a:gs pos="0">
                                  <a:schemeClr val="tx2"/>
                                </a:gs>
                                <a:gs pos="50000">
                                  <a:schemeClr val="accent1"/>
                                </a:gs>
                                <a:gs pos="100000">
                                  <a:schemeClr val="tx2"/>
                                </a:gs>
                              </a:gsLst>
                              <a:lin ang="5400000" scaled="1"/>
                            </a:gradFill>
                            <a:ln w="9525">
                              <a:solidFill>
                                <a:schemeClr val="tx1"/>
                              </a:solidFill>
                              <a:miter lim="800000"/>
                              <a:headEnd/>
                              <a:tailEnd/>
                            </a:ln>
                            <a:effectLst/>
                          </p:spPr>
                          <p:txBody>
                            <a:bodyPr wrap="none" anchor="ctr"/>
                            <a:lstStyle/>
                            <a:p>
                              <a:pPr>
                                <a:defRPr/>
                              </a:pPr>
                              <a:endParaRPr lang="en-CA"/>
                            </a:p>
                          </p:txBody>
                        </p:sp>
                        <p:sp>
                          <p:nvSpPr>
                            <p:cNvPr id="25" name="Rectangle 165"/>
                            <p:cNvSpPr>
                              <a:spLocks noChangeArrowheads="1"/>
                            </p:cNvSpPr>
                            <p:nvPr/>
                          </p:nvSpPr>
                          <p:spPr bwMode="auto">
                            <a:xfrm>
                              <a:off x="5280" y="2112"/>
                              <a:ext cx="288" cy="912"/>
                            </a:xfrm>
                            <a:prstGeom prst="rect">
                              <a:avLst/>
                            </a:prstGeom>
                            <a:gradFill flip="none" rotWithShape="1">
                              <a:gsLst>
                                <a:gs pos="0">
                                  <a:schemeClr val="tx2"/>
                                </a:gs>
                                <a:gs pos="50000">
                                  <a:schemeClr val="accent1"/>
                                </a:gs>
                                <a:gs pos="100000">
                                  <a:schemeClr val="tx2"/>
                                </a:gs>
                              </a:gsLst>
                              <a:lin ang="5400000" scaled="1"/>
                              <a:tileRect/>
                            </a:gradFill>
                            <a:ln w="9525">
                              <a:solidFill>
                                <a:schemeClr val="tx1"/>
                              </a:solidFill>
                              <a:miter lim="800000"/>
                              <a:headEnd/>
                              <a:tailEnd/>
                            </a:ln>
                            <a:effectLst/>
                          </p:spPr>
                          <p:txBody>
                            <a:bodyPr wrap="none" anchor="ctr"/>
                            <a:lstStyle/>
                            <a:p>
                              <a:pPr>
                                <a:defRPr/>
                              </a:pPr>
                              <a:endParaRPr lang="en-CA"/>
                            </a:p>
                          </p:txBody>
                        </p:sp>
                      </p:grpSp>
                      <p:sp>
                        <p:nvSpPr>
                          <p:cNvPr id="12" name="Line 168"/>
                          <p:cNvSpPr>
                            <a:spLocks noChangeShapeType="1"/>
                          </p:cNvSpPr>
                          <p:nvPr/>
                        </p:nvSpPr>
                        <p:spPr bwMode="auto">
                          <a:xfrm flipV="1">
                            <a:off x="1905000" y="1371600"/>
                            <a:ext cx="5746750" cy="1566863"/>
                          </a:xfrm>
                          <a:prstGeom prst="line">
                            <a:avLst/>
                          </a:prstGeom>
                          <a:noFill/>
                          <a:ln w="38100">
                            <a:solidFill>
                              <a:srgbClr val="800080"/>
                            </a:solidFill>
                            <a:round/>
                            <a:headEnd/>
                            <a:tailEnd/>
                          </a:ln>
                        </p:spPr>
                        <p:txBody>
                          <a:bodyPr/>
                          <a:lstStyle/>
                          <a:p>
                            <a:endParaRPr lang="en-CA"/>
                          </a:p>
                        </p:txBody>
                      </p:sp>
                      <p:sp>
                        <p:nvSpPr>
                          <p:cNvPr id="13" name="Line 170"/>
                          <p:cNvSpPr>
                            <a:spLocks noChangeShapeType="1"/>
                          </p:cNvSpPr>
                          <p:nvPr/>
                        </p:nvSpPr>
                        <p:spPr bwMode="auto">
                          <a:xfrm flipV="1">
                            <a:off x="1914525" y="1371600"/>
                            <a:ext cx="5781675" cy="1862138"/>
                          </a:xfrm>
                          <a:prstGeom prst="line">
                            <a:avLst/>
                          </a:prstGeom>
                          <a:noFill/>
                          <a:ln w="38100">
                            <a:solidFill>
                              <a:srgbClr val="800080"/>
                            </a:solidFill>
                            <a:round/>
                            <a:headEnd/>
                            <a:tailEnd/>
                          </a:ln>
                        </p:spPr>
                        <p:txBody>
                          <a:bodyPr/>
                          <a:lstStyle/>
                          <a:p>
                            <a:endParaRPr lang="en-CA"/>
                          </a:p>
                        </p:txBody>
                      </p:sp>
                      <p:sp>
                        <p:nvSpPr>
                          <p:cNvPr id="14" name="Line 173"/>
                          <p:cNvSpPr>
                            <a:spLocks noChangeShapeType="1"/>
                          </p:cNvSpPr>
                          <p:nvPr/>
                        </p:nvSpPr>
                        <p:spPr bwMode="auto">
                          <a:xfrm flipV="1">
                            <a:off x="1882775" y="3200400"/>
                            <a:ext cx="174625" cy="42863"/>
                          </a:xfrm>
                          <a:prstGeom prst="line">
                            <a:avLst/>
                          </a:prstGeom>
                          <a:noFill/>
                          <a:ln w="38100">
                            <a:solidFill>
                              <a:srgbClr val="9933FF"/>
                            </a:solidFill>
                            <a:round/>
                            <a:headEnd/>
                            <a:tailEnd/>
                          </a:ln>
                        </p:spPr>
                        <p:txBody>
                          <a:bodyPr/>
                          <a:lstStyle/>
                          <a:p>
                            <a:endParaRPr lang="en-CA"/>
                          </a:p>
                        </p:txBody>
                      </p:sp>
                      <p:grpSp>
                        <p:nvGrpSpPr>
                          <p:cNvPr id="20" name="Group 192"/>
                          <p:cNvGrpSpPr>
                            <a:grpSpLocks/>
                          </p:cNvGrpSpPr>
                          <p:nvPr/>
                        </p:nvGrpSpPr>
                        <p:grpSpPr bwMode="auto">
                          <a:xfrm>
                            <a:off x="1905000" y="1066800"/>
                            <a:ext cx="5715000" cy="1981200"/>
                            <a:chOff x="1200" y="672"/>
                            <a:chExt cx="3600" cy="1248"/>
                          </a:xfrm>
                        </p:grpSpPr>
                        <p:sp>
                          <p:nvSpPr>
                            <p:cNvPr id="19" name="AutoShape 193"/>
                            <p:cNvSpPr>
                              <a:spLocks/>
                            </p:cNvSpPr>
                            <p:nvPr/>
                          </p:nvSpPr>
                          <p:spPr bwMode="auto">
                            <a:xfrm>
                              <a:off x="4608" y="864"/>
                              <a:ext cx="192" cy="1056"/>
                            </a:xfrm>
                            <a:prstGeom prst="leftBrace">
                              <a:avLst>
                                <a:gd name="adj1" fmla="val 45833"/>
                                <a:gd name="adj2" fmla="val 50000"/>
                              </a:avLst>
                            </a:prstGeom>
                            <a:noFill/>
                            <a:ln w="28575">
                              <a:solidFill>
                                <a:srgbClr val="FF5050"/>
                              </a:solidFill>
                              <a:round/>
                              <a:headEnd/>
                              <a:tailEnd/>
                            </a:ln>
                          </p:spPr>
                          <p:txBody>
                            <a:bodyPr wrap="none" anchor="ctr"/>
                            <a:lstStyle/>
                            <a:p>
                              <a:endParaRPr lang="en-CA"/>
                            </a:p>
                          </p:txBody>
                        </p:sp>
                        <p:sp>
                          <p:nvSpPr>
                            <p:cNvPr id="21" name="AutoShape 195"/>
                            <p:cNvSpPr>
                              <a:spLocks/>
                            </p:cNvSpPr>
                            <p:nvPr/>
                          </p:nvSpPr>
                          <p:spPr bwMode="auto">
                            <a:xfrm rot="5400000">
                              <a:off x="2863" y="-991"/>
                              <a:ext cx="240" cy="3566"/>
                            </a:xfrm>
                            <a:prstGeom prst="leftBrace">
                              <a:avLst>
                                <a:gd name="adj1" fmla="val 123819"/>
                                <a:gd name="adj2" fmla="val 50000"/>
                              </a:avLst>
                            </a:prstGeom>
                            <a:noFill/>
                            <a:ln w="28575">
                              <a:solidFill>
                                <a:srgbClr val="FF5050"/>
                              </a:solidFill>
                              <a:round/>
                              <a:headEnd/>
                              <a:tailEnd/>
                            </a:ln>
                          </p:spPr>
                          <p:txBody>
                            <a:bodyPr wrap="none" anchor="ctr"/>
                            <a:lstStyle/>
                            <a:p>
                              <a:endParaRPr lang="en-CA"/>
                            </a:p>
                          </p:txBody>
                        </p:sp>
                      </p:grpSp>
                    </p:grpSp>
                  </p:grpSp>
                </p:grpSp>
                <p:sp>
                  <p:nvSpPr>
                    <p:cNvPr id="47" name="Line 5"/>
                    <p:cNvSpPr>
                      <a:spLocks noChangeShapeType="1"/>
                    </p:cNvSpPr>
                    <p:nvPr/>
                  </p:nvSpPr>
                  <p:spPr bwMode="auto">
                    <a:xfrm flipH="1">
                      <a:off x="7772400" y="533400"/>
                      <a:ext cx="0" cy="5410200"/>
                    </a:xfrm>
                    <a:prstGeom prst="line">
                      <a:avLst/>
                    </a:prstGeom>
                    <a:noFill/>
                    <a:ln w="9525">
                      <a:solidFill>
                        <a:schemeClr val="tx1"/>
                      </a:solidFill>
                      <a:round/>
                      <a:headEnd/>
                      <a:tailEnd/>
                    </a:ln>
                  </p:spPr>
                  <p:txBody>
                    <a:bodyPr/>
                    <a:lstStyle/>
                    <a:p>
                      <a:endParaRPr lang="en-CA"/>
                    </a:p>
                  </p:txBody>
                </p:sp>
              </p:grpSp>
              <p:graphicFrame>
                <p:nvGraphicFramePr>
                  <p:cNvPr id="49" name="Object 48"/>
                  <p:cNvGraphicFramePr>
                    <a:graphicFrameLocks noChangeAspect="1"/>
                  </p:cNvGraphicFramePr>
                  <p:nvPr/>
                </p:nvGraphicFramePr>
                <p:xfrm>
                  <a:off x="4452937" y="690245"/>
                  <a:ext cx="347663" cy="411163"/>
                </p:xfrm>
                <a:graphic>
                  <a:graphicData uri="http://schemas.openxmlformats.org/presentationml/2006/ole">
                    <p:oleObj spid="_x0000_s132098" name="Equation" r:id="rId4" imgW="139680" imgH="164880" progId="Equation.DSMT4">
                      <p:embed/>
                    </p:oleObj>
                  </a:graphicData>
                </a:graphic>
              </p:graphicFrame>
              <p:graphicFrame>
                <p:nvGraphicFramePr>
                  <p:cNvPr id="50" name="Object 49"/>
                  <p:cNvGraphicFramePr>
                    <a:graphicFrameLocks noChangeAspect="1"/>
                  </p:cNvGraphicFramePr>
                  <p:nvPr/>
                </p:nvGraphicFramePr>
                <p:xfrm>
                  <a:off x="6934200" y="2209800"/>
                  <a:ext cx="447675" cy="415925"/>
                </p:xfrm>
                <a:graphic>
                  <a:graphicData uri="http://schemas.openxmlformats.org/presentationml/2006/ole">
                    <p:oleObj spid="_x0000_s132099" name="Equation" r:id="rId5" imgW="177480" imgH="164880" progId="Equation.DSMT4">
                      <p:embed/>
                    </p:oleObj>
                  </a:graphicData>
                </a:graphic>
              </p:graphicFrame>
            </p:grpSp>
            <p:graphicFrame>
              <p:nvGraphicFramePr>
                <p:cNvPr id="53" name="Object 52"/>
                <p:cNvGraphicFramePr>
                  <a:graphicFrameLocks noChangeAspect="1"/>
                </p:cNvGraphicFramePr>
                <p:nvPr/>
              </p:nvGraphicFramePr>
              <p:xfrm>
                <a:off x="1064021" y="3197621"/>
                <a:ext cx="307579" cy="307579"/>
              </p:xfrm>
              <a:graphic>
                <a:graphicData uri="http://schemas.openxmlformats.org/presentationml/2006/ole">
                  <p:oleObj spid="_x0000_s132100" name="Equation" r:id="rId6" imgW="164880" imgH="164880" progId="Equation.DSMT4">
                    <p:embed/>
                  </p:oleObj>
                </a:graphicData>
              </a:graphic>
            </p:graphicFrame>
          </p:grpSp>
          <p:graphicFrame>
            <p:nvGraphicFramePr>
              <p:cNvPr id="55" name="Object 54"/>
              <p:cNvGraphicFramePr>
                <a:graphicFrameLocks noChangeAspect="1"/>
              </p:cNvGraphicFramePr>
              <p:nvPr/>
            </p:nvGraphicFramePr>
            <p:xfrm>
              <a:off x="4724400" y="2362200"/>
              <a:ext cx="384175" cy="576263"/>
            </p:xfrm>
            <a:graphic>
              <a:graphicData uri="http://schemas.openxmlformats.org/presentationml/2006/ole">
                <p:oleObj spid="_x0000_s132101" name="Equation" r:id="rId7" imgW="152280" imgH="228600" progId="Equation.DSMT4">
                  <p:embed/>
                </p:oleObj>
              </a:graphicData>
            </a:graphic>
          </p:graphicFrame>
          <p:graphicFrame>
            <p:nvGraphicFramePr>
              <p:cNvPr id="21514" name="Object 10"/>
              <p:cNvGraphicFramePr>
                <a:graphicFrameLocks noChangeAspect="1"/>
              </p:cNvGraphicFramePr>
              <p:nvPr/>
            </p:nvGraphicFramePr>
            <p:xfrm>
              <a:off x="3870325" y="1828800"/>
              <a:ext cx="415925" cy="576263"/>
            </p:xfrm>
            <a:graphic>
              <a:graphicData uri="http://schemas.openxmlformats.org/presentationml/2006/ole">
                <p:oleObj spid="_x0000_s132102" name="Equation" r:id="rId8" imgW="164880" imgH="228600" progId="Equation.DSMT4">
                  <p:embed/>
                </p:oleObj>
              </a:graphicData>
            </a:graphic>
          </p:graphicFrame>
        </p:grpSp>
        <p:pic>
          <p:nvPicPr>
            <p:cNvPr id="45" name="Picture 16" descr="C:\Users\Zombie\Desktop\FringePattern.jpg"/>
            <p:cNvPicPr>
              <a:picLocks noChangeAspect="1" noChangeArrowheads="1"/>
            </p:cNvPicPr>
            <p:nvPr/>
          </p:nvPicPr>
          <p:blipFill>
            <a:blip r:embed="rId9" cstate="print"/>
            <a:srcRect/>
            <a:stretch>
              <a:fillRect/>
            </a:stretch>
          </p:blipFill>
          <p:spPr bwMode="auto">
            <a:xfrm>
              <a:off x="7848600" y="228600"/>
              <a:ext cx="533400" cy="5486400"/>
            </a:xfrm>
            <a:prstGeom prst="rect">
              <a:avLst/>
            </a:prstGeom>
            <a:noFill/>
          </p:spPr>
        </p:pic>
      </p:grpSp>
      <p:graphicFrame>
        <p:nvGraphicFramePr>
          <p:cNvPr id="35848" name="Object 8"/>
          <p:cNvGraphicFramePr>
            <a:graphicFrameLocks noChangeAspect="1"/>
          </p:cNvGraphicFramePr>
          <p:nvPr/>
        </p:nvGraphicFramePr>
        <p:xfrm>
          <a:off x="4419600" y="5562600"/>
          <a:ext cx="1306513" cy="1052512"/>
        </p:xfrm>
        <a:graphic>
          <a:graphicData uri="http://schemas.openxmlformats.org/presentationml/2006/ole">
            <p:oleObj spid="_x0000_s132104" name="Equation" r:id="rId10" imgW="520560" imgH="419040" progId="Equation.DSMT4">
              <p:embed/>
            </p:oleObj>
          </a:graphicData>
        </a:graphic>
      </p:graphicFrame>
      <p:graphicFrame>
        <p:nvGraphicFramePr>
          <p:cNvPr id="35849" name="Object 5"/>
          <p:cNvGraphicFramePr>
            <a:graphicFrameLocks noChangeAspect="1"/>
          </p:cNvGraphicFramePr>
          <p:nvPr/>
        </p:nvGraphicFramePr>
        <p:xfrm>
          <a:off x="6096000" y="5729287"/>
          <a:ext cx="1298575" cy="823913"/>
        </p:xfrm>
        <a:graphic>
          <a:graphicData uri="http://schemas.openxmlformats.org/presentationml/2006/ole">
            <p:oleObj spid="_x0000_s132105" name="Equation" r:id="rId11" imgW="520560" imgH="330120" progId="Equation.DSMT4">
              <p:embed/>
            </p:oleObj>
          </a:graphicData>
        </a:graphic>
      </p:graphicFrame>
      <p:sp>
        <p:nvSpPr>
          <p:cNvPr id="36" name="Rectangle 35"/>
          <p:cNvSpPr/>
          <p:nvPr/>
        </p:nvSpPr>
        <p:spPr>
          <a:xfrm>
            <a:off x="457200" y="6324600"/>
            <a:ext cx="1981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869CDFF5-911A-4147-96D3-EC3EB88EE69B}" type="slidenum">
              <a:rPr lang="en-US"/>
              <a:pPr/>
              <a:t>54</a:t>
            </a:fld>
            <a:endParaRPr lang="en-US"/>
          </a:p>
        </p:txBody>
      </p:sp>
      <p:sp>
        <p:nvSpPr>
          <p:cNvPr id="191490" name="Text Box 2"/>
          <p:cNvSpPr txBox="1">
            <a:spLocks noChangeArrowheads="1"/>
          </p:cNvSpPr>
          <p:nvPr/>
        </p:nvSpPr>
        <p:spPr bwMode="auto">
          <a:xfrm>
            <a:off x="4965700" y="377825"/>
            <a:ext cx="3938588" cy="1066800"/>
          </a:xfrm>
          <a:prstGeom prst="rect">
            <a:avLst/>
          </a:prstGeom>
          <a:noFill/>
          <a:ln w="9525">
            <a:noFill/>
            <a:miter lim="800000"/>
            <a:headEnd/>
            <a:tailEnd/>
          </a:ln>
          <a:effectLst/>
        </p:spPr>
        <p:txBody>
          <a:bodyPr>
            <a:spAutoFit/>
          </a:bodyPr>
          <a:lstStyle/>
          <a:p>
            <a:r>
              <a:rPr lang="en-US" sz="3200" dirty="0"/>
              <a:t>Hydrogen atom- Balmer series </a:t>
            </a:r>
          </a:p>
        </p:txBody>
      </p:sp>
      <p:grpSp>
        <p:nvGrpSpPr>
          <p:cNvPr id="2" name="Group 3"/>
          <p:cNvGrpSpPr>
            <a:grpSpLocks/>
          </p:cNvGrpSpPr>
          <p:nvPr/>
        </p:nvGrpSpPr>
        <p:grpSpPr bwMode="auto">
          <a:xfrm>
            <a:off x="166688" y="2855595"/>
            <a:ext cx="8385175" cy="2087563"/>
            <a:chOff x="105" y="1674"/>
            <a:chExt cx="5282" cy="1315"/>
          </a:xfrm>
        </p:grpSpPr>
        <p:sp>
          <p:nvSpPr>
            <p:cNvPr id="191492" name="Rectangle 4"/>
            <p:cNvSpPr>
              <a:spLocks noChangeArrowheads="1"/>
            </p:cNvSpPr>
            <p:nvPr/>
          </p:nvSpPr>
          <p:spPr bwMode="auto">
            <a:xfrm>
              <a:off x="105" y="1674"/>
              <a:ext cx="5282" cy="288"/>
            </a:xfrm>
            <a:prstGeom prst="rect">
              <a:avLst/>
            </a:prstGeom>
            <a:noFill/>
            <a:ln w="9525">
              <a:noFill/>
              <a:miter lim="800000"/>
              <a:headEnd/>
              <a:tailEnd/>
            </a:ln>
            <a:effectLst/>
          </p:spPr>
          <p:txBody>
            <a:bodyPr>
              <a:spAutoFit/>
            </a:bodyPr>
            <a:lstStyle/>
            <a:p>
              <a:r>
                <a:rPr lang="en-US" dirty="0"/>
                <a:t>Balmer (1885) noticed wavelengths followed a progression  </a:t>
              </a:r>
            </a:p>
          </p:txBody>
        </p:sp>
        <p:graphicFrame>
          <p:nvGraphicFramePr>
            <p:cNvPr id="191493" name="Object 5"/>
            <p:cNvGraphicFramePr>
              <a:graphicFrameLocks noChangeAspect="1"/>
            </p:cNvGraphicFramePr>
            <p:nvPr/>
          </p:nvGraphicFramePr>
          <p:xfrm>
            <a:off x="1851" y="2086"/>
            <a:ext cx="1315" cy="903"/>
          </p:xfrm>
          <a:graphic>
            <a:graphicData uri="http://schemas.openxmlformats.org/presentationml/2006/ole">
              <p:oleObj spid="_x0000_s137218" name="Equation" r:id="rId4" imgW="850680" imgH="583920" progId="Equation.DSMT4">
                <p:embed/>
              </p:oleObj>
            </a:graphicData>
          </a:graphic>
        </p:graphicFrame>
        <p:sp>
          <p:nvSpPr>
            <p:cNvPr id="191494" name="Rectangle 6"/>
            <p:cNvSpPr>
              <a:spLocks noChangeArrowheads="1"/>
            </p:cNvSpPr>
            <p:nvPr/>
          </p:nvSpPr>
          <p:spPr bwMode="auto">
            <a:xfrm>
              <a:off x="3295" y="2283"/>
              <a:ext cx="2064" cy="288"/>
            </a:xfrm>
            <a:prstGeom prst="rect">
              <a:avLst/>
            </a:prstGeom>
            <a:noFill/>
            <a:ln w="9525">
              <a:noFill/>
              <a:miter lim="800000"/>
              <a:headEnd/>
              <a:tailEnd/>
            </a:ln>
            <a:effectLst/>
          </p:spPr>
          <p:txBody>
            <a:bodyPr wrap="none">
              <a:spAutoFit/>
            </a:bodyPr>
            <a:lstStyle/>
            <a:p>
              <a:r>
                <a:rPr lang="en-US">
                  <a:sym typeface="Symbol" pitchFamily="-96" charset="2"/>
                </a:rPr>
                <a:t>where n = 3,4,5, 6, …. </a:t>
              </a:r>
            </a:p>
          </p:txBody>
        </p:sp>
      </p:grpSp>
      <p:sp>
        <p:nvSpPr>
          <p:cNvPr id="191495" name="Text Box 7"/>
          <p:cNvSpPr txBox="1">
            <a:spLocks noChangeArrowheads="1"/>
          </p:cNvSpPr>
          <p:nvPr/>
        </p:nvSpPr>
        <p:spPr bwMode="auto">
          <a:xfrm>
            <a:off x="0" y="4940300"/>
            <a:ext cx="7419444" cy="1785104"/>
          </a:xfrm>
          <a:prstGeom prst="rect">
            <a:avLst/>
          </a:prstGeom>
          <a:noFill/>
          <a:ln w="9525">
            <a:noFill/>
            <a:miter lim="800000"/>
            <a:headEnd/>
            <a:tailEnd/>
          </a:ln>
          <a:effectLst/>
        </p:spPr>
        <p:txBody>
          <a:bodyPr wrap="none">
            <a:spAutoFit/>
          </a:bodyPr>
          <a:lstStyle/>
          <a:p>
            <a:r>
              <a:rPr lang="en-US" sz="2200" dirty="0"/>
              <a:t>As n gets larger, what happens to wavelengths of emitted light? </a:t>
            </a:r>
          </a:p>
          <a:p>
            <a:pPr lvl="1"/>
            <a:r>
              <a:rPr lang="en-US" sz="2200" dirty="0"/>
              <a:t>a. gets larger and larger without limit</a:t>
            </a:r>
          </a:p>
          <a:p>
            <a:pPr lvl="1"/>
            <a:r>
              <a:rPr lang="en-US" sz="2200" dirty="0"/>
              <a:t>b. gets larger and larger, but approaches a limit </a:t>
            </a:r>
          </a:p>
          <a:p>
            <a:pPr lvl="1"/>
            <a:r>
              <a:rPr lang="en-US" sz="2200" dirty="0"/>
              <a:t>c. gets smaller and smaller without limit</a:t>
            </a:r>
          </a:p>
          <a:p>
            <a:pPr lvl="1"/>
            <a:r>
              <a:rPr lang="en-US" sz="2200" dirty="0"/>
              <a:t>d. get smaller and smaller, but approaches a limit</a:t>
            </a:r>
          </a:p>
        </p:txBody>
      </p:sp>
      <p:pic>
        <p:nvPicPr>
          <p:cNvPr id="191496" name="Picture 8" descr="Spectrum of the hydrogen lamp"/>
          <p:cNvPicPr>
            <a:picLocks noChangeAspect="1" noChangeArrowheads="1"/>
          </p:cNvPicPr>
          <p:nvPr/>
        </p:nvPicPr>
        <p:blipFill>
          <a:blip r:embed="rId5" cstate="print"/>
          <a:srcRect/>
          <a:stretch>
            <a:fillRect/>
          </a:stretch>
        </p:blipFill>
        <p:spPr bwMode="auto">
          <a:xfrm>
            <a:off x="0" y="-23813"/>
            <a:ext cx="4614863" cy="2995613"/>
          </a:xfrm>
          <a:prstGeom prst="rect">
            <a:avLst/>
          </a:prstGeom>
          <a:noFill/>
        </p:spPr>
      </p:pic>
      <p:sp>
        <p:nvSpPr>
          <p:cNvPr id="191497" name="Rectangle 9"/>
          <p:cNvSpPr>
            <a:spLocks noChangeArrowheads="1"/>
          </p:cNvSpPr>
          <p:nvPr/>
        </p:nvSpPr>
        <p:spPr bwMode="auto">
          <a:xfrm>
            <a:off x="15240" y="2029778"/>
            <a:ext cx="5226050" cy="858837"/>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91498" name="Text Box 10"/>
          <p:cNvSpPr txBox="1">
            <a:spLocks noChangeArrowheads="1"/>
          </p:cNvSpPr>
          <p:nvPr/>
        </p:nvSpPr>
        <p:spPr bwMode="auto">
          <a:xfrm>
            <a:off x="2319338" y="2080260"/>
            <a:ext cx="1455737" cy="457200"/>
          </a:xfrm>
          <a:prstGeom prst="rect">
            <a:avLst/>
          </a:prstGeom>
          <a:solidFill>
            <a:schemeClr val="bg1"/>
          </a:solidFill>
          <a:ln w="9525">
            <a:noFill/>
            <a:miter lim="800000"/>
            <a:headEnd/>
            <a:tailEnd/>
          </a:ln>
          <a:effectLst/>
        </p:spPr>
        <p:txBody>
          <a:bodyPr wrap="none">
            <a:spAutoFit/>
          </a:bodyPr>
          <a:lstStyle/>
          <a:p>
            <a:r>
              <a:rPr lang="en-US" dirty="0"/>
              <a:t>656.3 nm</a:t>
            </a:r>
          </a:p>
        </p:txBody>
      </p:sp>
      <p:sp>
        <p:nvSpPr>
          <p:cNvPr id="191499" name="Text Box 11"/>
          <p:cNvSpPr txBox="1">
            <a:spLocks noChangeArrowheads="1"/>
          </p:cNvSpPr>
          <p:nvPr/>
        </p:nvSpPr>
        <p:spPr bwMode="auto">
          <a:xfrm>
            <a:off x="946150" y="2024063"/>
            <a:ext cx="946150" cy="457200"/>
          </a:xfrm>
          <a:prstGeom prst="rect">
            <a:avLst/>
          </a:prstGeom>
          <a:solidFill>
            <a:schemeClr val="bg1"/>
          </a:solidFill>
          <a:ln w="9525">
            <a:noFill/>
            <a:miter lim="800000"/>
            <a:headEnd/>
            <a:tailEnd/>
          </a:ln>
          <a:effectLst/>
        </p:spPr>
        <p:txBody>
          <a:bodyPr wrap="none">
            <a:spAutoFit/>
          </a:bodyPr>
          <a:lstStyle/>
          <a:p>
            <a:r>
              <a:rPr lang="en-US" dirty="0"/>
              <a:t>486.1</a:t>
            </a:r>
          </a:p>
        </p:txBody>
      </p:sp>
      <p:sp>
        <p:nvSpPr>
          <p:cNvPr id="191500" name="Text Box 12"/>
          <p:cNvSpPr txBox="1">
            <a:spLocks noChangeArrowheads="1"/>
          </p:cNvSpPr>
          <p:nvPr/>
        </p:nvSpPr>
        <p:spPr bwMode="auto">
          <a:xfrm>
            <a:off x="420688" y="2333943"/>
            <a:ext cx="946150" cy="457200"/>
          </a:xfrm>
          <a:prstGeom prst="rect">
            <a:avLst/>
          </a:prstGeom>
          <a:solidFill>
            <a:schemeClr val="bg1"/>
          </a:solidFill>
          <a:ln w="9525">
            <a:noFill/>
            <a:miter lim="800000"/>
            <a:headEnd/>
            <a:tailEnd/>
          </a:ln>
          <a:effectLst/>
        </p:spPr>
        <p:txBody>
          <a:bodyPr wrap="none">
            <a:spAutoFit/>
          </a:bodyPr>
          <a:lstStyle/>
          <a:p>
            <a:r>
              <a:rPr lang="en-US" dirty="0"/>
              <a:t>434.0</a:t>
            </a:r>
          </a:p>
        </p:txBody>
      </p:sp>
      <p:sp>
        <p:nvSpPr>
          <p:cNvPr id="191501" name="Text Box 13"/>
          <p:cNvSpPr txBox="1">
            <a:spLocks noChangeArrowheads="1"/>
          </p:cNvSpPr>
          <p:nvPr/>
        </p:nvSpPr>
        <p:spPr bwMode="auto">
          <a:xfrm>
            <a:off x="0" y="2005330"/>
            <a:ext cx="946150" cy="457200"/>
          </a:xfrm>
          <a:prstGeom prst="rect">
            <a:avLst/>
          </a:prstGeom>
          <a:noFill/>
          <a:ln w="9525">
            <a:noFill/>
            <a:miter lim="800000"/>
            <a:headEnd/>
            <a:tailEnd/>
          </a:ln>
          <a:effectLst/>
        </p:spPr>
        <p:txBody>
          <a:bodyPr wrap="none">
            <a:spAutoFit/>
          </a:bodyPr>
          <a:lstStyle/>
          <a:p>
            <a:r>
              <a:rPr lang="en-US" dirty="0"/>
              <a:t>410.3</a:t>
            </a:r>
          </a:p>
        </p:txBody>
      </p:sp>
      <p:sp>
        <p:nvSpPr>
          <p:cNvPr id="15" name="Rectangle 14"/>
          <p:cNvSpPr/>
          <p:nvPr/>
        </p:nvSpPr>
        <p:spPr>
          <a:xfrm>
            <a:off x="457200" y="6400800"/>
            <a:ext cx="57912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8B625403-1F01-4C38-869F-AB94D1D2F8B7}" type="slidenum">
              <a:rPr lang="en-US"/>
              <a:pPr/>
              <a:t>55</a:t>
            </a:fld>
            <a:endParaRPr lang="en-US"/>
          </a:p>
        </p:txBody>
      </p:sp>
      <p:sp>
        <p:nvSpPr>
          <p:cNvPr id="125955" name="Text Box 3"/>
          <p:cNvSpPr txBox="1">
            <a:spLocks noChangeArrowheads="1"/>
          </p:cNvSpPr>
          <p:nvPr/>
        </p:nvSpPr>
        <p:spPr bwMode="auto">
          <a:xfrm>
            <a:off x="530225" y="1470025"/>
            <a:ext cx="6662738" cy="3046988"/>
          </a:xfrm>
          <a:prstGeom prst="rect">
            <a:avLst/>
          </a:prstGeom>
          <a:noFill/>
          <a:ln w="9525">
            <a:noFill/>
            <a:miter lim="800000"/>
            <a:headEnd/>
            <a:tailEnd/>
          </a:ln>
          <a:effectLst/>
        </p:spPr>
        <p:txBody>
          <a:bodyPr>
            <a:spAutoFit/>
          </a:bodyPr>
          <a:lstStyle/>
          <a:p>
            <a:r>
              <a:rPr lang="en-US" sz="2400" dirty="0"/>
              <a:t>Compare the energy of the photon given off when the electron goes </a:t>
            </a:r>
            <a:r>
              <a:rPr lang="en-US" sz="2400" dirty="0" smtClean="0"/>
              <a:t>from the </a:t>
            </a:r>
            <a:r>
              <a:rPr lang="en-US" sz="2400" dirty="0" err="1"/>
              <a:t>n</a:t>
            </a:r>
            <a:r>
              <a:rPr lang="en-US" sz="2400" dirty="0"/>
              <a:t>=2 level of </a:t>
            </a:r>
            <a:r>
              <a:rPr lang="en-US" sz="2400" dirty="0" err="1"/>
              <a:t>H</a:t>
            </a:r>
            <a:r>
              <a:rPr lang="en-US" sz="2400" dirty="0"/>
              <a:t> to the ground level (</a:t>
            </a:r>
            <a:r>
              <a:rPr lang="en-US" sz="2400" dirty="0" err="1"/>
              <a:t>n</a:t>
            </a:r>
            <a:r>
              <a:rPr lang="en-US" sz="2400" dirty="0"/>
              <a:t>=1)</a:t>
            </a:r>
            <a:r>
              <a:rPr lang="en-US" sz="2400" dirty="0" smtClean="0"/>
              <a:t>  with </a:t>
            </a:r>
            <a:r>
              <a:rPr lang="en-US" sz="2400" dirty="0"/>
              <a:t>the energy difference between</a:t>
            </a:r>
            <a:r>
              <a:rPr lang="en-US" sz="2400" dirty="0" smtClean="0"/>
              <a:t> the </a:t>
            </a:r>
            <a:r>
              <a:rPr lang="en-US" sz="2400" dirty="0" err="1"/>
              <a:t>n</a:t>
            </a:r>
            <a:r>
              <a:rPr lang="en-US" sz="2400" dirty="0"/>
              <a:t>=4 level and the </a:t>
            </a:r>
            <a:r>
              <a:rPr lang="en-US" sz="2400" dirty="0" err="1"/>
              <a:t>n</a:t>
            </a:r>
            <a:r>
              <a:rPr lang="en-US" sz="2400" dirty="0"/>
              <a:t>=2 level.</a:t>
            </a:r>
          </a:p>
          <a:p>
            <a:endParaRPr lang="en-US" sz="2400" dirty="0"/>
          </a:p>
          <a:p>
            <a:r>
              <a:rPr lang="en-US" sz="2400" dirty="0"/>
              <a:t>E</a:t>
            </a:r>
            <a:r>
              <a:rPr lang="en-US" sz="2400" baseline="-25000" dirty="0"/>
              <a:t>2-1</a:t>
            </a:r>
            <a:r>
              <a:rPr lang="en-US" sz="2400" dirty="0"/>
              <a:t>/E</a:t>
            </a:r>
            <a:r>
              <a:rPr lang="en-US" sz="2400" baseline="-25000" dirty="0"/>
              <a:t>4-2 </a:t>
            </a:r>
            <a:r>
              <a:rPr lang="en-US" sz="2400" dirty="0"/>
              <a:t>= ????</a:t>
            </a:r>
          </a:p>
          <a:p>
            <a:endParaRPr lang="en-US" sz="2400" dirty="0"/>
          </a:p>
          <a:p>
            <a:r>
              <a:rPr lang="en-US" sz="2400" dirty="0"/>
              <a:t>a. 2,   </a:t>
            </a:r>
            <a:r>
              <a:rPr lang="en-US" sz="2400" dirty="0" err="1"/>
              <a:t>b</a:t>
            </a:r>
            <a:r>
              <a:rPr lang="en-US" sz="2400" dirty="0"/>
              <a:t>. 4   </a:t>
            </a:r>
            <a:r>
              <a:rPr lang="en-US" sz="2400" dirty="0" err="1"/>
              <a:t>c</a:t>
            </a:r>
            <a:r>
              <a:rPr lang="en-US" sz="2400" dirty="0"/>
              <a:t>. ½,   </a:t>
            </a:r>
            <a:r>
              <a:rPr lang="en-US" sz="2400" dirty="0" err="1"/>
              <a:t>d</a:t>
            </a:r>
            <a:r>
              <a:rPr lang="en-US" sz="2400" dirty="0"/>
              <a:t>. ¼ ,   </a:t>
            </a:r>
            <a:r>
              <a:rPr lang="en-US" sz="2400" dirty="0" err="1"/>
              <a:t>e</a:t>
            </a:r>
            <a:r>
              <a:rPr lang="en-US" sz="2400" dirty="0"/>
              <a:t>. 3/16</a:t>
            </a:r>
          </a:p>
        </p:txBody>
      </p:sp>
      <p:graphicFrame>
        <p:nvGraphicFramePr>
          <p:cNvPr id="125969" name="Object 17"/>
          <p:cNvGraphicFramePr>
            <a:graphicFrameLocks noChangeAspect="1"/>
          </p:cNvGraphicFramePr>
          <p:nvPr/>
        </p:nvGraphicFramePr>
        <p:xfrm>
          <a:off x="681038" y="215900"/>
          <a:ext cx="2273300" cy="965200"/>
        </p:xfrm>
        <a:graphic>
          <a:graphicData uri="http://schemas.openxmlformats.org/presentationml/2006/ole">
            <p:oleObj spid="_x0000_s139266" name="Equation" r:id="rId4" imgW="927100" imgH="393700" progId="Equation.DSMT4">
              <p:embed/>
            </p:oleObj>
          </a:graphicData>
        </a:graphic>
      </p:graphicFrame>
      <p:sp>
        <p:nvSpPr>
          <p:cNvPr id="125970" name="Line 18"/>
          <p:cNvSpPr>
            <a:spLocks noChangeShapeType="1"/>
          </p:cNvSpPr>
          <p:nvPr/>
        </p:nvSpPr>
        <p:spPr bwMode="auto">
          <a:xfrm>
            <a:off x="7302500" y="4294188"/>
            <a:ext cx="866775" cy="0"/>
          </a:xfrm>
          <a:prstGeom prst="line">
            <a:avLst/>
          </a:prstGeom>
          <a:noFill/>
          <a:ln w="9525">
            <a:solidFill>
              <a:schemeClr val="tx1"/>
            </a:solidFill>
            <a:round/>
            <a:headEnd/>
            <a:tailEnd/>
          </a:ln>
          <a:effectLst/>
        </p:spPr>
        <p:txBody>
          <a:bodyPr/>
          <a:lstStyle/>
          <a:p>
            <a:endParaRPr lang="en-US"/>
          </a:p>
        </p:txBody>
      </p:sp>
      <p:sp>
        <p:nvSpPr>
          <p:cNvPr id="125971" name="Line 19"/>
          <p:cNvSpPr>
            <a:spLocks noChangeShapeType="1"/>
          </p:cNvSpPr>
          <p:nvPr/>
        </p:nvSpPr>
        <p:spPr bwMode="auto">
          <a:xfrm>
            <a:off x="7370763" y="3505200"/>
            <a:ext cx="866775" cy="0"/>
          </a:xfrm>
          <a:prstGeom prst="line">
            <a:avLst/>
          </a:prstGeom>
          <a:noFill/>
          <a:ln w="9525">
            <a:solidFill>
              <a:schemeClr val="tx1"/>
            </a:solidFill>
            <a:round/>
            <a:headEnd/>
            <a:tailEnd/>
          </a:ln>
          <a:effectLst/>
        </p:spPr>
        <p:txBody>
          <a:bodyPr/>
          <a:lstStyle/>
          <a:p>
            <a:endParaRPr lang="en-US"/>
          </a:p>
        </p:txBody>
      </p:sp>
      <p:sp>
        <p:nvSpPr>
          <p:cNvPr id="125972" name="Line 20"/>
          <p:cNvSpPr>
            <a:spLocks noChangeShapeType="1"/>
          </p:cNvSpPr>
          <p:nvPr/>
        </p:nvSpPr>
        <p:spPr bwMode="auto">
          <a:xfrm>
            <a:off x="7353300" y="3259138"/>
            <a:ext cx="866775" cy="0"/>
          </a:xfrm>
          <a:prstGeom prst="line">
            <a:avLst/>
          </a:prstGeom>
          <a:noFill/>
          <a:ln w="9525">
            <a:solidFill>
              <a:schemeClr val="tx1"/>
            </a:solidFill>
            <a:round/>
            <a:headEnd/>
            <a:tailEnd/>
          </a:ln>
          <a:effectLst/>
        </p:spPr>
        <p:txBody>
          <a:bodyPr/>
          <a:lstStyle/>
          <a:p>
            <a:endParaRPr lang="en-US"/>
          </a:p>
        </p:txBody>
      </p:sp>
      <p:sp>
        <p:nvSpPr>
          <p:cNvPr id="125973" name="Line 21"/>
          <p:cNvSpPr>
            <a:spLocks noChangeShapeType="1"/>
          </p:cNvSpPr>
          <p:nvPr/>
        </p:nvSpPr>
        <p:spPr bwMode="auto">
          <a:xfrm>
            <a:off x="7354888" y="3141663"/>
            <a:ext cx="866775" cy="0"/>
          </a:xfrm>
          <a:prstGeom prst="line">
            <a:avLst/>
          </a:prstGeom>
          <a:noFill/>
          <a:ln w="9525">
            <a:solidFill>
              <a:schemeClr val="tx1"/>
            </a:solidFill>
            <a:round/>
            <a:headEnd/>
            <a:tailEnd/>
          </a:ln>
          <a:effectLst/>
        </p:spPr>
        <p:txBody>
          <a:bodyPr/>
          <a:lstStyle/>
          <a:p>
            <a:endParaRPr lang="en-US"/>
          </a:p>
        </p:txBody>
      </p:sp>
      <p:sp>
        <p:nvSpPr>
          <p:cNvPr id="125974" name="Line 22"/>
          <p:cNvSpPr>
            <a:spLocks noChangeShapeType="1"/>
          </p:cNvSpPr>
          <p:nvPr/>
        </p:nvSpPr>
        <p:spPr bwMode="auto">
          <a:xfrm>
            <a:off x="7366000" y="3024188"/>
            <a:ext cx="866775" cy="0"/>
          </a:xfrm>
          <a:prstGeom prst="line">
            <a:avLst/>
          </a:prstGeom>
          <a:noFill/>
          <a:ln w="9525">
            <a:solidFill>
              <a:schemeClr val="tx1"/>
            </a:solidFill>
            <a:round/>
            <a:headEnd/>
            <a:tailEnd/>
          </a:ln>
          <a:effectLst/>
        </p:spPr>
        <p:txBody>
          <a:bodyPr/>
          <a:lstStyle/>
          <a:p>
            <a:endParaRPr lang="en-US"/>
          </a:p>
        </p:txBody>
      </p:sp>
      <p:sp>
        <p:nvSpPr>
          <p:cNvPr id="125975" name="Line 23"/>
          <p:cNvSpPr>
            <a:spLocks noChangeShapeType="1"/>
          </p:cNvSpPr>
          <p:nvPr/>
        </p:nvSpPr>
        <p:spPr bwMode="auto">
          <a:xfrm>
            <a:off x="7367588" y="2968625"/>
            <a:ext cx="866775" cy="0"/>
          </a:xfrm>
          <a:prstGeom prst="line">
            <a:avLst/>
          </a:prstGeom>
          <a:noFill/>
          <a:ln w="9525">
            <a:solidFill>
              <a:schemeClr val="tx1"/>
            </a:solidFill>
            <a:round/>
            <a:headEnd/>
            <a:tailEnd/>
          </a:ln>
          <a:effectLst/>
        </p:spPr>
        <p:txBody>
          <a:bodyPr/>
          <a:lstStyle/>
          <a:p>
            <a:endParaRPr lang="en-US"/>
          </a:p>
        </p:txBody>
      </p:sp>
      <p:sp>
        <p:nvSpPr>
          <p:cNvPr id="125976" name="Line 24"/>
          <p:cNvSpPr>
            <a:spLocks noChangeShapeType="1"/>
          </p:cNvSpPr>
          <p:nvPr/>
        </p:nvSpPr>
        <p:spPr bwMode="auto">
          <a:xfrm>
            <a:off x="7359650" y="2922588"/>
            <a:ext cx="866775" cy="0"/>
          </a:xfrm>
          <a:prstGeom prst="line">
            <a:avLst/>
          </a:prstGeom>
          <a:noFill/>
          <a:ln w="9525">
            <a:solidFill>
              <a:schemeClr val="tx1"/>
            </a:solidFill>
            <a:round/>
            <a:headEnd/>
            <a:tailEnd/>
          </a:ln>
          <a:effectLst/>
        </p:spPr>
        <p:txBody>
          <a:bodyPr/>
          <a:lstStyle/>
          <a:p>
            <a:endParaRPr lang="en-US"/>
          </a:p>
        </p:txBody>
      </p:sp>
      <p:sp>
        <p:nvSpPr>
          <p:cNvPr id="125977" name="Text Box 25"/>
          <p:cNvSpPr txBox="1">
            <a:spLocks noChangeArrowheads="1"/>
          </p:cNvSpPr>
          <p:nvPr/>
        </p:nvSpPr>
        <p:spPr bwMode="auto">
          <a:xfrm>
            <a:off x="7000875" y="3990975"/>
            <a:ext cx="500063" cy="457200"/>
          </a:xfrm>
          <a:prstGeom prst="rect">
            <a:avLst/>
          </a:prstGeom>
          <a:noFill/>
          <a:ln w="9525">
            <a:noFill/>
            <a:miter lim="800000"/>
            <a:headEnd/>
            <a:tailEnd/>
          </a:ln>
          <a:effectLst/>
        </p:spPr>
        <p:txBody>
          <a:bodyPr wrap="none">
            <a:spAutoFit/>
          </a:bodyPr>
          <a:lstStyle/>
          <a:p>
            <a:r>
              <a:rPr lang="en-US"/>
              <a:t>E</a:t>
            </a:r>
            <a:r>
              <a:rPr lang="en-US" baseline="-25000"/>
              <a:t>1</a:t>
            </a:r>
          </a:p>
        </p:txBody>
      </p:sp>
      <p:sp>
        <p:nvSpPr>
          <p:cNvPr id="125978" name="Text Box 26"/>
          <p:cNvSpPr txBox="1">
            <a:spLocks noChangeArrowheads="1"/>
          </p:cNvSpPr>
          <p:nvPr/>
        </p:nvSpPr>
        <p:spPr bwMode="auto">
          <a:xfrm>
            <a:off x="7048500" y="3305175"/>
            <a:ext cx="446088" cy="396875"/>
          </a:xfrm>
          <a:prstGeom prst="rect">
            <a:avLst/>
          </a:prstGeom>
          <a:noFill/>
          <a:ln w="9525">
            <a:noFill/>
            <a:miter lim="800000"/>
            <a:headEnd/>
            <a:tailEnd/>
          </a:ln>
          <a:effectLst/>
        </p:spPr>
        <p:txBody>
          <a:bodyPr wrap="none">
            <a:spAutoFit/>
          </a:bodyPr>
          <a:lstStyle/>
          <a:p>
            <a:r>
              <a:rPr lang="en-US" sz="2000"/>
              <a:t>E</a:t>
            </a:r>
            <a:r>
              <a:rPr lang="en-US" sz="2000" baseline="-25000"/>
              <a:t>2</a:t>
            </a:r>
          </a:p>
        </p:txBody>
      </p:sp>
      <p:sp>
        <p:nvSpPr>
          <p:cNvPr id="125980" name="Text Box 28"/>
          <p:cNvSpPr txBox="1">
            <a:spLocks noChangeArrowheads="1"/>
          </p:cNvSpPr>
          <p:nvPr/>
        </p:nvSpPr>
        <p:spPr bwMode="auto">
          <a:xfrm>
            <a:off x="7115175" y="2903538"/>
            <a:ext cx="420688" cy="366712"/>
          </a:xfrm>
          <a:prstGeom prst="rect">
            <a:avLst/>
          </a:prstGeom>
          <a:noFill/>
          <a:ln w="9525">
            <a:noFill/>
            <a:miter lim="800000"/>
            <a:headEnd/>
            <a:tailEnd/>
          </a:ln>
          <a:effectLst/>
        </p:spPr>
        <p:txBody>
          <a:bodyPr wrap="none">
            <a:spAutoFit/>
          </a:bodyPr>
          <a:lstStyle/>
          <a:p>
            <a:r>
              <a:rPr lang="en-US" sz="1800"/>
              <a:t>E</a:t>
            </a:r>
            <a:r>
              <a:rPr lang="en-US" sz="1800" baseline="-25000"/>
              <a:t>4</a:t>
            </a:r>
            <a:endParaRPr lang="en-US" sz="1800"/>
          </a:p>
        </p:txBody>
      </p:sp>
      <p:sp>
        <p:nvSpPr>
          <p:cNvPr id="125985" name="Text Box 33"/>
          <p:cNvSpPr txBox="1">
            <a:spLocks noChangeArrowheads="1"/>
          </p:cNvSpPr>
          <p:nvPr/>
        </p:nvSpPr>
        <p:spPr bwMode="auto">
          <a:xfrm>
            <a:off x="7026275" y="3062288"/>
            <a:ext cx="420688" cy="366712"/>
          </a:xfrm>
          <a:prstGeom prst="rect">
            <a:avLst/>
          </a:prstGeom>
          <a:noFill/>
          <a:ln w="9525">
            <a:noFill/>
            <a:miter lim="800000"/>
            <a:headEnd/>
            <a:tailEnd/>
          </a:ln>
          <a:effectLst/>
        </p:spPr>
        <p:txBody>
          <a:bodyPr wrap="none">
            <a:spAutoFit/>
          </a:bodyPr>
          <a:lstStyle/>
          <a:p>
            <a:r>
              <a:rPr lang="en-US" sz="1800"/>
              <a:t>E</a:t>
            </a:r>
            <a:r>
              <a:rPr lang="en-US" sz="1800" baseline="-25000"/>
              <a:t>3</a:t>
            </a:r>
            <a:endParaRPr lang="en-US" sz="1800"/>
          </a:p>
        </p:txBody>
      </p:sp>
      <p:sp>
        <p:nvSpPr>
          <p:cNvPr id="16" name="Rectangle 15"/>
          <p:cNvSpPr/>
          <p:nvPr/>
        </p:nvSpPr>
        <p:spPr>
          <a:xfrm>
            <a:off x="1219200" y="4114800"/>
            <a:ext cx="7620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p:bldP spid="16" grpId="0" animBg="1"/>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B10042EF-84E1-45CC-BD6A-EC952E611AD1}" type="slidenum">
              <a:rPr lang="en-US"/>
              <a:pPr/>
              <a:t>56</a:t>
            </a:fld>
            <a:endParaRPr lang="en-US"/>
          </a:p>
        </p:txBody>
      </p:sp>
      <p:sp>
        <p:nvSpPr>
          <p:cNvPr id="244738" name="Text Box 2"/>
          <p:cNvSpPr txBox="1">
            <a:spLocks noChangeArrowheads="1"/>
          </p:cNvSpPr>
          <p:nvPr/>
        </p:nvSpPr>
        <p:spPr bwMode="auto">
          <a:xfrm>
            <a:off x="800100" y="120650"/>
            <a:ext cx="7795248" cy="769441"/>
          </a:xfrm>
          <a:prstGeom prst="rect">
            <a:avLst/>
          </a:prstGeom>
          <a:noFill/>
          <a:ln w="9525">
            <a:noFill/>
            <a:miter lim="800000"/>
            <a:headEnd/>
            <a:tailEnd/>
          </a:ln>
          <a:effectLst/>
        </p:spPr>
        <p:txBody>
          <a:bodyPr wrap="none">
            <a:spAutoFit/>
          </a:bodyPr>
          <a:lstStyle/>
          <a:p>
            <a:r>
              <a:rPr lang="en-US" sz="2200" dirty="0" smtClean="0"/>
              <a:t>If electron </a:t>
            </a:r>
            <a:r>
              <a:rPr lang="en-US" sz="2200" dirty="0"/>
              <a:t>going around in little orbits, important implications from</a:t>
            </a:r>
          </a:p>
          <a:p>
            <a:r>
              <a:rPr lang="en-US" sz="2200" dirty="0"/>
              <a:t>classical </a:t>
            </a:r>
            <a:r>
              <a:rPr lang="en-US" sz="2200" dirty="0" smtClean="0"/>
              <a:t>physics</a:t>
            </a:r>
            <a:endParaRPr lang="en-US" sz="2200" i="1" dirty="0"/>
          </a:p>
        </p:txBody>
      </p:sp>
      <p:sp>
        <p:nvSpPr>
          <p:cNvPr id="244739" name="Oval 3"/>
          <p:cNvSpPr>
            <a:spLocks noChangeArrowheads="1"/>
          </p:cNvSpPr>
          <p:nvPr/>
        </p:nvSpPr>
        <p:spPr bwMode="auto">
          <a:xfrm>
            <a:off x="3165475" y="2779713"/>
            <a:ext cx="255588" cy="254000"/>
          </a:xfrm>
          <a:prstGeom prst="ellipse">
            <a:avLst/>
          </a:prstGeom>
          <a:solidFill>
            <a:srgbClr val="990033"/>
          </a:solidFill>
          <a:ln w="9525">
            <a:solidFill>
              <a:schemeClr val="tx1"/>
            </a:solidFill>
            <a:round/>
            <a:headEnd/>
            <a:tailEnd/>
          </a:ln>
          <a:effectLst/>
        </p:spPr>
        <p:txBody>
          <a:bodyPr wrap="none" anchor="ctr"/>
          <a:lstStyle/>
          <a:p>
            <a:pPr algn="ctr">
              <a:lnSpc>
                <a:spcPct val="70000"/>
              </a:lnSpc>
            </a:pPr>
            <a:r>
              <a:rPr lang="en-US" sz="2200">
                <a:solidFill>
                  <a:schemeClr val="bg1"/>
                </a:solidFill>
              </a:rPr>
              <a:t>+</a:t>
            </a:r>
          </a:p>
        </p:txBody>
      </p:sp>
      <p:sp>
        <p:nvSpPr>
          <p:cNvPr id="244740" name="Oval 4"/>
          <p:cNvSpPr>
            <a:spLocks noChangeArrowheads="1"/>
          </p:cNvSpPr>
          <p:nvPr/>
        </p:nvSpPr>
        <p:spPr bwMode="auto">
          <a:xfrm>
            <a:off x="1679575" y="1427163"/>
            <a:ext cx="3195638" cy="2963862"/>
          </a:xfrm>
          <a:prstGeom prst="ellipse">
            <a:avLst/>
          </a:prstGeom>
          <a:noFill/>
          <a:ln w="9525">
            <a:solidFill>
              <a:schemeClr val="tx1"/>
            </a:solidFill>
            <a:prstDash val="dash"/>
            <a:round/>
            <a:headEnd/>
            <a:tailEnd/>
          </a:ln>
          <a:effectLst/>
        </p:spPr>
        <p:txBody>
          <a:bodyPr wrap="none" anchor="ctr"/>
          <a:lstStyle/>
          <a:p>
            <a:endParaRPr lang="en-US"/>
          </a:p>
        </p:txBody>
      </p:sp>
      <p:sp>
        <p:nvSpPr>
          <p:cNvPr id="244741" name="Oval 5"/>
          <p:cNvSpPr>
            <a:spLocks noChangeArrowheads="1"/>
          </p:cNvSpPr>
          <p:nvPr/>
        </p:nvSpPr>
        <p:spPr bwMode="auto">
          <a:xfrm>
            <a:off x="3114675" y="1301750"/>
            <a:ext cx="200025" cy="222250"/>
          </a:xfrm>
          <a:prstGeom prst="ellipse">
            <a:avLst/>
          </a:prstGeom>
          <a:solidFill>
            <a:schemeClr val="accent1"/>
          </a:solidFill>
          <a:ln w="9525">
            <a:solidFill>
              <a:schemeClr val="tx1"/>
            </a:solidFill>
            <a:round/>
            <a:headEnd/>
            <a:tailEnd/>
          </a:ln>
          <a:effectLst/>
        </p:spPr>
        <p:txBody>
          <a:bodyPr wrap="none" anchor="ctr"/>
          <a:lstStyle/>
          <a:p>
            <a:pPr algn="ctr"/>
            <a:r>
              <a:rPr lang="en-US" b="1"/>
              <a:t>-</a:t>
            </a:r>
          </a:p>
        </p:txBody>
      </p:sp>
      <p:sp>
        <p:nvSpPr>
          <p:cNvPr id="244742" name="Line 6"/>
          <p:cNvSpPr>
            <a:spLocks noChangeShapeType="1"/>
          </p:cNvSpPr>
          <p:nvPr/>
        </p:nvSpPr>
        <p:spPr bwMode="auto">
          <a:xfrm flipH="1" flipV="1">
            <a:off x="3236913" y="1619250"/>
            <a:ext cx="25400" cy="1127125"/>
          </a:xfrm>
          <a:prstGeom prst="line">
            <a:avLst/>
          </a:prstGeom>
          <a:noFill/>
          <a:ln w="9525">
            <a:solidFill>
              <a:schemeClr val="tx1"/>
            </a:solidFill>
            <a:prstDash val="sysDot"/>
            <a:round/>
            <a:headEnd type="arrow" w="med" len="med"/>
            <a:tailEnd type="arrow" w="med" len="med"/>
          </a:ln>
          <a:effectLst/>
        </p:spPr>
        <p:txBody>
          <a:bodyPr/>
          <a:lstStyle/>
          <a:p>
            <a:endParaRPr lang="en-US"/>
          </a:p>
        </p:txBody>
      </p:sp>
      <p:sp>
        <p:nvSpPr>
          <p:cNvPr id="244743" name="Text Box 7"/>
          <p:cNvSpPr txBox="1">
            <a:spLocks noChangeArrowheads="1"/>
          </p:cNvSpPr>
          <p:nvPr/>
        </p:nvSpPr>
        <p:spPr bwMode="auto">
          <a:xfrm>
            <a:off x="2973388" y="1938338"/>
            <a:ext cx="285750" cy="457200"/>
          </a:xfrm>
          <a:prstGeom prst="rect">
            <a:avLst/>
          </a:prstGeom>
          <a:noFill/>
          <a:ln w="9525">
            <a:noFill/>
            <a:miter lim="800000"/>
            <a:headEnd/>
            <a:tailEnd/>
          </a:ln>
          <a:effectLst/>
        </p:spPr>
        <p:txBody>
          <a:bodyPr wrap="none">
            <a:spAutoFit/>
          </a:bodyPr>
          <a:lstStyle/>
          <a:p>
            <a:r>
              <a:rPr lang="en-US"/>
              <a:t>r</a:t>
            </a:r>
          </a:p>
        </p:txBody>
      </p:sp>
      <p:sp>
        <p:nvSpPr>
          <p:cNvPr id="244744" name="Text Box 8"/>
          <p:cNvSpPr txBox="1">
            <a:spLocks noChangeArrowheads="1"/>
          </p:cNvSpPr>
          <p:nvPr/>
        </p:nvSpPr>
        <p:spPr bwMode="auto">
          <a:xfrm>
            <a:off x="3346450" y="981075"/>
            <a:ext cx="336550" cy="457200"/>
          </a:xfrm>
          <a:prstGeom prst="rect">
            <a:avLst/>
          </a:prstGeom>
          <a:noFill/>
          <a:ln w="9525">
            <a:noFill/>
            <a:miter lim="800000"/>
            <a:headEnd/>
            <a:tailEnd/>
          </a:ln>
          <a:effectLst/>
        </p:spPr>
        <p:txBody>
          <a:bodyPr wrap="none">
            <a:spAutoFit/>
          </a:bodyPr>
          <a:lstStyle/>
          <a:p>
            <a:r>
              <a:rPr lang="en-US"/>
              <a:t>v</a:t>
            </a:r>
          </a:p>
        </p:txBody>
      </p:sp>
      <p:sp>
        <p:nvSpPr>
          <p:cNvPr id="244745" name="Line 9"/>
          <p:cNvSpPr>
            <a:spLocks noChangeShapeType="1"/>
          </p:cNvSpPr>
          <p:nvPr/>
        </p:nvSpPr>
        <p:spPr bwMode="auto">
          <a:xfrm>
            <a:off x="3436938" y="1344613"/>
            <a:ext cx="319087" cy="42862"/>
          </a:xfrm>
          <a:prstGeom prst="line">
            <a:avLst/>
          </a:prstGeom>
          <a:noFill/>
          <a:ln w="9525">
            <a:solidFill>
              <a:schemeClr val="tx1"/>
            </a:solidFill>
            <a:round/>
            <a:headEnd/>
            <a:tailEnd type="triangle" w="med" len="med"/>
          </a:ln>
          <a:effectLst/>
        </p:spPr>
        <p:txBody>
          <a:bodyPr/>
          <a:lstStyle/>
          <a:p>
            <a:endParaRPr lang="en-US"/>
          </a:p>
        </p:txBody>
      </p:sp>
      <p:sp>
        <p:nvSpPr>
          <p:cNvPr id="244746" name="Text Box 10"/>
          <p:cNvSpPr txBox="1">
            <a:spLocks noChangeArrowheads="1"/>
          </p:cNvSpPr>
          <p:nvPr/>
        </p:nvSpPr>
        <p:spPr bwMode="auto">
          <a:xfrm>
            <a:off x="4886325" y="936625"/>
            <a:ext cx="3291386" cy="769441"/>
          </a:xfrm>
          <a:prstGeom prst="rect">
            <a:avLst/>
          </a:prstGeom>
          <a:noFill/>
          <a:ln w="9525">
            <a:noFill/>
            <a:miter lim="800000"/>
            <a:headEnd/>
            <a:tailEnd/>
          </a:ln>
          <a:effectLst/>
        </p:spPr>
        <p:txBody>
          <a:bodyPr wrap="none">
            <a:spAutoFit/>
          </a:bodyPr>
          <a:lstStyle/>
          <a:p>
            <a:r>
              <a:rPr lang="en-US" sz="2200" dirty="0"/>
              <a:t>Basic connections between</a:t>
            </a:r>
          </a:p>
          <a:p>
            <a:r>
              <a:rPr lang="en-US" sz="2200" dirty="0" err="1"/>
              <a:t>r</a:t>
            </a:r>
            <a:r>
              <a:rPr lang="en-US" sz="2200" dirty="0"/>
              <a:t>, </a:t>
            </a:r>
            <a:r>
              <a:rPr lang="en-US" sz="2200" dirty="0" err="1"/>
              <a:t>v</a:t>
            </a:r>
            <a:r>
              <a:rPr lang="en-US" sz="2200" dirty="0"/>
              <a:t>, and energy!</a:t>
            </a:r>
          </a:p>
        </p:txBody>
      </p:sp>
      <p:sp>
        <p:nvSpPr>
          <p:cNvPr id="244747" name="Text Box 11"/>
          <p:cNvSpPr txBox="1">
            <a:spLocks noChangeArrowheads="1"/>
          </p:cNvSpPr>
          <p:nvPr/>
        </p:nvSpPr>
        <p:spPr bwMode="auto">
          <a:xfrm>
            <a:off x="4979988" y="1774825"/>
            <a:ext cx="4164012" cy="2800766"/>
          </a:xfrm>
          <a:prstGeom prst="rect">
            <a:avLst/>
          </a:prstGeom>
          <a:noFill/>
          <a:ln w="9525">
            <a:noFill/>
            <a:miter lim="800000"/>
            <a:headEnd/>
            <a:tailEnd/>
          </a:ln>
          <a:effectLst/>
        </p:spPr>
        <p:txBody>
          <a:bodyPr>
            <a:spAutoFit/>
          </a:bodyPr>
          <a:lstStyle/>
          <a:p>
            <a:pPr marL="520700" indent="-520700"/>
            <a:r>
              <a:rPr lang="en-US" sz="2200" dirty="0" err="1"/>
              <a:t>F</a:t>
            </a:r>
            <a:r>
              <a:rPr lang="en-US" sz="2200" dirty="0"/>
              <a:t> = ma= </a:t>
            </a:r>
            <a:r>
              <a:rPr lang="en-US" sz="2200" dirty="0" err="1"/>
              <a:t>F</a:t>
            </a:r>
            <a:r>
              <a:rPr lang="en-US" sz="2200" baseline="-25000" dirty="0" err="1"/>
              <a:t>cent</a:t>
            </a:r>
            <a:r>
              <a:rPr lang="en-US" sz="2200" dirty="0"/>
              <a:t> = ?</a:t>
            </a:r>
          </a:p>
          <a:p>
            <a:pPr marL="520700" indent="-520700"/>
            <a:r>
              <a:rPr lang="en-US" sz="2200" dirty="0"/>
              <a:t>           (quick memory check)</a:t>
            </a:r>
          </a:p>
          <a:p>
            <a:pPr marL="520700" indent="-520700"/>
            <a:r>
              <a:rPr lang="en-US" sz="2200" dirty="0"/>
              <a:t>a)  -</a:t>
            </a:r>
            <a:r>
              <a:rPr lang="en-US" sz="2200" dirty="0" err="1"/>
              <a:t>mv</a:t>
            </a:r>
            <a:endParaRPr lang="en-US" sz="2200" dirty="0"/>
          </a:p>
          <a:p>
            <a:pPr marL="520700" indent="-520700"/>
            <a:r>
              <a:rPr lang="en-US" sz="2200" dirty="0" err="1"/>
              <a:t>b</a:t>
            </a:r>
            <a:r>
              <a:rPr lang="en-US" sz="2200" dirty="0"/>
              <a:t>)  -mv</a:t>
            </a:r>
            <a:r>
              <a:rPr lang="en-US" sz="2200" baseline="30000" dirty="0"/>
              <a:t>2</a:t>
            </a:r>
            <a:r>
              <a:rPr lang="en-US" sz="2200" dirty="0"/>
              <a:t>/r</a:t>
            </a:r>
          </a:p>
          <a:p>
            <a:pPr marL="520700" indent="-520700"/>
            <a:r>
              <a:rPr lang="en-US" sz="2200" dirty="0" err="1"/>
              <a:t>c</a:t>
            </a:r>
            <a:r>
              <a:rPr lang="en-US" sz="2200" dirty="0"/>
              <a:t>)  -v</a:t>
            </a:r>
            <a:r>
              <a:rPr lang="en-US" sz="2200" baseline="30000" dirty="0"/>
              <a:t>2</a:t>
            </a:r>
            <a:r>
              <a:rPr lang="en-US" sz="2200" dirty="0"/>
              <a:t>/r</a:t>
            </a:r>
            <a:r>
              <a:rPr lang="en-US" sz="2200" baseline="30000" dirty="0"/>
              <a:t>2</a:t>
            </a:r>
          </a:p>
          <a:p>
            <a:pPr marL="520700" indent="-520700"/>
            <a:r>
              <a:rPr lang="en-US" sz="2200" dirty="0" err="1"/>
              <a:t>d</a:t>
            </a:r>
            <a:r>
              <a:rPr lang="en-US" sz="2200" dirty="0"/>
              <a:t>)  -</a:t>
            </a:r>
            <a:r>
              <a:rPr lang="en-US" sz="2200" dirty="0" err="1"/>
              <a:t>mvr</a:t>
            </a:r>
            <a:endParaRPr lang="en-US" sz="2200" dirty="0"/>
          </a:p>
          <a:p>
            <a:pPr marL="520700" indent="-520700"/>
            <a:r>
              <a:rPr lang="en-US" sz="2200" dirty="0" err="1"/>
              <a:t>e</a:t>
            </a:r>
            <a:r>
              <a:rPr lang="en-US" sz="2200" dirty="0"/>
              <a:t>)  don’t remember learning  anything related to this</a:t>
            </a:r>
            <a:endParaRPr lang="en-US" sz="2200" baseline="-25000" dirty="0"/>
          </a:p>
        </p:txBody>
      </p:sp>
      <p:sp>
        <p:nvSpPr>
          <p:cNvPr id="244748" name="Line 12"/>
          <p:cNvSpPr>
            <a:spLocks noChangeShapeType="1"/>
          </p:cNvSpPr>
          <p:nvPr/>
        </p:nvSpPr>
        <p:spPr bwMode="auto">
          <a:xfrm>
            <a:off x="4130675" y="2897188"/>
            <a:ext cx="0" cy="0"/>
          </a:xfrm>
          <a:prstGeom prst="line">
            <a:avLst/>
          </a:prstGeom>
          <a:noFill/>
          <a:ln w="9525">
            <a:solidFill>
              <a:schemeClr val="tx1"/>
            </a:solidFill>
            <a:round/>
            <a:headEnd/>
            <a:tailEnd type="triangle" w="med" len="med"/>
          </a:ln>
          <a:effectLst/>
        </p:spPr>
        <p:txBody>
          <a:bodyPr/>
          <a:lstStyle/>
          <a:p>
            <a:endParaRPr lang="en-US"/>
          </a:p>
        </p:txBody>
      </p:sp>
      <p:sp>
        <p:nvSpPr>
          <p:cNvPr id="244749" name="Text Box 13"/>
          <p:cNvSpPr txBox="1">
            <a:spLocks noChangeArrowheads="1"/>
          </p:cNvSpPr>
          <p:nvPr/>
        </p:nvSpPr>
        <p:spPr bwMode="auto">
          <a:xfrm>
            <a:off x="1314450" y="4848225"/>
            <a:ext cx="6959600" cy="1446550"/>
          </a:xfrm>
          <a:prstGeom prst="rect">
            <a:avLst/>
          </a:prstGeom>
          <a:noFill/>
          <a:ln w="9525">
            <a:noFill/>
            <a:miter lim="800000"/>
            <a:headEnd/>
            <a:tailEnd/>
          </a:ln>
          <a:effectLst/>
        </p:spPr>
        <p:txBody>
          <a:bodyPr>
            <a:spAutoFit/>
          </a:bodyPr>
          <a:lstStyle/>
          <a:p>
            <a:pPr>
              <a:tabLst>
                <a:tab pos="1939925" algn="l"/>
                <a:tab pos="2909888" algn="l"/>
              </a:tabLst>
            </a:pPr>
            <a:r>
              <a:rPr lang="en-US" sz="2200" dirty="0" err="1"/>
              <a:t>Ans</a:t>
            </a:r>
            <a:r>
              <a:rPr lang="en-US" sz="2200" dirty="0"/>
              <a:t> </a:t>
            </a:r>
            <a:r>
              <a:rPr lang="en-US" sz="2200" dirty="0" err="1"/>
              <a:t>b</a:t>
            </a:r>
            <a:r>
              <a:rPr lang="en-US" sz="2200" dirty="0"/>
              <a:t>) </a:t>
            </a:r>
            <a:r>
              <a:rPr lang="en-US" sz="2200" dirty="0" err="1"/>
              <a:t>F</a:t>
            </a:r>
            <a:r>
              <a:rPr lang="en-US" sz="2200" baseline="-25000" dirty="0" err="1"/>
              <a:t>cent</a:t>
            </a:r>
            <a:r>
              <a:rPr lang="en-US" sz="2200" dirty="0"/>
              <a:t> = -mv</a:t>
            </a:r>
            <a:r>
              <a:rPr lang="en-US" sz="2200" baseline="30000" dirty="0"/>
              <a:t>2</a:t>
            </a:r>
            <a:r>
              <a:rPr lang="en-US" sz="2200" dirty="0"/>
              <a:t>/r 		</a:t>
            </a:r>
          </a:p>
          <a:p>
            <a:pPr>
              <a:tabLst>
                <a:tab pos="1939925" algn="l"/>
                <a:tab pos="2909888" algn="l"/>
              </a:tabLst>
            </a:pPr>
            <a:r>
              <a:rPr lang="en-US" sz="2200" dirty="0"/>
              <a:t>Equate to Coulomb force, = </a:t>
            </a:r>
            <a:r>
              <a:rPr lang="en-US" sz="2200" dirty="0" err="1"/>
              <a:t>kq</a:t>
            </a:r>
            <a:r>
              <a:rPr lang="en-US" sz="2200" baseline="-25000" dirty="0"/>
              <a:t>+</a:t>
            </a:r>
            <a:r>
              <a:rPr lang="en-US" sz="2200" dirty="0"/>
              <a:t> q</a:t>
            </a:r>
            <a:r>
              <a:rPr lang="en-US" sz="2200" baseline="-25000" dirty="0"/>
              <a:t>-</a:t>
            </a:r>
            <a:r>
              <a:rPr lang="en-US" sz="2200" dirty="0"/>
              <a:t>/r</a:t>
            </a:r>
            <a:r>
              <a:rPr lang="en-US" sz="2200" baseline="30000" dirty="0"/>
              <a:t>2</a:t>
            </a:r>
            <a:r>
              <a:rPr lang="en-US" sz="2200" dirty="0"/>
              <a:t>,</a:t>
            </a:r>
          </a:p>
          <a:p>
            <a:pPr>
              <a:tabLst>
                <a:tab pos="1939925" algn="l"/>
                <a:tab pos="2909888" algn="l"/>
              </a:tabLst>
            </a:pPr>
            <a:r>
              <a:rPr lang="en-US" sz="2200" dirty="0"/>
              <a:t>	mv</a:t>
            </a:r>
            <a:r>
              <a:rPr lang="en-US" sz="2200" baseline="30000" dirty="0"/>
              <a:t>2</a:t>
            </a:r>
            <a:r>
              <a:rPr lang="en-US" sz="2200" dirty="0"/>
              <a:t>/r =ke</a:t>
            </a:r>
            <a:r>
              <a:rPr lang="en-US" sz="2200" baseline="30000" dirty="0"/>
              <a:t>2</a:t>
            </a:r>
            <a:r>
              <a:rPr lang="en-US" sz="2200" dirty="0"/>
              <a:t>/r</a:t>
            </a:r>
            <a:r>
              <a:rPr lang="en-US" sz="2200" baseline="30000" dirty="0"/>
              <a:t>2</a:t>
            </a:r>
          </a:p>
          <a:p>
            <a:pPr>
              <a:tabLst>
                <a:tab pos="1939925" algn="l"/>
                <a:tab pos="2909888" algn="l"/>
              </a:tabLst>
            </a:pPr>
            <a:r>
              <a:rPr lang="en-US" sz="2200" b="1" baseline="30000" dirty="0">
                <a:solidFill>
                  <a:schemeClr val="accent2"/>
                </a:solidFill>
              </a:rPr>
              <a:t>	</a:t>
            </a:r>
            <a:r>
              <a:rPr lang="en-US" sz="2200" b="1" dirty="0">
                <a:solidFill>
                  <a:schemeClr val="accent2"/>
                </a:solidFill>
              </a:rPr>
              <a:t>mv</a:t>
            </a:r>
            <a:r>
              <a:rPr lang="en-US" sz="2200" b="1" baseline="30000" dirty="0">
                <a:solidFill>
                  <a:schemeClr val="accent2"/>
                </a:solidFill>
              </a:rPr>
              <a:t>2</a:t>
            </a:r>
            <a:r>
              <a:rPr lang="en-US" sz="2200" b="1" dirty="0">
                <a:solidFill>
                  <a:schemeClr val="accent2"/>
                </a:solidFill>
              </a:rPr>
              <a:t>  = ke</a:t>
            </a:r>
            <a:r>
              <a:rPr lang="en-US" sz="2200" b="1" baseline="30000" dirty="0">
                <a:solidFill>
                  <a:schemeClr val="accent2"/>
                </a:solidFill>
              </a:rPr>
              <a:t>2</a:t>
            </a:r>
            <a:r>
              <a:rPr lang="en-US" sz="2200" b="1" dirty="0">
                <a:solidFill>
                  <a:schemeClr val="accent2"/>
                </a:solidFill>
              </a:rPr>
              <a:t>/r</a:t>
            </a:r>
            <a:endParaRPr lang="en-US" sz="2200" b="1" baseline="30000" dirty="0">
              <a:solidFill>
                <a:schemeClr val="accent2"/>
              </a:solidFill>
            </a:endParaRPr>
          </a:p>
        </p:txBody>
      </p:sp>
      <p:sp>
        <p:nvSpPr>
          <p:cNvPr id="244750" name="Line 14"/>
          <p:cNvSpPr>
            <a:spLocks noChangeShapeType="1"/>
          </p:cNvSpPr>
          <p:nvPr/>
        </p:nvSpPr>
        <p:spPr bwMode="auto">
          <a:xfrm>
            <a:off x="3305175" y="1652588"/>
            <a:ext cx="33338" cy="649287"/>
          </a:xfrm>
          <a:prstGeom prst="line">
            <a:avLst/>
          </a:prstGeom>
          <a:noFill/>
          <a:ln w="9525">
            <a:solidFill>
              <a:schemeClr val="tx1"/>
            </a:solidFill>
            <a:round/>
            <a:headEnd/>
            <a:tailEnd type="triangle" w="med" len="med"/>
          </a:ln>
          <a:effectLst/>
        </p:spPr>
        <p:txBody>
          <a:bodyPr/>
          <a:lstStyle/>
          <a:p>
            <a:endParaRPr lang="en-US"/>
          </a:p>
        </p:txBody>
      </p:sp>
      <p:sp>
        <p:nvSpPr>
          <p:cNvPr id="244751" name="Text Box 15"/>
          <p:cNvSpPr txBox="1">
            <a:spLocks noChangeArrowheads="1"/>
          </p:cNvSpPr>
          <p:nvPr/>
        </p:nvSpPr>
        <p:spPr bwMode="auto">
          <a:xfrm>
            <a:off x="3300413" y="1641475"/>
            <a:ext cx="754062" cy="457200"/>
          </a:xfrm>
          <a:prstGeom prst="rect">
            <a:avLst/>
          </a:prstGeom>
          <a:noFill/>
          <a:ln w="9525">
            <a:noFill/>
            <a:miter lim="800000"/>
            <a:headEnd/>
            <a:tailEnd/>
          </a:ln>
          <a:effectLst/>
        </p:spPr>
        <p:txBody>
          <a:bodyPr wrap="none">
            <a:spAutoFit/>
          </a:bodyPr>
          <a:lstStyle/>
          <a:p>
            <a:r>
              <a:rPr lang="en-US"/>
              <a:t>F</a:t>
            </a:r>
            <a:r>
              <a:rPr lang="en-US" baseline="-25000"/>
              <a:t>cent</a:t>
            </a:r>
          </a:p>
        </p:txBody>
      </p:sp>
      <p:sp>
        <p:nvSpPr>
          <p:cNvPr id="18" name="Rectangle 17"/>
          <p:cNvSpPr/>
          <p:nvPr/>
        </p:nvSpPr>
        <p:spPr>
          <a:xfrm>
            <a:off x="4953000" y="2819400"/>
            <a:ext cx="13716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47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9" grpId="0" build="p"/>
      <p:bldP spid="18" grpId="0" animBg="1"/>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8A61D1DB-7FE0-441D-952F-E8F38EFE20B3}" type="slidenum">
              <a:rPr lang="en-US"/>
              <a:pPr/>
              <a:t>57</a:t>
            </a:fld>
            <a:endParaRPr lang="en-US"/>
          </a:p>
        </p:txBody>
      </p:sp>
      <p:sp>
        <p:nvSpPr>
          <p:cNvPr id="56322" name="Text Box 1026"/>
          <p:cNvSpPr txBox="1">
            <a:spLocks noChangeArrowheads="1"/>
          </p:cNvSpPr>
          <p:nvPr/>
        </p:nvSpPr>
        <p:spPr bwMode="auto">
          <a:xfrm>
            <a:off x="6315075" y="339725"/>
            <a:ext cx="2645075" cy="830997"/>
          </a:xfrm>
          <a:prstGeom prst="rect">
            <a:avLst/>
          </a:prstGeom>
          <a:noFill/>
          <a:ln w="9525">
            <a:noFill/>
            <a:miter lim="800000"/>
            <a:headEnd/>
            <a:tailEnd/>
          </a:ln>
          <a:effectLst/>
        </p:spPr>
        <p:txBody>
          <a:bodyPr wrap="none">
            <a:spAutoFit/>
          </a:bodyPr>
          <a:lstStyle/>
          <a:p>
            <a:r>
              <a:rPr lang="en-US" sz="2400" dirty="0" smtClean="0"/>
              <a:t>(</a:t>
            </a:r>
            <a:r>
              <a:rPr lang="en-US" sz="2400" dirty="0" smtClean="0">
                <a:solidFill>
                  <a:srgbClr val="FF0000"/>
                </a:solidFill>
              </a:rPr>
              <a:t>total) </a:t>
            </a:r>
            <a:r>
              <a:rPr lang="en-US" sz="2400" dirty="0" smtClean="0"/>
              <a:t>Energy levels</a:t>
            </a:r>
            <a:endParaRPr lang="en-US" sz="2400" dirty="0"/>
          </a:p>
          <a:p>
            <a:r>
              <a:rPr lang="en-US" sz="2400" dirty="0"/>
              <a:t>for </a:t>
            </a:r>
            <a:r>
              <a:rPr lang="en-US" sz="2400" dirty="0" smtClean="0"/>
              <a:t>electrons in </a:t>
            </a:r>
            <a:r>
              <a:rPr lang="en-US" sz="2400" dirty="0" err="1" smtClean="0"/>
              <a:t>H</a:t>
            </a:r>
            <a:endParaRPr lang="en-US" sz="2400" dirty="0"/>
          </a:p>
        </p:txBody>
      </p:sp>
      <p:sp>
        <p:nvSpPr>
          <p:cNvPr id="56323" name="Line 1027"/>
          <p:cNvSpPr>
            <a:spLocks noChangeShapeType="1"/>
          </p:cNvSpPr>
          <p:nvPr/>
        </p:nvSpPr>
        <p:spPr bwMode="auto">
          <a:xfrm>
            <a:off x="6410325" y="3044825"/>
            <a:ext cx="1349375" cy="0"/>
          </a:xfrm>
          <a:prstGeom prst="line">
            <a:avLst/>
          </a:prstGeom>
          <a:noFill/>
          <a:ln w="38100">
            <a:solidFill>
              <a:schemeClr val="tx1"/>
            </a:solidFill>
            <a:round/>
            <a:headEnd/>
            <a:tailEnd/>
          </a:ln>
          <a:effectLst/>
        </p:spPr>
        <p:txBody>
          <a:bodyPr/>
          <a:lstStyle/>
          <a:p>
            <a:endParaRPr lang="en-US"/>
          </a:p>
        </p:txBody>
      </p:sp>
      <p:sp>
        <p:nvSpPr>
          <p:cNvPr id="56324" name="Line 1028"/>
          <p:cNvSpPr>
            <a:spLocks noChangeShapeType="1"/>
          </p:cNvSpPr>
          <p:nvPr/>
        </p:nvSpPr>
        <p:spPr bwMode="auto">
          <a:xfrm>
            <a:off x="6376988" y="2170113"/>
            <a:ext cx="1349375" cy="0"/>
          </a:xfrm>
          <a:prstGeom prst="line">
            <a:avLst/>
          </a:prstGeom>
          <a:noFill/>
          <a:ln w="38100">
            <a:solidFill>
              <a:schemeClr val="tx1"/>
            </a:solidFill>
            <a:round/>
            <a:headEnd/>
            <a:tailEnd/>
          </a:ln>
          <a:effectLst/>
        </p:spPr>
        <p:txBody>
          <a:bodyPr/>
          <a:lstStyle/>
          <a:p>
            <a:endParaRPr lang="en-US"/>
          </a:p>
        </p:txBody>
      </p:sp>
      <p:sp>
        <p:nvSpPr>
          <p:cNvPr id="56325" name="Text Box 1029"/>
          <p:cNvSpPr txBox="1">
            <a:spLocks noChangeArrowheads="1"/>
          </p:cNvSpPr>
          <p:nvPr/>
        </p:nvSpPr>
        <p:spPr bwMode="auto">
          <a:xfrm>
            <a:off x="6399213" y="3027363"/>
            <a:ext cx="1844675" cy="457200"/>
          </a:xfrm>
          <a:prstGeom prst="rect">
            <a:avLst/>
          </a:prstGeom>
          <a:noFill/>
          <a:ln w="9525">
            <a:noFill/>
            <a:miter lim="800000"/>
            <a:headEnd/>
            <a:tailEnd/>
          </a:ln>
          <a:effectLst/>
        </p:spPr>
        <p:txBody>
          <a:bodyPr wrap="none">
            <a:spAutoFit/>
          </a:bodyPr>
          <a:lstStyle/>
          <a:p>
            <a:r>
              <a:rPr lang="en-US" sz="2400"/>
              <a:t>ground level</a:t>
            </a:r>
          </a:p>
        </p:txBody>
      </p:sp>
      <p:sp>
        <p:nvSpPr>
          <p:cNvPr id="56326" name="Line 1030"/>
          <p:cNvSpPr>
            <a:spLocks noChangeShapeType="1"/>
          </p:cNvSpPr>
          <p:nvPr/>
        </p:nvSpPr>
        <p:spPr bwMode="auto">
          <a:xfrm>
            <a:off x="6340475" y="1498600"/>
            <a:ext cx="1349375" cy="0"/>
          </a:xfrm>
          <a:prstGeom prst="line">
            <a:avLst/>
          </a:prstGeom>
          <a:noFill/>
          <a:ln w="38100">
            <a:solidFill>
              <a:schemeClr val="tx1"/>
            </a:solidFill>
            <a:round/>
            <a:headEnd/>
            <a:tailEnd/>
          </a:ln>
          <a:effectLst/>
        </p:spPr>
        <p:txBody>
          <a:bodyPr/>
          <a:lstStyle/>
          <a:p>
            <a:endParaRPr lang="en-US"/>
          </a:p>
        </p:txBody>
      </p:sp>
      <p:sp>
        <p:nvSpPr>
          <p:cNvPr id="56327" name="Line 1031"/>
          <p:cNvSpPr>
            <a:spLocks noChangeShapeType="1"/>
          </p:cNvSpPr>
          <p:nvPr/>
        </p:nvSpPr>
        <p:spPr bwMode="auto">
          <a:xfrm>
            <a:off x="6318250" y="1757363"/>
            <a:ext cx="1349375" cy="0"/>
          </a:xfrm>
          <a:prstGeom prst="line">
            <a:avLst/>
          </a:prstGeom>
          <a:noFill/>
          <a:ln w="38100">
            <a:solidFill>
              <a:schemeClr val="tx1"/>
            </a:solidFill>
            <a:round/>
            <a:headEnd/>
            <a:tailEnd/>
          </a:ln>
          <a:effectLst/>
        </p:spPr>
        <p:txBody>
          <a:bodyPr/>
          <a:lstStyle/>
          <a:p>
            <a:endParaRPr lang="en-US"/>
          </a:p>
        </p:txBody>
      </p:sp>
      <p:sp>
        <p:nvSpPr>
          <p:cNvPr id="56328" name="Text Box 1032"/>
          <p:cNvSpPr txBox="1">
            <a:spLocks noChangeArrowheads="1"/>
          </p:cNvSpPr>
          <p:nvPr/>
        </p:nvSpPr>
        <p:spPr bwMode="auto">
          <a:xfrm>
            <a:off x="7580313" y="2049463"/>
            <a:ext cx="1562100" cy="822325"/>
          </a:xfrm>
          <a:prstGeom prst="rect">
            <a:avLst/>
          </a:prstGeom>
          <a:noFill/>
          <a:ln w="9525">
            <a:noFill/>
            <a:miter lim="800000"/>
            <a:headEnd/>
            <a:tailEnd/>
          </a:ln>
          <a:effectLst/>
        </p:spPr>
        <p:txBody>
          <a:bodyPr wrap="none">
            <a:spAutoFit/>
          </a:bodyPr>
          <a:lstStyle/>
          <a:p>
            <a:r>
              <a:rPr lang="en-US" sz="2400"/>
              <a:t>1</a:t>
            </a:r>
            <a:r>
              <a:rPr lang="en-US" sz="2400" baseline="30000"/>
              <a:t>st</a:t>
            </a:r>
            <a:r>
              <a:rPr lang="en-US" sz="2400"/>
              <a:t> excited</a:t>
            </a:r>
          </a:p>
          <a:p>
            <a:r>
              <a:rPr lang="en-US" sz="2400"/>
              <a:t>level</a:t>
            </a:r>
          </a:p>
        </p:txBody>
      </p:sp>
      <p:sp>
        <p:nvSpPr>
          <p:cNvPr id="56329" name="Text Box 1033"/>
          <p:cNvSpPr txBox="1">
            <a:spLocks noChangeArrowheads="1"/>
          </p:cNvSpPr>
          <p:nvPr/>
        </p:nvSpPr>
        <p:spPr bwMode="auto">
          <a:xfrm>
            <a:off x="7593013" y="1622425"/>
            <a:ext cx="1630362" cy="457200"/>
          </a:xfrm>
          <a:prstGeom prst="rect">
            <a:avLst/>
          </a:prstGeom>
          <a:noFill/>
          <a:ln w="9525">
            <a:noFill/>
            <a:miter lim="800000"/>
            <a:headEnd/>
            <a:tailEnd/>
          </a:ln>
          <a:effectLst/>
        </p:spPr>
        <p:txBody>
          <a:bodyPr wrap="none">
            <a:spAutoFit/>
          </a:bodyPr>
          <a:lstStyle/>
          <a:p>
            <a:r>
              <a:rPr lang="en-US" sz="2400"/>
              <a:t>2</a:t>
            </a:r>
            <a:r>
              <a:rPr lang="en-US" sz="2400" baseline="30000"/>
              <a:t>nd</a:t>
            </a:r>
            <a:r>
              <a:rPr lang="en-US" sz="2400"/>
              <a:t> ex. lev.</a:t>
            </a:r>
          </a:p>
        </p:txBody>
      </p:sp>
      <p:sp>
        <p:nvSpPr>
          <p:cNvPr id="56330" name="Text Box 1034"/>
          <p:cNvSpPr txBox="1">
            <a:spLocks noChangeArrowheads="1"/>
          </p:cNvSpPr>
          <p:nvPr/>
        </p:nvSpPr>
        <p:spPr bwMode="auto">
          <a:xfrm>
            <a:off x="7600950" y="1228725"/>
            <a:ext cx="1674813" cy="457200"/>
          </a:xfrm>
          <a:prstGeom prst="rect">
            <a:avLst/>
          </a:prstGeom>
          <a:noFill/>
          <a:ln w="9525">
            <a:noFill/>
            <a:miter lim="800000"/>
            <a:headEnd/>
            <a:tailEnd/>
          </a:ln>
          <a:effectLst/>
        </p:spPr>
        <p:txBody>
          <a:bodyPr wrap="none">
            <a:spAutoFit/>
          </a:bodyPr>
          <a:lstStyle/>
          <a:p>
            <a:r>
              <a:rPr lang="en-US" sz="2400"/>
              <a:t>3rd ex. lev.</a:t>
            </a:r>
          </a:p>
        </p:txBody>
      </p:sp>
      <p:sp>
        <p:nvSpPr>
          <p:cNvPr id="56331" name="Text Box 1035"/>
          <p:cNvSpPr txBox="1">
            <a:spLocks noChangeArrowheads="1"/>
          </p:cNvSpPr>
          <p:nvPr/>
        </p:nvSpPr>
        <p:spPr bwMode="auto">
          <a:xfrm>
            <a:off x="571500" y="3657600"/>
            <a:ext cx="8572500" cy="3046988"/>
          </a:xfrm>
          <a:prstGeom prst="rect">
            <a:avLst/>
          </a:prstGeom>
          <a:noFill/>
          <a:ln w="9525">
            <a:noFill/>
            <a:miter lim="800000"/>
            <a:headEnd/>
            <a:tailEnd/>
          </a:ln>
          <a:effectLst/>
        </p:spPr>
        <p:txBody>
          <a:bodyPr>
            <a:spAutoFit/>
          </a:bodyPr>
          <a:lstStyle/>
          <a:p>
            <a:pPr marL="403225" indent="-403225"/>
            <a:r>
              <a:rPr lang="en-US" sz="2400" dirty="0"/>
              <a:t>Bohr- “Electron in orbit with only certain particular energies”</a:t>
            </a:r>
            <a:r>
              <a:rPr lang="en-US" sz="2400" dirty="0" smtClean="0"/>
              <a:t>.</a:t>
            </a:r>
          </a:p>
          <a:p>
            <a:pPr marL="403225" indent="-403225"/>
            <a:endParaRPr lang="en-US" sz="2400" dirty="0" smtClean="0"/>
          </a:p>
          <a:p>
            <a:pPr marL="403225" indent="-403225"/>
            <a:r>
              <a:rPr lang="en-US" sz="2400" dirty="0"/>
              <a:t>This implies that an electron in Bohr model of hydrogen atom:</a:t>
            </a:r>
          </a:p>
          <a:p>
            <a:pPr marL="403225" indent="-403225"/>
            <a:r>
              <a:rPr lang="en-US" sz="2400" dirty="0"/>
              <a:t>a. is always at one particular distance from nucleus</a:t>
            </a:r>
          </a:p>
          <a:p>
            <a:pPr marL="403225" indent="-403225"/>
            <a:r>
              <a:rPr lang="en-US" sz="2400" dirty="0" err="1"/>
              <a:t>b</a:t>
            </a:r>
            <a:r>
              <a:rPr lang="en-US" sz="2400" dirty="0"/>
              <a:t>. can be at any distance from nucleus. </a:t>
            </a:r>
          </a:p>
          <a:p>
            <a:pPr marL="403225" indent="-403225"/>
            <a:r>
              <a:rPr lang="en-US" sz="2400" dirty="0" err="1"/>
              <a:t>c</a:t>
            </a:r>
            <a:r>
              <a:rPr lang="en-US" sz="2400" dirty="0"/>
              <a:t>. can be at certain distances from nucleus corresponding to energy levels it can be in.  </a:t>
            </a:r>
          </a:p>
          <a:p>
            <a:pPr marL="403225" indent="-403225"/>
            <a:r>
              <a:rPr lang="en-US" sz="2400" dirty="0" err="1"/>
              <a:t>d</a:t>
            </a:r>
            <a:r>
              <a:rPr lang="en-US" sz="2400" dirty="0"/>
              <a:t>. must always go into center where potential energy lowest</a:t>
            </a:r>
          </a:p>
        </p:txBody>
      </p:sp>
      <p:sp>
        <p:nvSpPr>
          <p:cNvPr id="15" name="Rectangle 14"/>
          <p:cNvSpPr/>
          <p:nvPr/>
        </p:nvSpPr>
        <p:spPr>
          <a:xfrm>
            <a:off x="457200" y="5562600"/>
            <a:ext cx="8686800" cy="762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2169A5-D42A-437B-A809-33DB6641A7E7}" type="slidenum">
              <a:rPr lang="en-US"/>
              <a:pPr/>
              <a:t>58</a:t>
            </a:fld>
            <a:endParaRPr lang="en-US"/>
          </a:p>
        </p:txBody>
      </p:sp>
      <p:sp>
        <p:nvSpPr>
          <p:cNvPr id="21506" name="Rectangle 1026"/>
          <p:cNvSpPr>
            <a:spLocks noGrp="1" noChangeArrowheads="1"/>
          </p:cNvSpPr>
          <p:nvPr>
            <p:ph type="title"/>
          </p:nvPr>
        </p:nvSpPr>
        <p:spPr/>
        <p:txBody>
          <a:bodyPr/>
          <a:lstStyle/>
          <a:p>
            <a:r>
              <a:rPr lang="en-US" sz="3200"/>
              <a:t>Which of the following principles of classical physics is violated in the Bohr model?</a:t>
            </a:r>
          </a:p>
        </p:txBody>
      </p:sp>
      <p:sp>
        <p:nvSpPr>
          <p:cNvPr id="21507" name="Rectangle 1027"/>
          <p:cNvSpPr>
            <a:spLocks noGrp="1" noChangeArrowheads="1"/>
          </p:cNvSpPr>
          <p:nvPr>
            <p:ph type="body" idx="1"/>
          </p:nvPr>
        </p:nvSpPr>
        <p:spPr>
          <a:xfrm>
            <a:off x="457200" y="1600200"/>
            <a:ext cx="8229600" cy="4648200"/>
          </a:xfrm>
        </p:spPr>
        <p:txBody>
          <a:bodyPr/>
          <a:lstStyle/>
          <a:p>
            <a:pPr marL="609600" indent="-609600">
              <a:lnSpc>
                <a:spcPct val="90000"/>
              </a:lnSpc>
              <a:buFontTx/>
              <a:buAutoNum type="alphaUcPeriod"/>
            </a:pPr>
            <a:r>
              <a:rPr lang="en-US" sz="2400" dirty="0"/>
              <a:t>Opposite charges attract with a force inversely proportional to the square of the distance between them.</a:t>
            </a:r>
          </a:p>
          <a:p>
            <a:pPr marL="609600" indent="-609600">
              <a:lnSpc>
                <a:spcPct val="90000"/>
              </a:lnSpc>
              <a:buFontTx/>
              <a:buAutoNum type="alphaUcPeriod"/>
            </a:pPr>
            <a:r>
              <a:rPr lang="en-US" sz="2400" dirty="0"/>
              <a:t>The force on an object is equal to its mass times its acceleration.</a:t>
            </a:r>
          </a:p>
          <a:p>
            <a:pPr marL="609600" indent="-609600">
              <a:lnSpc>
                <a:spcPct val="90000"/>
              </a:lnSpc>
              <a:buFontTx/>
              <a:buAutoNum type="alphaUcPeriod"/>
            </a:pPr>
            <a:r>
              <a:rPr lang="en-US" sz="2400" dirty="0"/>
              <a:t>Accelerating charges radiate energy.</a:t>
            </a:r>
          </a:p>
          <a:p>
            <a:pPr marL="609600" indent="-609600">
              <a:lnSpc>
                <a:spcPct val="90000"/>
              </a:lnSpc>
              <a:buFontTx/>
              <a:buAutoNum type="alphaUcPeriod"/>
            </a:pPr>
            <a:r>
              <a:rPr lang="en-US" sz="2400" dirty="0"/>
              <a:t>Particles always have a well-defined position and momentum.</a:t>
            </a:r>
          </a:p>
          <a:p>
            <a:pPr marL="609600" indent="-609600">
              <a:lnSpc>
                <a:spcPct val="90000"/>
              </a:lnSpc>
              <a:buFontTx/>
              <a:buAutoNum type="alphaUcPeriod"/>
            </a:pPr>
            <a:r>
              <a:rPr lang="en-US" sz="2400" dirty="0"/>
              <a:t>All of the above.</a:t>
            </a:r>
          </a:p>
          <a:p>
            <a:pPr marL="609600" indent="-609600">
              <a:lnSpc>
                <a:spcPct val="90000"/>
              </a:lnSpc>
              <a:buFontTx/>
              <a:buNone/>
            </a:pPr>
            <a:endParaRPr lang="en-US" sz="2400" dirty="0"/>
          </a:p>
          <a:p>
            <a:pPr marL="609600" indent="-609600">
              <a:lnSpc>
                <a:spcPct val="90000"/>
              </a:lnSpc>
              <a:buFontTx/>
              <a:buNone/>
            </a:pPr>
            <a:r>
              <a:rPr lang="en-US" sz="2400" dirty="0"/>
              <a:t>Note that both A &amp; B are used in derivation of Bohr model.</a:t>
            </a:r>
          </a:p>
        </p:txBody>
      </p:sp>
      <p:sp>
        <p:nvSpPr>
          <p:cNvPr id="21508" name="Rectangle 1028"/>
          <p:cNvSpPr>
            <a:spLocks noChangeArrowheads="1"/>
          </p:cNvSpPr>
          <p:nvPr/>
        </p:nvSpPr>
        <p:spPr bwMode="auto">
          <a:xfrm>
            <a:off x="381000" y="3048000"/>
            <a:ext cx="5334000" cy="415925"/>
          </a:xfrm>
          <a:prstGeom prst="rect">
            <a:avLst/>
          </a:prstGeom>
          <a:noFill/>
          <a:ln w="38100">
            <a:solidFill>
              <a:srgbClr val="FF0000"/>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1507">
                                            <p:txEl>
                                              <p:pRg st="2" end="2"/>
                                            </p:txEl>
                                          </p:spTgt>
                                        </p:tgtEl>
                                        <p:attrNameLst>
                                          <p:attrName>style.color</p:attrName>
                                        </p:attrNameLst>
                                      </p:cBhvr>
                                      <p:to>
                                        <a:srgbClr val="FF0000"/>
                                      </p:to>
                                    </p:animClr>
                                  </p:childTnLst>
                                </p:cTn>
                              </p:par>
                              <p:par>
                                <p:cTn id="7" presetID="1" presetClass="entr" presetSubtype="0" fill="hold" grpId="0" nodeType="withEffect">
                                  <p:stCondLst>
                                    <p:cond delay="0"/>
                                  </p:stCondLst>
                                  <p:childTnLst>
                                    <p:set>
                                      <p:cBhvr>
                                        <p:cTn id="8" dur="1" fill="hold">
                                          <p:stCondLst>
                                            <p:cond delay="0"/>
                                          </p:stCondLst>
                                        </p:cTn>
                                        <p:tgtEl>
                                          <p:spTgt spid="215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DC7CDEF3-58C4-4D3B-8102-2B3142D15918}" type="slidenum">
              <a:rPr lang="en-US"/>
              <a:pPr/>
              <a:t>59</a:t>
            </a:fld>
            <a:endParaRPr lang="en-US"/>
          </a:p>
        </p:txBody>
      </p:sp>
      <p:sp>
        <p:nvSpPr>
          <p:cNvPr id="7170" name="Rectangle 2"/>
          <p:cNvSpPr>
            <a:spLocks noGrp="1" noChangeArrowheads="1"/>
          </p:cNvSpPr>
          <p:nvPr>
            <p:ph type="title"/>
          </p:nvPr>
        </p:nvSpPr>
        <p:spPr/>
        <p:txBody>
          <a:bodyPr/>
          <a:lstStyle/>
          <a:p>
            <a:r>
              <a:rPr lang="en-US"/>
              <a:t>deBroglie Waves</a:t>
            </a:r>
          </a:p>
        </p:txBody>
      </p:sp>
      <p:sp>
        <p:nvSpPr>
          <p:cNvPr id="7171" name="Rectangle 3"/>
          <p:cNvSpPr>
            <a:spLocks noGrp="1" noChangeArrowheads="1"/>
          </p:cNvSpPr>
          <p:nvPr>
            <p:ph type="body" idx="1"/>
          </p:nvPr>
        </p:nvSpPr>
        <p:spPr/>
        <p:txBody>
          <a:bodyPr/>
          <a:lstStyle/>
          <a:p>
            <a:pPr marL="533400" indent="-533400">
              <a:lnSpc>
                <a:spcPct val="90000"/>
              </a:lnSpc>
              <a:buFontTx/>
              <a:buNone/>
            </a:pPr>
            <a:r>
              <a:rPr lang="en-US" sz="2800"/>
              <a:t>What is n for electron wave in this picture?</a:t>
            </a:r>
          </a:p>
          <a:p>
            <a:pPr marL="533400" indent="-533400">
              <a:lnSpc>
                <a:spcPct val="90000"/>
              </a:lnSpc>
            </a:pPr>
            <a:endParaRPr lang="en-US" sz="2800"/>
          </a:p>
          <a:p>
            <a:pPr marL="533400" indent="-533400">
              <a:lnSpc>
                <a:spcPct val="90000"/>
              </a:lnSpc>
              <a:buFontTx/>
              <a:buAutoNum type="alphaUcPeriod"/>
            </a:pPr>
            <a:r>
              <a:rPr lang="en-US" sz="2800"/>
              <a:t>1</a:t>
            </a:r>
          </a:p>
          <a:p>
            <a:pPr marL="533400" indent="-533400">
              <a:lnSpc>
                <a:spcPct val="90000"/>
              </a:lnSpc>
              <a:buFontTx/>
              <a:buAutoNum type="alphaUcPeriod"/>
            </a:pPr>
            <a:r>
              <a:rPr lang="en-US" sz="2800"/>
              <a:t>5</a:t>
            </a:r>
          </a:p>
          <a:p>
            <a:pPr marL="533400" indent="-533400">
              <a:lnSpc>
                <a:spcPct val="90000"/>
              </a:lnSpc>
              <a:buFontTx/>
              <a:buAutoNum type="alphaUcPeriod"/>
            </a:pPr>
            <a:r>
              <a:rPr lang="en-US" sz="2800"/>
              <a:t>10</a:t>
            </a:r>
          </a:p>
          <a:p>
            <a:pPr marL="533400" indent="-533400">
              <a:lnSpc>
                <a:spcPct val="90000"/>
              </a:lnSpc>
              <a:buFontTx/>
              <a:buAutoNum type="alphaUcPeriod"/>
            </a:pPr>
            <a:r>
              <a:rPr lang="en-US" sz="2800"/>
              <a:t>20</a:t>
            </a:r>
          </a:p>
          <a:p>
            <a:pPr marL="533400" indent="-533400">
              <a:lnSpc>
                <a:spcPct val="90000"/>
              </a:lnSpc>
              <a:buFontTx/>
              <a:buAutoNum type="alphaUcPeriod"/>
            </a:pPr>
            <a:r>
              <a:rPr lang="en-US" sz="2800"/>
              <a:t>Cannot determine from picture</a:t>
            </a:r>
          </a:p>
          <a:p>
            <a:pPr marL="533400" indent="-533400">
              <a:lnSpc>
                <a:spcPct val="90000"/>
              </a:lnSpc>
            </a:pPr>
            <a:endParaRPr lang="en-US" sz="2800"/>
          </a:p>
          <a:p>
            <a:pPr marL="533400" indent="-533400">
              <a:lnSpc>
                <a:spcPct val="90000"/>
              </a:lnSpc>
              <a:buFontTx/>
              <a:buNone/>
            </a:pPr>
            <a:r>
              <a:rPr lang="en-US" sz="2800">
                <a:solidFill>
                  <a:srgbClr val="FF0000"/>
                </a:solidFill>
              </a:rPr>
              <a:t>Answer: C. 10</a:t>
            </a:r>
          </a:p>
        </p:txBody>
      </p:sp>
      <p:pic>
        <p:nvPicPr>
          <p:cNvPr id="7172" name="Picture 4" descr="deBroglieatom"/>
          <p:cNvPicPr>
            <a:picLocks noChangeAspect="1" noChangeArrowheads="1"/>
          </p:cNvPicPr>
          <p:nvPr/>
        </p:nvPicPr>
        <p:blipFill>
          <a:blip r:embed="rId3" cstate="print"/>
          <a:srcRect/>
          <a:stretch>
            <a:fillRect/>
          </a:stretch>
        </p:blipFill>
        <p:spPr bwMode="auto">
          <a:xfrm>
            <a:off x="4953000" y="2362200"/>
            <a:ext cx="3343275" cy="2098675"/>
          </a:xfrm>
          <a:prstGeom prst="rect">
            <a:avLst/>
          </a:prstGeom>
          <a:noFill/>
        </p:spPr>
      </p:pic>
      <p:grpSp>
        <p:nvGrpSpPr>
          <p:cNvPr id="2" name="Group 15"/>
          <p:cNvGrpSpPr>
            <a:grpSpLocks/>
          </p:cNvGrpSpPr>
          <p:nvPr/>
        </p:nvGrpSpPr>
        <p:grpSpPr bwMode="auto">
          <a:xfrm>
            <a:off x="4648200" y="1981200"/>
            <a:ext cx="3886200" cy="2119313"/>
            <a:chOff x="2928" y="1344"/>
            <a:chExt cx="2448" cy="1335"/>
          </a:xfrm>
        </p:grpSpPr>
        <p:sp>
          <p:nvSpPr>
            <p:cNvPr id="7173" name="Text Box 5"/>
            <p:cNvSpPr txBox="1">
              <a:spLocks noChangeArrowheads="1"/>
            </p:cNvSpPr>
            <p:nvPr/>
          </p:nvSpPr>
          <p:spPr bwMode="auto">
            <a:xfrm>
              <a:off x="2928" y="1872"/>
              <a:ext cx="288" cy="231"/>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1</a:t>
              </a:r>
            </a:p>
          </p:txBody>
        </p:sp>
        <p:sp>
          <p:nvSpPr>
            <p:cNvPr id="7174" name="Text Box 6"/>
            <p:cNvSpPr txBox="1">
              <a:spLocks noChangeArrowheads="1"/>
            </p:cNvSpPr>
            <p:nvPr/>
          </p:nvSpPr>
          <p:spPr bwMode="auto">
            <a:xfrm>
              <a:off x="3216" y="1536"/>
              <a:ext cx="288" cy="231"/>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2</a:t>
              </a:r>
            </a:p>
          </p:txBody>
        </p:sp>
        <p:sp>
          <p:nvSpPr>
            <p:cNvPr id="7175" name="Text Box 7"/>
            <p:cNvSpPr txBox="1">
              <a:spLocks noChangeArrowheads="1"/>
            </p:cNvSpPr>
            <p:nvPr/>
          </p:nvSpPr>
          <p:spPr bwMode="auto">
            <a:xfrm>
              <a:off x="3696" y="1392"/>
              <a:ext cx="288" cy="231"/>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3</a:t>
              </a:r>
            </a:p>
          </p:txBody>
        </p:sp>
        <p:sp>
          <p:nvSpPr>
            <p:cNvPr id="7176" name="Text Box 8"/>
            <p:cNvSpPr txBox="1">
              <a:spLocks noChangeArrowheads="1"/>
            </p:cNvSpPr>
            <p:nvPr/>
          </p:nvSpPr>
          <p:spPr bwMode="auto">
            <a:xfrm>
              <a:off x="4224" y="1344"/>
              <a:ext cx="288" cy="231"/>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4</a:t>
              </a:r>
            </a:p>
          </p:txBody>
        </p:sp>
        <p:sp>
          <p:nvSpPr>
            <p:cNvPr id="7177" name="Text Box 9"/>
            <p:cNvSpPr txBox="1">
              <a:spLocks noChangeArrowheads="1"/>
            </p:cNvSpPr>
            <p:nvPr/>
          </p:nvSpPr>
          <p:spPr bwMode="auto">
            <a:xfrm>
              <a:off x="4752" y="1440"/>
              <a:ext cx="288" cy="231"/>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5</a:t>
              </a:r>
            </a:p>
          </p:txBody>
        </p:sp>
        <p:sp>
          <p:nvSpPr>
            <p:cNvPr id="7178" name="Text Box 10"/>
            <p:cNvSpPr txBox="1">
              <a:spLocks noChangeArrowheads="1"/>
            </p:cNvSpPr>
            <p:nvPr/>
          </p:nvSpPr>
          <p:spPr bwMode="auto">
            <a:xfrm>
              <a:off x="5088" y="1680"/>
              <a:ext cx="288" cy="231"/>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6</a:t>
              </a:r>
            </a:p>
          </p:txBody>
        </p:sp>
        <p:sp>
          <p:nvSpPr>
            <p:cNvPr id="7179" name="Text Box 11"/>
            <p:cNvSpPr txBox="1">
              <a:spLocks noChangeArrowheads="1"/>
            </p:cNvSpPr>
            <p:nvPr/>
          </p:nvSpPr>
          <p:spPr bwMode="auto">
            <a:xfrm>
              <a:off x="4992" y="2112"/>
              <a:ext cx="288" cy="231"/>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7</a:t>
              </a:r>
            </a:p>
          </p:txBody>
        </p:sp>
        <p:sp>
          <p:nvSpPr>
            <p:cNvPr id="7180" name="Text Box 12"/>
            <p:cNvSpPr txBox="1">
              <a:spLocks noChangeArrowheads="1"/>
            </p:cNvSpPr>
            <p:nvPr/>
          </p:nvSpPr>
          <p:spPr bwMode="auto">
            <a:xfrm>
              <a:off x="4656" y="2400"/>
              <a:ext cx="288" cy="231"/>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8</a:t>
              </a:r>
            </a:p>
          </p:txBody>
        </p:sp>
        <p:sp>
          <p:nvSpPr>
            <p:cNvPr id="7181" name="Text Box 13"/>
            <p:cNvSpPr txBox="1">
              <a:spLocks noChangeArrowheads="1"/>
            </p:cNvSpPr>
            <p:nvPr/>
          </p:nvSpPr>
          <p:spPr bwMode="auto">
            <a:xfrm>
              <a:off x="3888" y="2448"/>
              <a:ext cx="288" cy="231"/>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9</a:t>
              </a:r>
            </a:p>
          </p:txBody>
        </p:sp>
        <p:sp>
          <p:nvSpPr>
            <p:cNvPr id="7182" name="Text Box 14"/>
            <p:cNvSpPr txBox="1">
              <a:spLocks noChangeArrowheads="1"/>
            </p:cNvSpPr>
            <p:nvPr/>
          </p:nvSpPr>
          <p:spPr bwMode="auto">
            <a:xfrm>
              <a:off x="3216" y="2400"/>
              <a:ext cx="288" cy="231"/>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10</a:t>
              </a:r>
            </a:p>
          </p:txBody>
        </p:sp>
      </p:grpSp>
      <p:sp>
        <p:nvSpPr>
          <p:cNvPr id="7184" name="Text Box 16"/>
          <p:cNvSpPr txBox="1">
            <a:spLocks noChangeArrowheads="1"/>
          </p:cNvSpPr>
          <p:nvPr/>
        </p:nvSpPr>
        <p:spPr bwMode="auto">
          <a:xfrm>
            <a:off x="3000375" y="5230813"/>
            <a:ext cx="6392863" cy="1311275"/>
          </a:xfrm>
          <a:prstGeom prst="rect">
            <a:avLst/>
          </a:prstGeom>
          <a:noFill/>
          <a:ln w="9525">
            <a:noFill/>
            <a:miter lim="800000"/>
            <a:headEnd/>
            <a:tailEnd/>
          </a:ln>
          <a:effectLst/>
        </p:spPr>
        <p:txBody>
          <a:bodyPr>
            <a:spAutoFit/>
          </a:bodyPr>
          <a:lstStyle/>
          <a:p>
            <a:pPr>
              <a:spcBef>
                <a:spcPct val="50000"/>
              </a:spcBef>
            </a:pPr>
            <a:r>
              <a:rPr lang="en-US" sz="2000">
                <a:solidFill>
                  <a:schemeClr val="accent2"/>
                </a:solidFill>
              </a:rPr>
              <a:t>n = number of wavelengths.</a:t>
            </a:r>
          </a:p>
          <a:p>
            <a:r>
              <a:rPr lang="en-US" sz="2000">
                <a:solidFill>
                  <a:schemeClr val="accent2"/>
                </a:solidFill>
              </a:rPr>
              <a:t>It is </a:t>
            </a:r>
            <a:r>
              <a:rPr lang="en-US" sz="2000" b="1">
                <a:solidFill>
                  <a:schemeClr val="accent2"/>
                </a:solidFill>
              </a:rPr>
              <a:t>also</a:t>
            </a:r>
            <a:r>
              <a:rPr lang="en-US" sz="2000">
                <a:solidFill>
                  <a:schemeClr val="accent2"/>
                </a:solidFill>
              </a:rPr>
              <a:t> the number of the energy level E</a:t>
            </a:r>
            <a:r>
              <a:rPr lang="en-US" sz="2000" baseline="-25000">
                <a:solidFill>
                  <a:schemeClr val="accent2"/>
                </a:solidFill>
              </a:rPr>
              <a:t>n</a:t>
            </a:r>
            <a:r>
              <a:rPr lang="en-US" sz="2000">
                <a:solidFill>
                  <a:schemeClr val="accent2"/>
                </a:solidFill>
              </a:rPr>
              <a:t> = -13.6/n</a:t>
            </a:r>
            <a:r>
              <a:rPr lang="en-US" sz="2000" baseline="30000">
                <a:solidFill>
                  <a:schemeClr val="accent2"/>
                </a:solidFill>
              </a:rPr>
              <a:t>2</a:t>
            </a:r>
            <a:r>
              <a:rPr lang="en-US" sz="2000">
                <a:solidFill>
                  <a:schemeClr val="accent2"/>
                </a:solidFill>
              </a:rPr>
              <a:t>.</a:t>
            </a:r>
          </a:p>
          <a:p>
            <a:r>
              <a:rPr lang="en-US" sz="2000">
                <a:solidFill>
                  <a:schemeClr val="accent2"/>
                </a:solidFill>
              </a:rPr>
              <a:t>So the wave above corresponds to</a:t>
            </a:r>
          </a:p>
          <a:p>
            <a:r>
              <a:rPr lang="en-US" sz="2000">
                <a:solidFill>
                  <a:schemeClr val="accent2"/>
                </a:solidFill>
              </a:rPr>
              <a:t>  E</a:t>
            </a:r>
            <a:r>
              <a:rPr lang="en-US" sz="2000" baseline="-25000">
                <a:solidFill>
                  <a:schemeClr val="accent2"/>
                </a:solidFill>
              </a:rPr>
              <a:t>10</a:t>
            </a:r>
            <a:r>
              <a:rPr lang="en-US" sz="2000">
                <a:solidFill>
                  <a:schemeClr val="accent2"/>
                </a:solidFill>
              </a:rPr>
              <a:t> = -13.6/10</a:t>
            </a:r>
            <a:r>
              <a:rPr lang="en-US" sz="2000" baseline="30000">
                <a:solidFill>
                  <a:schemeClr val="accent2"/>
                </a:solidFill>
              </a:rPr>
              <a:t>2</a:t>
            </a:r>
            <a:r>
              <a:rPr lang="en-US" sz="2000">
                <a:solidFill>
                  <a:schemeClr val="accent2"/>
                </a:solidFill>
              </a:rPr>
              <a:t> = -0.136eV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Plane Waves vs. Wave Packets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3" name="Group 2"/>
          <p:cNvGrpSpPr/>
          <p:nvPr/>
        </p:nvGrpSpPr>
        <p:grpSpPr>
          <a:xfrm>
            <a:off x="152399" y="1843088"/>
            <a:ext cx="8839201" cy="568325"/>
            <a:chOff x="0" y="1843088"/>
            <a:chExt cx="9320213" cy="568325"/>
          </a:xfrm>
        </p:grpSpPr>
        <p:sp>
          <p:nvSpPr>
            <p:cNvPr id="4" name="Freeform 4"/>
            <p:cNvSpPr>
              <a:spLocks/>
            </p:cNvSpPr>
            <p:nvPr/>
          </p:nvSpPr>
          <p:spPr bwMode="auto">
            <a:xfrm>
              <a:off x="0" y="1857375"/>
              <a:ext cx="2055813"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5" name="Freeform 5"/>
            <p:cNvSpPr>
              <a:spLocks/>
            </p:cNvSpPr>
            <p:nvPr/>
          </p:nvSpPr>
          <p:spPr bwMode="auto">
            <a:xfrm>
              <a:off x="1820863" y="1865313"/>
              <a:ext cx="2055812"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6" name="Freeform 6"/>
            <p:cNvSpPr>
              <a:spLocks/>
            </p:cNvSpPr>
            <p:nvPr/>
          </p:nvSpPr>
          <p:spPr bwMode="auto">
            <a:xfrm>
              <a:off x="3630613" y="1857375"/>
              <a:ext cx="2055812"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7" name="Freeform 7"/>
            <p:cNvSpPr>
              <a:spLocks/>
            </p:cNvSpPr>
            <p:nvPr/>
          </p:nvSpPr>
          <p:spPr bwMode="auto">
            <a:xfrm>
              <a:off x="5443538" y="1843088"/>
              <a:ext cx="2055812"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8" name="Freeform 8"/>
            <p:cNvSpPr>
              <a:spLocks/>
            </p:cNvSpPr>
            <p:nvPr/>
          </p:nvSpPr>
          <p:spPr bwMode="auto">
            <a:xfrm>
              <a:off x="7264400" y="1851025"/>
              <a:ext cx="2055813"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grpSp>
      <p:graphicFrame>
        <p:nvGraphicFramePr>
          <p:cNvPr id="9" name="Object 8"/>
          <p:cNvGraphicFramePr>
            <a:graphicFrameLocks noChangeAspect="1"/>
          </p:cNvGraphicFramePr>
          <p:nvPr/>
        </p:nvGraphicFramePr>
        <p:xfrm>
          <a:off x="2362200" y="1143000"/>
          <a:ext cx="4259263" cy="693737"/>
        </p:xfrm>
        <a:graphic>
          <a:graphicData uri="http://schemas.openxmlformats.org/presentationml/2006/ole">
            <p:oleObj spid="_x0000_s295938" name="Equation" r:id="rId3" imgW="1714320" imgH="279360" progId="Equation.DSMT4">
              <p:embed/>
            </p:oleObj>
          </a:graphicData>
        </a:graphic>
      </p:graphicFrame>
      <p:pic>
        <p:nvPicPr>
          <p:cNvPr id="10" name="Picture 9"/>
          <p:cNvPicPr>
            <a:picLocks noChangeAspect="1" noChangeArrowheads="1"/>
          </p:cNvPicPr>
          <p:nvPr/>
        </p:nvPicPr>
        <p:blipFill>
          <a:blip r:embed="rId4" cstate="print"/>
          <a:srcRect/>
          <a:stretch>
            <a:fillRect/>
          </a:stretch>
        </p:blipFill>
        <p:spPr bwMode="auto">
          <a:xfrm>
            <a:off x="0" y="3429000"/>
            <a:ext cx="9144000" cy="1000125"/>
          </a:xfrm>
          <a:prstGeom prst="rect">
            <a:avLst/>
          </a:prstGeom>
          <a:noFill/>
        </p:spPr>
      </p:pic>
      <p:graphicFrame>
        <p:nvGraphicFramePr>
          <p:cNvPr id="11" name="Object 10"/>
          <p:cNvGraphicFramePr>
            <a:graphicFrameLocks noChangeAspect="1"/>
          </p:cNvGraphicFramePr>
          <p:nvPr/>
        </p:nvGraphicFramePr>
        <p:xfrm>
          <a:off x="2057400" y="2667000"/>
          <a:ext cx="5127625" cy="885825"/>
        </p:xfrm>
        <a:graphic>
          <a:graphicData uri="http://schemas.openxmlformats.org/presentationml/2006/ole">
            <p:oleObj spid="_x0000_s295939" name="Equation" r:id="rId5" imgW="2057400" imgH="355320" progId="Equation.DSMT4">
              <p:embed/>
            </p:oleObj>
          </a:graphicData>
        </a:graphic>
      </p:graphicFrame>
      <p:sp>
        <p:nvSpPr>
          <p:cNvPr id="14" name="TextBox 13"/>
          <p:cNvSpPr txBox="1"/>
          <p:nvPr/>
        </p:nvSpPr>
        <p:spPr>
          <a:xfrm>
            <a:off x="0" y="4343400"/>
            <a:ext cx="9144000" cy="3262432"/>
          </a:xfrm>
          <a:prstGeom prst="rect">
            <a:avLst/>
          </a:prstGeom>
          <a:noFill/>
        </p:spPr>
        <p:txBody>
          <a:bodyPr wrap="square" rtlCol="0">
            <a:spAutoFit/>
          </a:bodyPr>
          <a:lstStyle/>
          <a:p>
            <a:r>
              <a:rPr lang="en-US" sz="2400" dirty="0" smtClean="0"/>
              <a:t>For which type of wave are the position (x) and momentum (p) most 	well-defined?</a:t>
            </a:r>
          </a:p>
          <a:p>
            <a:pPr marL="457200" indent="-457200">
              <a:buAutoNum type="alphaUcParenR"/>
            </a:pPr>
            <a:r>
              <a:rPr lang="en-US" sz="2200" dirty="0" smtClean="0"/>
              <a:t>x most well-defined for plane wave, p most well-defined for wave packet.</a:t>
            </a:r>
          </a:p>
          <a:p>
            <a:pPr marL="457200" indent="-457200">
              <a:buAutoNum type="alphaUcParenR"/>
            </a:pPr>
            <a:r>
              <a:rPr lang="en-US" sz="2200" dirty="0" smtClean="0"/>
              <a:t>p most well-defined for plane wave, x most well-defined for wave packet.</a:t>
            </a:r>
          </a:p>
          <a:p>
            <a:pPr marL="457200" indent="-457200">
              <a:buAutoNum type="alphaUcParenR"/>
            </a:pPr>
            <a:r>
              <a:rPr lang="en-US" sz="2200" dirty="0" smtClean="0"/>
              <a:t>p most well-defined for plane wave, x equally well-defined for both.</a:t>
            </a:r>
          </a:p>
          <a:p>
            <a:pPr marL="457200" indent="-457200">
              <a:buAutoNum type="alphaUcParenR"/>
            </a:pPr>
            <a:r>
              <a:rPr lang="en-US" sz="2200" dirty="0" smtClean="0"/>
              <a:t>x most well-defined for wave packet, p equally well-defined for both.</a:t>
            </a:r>
          </a:p>
          <a:p>
            <a:pPr marL="457200" indent="-457200">
              <a:buAutoNum type="alphaUcParenR"/>
            </a:pPr>
            <a:r>
              <a:rPr lang="en-US" sz="2200" dirty="0" smtClean="0"/>
              <a:t>p and x are equally well-defined for both.</a:t>
            </a:r>
          </a:p>
          <a:p>
            <a:endParaRPr lang="en-US" sz="2400" dirty="0" smtClean="0"/>
          </a:p>
          <a:p>
            <a:endParaRPr lang="en-US" sz="2400" dirty="0"/>
          </a:p>
        </p:txBody>
      </p:sp>
      <p:sp>
        <p:nvSpPr>
          <p:cNvPr id="13" name="Rectangle 12"/>
          <p:cNvSpPr/>
          <p:nvPr/>
        </p:nvSpPr>
        <p:spPr>
          <a:xfrm>
            <a:off x="0" y="5410200"/>
            <a:ext cx="89916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F4B026E-3322-458E-8D56-E7AC6268BB4E}" type="slidenum">
              <a:rPr lang="en-US"/>
              <a:pPr/>
              <a:t>60</a:t>
            </a:fld>
            <a:endParaRPr lang="en-US"/>
          </a:p>
        </p:txBody>
      </p:sp>
      <p:sp>
        <p:nvSpPr>
          <p:cNvPr id="19458" name="Rectangle 2"/>
          <p:cNvSpPr>
            <a:spLocks noGrp="1" noChangeArrowheads="1"/>
          </p:cNvSpPr>
          <p:nvPr>
            <p:ph type="title"/>
          </p:nvPr>
        </p:nvSpPr>
        <p:spPr/>
        <p:txBody>
          <a:bodyPr/>
          <a:lstStyle/>
          <a:p>
            <a:r>
              <a:rPr lang="en-US"/>
              <a:t>deBroglie Waves</a:t>
            </a:r>
          </a:p>
        </p:txBody>
      </p:sp>
      <p:sp>
        <p:nvSpPr>
          <p:cNvPr id="19459" name="Rectangle 3"/>
          <p:cNvSpPr>
            <a:spLocks noGrp="1" noChangeArrowheads="1"/>
          </p:cNvSpPr>
          <p:nvPr>
            <p:ph type="body" idx="1"/>
          </p:nvPr>
        </p:nvSpPr>
        <p:spPr>
          <a:xfrm>
            <a:off x="457200" y="3475038"/>
            <a:ext cx="8229600" cy="3154362"/>
          </a:xfrm>
        </p:spPr>
        <p:txBody>
          <a:bodyPr>
            <a:normAutofit lnSpcReduction="10000"/>
          </a:bodyPr>
          <a:lstStyle/>
          <a:p>
            <a:pPr marL="609600" indent="-609600">
              <a:lnSpc>
                <a:spcPct val="90000"/>
              </a:lnSpc>
              <a:buFontTx/>
              <a:buNone/>
            </a:pPr>
            <a:r>
              <a:rPr lang="en-US" sz="2400" dirty="0"/>
              <a:t>	</a:t>
            </a:r>
            <a:endParaRPr lang="en-US" sz="2400" dirty="0">
              <a:sym typeface="Symbol" pitchFamily="-96" charset="2"/>
            </a:endParaRPr>
          </a:p>
          <a:p>
            <a:pPr marL="990600" lvl="1" indent="-533400">
              <a:lnSpc>
                <a:spcPct val="90000"/>
              </a:lnSpc>
              <a:buFontTx/>
              <a:buAutoNum type="alphaUcPeriod"/>
            </a:pPr>
            <a:r>
              <a:rPr lang="en-US" sz="2400" dirty="0">
                <a:sym typeface="Symbol" pitchFamily="-96" charset="2"/>
              </a:rPr>
              <a:t>L = n</a:t>
            </a:r>
            <a:r>
              <a:rPr lang="en-US" sz="2400" dirty="0">
                <a:sym typeface="MT Extra" pitchFamily="-96" charset="0"/>
              </a:rPr>
              <a:t>/r</a:t>
            </a:r>
          </a:p>
          <a:p>
            <a:pPr marL="990600" lvl="1" indent="-533400">
              <a:lnSpc>
                <a:spcPct val="90000"/>
              </a:lnSpc>
              <a:buFontTx/>
              <a:buAutoNum type="alphaUcPeriod"/>
            </a:pPr>
            <a:r>
              <a:rPr lang="en-US" sz="2400" dirty="0">
                <a:sym typeface="Symbol" pitchFamily="-96" charset="2"/>
              </a:rPr>
              <a:t>L = n</a:t>
            </a:r>
            <a:r>
              <a:rPr lang="en-US" sz="2400" dirty="0">
                <a:sym typeface="MT Extra" pitchFamily="-96" charset="0"/>
              </a:rPr>
              <a:t></a:t>
            </a:r>
          </a:p>
          <a:p>
            <a:pPr marL="990600" lvl="1" indent="-533400">
              <a:lnSpc>
                <a:spcPct val="90000"/>
              </a:lnSpc>
              <a:buFontTx/>
              <a:buAutoNum type="alphaUcPeriod"/>
            </a:pPr>
            <a:r>
              <a:rPr lang="en-US" sz="2400" dirty="0">
                <a:sym typeface="Symbol" pitchFamily="-96" charset="2"/>
              </a:rPr>
              <a:t>L = n</a:t>
            </a:r>
            <a:r>
              <a:rPr lang="en-US" sz="2400" dirty="0">
                <a:sym typeface="MT Extra" pitchFamily="-96" charset="0"/>
              </a:rPr>
              <a:t>/2</a:t>
            </a:r>
          </a:p>
          <a:p>
            <a:pPr marL="990600" lvl="1" indent="-533400">
              <a:lnSpc>
                <a:spcPct val="90000"/>
              </a:lnSpc>
              <a:buFontTx/>
              <a:buAutoNum type="alphaUcPeriod"/>
            </a:pPr>
            <a:r>
              <a:rPr lang="en-US" sz="2400" dirty="0">
                <a:sym typeface="Symbol" pitchFamily="-96" charset="2"/>
              </a:rPr>
              <a:t>L = 2n</a:t>
            </a:r>
            <a:r>
              <a:rPr lang="en-US" sz="2400" dirty="0">
                <a:sym typeface="MT Extra" pitchFamily="-96" charset="0"/>
              </a:rPr>
              <a:t>/r</a:t>
            </a:r>
          </a:p>
          <a:p>
            <a:pPr marL="990600" lvl="1" indent="-533400">
              <a:lnSpc>
                <a:spcPct val="90000"/>
              </a:lnSpc>
              <a:buFontTx/>
              <a:buAutoNum type="alphaUcPeriod"/>
            </a:pPr>
            <a:r>
              <a:rPr lang="en-US" sz="2400" dirty="0">
                <a:sym typeface="Symbol" pitchFamily="-96" charset="2"/>
              </a:rPr>
              <a:t>L = n</a:t>
            </a:r>
            <a:r>
              <a:rPr lang="en-US" sz="2400" dirty="0">
                <a:sym typeface="MT Extra" pitchFamily="-96" charset="0"/>
              </a:rPr>
              <a:t>/2r</a:t>
            </a:r>
            <a:endParaRPr lang="en-US" sz="2400" dirty="0">
              <a:sym typeface="Symbol" pitchFamily="-96" charset="2"/>
            </a:endParaRPr>
          </a:p>
          <a:p>
            <a:pPr marL="609600" indent="-609600">
              <a:lnSpc>
                <a:spcPct val="90000"/>
              </a:lnSpc>
              <a:buFontTx/>
              <a:buNone/>
            </a:pPr>
            <a:endParaRPr lang="en-US" sz="2400" dirty="0">
              <a:sym typeface="MT Extra" pitchFamily="-96" charset="0"/>
            </a:endParaRPr>
          </a:p>
          <a:p>
            <a:pPr marL="609600" indent="-609600">
              <a:lnSpc>
                <a:spcPct val="90000"/>
              </a:lnSpc>
              <a:buFontTx/>
              <a:buNone/>
            </a:pPr>
            <a:r>
              <a:rPr lang="en-US" sz="2400" dirty="0">
                <a:sym typeface="MT Extra" pitchFamily="-96" charset="0"/>
              </a:rPr>
              <a:t>	(Recall:  = h/</a:t>
            </a:r>
            <a:r>
              <a:rPr lang="en-US" sz="2400" dirty="0" smtClean="0"/>
              <a:t>2π</a:t>
            </a:r>
            <a:r>
              <a:rPr lang="en-US" sz="2400" dirty="0" smtClean="0">
                <a:sym typeface="Symbol" pitchFamily="-96" charset="2"/>
              </a:rPr>
              <a:t>)</a:t>
            </a:r>
            <a:endParaRPr lang="en-US" sz="2400" dirty="0">
              <a:sym typeface="Symbol" pitchFamily="-96" charset="2"/>
            </a:endParaRPr>
          </a:p>
        </p:txBody>
      </p:sp>
      <p:sp>
        <p:nvSpPr>
          <p:cNvPr id="19461" name="Rectangle 5"/>
          <p:cNvSpPr>
            <a:spLocks noChangeArrowheads="1"/>
          </p:cNvSpPr>
          <p:nvPr/>
        </p:nvSpPr>
        <p:spPr bwMode="auto">
          <a:xfrm>
            <a:off x="0" y="1447800"/>
            <a:ext cx="8915400" cy="1865126"/>
          </a:xfrm>
          <a:prstGeom prst="rect">
            <a:avLst/>
          </a:prstGeom>
          <a:noFill/>
          <a:ln w="9525">
            <a:noFill/>
            <a:miter lim="800000"/>
            <a:headEnd/>
            <a:tailEnd/>
          </a:ln>
          <a:effectLst/>
        </p:spPr>
        <p:txBody>
          <a:bodyPr>
            <a:spAutoFit/>
          </a:bodyPr>
          <a:lstStyle/>
          <a:p>
            <a:pPr>
              <a:lnSpc>
                <a:spcPct val="90000"/>
              </a:lnSpc>
              <a:spcBef>
                <a:spcPct val="20000"/>
              </a:spcBef>
            </a:pPr>
            <a:r>
              <a:rPr lang="en-US" sz="3200" dirty="0"/>
              <a:t>Given the deBroglie wavelength </a:t>
            </a:r>
            <a:r>
              <a:rPr lang="en-US" sz="3200" dirty="0" smtClean="0"/>
              <a:t>(</a:t>
            </a:r>
            <a:r>
              <a:rPr lang="en-US" sz="3200" dirty="0" err="1" smtClean="0"/>
              <a:t>λ</a:t>
            </a:r>
            <a:r>
              <a:rPr lang="en-US" sz="3200" b="1" dirty="0" smtClean="0">
                <a:sym typeface="Symbol" pitchFamily="-96" charset="2"/>
              </a:rPr>
              <a:t>=</a:t>
            </a:r>
            <a:r>
              <a:rPr lang="en-US" sz="3200" b="1" dirty="0">
                <a:sym typeface="Symbol" pitchFamily="-96" charset="2"/>
              </a:rPr>
              <a:t>h/p</a:t>
            </a:r>
            <a:r>
              <a:rPr lang="en-US" sz="3200" dirty="0">
                <a:sym typeface="Symbol" pitchFamily="-96" charset="2"/>
              </a:rPr>
              <a:t>) </a:t>
            </a:r>
            <a:r>
              <a:rPr lang="en-US" sz="3200" dirty="0" smtClean="0">
                <a:sym typeface="Symbol" pitchFamily="-96" charset="2"/>
              </a:rPr>
              <a:t>and </a:t>
            </a:r>
            <a:r>
              <a:rPr lang="en-US" sz="3200" dirty="0">
                <a:sym typeface="Symbol" pitchFamily="-96" charset="2"/>
              </a:rPr>
              <a:t>the condition for standing waves on a ring (</a:t>
            </a:r>
            <a:r>
              <a:rPr lang="en-US" sz="3200" b="1" dirty="0" smtClean="0"/>
              <a:t>2π</a:t>
            </a:r>
            <a:r>
              <a:rPr lang="en-US" sz="3200" b="1" dirty="0" smtClean="0">
                <a:sym typeface="Symbol" pitchFamily="-96" charset="2"/>
              </a:rPr>
              <a:t>r </a:t>
            </a:r>
            <a:r>
              <a:rPr lang="en-US" sz="3200" b="1" dirty="0">
                <a:sym typeface="Symbol" pitchFamily="-96" charset="2"/>
              </a:rPr>
              <a:t>= </a:t>
            </a:r>
            <a:r>
              <a:rPr lang="en-US" sz="3200" b="1" dirty="0" err="1" smtClean="0">
                <a:sym typeface="Symbol" pitchFamily="-96" charset="2"/>
              </a:rPr>
              <a:t>nλ</a:t>
            </a:r>
            <a:r>
              <a:rPr lang="en-US" sz="3200" dirty="0" smtClean="0">
                <a:sym typeface="Symbol" pitchFamily="-96" charset="2"/>
              </a:rPr>
              <a:t>)</a:t>
            </a:r>
            <a:r>
              <a:rPr lang="en-US" sz="3200" dirty="0">
                <a:sym typeface="Symbol" pitchFamily="-96" charset="2"/>
              </a:rPr>
              <a:t>, what can you say about the angular momentum L of an electron if it is a deBroglie wave?</a:t>
            </a:r>
          </a:p>
        </p:txBody>
      </p:sp>
      <p:sp>
        <p:nvSpPr>
          <p:cNvPr id="19462" name="Text Box 6"/>
          <p:cNvSpPr txBox="1">
            <a:spLocks noChangeArrowheads="1"/>
          </p:cNvSpPr>
          <p:nvPr/>
        </p:nvSpPr>
        <p:spPr bwMode="auto">
          <a:xfrm>
            <a:off x="3963988" y="4198938"/>
            <a:ext cx="3351212" cy="769441"/>
          </a:xfrm>
          <a:prstGeom prst="rect">
            <a:avLst/>
          </a:prstGeom>
          <a:noFill/>
          <a:ln w="9525">
            <a:noFill/>
            <a:miter lim="800000"/>
            <a:headEnd/>
            <a:tailEnd/>
          </a:ln>
          <a:effectLst/>
        </p:spPr>
        <p:txBody>
          <a:bodyPr wrap="square">
            <a:spAutoFit/>
          </a:bodyPr>
          <a:lstStyle/>
          <a:p>
            <a:pPr>
              <a:spcBef>
                <a:spcPct val="50000"/>
              </a:spcBef>
            </a:pPr>
            <a:r>
              <a:rPr lang="en-US" sz="2200" dirty="0" err="1">
                <a:solidFill>
                  <a:schemeClr val="accent2"/>
                </a:solidFill>
              </a:rPr>
              <a:t>L</a:t>
            </a:r>
            <a:r>
              <a:rPr lang="en-US" sz="2200" dirty="0">
                <a:solidFill>
                  <a:schemeClr val="accent2"/>
                </a:solidFill>
              </a:rPr>
              <a:t> = angular momentum = pr </a:t>
            </a:r>
            <a:r>
              <a:rPr lang="en-US" sz="2200" dirty="0" err="1">
                <a:solidFill>
                  <a:schemeClr val="accent2"/>
                </a:solidFill>
              </a:rPr>
              <a:t>p</a:t>
            </a:r>
            <a:r>
              <a:rPr lang="en-US" sz="2200" dirty="0">
                <a:solidFill>
                  <a:schemeClr val="accent2"/>
                </a:solidFill>
              </a:rPr>
              <a:t> = momentum = </a:t>
            </a:r>
            <a:r>
              <a:rPr lang="en-US" sz="2200" dirty="0" err="1">
                <a:solidFill>
                  <a:schemeClr val="accent2"/>
                </a:solidFill>
              </a:rPr>
              <a:t>mv</a:t>
            </a:r>
            <a:endParaRPr lang="en-US" sz="2200" dirty="0">
              <a:solidFill>
                <a:schemeClr val="accent2"/>
              </a:solidFill>
            </a:endParaRPr>
          </a:p>
        </p:txBody>
      </p:sp>
      <p:sp>
        <p:nvSpPr>
          <p:cNvPr id="8" name="Rectangle 1028"/>
          <p:cNvSpPr>
            <a:spLocks noChangeArrowheads="1"/>
          </p:cNvSpPr>
          <p:nvPr/>
        </p:nvSpPr>
        <p:spPr bwMode="auto">
          <a:xfrm>
            <a:off x="838200" y="4191000"/>
            <a:ext cx="1600200" cy="415925"/>
          </a:xfrm>
          <a:prstGeom prst="rect">
            <a:avLst/>
          </a:prstGeom>
          <a:noFill/>
          <a:ln w="3810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7" name="Picture 1" descr="C:\Users\Zombie\Desktop\SG03 copy.jpg"/>
          <p:cNvPicPr>
            <a:picLocks noChangeAspect="1" noChangeArrowheads="1"/>
          </p:cNvPicPr>
          <p:nvPr/>
        </p:nvPicPr>
        <p:blipFill>
          <a:blip r:embed="rId3" cstate="print"/>
          <a:srcRect/>
          <a:stretch>
            <a:fillRect/>
          </a:stretch>
        </p:blipFill>
        <p:spPr bwMode="auto">
          <a:xfrm>
            <a:off x="304800" y="548640"/>
            <a:ext cx="8591550" cy="3566160"/>
          </a:xfrm>
          <a:prstGeom prst="rect">
            <a:avLst/>
          </a:prstGeom>
          <a:noFill/>
        </p:spPr>
      </p:pic>
      <p:sp>
        <p:nvSpPr>
          <p:cNvPr id="3" name="TextBox 2"/>
          <p:cNvSpPr txBox="1"/>
          <p:nvPr/>
        </p:nvSpPr>
        <p:spPr>
          <a:xfrm>
            <a:off x="1143000" y="457200"/>
            <a:ext cx="6590009" cy="584775"/>
          </a:xfrm>
          <a:prstGeom prst="rect">
            <a:avLst/>
          </a:prstGeom>
          <a:noFill/>
        </p:spPr>
        <p:txBody>
          <a:bodyPr wrap="none" rtlCol="0">
            <a:spAutoFit/>
          </a:bodyPr>
          <a:lstStyle/>
          <a:p>
            <a:r>
              <a:rPr lang="en-US" sz="3200" dirty="0" smtClean="0"/>
              <a:t>Analyzer 2 is now oriented downward:</a:t>
            </a:r>
            <a:endParaRPr lang="en-US" sz="3200" dirty="0"/>
          </a:p>
        </p:txBody>
      </p:sp>
      <p:sp>
        <p:nvSpPr>
          <p:cNvPr id="4" name="TextBox 3"/>
          <p:cNvSpPr txBox="1"/>
          <p:nvPr/>
        </p:nvSpPr>
        <p:spPr>
          <a:xfrm>
            <a:off x="457200" y="3581400"/>
            <a:ext cx="8348632" cy="2677656"/>
          </a:xfrm>
          <a:prstGeom prst="rect">
            <a:avLst/>
          </a:prstGeom>
          <a:noFill/>
        </p:spPr>
        <p:txBody>
          <a:bodyPr wrap="none" rtlCol="0">
            <a:spAutoFit/>
          </a:bodyPr>
          <a:lstStyle/>
          <a:p>
            <a:r>
              <a:rPr lang="en-US" sz="2400" b="1" i="1" dirty="0" smtClean="0"/>
              <a:t>Ignore</a:t>
            </a:r>
            <a:r>
              <a:rPr lang="en-US" sz="2400" dirty="0" smtClean="0"/>
              <a:t> the atoms exiting from the </a:t>
            </a:r>
            <a:r>
              <a:rPr lang="en-US" sz="2400" b="1" i="1" dirty="0" smtClean="0"/>
              <a:t>minus-channel</a:t>
            </a:r>
            <a:r>
              <a:rPr lang="en-US" sz="2400" dirty="0" smtClean="0"/>
              <a:t> of </a:t>
            </a:r>
            <a:r>
              <a:rPr lang="en-US" sz="2400" b="1" dirty="0" smtClean="0"/>
              <a:t>Analyzer 1</a:t>
            </a:r>
            <a:r>
              <a:rPr lang="en-US" sz="2400" dirty="0" smtClean="0"/>
              <a:t>,</a:t>
            </a:r>
          </a:p>
          <a:p>
            <a:r>
              <a:rPr lang="en-US" sz="2400" dirty="0" smtClean="0"/>
              <a:t>and feed the atoms exiting from the </a:t>
            </a:r>
            <a:r>
              <a:rPr lang="en-US" sz="2400" b="1" i="1" dirty="0" smtClean="0"/>
              <a:t>plus-channel</a:t>
            </a:r>
            <a:r>
              <a:rPr lang="en-US" sz="2400" dirty="0" smtClean="0"/>
              <a:t> into </a:t>
            </a:r>
            <a:r>
              <a:rPr lang="en-US" sz="2400" b="1" dirty="0" smtClean="0"/>
              <a:t>Analyzer 2</a:t>
            </a:r>
            <a:r>
              <a:rPr lang="en-US" sz="2400" dirty="0" smtClean="0"/>
              <a:t>.</a:t>
            </a:r>
          </a:p>
          <a:p>
            <a:endParaRPr lang="en-US" sz="2400" dirty="0" smtClean="0"/>
          </a:p>
          <a:p>
            <a:r>
              <a:rPr lang="en-US" sz="2400" dirty="0" smtClean="0"/>
              <a:t>What happens when these atoms enter </a:t>
            </a:r>
            <a:r>
              <a:rPr lang="en-US" sz="2400" b="1" dirty="0" smtClean="0"/>
              <a:t>Analyzer 2</a:t>
            </a:r>
            <a:r>
              <a:rPr lang="en-US" sz="2400" dirty="0" smtClean="0"/>
              <a:t>?</a:t>
            </a:r>
          </a:p>
          <a:p>
            <a:endParaRPr lang="en-US" sz="2400" dirty="0" smtClean="0"/>
          </a:p>
          <a:p>
            <a:pPr marL="457200" indent="-457200">
              <a:buAutoNum type="alphaUcParenR"/>
            </a:pPr>
            <a:r>
              <a:rPr lang="en-US" sz="2400" dirty="0" smtClean="0"/>
              <a:t>They all exit from the plus-channel.</a:t>
            </a:r>
          </a:p>
          <a:p>
            <a:pPr marL="457200" indent="-457200">
              <a:buAutoNum type="alphaUcParenR"/>
            </a:pPr>
            <a:r>
              <a:rPr lang="en-US" sz="2400" dirty="0" smtClean="0"/>
              <a:t>They all exit from the minus-channel.</a:t>
            </a:r>
          </a:p>
        </p:txBody>
      </p:sp>
      <p:sp>
        <p:nvSpPr>
          <p:cNvPr id="7" name="Rectangle 6"/>
          <p:cNvSpPr/>
          <p:nvPr/>
        </p:nvSpPr>
        <p:spPr>
          <a:xfrm>
            <a:off x="457200" y="5791200"/>
            <a:ext cx="53340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6" name="Picture 4" descr="C:\Users\Zombie\Desktop\SG04_PRE copy.jpg"/>
          <p:cNvPicPr>
            <a:picLocks noChangeAspect="1" noChangeArrowheads="1"/>
          </p:cNvPicPr>
          <p:nvPr/>
        </p:nvPicPr>
        <p:blipFill>
          <a:blip r:embed="rId4" cstate="print"/>
          <a:srcRect/>
          <a:stretch>
            <a:fillRect/>
          </a:stretch>
        </p:blipFill>
        <p:spPr bwMode="auto">
          <a:xfrm>
            <a:off x="0" y="701040"/>
            <a:ext cx="8915400" cy="3337560"/>
          </a:xfrm>
          <a:prstGeom prst="rect">
            <a:avLst/>
          </a:prstGeom>
          <a:noFill/>
        </p:spPr>
      </p:pic>
      <p:sp>
        <p:nvSpPr>
          <p:cNvPr id="9" name="Rectangle 8"/>
          <p:cNvSpPr/>
          <p:nvPr/>
        </p:nvSpPr>
        <p:spPr>
          <a:xfrm>
            <a:off x="2286000" y="8382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75" name="Object 3"/>
          <p:cNvGraphicFramePr>
            <a:graphicFrameLocks noChangeAspect="1"/>
          </p:cNvGraphicFramePr>
          <p:nvPr/>
        </p:nvGraphicFramePr>
        <p:xfrm>
          <a:off x="2233613" y="730250"/>
          <a:ext cx="1893887" cy="641350"/>
        </p:xfrm>
        <a:graphic>
          <a:graphicData uri="http://schemas.openxmlformats.org/presentationml/2006/ole">
            <p:oleObj spid="_x0000_s153602" name="Equation" r:id="rId5" imgW="749160" imgH="253800" progId="Equation.DSMT4">
              <p:embed/>
            </p:oleObj>
          </a:graphicData>
        </a:graphic>
      </p:graphicFrame>
      <p:sp>
        <p:nvSpPr>
          <p:cNvPr id="3" name="TextBox 2"/>
          <p:cNvSpPr txBox="1"/>
          <p:nvPr/>
        </p:nvSpPr>
        <p:spPr>
          <a:xfrm>
            <a:off x="1066800" y="152400"/>
            <a:ext cx="7495770" cy="584775"/>
          </a:xfrm>
          <a:prstGeom prst="rect">
            <a:avLst/>
          </a:prstGeom>
          <a:noFill/>
        </p:spPr>
        <p:txBody>
          <a:bodyPr wrap="none" rtlCol="0">
            <a:spAutoFit/>
          </a:bodyPr>
          <a:lstStyle/>
          <a:p>
            <a:r>
              <a:rPr lang="en-US" sz="3200" dirty="0" smtClean="0"/>
              <a:t>Analyzer 2 is now oriented horizontally (+x):</a:t>
            </a:r>
            <a:endParaRPr lang="en-US" sz="3200" dirty="0"/>
          </a:p>
        </p:txBody>
      </p:sp>
      <p:sp>
        <p:nvSpPr>
          <p:cNvPr id="10" name="TextBox 9"/>
          <p:cNvSpPr txBox="1"/>
          <p:nvPr/>
        </p:nvSpPr>
        <p:spPr>
          <a:xfrm>
            <a:off x="160322" y="3349347"/>
            <a:ext cx="8983678" cy="3354765"/>
          </a:xfrm>
          <a:prstGeom prst="rect">
            <a:avLst/>
          </a:prstGeom>
          <a:noFill/>
        </p:spPr>
        <p:txBody>
          <a:bodyPr wrap="none" rtlCol="0">
            <a:spAutoFit/>
          </a:bodyPr>
          <a:lstStyle/>
          <a:p>
            <a:r>
              <a:rPr lang="en-US" sz="2400" b="1" i="1" dirty="0" smtClean="0"/>
              <a:t>Ignore</a:t>
            </a:r>
            <a:r>
              <a:rPr lang="en-US" sz="2400" dirty="0" smtClean="0"/>
              <a:t> the atoms exiting from the </a:t>
            </a:r>
            <a:r>
              <a:rPr lang="en-US" sz="2400" b="1" i="1" dirty="0" smtClean="0"/>
              <a:t>minus-channel</a:t>
            </a:r>
            <a:r>
              <a:rPr lang="en-US" sz="2400" dirty="0" smtClean="0"/>
              <a:t> of </a:t>
            </a:r>
            <a:r>
              <a:rPr lang="en-US" sz="2400" b="1" dirty="0" smtClean="0"/>
              <a:t>Analyzer 1</a:t>
            </a:r>
            <a:r>
              <a:rPr lang="en-US" sz="2400" dirty="0" smtClean="0"/>
              <a:t>,</a:t>
            </a:r>
          </a:p>
          <a:p>
            <a:r>
              <a:rPr lang="en-US" sz="2400" dirty="0" smtClean="0"/>
              <a:t>and feed the atoms exiting from the </a:t>
            </a:r>
            <a:r>
              <a:rPr lang="en-US" sz="2400" b="1" i="1" dirty="0" smtClean="0"/>
              <a:t>plus-channel</a:t>
            </a:r>
            <a:r>
              <a:rPr lang="en-US" sz="2400" dirty="0" smtClean="0"/>
              <a:t> into </a:t>
            </a:r>
            <a:r>
              <a:rPr lang="en-US" sz="2400" b="1" dirty="0" smtClean="0"/>
              <a:t>Analyzer 2</a:t>
            </a:r>
            <a:r>
              <a:rPr lang="en-US" sz="2400" dirty="0" smtClean="0"/>
              <a:t>.</a:t>
            </a:r>
          </a:p>
          <a:p>
            <a:endParaRPr lang="en-US" sz="1000" dirty="0" smtClean="0"/>
          </a:p>
          <a:p>
            <a:r>
              <a:rPr lang="en-US" sz="2400" dirty="0" smtClean="0"/>
              <a:t>What happens when these atoms enter </a:t>
            </a:r>
            <a:r>
              <a:rPr lang="en-US" sz="2400" b="1" dirty="0" smtClean="0"/>
              <a:t>Analyzer 2</a:t>
            </a:r>
            <a:r>
              <a:rPr lang="en-US" sz="2400" dirty="0" smtClean="0"/>
              <a:t>?</a:t>
            </a:r>
          </a:p>
          <a:p>
            <a:endParaRPr lang="en-US" sz="1000" dirty="0" smtClean="0"/>
          </a:p>
          <a:p>
            <a:pPr marL="457200" indent="-457200">
              <a:buAutoNum type="alphaUcParenR"/>
            </a:pPr>
            <a:r>
              <a:rPr lang="en-US" sz="2400" dirty="0" smtClean="0"/>
              <a:t>They all exit from the plus-channel.</a:t>
            </a:r>
          </a:p>
          <a:p>
            <a:pPr marL="457200" indent="-457200">
              <a:buAutoNum type="alphaUcParenR"/>
            </a:pPr>
            <a:r>
              <a:rPr lang="en-US" sz="2400" dirty="0" smtClean="0"/>
              <a:t>They all exit from the minus-channel.</a:t>
            </a:r>
          </a:p>
          <a:p>
            <a:pPr marL="457200" indent="-457200">
              <a:buAutoNum type="alphaUcParenR"/>
            </a:pPr>
            <a:r>
              <a:rPr lang="en-US" sz="2400" dirty="0" smtClean="0"/>
              <a:t>Half leave from the plus-channel, half from the minus-channel.</a:t>
            </a:r>
          </a:p>
          <a:p>
            <a:pPr marL="457200" indent="-457200">
              <a:buAutoNum type="alphaUcParenR"/>
            </a:pPr>
            <a:r>
              <a:rPr lang="en-US" sz="2400" dirty="0" smtClean="0"/>
              <a:t>Nothing, the atoms’ magnetic moments have zero projection along</a:t>
            </a:r>
          </a:p>
          <a:p>
            <a:pPr marL="457200" indent="-457200"/>
            <a:r>
              <a:rPr lang="en-US" sz="2400" dirty="0" smtClean="0"/>
              <a:t>		the +x-direction</a:t>
            </a:r>
          </a:p>
        </p:txBody>
      </p:sp>
      <p:sp>
        <p:nvSpPr>
          <p:cNvPr id="11" name="Rectangle 10"/>
          <p:cNvSpPr/>
          <p:nvPr/>
        </p:nvSpPr>
        <p:spPr>
          <a:xfrm>
            <a:off x="152400" y="5486400"/>
            <a:ext cx="84582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7" name="Picture 3" descr="C:\Users\Zombie\Desktop\SGtilted copy.jpg"/>
          <p:cNvPicPr>
            <a:picLocks noChangeAspect="1" noChangeArrowheads="1"/>
          </p:cNvPicPr>
          <p:nvPr/>
        </p:nvPicPr>
        <p:blipFill>
          <a:blip r:embed="rId3" cstate="print"/>
          <a:srcRect/>
          <a:stretch>
            <a:fillRect/>
          </a:stretch>
        </p:blipFill>
        <p:spPr bwMode="auto">
          <a:xfrm>
            <a:off x="0" y="487680"/>
            <a:ext cx="9144000" cy="3931920"/>
          </a:xfrm>
          <a:prstGeom prst="rect">
            <a:avLst/>
          </a:prstGeom>
          <a:noFill/>
        </p:spPr>
      </p:pic>
      <p:sp>
        <p:nvSpPr>
          <p:cNvPr id="7" name="Rectangle 6"/>
          <p:cNvSpPr/>
          <p:nvPr/>
        </p:nvSpPr>
        <p:spPr>
          <a:xfrm>
            <a:off x="3200400" y="16002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23047" y="152400"/>
            <a:ext cx="6196953" cy="584775"/>
          </a:xfrm>
          <a:prstGeom prst="rect">
            <a:avLst/>
          </a:prstGeom>
          <a:noFill/>
        </p:spPr>
        <p:txBody>
          <a:bodyPr wrap="none" rtlCol="0">
            <a:spAutoFit/>
          </a:bodyPr>
          <a:lstStyle/>
          <a:p>
            <a:r>
              <a:rPr lang="en-US" sz="3200" dirty="0" smtClean="0"/>
              <a:t>Analyzer 2 is oriented at an angle </a:t>
            </a:r>
            <a:r>
              <a:rPr lang="el-GR" sz="3200" dirty="0" smtClean="0"/>
              <a:t>Θ</a:t>
            </a:r>
            <a:r>
              <a:rPr lang="en-US" sz="3200" dirty="0" smtClean="0"/>
              <a:t>:</a:t>
            </a:r>
            <a:endParaRPr lang="en-US" sz="3200" dirty="0"/>
          </a:p>
        </p:txBody>
      </p:sp>
      <p:sp>
        <p:nvSpPr>
          <p:cNvPr id="4" name="TextBox 3"/>
          <p:cNvSpPr txBox="1"/>
          <p:nvPr/>
        </p:nvSpPr>
        <p:spPr>
          <a:xfrm>
            <a:off x="304800" y="5105400"/>
            <a:ext cx="8240589" cy="830997"/>
          </a:xfrm>
          <a:prstGeom prst="rect">
            <a:avLst/>
          </a:prstGeom>
          <a:noFill/>
        </p:spPr>
        <p:txBody>
          <a:bodyPr wrap="none" rtlCol="0">
            <a:spAutoFit/>
          </a:bodyPr>
          <a:lstStyle/>
          <a:p>
            <a:r>
              <a:rPr lang="en-US" sz="2400" dirty="0" smtClean="0"/>
              <a:t>What is the </a:t>
            </a:r>
            <a:r>
              <a:rPr lang="en-US" sz="2400" b="1" i="1" dirty="0" smtClean="0"/>
              <a:t>probability</a:t>
            </a:r>
            <a:r>
              <a:rPr lang="en-US" sz="2400" dirty="0" smtClean="0"/>
              <a:t> for an atom to exit from the </a:t>
            </a:r>
            <a:r>
              <a:rPr lang="en-US" sz="2400" b="1" i="1" dirty="0" smtClean="0"/>
              <a:t>plus-channel</a:t>
            </a:r>
          </a:p>
          <a:p>
            <a:r>
              <a:rPr lang="en-US" sz="2400" dirty="0" smtClean="0"/>
              <a:t>of </a:t>
            </a:r>
            <a:r>
              <a:rPr lang="en-US" sz="2400" b="1" dirty="0" smtClean="0"/>
              <a:t>Analyzer 2</a:t>
            </a:r>
            <a:r>
              <a:rPr lang="en-US" sz="2400" dirty="0" smtClean="0"/>
              <a:t>? </a:t>
            </a:r>
            <a:endParaRPr lang="en-US" sz="2400" dirty="0"/>
          </a:p>
        </p:txBody>
      </p:sp>
      <p:sp>
        <p:nvSpPr>
          <p:cNvPr id="5" name="Rectangle 4"/>
          <p:cNvSpPr/>
          <p:nvPr/>
        </p:nvSpPr>
        <p:spPr>
          <a:xfrm>
            <a:off x="304800" y="3969603"/>
            <a:ext cx="8534400" cy="830997"/>
          </a:xfrm>
          <a:prstGeom prst="rect">
            <a:avLst/>
          </a:prstGeom>
        </p:spPr>
        <p:txBody>
          <a:bodyPr wrap="square">
            <a:spAutoFit/>
          </a:bodyPr>
          <a:lstStyle/>
          <a:p>
            <a:r>
              <a:rPr lang="en-US" sz="2400" b="1" i="1" dirty="0" smtClean="0"/>
              <a:t>Ignore</a:t>
            </a:r>
            <a:r>
              <a:rPr lang="en-US" sz="2400" dirty="0" smtClean="0"/>
              <a:t> the atoms exiting from the </a:t>
            </a:r>
            <a:r>
              <a:rPr lang="en-US" sz="2400" b="1" i="1" dirty="0" smtClean="0"/>
              <a:t>minus-channel</a:t>
            </a:r>
            <a:r>
              <a:rPr lang="en-US" sz="2400" dirty="0" smtClean="0"/>
              <a:t> of </a:t>
            </a:r>
            <a:r>
              <a:rPr lang="en-US" sz="2400" b="1" dirty="0" smtClean="0"/>
              <a:t>Analyzer 1</a:t>
            </a:r>
            <a:r>
              <a:rPr lang="en-US" sz="2400" dirty="0" smtClean="0"/>
              <a:t>,</a:t>
            </a:r>
          </a:p>
          <a:p>
            <a:r>
              <a:rPr lang="en-US" sz="2400" dirty="0" smtClean="0"/>
              <a:t>and feed the atoms exiting from the </a:t>
            </a:r>
            <a:r>
              <a:rPr lang="en-US" sz="2400" b="1" i="1" dirty="0" smtClean="0"/>
              <a:t>plus-channel</a:t>
            </a:r>
            <a:r>
              <a:rPr lang="en-US" sz="2400" dirty="0" smtClean="0"/>
              <a:t> into </a:t>
            </a:r>
            <a:r>
              <a:rPr lang="en-US" sz="2400" b="1" dirty="0" smtClean="0"/>
              <a:t>Analyzer 2</a:t>
            </a:r>
            <a:r>
              <a:rPr lang="en-US" sz="2400" dirty="0" smtClean="0"/>
              <a:t>.</a:t>
            </a:r>
          </a:p>
        </p:txBody>
      </p:sp>
      <p:graphicFrame>
        <p:nvGraphicFramePr>
          <p:cNvPr id="6" name="Object 3"/>
          <p:cNvGraphicFramePr>
            <a:graphicFrameLocks noChangeAspect="1"/>
          </p:cNvGraphicFramePr>
          <p:nvPr/>
        </p:nvGraphicFramePr>
        <p:xfrm>
          <a:off x="3211513" y="1492250"/>
          <a:ext cx="1893887" cy="641350"/>
        </p:xfrm>
        <a:graphic>
          <a:graphicData uri="http://schemas.openxmlformats.org/presentationml/2006/ole">
            <p:oleObj spid="_x0000_s155650" name="Equation" r:id="rId4" imgW="749160" imgH="253800" progId="Equation.DSMT4">
              <p:embed/>
            </p:oleObj>
          </a:graphicData>
        </a:graphic>
      </p:graphicFrame>
      <p:graphicFrame>
        <p:nvGraphicFramePr>
          <p:cNvPr id="8" name="Object 3"/>
          <p:cNvGraphicFramePr>
            <a:graphicFrameLocks noChangeAspect="1"/>
          </p:cNvGraphicFramePr>
          <p:nvPr/>
        </p:nvGraphicFramePr>
        <p:xfrm>
          <a:off x="3810000" y="5562600"/>
          <a:ext cx="3136900" cy="1077912"/>
        </p:xfrm>
        <a:graphic>
          <a:graphicData uri="http://schemas.openxmlformats.org/presentationml/2006/ole">
            <p:oleObj spid="_x0000_s155651" name="Equation" r:id="rId5" imgW="1257120" imgH="431640" progId="Equation.DSMT4">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700" name="Picture 4" descr="C:\Users\Zombie\Desktop\SG05_Expectation copy.jpg"/>
          <p:cNvPicPr>
            <a:picLocks noChangeAspect="1" noChangeArrowheads="1"/>
          </p:cNvPicPr>
          <p:nvPr/>
        </p:nvPicPr>
        <p:blipFill>
          <a:blip r:embed="rId3" cstate="print"/>
          <a:srcRect/>
          <a:stretch>
            <a:fillRect/>
          </a:stretch>
        </p:blipFill>
        <p:spPr bwMode="auto">
          <a:xfrm>
            <a:off x="209093" y="838200"/>
            <a:ext cx="8630107" cy="2158898"/>
          </a:xfrm>
          <a:prstGeom prst="rect">
            <a:avLst/>
          </a:prstGeom>
          <a:noFill/>
        </p:spPr>
      </p:pic>
      <p:sp>
        <p:nvSpPr>
          <p:cNvPr id="3" name="TextBox 2"/>
          <p:cNvSpPr txBox="1"/>
          <p:nvPr/>
        </p:nvSpPr>
        <p:spPr>
          <a:xfrm>
            <a:off x="1994231" y="152400"/>
            <a:ext cx="5244769" cy="584775"/>
          </a:xfrm>
          <a:prstGeom prst="rect">
            <a:avLst/>
          </a:prstGeom>
          <a:noFill/>
        </p:spPr>
        <p:txBody>
          <a:bodyPr wrap="none" rtlCol="0">
            <a:spAutoFit/>
          </a:bodyPr>
          <a:lstStyle/>
          <a:p>
            <a:r>
              <a:rPr lang="en-US" sz="3200" dirty="0" smtClean="0"/>
              <a:t>Repeated spin measurements:</a:t>
            </a:r>
            <a:endParaRPr lang="en-US" sz="3200" dirty="0"/>
          </a:p>
        </p:txBody>
      </p:sp>
      <p:sp>
        <p:nvSpPr>
          <p:cNvPr id="4" name="TextBox 3"/>
          <p:cNvSpPr txBox="1"/>
          <p:nvPr/>
        </p:nvSpPr>
        <p:spPr>
          <a:xfrm>
            <a:off x="228600" y="2819400"/>
            <a:ext cx="8348632" cy="2185214"/>
          </a:xfrm>
          <a:prstGeom prst="rect">
            <a:avLst/>
          </a:prstGeom>
          <a:noFill/>
        </p:spPr>
        <p:txBody>
          <a:bodyPr wrap="none" rtlCol="0">
            <a:spAutoFit/>
          </a:bodyPr>
          <a:lstStyle/>
          <a:p>
            <a:r>
              <a:rPr lang="en-US" sz="2400" b="1" i="1" dirty="0" smtClean="0"/>
              <a:t>Ignore</a:t>
            </a:r>
            <a:r>
              <a:rPr lang="en-US" sz="2400" dirty="0" smtClean="0"/>
              <a:t> the atoms exiting from the </a:t>
            </a:r>
            <a:r>
              <a:rPr lang="en-US" sz="2400" b="1" i="1" dirty="0" smtClean="0"/>
              <a:t>minus-channel</a:t>
            </a:r>
            <a:r>
              <a:rPr lang="en-US" sz="2400" dirty="0" smtClean="0"/>
              <a:t> of </a:t>
            </a:r>
            <a:r>
              <a:rPr lang="en-US" sz="2400" b="1" dirty="0" smtClean="0"/>
              <a:t>Analyzer 1</a:t>
            </a:r>
            <a:r>
              <a:rPr lang="en-US" sz="2400" dirty="0" smtClean="0"/>
              <a:t>,</a:t>
            </a:r>
          </a:p>
          <a:p>
            <a:r>
              <a:rPr lang="en-US" sz="2400" dirty="0" smtClean="0"/>
              <a:t>and feed the atoms exiting from the </a:t>
            </a:r>
            <a:r>
              <a:rPr lang="en-US" sz="2400" b="1" i="1" dirty="0" smtClean="0"/>
              <a:t>plus-channel</a:t>
            </a:r>
            <a:r>
              <a:rPr lang="en-US" sz="2400" dirty="0" smtClean="0"/>
              <a:t> into </a:t>
            </a:r>
            <a:r>
              <a:rPr lang="en-US" sz="2400" b="1" dirty="0" smtClean="0"/>
              <a:t>Analyzer 2</a:t>
            </a:r>
            <a:r>
              <a:rPr lang="en-US" sz="2400" dirty="0" smtClean="0"/>
              <a:t>.</a:t>
            </a:r>
          </a:p>
          <a:p>
            <a:endParaRPr lang="en-US" sz="800" dirty="0" smtClean="0"/>
          </a:p>
          <a:p>
            <a:r>
              <a:rPr lang="en-US" sz="2400" b="1" i="1" dirty="0" smtClean="0"/>
              <a:t>Ignore</a:t>
            </a:r>
            <a:r>
              <a:rPr lang="en-US" sz="2400" dirty="0" smtClean="0"/>
              <a:t> the atoms exiting from the </a:t>
            </a:r>
            <a:r>
              <a:rPr lang="en-US" sz="2400" b="1" i="1" dirty="0" smtClean="0"/>
              <a:t>minus-channel</a:t>
            </a:r>
            <a:r>
              <a:rPr lang="en-US" sz="2400" dirty="0" smtClean="0"/>
              <a:t> of </a:t>
            </a:r>
            <a:r>
              <a:rPr lang="en-US" sz="2400" b="1" dirty="0" smtClean="0"/>
              <a:t>Analyzer 2</a:t>
            </a:r>
            <a:r>
              <a:rPr lang="en-US" sz="2400" dirty="0" smtClean="0"/>
              <a:t>,</a:t>
            </a:r>
          </a:p>
          <a:p>
            <a:r>
              <a:rPr lang="en-US" sz="2400" dirty="0" smtClean="0"/>
              <a:t>and feed the atoms exiting from the </a:t>
            </a:r>
            <a:r>
              <a:rPr lang="en-US" sz="2400" b="1" i="1" dirty="0" smtClean="0"/>
              <a:t>plus-channel</a:t>
            </a:r>
            <a:r>
              <a:rPr lang="en-US" sz="2400" dirty="0" smtClean="0"/>
              <a:t> into </a:t>
            </a:r>
            <a:r>
              <a:rPr lang="en-US" sz="2400" b="1" dirty="0" smtClean="0"/>
              <a:t>Analyzer 3</a:t>
            </a:r>
            <a:r>
              <a:rPr lang="en-US" sz="2400" dirty="0" smtClean="0"/>
              <a:t>.</a:t>
            </a:r>
          </a:p>
          <a:p>
            <a:endParaRPr lang="en-US" sz="800" dirty="0" smtClean="0"/>
          </a:p>
          <a:p>
            <a:r>
              <a:rPr lang="en-US" sz="2400" dirty="0" smtClean="0"/>
              <a:t>What happens when these atoms enter </a:t>
            </a:r>
            <a:r>
              <a:rPr lang="en-US" sz="2400" b="1" dirty="0" smtClean="0"/>
              <a:t>Analyzer 3</a:t>
            </a:r>
            <a:r>
              <a:rPr lang="en-US" sz="2400" dirty="0" smtClean="0"/>
              <a:t>?</a:t>
            </a:r>
          </a:p>
        </p:txBody>
      </p:sp>
      <p:sp>
        <p:nvSpPr>
          <p:cNvPr id="5" name="TextBox 4"/>
          <p:cNvSpPr txBox="1"/>
          <p:nvPr/>
        </p:nvSpPr>
        <p:spPr>
          <a:xfrm>
            <a:off x="228600" y="4919008"/>
            <a:ext cx="8983678" cy="1938992"/>
          </a:xfrm>
          <a:prstGeom prst="rect">
            <a:avLst/>
          </a:prstGeom>
          <a:noFill/>
        </p:spPr>
        <p:txBody>
          <a:bodyPr wrap="none" rtlCol="0">
            <a:spAutoFit/>
          </a:bodyPr>
          <a:lstStyle/>
          <a:p>
            <a:pPr marL="457200" indent="-457200">
              <a:buAutoNum type="alphaUcParenR"/>
            </a:pPr>
            <a:r>
              <a:rPr lang="en-US" sz="2400" dirty="0" smtClean="0"/>
              <a:t>They all exit from the plus-channel.</a:t>
            </a:r>
          </a:p>
          <a:p>
            <a:pPr marL="457200" indent="-457200">
              <a:buAutoNum type="alphaUcParenR"/>
            </a:pPr>
            <a:r>
              <a:rPr lang="en-US" sz="2400" dirty="0" smtClean="0"/>
              <a:t>They all exit from the minus-channel.</a:t>
            </a:r>
          </a:p>
          <a:p>
            <a:pPr marL="457200" indent="-457200">
              <a:buAutoNum type="alphaUcParenR"/>
            </a:pPr>
            <a:r>
              <a:rPr lang="en-US" sz="2400" dirty="0" smtClean="0"/>
              <a:t>Half leave from the plus-channel, half from the minus-channel.</a:t>
            </a:r>
          </a:p>
          <a:p>
            <a:pPr marL="457200" indent="-457200">
              <a:buAutoNum type="alphaUcParenR"/>
            </a:pPr>
            <a:r>
              <a:rPr lang="en-US" sz="2400" dirty="0" smtClean="0"/>
              <a:t>Nothing, the atoms’ magnetic moments have zero projection along</a:t>
            </a:r>
          </a:p>
          <a:p>
            <a:pPr marL="457200" indent="-457200"/>
            <a:r>
              <a:rPr lang="en-US" sz="2400" dirty="0" smtClean="0"/>
              <a:t>		the +z-direction</a:t>
            </a:r>
          </a:p>
        </p:txBody>
      </p:sp>
      <p:graphicFrame>
        <p:nvGraphicFramePr>
          <p:cNvPr id="29698" name="Object 2"/>
          <p:cNvGraphicFramePr>
            <a:graphicFrameLocks noChangeAspect="1"/>
          </p:cNvGraphicFramePr>
          <p:nvPr/>
        </p:nvGraphicFramePr>
        <p:xfrm>
          <a:off x="1751013" y="784225"/>
          <a:ext cx="1509712" cy="511175"/>
        </p:xfrm>
        <a:graphic>
          <a:graphicData uri="http://schemas.openxmlformats.org/presentationml/2006/ole">
            <p:oleObj spid="_x0000_s156674" name="Equation" r:id="rId4" imgW="749160" imgH="253800" progId="Equation.DSMT4">
              <p:embed/>
            </p:oleObj>
          </a:graphicData>
        </a:graphic>
      </p:graphicFrame>
      <p:graphicFrame>
        <p:nvGraphicFramePr>
          <p:cNvPr id="7" name="Object 4"/>
          <p:cNvGraphicFramePr>
            <a:graphicFrameLocks noChangeAspect="1"/>
          </p:cNvGraphicFramePr>
          <p:nvPr/>
        </p:nvGraphicFramePr>
        <p:xfrm>
          <a:off x="4511675" y="2057400"/>
          <a:ext cx="1535113" cy="511175"/>
        </p:xfrm>
        <a:graphic>
          <a:graphicData uri="http://schemas.openxmlformats.org/presentationml/2006/ole">
            <p:oleObj spid="_x0000_s156675" name="Equation" r:id="rId5" imgW="761760" imgH="253800" progId="Equation.DSMT4">
              <p:embed/>
            </p:oleObj>
          </a:graphicData>
        </a:graphic>
      </p:graphicFrame>
      <p:sp>
        <p:nvSpPr>
          <p:cNvPr id="9" name="Rectangle 8"/>
          <p:cNvSpPr/>
          <p:nvPr/>
        </p:nvSpPr>
        <p:spPr>
          <a:xfrm>
            <a:off x="152400" y="5638800"/>
            <a:ext cx="86106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3" name="Picture 3" descr="C:\Users\Zombie\Desktop\SG07 copy.jpg"/>
          <p:cNvPicPr>
            <a:picLocks noChangeAspect="1" noChangeArrowheads="1"/>
          </p:cNvPicPr>
          <p:nvPr/>
        </p:nvPicPr>
        <p:blipFill>
          <a:blip r:embed="rId4" cstate="print"/>
          <a:srcRect/>
          <a:stretch>
            <a:fillRect/>
          </a:stretch>
        </p:blipFill>
        <p:spPr bwMode="auto">
          <a:xfrm>
            <a:off x="301624" y="261938"/>
            <a:ext cx="8842376" cy="2100262"/>
          </a:xfrm>
          <a:prstGeom prst="rect">
            <a:avLst/>
          </a:prstGeom>
          <a:noFill/>
        </p:spPr>
      </p:pic>
      <p:sp>
        <p:nvSpPr>
          <p:cNvPr id="3" name="TextBox 2"/>
          <p:cNvSpPr txBox="1"/>
          <p:nvPr/>
        </p:nvSpPr>
        <p:spPr>
          <a:xfrm>
            <a:off x="874348" y="621268"/>
            <a:ext cx="497252" cy="369332"/>
          </a:xfrm>
          <a:prstGeom prst="rect">
            <a:avLst/>
          </a:prstGeom>
          <a:noFill/>
        </p:spPr>
        <p:txBody>
          <a:bodyPr wrap="none" rtlCol="0">
            <a:spAutoFit/>
          </a:bodyPr>
          <a:lstStyle/>
          <a:p>
            <a:r>
              <a:rPr lang="en-US" dirty="0" smtClean="0"/>
              <a:t>30</a:t>
            </a:r>
            <a:r>
              <a:rPr lang="en-US" baseline="30000" dirty="0" smtClean="0"/>
              <a:t>0</a:t>
            </a:r>
            <a:endParaRPr lang="en-US" baseline="30000" dirty="0"/>
          </a:p>
        </p:txBody>
      </p:sp>
      <p:sp>
        <p:nvSpPr>
          <p:cNvPr id="4" name="TextBox 3"/>
          <p:cNvSpPr txBox="1"/>
          <p:nvPr/>
        </p:nvSpPr>
        <p:spPr>
          <a:xfrm>
            <a:off x="381000" y="2514600"/>
            <a:ext cx="8592224" cy="954107"/>
          </a:xfrm>
          <a:prstGeom prst="rect">
            <a:avLst/>
          </a:prstGeom>
          <a:noFill/>
        </p:spPr>
        <p:txBody>
          <a:bodyPr wrap="none" rtlCol="0">
            <a:spAutoFit/>
          </a:bodyPr>
          <a:lstStyle/>
          <a:p>
            <a:r>
              <a:rPr lang="en-US" sz="2800" dirty="0" smtClean="0"/>
              <a:t>Instead of vertical, suppose </a:t>
            </a:r>
            <a:r>
              <a:rPr lang="en-US" sz="2800" b="1" dirty="0" smtClean="0"/>
              <a:t>Analyzer 1</a:t>
            </a:r>
            <a:r>
              <a:rPr lang="en-US" sz="2800" dirty="0" smtClean="0"/>
              <a:t> makes an angle of</a:t>
            </a:r>
          </a:p>
          <a:p>
            <a:r>
              <a:rPr lang="en-US" sz="2800" dirty="0" smtClean="0"/>
              <a:t>30</a:t>
            </a:r>
            <a:r>
              <a:rPr lang="en-US" sz="2800" baseline="30000" dirty="0" smtClean="0"/>
              <a:t>0</a:t>
            </a:r>
            <a:r>
              <a:rPr lang="en-US" sz="2800" dirty="0" smtClean="0"/>
              <a:t> from the vertical.  </a:t>
            </a:r>
            <a:r>
              <a:rPr lang="en-US" sz="2800" b="1" dirty="0" smtClean="0"/>
              <a:t>Analyzers 2 </a:t>
            </a:r>
            <a:r>
              <a:rPr lang="en-US" sz="2800" dirty="0" smtClean="0"/>
              <a:t>&amp; </a:t>
            </a:r>
            <a:r>
              <a:rPr lang="en-US" sz="2800" b="1" dirty="0" smtClean="0"/>
              <a:t>3</a:t>
            </a:r>
            <a:r>
              <a:rPr lang="en-US" sz="2800" dirty="0" smtClean="0"/>
              <a:t> are left unchanged.</a:t>
            </a:r>
            <a:endParaRPr lang="en-US" sz="2800" dirty="0"/>
          </a:p>
        </p:txBody>
      </p:sp>
      <p:sp>
        <p:nvSpPr>
          <p:cNvPr id="5" name="TextBox 4"/>
          <p:cNvSpPr txBox="1"/>
          <p:nvPr/>
        </p:nvSpPr>
        <p:spPr>
          <a:xfrm>
            <a:off x="0" y="3657600"/>
            <a:ext cx="9009518" cy="954107"/>
          </a:xfrm>
          <a:prstGeom prst="rect">
            <a:avLst/>
          </a:prstGeom>
          <a:noFill/>
        </p:spPr>
        <p:txBody>
          <a:bodyPr wrap="none" rtlCol="0">
            <a:spAutoFit/>
          </a:bodyPr>
          <a:lstStyle/>
          <a:p>
            <a:r>
              <a:rPr lang="en-US" sz="2800" dirty="0" smtClean="0"/>
              <a:t>What is the </a:t>
            </a:r>
            <a:r>
              <a:rPr lang="en-US" sz="2800" b="1" i="1" dirty="0" smtClean="0"/>
              <a:t>probability</a:t>
            </a:r>
            <a:r>
              <a:rPr lang="en-US" sz="2800" dirty="0" smtClean="0"/>
              <a:t> for an atom leaving the </a:t>
            </a:r>
            <a:r>
              <a:rPr lang="en-US" sz="2800" b="1" i="1" dirty="0" smtClean="0"/>
              <a:t>plus-channel</a:t>
            </a:r>
          </a:p>
          <a:p>
            <a:r>
              <a:rPr lang="en-US" sz="2800" dirty="0" smtClean="0"/>
              <a:t>of </a:t>
            </a:r>
            <a:r>
              <a:rPr lang="en-US" sz="2800" b="1" dirty="0" smtClean="0"/>
              <a:t>Analyzer 2</a:t>
            </a:r>
            <a:r>
              <a:rPr lang="en-US" sz="2800" dirty="0" smtClean="0"/>
              <a:t> to  exit from the </a:t>
            </a:r>
            <a:r>
              <a:rPr lang="en-US" sz="2800" b="1" i="1" dirty="0" smtClean="0"/>
              <a:t>plus-channel </a:t>
            </a:r>
            <a:r>
              <a:rPr lang="en-US" sz="2800" dirty="0" smtClean="0"/>
              <a:t>of </a:t>
            </a:r>
            <a:r>
              <a:rPr lang="en-US" sz="2800" b="1" dirty="0" smtClean="0"/>
              <a:t>Analyzer 3</a:t>
            </a:r>
            <a:r>
              <a:rPr lang="en-US" sz="2800" dirty="0" smtClean="0"/>
              <a:t>?</a:t>
            </a:r>
            <a:endParaRPr lang="en-US" sz="2800" dirty="0"/>
          </a:p>
        </p:txBody>
      </p:sp>
      <p:sp>
        <p:nvSpPr>
          <p:cNvPr id="6" name="TextBox 5"/>
          <p:cNvSpPr txBox="1"/>
          <p:nvPr/>
        </p:nvSpPr>
        <p:spPr>
          <a:xfrm>
            <a:off x="250104" y="4800600"/>
            <a:ext cx="8741496" cy="523220"/>
          </a:xfrm>
          <a:prstGeom prst="rect">
            <a:avLst/>
          </a:prstGeom>
          <a:noFill/>
        </p:spPr>
        <p:txBody>
          <a:bodyPr wrap="none" rtlCol="0">
            <a:spAutoFit/>
          </a:bodyPr>
          <a:lstStyle/>
          <a:p>
            <a:r>
              <a:rPr lang="en-US" sz="2800" dirty="0" smtClean="0"/>
              <a:t>A) 0%		B) 25%	C) 50%	D) 75%	E) 100%</a:t>
            </a:r>
            <a:endParaRPr lang="en-US" sz="2800" dirty="0"/>
          </a:p>
        </p:txBody>
      </p:sp>
      <p:grpSp>
        <p:nvGrpSpPr>
          <p:cNvPr id="2" name="Group 11"/>
          <p:cNvGrpSpPr/>
          <p:nvPr/>
        </p:nvGrpSpPr>
        <p:grpSpPr>
          <a:xfrm>
            <a:off x="990600" y="5562600"/>
            <a:ext cx="5956300" cy="1077912"/>
            <a:chOff x="990600" y="5562600"/>
            <a:chExt cx="5956300" cy="1077912"/>
          </a:xfrm>
        </p:grpSpPr>
        <p:sp>
          <p:nvSpPr>
            <p:cNvPr id="13" name="TextBox 12"/>
            <p:cNvSpPr txBox="1"/>
            <p:nvPr/>
          </p:nvSpPr>
          <p:spPr>
            <a:xfrm>
              <a:off x="990600" y="5886450"/>
              <a:ext cx="2892202" cy="461665"/>
            </a:xfrm>
            <a:prstGeom prst="rect">
              <a:avLst/>
            </a:prstGeom>
            <a:noFill/>
          </p:spPr>
          <p:txBody>
            <a:bodyPr wrap="none" rtlCol="0">
              <a:spAutoFit/>
            </a:bodyPr>
            <a:lstStyle/>
            <a:p>
              <a:r>
                <a:rPr lang="en-US" sz="2400" dirty="0" smtClean="0"/>
                <a:t>Hint: Remember that </a:t>
              </a:r>
              <a:endParaRPr lang="en-US" sz="2400" dirty="0"/>
            </a:p>
          </p:txBody>
        </p:sp>
        <p:graphicFrame>
          <p:nvGraphicFramePr>
            <p:cNvPr id="14" name="Object 3"/>
            <p:cNvGraphicFramePr>
              <a:graphicFrameLocks noChangeAspect="1"/>
            </p:cNvGraphicFramePr>
            <p:nvPr/>
          </p:nvGraphicFramePr>
          <p:xfrm>
            <a:off x="3810000" y="5562600"/>
            <a:ext cx="3136900" cy="1077912"/>
          </p:xfrm>
          <a:graphic>
            <a:graphicData uri="http://schemas.openxmlformats.org/presentationml/2006/ole">
              <p:oleObj spid="_x0000_s157698" name="Equation" r:id="rId5" imgW="1257120" imgH="431640" progId="Equation.DSMT4">
                <p:embed/>
              </p:oleObj>
            </a:graphicData>
          </a:graphic>
        </p:graphicFrame>
      </p:grpSp>
      <p:sp>
        <p:nvSpPr>
          <p:cNvPr id="12" name="Rectangle 11"/>
          <p:cNvSpPr/>
          <p:nvPr/>
        </p:nvSpPr>
        <p:spPr>
          <a:xfrm>
            <a:off x="3886200" y="4800600"/>
            <a:ext cx="12954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9" name="Picture 3" descr="C:\Users\Zombie\Desktop\SG06 copy.jpg"/>
          <p:cNvPicPr>
            <a:picLocks noChangeAspect="1" noChangeArrowheads="1"/>
          </p:cNvPicPr>
          <p:nvPr/>
        </p:nvPicPr>
        <p:blipFill>
          <a:blip r:embed="rId4" cstate="print"/>
          <a:srcRect/>
          <a:stretch>
            <a:fillRect/>
          </a:stretch>
        </p:blipFill>
        <p:spPr bwMode="auto">
          <a:xfrm>
            <a:off x="149225" y="492125"/>
            <a:ext cx="8842375" cy="2100263"/>
          </a:xfrm>
          <a:prstGeom prst="rect">
            <a:avLst/>
          </a:prstGeom>
          <a:noFill/>
        </p:spPr>
      </p:pic>
      <p:sp>
        <p:nvSpPr>
          <p:cNvPr id="4" name="TextBox 3"/>
          <p:cNvSpPr txBox="1"/>
          <p:nvPr/>
        </p:nvSpPr>
        <p:spPr>
          <a:xfrm>
            <a:off x="3007948" y="849868"/>
            <a:ext cx="497252" cy="369332"/>
          </a:xfrm>
          <a:prstGeom prst="rect">
            <a:avLst/>
          </a:prstGeom>
          <a:noFill/>
        </p:spPr>
        <p:txBody>
          <a:bodyPr wrap="none" rtlCol="0">
            <a:spAutoFit/>
          </a:bodyPr>
          <a:lstStyle/>
          <a:p>
            <a:r>
              <a:rPr lang="en-US" dirty="0" smtClean="0"/>
              <a:t>60</a:t>
            </a:r>
            <a:r>
              <a:rPr lang="en-US" baseline="30000" dirty="0" smtClean="0"/>
              <a:t>0</a:t>
            </a:r>
            <a:endParaRPr lang="en-US" baseline="30000" dirty="0"/>
          </a:p>
        </p:txBody>
      </p:sp>
      <p:sp>
        <p:nvSpPr>
          <p:cNvPr id="5" name="TextBox 4"/>
          <p:cNvSpPr txBox="1"/>
          <p:nvPr/>
        </p:nvSpPr>
        <p:spPr>
          <a:xfrm>
            <a:off x="304800" y="2743200"/>
            <a:ext cx="8496685" cy="954107"/>
          </a:xfrm>
          <a:prstGeom prst="rect">
            <a:avLst/>
          </a:prstGeom>
          <a:noFill/>
        </p:spPr>
        <p:txBody>
          <a:bodyPr wrap="none" rtlCol="0">
            <a:spAutoFit/>
          </a:bodyPr>
          <a:lstStyle/>
          <a:p>
            <a:r>
              <a:rPr lang="en-US" sz="2800" dirty="0" smtClean="0"/>
              <a:t>Instead of horizontal, suppose </a:t>
            </a:r>
            <a:r>
              <a:rPr lang="en-US" sz="2800" b="1" dirty="0" smtClean="0"/>
              <a:t>Analyzer 2</a:t>
            </a:r>
            <a:r>
              <a:rPr lang="en-US" sz="2800" dirty="0" smtClean="0"/>
              <a:t> makes an angle</a:t>
            </a:r>
          </a:p>
          <a:p>
            <a:r>
              <a:rPr lang="en-US" sz="2800" dirty="0" smtClean="0"/>
              <a:t>of 60</a:t>
            </a:r>
            <a:r>
              <a:rPr lang="en-US" sz="2800" baseline="30000" dirty="0" smtClean="0"/>
              <a:t>0</a:t>
            </a:r>
            <a:r>
              <a:rPr lang="en-US" sz="2800" dirty="0" smtClean="0"/>
              <a:t> from the vertical.  </a:t>
            </a:r>
            <a:r>
              <a:rPr lang="en-US" sz="2800" b="1" dirty="0" smtClean="0"/>
              <a:t>Analyzers 1 </a:t>
            </a:r>
            <a:r>
              <a:rPr lang="en-US" sz="2800" dirty="0" smtClean="0"/>
              <a:t>&amp; </a:t>
            </a:r>
            <a:r>
              <a:rPr lang="en-US" sz="2800" b="1" dirty="0" smtClean="0"/>
              <a:t>3</a:t>
            </a:r>
            <a:r>
              <a:rPr lang="en-US" sz="2800" dirty="0" smtClean="0"/>
              <a:t> are unchanged.</a:t>
            </a:r>
            <a:endParaRPr lang="en-US" sz="2800" dirty="0"/>
          </a:p>
        </p:txBody>
      </p:sp>
      <p:sp>
        <p:nvSpPr>
          <p:cNvPr id="6" name="TextBox 5"/>
          <p:cNvSpPr txBox="1"/>
          <p:nvPr/>
        </p:nvSpPr>
        <p:spPr>
          <a:xfrm>
            <a:off x="148708" y="3810000"/>
            <a:ext cx="9009518" cy="954107"/>
          </a:xfrm>
          <a:prstGeom prst="rect">
            <a:avLst/>
          </a:prstGeom>
          <a:noFill/>
        </p:spPr>
        <p:txBody>
          <a:bodyPr wrap="none" rtlCol="0">
            <a:spAutoFit/>
          </a:bodyPr>
          <a:lstStyle/>
          <a:p>
            <a:r>
              <a:rPr lang="en-US" sz="2800" dirty="0" smtClean="0"/>
              <a:t>What is the </a:t>
            </a:r>
            <a:r>
              <a:rPr lang="en-US" sz="2800" b="1" i="1" dirty="0" smtClean="0"/>
              <a:t>probability</a:t>
            </a:r>
            <a:r>
              <a:rPr lang="en-US" sz="2800" dirty="0" smtClean="0"/>
              <a:t> for an atom leaving the </a:t>
            </a:r>
            <a:r>
              <a:rPr lang="en-US" sz="2800" b="1" i="1" dirty="0" smtClean="0"/>
              <a:t>plus-channel</a:t>
            </a:r>
          </a:p>
          <a:p>
            <a:r>
              <a:rPr lang="en-US" sz="2800" dirty="0" smtClean="0"/>
              <a:t>of </a:t>
            </a:r>
            <a:r>
              <a:rPr lang="en-US" sz="2800" b="1" dirty="0" smtClean="0"/>
              <a:t>Analyzer 2</a:t>
            </a:r>
            <a:r>
              <a:rPr lang="en-US" sz="2800" dirty="0" smtClean="0"/>
              <a:t> to  exit from the </a:t>
            </a:r>
            <a:r>
              <a:rPr lang="en-US" sz="2800" b="1" i="1" dirty="0" smtClean="0"/>
              <a:t>plus-channel</a:t>
            </a:r>
            <a:r>
              <a:rPr lang="en-US" sz="2800" dirty="0" smtClean="0"/>
              <a:t> of </a:t>
            </a:r>
            <a:r>
              <a:rPr lang="en-US" sz="2800" b="1" dirty="0" smtClean="0"/>
              <a:t>Analyzer 3</a:t>
            </a:r>
            <a:r>
              <a:rPr lang="en-US" sz="2800" dirty="0" smtClean="0"/>
              <a:t>?</a:t>
            </a:r>
            <a:endParaRPr lang="en-US" sz="2800" dirty="0"/>
          </a:p>
        </p:txBody>
      </p:sp>
      <p:sp>
        <p:nvSpPr>
          <p:cNvPr id="7" name="TextBox 6"/>
          <p:cNvSpPr txBox="1"/>
          <p:nvPr/>
        </p:nvSpPr>
        <p:spPr>
          <a:xfrm>
            <a:off x="228600" y="5105400"/>
            <a:ext cx="8741496" cy="523220"/>
          </a:xfrm>
          <a:prstGeom prst="rect">
            <a:avLst/>
          </a:prstGeom>
          <a:noFill/>
        </p:spPr>
        <p:txBody>
          <a:bodyPr wrap="none" rtlCol="0">
            <a:spAutoFit/>
          </a:bodyPr>
          <a:lstStyle/>
          <a:p>
            <a:r>
              <a:rPr lang="en-US" sz="2800" dirty="0" smtClean="0"/>
              <a:t>A) 0%		B) 25%	C) 50%	D) 75%	E) 100%</a:t>
            </a:r>
            <a:endParaRPr lang="en-US" sz="2800" dirty="0"/>
          </a:p>
        </p:txBody>
      </p:sp>
      <p:grpSp>
        <p:nvGrpSpPr>
          <p:cNvPr id="2" name="Group 10"/>
          <p:cNvGrpSpPr/>
          <p:nvPr/>
        </p:nvGrpSpPr>
        <p:grpSpPr>
          <a:xfrm>
            <a:off x="990600" y="5562600"/>
            <a:ext cx="5956300" cy="1077912"/>
            <a:chOff x="990600" y="5562600"/>
            <a:chExt cx="5956300" cy="1077912"/>
          </a:xfrm>
        </p:grpSpPr>
        <p:sp>
          <p:nvSpPr>
            <p:cNvPr id="12" name="TextBox 11"/>
            <p:cNvSpPr txBox="1"/>
            <p:nvPr/>
          </p:nvSpPr>
          <p:spPr>
            <a:xfrm>
              <a:off x="990600" y="5886450"/>
              <a:ext cx="2892202" cy="461665"/>
            </a:xfrm>
            <a:prstGeom prst="rect">
              <a:avLst/>
            </a:prstGeom>
            <a:noFill/>
          </p:spPr>
          <p:txBody>
            <a:bodyPr wrap="none" rtlCol="0">
              <a:spAutoFit/>
            </a:bodyPr>
            <a:lstStyle/>
            <a:p>
              <a:r>
                <a:rPr lang="en-US" sz="2400" dirty="0" smtClean="0"/>
                <a:t>Hint: Remember that </a:t>
              </a:r>
              <a:endParaRPr lang="en-US" sz="2400" dirty="0"/>
            </a:p>
          </p:txBody>
        </p:sp>
        <p:graphicFrame>
          <p:nvGraphicFramePr>
            <p:cNvPr id="13" name="Object 3"/>
            <p:cNvGraphicFramePr>
              <a:graphicFrameLocks noChangeAspect="1"/>
            </p:cNvGraphicFramePr>
            <p:nvPr/>
          </p:nvGraphicFramePr>
          <p:xfrm>
            <a:off x="3810000" y="5562600"/>
            <a:ext cx="3136900" cy="1077912"/>
          </p:xfrm>
          <a:graphic>
            <a:graphicData uri="http://schemas.openxmlformats.org/presentationml/2006/ole">
              <p:oleObj spid="_x0000_s159746" name="Equation" r:id="rId5" imgW="1257120" imgH="431640" progId="Equation.DSMT4">
                <p:embed/>
              </p:oleObj>
            </a:graphicData>
          </a:graphic>
        </p:graphicFrame>
      </p:grpSp>
      <p:sp>
        <p:nvSpPr>
          <p:cNvPr id="14" name="Rectangle 13"/>
          <p:cNvSpPr/>
          <p:nvPr/>
        </p:nvSpPr>
        <p:spPr>
          <a:xfrm>
            <a:off x="5715000" y="5105400"/>
            <a:ext cx="12954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1219200"/>
            <a:ext cx="8714052" cy="2985433"/>
          </a:xfrm>
          <a:prstGeom prst="rect">
            <a:avLst/>
          </a:prstGeom>
          <a:noFill/>
        </p:spPr>
        <p:txBody>
          <a:bodyPr wrap="none" rtlCol="0">
            <a:spAutoFit/>
          </a:bodyPr>
          <a:lstStyle/>
          <a:p>
            <a:r>
              <a:rPr lang="en-US" sz="2800" dirty="0"/>
              <a:t>If the setting is in the </a:t>
            </a:r>
            <a:r>
              <a:rPr lang="en-US" sz="2800" dirty="0" smtClean="0"/>
              <a:t>+z-direction (</a:t>
            </a:r>
            <a:r>
              <a:rPr lang="en-US" sz="2800" b="1" dirty="0" smtClean="0"/>
              <a:t>A</a:t>
            </a:r>
            <a:r>
              <a:rPr lang="en-US" sz="2800" dirty="0" smtClean="0"/>
              <a:t>), </a:t>
            </a:r>
            <a:r>
              <a:rPr lang="en-US" sz="2800" dirty="0"/>
              <a:t>then the </a:t>
            </a:r>
            <a:r>
              <a:rPr lang="en-US" sz="2800" dirty="0" smtClean="0"/>
              <a:t>probability</a:t>
            </a:r>
          </a:p>
          <a:p>
            <a:r>
              <a:rPr lang="en-US" sz="2800" dirty="0" smtClean="0"/>
              <a:t>to </a:t>
            </a:r>
            <a:r>
              <a:rPr lang="en-US" sz="2800" dirty="0"/>
              <a:t>leave through the </a:t>
            </a:r>
            <a:r>
              <a:rPr lang="en-US" sz="2800" b="1" i="1" dirty="0"/>
              <a:t>plus-channel</a:t>
            </a:r>
            <a:r>
              <a:rPr lang="en-US" sz="2800" dirty="0"/>
              <a:t> is </a:t>
            </a:r>
            <a:r>
              <a:rPr lang="en-US" sz="2800" dirty="0" smtClean="0"/>
              <a:t>1.</a:t>
            </a:r>
          </a:p>
          <a:p>
            <a:endParaRPr lang="en-US" sz="1000" dirty="0"/>
          </a:p>
          <a:p>
            <a:r>
              <a:rPr lang="en-US" sz="2800" dirty="0" smtClean="0"/>
              <a:t>For </a:t>
            </a:r>
            <a:r>
              <a:rPr lang="en-US" sz="2800" dirty="0"/>
              <a:t>either of the two other </a:t>
            </a:r>
            <a:r>
              <a:rPr lang="en-US" sz="2800" dirty="0" smtClean="0"/>
              <a:t>settings (</a:t>
            </a:r>
            <a:r>
              <a:rPr lang="en-US" sz="2800" b="1" dirty="0" smtClean="0"/>
              <a:t>B</a:t>
            </a:r>
            <a:r>
              <a:rPr lang="en-US" sz="2800" dirty="0" smtClean="0"/>
              <a:t> &amp; </a:t>
            </a:r>
            <a:r>
              <a:rPr lang="en-US" sz="2800" b="1" dirty="0" smtClean="0"/>
              <a:t>C</a:t>
            </a:r>
            <a:r>
              <a:rPr lang="en-US" sz="2800" dirty="0" smtClean="0"/>
              <a:t>), </a:t>
            </a:r>
            <a:r>
              <a:rPr lang="en-US" sz="2800" dirty="0"/>
              <a:t>the </a:t>
            </a:r>
            <a:r>
              <a:rPr lang="en-US" sz="2800" dirty="0" smtClean="0"/>
              <a:t>probability</a:t>
            </a:r>
          </a:p>
          <a:p>
            <a:r>
              <a:rPr lang="en-US" sz="2800" dirty="0" smtClean="0"/>
              <a:t>of leaving </a:t>
            </a:r>
            <a:r>
              <a:rPr lang="en-US" sz="2800" dirty="0"/>
              <a:t>through the </a:t>
            </a:r>
            <a:r>
              <a:rPr lang="en-US" sz="2800" b="1" i="1" dirty="0"/>
              <a:t>plus-channel</a:t>
            </a:r>
            <a:r>
              <a:rPr lang="en-US" sz="2800" dirty="0"/>
              <a:t> is </a:t>
            </a:r>
            <a:r>
              <a:rPr lang="en-US" sz="2800" dirty="0" smtClean="0"/>
              <a:t>1/4.  [cos</a:t>
            </a:r>
            <a:r>
              <a:rPr lang="en-US" sz="2800" baseline="30000" dirty="0" smtClean="0"/>
              <a:t>2</a:t>
            </a:r>
            <a:r>
              <a:rPr lang="en-US" sz="2800" dirty="0" smtClean="0"/>
              <a:t>(120</a:t>
            </a:r>
            <a:r>
              <a:rPr lang="en-US" sz="2800" baseline="30000" dirty="0" smtClean="0"/>
              <a:t>0</a:t>
            </a:r>
            <a:r>
              <a:rPr lang="en-US" sz="2800" dirty="0" smtClean="0"/>
              <a:t>/2)]</a:t>
            </a:r>
          </a:p>
          <a:p>
            <a:endParaRPr lang="en-US" sz="1000" dirty="0"/>
          </a:p>
          <a:p>
            <a:r>
              <a:rPr lang="en-US" sz="2800" dirty="0" smtClean="0"/>
              <a:t>If </a:t>
            </a:r>
            <a:r>
              <a:rPr lang="en-US" sz="2800" dirty="0"/>
              <a:t>the settings are </a:t>
            </a:r>
            <a:r>
              <a:rPr lang="en-US" sz="2800" b="1" i="1" dirty="0"/>
              <a:t>random</a:t>
            </a:r>
            <a:r>
              <a:rPr lang="en-US" sz="2800" dirty="0"/>
              <a:t>, then there is 1/3 </a:t>
            </a:r>
            <a:r>
              <a:rPr lang="en-US" sz="2800" dirty="0" smtClean="0"/>
              <a:t>probability</a:t>
            </a:r>
          </a:p>
          <a:p>
            <a:r>
              <a:rPr lang="en-US" sz="2800" dirty="0" smtClean="0"/>
              <a:t>that </a:t>
            </a:r>
            <a:r>
              <a:rPr lang="en-US" sz="2800" dirty="0"/>
              <a:t>the analyzer is set to a specific </a:t>
            </a:r>
            <a:r>
              <a:rPr lang="en-US" sz="2800" dirty="0" smtClean="0"/>
              <a:t>orientation.</a:t>
            </a:r>
          </a:p>
        </p:txBody>
      </p:sp>
      <p:sp>
        <p:nvSpPr>
          <p:cNvPr id="2" name="TextBox 1"/>
          <p:cNvSpPr txBox="1"/>
          <p:nvPr/>
        </p:nvSpPr>
        <p:spPr>
          <a:xfrm>
            <a:off x="3124200" y="533400"/>
            <a:ext cx="2205027" cy="646331"/>
          </a:xfrm>
          <a:prstGeom prst="rect">
            <a:avLst/>
          </a:prstGeom>
          <a:noFill/>
        </p:spPr>
        <p:txBody>
          <a:bodyPr wrap="none" rtlCol="0">
            <a:spAutoFit/>
          </a:bodyPr>
          <a:lstStyle/>
          <a:p>
            <a:r>
              <a:rPr lang="en-US" sz="3600" u="sng" dirty="0" smtClean="0"/>
              <a:t>Probability</a:t>
            </a:r>
            <a:endParaRPr lang="en-US" sz="3600" u="sng" dirty="0"/>
          </a:p>
        </p:txBody>
      </p:sp>
      <p:grpSp>
        <p:nvGrpSpPr>
          <p:cNvPr id="3" name="Group 2"/>
          <p:cNvGrpSpPr/>
          <p:nvPr/>
        </p:nvGrpSpPr>
        <p:grpSpPr>
          <a:xfrm>
            <a:off x="381000" y="5059362"/>
            <a:ext cx="3432175" cy="1798638"/>
            <a:chOff x="381000" y="5059362"/>
            <a:chExt cx="3432175" cy="1798638"/>
          </a:xfrm>
        </p:grpSpPr>
        <p:pic>
          <p:nvPicPr>
            <p:cNvPr id="4" name="Picture 3" descr="C:\Users\Zombie\Desktop\Prob_SG3settings copy.jpg"/>
            <p:cNvPicPr>
              <a:picLocks noChangeAspect="1" noChangeArrowheads="1"/>
            </p:cNvPicPr>
            <p:nvPr/>
          </p:nvPicPr>
          <p:blipFill>
            <a:blip r:embed="rId3" cstate="print"/>
            <a:srcRect/>
            <a:stretch>
              <a:fillRect/>
            </a:stretch>
          </p:blipFill>
          <p:spPr bwMode="auto">
            <a:xfrm>
              <a:off x="381000" y="5059362"/>
              <a:ext cx="2849562" cy="1798638"/>
            </a:xfrm>
            <a:prstGeom prst="rect">
              <a:avLst/>
            </a:prstGeom>
            <a:noFill/>
          </p:spPr>
        </p:pic>
        <p:graphicFrame>
          <p:nvGraphicFramePr>
            <p:cNvPr id="5" name="Object 5"/>
            <p:cNvGraphicFramePr>
              <a:graphicFrameLocks noChangeAspect="1"/>
            </p:cNvGraphicFramePr>
            <p:nvPr/>
          </p:nvGraphicFramePr>
          <p:xfrm>
            <a:off x="3200400" y="5791200"/>
            <a:ext cx="612775" cy="561975"/>
          </p:xfrm>
          <a:graphic>
            <a:graphicData uri="http://schemas.openxmlformats.org/presentationml/2006/ole">
              <p:oleObj spid="_x0000_s161794" name="Equation" r:id="rId4" imgW="304560" imgH="279360" progId="Equation.DSMT4">
                <p:embed/>
              </p:oleObj>
            </a:graphicData>
          </a:graphic>
        </p:graphicFrame>
      </p:grpSp>
      <p:sp>
        <p:nvSpPr>
          <p:cNvPr id="7" name="TextBox 6"/>
          <p:cNvSpPr txBox="1"/>
          <p:nvPr/>
        </p:nvSpPr>
        <p:spPr>
          <a:xfrm>
            <a:off x="457200" y="4343400"/>
            <a:ext cx="8031494" cy="1384995"/>
          </a:xfrm>
          <a:prstGeom prst="rect">
            <a:avLst/>
          </a:prstGeom>
          <a:noFill/>
        </p:spPr>
        <p:txBody>
          <a:bodyPr wrap="none" rtlCol="0">
            <a:spAutoFit/>
          </a:bodyPr>
          <a:lstStyle/>
          <a:p>
            <a:r>
              <a:rPr lang="en-US" sz="2800" dirty="0" smtClean="0"/>
              <a:t>The probability of leaving through the plus-channel is:</a:t>
            </a:r>
          </a:p>
          <a:p>
            <a:r>
              <a:rPr lang="en-US" sz="2800" dirty="0"/>
              <a:t> </a:t>
            </a:r>
            <a:r>
              <a:rPr lang="en-US" sz="2800" dirty="0" smtClean="0"/>
              <a:t>                             [1/3 x 1] + [1/3 x 1/4] + [1/3 x 1/4]</a:t>
            </a:r>
          </a:p>
          <a:p>
            <a:r>
              <a:rPr lang="en-US" sz="2800" dirty="0"/>
              <a:t> </a:t>
            </a:r>
            <a:r>
              <a:rPr lang="en-US" sz="2800" dirty="0" smtClean="0"/>
              <a:t>                              = 4/12 + 1/12 + 1/12 = 6/12 = 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1524000"/>
            <a:ext cx="7365350" cy="954107"/>
          </a:xfrm>
          <a:prstGeom prst="rect">
            <a:avLst/>
          </a:prstGeom>
          <a:noFill/>
        </p:spPr>
        <p:txBody>
          <a:bodyPr wrap="none" rtlCol="0">
            <a:spAutoFit/>
          </a:bodyPr>
          <a:lstStyle/>
          <a:p>
            <a:pPr lvl="0"/>
            <a:r>
              <a:rPr lang="en-US" sz="2800" dirty="0"/>
              <a:t>Flip a coin three times</a:t>
            </a:r>
            <a:r>
              <a:rPr lang="en-US" sz="2800" dirty="0" smtClean="0"/>
              <a:t>.  What is the probability of</a:t>
            </a:r>
          </a:p>
          <a:p>
            <a:pPr lvl="0"/>
            <a:r>
              <a:rPr lang="en-US" sz="2800" dirty="0" smtClean="0"/>
              <a:t>obtaining Heads twice?</a:t>
            </a:r>
          </a:p>
        </p:txBody>
      </p:sp>
      <p:sp>
        <p:nvSpPr>
          <p:cNvPr id="3" name="TextBox 2"/>
          <p:cNvSpPr txBox="1"/>
          <p:nvPr/>
        </p:nvSpPr>
        <p:spPr>
          <a:xfrm>
            <a:off x="3124200" y="533400"/>
            <a:ext cx="2205027" cy="646331"/>
          </a:xfrm>
          <a:prstGeom prst="rect">
            <a:avLst/>
          </a:prstGeom>
          <a:noFill/>
        </p:spPr>
        <p:txBody>
          <a:bodyPr wrap="none" rtlCol="0">
            <a:spAutoFit/>
          </a:bodyPr>
          <a:lstStyle/>
          <a:p>
            <a:r>
              <a:rPr lang="en-US" sz="3600" u="sng" dirty="0" smtClean="0"/>
              <a:t>Probability</a:t>
            </a:r>
            <a:endParaRPr lang="en-US" sz="3600" u="sng" dirty="0"/>
          </a:p>
        </p:txBody>
      </p:sp>
      <p:sp>
        <p:nvSpPr>
          <p:cNvPr id="4" name="TextBox 3"/>
          <p:cNvSpPr txBox="1"/>
          <p:nvPr/>
        </p:nvSpPr>
        <p:spPr>
          <a:xfrm>
            <a:off x="2286000" y="2819400"/>
            <a:ext cx="1117614" cy="2246769"/>
          </a:xfrm>
          <a:prstGeom prst="rect">
            <a:avLst/>
          </a:prstGeom>
          <a:noFill/>
        </p:spPr>
        <p:txBody>
          <a:bodyPr wrap="none" rtlCol="0">
            <a:spAutoFit/>
          </a:bodyPr>
          <a:lstStyle/>
          <a:p>
            <a:pPr marL="342900" indent="-342900">
              <a:buAutoNum type="alphaUcParenR"/>
            </a:pPr>
            <a:r>
              <a:rPr lang="en-US" sz="2800" dirty="0" smtClean="0"/>
              <a:t> 1/4</a:t>
            </a:r>
          </a:p>
          <a:p>
            <a:pPr marL="342900" indent="-342900">
              <a:buAutoNum type="alphaUcParenR"/>
            </a:pPr>
            <a:r>
              <a:rPr lang="en-US" sz="2800" dirty="0" smtClean="0"/>
              <a:t> 3/8</a:t>
            </a:r>
          </a:p>
          <a:p>
            <a:pPr marL="342900" indent="-342900">
              <a:buAutoNum type="alphaUcParenR"/>
            </a:pPr>
            <a:r>
              <a:rPr lang="en-US" sz="2800" dirty="0" smtClean="0"/>
              <a:t> 1/2</a:t>
            </a:r>
          </a:p>
          <a:p>
            <a:pPr marL="342900" indent="-342900">
              <a:buAutoNum type="alphaUcParenR"/>
            </a:pPr>
            <a:r>
              <a:rPr lang="en-US" sz="2800" dirty="0" smtClean="0"/>
              <a:t> 5/8</a:t>
            </a:r>
          </a:p>
          <a:p>
            <a:pPr marL="342900" indent="-342900">
              <a:buAutoNum type="alphaUcParenR"/>
            </a:pPr>
            <a:r>
              <a:rPr lang="en-US" sz="2800" dirty="0" smtClean="0"/>
              <a:t> 3/4</a:t>
            </a:r>
            <a:endParaRPr lang="en-US" sz="2800" dirty="0"/>
          </a:p>
        </p:txBody>
      </p:sp>
      <p:sp>
        <p:nvSpPr>
          <p:cNvPr id="6" name="Rectangle 5"/>
          <p:cNvSpPr/>
          <p:nvPr/>
        </p:nvSpPr>
        <p:spPr>
          <a:xfrm>
            <a:off x="2286000" y="3276600"/>
            <a:ext cx="11430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2" descr="C:\Users\Zombie\Desktop\2130FA10_L17_rollingball.gif"/>
          <p:cNvPicPr>
            <a:picLocks noChangeAspect="1" noChangeArrowheads="1"/>
          </p:cNvPicPr>
          <p:nvPr/>
        </p:nvPicPr>
        <p:blipFill>
          <a:blip r:embed="rId3" cstate="print"/>
          <a:srcRect/>
          <a:stretch>
            <a:fillRect/>
          </a:stretch>
        </p:blipFill>
        <p:spPr bwMode="auto">
          <a:xfrm>
            <a:off x="533400" y="990600"/>
            <a:ext cx="4762500" cy="3352800"/>
          </a:xfrm>
          <a:prstGeom prst="rect">
            <a:avLst/>
          </a:prstGeom>
          <a:noFill/>
        </p:spPr>
      </p:pic>
      <p:sp>
        <p:nvSpPr>
          <p:cNvPr id="3" name="TextBox 2"/>
          <p:cNvSpPr txBox="1"/>
          <p:nvPr/>
        </p:nvSpPr>
        <p:spPr>
          <a:xfrm>
            <a:off x="413342" y="152400"/>
            <a:ext cx="8349658" cy="646331"/>
          </a:xfrm>
          <a:prstGeom prst="rect">
            <a:avLst/>
          </a:prstGeom>
          <a:noFill/>
        </p:spPr>
        <p:txBody>
          <a:bodyPr wrap="none" rtlCol="0">
            <a:spAutoFit/>
          </a:bodyPr>
          <a:lstStyle/>
          <a:p>
            <a:r>
              <a:rPr lang="en-US" sz="3600" dirty="0" smtClean="0"/>
              <a:t>What if the probability curve is not normal?</a:t>
            </a:r>
            <a:endParaRPr lang="en-US" sz="3600" dirty="0"/>
          </a:p>
        </p:txBody>
      </p:sp>
      <p:grpSp>
        <p:nvGrpSpPr>
          <p:cNvPr id="2" name="Group 6"/>
          <p:cNvGrpSpPr/>
          <p:nvPr/>
        </p:nvGrpSpPr>
        <p:grpSpPr>
          <a:xfrm>
            <a:off x="762000" y="4648200"/>
            <a:ext cx="7543800" cy="1938992"/>
            <a:chOff x="762000" y="4648200"/>
            <a:chExt cx="7543800" cy="1938992"/>
          </a:xfrm>
        </p:grpSpPr>
        <p:graphicFrame>
          <p:nvGraphicFramePr>
            <p:cNvPr id="4" name="Object 3"/>
            <p:cNvGraphicFramePr>
              <a:graphicFrameLocks noChangeAspect="1"/>
            </p:cNvGraphicFramePr>
            <p:nvPr/>
          </p:nvGraphicFramePr>
          <p:xfrm>
            <a:off x="762000" y="5105400"/>
            <a:ext cx="917575" cy="509588"/>
          </p:xfrm>
          <a:graphic>
            <a:graphicData uri="http://schemas.openxmlformats.org/presentationml/2006/ole">
              <p:oleObj spid="_x0000_s164866" name="Equation" r:id="rId4" imgW="457200" imgH="253800" progId="Equation.DSMT4">
                <p:embed/>
              </p:oleObj>
            </a:graphicData>
          </a:graphic>
        </p:graphicFrame>
        <p:sp>
          <p:nvSpPr>
            <p:cNvPr id="5" name="TextBox 4"/>
            <p:cNvSpPr txBox="1"/>
            <p:nvPr/>
          </p:nvSpPr>
          <p:spPr>
            <a:xfrm>
              <a:off x="2021772" y="4648200"/>
              <a:ext cx="6284028" cy="1938992"/>
            </a:xfrm>
            <a:prstGeom prst="rect">
              <a:avLst/>
            </a:prstGeom>
            <a:noFill/>
          </p:spPr>
          <p:txBody>
            <a:bodyPr wrap="none" rtlCol="0">
              <a:spAutoFit/>
            </a:bodyPr>
            <a:lstStyle/>
            <a:p>
              <a:pPr marL="342900" indent="-342900">
                <a:buAutoNum type="alphaUcParenR"/>
              </a:pPr>
              <a:r>
                <a:rPr lang="en-US" sz="2400" dirty="0" smtClean="0"/>
                <a:t>0</a:t>
              </a:r>
            </a:p>
            <a:p>
              <a:pPr marL="342900" indent="-342900">
                <a:buAutoNum type="alphaUcParenR"/>
              </a:pPr>
              <a:r>
                <a:rPr lang="en-US" sz="2400" dirty="0" smtClean="0"/>
                <a:t>1/2</a:t>
              </a:r>
            </a:p>
            <a:p>
              <a:pPr marL="342900" indent="-342900">
                <a:buAutoNum type="alphaUcParenR"/>
              </a:pPr>
              <a:r>
                <a:rPr lang="en-US" sz="2400" dirty="0" smtClean="0"/>
                <a:t>1</a:t>
              </a:r>
            </a:p>
            <a:p>
              <a:pPr marL="342900" indent="-342900">
                <a:buAutoNum type="alphaUcParenR"/>
              </a:pPr>
              <a:r>
                <a:rPr lang="en-US" sz="2400" dirty="0" smtClean="0"/>
                <a:t>Not defined, since there are two places where</a:t>
              </a:r>
            </a:p>
            <a:p>
              <a:pPr marL="342900" indent="-342900"/>
              <a:r>
                <a:rPr lang="en-US" sz="2400" dirty="0" smtClean="0"/>
                <a:t>		x is most likely.</a:t>
              </a:r>
              <a:endParaRPr lang="en-US" sz="2400" dirty="0"/>
            </a:p>
          </p:txBody>
        </p:sp>
      </p:grpSp>
      <p:sp>
        <p:nvSpPr>
          <p:cNvPr id="6" name="TextBox 5"/>
          <p:cNvSpPr txBox="1"/>
          <p:nvPr/>
        </p:nvSpPr>
        <p:spPr>
          <a:xfrm>
            <a:off x="5274759" y="2133600"/>
            <a:ext cx="3579441" cy="2677656"/>
          </a:xfrm>
          <a:prstGeom prst="rect">
            <a:avLst/>
          </a:prstGeom>
          <a:noFill/>
        </p:spPr>
        <p:txBody>
          <a:bodyPr wrap="none" rtlCol="0">
            <a:spAutoFit/>
          </a:bodyPr>
          <a:lstStyle/>
          <a:p>
            <a:r>
              <a:rPr lang="en-US" sz="2400" dirty="0" smtClean="0"/>
              <a:t>What kind of system might</a:t>
            </a:r>
          </a:p>
          <a:p>
            <a:r>
              <a:rPr lang="en-US" sz="2400" dirty="0" smtClean="0"/>
              <a:t>this probability distribution</a:t>
            </a:r>
          </a:p>
          <a:p>
            <a:r>
              <a:rPr lang="en-US" sz="2400" dirty="0" smtClean="0"/>
              <a:t>describe?</a:t>
            </a:r>
          </a:p>
          <a:p>
            <a:endParaRPr lang="en-US" sz="2400" dirty="0"/>
          </a:p>
          <a:p>
            <a:r>
              <a:rPr lang="en-US" sz="2400" dirty="0" smtClean="0"/>
              <a:t>Harmonic oscillator</a:t>
            </a:r>
          </a:p>
          <a:p>
            <a:r>
              <a:rPr lang="en-US" sz="2400" dirty="0" smtClean="0"/>
              <a:t>Ball rolling in a valley</a:t>
            </a:r>
          </a:p>
          <a:p>
            <a:r>
              <a:rPr lang="en-US" sz="2400" dirty="0" smtClean="0"/>
              <a:t>Block on a spring</a:t>
            </a:r>
            <a:endParaRPr lang="en-US" sz="2400" dirty="0"/>
          </a:p>
        </p:txBody>
      </p:sp>
      <p:sp>
        <p:nvSpPr>
          <p:cNvPr id="8" name="Rectangle 7"/>
          <p:cNvSpPr/>
          <p:nvPr/>
        </p:nvSpPr>
        <p:spPr>
          <a:xfrm>
            <a:off x="1981200" y="5047488"/>
            <a:ext cx="9906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483739" y="228600"/>
            <a:ext cx="4221861" cy="646331"/>
          </a:xfrm>
          <a:prstGeom prst="rect">
            <a:avLst/>
          </a:prstGeom>
          <a:noFill/>
        </p:spPr>
        <p:txBody>
          <a:bodyPr wrap="none" rtlCol="0">
            <a:spAutoFit/>
          </a:bodyPr>
          <a:lstStyle/>
          <a:p>
            <a:r>
              <a:rPr lang="en-US" sz="3600" b="1" u="sng" dirty="0" smtClean="0"/>
              <a:t>Uncertainty Principle</a:t>
            </a:r>
            <a:endParaRPr lang="en-US" sz="3600" b="1" u="sng" dirty="0"/>
          </a:p>
        </p:txBody>
      </p:sp>
      <p:grpSp>
        <p:nvGrpSpPr>
          <p:cNvPr id="4" name="Group 27"/>
          <p:cNvGrpSpPr/>
          <p:nvPr/>
        </p:nvGrpSpPr>
        <p:grpSpPr>
          <a:xfrm>
            <a:off x="152401" y="4876800"/>
            <a:ext cx="8763000" cy="1330325"/>
            <a:chOff x="152401" y="5222875"/>
            <a:chExt cx="8763000" cy="1330325"/>
          </a:xfrm>
        </p:grpSpPr>
        <p:grpSp>
          <p:nvGrpSpPr>
            <p:cNvPr id="11" name="Group 11"/>
            <p:cNvGrpSpPr>
              <a:grpSpLocks/>
            </p:cNvGrpSpPr>
            <p:nvPr/>
          </p:nvGrpSpPr>
          <p:grpSpPr bwMode="auto">
            <a:xfrm>
              <a:off x="152401" y="5222875"/>
              <a:ext cx="8763000" cy="1177925"/>
              <a:chOff x="-129" y="3217"/>
              <a:chExt cx="6108" cy="742"/>
            </a:xfrm>
          </p:grpSpPr>
          <p:pic>
            <p:nvPicPr>
              <p:cNvPr id="18" name="Picture 12"/>
              <p:cNvPicPr>
                <a:picLocks noChangeAspect="1" noChangeArrowheads="1"/>
              </p:cNvPicPr>
              <p:nvPr/>
            </p:nvPicPr>
            <p:blipFill>
              <a:blip r:embed="rId2" cstate="print"/>
              <a:srcRect/>
              <a:stretch>
                <a:fillRect/>
              </a:stretch>
            </p:blipFill>
            <p:spPr bwMode="auto">
              <a:xfrm>
                <a:off x="-129" y="3217"/>
                <a:ext cx="6108" cy="625"/>
              </a:xfrm>
              <a:prstGeom prst="rect">
                <a:avLst/>
              </a:prstGeom>
              <a:noFill/>
              <a:ln w="25400">
                <a:noFill/>
                <a:miter lim="800000"/>
                <a:headEnd/>
                <a:tailEnd type="none" w="lg" len="lg"/>
              </a:ln>
              <a:effectLst/>
            </p:spPr>
          </p:pic>
          <p:sp>
            <p:nvSpPr>
              <p:cNvPr id="19" name="Line 13"/>
              <p:cNvSpPr>
                <a:spLocks noChangeShapeType="1"/>
              </p:cNvSpPr>
              <p:nvPr/>
            </p:nvSpPr>
            <p:spPr bwMode="auto">
              <a:xfrm>
                <a:off x="2650" y="3958"/>
                <a:ext cx="567" cy="1"/>
              </a:xfrm>
              <a:prstGeom prst="line">
                <a:avLst/>
              </a:prstGeom>
              <a:noFill/>
              <a:ln w="25400">
                <a:solidFill>
                  <a:schemeClr val="tx1"/>
                </a:solidFill>
                <a:round/>
                <a:headEnd type="triangle" w="lg" len="lg"/>
                <a:tailEnd type="triangle" w="lg" len="lg"/>
              </a:ln>
              <a:effectLst/>
            </p:spPr>
            <p:txBody>
              <a:bodyPr/>
              <a:lstStyle/>
              <a:p>
                <a:endParaRPr lang="en-US"/>
              </a:p>
            </p:txBody>
          </p:sp>
        </p:grpSp>
        <p:sp>
          <p:nvSpPr>
            <p:cNvPr id="22" name="Text Box 9"/>
            <p:cNvSpPr txBox="1">
              <a:spLocks noChangeArrowheads="1"/>
            </p:cNvSpPr>
            <p:nvPr/>
          </p:nvSpPr>
          <p:spPr bwMode="auto">
            <a:xfrm>
              <a:off x="4357687" y="6122313"/>
              <a:ext cx="366713" cy="430887"/>
            </a:xfrm>
            <a:prstGeom prst="rect">
              <a:avLst/>
            </a:prstGeom>
            <a:solidFill>
              <a:schemeClr val="bg1"/>
            </a:solidFill>
            <a:ln w="25400">
              <a:noFill/>
              <a:miter lim="800000"/>
              <a:headEnd/>
              <a:tailEnd type="none" w="lg" len="lg"/>
            </a:ln>
            <a:effectLst/>
          </p:spPr>
          <p:txBody>
            <a:bodyPr lIns="0" tIns="0" rIns="0" bIns="0">
              <a:spAutoFit/>
            </a:bodyPr>
            <a:lstStyle/>
            <a:p>
              <a:pPr>
                <a:spcBef>
                  <a:spcPct val="50000"/>
                </a:spcBef>
              </a:pPr>
              <a:r>
                <a:rPr lang="el-GR" sz="2800" dirty="0" smtClean="0"/>
                <a:t>Δ</a:t>
              </a:r>
              <a:r>
                <a:rPr lang="en-US" sz="2800" dirty="0"/>
                <a:t>x</a:t>
              </a:r>
            </a:p>
          </p:txBody>
        </p:sp>
      </p:grpSp>
      <p:grpSp>
        <p:nvGrpSpPr>
          <p:cNvPr id="13" name="Group 24"/>
          <p:cNvGrpSpPr/>
          <p:nvPr/>
        </p:nvGrpSpPr>
        <p:grpSpPr>
          <a:xfrm>
            <a:off x="152400" y="1143000"/>
            <a:ext cx="8839201" cy="1283732"/>
            <a:chOff x="152400" y="1143000"/>
            <a:chExt cx="8839201" cy="1283732"/>
          </a:xfrm>
        </p:grpSpPr>
        <p:sp>
          <p:nvSpPr>
            <p:cNvPr id="3" name="Line 8"/>
            <p:cNvSpPr>
              <a:spLocks noChangeShapeType="1"/>
            </p:cNvSpPr>
            <p:nvPr/>
          </p:nvSpPr>
          <p:spPr bwMode="auto">
            <a:xfrm flipV="1">
              <a:off x="152400" y="1905000"/>
              <a:ext cx="8839201" cy="0"/>
            </a:xfrm>
            <a:prstGeom prst="line">
              <a:avLst/>
            </a:prstGeom>
            <a:noFill/>
            <a:ln w="25400">
              <a:solidFill>
                <a:schemeClr val="tx1"/>
              </a:solidFill>
              <a:round/>
              <a:headEnd type="triangle" w="lg" len="lg"/>
              <a:tailEnd type="triangle" w="lg" len="lg"/>
            </a:ln>
            <a:effectLst/>
          </p:spPr>
          <p:txBody>
            <a:bodyPr/>
            <a:lstStyle/>
            <a:p>
              <a:endParaRPr lang="en-US"/>
            </a:p>
          </p:txBody>
        </p:sp>
        <p:grpSp>
          <p:nvGrpSpPr>
            <p:cNvPr id="14" name="Group 3"/>
            <p:cNvGrpSpPr/>
            <p:nvPr/>
          </p:nvGrpSpPr>
          <p:grpSpPr>
            <a:xfrm>
              <a:off x="152401" y="1143000"/>
              <a:ext cx="8839200" cy="568325"/>
              <a:chOff x="0" y="1843088"/>
              <a:chExt cx="9320213" cy="568325"/>
            </a:xfrm>
          </p:grpSpPr>
          <p:sp>
            <p:nvSpPr>
              <p:cNvPr id="5" name="Freeform 3"/>
              <p:cNvSpPr>
                <a:spLocks/>
              </p:cNvSpPr>
              <p:nvPr/>
            </p:nvSpPr>
            <p:spPr bwMode="auto">
              <a:xfrm>
                <a:off x="0" y="1857375"/>
                <a:ext cx="2055813"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6" name="Freeform 4"/>
              <p:cNvSpPr>
                <a:spLocks/>
              </p:cNvSpPr>
              <p:nvPr/>
            </p:nvSpPr>
            <p:spPr bwMode="auto">
              <a:xfrm>
                <a:off x="1820863" y="1865313"/>
                <a:ext cx="2055812"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7" name="Freeform 5"/>
              <p:cNvSpPr>
                <a:spLocks/>
              </p:cNvSpPr>
              <p:nvPr/>
            </p:nvSpPr>
            <p:spPr bwMode="auto">
              <a:xfrm>
                <a:off x="3630613" y="1857375"/>
                <a:ext cx="2055812"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8" name="Freeform 6"/>
              <p:cNvSpPr>
                <a:spLocks/>
              </p:cNvSpPr>
              <p:nvPr/>
            </p:nvSpPr>
            <p:spPr bwMode="auto">
              <a:xfrm>
                <a:off x="5443538" y="1843088"/>
                <a:ext cx="2055812"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9" name="Freeform 7"/>
              <p:cNvSpPr>
                <a:spLocks/>
              </p:cNvSpPr>
              <p:nvPr/>
            </p:nvSpPr>
            <p:spPr bwMode="auto">
              <a:xfrm>
                <a:off x="7264400" y="1851025"/>
                <a:ext cx="2055813"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grpSp>
        <p:sp>
          <p:nvSpPr>
            <p:cNvPr id="10" name="Text Box 9"/>
            <p:cNvSpPr txBox="1">
              <a:spLocks noChangeArrowheads="1"/>
            </p:cNvSpPr>
            <p:nvPr/>
          </p:nvSpPr>
          <p:spPr bwMode="auto">
            <a:xfrm>
              <a:off x="4343400" y="1676400"/>
              <a:ext cx="366713" cy="430887"/>
            </a:xfrm>
            <a:prstGeom prst="rect">
              <a:avLst/>
            </a:prstGeom>
            <a:solidFill>
              <a:schemeClr val="bg1"/>
            </a:solidFill>
            <a:ln w="25400">
              <a:noFill/>
              <a:miter lim="800000"/>
              <a:headEnd/>
              <a:tailEnd type="none" w="lg" len="lg"/>
            </a:ln>
            <a:effectLst/>
          </p:spPr>
          <p:txBody>
            <a:bodyPr lIns="0" tIns="0" rIns="0" bIns="0">
              <a:spAutoFit/>
            </a:bodyPr>
            <a:lstStyle/>
            <a:p>
              <a:pPr>
                <a:spcBef>
                  <a:spcPct val="50000"/>
                </a:spcBef>
              </a:pPr>
              <a:r>
                <a:rPr lang="el-GR" sz="2800" dirty="0" smtClean="0"/>
                <a:t>Δ</a:t>
              </a:r>
              <a:r>
                <a:rPr lang="en-US" sz="2800" dirty="0"/>
                <a:t>x</a:t>
              </a:r>
            </a:p>
          </p:txBody>
        </p:sp>
        <p:sp>
          <p:nvSpPr>
            <p:cNvPr id="23" name="Text Box 10"/>
            <p:cNvSpPr txBox="1">
              <a:spLocks noChangeArrowheads="1"/>
            </p:cNvSpPr>
            <p:nvPr/>
          </p:nvSpPr>
          <p:spPr bwMode="auto">
            <a:xfrm>
              <a:off x="2816225" y="2057400"/>
              <a:ext cx="4041775" cy="369332"/>
            </a:xfrm>
            <a:prstGeom prst="rect">
              <a:avLst/>
            </a:prstGeom>
            <a:noFill/>
            <a:ln w="25400">
              <a:noFill/>
              <a:miter lim="800000"/>
              <a:headEnd/>
              <a:tailEnd type="none" w="lg" len="lg"/>
            </a:ln>
            <a:effectLst/>
          </p:spPr>
          <p:txBody>
            <a:bodyPr wrap="square" lIns="0" tIns="0" rIns="0" bIns="0">
              <a:spAutoFit/>
            </a:bodyPr>
            <a:lstStyle/>
            <a:p>
              <a:pPr>
                <a:spcBef>
                  <a:spcPct val="50000"/>
                </a:spcBef>
              </a:pPr>
              <a:r>
                <a:rPr lang="en-US" sz="2400" dirty="0"/>
                <a:t>small </a:t>
              </a:r>
              <a:r>
                <a:rPr lang="el-GR" sz="2400" dirty="0"/>
                <a:t>Δ</a:t>
              </a:r>
              <a:r>
                <a:rPr lang="en-US" sz="2400" dirty="0"/>
                <a:t>p – only one wavelength</a:t>
              </a:r>
            </a:p>
          </p:txBody>
        </p:sp>
      </p:grpSp>
      <p:grpSp>
        <p:nvGrpSpPr>
          <p:cNvPr id="17" name="Group 26"/>
          <p:cNvGrpSpPr/>
          <p:nvPr/>
        </p:nvGrpSpPr>
        <p:grpSpPr>
          <a:xfrm>
            <a:off x="228600" y="2819400"/>
            <a:ext cx="8763000" cy="1677432"/>
            <a:chOff x="228600" y="3279775"/>
            <a:chExt cx="8763000" cy="1677432"/>
          </a:xfrm>
        </p:grpSpPr>
        <p:grpSp>
          <p:nvGrpSpPr>
            <p:cNvPr id="20" name="Group 25"/>
            <p:cNvGrpSpPr/>
            <p:nvPr/>
          </p:nvGrpSpPr>
          <p:grpSpPr>
            <a:xfrm>
              <a:off x="228600" y="3279775"/>
              <a:ext cx="8763000" cy="1368425"/>
              <a:chOff x="228600" y="3279775"/>
              <a:chExt cx="8763000" cy="1368425"/>
            </a:xfrm>
          </p:grpSpPr>
          <p:grpSp>
            <p:nvGrpSpPr>
              <p:cNvPr id="21" name="Group 16"/>
              <p:cNvGrpSpPr>
                <a:grpSpLocks/>
              </p:cNvGrpSpPr>
              <p:nvPr/>
            </p:nvGrpSpPr>
            <p:grpSpPr bwMode="auto">
              <a:xfrm>
                <a:off x="228600" y="3279775"/>
                <a:ext cx="8763000" cy="1181100"/>
                <a:chOff x="-137" y="2066"/>
                <a:chExt cx="6098" cy="744"/>
              </a:xfrm>
            </p:grpSpPr>
            <p:sp>
              <p:nvSpPr>
                <p:cNvPr id="12" name="Line 17"/>
                <p:cNvSpPr>
                  <a:spLocks noChangeShapeType="1"/>
                </p:cNvSpPr>
                <p:nvPr/>
              </p:nvSpPr>
              <p:spPr bwMode="auto">
                <a:xfrm>
                  <a:off x="1267" y="2809"/>
                  <a:ext cx="3217" cy="1"/>
                </a:xfrm>
                <a:prstGeom prst="line">
                  <a:avLst/>
                </a:prstGeom>
                <a:noFill/>
                <a:ln w="25400">
                  <a:solidFill>
                    <a:schemeClr val="tx1"/>
                  </a:solidFill>
                  <a:round/>
                  <a:headEnd type="triangle" w="lg" len="lg"/>
                  <a:tailEnd type="triangle" w="lg" len="lg"/>
                </a:ln>
                <a:effectLst/>
              </p:spPr>
              <p:txBody>
                <a:bodyPr/>
                <a:lstStyle/>
                <a:p>
                  <a:endParaRPr lang="en-US"/>
                </a:p>
              </p:txBody>
            </p:sp>
            <p:pic>
              <p:nvPicPr>
                <p:cNvPr id="15" name="Picture 20"/>
                <p:cNvPicPr>
                  <a:picLocks noChangeAspect="1" noChangeArrowheads="1"/>
                </p:cNvPicPr>
                <p:nvPr/>
              </p:nvPicPr>
              <p:blipFill>
                <a:blip r:embed="rId3" cstate="print"/>
                <a:srcRect/>
                <a:stretch>
                  <a:fillRect/>
                </a:stretch>
              </p:blipFill>
              <p:spPr bwMode="auto">
                <a:xfrm>
                  <a:off x="-137" y="2066"/>
                  <a:ext cx="6098" cy="603"/>
                </a:xfrm>
                <a:prstGeom prst="rect">
                  <a:avLst/>
                </a:prstGeom>
                <a:noFill/>
                <a:ln w="25400">
                  <a:noFill/>
                  <a:miter lim="800000"/>
                  <a:headEnd/>
                  <a:tailEnd type="none" w="lg" len="lg"/>
                </a:ln>
                <a:effectLst/>
              </p:spPr>
            </p:pic>
          </p:grpSp>
          <p:sp>
            <p:nvSpPr>
              <p:cNvPr id="16" name="Text Box 9"/>
              <p:cNvSpPr txBox="1">
                <a:spLocks noChangeArrowheads="1"/>
              </p:cNvSpPr>
              <p:nvPr/>
            </p:nvSpPr>
            <p:spPr bwMode="auto">
              <a:xfrm>
                <a:off x="4343400" y="4217313"/>
                <a:ext cx="366713" cy="430887"/>
              </a:xfrm>
              <a:prstGeom prst="rect">
                <a:avLst/>
              </a:prstGeom>
              <a:solidFill>
                <a:schemeClr val="bg1"/>
              </a:solidFill>
              <a:ln w="25400">
                <a:noFill/>
                <a:miter lim="800000"/>
                <a:headEnd/>
                <a:tailEnd type="none" w="lg" len="lg"/>
              </a:ln>
              <a:effectLst/>
            </p:spPr>
            <p:txBody>
              <a:bodyPr lIns="0" tIns="0" rIns="0" bIns="0">
                <a:spAutoFit/>
              </a:bodyPr>
              <a:lstStyle/>
              <a:p>
                <a:pPr>
                  <a:spcBef>
                    <a:spcPct val="50000"/>
                  </a:spcBef>
                </a:pPr>
                <a:r>
                  <a:rPr lang="el-GR" sz="2800" dirty="0" smtClean="0"/>
                  <a:t>Δ</a:t>
                </a:r>
                <a:r>
                  <a:rPr lang="en-US" sz="2800" dirty="0"/>
                  <a:t>x</a:t>
                </a:r>
              </a:p>
            </p:txBody>
          </p:sp>
        </p:grpSp>
        <p:sp>
          <p:nvSpPr>
            <p:cNvPr id="24" name="Text Box 19"/>
            <p:cNvSpPr txBox="1">
              <a:spLocks noChangeArrowheads="1"/>
            </p:cNvSpPr>
            <p:nvPr/>
          </p:nvSpPr>
          <p:spPr bwMode="auto">
            <a:xfrm>
              <a:off x="1433512" y="4587875"/>
              <a:ext cx="6816726" cy="369332"/>
            </a:xfrm>
            <a:prstGeom prst="rect">
              <a:avLst/>
            </a:prstGeom>
            <a:noFill/>
            <a:ln w="25400">
              <a:noFill/>
              <a:miter lim="800000"/>
              <a:headEnd/>
              <a:tailEnd type="none" w="lg" len="lg"/>
            </a:ln>
            <a:effectLst/>
          </p:spPr>
          <p:txBody>
            <a:bodyPr lIns="0" tIns="0" rIns="0" bIns="0">
              <a:spAutoFit/>
            </a:bodyPr>
            <a:lstStyle/>
            <a:p>
              <a:pPr>
                <a:spcBef>
                  <a:spcPct val="50000"/>
                </a:spcBef>
              </a:pPr>
              <a:r>
                <a:rPr lang="en-US" sz="2400" dirty="0"/>
                <a:t>medium </a:t>
              </a:r>
              <a:r>
                <a:rPr lang="el-GR" sz="2400" dirty="0"/>
                <a:t>Δ</a:t>
              </a:r>
              <a:r>
                <a:rPr lang="en-US" sz="2400" dirty="0"/>
                <a:t>p – wave packet made of several waves</a:t>
              </a:r>
            </a:p>
          </p:txBody>
        </p:sp>
      </p:grpSp>
      <p:sp>
        <p:nvSpPr>
          <p:cNvPr id="29" name="Text Box 15"/>
          <p:cNvSpPr txBox="1">
            <a:spLocks noChangeArrowheads="1"/>
          </p:cNvSpPr>
          <p:nvPr/>
        </p:nvSpPr>
        <p:spPr bwMode="auto">
          <a:xfrm>
            <a:off x="1752600" y="6172200"/>
            <a:ext cx="6281738" cy="369332"/>
          </a:xfrm>
          <a:prstGeom prst="rect">
            <a:avLst/>
          </a:prstGeom>
          <a:noFill/>
          <a:ln w="25400">
            <a:noFill/>
            <a:miter lim="800000"/>
            <a:headEnd/>
            <a:tailEnd type="none" w="lg" len="lg"/>
          </a:ln>
          <a:effectLst/>
        </p:spPr>
        <p:txBody>
          <a:bodyPr lIns="0" tIns="0" rIns="0" bIns="0">
            <a:spAutoFit/>
          </a:bodyPr>
          <a:lstStyle/>
          <a:p>
            <a:pPr>
              <a:spcBef>
                <a:spcPct val="50000"/>
              </a:spcBef>
            </a:pPr>
            <a:r>
              <a:rPr lang="en-US" sz="2400" dirty="0"/>
              <a:t>large </a:t>
            </a:r>
            <a:r>
              <a:rPr lang="el-GR" sz="2400" dirty="0"/>
              <a:t>Δ</a:t>
            </a:r>
            <a:r>
              <a:rPr lang="en-US" sz="2400" dirty="0"/>
              <a:t>p – wave packet made of lots of waves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 name="Picture 5" descr="C:\Users\Zombie\Desktop\SG04 copy.jpg"/>
          <p:cNvPicPr>
            <a:picLocks noChangeAspect="1" noChangeArrowheads="1"/>
          </p:cNvPicPr>
          <p:nvPr/>
        </p:nvPicPr>
        <p:blipFill>
          <a:blip r:embed="rId3" cstate="print"/>
          <a:srcRect/>
          <a:stretch>
            <a:fillRect/>
          </a:stretch>
        </p:blipFill>
        <p:spPr bwMode="auto">
          <a:xfrm>
            <a:off x="76200" y="304800"/>
            <a:ext cx="8915400" cy="3337560"/>
          </a:xfrm>
          <a:prstGeom prst="rect">
            <a:avLst/>
          </a:prstGeom>
          <a:noFill/>
        </p:spPr>
      </p:pic>
      <p:grpSp>
        <p:nvGrpSpPr>
          <p:cNvPr id="2" name="Group 22"/>
          <p:cNvGrpSpPr/>
          <p:nvPr/>
        </p:nvGrpSpPr>
        <p:grpSpPr>
          <a:xfrm>
            <a:off x="2362200" y="76200"/>
            <a:ext cx="6705600" cy="2209800"/>
            <a:chOff x="2286000" y="609600"/>
            <a:chExt cx="6705600" cy="2209800"/>
          </a:xfrm>
        </p:grpSpPr>
        <p:sp>
          <p:nvSpPr>
            <p:cNvPr id="12" name="Rectangle 11"/>
            <p:cNvSpPr/>
            <p:nvPr/>
          </p:nvSpPr>
          <p:spPr>
            <a:xfrm>
              <a:off x="2286000" y="9144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nvGraphicFramePr>
          <p:xfrm>
            <a:off x="2667000" y="609600"/>
            <a:ext cx="758825" cy="695325"/>
          </p:xfrm>
          <a:graphic>
            <a:graphicData uri="http://schemas.openxmlformats.org/presentationml/2006/ole">
              <p:oleObj spid="_x0000_s165890" name="Equation" r:id="rId4" imgW="304560" imgH="279360" progId="Equation.DSMT4">
                <p:embed/>
              </p:oleObj>
            </a:graphicData>
          </a:graphic>
        </p:graphicFrame>
        <p:sp>
          <p:nvSpPr>
            <p:cNvPr id="13" name="Rectangle 12"/>
            <p:cNvSpPr/>
            <p:nvPr/>
          </p:nvSpPr>
          <p:spPr>
            <a:xfrm>
              <a:off x="7391400" y="22860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77000" y="1295400"/>
              <a:ext cx="1600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30" name="Object 6"/>
            <p:cNvGraphicFramePr>
              <a:graphicFrameLocks noChangeAspect="1"/>
            </p:cNvGraphicFramePr>
            <p:nvPr/>
          </p:nvGraphicFramePr>
          <p:xfrm>
            <a:off x="8001000" y="2124075"/>
            <a:ext cx="822325" cy="695325"/>
          </p:xfrm>
          <a:graphic>
            <a:graphicData uri="http://schemas.openxmlformats.org/presentationml/2006/ole">
              <p:oleObj spid="_x0000_s165891" name="Equation" r:id="rId5" imgW="330120" imgH="279360" progId="Equation.DSMT4">
                <p:embed/>
              </p:oleObj>
            </a:graphicData>
          </a:graphic>
        </p:graphicFrame>
        <p:graphicFrame>
          <p:nvGraphicFramePr>
            <p:cNvPr id="1031" name="Object 7"/>
            <p:cNvGraphicFramePr>
              <a:graphicFrameLocks noChangeAspect="1"/>
            </p:cNvGraphicFramePr>
            <p:nvPr/>
          </p:nvGraphicFramePr>
          <p:xfrm>
            <a:off x="7315200" y="1066800"/>
            <a:ext cx="822325" cy="695325"/>
          </p:xfrm>
          <a:graphic>
            <a:graphicData uri="http://schemas.openxmlformats.org/presentationml/2006/ole">
              <p:oleObj spid="_x0000_s165892" name="Equation" r:id="rId6" imgW="330120" imgH="279360" progId="Equation.DSMT4">
                <p:embed/>
              </p:oleObj>
            </a:graphicData>
          </a:graphic>
        </p:graphicFrame>
        <p:sp>
          <p:nvSpPr>
            <p:cNvPr id="21" name="TextBox 20"/>
            <p:cNvSpPr txBox="1"/>
            <p:nvPr/>
          </p:nvSpPr>
          <p:spPr>
            <a:xfrm>
              <a:off x="6705600" y="1143000"/>
              <a:ext cx="715260" cy="461665"/>
            </a:xfrm>
            <a:prstGeom prst="rect">
              <a:avLst/>
            </a:prstGeom>
            <a:noFill/>
          </p:spPr>
          <p:txBody>
            <a:bodyPr wrap="none" rtlCol="0">
              <a:spAutoFit/>
            </a:bodyPr>
            <a:lstStyle/>
            <a:p>
              <a:r>
                <a:rPr lang="en-US" sz="2400" dirty="0" smtClean="0"/>
                <a:t>50%</a:t>
              </a:r>
              <a:endParaRPr lang="en-US" sz="2400" dirty="0"/>
            </a:p>
          </p:txBody>
        </p:sp>
        <p:sp>
          <p:nvSpPr>
            <p:cNvPr id="22" name="TextBox 21"/>
            <p:cNvSpPr txBox="1"/>
            <p:nvPr/>
          </p:nvSpPr>
          <p:spPr>
            <a:xfrm>
              <a:off x="7315200" y="2209800"/>
              <a:ext cx="715260" cy="461665"/>
            </a:xfrm>
            <a:prstGeom prst="rect">
              <a:avLst/>
            </a:prstGeom>
            <a:solidFill>
              <a:schemeClr val="bg1"/>
            </a:solidFill>
          </p:spPr>
          <p:txBody>
            <a:bodyPr wrap="none" rtlCol="0">
              <a:spAutoFit/>
            </a:bodyPr>
            <a:lstStyle/>
            <a:p>
              <a:r>
                <a:rPr lang="en-US" sz="2400" dirty="0" smtClean="0"/>
                <a:t>50%</a:t>
              </a:r>
              <a:endParaRPr lang="en-US" sz="2400" dirty="0"/>
            </a:p>
          </p:txBody>
        </p:sp>
      </p:grpSp>
      <p:cxnSp>
        <p:nvCxnSpPr>
          <p:cNvPr id="16" name="Straight Arrow Connector 15"/>
          <p:cNvCxnSpPr>
            <a:endCxn id="14" idx="2"/>
          </p:cNvCxnSpPr>
          <p:nvPr/>
        </p:nvCxnSpPr>
        <p:spPr>
          <a:xfrm>
            <a:off x="6553200" y="1143000"/>
            <a:ext cx="8001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371600" y="3124200"/>
            <a:ext cx="6858000" cy="954107"/>
          </a:xfrm>
          <a:prstGeom prst="rect">
            <a:avLst/>
          </a:prstGeom>
          <a:noFill/>
        </p:spPr>
        <p:txBody>
          <a:bodyPr wrap="square" rtlCol="0">
            <a:spAutoFit/>
          </a:bodyPr>
          <a:lstStyle/>
          <a:p>
            <a:r>
              <a:rPr lang="en-US" sz="2800" dirty="0" smtClean="0"/>
              <a:t>What would be the expectation (average) value for m</a:t>
            </a:r>
            <a:r>
              <a:rPr lang="en-US" sz="2800" baseline="-25000" dirty="0" smtClean="0"/>
              <a:t>X</a:t>
            </a:r>
            <a:r>
              <a:rPr lang="en-US" sz="2800" dirty="0" smtClean="0"/>
              <a:t>?</a:t>
            </a:r>
            <a:endParaRPr lang="en-US" sz="2800" baseline="-25000" dirty="0" smtClean="0"/>
          </a:p>
        </p:txBody>
      </p:sp>
      <p:graphicFrame>
        <p:nvGraphicFramePr>
          <p:cNvPr id="32" name="Object 31"/>
          <p:cNvGraphicFramePr>
            <a:graphicFrameLocks noChangeAspect="1"/>
          </p:cNvGraphicFramePr>
          <p:nvPr/>
        </p:nvGraphicFramePr>
        <p:xfrm>
          <a:off x="1212850" y="4495800"/>
          <a:ext cx="6257925" cy="758825"/>
        </p:xfrm>
        <a:graphic>
          <a:graphicData uri="http://schemas.openxmlformats.org/presentationml/2006/ole">
            <p:oleObj spid="_x0000_s165893" name="Equation" r:id="rId7" imgW="2514600" imgH="304560" progId="Equation.DSMT4">
              <p:embed/>
            </p:oleObj>
          </a:graphicData>
        </a:graphic>
      </p:graphicFrame>
      <p:graphicFrame>
        <p:nvGraphicFramePr>
          <p:cNvPr id="53260" name="Object 12"/>
          <p:cNvGraphicFramePr>
            <a:graphicFrameLocks noChangeAspect="1"/>
          </p:cNvGraphicFramePr>
          <p:nvPr/>
        </p:nvGraphicFramePr>
        <p:xfrm>
          <a:off x="2133600" y="5410200"/>
          <a:ext cx="5026025" cy="569912"/>
        </p:xfrm>
        <a:graphic>
          <a:graphicData uri="http://schemas.openxmlformats.org/presentationml/2006/ole">
            <p:oleObj spid="_x0000_s165894" name="Equation" r:id="rId8" imgW="2019240" imgH="228600" progId="Equation.DSMT4">
              <p:embed/>
            </p:oleObj>
          </a:graphicData>
        </a:graphic>
      </p:graphicFrame>
      <p:graphicFrame>
        <p:nvGraphicFramePr>
          <p:cNvPr id="53261" name="Object 13"/>
          <p:cNvGraphicFramePr>
            <a:graphicFrameLocks noChangeAspect="1"/>
          </p:cNvGraphicFramePr>
          <p:nvPr/>
        </p:nvGraphicFramePr>
        <p:xfrm>
          <a:off x="3657600" y="3657600"/>
          <a:ext cx="1444625" cy="641350"/>
        </p:xfrm>
        <a:graphic>
          <a:graphicData uri="http://schemas.openxmlformats.org/presentationml/2006/ole">
            <p:oleObj spid="_x0000_s165895" name="Equation" r:id="rId9" imgW="571320" imgH="253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1" name="Picture 1" descr="C:\Users\Zombie\Desktop\AspectAntiCorrelationCQ copy.jpg"/>
          <p:cNvPicPr>
            <a:picLocks noChangeAspect="1" noChangeArrowheads="1"/>
          </p:cNvPicPr>
          <p:nvPr/>
        </p:nvPicPr>
        <p:blipFill>
          <a:blip r:embed="rId2" cstate="print"/>
          <a:srcRect/>
          <a:stretch>
            <a:fillRect/>
          </a:stretch>
        </p:blipFill>
        <p:spPr bwMode="auto">
          <a:xfrm>
            <a:off x="411163" y="817563"/>
            <a:ext cx="8428037" cy="3297237"/>
          </a:xfrm>
          <a:prstGeom prst="rect">
            <a:avLst/>
          </a:prstGeom>
          <a:noFill/>
        </p:spPr>
      </p:pic>
      <p:sp>
        <p:nvSpPr>
          <p:cNvPr id="4" name="TextBox 3"/>
          <p:cNvSpPr txBox="1"/>
          <p:nvPr/>
        </p:nvSpPr>
        <p:spPr>
          <a:xfrm>
            <a:off x="4602480" y="2743200"/>
            <a:ext cx="426720" cy="461665"/>
          </a:xfrm>
          <a:prstGeom prst="rect">
            <a:avLst/>
          </a:prstGeom>
          <a:noFill/>
        </p:spPr>
        <p:txBody>
          <a:bodyPr wrap="none" rtlCol="0">
            <a:spAutoFit/>
          </a:bodyPr>
          <a:lstStyle/>
          <a:p>
            <a:r>
              <a:rPr lang="el-GR" sz="2400" dirty="0" smtClean="0"/>
              <a:t>ν</a:t>
            </a:r>
            <a:r>
              <a:rPr lang="en-US" sz="2400" baseline="-25000" dirty="0" smtClean="0"/>
              <a:t>2</a:t>
            </a:r>
            <a:endParaRPr lang="en-US" sz="2400" dirty="0" smtClean="0"/>
          </a:p>
        </p:txBody>
      </p:sp>
      <p:sp>
        <p:nvSpPr>
          <p:cNvPr id="5" name="TextBox 4"/>
          <p:cNvSpPr txBox="1"/>
          <p:nvPr/>
        </p:nvSpPr>
        <p:spPr>
          <a:xfrm>
            <a:off x="2590800" y="2743200"/>
            <a:ext cx="426720" cy="461665"/>
          </a:xfrm>
          <a:prstGeom prst="rect">
            <a:avLst/>
          </a:prstGeom>
          <a:noFill/>
        </p:spPr>
        <p:txBody>
          <a:bodyPr wrap="none" rtlCol="0">
            <a:spAutoFit/>
          </a:bodyPr>
          <a:lstStyle/>
          <a:p>
            <a:r>
              <a:rPr lang="el-GR" sz="2400" dirty="0" smtClean="0"/>
              <a:t>ν</a:t>
            </a:r>
            <a:r>
              <a:rPr lang="en-US" sz="2400" baseline="-25000" dirty="0" smtClean="0"/>
              <a:t>1</a:t>
            </a:r>
            <a:endParaRPr lang="en-US" sz="2400" dirty="0" smtClean="0"/>
          </a:p>
        </p:txBody>
      </p:sp>
      <p:sp>
        <p:nvSpPr>
          <p:cNvPr id="7" name="TextBox 6"/>
          <p:cNvSpPr txBox="1"/>
          <p:nvPr/>
        </p:nvSpPr>
        <p:spPr>
          <a:xfrm>
            <a:off x="838200" y="4572000"/>
            <a:ext cx="7391400" cy="2308324"/>
          </a:xfrm>
          <a:prstGeom prst="rect">
            <a:avLst/>
          </a:prstGeom>
          <a:noFill/>
        </p:spPr>
        <p:txBody>
          <a:bodyPr wrap="square" rtlCol="0">
            <a:spAutoFit/>
          </a:bodyPr>
          <a:lstStyle/>
          <a:p>
            <a:r>
              <a:rPr lang="en-US" sz="2400" dirty="0" smtClean="0"/>
              <a:t>If the second photon (</a:t>
            </a:r>
            <a:r>
              <a:rPr lang="el-GR" sz="2400" dirty="0" smtClean="0"/>
              <a:t>ν</a:t>
            </a:r>
            <a:r>
              <a:rPr lang="en-US" sz="2400" baseline="-25000" dirty="0" smtClean="0"/>
              <a:t>2</a:t>
            </a:r>
            <a:r>
              <a:rPr lang="en-US" sz="2400" dirty="0" smtClean="0"/>
              <a:t>) is detected by PMA, then the 	photon must have traveled along which path?</a:t>
            </a:r>
          </a:p>
          <a:p>
            <a:pPr marL="457200" indent="-457200">
              <a:buAutoNum type="alphaUcParenR"/>
            </a:pPr>
            <a:r>
              <a:rPr lang="en-US" sz="2400" dirty="0" smtClean="0"/>
              <a:t>Path A (via Mirror A)</a:t>
            </a:r>
          </a:p>
          <a:p>
            <a:pPr marL="457200" indent="-457200">
              <a:buAutoNum type="alphaUcParenR"/>
            </a:pPr>
            <a:r>
              <a:rPr lang="en-US" sz="2400" dirty="0" smtClean="0"/>
              <a:t>Path B (via Mirror B)</a:t>
            </a:r>
          </a:p>
          <a:p>
            <a:pPr marL="457200" indent="-457200">
              <a:buAutoNum type="alphaUcParenR"/>
            </a:pPr>
            <a:r>
              <a:rPr lang="en-US" sz="2400" dirty="0" smtClean="0"/>
              <a:t>Both Path A &amp; Path B are possible.</a:t>
            </a:r>
          </a:p>
          <a:p>
            <a:pPr marL="457200" indent="-457200">
              <a:buAutoNum type="alphaUcParenR"/>
            </a:pPr>
            <a:r>
              <a:rPr lang="en-US" sz="2400" dirty="0" smtClean="0"/>
              <a:t>Not enough information.</a:t>
            </a:r>
          </a:p>
        </p:txBody>
      </p:sp>
      <p:sp>
        <p:nvSpPr>
          <p:cNvPr id="9" name="TextBox 8"/>
          <p:cNvSpPr txBox="1"/>
          <p:nvPr/>
        </p:nvSpPr>
        <p:spPr>
          <a:xfrm>
            <a:off x="2895600" y="268069"/>
            <a:ext cx="3219664" cy="646331"/>
          </a:xfrm>
          <a:prstGeom prst="rect">
            <a:avLst/>
          </a:prstGeom>
          <a:noFill/>
        </p:spPr>
        <p:txBody>
          <a:bodyPr wrap="none" rtlCol="0">
            <a:spAutoFit/>
          </a:bodyPr>
          <a:lstStyle/>
          <a:p>
            <a:r>
              <a:rPr lang="en-US" sz="3600" u="sng" dirty="0" smtClean="0"/>
              <a:t>Experiment One</a:t>
            </a:r>
            <a:endParaRPr lang="en-US" sz="3600" u="sng" dirty="0"/>
          </a:p>
        </p:txBody>
      </p:sp>
      <p:sp>
        <p:nvSpPr>
          <p:cNvPr id="10" name="Rectangle 9"/>
          <p:cNvSpPr/>
          <p:nvPr/>
        </p:nvSpPr>
        <p:spPr>
          <a:xfrm>
            <a:off x="2057400" y="2895600"/>
            <a:ext cx="152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5257800"/>
            <a:ext cx="32766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descr="C:\Users\Zombie\Desktop\AspectInterference copy.jpg"/>
          <p:cNvPicPr>
            <a:picLocks noChangeAspect="1" noChangeArrowheads="1"/>
          </p:cNvPicPr>
          <p:nvPr/>
        </p:nvPicPr>
        <p:blipFill>
          <a:blip r:embed="rId3" cstate="print"/>
          <a:srcRect/>
          <a:stretch>
            <a:fillRect/>
          </a:stretch>
        </p:blipFill>
        <p:spPr bwMode="auto">
          <a:xfrm>
            <a:off x="411162" y="817563"/>
            <a:ext cx="8428038" cy="3297237"/>
          </a:xfrm>
          <a:prstGeom prst="rect">
            <a:avLst/>
          </a:prstGeom>
          <a:noFill/>
        </p:spPr>
      </p:pic>
      <p:sp>
        <p:nvSpPr>
          <p:cNvPr id="6" name="Oval 5"/>
          <p:cNvSpPr>
            <a:spLocks noChangeAspect="1"/>
          </p:cNvSpPr>
          <p:nvPr/>
        </p:nvSpPr>
        <p:spPr>
          <a:xfrm>
            <a:off x="7239000" y="1828800"/>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95600" y="268069"/>
            <a:ext cx="3216843" cy="646331"/>
          </a:xfrm>
          <a:prstGeom prst="rect">
            <a:avLst/>
          </a:prstGeom>
          <a:noFill/>
        </p:spPr>
        <p:txBody>
          <a:bodyPr wrap="none" rtlCol="0">
            <a:spAutoFit/>
          </a:bodyPr>
          <a:lstStyle/>
          <a:p>
            <a:r>
              <a:rPr lang="en-US" sz="3600" u="sng" dirty="0" smtClean="0"/>
              <a:t>Experiment Two</a:t>
            </a:r>
            <a:endParaRPr lang="en-US" sz="3600" u="sng" dirty="0"/>
          </a:p>
        </p:txBody>
      </p:sp>
      <p:sp>
        <p:nvSpPr>
          <p:cNvPr id="11" name="TextBox 10"/>
          <p:cNvSpPr txBox="1"/>
          <p:nvPr/>
        </p:nvSpPr>
        <p:spPr>
          <a:xfrm>
            <a:off x="304801" y="4495800"/>
            <a:ext cx="8610600" cy="2308324"/>
          </a:xfrm>
          <a:prstGeom prst="rect">
            <a:avLst/>
          </a:prstGeom>
          <a:noFill/>
        </p:spPr>
        <p:txBody>
          <a:bodyPr wrap="square" rtlCol="0">
            <a:spAutoFit/>
          </a:bodyPr>
          <a:lstStyle/>
          <a:p>
            <a:r>
              <a:rPr lang="en-US" sz="2400" dirty="0" smtClean="0"/>
              <a:t>If the photon is detected in </a:t>
            </a:r>
            <a:r>
              <a:rPr lang="en-US" sz="2400" dirty="0" smtClean="0">
                <a:solidFill>
                  <a:srgbClr val="FF0000"/>
                </a:solidFill>
              </a:rPr>
              <a:t>PMA</a:t>
            </a:r>
            <a:r>
              <a:rPr lang="en-US" sz="2400" dirty="0" smtClean="0"/>
              <a:t>, then it must have taken:</a:t>
            </a:r>
          </a:p>
          <a:p>
            <a:r>
              <a:rPr lang="en-US" sz="2400" dirty="0" smtClean="0"/>
              <a:t>	</a:t>
            </a:r>
          </a:p>
          <a:p>
            <a:r>
              <a:rPr lang="en-US" sz="2400" dirty="0" smtClean="0"/>
              <a:t>	A) Path A (via Mirror A)</a:t>
            </a:r>
          </a:p>
          <a:p>
            <a:r>
              <a:rPr lang="en-US" sz="2400" dirty="0" smtClean="0"/>
              <a:t>	B) Path B (via Mirror B)</a:t>
            </a:r>
          </a:p>
          <a:p>
            <a:r>
              <a:rPr lang="en-US" sz="2400" dirty="0" smtClean="0"/>
              <a:t>	C) Both Path A &amp; Path B are possible.</a:t>
            </a:r>
          </a:p>
          <a:p>
            <a:r>
              <a:rPr lang="en-US" sz="2400" dirty="0" smtClean="0">
                <a:solidFill>
                  <a:srgbClr val="FF0000"/>
                </a:solidFill>
              </a:rPr>
              <a:t>	</a:t>
            </a:r>
            <a:r>
              <a:rPr lang="en-US" sz="2400" dirty="0" smtClean="0"/>
              <a:t>D) Not enough information.</a:t>
            </a:r>
            <a:endParaRPr lang="en-US" sz="2400" dirty="0" smtClean="0">
              <a:solidFill>
                <a:srgbClr val="FF0000"/>
              </a:solidFill>
            </a:endParaRPr>
          </a:p>
        </p:txBody>
      </p:sp>
      <p:sp>
        <p:nvSpPr>
          <p:cNvPr id="7" name="Rectangle 6"/>
          <p:cNvSpPr/>
          <p:nvPr/>
        </p:nvSpPr>
        <p:spPr>
          <a:xfrm>
            <a:off x="2057400" y="2895600"/>
            <a:ext cx="152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9200" y="5943600"/>
            <a:ext cx="57150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038600" y="3352800"/>
            <a:ext cx="1676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5105400" y="2743200"/>
            <a:ext cx="1219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715000" y="2133600"/>
            <a:ext cx="15240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15000" y="3352800"/>
            <a:ext cx="1143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6248400" y="2743200"/>
            <a:ext cx="1219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858000" y="2133600"/>
            <a:ext cx="3810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09600" y="4876800"/>
            <a:ext cx="8077200" cy="1723549"/>
          </a:xfrm>
          <a:prstGeom prst="rect">
            <a:avLst/>
          </a:prstGeom>
          <a:noFill/>
        </p:spPr>
        <p:txBody>
          <a:bodyPr wrap="square" rtlCol="0">
            <a:spAutoFit/>
          </a:bodyPr>
          <a:lstStyle/>
          <a:p>
            <a:pPr>
              <a:buFont typeface="Arial" pitchFamily="34" charset="0"/>
              <a:buChar char="•"/>
            </a:pPr>
            <a:r>
              <a:rPr lang="en-US" sz="2400" dirty="0" smtClean="0"/>
              <a:t>  For every characteristic in </a:t>
            </a:r>
            <a:r>
              <a:rPr lang="en-US" sz="2400" b="1" dirty="0" smtClean="0"/>
              <a:t>List A</a:t>
            </a:r>
            <a:r>
              <a:rPr lang="en-US" sz="2400" dirty="0" smtClean="0"/>
              <a:t>, there is a corresponding 	characteristic in </a:t>
            </a:r>
            <a:r>
              <a:rPr lang="en-US" sz="2400" b="1" dirty="0" smtClean="0"/>
              <a:t>List B</a:t>
            </a:r>
            <a:r>
              <a:rPr lang="en-US" sz="2400" dirty="0" smtClean="0"/>
              <a:t>.</a:t>
            </a:r>
          </a:p>
          <a:p>
            <a:pPr>
              <a:buFont typeface="Arial" pitchFamily="34" charset="0"/>
              <a:buChar char="•"/>
            </a:pPr>
            <a:endParaRPr lang="en-US" sz="1000" dirty="0" smtClean="0"/>
          </a:p>
          <a:p>
            <a:pPr>
              <a:buFont typeface="Arial" pitchFamily="34" charset="0"/>
              <a:buChar char="•"/>
            </a:pPr>
            <a:r>
              <a:rPr lang="en-US" sz="2400" dirty="0" smtClean="0"/>
              <a:t>  Knowing a lot about one means we know only a little about 	the other. </a:t>
            </a:r>
            <a:endParaRPr lang="en-US" sz="2400" dirty="0"/>
          </a:p>
        </p:txBody>
      </p:sp>
      <p:sp>
        <p:nvSpPr>
          <p:cNvPr id="4" name="TextBox 3"/>
          <p:cNvSpPr txBox="1"/>
          <p:nvPr/>
        </p:nvSpPr>
        <p:spPr>
          <a:xfrm>
            <a:off x="2717728" y="268069"/>
            <a:ext cx="3683701" cy="646331"/>
          </a:xfrm>
          <a:prstGeom prst="rect">
            <a:avLst/>
          </a:prstGeom>
          <a:noFill/>
        </p:spPr>
        <p:txBody>
          <a:bodyPr wrap="none" rtlCol="0">
            <a:spAutoFit/>
          </a:bodyPr>
          <a:lstStyle/>
          <a:p>
            <a:r>
              <a:rPr lang="en-US" sz="3600" u="sng" dirty="0" smtClean="0"/>
              <a:t>Quantum Systems</a:t>
            </a:r>
            <a:endParaRPr lang="en-US" sz="3600" u="sng" dirty="0"/>
          </a:p>
        </p:txBody>
      </p:sp>
      <p:sp>
        <p:nvSpPr>
          <p:cNvPr id="5" name="TextBox 4"/>
          <p:cNvSpPr txBox="1"/>
          <p:nvPr/>
        </p:nvSpPr>
        <p:spPr>
          <a:xfrm>
            <a:off x="533400" y="990600"/>
            <a:ext cx="8229600" cy="461665"/>
          </a:xfrm>
          <a:prstGeom prst="rect">
            <a:avLst/>
          </a:prstGeom>
          <a:noFill/>
        </p:spPr>
        <p:txBody>
          <a:bodyPr wrap="square" rtlCol="0">
            <a:spAutoFit/>
          </a:bodyPr>
          <a:lstStyle/>
          <a:p>
            <a:r>
              <a:rPr lang="en-US" sz="2400" dirty="0" smtClean="0"/>
              <a:t>For a quantum system we have to write down </a:t>
            </a:r>
            <a:r>
              <a:rPr lang="en-US" sz="2400" b="1" u="sng" dirty="0" smtClean="0"/>
              <a:t>TWO</a:t>
            </a:r>
            <a:r>
              <a:rPr lang="en-US" sz="2400" dirty="0" smtClean="0"/>
              <a:t> lists:</a:t>
            </a:r>
            <a:endParaRPr lang="en-US" sz="2400" dirty="0"/>
          </a:p>
        </p:txBody>
      </p:sp>
      <p:graphicFrame>
        <p:nvGraphicFramePr>
          <p:cNvPr id="8" name="Table 7"/>
          <p:cNvGraphicFramePr>
            <a:graphicFrameLocks noGrp="1"/>
          </p:cNvGraphicFramePr>
          <p:nvPr/>
        </p:nvGraphicFramePr>
        <p:xfrm>
          <a:off x="1752600" y="1524000"/>
          <a:ext cx="5623560" cy="2667000"/>
        </p:xfrm>
        <a:graphic>
          <a:graphicData uri="http://schemas.openxmlformats.org/drawingml/2006/table">
            <a:tbl>
              <a:tblPr/>
              <a:tblGrid>
                <a:gridCol w="2811780"/>
                <a:gridCol w="2811780"/>
              </a:tblGrid>
              <a:tr h="533400">
                <a:tc>
                  <a:txBody>
                    <a:bodyPr/>
                    <a:lstStyle/>
                    <a:p>
                      <a:pPr marL="0" marR="0" algn="ctr">
                        <a:spcBef>
                          <a:spcPts val="0"/>
                        </a:spcBef>
                        <a:spcAft>
                          <a:spcPts val="0"/>
                        </a:spcAft>
                      </a:pPr>
                      <a:r>
                        <a:rPr lang="en-US" sz="2000" b="1" dirty="0" smtClean="0">
                          <a:latin typeface="Times New Roman"/>
                          <a:ea typeface="Times New Roman"/>
                        </a:rPr>
                        <a:t>A</a:t>
                      </a:r>
                      <a:endParaRPr lang="en-US"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0">
                <a:tc>
                  <a:txBody>
                    <a:bodyPr/>
                    <a:lstStyle/>
                    <a:p>
                      <a:pPr marL="0" marR="0" algn="ctr">
                        <a:spcBef>
                          <a:spcPts val="0"/>
                        </a:spcBef>
                        <a:spcAft>
                          <a:spcPts val="0"/>
                        </a:spcAft>
                      </a:pPr>
                      <a:endParaRPr lang="en-US" sz="2000" b="1" dirty="0">
                        <a:latin typeface="Times New Roman"/>
                        <a:ea typeface="Times New Roman"/>
                      </a:endParaRPr>
                    </a:p>
                    <a:p>
                      <a:pPr marL="0" marR="0" algn="ctr">
                        <a:spcBef>
                          <a:spcPts val="0"/>
                        </a:spcBef>
                        <a:spcAft>
                          <a:spcPts val="0"/>
                        </a:spcAft>
                      </a:pPr>
                      <a:r>
                        <a:rPr lang="en-US" sz="2000" b="1" dirty="0">
                          <a:latin typeface="Times New Roman"/>
                          <a:ea typeface="Times New Roman"/>
                        </a:rPr>
                        <a:t>PARTICLE</a:t>
                      </a:r>
                    </a:p>
                    <a:p>
                      <a:pPr marL="0" marR="0" algn="ctr">
                        <a:spcBef>
                          <a:spcPts val="0"/>
                        </a:spcBef>
                        <a:spcAft>
                          <a:spcPts val="0"/>
                        </a:spcAft>
                      </a:pPr>
                      <a:endParaRPr lang="en-US" sz="2000" b="1" dirty="0" smtClean="0">
                        <a:latin typeface="Times New Roman"/>
                        <a:ea typeface="Times New Roman"/>
                      </a:endParaRPr>
                    </a:p>
                    <a:p>
                      <a:pPr marL="0" marR="0" algn="ctr">
                        <a:spcBef>
                          <a:spcPts val="0"/>
                        </a:spcBef>
                        <a:spcAft>
                          <a:spcPts val="0"/>
                        </a:spcAft>
                      </a:pPr>
                      <a:r>
                        <a:rPr lang="en-US" sz="2000" b="1" dirty="0" smtClean="0">
                          <a:latin typeface="Times New Roman"/>
                          <a:ea typeface="Times New Roman"/>
                        </a:rPr>
                        <a:t>WHICH-PATH</a:t>
                      </a:r>
                      <a:endParaRPr lang="en-US" sz="2000" b="1" dirty="0">
                        <a:latin typeface="Times New Roman"/>
                        <a:ea typeface="Times New Roman"/>
                      </a:endParaRPr>
                    </a:p>
                    <a:p>
                      <a:pPr marL="0" marR="0" algn="ctr">
                        <a:spcBef>
                          <a:spcPts val="0"/>
                        </a:spcBef>
                        <a:spcAft>
                          <a:spcPts val="0"/>
                        </a:spcAft>
                      </a:pPr>
                      <a:endParaRPr lang="en-US" sz="2000" b="1" dirty="0" smtClean="0">
                        <a:latin typeface="Times New Roman"/>
                        <a:ea typeface="Times New Roman"/>
                      </a:endParaRPr>
                    </a:p>
                    <a:p>
                      <a:pPr marL="0" marR="0" algn="ctr">
                        <a:spcBef>
                          <a:spcPts val="0"/>
                        </a:spcBef>
                        <a:spcAft>
                          <a:spcPts val="0"/>
                        </a:spcAft>
                      </a:pPr>
                      <a:r>
                        <a:rPr lang="en-US" sz="2000" b="1" dirty="0" smtClean="0">
                          <a:latin typeface="Times New Roman"/>
                          <a:ea typeface="Times New Roman"/>
                        </a:rPr>
                        <a:t>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1" dirty="0">
                        <a:latin typeface="Times New Roman"/>
                        <a:ea typeface="Times New Roman"/>
                      </a:endParaRPr>
                    </a:p>
                    <a:p>
                      <a:pPr marL="0" marR="0" algn="ctr">
                        <a:spcBef>
                          <a:spcPts val="0"/>
                        </a:spcBef>
                        <a:spcAft>
                          <a:spcPts val="0"/>
                        </a:spcAft>
                      </a:pPr>
                      <a:r>
                        <a:rPr lang="en-US" sz="2000" b="1" dirty="0">
                          <a:latin typeface="Times New Roman"/>
                          <a:ea typeface="Times New Roman"/>
                        </a:rPr>
                        <a:t>WAVE</a:t>
                      </a:r>
                    </a:p>
                    <a:p>
                      <a:pPr marL="0" marR="0" algn="ctr">
                        <a:spcBef>
                          <a:spcPts val="0"/>
                        </a:spcBef>
                        <a:spcAft>
                          <a:spcPts val="0"/>
                        </a:spcAft>
                      </a:pPr>
                      <a:endParaRPr lang="en-US" sz="2000" b="1" dirty="0" smtClean="0">
                        <a:latin typeface="Times New Roman"/>
                        <a:ea typeface="Times New Roman"/>
                      </a:endParaRPr>
                    </a:p>
                    <a:p>
                      <a:pPr marL="0" marR="0" algn="ctr">
                        <a:spcBef>
                          <a:spcPts val="0"/>
                        </a:spcBef>
                        <a:spcAft>
                          <a:spcPts val="0"/>
                        </a:spcAft>
                      </a:pPr>
                      <a:r>
                        <a:rPr lang="en-US" sz="2000" b="1" dirty="0" smtClean="0">
                          <a:latin typeface="Times New Roman"/>
                          <a:ea typeface="Times New Roman"/>
                        </a:rPr>
                        <a:t>INTERFERENCE</a:t>
                      </a:r>
                      <a:endParaRPr lang="en-US" sz="2000" b="1" dirty="0">
                        <a:latin typeface="Times New Roman"/>
                        <a:ea typeface="Times New Roman"/>
                      </a:endParaRPr>
                    </a:p>
                    <a:p>
                      <a:pPr marL="0" marR="0" algn="ctr">
                        <a:spcBef>
                          <a:spcPts val="0"/>
                        </a:spcBef>
                        <a:spcAft>
                          <a:spcPts val="0"/>
                        </a:spcAft>
                      </a:pPr>
                      <a:endParaRPr lang="en-US" sz="2000" b="1" dirty="0" smtClean="0">
                        <a:latin typeface="Times New Roman"/>
                        <a:ea typeface="Times New Roman"/>
                      </a:endParaRPr>
                    </a:p>
                    <a:p>
                      <a:pPr marL="0" marR="0" algn="ctr">
                        <a:spcBef>
                          <a:spcPts val="0"/>
                        </a:spcBef>
                        <a:spcAft>
                          <a:spcPts val="0"/>
                        </a:spcAft>
                      </a:pPr>
                      <a:r>
                        <a:rPr lang="en-US" sz="2000" b="1" dirty="0" smtClean="0">
                          <a:latin typeface="Times New Roman"/>
                          <a:ea typeface="Times New Roman"/>
                        </a:rPr>
                        <a:t>MOMENTUM</a:t>
                      </a:r>
                      <a:endParaRPr lang="en-US"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1752600" y="1524000"/>
            <a:ext cx="2743200" cy="2667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1524000"/>
            <a:ext cx="2819400" cy="26670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8200" y="2133600"/>
            <a:ext cx="26670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717728" y="268069"/>
            <a:ext cx="3683701" cy="646331"/>
          </a:xfrm>
          <a:prstGeom prst="rect">
            <a:avLst/>
          </a:prstGeom>
          <a:noFill/>
        </p:spPr>
        <p:txBody>
          <a:bodyPr wrap="none" rtlCol="0">
            <a:spAutoFit/>
          </a:bodyPr>
          <a:lstStyle/>
          <a:p>
            <a:r>
              <a:rPr lang="en-US" sz="3600" u="sng" dirty="0" smtClean="0"/>
              <a:t>Quantum Systems</a:t>
            </a:r>
            <a:endParaRPr lang="en-US" sz="3600" u="sng" dirty="0"/>
          </a:p>
        </p:txBody>
      </p:sp>
      <p:sp>
        <p:nvSpPr>
          <p:cNvPr id="5" name="TextBox 4"/>
          <p:cNvSpPr txBox="1"/>
          <p:nvPr/>
        </p:nvSpPr>
        <p:spPr>
          <a:xfrm>
            <a:off x="533400" y="990600"/>
            <a:ext cx="8229600" cy="830997"/>
          </a:xfrm>
          <a:prstGeom prst="rect">
            <a:avLst/>
          </a:prstGeom>
          <a:noFill/>
        </p:spPr>
        <p:txBody>
          <a:bodyPr wrap="square" rtlCol="0">
            <a:spAutoFit/>
          </a:bodyPr>
          <a:lstStyle/>
          <a:p>
            <a:r>
              <a:rPr lang="en-US" sz="2400" dirty="0" smtClean="0"/>
              <a:t>These are also incompatible observables, but in a slightly different way than those in the previous list:</a:t>
            </a:r>
            <a:r>
              <a:rPr lang="en-US" sz="2400" dirty="0" smtClean="0">
                <a:solidFill>
                  <a:srgbClr val="FF0000"/>
                </a:solidFill>
              </a:rPr>
              <a:t>*</a:t>
            </a:r>
            <a:endParaRPr lang="en-US" sz="2400" dirty="0">
              <a:solidFill>
                <a:srgbClr val="FF0000"/>
              </a:solidFill>
            </a:endParaRPr>
          </a:p>
        </p:txBody>
      </p:sp>
      <p:graphicFrame>
        <p:nvGraphicFramePr>
          <p:cNvPr id="8" name="Table 7"/>
          <p:cNvGraphicFramePr>
            <a:graphicFrameLocks noGrp="1"/>
          </p:cNvGraphicFramePr>
          <p:nvPr/>
        </p:nvGraphicFramePr>
        <p:xfrm>
          <a:off x="1752600" y="2057400"/>
          <a:ext cx="5623560" cy="1584960"/>
        </p:xfrm>
        <a:graphic>
          <a:graphicData uri="http://schemas.openxmlformats.org/drawingml/2006/table">
            <a:tbl>
              <a:tblPr/>
              <a:tblGrid>
                <a:gridCol w="2811780"/>
                <a:gridCol w="2811780"/>
              </a:tblGrid>
              <a:tr h="609600">
                <a:tc>
                  <a:txBody>
                    <a:bodyPr/>
                    <a:lstStyle/>
                    <a:p>
                      <a:pPr marL="0" marR="0" algn="ctr">
                        <a:spcBef>
                          <a:spcPts val="0"/>
                        </a:spcBef>
                        <a:spcAft>
                          <a:spcPts val="0"/>
                        </a:spcAft>
                      </a:pPr>
                      <a:r>
                        <a:rPr lang="en-US" sz="2000" b="1" dirty="0" smtClean="0">
                          <a:latin typeface="Times New Roman"/>
                          <a:ea typeface="Times New Roman"/>
                        </a:rPr>
                        <a:t>A</a:t>
                      </a:r>
                      <a:endParaRPr lang="en-US"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5360">
                <a:tc>
                  <a:txBody>
                    <a:bodyPr/>
                    <a:lstStyle/>
                    <a:p>
                      <a:pPr marL="0" marR="0" algn="ctr">
                        <a:spcBef>
                          <a:spcPts val="0"/>
                        </a:spcBef>
                        <a:spcAft>
                          <a:spcPts val="0"/>
                        </a:spcAft>
                      </a:pPr>
                      <a:endParaRPr lang="en-US" sz="2000" b="1" dirty="0">
                        <a:latin typeface="Times New Roman"/>
                        <a:ea typeface="Times New Roman"/>
                      </a:endParaRPr>
                    </a:p>
                    <a:p>
                      <a:pPr marL="0" marR="0" algn="ctr">
                        <a:spcBef>
                          <a:spcPts val="0"/>
                        </a:spcBef>
                        <a:spcAft>
                          <a:spcPts val="0"/>
                        </a:spcAft>
                      </a:pPr>
                      <a:r>
                        <a:rPr lang="en-US" sz="2000" b="1" dirty="0" smtClean="0">
                          <a:latin typeface="Times New Roman"/>
                          <a:ea typeface="Times New Roman"/>
                        </a:rPr>
                        <a:t>L</a:t>
                      </a:r>
                      <a:r>
                        <a:rPr lang="en-US" sz="2000" b="1" baseline="-25000" dirty="0" smtClean="0">
                          <a:latin typeface="Times New Roman"/>
                          <a:ea typeface="Times New Roman"/>
                        </a:rPr>
                        <a:t>Z</a:t>
                      </a:r>
                      <a:endParaRPr lang="en-US" sz="2000" b="1" baseline="-25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1" dirty="0">
                        <a:latin typeface="Times New Roman"/>
                        <a:ea typeface="Times New Roman"/>
                      </a:endParaRPr>
                    </a:p>
                    <a:p>
                      <a:pPr marL="0" marR="0" algn="ctr">
                        <a:spcBef>
                          <a:spcPts val="0"/>
                        </a:spcBef>
                        <a:spcAft>
                          <a:spcPts val="0"/>
                        </a:spcAft>
                      </a:pPr>
                      <a:r>
                        <a:rPr lang="en-US" sz="2000" b="1" dirty="0" smtClean="0">
                          <a:latin typeface="Times New Roman"/>
                          <a:ea typeface="Times New Roman"/>
                        </a:rPr>
                        <a:t>L</a:t>
                      </a:r>
                      <a:r>
                        <a:rPr lang="en-US" sz="2000" b="1" baseline="-25000" dirty="0" smtClean="0">
                          <a:latin typeface="Times New Roman"/>
                          <a:ea typeface="Times New Roman"/>
                        </a:rPr>
                        <a:t>X</a:t>
                      </a:r>
                      <a:r>
                        <a:rPr lang="en-US" sz="2000" b="1" dirty="0" smtClean="0">
                          <a:latin typeface="Times New Roman"/>
                          <a:ea typeface="Times New Roman"/>
                        </a:rPr>
                        <a:t>, L</a:t>
                      </a:r>
                      <a:r>
                        <a:rPr lang="en-US" sz="2000" b="1" baseline="-25000" dirty="0" smtClean="0">
                          <a:latin typeface="Times New Roman"/>
                          <a:ea typeface="Times New Roman"/>
                        </a:rPr>
                        <a:t>Y</a:t>
                      </a:r>
                      <a:endParaRPr lang="en-US" sz="2000" b="1" baseline="-25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609600" y="4473476"/>
            <a:ext cx="8077200" cy="2308324"/>
          </a:xfrm>
          <a:prstGeom prst="rect">
            <a:avLst/>
          </a:prstGeom>
          <a:noFill/>
        </p:spPr>
        <p:txBody>
          <a:bodyPr wrap="square" rtlCol="0">
            <a:spAutoFit/>
          </a:bodyPr>
          <a:lstStyle/>
          <a:p>
            <a:r>
              <a:rPr lang="en-US" sz="2400" dirty="0" smtClean="0"/>
              <a:t>If we know L</a:t>
            </a:r>
            <a:r>
              <a:rPr lang="en-US" sz="2400" baseline="-25000" dirty="0" smtClean="0"/>
              <a:t>Z</a:t>
            </a:r>
            <a:r>
              <a:rPr lang="en-US" sz="2400" dirty="0" smtClean="0"/>
              <a:t>, then angular momentum about </a:t>
            </a:r>
            <a:r>
              <a:rPr lang="en-US" sz="2400" b="1" i="1" dirty="0" smtClean="0"/>
              <a:t>any</a:t>
            </a:r>
            <a:r>
              <a:rPr lang="en-US" sz="2400" dirty="0" smtClean="0"/>
              <a:t> other direction is indeterminate.</a:t>
            </a:r>
          </a:p>
          <a:p>
            <a:endParaRPr lang="en-US" sz="2400" dirty="0" smtClean="0"/>
          </a:p>
          <a:p>
            <a:r>
              <a:rPr lang="en-US" sz="2400" dirty="0" smtClean="0">
                <a:solidFill>
                  <a:srgbClr val="FF0000"/>
                </a:solidFill>
              </a:rPr>
              <a:t>*This incompatibility is a consequence of the more familiar</a:t>
            </a:r>
          </a:p>
          <a:p>
            <a:r>
              <a:rPr lang="en-US" sz="2400" dirty="0" smtClean="0">
                <a:solidFill>
                  <a:srgbClr val="FF0000"/>
                </a:solidFill>
              </a:rPr>
              <a:t>	constraints placed on position and momentum</a:t>
            </a:r>
          </a:p>
          <a:p>
            <a:r>
              <a:rPr lang="en-US" sz="2400" dirty="0" smtClean="0">
                <a:solidFill>
                  <a:srgbClr val="FF0000"/>
                </a:solidFill>
              </a:rPr>
              <a:t>	about which we’ll learn a lot more!</a:t>
            </a:r>
            <a:endParaRPr lang="en-US" sz="2400" dirty="0">
              <a:solidFill>
                <a:srgbClr val="FF0000"/>
              </a:solidFill>
            </a:endParaRPr>
          </a:p>
        </p:txBody>
      </p:sp>
      <p:sp>
        <p:nvSpPr>
          <p:cNvPr id="7" name="Rectangle 6"/>
          <p:cNvSpPr/>
          <p:nvPr/>
        </p:nvSpPr>
        <p:spPr>
          <a:xfrm>
            <a:off x="1752600" y="2057400"/>
            <a:ext cx="27432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2057400"/>
            <a:ext cx="2819400" cy="16002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7065" y="3886200"/>
            <a:ext cx="8604535" cy="461665"/>
          </a:xfrm>
          <a:prstGeom prst="rect">
            <a:avLst/>
          </a:prstGeom>
          <a:noFill/>
        </p:spPr>
        <p:txBody>
          <a:bodyPr wrap="none" rtlCol="0">
            <a:spAutoFit/>
          </a:bodyPr>
          <a:lstStyle/>
          <a:p>
            <a:r>
              <a:rPr lang="en-US" sz="2400" dirty="0" smtClean="0"/>
              <a:t>L</a:t>
            </a:r>
            <a:r>
              <a:rPr lang="en-US" sz="2400" baseline="-25000" dirty="0" smtClean="0"/>
              <a:t>Z</a:t>
            </a:r>
            <a:r>
              <a:rPr lang="en-US" sz="2400" dirty="0" smtClean="0"/>
              <a:t> = angular momentum about the z-axis (think magnetic moments)</a:t>
            </a:r>
            <a:endParaRPr lang="en-US" sz="2400" dirty="0"/>
          </a:p>
        </p:txBody>
      </p:sp>
      <p:sp>
        <p:nvSpPr>
          <p:cNvPr id="11" name="Rectangle 10"/>
          <p:cNvSpPr/>
          <p:nvPr/>
        </p:nvSpPr>
        <p:spPr>
          <a:xfrm>
            <a:off x="4648200" y="2819400"/>
            <a:ext cx="2667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9" name="Object 58"/>
          <p:cNvGraphicFramePr>
            <a:graphicFrameLocks noChangeAspect="1"/>
          </p:cNvGraphicFramePr>
          <p:nvPr/>
        </p:nvGraphicFramePr>
        <p:xfrm>
          <a:off x="2209800" y="3049587"/>
          <a:ext cx="1627188" cy="989013"/>
        </p:xfrm>
        <a:graphic>
          <a:graphicData uri="http://schemas.openxmlformats.org/presentationml/2006/ole">
            <p:oleObj spid="_x0000_s172039" name="Equation" r:id="rId3" imgW="647640" imgH="393480" progId="Equation.DSMT4">
              <p:embed/>
            </p:oleObj>
          </a:graphicData>
        </a:graphic>
      </p:graphicFrame>
      <p:sp>
        <p:nvSpPr>
          <p:cNvPr id="62" name="TextBox 61"/>
          <p:cNvSpPr txBox="1"/>
          <p:nvPr/>
        </p:nvSpPr>
        <p:spPr>
          <a:xfrm>
            <a:off x="457200" y="4058723"/>
            <a:ext cx="5483424" cy="1015663"/>
          </a:xfrm>
          <a:prstGeom prst="rect">
            <a:avLst/>
          </a:prstGeom>
          <a:noFill/>
        </p:spPr>
        <p:txBody>
          <a:bodyPr wrap="square" rtlCol="0">
            <a:spAutoFit/>
          </a:bodyPr>
          <a:lstStyle/>
          <a:p>
            <a:r>
              <a:rPr lang="en-US" sz="2400" dirty="0" smtClean="0"/>
              <a:t>Distance to first maximum for </a:t>
            </a:r>
            <a:r>
              <a:rPr lang="en-US" sz="2400" b="1" i="1" dirty="0" smtClean="0">
                <a:solidFill>
                  <a:srgbClr val="FF0000"/>
                </a:solidFill>
              </a:rPr>
              <a:t>visible light</a:t>
            </a:r>
            <a:r>
              <a:rPr lang="en-US" sz="2400" dirty="0" smtClean="0"/>
              <a:t>:</a:t>
            </a:r>
          </a:p>
          <a:p>
            <a:endParaRPr lang="en-US" sz="1200" dirty="0" smtClean="0"/>
          </a:p>
          <a:p>
            <a:r>
              <a:rPr lang="en-US" sz="2400" dirty="0" smtClean="0"/>
              <a:t>Let                ,                             ,</a:t>
            </a:r>
          </a:p>
        </p:txBody>
      </p:sp>
      <p:graphicFrame>
        <p:nvGraphicFramePr>
          <p:cNvPr id="38" name="Object 37"/>
          <p:cNvGraphicFramePr>
            <a:graphicFrameLocks noChangeAspect="1"/>
          </p:cNvGraphicFramePr>
          <p:nvPr/>
        </p:nvGraphicFramePr>
        <p:xfrm>
          <a:off x="1238250" y="4602163"/>
          <a:ext cx="804863" cy="403225"/>
        </p:xfrm>
        <a:graphic>
          <a:graphicData uri="http://schemas.openxmlformats.org/presentationml/2006/ole">
            <p:oleObj spid="_x0000_s172040" name="Equation" r:id="rId4" imgW="355320" imgH="177480" progId="Equation.DSMT4">
              <p:embed/>
            </p:oleObj>
          </a:graphicData>
        </a:graphic>
      </p:graphicFrame>
      <p:graphicFrame>
        <p:nvGraphicFramePr>
          <p:cNvPr id="39" name="Object 38"/>
          <p:cNvGraphicFramePr>
            <a:graphicFrameLocks noChangeAspect="1"/>
          </p:cNvGraphicFramePr>
          <p:nvPr/>
        </p:nvGraphicFramePr>
        <p:xfrm>
          <a:off x="2374900" y="4592638"/>
          <a:ext cx="1690688" cy="401637"/>
        </p:xfrm>
        <a:graphic>
          <a:graphicData uri="http://schemas.openxmlformats.org/presentationml/2006/ole">
            <p:oleObj spid="_x0000_s172041" name="Equation" r:id="rId5" imgW="749160" imgH="177480" progId="Equation.DSMT4">
              <p:embed/>
            </p:oleObj>
          </a:graphicData>
        </a:graphic>
      </p:graphicFrame>
      <p:graphicFrame>
        <p:nvGraphicFramePr>
          <p:cNvPr id="40" name="Object 39"/>
          <p:cNvGraphicFramePr>
            <a:graphicFrameLocks noChangeAspect="1"/>
          </p:cNvGraphicFramePr>
          <p:nvPr/>
        </p:nvGraphicFramePr>
        <p:xfrm>
          <a:off x="533400" y="5065197"/>
          <a:ext cx="4022725" cy="941388"/>
        </p:xfrm>
        <a:graphic>
          <a:graphicData uri="http://schemas.openxmlformats.org/presentationml/2006/ole">
            <p:oleObj spid="_x0000_s172042" name="Equation" r:id="rId6" imgW="1790640" imgH="419040" progId="Equation.DSMT4">
              <p:embed/>
            </p:oleObj>
          </a:graphicData>
        </a:graphic>
      </p:graphicFrame>
      <p:graphicFrame>
        <p:nvGraphicFramePr>
          <p:cNvPr id="41" name="Object 40"/>
          <p:cNvGraphicFramePr>
            <a:graphicFrameLocks noChangeAspect="1"/>
          </p:cNvGraphicFramePr>
          <p:nvPr/>
        </p:nvGraphicFramePr>
        <p:xfrm>
          <a:off x="4478338" y="4538663"/>
          <a:ext cx="2057400" cy="457200"/>
        </p:xfrm>
        <a:graphic>
          <a:graphicData uri="http://schemas.openxmlformats.org/presentationml/2006/ole">
            <p:oleObj spid="_x0000_s172043" name="Equation" r:id="rId7" imgW="914400" imgH="203040" progId="Equation.DSMT4">
              <p:embed/>
            </p:oleObj>
          </a:graphicData>
        </a:graphic>
      </p:graphicFrame>
      <p:grpSp>
        <p:nvGrpSpPr>
          <p:cNvPr id="2" name="Group 53"/>
          <p:cNvGrpSpPr/>
          <p:nvPr/>
        </p:nvGrpSpPr>
        <p:grpSpPr>
          <a:xfrm>
            <a:off x="457200" y="6096000"/>
            <a:ext cx="4876800" cy="584775"/>
            <a:chOff x="457200" y="6096000"/>
            <a:chExt cx="4876800" cy="584775"/>
          </a:xfrm>
        </p:grpSpPr>
        <p:sp>
          <p:nvSpPr>
            <p:cNvPr id="48" name="TextBox 47"/>
            <p:cNvSpPr txBox="1"/>
            <p:nvPr/>
          </p:nvSpPr>
          <p:spPr>
            <a:xfrm>
              <a:off x="457200" y="6096000"/>
              <a:ext cx="2460930" cy="584775"/>
            </a:xfrm>
            <a:prstGeom prst="rect">
              <a:avLst/>
            </a:prstGeom>
            <a:noFill/>
          </p:spPr>
          <p:txBody>
            <a:bodyPr wrap="none" rtlCol="0">
              <a:spAutoFit/>
            </a:bodyPr>
            <a:lstStyle/>
            <a:p>
              <a:endParaRPr lang="en-US" sz="800" dirty="0" smtClean="0"/>
            </a:p>
            <a:p>
              <a:r>
                <a:rPr lang="en-US" sz="2400" dirty="0" smtClean="0"/>
                <a:t>If                   , then </a:t>
              </a:r>
              <a:endParaRPr lang="en-US" sz="2400" dirty="0"/>
            </a:p>
          </p:txBody>
        </p:sp>
        <p:graphicFrame>
          <p:nvGraphicFramePr>
            <p:cNvPr id="42" name="Object 41"/>
            <p:cNvGraphicFramePr>
              <a:graphicFrameLocks noChangeAspect="1"/>
            </p:cNvGraphicFramePr>
            <p:nvPr/>
          </p:nvGraphicFramePr>
          <p:xfrm>
            <a:off x="838200" y="6246297"/>
            <a:ext cx="1179513" cy="403225"/>
          </p:xfrm>
          <a:graphic>
            <a:graphicData uri="http://schemas.openxmlformats.org/presentationml/2006/ole">
              <p:oleObj spid="_x0000_s172044" name="Equation" r:id="rId8" imgW="520560" imgH="177480" progId="Equation.DSMT4">
                <p:embed/>
              </p:oleObj>
            </a:graphicData>
          </a:graphic>
        </p:graphicFrame>
        <p:graphicFrame>
          <p:nvGraphicFramePr>
            <p:cNvPr id="43" name="Object 42"/>
            <p:cNvGraphicFramePr>
              <a:graphicFrameLocks noChangeAspect="1"/>
            </p:cNvGraphicFramePr>
            <p:nvPr/>
          </p:nvGraphicFramePr>
          <p:xfrm>
            <a:off x="2857500" y="6246813"/>
            <a:ext cx="2476500" cy="403225"/>
          </p:xfrm>
          <a:graphic>
            <a:graphicData uri="http://schemas.openxmlformats.org/presentationml/2006/ole">
              <p:oleObj spid="_x0000_s172045" name="Equation" r:id="rId9" imgW="1091880" imgH="177480" progId="Equation.DSMT4">
                <p:embed/>
              </p:oleObj>
            </a:graphicData>
          </a:graphic>
        </p:graphicFrame>
      </p:grpSp>
      <p:grpSp>
        <p:nvGrpSpPr>
          <p:cNvPr id="4" name="Group 45"/>
          <p:cNvGrpSpPr/>
          <p:nvPr/>
        </p:nvGrpSpPr>
        <p:grpSpPr>
          <a:xfrm>
            <a:off x="1064021" y="228600"/>
            <a:ext cx="7317979" cy="5486400"/>
            <a:chOff x="1064021" y="228600"/>
            <a:chExt cx="7317979" cy="5486400"/>
          </a:xfrm>
        </p:grpSpPr>
        <p:grpSp>
          <p:nvGrpSpPr>
            <p:cNvPr id="6" name="Group 57"/>
            <p:cNvGrpSpPr/>
            <p:nvPr/>
          </p:nvGrpSpPr>
          <p:grpSpPr>
            <a:xfrm>
              <a:off x="1064021" y="228600"/>
              <a:ext cx="7317979" cy="5444808"/>
              <a:chOff x="1064021" y="533400"/>
              <a:chExt cx="7317979" cy="5444808"/>
            </a:xfrm>
          </p:grpSpPr>
          <p:grpSp>
            <p:nvGrpSpPr>
              <p:cNvPr id="7" name="Group 53"/>
              <p:cNvGrpSpPr/>
              <p:nvPr/>
            </p:nvGrpSpPr>
            <p:grpSpPr>
              <a:xfrm>
                <a:off x="1064021" y="533400"/>
                <a:ext cx="7317979" cy="5444808"/>
                <a:chOff x="1064021" y="533400"/>
                <a:chExt cx="7317979" cy="5444808"/>
              </a:xfrm>
            </p:grpSpPr>
            <p:grpSp>
              <p:nvGrpSpPr>
                <p:cNvPr id="11" name="Group 51"/>
                <p:cNvGrpSpPr/>
                <p:nvPr/>
              </p:nvGrpSpPr>
              <p:grpSpPr>
                <a:xfrm>
                  <a:off x="1484312" y="533400"/>
                  <a:ext cx="6897688" cy="5444808"/>
                  <a:chOff x="1484312" y="533400"/>
                  <a:chExt cx="6897688" cy="5444808"/>
                </a:xfrm>
              </p:grpSpPr>
              <p:grpSp>
                <p:nvGrpSpPr>
                  <p:cNvPr id="15" name="Group 50"/>
                  <p:cNvGrpSpPr/>
                  <p:nvPr/>
                </p:nvGrpSpPr>
                <p:grpSpPr>
                  <a:xfrm>
                    <a:off x="1484312" y="533400"/>
                    <a:ext cx="6897688" cy="5444808"/>
                    <a:chOff x="1484312" y="533400"/>
                    <a:chExt cx="6897688" cy="5444808"/>
                  </a:xfrm>
                </p:grpSpPr>
                <p:grpSp>
                  <p:nvGrpSpPr>
                    <p:cNvPr id="16" name="Group 1"/>
                    <p:cNvGrpSpPr>
                      <a:grpSpLocks noChangeAspect="1"/>
                    </p:cNvGrpSpPr>
                    <p:nvPr/>
                  </p:nvGrpSpPr>
                  <p:grpSpPr>
                    <a:xfrm>
                      <a:off x="1484312" y="533400"/>
                      <a:ext cx="6897688" cy="5444808"/>
                      <a:chOff x="1882775" y="533400"/>
                      <a:chExt cx="6270625" cy="4949825"/>
                    </a:xfrm>
                  </p:grpSpPr>
                  <p:sp>
                    <p:nvSpPr>
                      <p:cNvPr id="3" name="Line 172"/>
                      <p:cNvSpPr>
                        <a:spLocks noChangeShapeType="1"/>
                      </p:cNvSpPr>
                      <p:nvPr/>
                    </p:nvSpPr>
                    <p:spPr bwMode="auto">
                      <a:xfrm>
                        <a:off x="1905000" y="2895600"/>
                        <a:ext cx="152400" cy="304800"/>
                      </a:xfrm>
                      <a:prstGeom prst="line">
                        <a:avLst/>
                      </a:prstGeom>
                      <a:noFill/>
                      <a:ln w="9525">
                        <a:solidFill>
                          <a:schemeClr val="tx1"/>
                        </a:solidFill>
                        <a:prstDash val="dashDot"/>
                        <a:round/>
                        <a:headEnd/>
                        <a:tailEnd/>
                      </a:ln>
                    </p:spPr>
                    <p:txBody>
                      <a:bodyPr/>
                      <a:lstStyle/>
                      <a:p>
                        <a:endParaRPr lang="en-CA"/>
                      </a:p>
                    </p:txBody>
                  </p:sp>
                  <p:grpSp>
                    <p:nvGrpSpPr>
                      <p:cNvPr id="17" name="Group 53"/>
                      <p:cNvGrpSpPr/>
                      <p:nvPr/>
                    </p:nvGrpSpPr>
                    <p:grpSpPr>
                      <a:xfrm>
                        <a:off x="1882775" y="533400"/>
                        <a:ext cx="6270625" cy="4949826"/>
                        <a:chOff x="1882775" y="533400"/>
                        <a:chExt cx="6270625" cy="4949826"/>
                      </a:xfrm>
                    </p:grpSpPr>
                    <p:sp>
                      <p:nvSpPr>
                        <p:cNvPr id="5" name="Line 167"/>
                        <p:cNvSpPr>
                          <a:spLocks noChangeShapeType="1"/>
                        </p:cNvSpPr>
                        <p:nvPr/>
                      </p:nvSpPr>
                      <p:spPr bwMode="auto">
                        <a:xfrm>
                          <a:off x="1951038" y="3090863"/>
                          <a:ext cx="5668962" cy="0"/>
                        </a:xfrm>
                        <a:prstGeom prst="line">
                          <a:avLst/>
                        </a:prstGeom>
                        <a:noFill/>
                        <a:ln w="9525">
                          <a:solidFill>
                            <a:schemeClr val="tx1"/>
                          </a:solidFill>
                          <a:round/>
                          <a:headEnd/>
                          <a:tailEnd/>
                        </a:ln>
                      </p:spPr>
                      <p:txBody>
                        <a:bodyPr/>
                        <a:lstStyle/>
                        <a:p>
                          <a:endParaRPr lang="en-CA"/>
                        </a:p>
                      </p:txBody>
                    </p:sp>
                    <p:grpSp>
                      <p:nvGrpSpPr>
                        <p:cNvPr id="18" name="Group 52"/>
                        <p:cNvGrpSpPr/>
                        <p:nvPr/>
                      </p:nvGrpSpPr>
                      <p:grpSpPr>
                        <a:xfrm>
                          <a:off x="1882775" y="533400"/>
                          <a:ext cx="6270625" cy="4949826"/>
                          <a:chOff x="1882775" y="533400"/>
                          <a:chExt cx="6270625" cy="4949826"/>
                        </a:xfrm>
                      </p:grpSpPr>
                      <p:sp>
                        <p:nvSpPr>
                          <p:cNvPr id="8" name="Line 2"/>
                          <p:cNvSpPr>
                            <a:spLocks noChangeShapeType="1"/>
                          </p:cNvSpPr>
                          <p:nvPr/>
                        </p:nvSpPr>
                        <p:spPr bwMode="auto">
                          <a:xfrm>
                            <a:off x="1905000" y="1447800"/>
                            <a:ext cx="0" cy="1447800"/>
                          </a:xfrm>
                          <a:prstGeom prst="line">
                            <a:avLst/>
                          </a:prstGeom>
                          <a:noFill/>
                          <a:ln w="28575">
                            <a:solidFill>
                              <a:schemeClr val="tx1"/>
                            </a:solidFill>
                            <a:round/>
                            <a:headEnd/>
                            <a:tailEnd/>
                          </a:ln>
                        </p:spPr>
                        <p:txBody>
                          <a:bodyPr/>
                          <a:lstStyle/>
                          <a:p>
                            <a:endParaRPr lang="en-CA"/>
                          </a:p>
                        </p:txBody>
                      </p:sp>
                      <p:sp>
                        <p:nvSpPr>
                          <p:cNvPr id="9" name="Line 3"/>
                          <p:cNvSpPr>
                            <a:spLocks noChangeShapeType="1"/>
                          </p:cNvSpPr>
                          <p:nvPr/>
                        </p:nvSpPr>
                        <p:spPr bwMode="auto">
                          <a:xfrm>
                            <a:off x="1905000" y="2971800"/>
                            <a:ext cx="0" cy="228600"/>
                          </a:xfrm>
                          <a:prstGeom prst="line">
                            <a:avLst/>
                          </a:prstGeom>
                          <a:noFill/>
                          <a:ln w="28575">
                            <a:solidFill>
                              <a:schemeClr val="tx1"/>
                            </a:solidFill>
                            <a:round/>
                            <a:headEnd/>
                            <a:tailEnd/>
                          </a:ln>
                        </p:spPr>
                        <p:txBody>
                          <a:bodyPr/>
                          <a:lstStyle/>
                          <a:p>
                            <a:endParaRPr lang="en-CA"/>
                          </a:p>
                        </p:txBody>
                      </p:sp>
                      <p:sp>
                        <p:nvSpPr>
                          <p:cNvPr id="10" name="Line 4"/>
                          <p:cNvSpPr>
                            <a:spLocks noChangeShapeType="1"/>
                          </p:cNvSpPr>
                          <p:nvPr/>
                        </p:nvSpPr>
                        <p:spPr bwMode="auto">
                          <a:xfrm>
                            <a:off x="1905000" y="3276600"/>
                            <a:ext cx="0" cy="838200"/>
                          </a:xfrm>
                          <a:prstGeom prst="line">
                            <a:avLst/>
                          </a:prstGeom>
                          <a:noFill/>
                          <a:ln w="28575">
                            <a:solidFill>
                              <a:schemeClr val="tx1"/>
                            </a:solidFill>
                            <a:round/>
                            <a:headEnd/>
                            <a:tailEnd/>
                          </a:ln>
                        </p:spPr>
                        <p:txBody>
                          <a:bodyPr/>
                          <a:lstStyle/>
                          <a:p>
                            <a:endParaRPr lang="en-CA"/>
                          </a:p>
                        </p:txBody>
                      </p:sp>
                      <p:grpSp>
                        <p:nvGrpSpPr>
                          <p:cNvPr id="20" name="Group 162"/>
                          <p:cNvGrpSpPr>
                            <a:grpSpLocks/>
                          </p:cNvGrpSpPr>
                          <p:nvPr/>
                        </p:nvGrpSpPr>
                        <p:grpSpPr bwMode="auto">
                          <a:xfrm>
                            <a:off x="7696200" y="533400"/>
                            <a:ext cx="457200" cy="4949826"/>
                            <a:chOff x="5280" y="288"/>
                            <a:chExt cx="288" cy="2736"/>
                          </a:xfrm>
                        </p:grpSpPr>
                        <p:sp>
                          <p:nvSpPr>
                            <p:cNvPr id="23" name="Rectangle 163"/>
                            <p:cNvSpPr>
                              <a:spLocks noChangeArrowheads="1"/>
                            </p:cNvSpPr>
                            <p:nvPr/>
                          </p:nvSpPr>
                          <p:spPr bwMode="auto">
                            <a:xfrm>
                              <a:off x="5280" y="288"/>
                              <a:ext cx="288" cy="912"/>
                            </a:xfrm>
                            <a:prstGeom prst="rect">
                              <a:avLst/>
                            </a:prstGeom>
                            <a:gradFill rotWithShape="1">
                              <a:gsLst>
                                <a:gs pos="0">
                                  <a:schemeClr val="tx2"/>
                                </a:gs>
                                <a:gs pos="50000">
                                  <a:schemeClr val="accent1"/>
                                </a:gs>
                                <a:gs pos="100000">
                                  <a:schemeClr val="tx2"/>
                                </a:gs>
                              </a:gsLst>
                              <a:lin ang="5400000" scaled="1"/>
                            </a:gradFill>
                            <a:ln w="9525">
                              <a:solidFill>
                                <a:schemeClr val="tx1"/>
                              </a:solidFill>
                              <a:miter lim="800000"/>
                              <a:headEnd/>
                              <a:tailEnd/>
                            </a:ln>
                            <a:effectLst/>
                          </p:spPr>
                          <p:txBody>
                            <a:bodyPr wrap="none" anchor="ctr"/>
                            <a:lstStyle/>
                            <a:p>
                              <a:pPr>
                                <a:defRPr/>
                              </a:pPr>
                              <a:endParaRPr lang="en-CA"/>
                            </a:p>
                          </p:txBody>
                        </p:sp>
                        <p:sp>
                          <p:nvSpPr>
                            <p:cNvPr id="24" name="Rectangle 164"/>
                            <p:cNvSpPr>
                              <a:spLocks noChangeArrowheads="1"/>
                            </p:cNvSpPr>
                            <p:nvPr/>
                          </p:nvSpPr>
                          <p:spPr bwMode="auto">
                            <a:xfrm>
                              <a:off x="5280" y="1200"/>
                              <a:ext cx="288" cy="913"/>
                            </a:xfrm>
                            <a:prstGeom prst="rect">
                              <a:avLst/>
                            </a:prstGeom>
                            <a:gradFill rotWithShape="1">
                              <a:gsLst>
                                <a:gs pos="0">
                                  <a:schemeClr val="tx2"/>
                                </a:gs>
                                <a:gs pos="50000">
                                  <a:schemeClr val="accent1"/>
                                </a:gs>
                                <a:gs pos="100000">
                                  <a:schemeClr val="tx2"/>
                                </a:gs>
                              </a:gsLst>
                              <a:lin ang="5400000" scaled="1"/>
                            </a:gradFill>
                            <a:ln w="9525">
                              <a:solidFill>
                                <a:schemeClr val="tx1"/>
                              </a:solidFill>
                              <a:miter lim="800000"/>
                              <a:headEnd/>
                              <a:tailEnd/>
                            </a:ln>
                            <a:effectLst/>
                          </p:spPr>
                          <p:txBody>
                            <a:bodyPr wrap="none" anchor="ctr"/>
                            <a:lstStyle/>
                            <a:p>
                              <a:pPr>
                                <a:defRPr/>
                              </a:pPr>
                              <a:endParaRPr lang="en-CA"/>
                            </a:p>
                          </p:txBody>
                        </p:sp>
                        <p:sp>
                          <p:nvSpPr>
                            <p:cNvPr id="25" name="Rectangle 165"/>
                            <p:cNvSpPr>
                              <a:spLocks noChangeArrowheads="1"/>
                            </p:cNvSpPr>
                            <p:nvPr/>
                          </p:nvSpPr>
                          <p:spPr bwMode="auto">
                            <a:xfrm>
                              <a:off x="5280" y="2112"/>
                              <a:ext cx="288" cy="912"/>
                            </a:xfrm>
                            <a:prstGeom prst="rect">
                              <a:avLst/>
                            </a:prstGeom>
                            <a:gradFill flip="none" rotWithShape="1">
                              <a:gsLst>
                                <a:gs pos="0">
                                  <a:schemeClr val="tx2"/>
                                </a:gs>
                                <a:gs pos="50000">
                                  <a:schemeClr val="accent1"/>
                                </a:gs>
                                <a:gs pos="100000">
                                  <a:schemeClr val="tx2"/>
                                </a:gs>
                              </a:gsLst>
                              <a:lin ang="5400000" scaled="1"/>
                              <a:tileRect/>
                            </a:gradFill>
                            <a:ln w="9525">
                              <a:solidFill>
                                <a:schemeClr val="tx1"/>
                              </a:solidFill>
                              <a:miter lim="800000"/>
                              <a:headEnd/>
                              <a:tailEnd/>
                            </a:ln>
                            <a:effectLst/>
                          </p:spPr>
                          <p:txBody>
                            <a:bodyPr wrap="none" anchor="ctr"/>
                            <a:lstStyle/>
                            <a:p>
                              <a:pPr>
                                <a:defRPr/>
                              </a:pPr>
                              <a:endParaRPr lang="en-CA"/>
                            </a:p>
                          </p:txBody>
                        </p:sp>
                      </p:grpSp>
                      <p:sp>
                        <p:nvSpPr>
                          <p:cNvPr id="12" name="Line 168"/>
                          <p:cNvSpPr>
                            <a:spLocks noChangeShapeType="1"/>
                          </p:cNvSpPr>
                          <p:nvPr/>
                        </p:nvSpPr>
                        <p:spPr bwMode="auto">
                          <a:xfrm flipV="1">
                            <a:off x="1905000" y="1371600"/>
                            <a:ext cx="5746750" cy="1566863"/>
                          </a:xfrm>
                          <a:prstGeom prst="line">
                            <a:avLst/>
                          </a:prstGeom>
                          <a:noFill/>
                          <a:ln w="38100">
                            <a:solidFill>
                              <a:srgbClr val="800080"/>
                            </a:solidFill>
                            <a:round/>
                            <a:headEnd/>
                            <a:tailEnd/>
                          </a:ln>
                        </p:spPr>
                        <p:txBody>
                          <a:bodyPr/>
                          <a:lstStyle/>
                          <a:p>
                            <a:endParaRPr lang="en-CA"/>
                          </a:p>
                        </p:txBody>
                      </p:sp>
                      <p:sp>
                        <p:nvSpPr>
                          <p:cNvPr id="13" name="Line 170"/>
                          <p:cNvSpPr>
                            <a:spLocks noChangeShapeType="1"/>
                          </p:cNvSpPr>
                          <p:nvPr/>
                        </p:nvSpPr>
                        <p:spPr bwMode="auto">
                          <a:xfrm flipV="1">
                            <a:off x="1914525" y="1371600"/>
                            <a:ext cx="5781675" cy="1862138"/>
                          </a:xfrm>
                          <a:prstGeom prst="line">
                            <a:avLst/>
                          </a:prstGeom>
                          <a:noFill/>
                          <a:ln w="38100">
                            <a:solidFill>
                              <a:srgbClr val="800080"/>
                            </a:solidFill>
                            <a:round/>
                            <a:headEnd/>
                            <a:tailEnd/>
                          </a:ln>
                        </p:spPr>
                        <p:txBody>
                          <a:bodyPr/>
                          <a:lstStyle/>
                          <a:p>
                            <a:endParaRPr lang="en-CA"/>
                          </a:p>
                        </p:txBody>
                      </p:sp>
                      <p:sp>
                        <p:nvSpPr>
                          <p:cNvPr id="14" name="Line 173"/>
                          <p:cNvSpPr>
                            <a:spLocks noChangeShapeType="1"/>
                          </p:cNvSpPr>
                          <p:nvPr/>
                        </p:nvSpPr>
                        <p:spPr bwMode="auto">
                          <a:xfrm flipV="1">
                            <a:off x="1882775" y="3200400"/>
                            <a:ext cx="174625" cy="42863"/>
                          </a:xfrm>
                          <a:prstGeom prst="line">
                            <a:avLst/>
                          </a:prstGeom>
                          <a:noFill/>
                          <a:ln w="38100">
                            <a:solidFill>
                              <a:srgbClr val="9933FF"/>
                            </a:solidFill>
                            <a:round/>
                            <a:headEnd/>
                            <a:tailEnd/>
                          </a:ln>
                        </p:spPr>
                        <p:txBody>
                          <a:bodyPr/>
                          <a:lstStyle/>
                          <a:p>
                            <a:endParaRPr lang="en-CA"/>
                          </a:p>
                        </p:txBody>
                      </p:sp>
                      <p:grpSp>
                        <p:nvGrpSpPr>
                          <p:cNvPr id="22" name="Group 192"/>
                          <p:cNvGrpSpPr>
                            <a:grpSpLocks/>
                          </p:cNvGrpSpPr>
                          <p:nvPr/>
                        </p:nvGrpSpPr>
                        <p:grpSpPr bwMode="auto">
                          <a:xfrm>
                            <a:off x="1905000" y="1066800"/>
                            <a:ext cx="5715000" cy="1981200"/>
                            <a:chOff x="1200" y="672"/>
                            <a:chExt cx="3600" cy="1248"/>
                          </a:xfrm>
                        </p:grpSpPr>
                        <p:sp>
                          <p:nvSpPr>
                            <p:cNvPr id="19" name="AutoShape 193"/>
                            <p:cNvSpPr>
                              <a:spLocks/>
                            </p:cNvSpPr>
                            <p:nvPr/>
                          </p:nvSpPr>
                          <p:spPr bwMode="auto">
                            <a:xfrm>
                              <a:off x="4608" y="864"/>
                              <a:ext cx="192" cy="1056"/>
                            </a:xfrm>
                            <a:prstGeom prst="leftBrace">
                              <a:avLst>
                                <a:gd name="adj1" fmla="val 45833"/>
                                <a:gd name="adj2" fmla="val 50000"/>
                              </a:avLst>
                            </a:prstGeom>
                            <a:noFill/>
                            <a:ln w="28575">
                              <a:solidFill>
                                <a:srgbClr val="FF5050"/>
                              </a:solidFill>
                              <a:round/>
                              <a:headEnd/>
                              <a:tailEnd/>
                            </a:ln>
                          </p:spPr>
                          <p:txBody>
                            <a:bodyPr wrap="none" anchor="ctr"/>
                            <a:lstStyle/>
                            <a:p>
                              <a:endParaRPr lang="en-CA"/>
                            </a:p>
                          </p:txBody>
                        </p:sp>
                        <p:sp>
                          <p:nvSpPr>
                            <p:cNvPr id="21" name="AutoShape 195"/>
                            <p:cNvSpPr>
                              <a:spLocks/>
                            </p:cNvSpPr>
                            <p:nvPr/>
                          </p:nvSpPr>
                          <p:spPr bwMode="auto">
                            <a:xfrm rot="5400000">
                              <a:off x="2863" y="-991"/>
                              <a:ext cx="240" cy="3566"/>
                            </a:xfrm>
                            <a:prstGeom prst="leftBrace">
                              <a:avLst>
                                <a:gd name="adj1" fmla="val 123819"/>
                                <a:gd name="adj2" fmla="val 50000"/>
                              </a:avLst>
                            </a:prstGeom>
                            <a:noFill/>
                            <a:ln w="28575">
                              <a:solidFill>
                                <a:srgbClr val="FF5050"/>
                              </a:solidFill>
                              <a:round/>
                              <a:headEnd/>
                              <a:tailEnd/>
                            </a:ln>
                          </p:spPr>
                          <p:txBody>
                            <a:bodyPr wrap="none" anchor="ctr"/>
                            <a:lstStyle/>
                            <a:p>
                              <a:endParaRPr lang="en-CA"/>
                            </a:p>
                          </p:txBody>
                        </p:sp>
                      </p:grpSp>
                    </p:grpSp>
                  </p:grpSp>
                </p:grpSp>
                <p:sp>
                  <p:nvSpPr>
                    <p:cNvPr id="47" name="Line 5"/>
                    <p:cNvSpPr>
                      <a:spLocks noChangeShapeType="1"/>
                    </p:cNvSpPr>
                    <p:nvPr/>
                  </p:nvSpPr>
                  <p:spPr bwMode="auto">
                    <a:xfrm flipH="1">
                      <a:off x="7772400" y="533400"/>
                      <a:ext cx="0" cy="5410200"/>
                    </a:xfrm>
                    <a:prstGeom prst="line">
                      <a:avLst/>
                    </a:prstGeom>
                    <a:noFill/>
                    <a:ln w="9525">
                      <a:solidFill>
                        <a:schemeClr val="tx1"/>
                      </a:solidFill>
                      <a:round/>
                      <a:headEnd/>
                      <a:tailEnd/>
                    </a:ln>
                  </p:spPr>
                  <p:txBody>
                    <a:bodyPr/>
                    <a:lstStyle/>
                    <a:p>
                      <a:endParaRPr lang="en-CA"/>
                    </a:p>
                  </p:txBody>
                </p:sp>
              </p:grpSp>
              <p:graphicFrame>
                <p:nvGraphicFramePr>
                  <p:cNvPr id="49" name="Object 48"/>
                  <p:cNvGraphicFramePr>
                    <a:graphicFrameLocks noChangeAspect="1"/>
                  </p:cNvGraphicFramePr>
                  <p:nvPr/>
                </p:nvGraphicFramePr>
                <p:xfrm>
                  <a:off x="4452937" y="690245"/>
                  <a:ext cx="347663" cy="411163"/>
                </p:xfrm>
                <a:graphic>
                  <a:graphicData uri="http://schemas.openxmlformats.org/presentationml/2006/ole">
                    <p:oleObj spid="_x0000_s172034" name="Equation" r:id="rId10" imgW="139680" imgH="164880" progId="Equation.DSMT4">
                      <p:embed/>
                    </p:oleObj>
                  </a:graphicData>
                </a:graphic>
              </p:graphicFrame>
              <p:graphicFrame>
                <p:nvGraphicFramePr>
                  <p:cNvPr id="50" name="Object 49"/>
                  <p:cNvGraphicFramePr>
                    <a:graphicFrameLocks noChangeAspect="1"/>
                  </p:cNvGraphicFramePr>
                  <p:nvPr/>
                </p:nvGraphicFramePr>
                <p:xfrm>
                  <a:off x="6934200" y="2209800"/>
                  <a:ext cx="447675" cy="415925"/>
                </p:xfrm>
                <a:graphic>
                  <a:graphicData uri="http://schemas.openxmlformats.org/presentationml/2006/ole">
                    <p:oleObj spid="_x0000_s172035" name="Equation" r:id="rId11" imgW="177480" imgH="164880" progId="Equation.DSMT4">
                      <p:embed/>
                    </p:oleObj>
                  </a:graphicData>
                </a:graphic>
              </p:graphicFrame>
            </p:grpSp>
            <p:graphicFrame>
              <p:nvGraphicFramePr>
                <p:cNvPr id="53" name="Object 52"/>
                <p:cNvGraphicFramePr>
                  <a:graphicFrameLocks noChangeAspect="1"/>
                </p:cNvGraphicFramePr>
                <p:nvPr/>
              </p:nvGraphicFramePr>
              <p:xfrm>
                <a:off x="1064021" y="3197621"/>
                <a:ext cx="307579" cy="307579"/>
              </p:xfrm>
              <a:graphic>
                <a:graphicData uri="http://schemas.openxmlformats.org/presentationml/2006/ole">
                  <p:oleObj spid="_x0000_s172036" name="Equation" r:id="rId12" imgW="164880" imgH="164880" progId="Equation.DSMT4">
                    <p:embed/>
                  </p:oleObj>
                </a:graphicData>
              </a:graphic>
            </p:graphicFrame>
          </p:grpSp>
          <p:graphicFrame>
            <p:nvGraphicFramePr>
              <p:cNvPr id="55" name="Object 54"/>
              <p:cNvGraphicFramePr>
                <a:graphicFrameLocks noChangeAspect="1"/>
              </p:cNvGraphicFramePr>
              <p:nvPr/>
            </p:nvGraphicFramePr>
            <p:xfrm>
              <a:off x="4724400" y="2362200"/>
              <a:ext cx="384175" cy="576263"/>
            </p:xfrm>
            <a:graphic>
              <a:graphicData uri="http://schemas.openxmlformats.org/presentationml/2006/ole">
                <p:oleObj spid="_x0000_s172037" name="Equation" r:id="rId13" imgW="152280" imgH="228600" progId="Equation.DSMT4">
                  <p:embed/>
                </p:oleObj>
              </a:graphicData>
            </a:graphic>
          </p:graphicFrame>
          <p:graphicFrame>
            <p:nvGraphicFramePr>
              <p:cNvPr id="21514" name="Object 10"/>
              <p:cNvGraphicFramePr>
                <a:graphicFrameLocks noChangeAspect="1"/>
              </p:cNvGraphicFramePr>
              <p:nvPr/>
            </p:nvGraphicFramePr>
            <p:xfrm>
              <a:off x="3870325" y="1828800"/>
              <a:ext cx="415925" cy="576263"/>
            </p:xfrm>
            <a:graphic>
              <a:graphicData uri="http://schemas.openxmlformats.org/presentationml/2006/ole">
                <p:oleObj spid="_x0000_s172038" name="Equation" r:id="rId14" imgW="164880" imgH="228600" progId="Equation.DSMT4">
                  <p:embed/>
                </p:oleObj>
              </a:graphicData>
            </a:graphic>
          </p:graphicFrame>
        </p:grpSp>
        <p:pic>
          <p:nvPicPr>
            <p:cNvPr id="45" name="Picture 16" descr="C:\Users\Zombie\Desktop\FringePattern.jpg"/>
            <p:cNvPicPr>
              <a:picLocks noChangeAspect="1" noChangeArrowheads="1"/>
            </p:cNvPicPr>
            <p:nvPr/>
          </p:nvPicPr>
          <p:blipFill>
            <a:blip r:embed="rId15" cstate="print"/>
            <a:srcRect/>
            <a:stretch>
              <a:fillRect/>
            </a:stretch>
          </p:blipFill>
          <p:spPr bwMode="auto">
            <a:xfrm>
              <a:off x="7848600" y="228600"/>
              <a:ext cx="533400" cy="54864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57200" y="1447800"/>
            <a:ext cx="3657600" cy="461665"/>
          </a:xfrm>
          <a:prstGeom prst="rect">
            <a:avLst/>
          </a:prstGeom>
          <a:noFill/>
        </p:spPr>
        <p:txBody>
          <a:bodyPr wrap="square" rtlCol="0">
            <a:spAutoFit/>
          </a:bodyPr>
          <a:lstStyle/>
          <a:p>
            <a:r>
              <a:rPr lang="en-US" sz="2400" b="1" u="sng" dirty="0" smtClean="0"/>
              <a:t>de Broglie wavelength</a:t>
            </a:r>
            <a:r>
              <a:rPr lang="en-US" sz="2400" dirty="0" smtClean="0"/>
              <a:t>:</a:t>
            </a:r>
            <a:endParaRPr lang="en-US" sz="2400" dirty="0"/>
          </a:p>
        </p:txBody>
      </p:sp>
      <p:graphicFrame>
        <p:nvGraphicFramePr>
          <p:cNvPr id="9" name="Object 8"/>
          <p:cNvGraphicFramePr>
            <a:graphicFrameLocks noChangeAspect="1"/>
          </p:cNvGraphicFramePr>
          <p:nvPr/>
        </p:nvGraphicFramePr>
        <p:xfrm>
          <a:off x="3581400" y="1371600"/>
          <a:ext cx="1298575" cy="823913"/>
        </p:xfrm>
        <a:graphic>
          <a:graphicData uri="http://schemas.openxmlformats.org/presentationml/2006/ole">
            <p:oleObj spid="_x0000_s173058" name="Equation" r:id="rId3" imgW="520560" imgH="330120" progId="Equation.DSMT4">
              <p:embed/>
            </p:oleObj>
          </a:graphicData>
        </a:graphic>
      </p:graphicFrame>
      <p:sp>
        <p:nvSpPr>
          <p:cNvPr id="13" name="Rectangle 12"/>
          <p:cNvSpPr/>
          <p:nvPr/>
        </p:nvSpPr>
        <p:spPr>
          <a:xfrm>
            <a:off x="3505200" y="1295400"/>
            <a:ext cx="14478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3048000"/>
            <a:ext cx="8229600" cy="2308324"/>
          </a:xfrm>
          <a:prstGeom prst="rect">
            <a:avLst/>
          </a:prstGeom>
          <a:noFill/>
        </p:spPr>
        <p:txBody>
          <a:bodyPr wrap="square" rtlCol="0">
            <a:spAutoFit/>
          </a:bodyPr>
          <a:lstStyle/>
          <a:p>
            <a:r>
              <a:rPr lang="en-US" sz="2400" dirty="0" smtClean="0"/>
              <a:t>In order to observe electron interference, it would be best to perform a double-slit experiment with:</a:t>
            </a:r>
          </a:p>
          <a:p>
            <a:endParaRPr lang="en-US" sz="2400" dirty="0" smtClean="0"/>
          </a:p>
          <a:p>
            <a:pPr marL="457200" indent="-457200">
              <a:buAutoNum type="alphaUcParenR"/>
            </a:pPr>
            <a:r>
              <a:rPr lang="en-US" sz="2400" dirty="0" smtClean="0"/>
              <a:t>Lower energy electron beam.</a:t>
            </a:r>
          </a:p>
          <a:p>
            <a:pPr marL="457200" indent="-457200">
              <a:buAutoNum type="alphaUcParenR"/>
            </a:pPr>
            <a:r>
              <a:rPr lang="en-US" sz="2400" dirty="0" smtClean="0"/>
              <a:t>Higher energy electron beam.</a:t>
            </a:r>
          </a:p>
          <a:p>
            <a:pPr marL="457200" indent="-457200">
              <a:buAutoNum type="alphaUcParenR"/>
            </a:pPr>
            <a:r>
              <a:rPr lang="en-US" sz="2400" dirty="0" smtClean="0"/>
              <a:t>It doesn’t make any difference.</a:t>
            </a:r>
            <a:endParaRPr lang="en-US" sz="2400" dirty="0"/>
          </a:p>
        </p:txBody>
      </p:sp>
      <p:sp>
        <p:nvSpPr>
          <p:cNvPr id="17" name="TextBox 16"/>
          <p:cNvSpPr txBox="1"/>
          <p:nvPr/>
        </p:nvSpPr>
        <p:spPr>
          <a:xfrm>
            <a:off x="2895600" y="228600"/>
            <a:ext cx="2874954" cy="646331"/>
          </a:xfrm>
          <a:prstGeom prst="rect">
            <a:avLst/>
          </a:prstGeom>
          <a:noFill/>
        </p:spPr>
        <p:txBody>
          <a:bodyPr wrap="none" rtlCol="0">
            <a:spAutoFit/>
          </a:bodyPr>
          <a:lstStyle/>
          <a:p>
            <a:r>
              <a:rPr lang="en-US" sz="3600" b="1" u="sng" dirty="0" smtClean="0"/>
              <a:t>Matter Waves</a:t>
            </a:r>
            <a:endParaRPr lang="en-US" sz="3600" b="1" u="sng" dirty="0"/>
          </a:p>
        </p:txBody>
      </p:sp>
      <p:graphicFrame>
        <p:nvGraphicFramePr>
          <p:cNvPr id="27652" name="Object 17"/>
          <p:cNvGraphicFramePr>
            <a:graphicFrameLocks noChangeAspect="1"/>
          </p:cNvGraphicFramePr>
          <p:nvPr/>
        </p:nvGraphicFramePr>
        <p:xfrm>
          <a:off x="5715000" y="1295400"/>
          <a:ext cx="1627188" cy="989012"/>
        </p:xfrm>
        <a:graphic>
          <a:graphicData uri="http://schemas.openxmlformats.org/presentationml/2006/ole">
            <p:oleObj spid="_x0000_s173059" name="Equation" r:id="rId4" imgW="647640" imgH="393480" progId="Equation.DSMT4">
              <p:embed/>
            </p:oleObj>
          </a:graphicData>
        </a:graphic>
      </p:graphicFrame>
      <p:sp>
        <p:nvSpPr>
          <p:cNvPr id="8" name="Rectangle 7"/>
          <p:cNvSpPr/>
          <p:nvPr/>
        </p:nvSpPr>
        <p:spPr>
          <a:xfrm>
            <a:off x="457200" y="4191000"/>
            <a:ext cx="4267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5581471"/>
            <a:ext cx="8692444" cy="1200329"/>
          </a:xfrm>
          <a:prstGeom prst="rect">
            <a:avLst/>
          </a:prstGeom>
          <a:noFill/>
        </p:spPr>
        <p:txBody>
          <a:bodyPr wrap="none" rtlCol="0">
            <a:spAutoFit/>
          </a:bodyPr>
          <a:lstStyle/>
          <a:p>
            <a:r>
              <a:rPr lang="en-US" sz="2400" dirty="0" smtClean="0"/>
              <a:t>Lowering the energy will increase the wavelength of the electron.</a:t>
            </a:r>
          </a:p>
          <a:p>
            <a:endParaRPr lang="en-US" sz="2400" dirty="0" smtClean="0"/>
          </a:p>
          <a:p>
            <a:r>
              <a:rPr lang="en-US" sz="2400" dirty="0" smtClean="0"/>
              <a:t>Can typically make electron beams with energies from 25 – 1000 </a:t>
            </a:r>
            <a:r>
              <a:rPr lang="en-US" sz="2400" dirty="0" err="1" smtClean="0"/>
              <a:t>eV</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57200" y="1447800"/>
            <a:ext cx="3657600" cy="461665"/>
          </a:xfrm>
          <a:prstGeom prst="rect">
            <a:avLst/>
          </a:prstGeom>
          <a:noFill/>
        </p:spPr>
        <p:txBody>
          <a:bodyPr wrap="square" rtlCol="0">
            <a:spAutoFit/>
          </a:bodyPr>
          <a:lstStyle/>
          <a:p>
            <a:r>
              <a:rPr lang="en-US" sz="2400" b="1" u="sng" dirty="0" smtClean="0"/>
              <a:t>de Broglie wavelength</a:t>
            </a:r>
            <a:r>
              <a:rPr lang="en-US" sz="2400" dirty="0" smtClean="0"/>
              <a:t>:</a:t>
            </a:r>
            <a:endParaRPr lang="en-US" sz="2400" dirty="0"/>
          </a:p>
        </p:txBody>
      </p:sp>
      <p:graphicFrame>
        <p:nvGraphicFramePr>
          <p:cNvPr id="9" name="Object 8"/>
          <p:cNvGraphicFramePr>
            <a:graphicFrameLocks noChangeAspect="1"/>
          </p:cNvGraphicFramePr>
          <p:nvPr/>
        </p:nvGraphicFramePr>
        <p:xfrm>
          <a:off x="3581400" y="1371600"/>
          <a:ext cx="1298575" cy="823913"/>
        </p:xfrm>
        <a:graphic>
          <a:graphicData uri="http://schemas.openxmlformats.org/presentationml/2006/ole">
            <p:oleObj spid="_x0000_s174082" name="Equation" r:id="rId3" imgW="520560" imgH="330120" progId="Equation.DSMT4">
              <p:embed/>
            </p:oleObj>
          </a:graphicData>
        </a:graphic>
      </p:graphicFrame>
      <p:sp>
        <p:nvSpPr>
          <p:cNvPr id="13" name="Rectangle 12"/>
          <p:cNvSpPr/>
          <p:nvPr/>
        </p:nvSpPr>
        <p:spPr>
          <a:xfrm>
            <a:off x="3505200" y="1295400"/>
            <a:ext cx="14478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3048000"/>
            <a:ext cx="8229600" cy="2677656"/>
          </a:xfrm>
          <a:prstGeom prst="rect">
            <a:avLst/>
          </a:prstGeom>
          <a:noFill/>
        </p:spPr>
        <p:txBody>
          <a:bodyPr wrap="square" rtlCol="0">
            <a:spAutoFit/>
          </a:bodyPr>
          <a:lstStyle/>
          <a:p>
            <a:r>
              <a:rPr lang="en-US" sz="2400" dirty="0" smtClean="0"/>
              <a:t>For an electron beam of 25 </a:t>
            </a:r>
            <a:r>
              <a:rPr lang="en-US" sz="2400" dirty="0" err="1" smtClean="0"/>
              <a:t>eV</a:t>
            </a:r>
            <a:r>
              <a:rPr lang="en-US" sz="2400" dirty="0" smtClean="0"/>
              <a:t>, we expect </a:t>
            </a:r>
            <a:r>
              <a:rPr lang="el-GR" sz="2400" dirty="0" smtClean="0"/>
              <a:t>Θ</a:t>
            </a:r>
            <a:r>
              <a:rPr lang="en-US" sz="2400" dirty="0" smtClean="0"/>
              <a:t> (the angle between</a:t>
            </a:r>
          </a:p>
          <a:p>
            <a:r>
              <a:rPr lang="en-US" sz="2400" dirty="0" smtClean="0"/>
              <a:t>	the center and the first maximum) to be:</a:t>
            </a:r>
          </a:p>
          <a:p>
            <a:endParaRPr lang="en-US" sz="2400" dirty="0" smtClean="0"/>
          </a:p>
          <a:p>
            <a:pPr marL="457200" indent="-457200">
              <a:buAutoNum type="alphaUcParenR"/>
            </a:pPr>
            <a:r>
              <a:rPr lang="el-GR" sz="2400" dirty="0" smtClean="0"/>
              <a:t>Θ</a:t>
            </a:r>
            <a:r>
              <a:rPr lang="en-US" sz="2400" dirty="0" smtClean="0"/>
              <a:t> &lt;&lt; 1</a:t>
            </a:r>
          </a:p>
          <a:p>
            <a:pPr marL="457200" indent="-457200">
              <a:buAutoNum type="alphaUcParenR"/>
            </a:pPr>
            <a:r>
              <a:rPr lang="el-GR" sz="2400" dirty="0" smtClean="0"/>
              <a:t>Θ</a:t>
            </a:r>
            <a:r>
              <a:rPr lang="en-US" sz="2400" dirty="0" smtClean="0"/>
              <a:t> &lt; 1</a:t>
            </a:r>
          </a:p>
          <a:p>
            <a:pPr marL="457200" indent="-457200">
              <a:buAutoNum type="alphaUcParenR"/>
            </a:pPr>
            <a:r>
              <a:rPr lang="el-GR" sz="2400" dirty="0" smtClean="0"/>
              <a:t>Θ </a:t>
            </a:r>
            <a:r>
              <a:rPr lang="en-US" sz="2400" dirty="0" smtClean="0"/>
              <a:t> &gt; 1</a:t>
            </a:r>
          </a:p>
          <a:p>
            <a:pPr marL="457200" indent="-457200">
              <a:buAutoNum type="alphaUcParenR"/>
            </a:pPr>
            <a:r>
              <a:rPr lang="el-GR" sz="2400" dirty="0" smtClean="0"/>
              <a:t>Θ </a:t>
            </a:r>
            <a:r>
              <a:rPr lang="en-US" sz="2400" dirty="0" smtClean="0"/>
              <a:t> &gt;&gt; 1</a:t>
            </a:r>
          </a:p>
        </p:txBody>
      </p:sp>
      <p:graphicFrame>
        <p:nvGraphicFramePr>
          <p:cNvPr id="8" name="Object 7"/>
          <p:cNvGraphicFramePr>
            <a:graphicFrameLocks noChangeAspect="1"/>
          </p:cNvGraphicFramePr>
          <p:nvPr/>
        </p:nvGraphicFramePr>
        <p:xfrm>
          <a:off x="4953000" y="4114800"/>
          <a:ext cx="2057400" cy="457200"/>
        </p:xfrm>
        <a:graphic>
          <a:graphicData uri="http://schemas.openxmlformats.org/presentationml/2006/ole">
            <p:oleObj spid="_x0000_s174083" name="Equation" r:id="rId4" imgW="914400" imgH="203040" progId="Equation.DSMT4">
              <p:embed/>
            </p:oleObj>
          </a:graphicData>
        </a:graphic>
      </p:graphicFrame>
      <p:graphicFrame>
        <p:nvGraphicFramePr>
          <p:cNvPr id="10" name="Object 9"/>
          <p:cNvGraphicFramePr>
            <a:graphicFrameLocks noChangeAspect="1"/>
          </p:cNvGraphicFramePr>
          <p:nvPr/>
        </p:nvGraphicFramePr>
        <p:xfrm>
          <a:off x="6477000" y="4525962"/>
          <a:ext cx="969962" cy="884238"/>
        </p:xfrm>
        <a:graphic>
          <a:graphicData uri="http://schemas.openxmlformats.org/presentationml/2006/ole">
            <p:oleObj spid="_x0000_s174084" name="Equation" r:id="rId5" imgW="431640" imgH="393480" progId="Equation.DSMT4">
              <p:embed/>
            </p:oleObj>
          </a:graphicData>
        </a:graphic>
      </p:graphicFrame>
      <p:sp>
        <p:nvSpPr>
          <p:cNvPr id="14" name="TextBox 13"/>
          <p:cNvSpPr txBox="1"/>
          <p:nvPr/>
        </p:nvSpPr>
        <p:spPr>
          <a:xfrm>
            <a:off x="4267200" y="4114800"/>
            <a:ext cx="2241319" cy="2031325"/>
          </a:xfrm>
          <a:prstGeom prst="rect">
            <a:avLst/>
          </a:prstGeom>
          <a:noFill/>
        </p:spPr>
        <p:txBody>
          <a:bodyPr wrap="none" rtlCol="0">
            <a:spAutoFit/>
          </a:bodyPr>
          <a:lstStyle/>
          <a:p>
            <a:r>
              <a:rPr lang="en-US" sz="2400" dirty="0" smtClean="0"/>
              <a:t>Use</a:t>
            </a:r>
          </a:p>
          <a:p>
            <a:endParaRPr lang="en-US" sz="1600" dirty="0" smtClean="0"/>
          </a:p>
          <a:p>
            <a:r>
              <a:rPr lang="en-US" sz="2400" dirty="0" smtClean="0"/>
              <a:t>and remember:</a:t>
            </a:r>
            <a:r>
              <a:rPr lang="en-US" dirty="0" smtClean="0"/>
              <a:t> </a:t>
            </a:r>
          </a:p>
          <a:p>
            <a:endParaRPr lang="en-US" dirty="0" smtClean="0"/>
          </a:p>
          <a:p>
            <a:r>
              <a:rPr lang="en-US" sz="2000" dirty="0" smtClean="0"/>
              <a:t>	</a:t>
            </a:r>
            <a:r>
              <a:rPr lang="en-US" dirty="0" smtClean="0"/>
              <a:t>	</a:t>
            </a:r>
          </a:p>
          <a:p>
            <a:r>
              <a:rPr lang="en-US" dirty="0" smtClean="0"/>
              <a:t>		</a:t>
            </a:r>
            <a:r>
              <a:rPr lang="en-US" sz="2400" dirty="0" smtClean="0"/>
              <a:t>&amp;</a:t>
            </a:r>
            <a:endParaRPr lang="en-US" sz="2400" dirty="0"/>
          </a:p>
        </p:txBody>
      </p:sp>
      <p:sp>
        <p:nvSpPr>
          <p:cNvPr id="16" name="TextBox 15"/>
          <p:cNvSpPr txBox="1"/>
          <p:nvPr/>
        </p:nvSpPr>
        <p:spPr>
          <a:xfrm>
            <a:off x="2895600" y="228600"/>
            <a:ext cx="2874954" cy="646331"/>
          </a:xfrm>
          <a:prstGeom prst="rect">
            <a:avLst/>
          </a:prstGeom>
          <a:noFill/>
        </p:spPr>
        <p:txBody>
          <a:bodyPr wrap="none" rtlCol="0">
            <a:spAutoFit/>
          </a:bodyPr>
          <a:lstStyle/>
          <a:p>
            <a:r>
              <a:rPr lang="en-US" sz="3600" b="1" u="sng" dirty="0" smtClean="0"/>
              <a:t>Matter Waves</a:t>
            </a:r>
            <a:endParaRPr lang="en-US" sz="3600" b="1" u="sng" dirty="0"/>
          </a:p>
        </p:txBody>
      </p:sp>
      <p:graphicFrame>
        <p:nvGraphicFramePr>
          <p:cNvPr id="17" name="Object 16"/>
          <p:cNvGraphicFramePr>
            <a:graphicFrameLocks noChangeAspect="1"/>
          </p:cNvGraphicFramePr>
          <p:nvPr/>
        </p:nvGraphicFramePr>
        <p:xfrm>
          <a:off x="6477000" y="5348287"/>
          <a:ext cx="1306513" cy="1052513"/>
        </p:xfrm>
        <a:graphic>
          <a:graphicData uri="http://schemas.openxmlformats.org/presentationml/2006/ole">
            <p:oleObj spid="_x0000_s174085" name="Equation" r:id="rId6" imgW="520560" imgH="419040" progId="Equation.DSMT4">
              <p:embed/>
            </p:oleObj>
          </a:graphicData>
        </a:graphic>
      </p:graphicFrame>
      <p:graphicFrame>
        <p:nvGraphicFramePr>
          <p:cNvPr id="28679" name="Object 17"/>
          <p:cNvGraphicFramePr>
            <a:graphicFrameLocks noChangeAspect="1"/>
          </p:cNvGraphicFramePr>
          <p:nvPr/>
        </p:nvGraphicFramePr>
        <p:xfrm>
          <a:off x="5715000" y="1295400"/>
          <a:ext cx="1627188" cy="989013"/>
        </p:xfrm>
        <a:graphic>
          <a:graphicData uri="http://schemas.openxmlformats.org/presentationml/2006/ole">
            <p:oleObj spid="_x0000_s174086" name="Equation" r:id="rId7" imgW="647640" imgH="393480" progId="Equation.DSMT4">
              <p:embed/>
            </p:oleObj>
          </a:graphicData>
        </a:graphic>
      </p:graphicFrame>
      <p:graphicFrame>
        <p:nvGraphicFramePr>
          <p:cNvPr id="28680" name="Object 3"/>
          <p:cNvGraphicFramePr>
            <a:graphicFrameLocks noChangeAspect="1"/>
          </p:cNvGraphicFramePr>
          <p:nvPr/>
        </p:nvGraphicFramePr>
        <p:xfrm>
          <a:off x="3124200" y="2514600"/>
          <a:ext cx="2816225" cy="512763"/>
        </p:xfrm>
        <a:graphic>
          <a:graphicData uri="http://schemas.openxmlformats.org/presentationml/2006/ole">
            <p:oleObj spid="_x0000_s174087" name="Equation" r:id="rId8" imgW="1117440" imgH="203040" progId="Equation.DSMT4">
              <p:embed/>
            </p:oleObj>
          </a:graphicData>
        </a:graphic>
      </p:graphicFrame>
      <p:sp>
        <p:nvSpPr>
          <p:cNvPr id="15" name="Rectangle 14"/>
          <p:cNvSpPr/>
          <p:nvPr/>
        </p:nvSpPr>
        <p:spPr>
          <a:xfrm>
            <a:off x="457200" y="4191000"/>
            <a:ext cx="1524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57200" y="1447800"/>
            <a:ext cx="3657600" cy="461665"/>
          </a:xfrm>
          <a:prstGeom prst="rect">
            <a:avLst/>
          </a:prstGeom>
          <a:noFill/>
        </p:spPr>
        <p:txBody>
          <a:bodyPr wrap="square" rtlCol="0">
            <a:spAutoFit/>
          </a:bodyPr>
          <a:lstStyle/>
          <a:p>
            <a:r>
              <a:rPr lang="en-US" sz="2400" b="1" u="sng" dirty="0" smtClean="0"/>
              <a:t>de Broglie wavelength</a:t>
            </a:r>
            <a:r>
              <a:rPr lang="en-US" sz="2400" dirty="0" smtClean="0"/>
              <a:t>:</a:t>
            </a:r>
            <a:endParaRPr lang="en-US" sz="2400" dirty="0"/>
          </a:p>
        </p:txBody>
      </p:sp>
      <p:graphicFrame>
        <p:nvGraphicFramePr>
          <p:cNvPr id="9" name="Object 8"/>
          <p:cNvGraphicFramePr>
            <a:graphicFrameLocks noChangeAspect="1"/>
          </p:cNvGraphicFramePr>
          <p:nvPr/>
        </p:nvGraphicFramePr>
        <p:xfrm>
          <a:off x="3581400" y="1371600"/>
          <a:ext cx="1298575" cy="823913"/>
        </p:xfrm>
        <a:graphic>
          <a:graphicData uri="http://schemas.openxmlformats.org/presentationml/2006/ole">
            <p:oleObj spid="_x0000_s175106" name="Equation" r:id="rId3" imgW="520560" imgH="330120" progId="Equation.DSMT4">
              <p:embed/>
            </p:oleObj>
          </a:graphicData>
        </a:graphic>
      </p:graphicFrame>
      <p:sp>
        <p:nvSpPr>
          <p:cNvPr id="13" name="Rectangle 12"/>
          <p:cNvSpPr/>
          <p:nvPr/>
        </p:nvSpPr>
        <p:spPr>
          <a:xfrm>
            <a:off x="3505200" y="1295400"/>
            <a:ext cx="14478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nvGraphicFramePr>
        <p:xfrm>
          <a:off x="5715000" y="1447800"/>
          <a:ext cx="2816225" cy="512763"/>
        </p:xfrm>
        <a:graphic>
          <a:graphicData uri="http://schemas.openxmlformats.org/presentationml/2006/ole">
            <p:oleObj spid="_x0000_s175107" name="Equation" r:id="rId4" imgW="1117440" imgH="203040" progId="Equation.DSMT4">
              <p:embed/>
            </p:oleObj>
          </a:graphicData>
        </a:graphic>
      </p:graphicFrame>
      <p:sp>
        <p:nvSpPr>
          <p:cNvPr id="12" name="TextBox 11"/>
          <p:cNvSpPr txBox="1"/>
          <p:nvPr/>
        </p:nvSpPr>
        <p:spPr>
          <a:xfrm>
            <a:off x="457200" y="2514600"/>
            <a:ext cx="8229600" cy="3416320"/>
          </a:xfrm>
          <a:prstGeom prst="rect">
            <a:avLst/>
          </a:prstGeom>
          <a:noFill/>
        </p:spPr>
        <p:txBody>
          <a:bodyPr wrap="square" rtlCol="0">
            <a:spAutoFit/>
          </a:bodyPr>
          <a:lstStyle/>
          <a:p>
            <a:r>
              <a:rPr lang="en-US" sz="2400" dirty="0" smtClean="0"/>
              <a:t>For an electron beam of 25 </a:t>
            </a:r>
            <a:r>
              <a:rPr lang="en-US" sz="2400" dirty="0" err="1" smtClean="0"/>
              <a:t>eV</a:t>
            </a:r>
            <a:r>
              <a:rPr lang="en-US" sz="2400" dirty="0" smtClean="0"/>
              <a:t>, how can we make the diffraction 	pattern more visible?</a:t>
            </a:r>
          </a:p>
          <a:p>
            <a:endParaRPr lang="en-US" sz="2400" dirty="0" smtClean="0"/>
          </a:p>
          <a:p>
            <a:pPr marL="457200" indent="-457200">
              <a:buAutoNum type="alphaUcParenR"/>
            </a:pPr>
            <a:r>
              <a:rPr lang="en-US" sz="2400" dirty="0" smtClean="0"/>
              <a:t>Make D much smaller.</a:t>
            </a:r>
          </a:p>
          <a:p>
            <a:pPr marL="457200" indent="-457200">
              <a:buAutoNum type="alphaUcParenR"/>
            </a:pPr>
            <a:r>
              <a:rPr lang="en-US" sz="2400" dirty="0" smtClean="0"/>
              <a:t>Decrease energy of electron beam.</a:t>
            </a:r>
          </a:p>
          <a:p>
            <a:pPr marL="457200" indent="-457200">
              <a:buAutoNum type="alphaUcParenR"/>
            </a:pPr>
            <a:r>
              <a:rPr lang="en-US" sz="2400" dirty="0" smtClean="0"/>
              <a:t>Make D much bigger.</a:t>
            </a:r>
          </a:p>
          <a:p>
            <a:pPr marL="457200" indent="-457200">
              <a:buAutoNum type="alphaUcParenR"/>
            </a:pPr>
            <a:r>
              <a:rPr lang="en-US" sz="2400" dirty="0" smtClean="0"/>
              <a:t>A &amp; B</a:t>
            </a:r>
          </a:p>
          <a:p>
            <a:pPr marL="457200" indent="-457200">
              <a:buAutoNum type="alphaUcParenR"/>
            </a:pPr>
            <a:r>
              <a:rPr lang="en-US" sz="2400" dirty="0" smtClean="0"/>
              <a:t>B &amp; C</a:t>
            </a:r>
          </a:p>
          <a:p>
            <a:endParaRPr lang="en-US" sz="2400" dirty="0" smtClean="0"/>
          </a:p>
        </p:txBody>
      </p:sp>
      <p:sp>
        <p:nvSpPr>
          <p:cNvPr id="8" name="Rectangle 7"/>
          <p:cNvSpPr/>
          <p:nvPr/>
        </p:nvSpPr>
        <p:spPr>
          <a:xfrm>
            <a:off x="457200" y="3657600"/>
            <a:ext cx="3505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5638800"/>
            <a:ext cx="8263865" cy="984885"/>
          </a:xfrm>
          <a:prstGeom prst="rect">
            <a:avLst/>
          </a:prstGeom>
          <a:noFill/>
        </p:spPr>
        <p:txBody>
          <a:bodyPr wrap="none" rtlCol="0">
            <a:spAutoFit/>
          </a:bodyPr>
          <a:lstStyle/>
          <a:p>
            <a:r>
              <a:rPr lang="en-US" sz="2400" dirty="0" smtClean="0"/>
              <a:t>25 </a:t>
            </a:r>
            <a:r>
              <a:rPr lang="en-US" sz="2400" dirty="0" err="1" smtClean="0"/>
              <a:t>eV</a:t>
            </a:r>
            <a:r>
              <a:rPr lang="en-US" sz="2400" dirty="0" smtClean="0"/>
              <a:t> is a lower bound on the energy of a decent electron beam.</a:t>
            </a:r>
          </a:p>
          <a:p>
            <a:endParaRPr lang="en-US" sz="1000" dirty="0" smtClean="0"/>
          </a:p>
          <a:p>
            <a:r>
              <a:rPr lang="en-US" sz="2400" dirty="0" smtClean="0"/>
              <a:t>Decreasing the distance between the slits will increase </a:t>
            </a:r>
            <a:r>
              <a:rPr lang="el-GR" sz="2400" dirty="0" smtClean="0"/>
              <a:t>Θ</a:t>
            </a:r>
            <a:r>
              <a:rPr lang="en-US" sz="2400" dirty="0" smtClean="0"/>
              <a:t>.</a:t>
            </a:r>
            <a:endParaRPr lang="en-US" sz="2400" dirty="0"/>
          </a:p>
        </p:txBody>
      </p:sp>
      <p:sp>
        <p:nvSpPr>
          <p:cNvPr id="14" name="TextBox 13"/>
          <p:cNvSpPr txBox="1"/>
          <p:nvPr/>
        </p:nvSpPr>
        <p:spPr>
          <a:xfrm>
            <a:off x="2895600" y="228600"/>
            <a:ext cx="2874954" cy="646331"/>
          </a:xfrm>
          <a:prstGeom prst="rect">
            <a:avLst/>
          </a:prstGeom>
          <a:noFill/>
        </p:spPr>
        <p:txBody>
          <a:bodyPr wrap="none" rtlCol="0">
            <a:spAutoFit/>
          </a:bodyPr>
          <a:lstStyle/>
          <a:p>
            <a:r>
              <a:rPr lang="en-US" sz="3600" b="1" u="sng" dirty="0" smtClean="0"/>
              <a:t>Matter Waves</a:t>
            </a:r>
            <a:endParaRPr lang="en-US" sz="36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7DFAD7-3976-4D80-8742-C5B881061DA6}" type="slidenum">
              <a:rPr lang="en-US"/>
              <a:pPr/>
              <a:t>79</a:t>
            </a:fld>
            <a:endParaRPr lang="en-US"/>
          </a:p>
        </p:txBody>
      </p:sp>
      <p:sp>
        <p:nvSpPr>
          <p:cNvPr id="106504" name="Rectangle 8"/>
          <p:cNvSpPr>
            <a:spLocks noChangeArrowheads="1"/>
          </p:cNvSpPr>
          <p:nvPr/>
        </p:nvSpPr>
        <p:spPr bwMode="auto">
          <a:xfrm>
            <a:off x="533400" y="968276"/>
            <a:ext cx="8305800" cy="1938992"/>
          </a:xfrm>
          <a:prstGeom prst="rect">
            <a:avLst/>
          </a:prstGeom>
          <a:noFill/>
          <a:ln w="25400">
            <a:noFill/>
            <a:miter lim="800000"/>
            <a:headEnd/>
            <a:tailEnd type="none" w="lg" len="lg"/>
          </a:ln>
          <a:effectLst/>
        </p:spPr>
        <p:txBody>
          <a:bodyPr wrap="square">
            <a:spAutoFit/>
          </a:bodyPr>
          <a:lstStyle/>
          <a:p>
            <a:pPr marL="287338" indent="-287338"/>
            <a:r>
              <a:rPr lang="en-US" sz="2400" dirty="0" smtClean="0"/>
              <a:t>Below </a:t>
            </a:r>
            <a:r>
              <a:rPr lang="en-US" sz="2400" dirty="0"/>
              <a:t>is a </a:t>
            </a:r>
            <a:r>
              <a:rPr lang="en-US" sz="2400" dirty="0" smtClean="0"/>
              <a:t>wave function for a neutron.  At </a:t>
            </a:r>
            <a:r>
              <a:rPr lang="en-US" sz="2400" dirty="0"/>
              <a:t>what value of x</a:t>
            </a:r>
          </a:p>
          <a:p>
            <a:pPr marL="287338" indent="-287338"/>
            <a:r>
              <a:rPr lang="en-US" sz="2400" dirty="0" smtClean="0"/>
              <a:t>	is </a:t>
            </a:r>
            <a:r>
              <a:rPr lang="en-US" sz="2400" dirty="0"/>
              <a:t>the neutron most likely </a:t>
            </a:r>
            <a:r>
              <a:rPr lang="en-US" sz="2400" dirty="0" smtClean="0"/>
              <a:t>to </a:t>
            </a:r>
            <a:r>
              <a:rPr lang="en-US" sz="2400" dirty="0"/>
              <a:t>be </a:t>
            </a:r>
            <a:r>
              <a:rPr lang="en-US" sz="2400" dirty="0" smtClean="0"/>
              <a:t>found?</a:t>
            </a:r>
          </a:p>
          <a:p>
            <a:pPr marL="287338" indent="-287338"/>
            <a:endParaRPr lang="en-US" sz="2400" dirty="0"/>
          </a:p>
          <a:p>
            <a:pPr marL="287338" indent="-287338"/>
            <a:r>
              <a:rPr lang="en-US" sz="2400" dirty="0" smtClean="0"/>
              <a:t>A) X</a:t>
            </a:r>
            <a:r>
              <a:rPr lang="en-US" sz="2400" baseline="-25000" dirty="0" smtClean="0"/>
              <a:t>A</a:t>
            </a:r>
            <a:r>
              <a:rPr lang="en-US" sz="2400" dirty="0" smtClean="0"/>
              <a:t>		B) X</a:t>
            </a:r>
            <a:r>
              <a:rPr lang="en-US" sz="2400" baseline="-25000" dirty="0" smtClean="0"/>
              <a:t>B</a:t>
            </a:r>
            <a:r>
              <a:rPr lang="en-US" sz="2400" dirty="0" smtClean="0"/>
              <a:t>		C) X</a:t>
            </a:r>
            <a:r>
              <a:rPr lang="en-US" sz="2400" baseline="-25000" dirty="0" smtClean="0"/>
              <a:t>C</a:t>
            </a:r>
            <a:r>
              <a:rPr lang="en-US" sz="2400" dirty="0" smtClean="0"/>
              <a:t>		D) There is no one						      most likely place</a:t>
            </a:r>
            <a:endParaRPr lang="en-US" sz="2400" dirty="0"/>
          </a:p>
        </p:txBody>
      </p:sp>
      <p:sp>
        <p:nvSpPr>
          <p:cNvPr id="8" name="TextBox 7"/>
          <p:cNvSpPr txBox="1"/>
          <p:nvPr/>
        </p:nvSpPr>
        <p:spPr>
          <a:xfrm>
            <a:off x="3144846" y="228600"/>
            <a:ext cx="2874954" cy="646331"/>
          </a:xfrm>
          <a:prstGeom prst="rect">
            <a:avLst/>
          </a:prstGeom>
          <a:noFill/>
        </p:spPr>
        <p:txBody>
          <a:bodyPr wrap="none" rtlCol="0">
            <a:spAutoFit/>
          </a:bodyPr>
          <a:lstStyle/>
          <a:p>
            <a:r>
              <a:rPr lang="en-US" sz="3600" b="1" u="sng" dirty="0" smtClean="0"/>
              <a:t>Matter Waves</a:t>
            </a:r>
            <a:endParaRPr lang="en-US" sz="3600" b="1" u="sng" dirty="0"/>
          </a:p>
        </p:txBody>
      </p:sp>
      <p:grpSp>
        <p:nvGrpSpPr>
          <p:cNvPr id="2" name="Group 8"/>
          <p:cNvGrpSpPr/>
          <p:nvPr/>
        </p:nvGrpSpPr>
        <p:grpSpPr>
          <a:xfrm>
            <a:off x="2286000" y="2863850"/>
            <a:ext cx="4673600" cy="3994150"/>
            <a:chOff x="2286000" y="2863850"/>
            <a:chExt cx="4673600" cy="3994150"/>
          </a:xfrm>
        </p:grpSpPr>
        <p:pic>
          <p:nvPicPr>
            <p:cNvPr id="106503" name="Picture 7" descr="39_stt_3"/>
            <p:cNvPicPr>
              <a:picLocks noChangeAspect="1" noChangeArrowheads="1"/>
            </p:cNvPicPr>
            <p:nvPr/>
          </p:nvPicPr>
          <p:blipFill>
            <a:blip r:embed="rId3" cstate="print"/>
            <a:srcRect/>
            <a:stretch>
              <a:fillRect/>
            </a:stretch>
          </p:blipFill>
          <p:spPr bwMode="auto">
            <a:xfrm>
              <a:off x="2286000" y="2863850"/>
              <a:ext cx="4673600" cy="3994150"/>
            </a:xfrm>
            <a:prstGeom prst="rect">
              <a:avLst/>
            </a:prstGeom>
            <a:noFill/>
          </p:spPr>
        </p:pic>
        <p:sp>
          <p:nvSpPr>
            <p:cNvPr id="7" name="Rectangle 6"/>
            <p:cNvSpPr/>
            <p:nvPr/>
          </p:nvSpPr>
          <p:spPr>
            <a:xfrm>
              <a:off x="2895600" y="6553200"/>
              <a:ext cx="3733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4114800" y="1905000"/>
            <a:ext cx="9906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483739" y="228600"/>
            <a:ext cx="4221861" cy="646331"/>
          </a:xfrm>
          <a:prstGeom prst="rect">
            <a:avLst/>
          </a:prstGeom>
          <a:noFill/>
        </p:spPr>
        <p:txBody>
          <a:bodyPr wrap="none" rtlCol="0">
            <a:spAutoFit/>
          </a:bodyPr>
          <a:lstStyle/>
          <a:p>
            <a:r>
              <a:rPr lang="en-US" sz="3600" b="1" u="sng" dirty="0" smtClean="0"/>
              <a:t>Uncertainty Principle</a:t>
            </a:r>
            <a:endParaRPr lang="en-US" sz="3600" b="1" u="sng" dirty="0"/>
          </a:p>
        </p:txBody>
      </p:sp>
      <p:sp>
        <p:nvSpPr>
          <p:cNvPr id="4" name="TextBox 3"/>
          <p:cNvSpPr txBox="1"/>
          <p:nvPr/>
        </p:nvSpPr>
        <p:spPr>
          <a:xfrm>
            <a:off x="990600" y="1371600"/>
            <a:ext cx="7696200" cy="4401205"/>
          </a:xfrm>
          <a:prstGeom prst="rect">
            <a:avLst/>
          </a:prstGeom>
          <a:noFill/>
        </p:spPr>
        <p:txBody>
          <a:bodyPr wrap="square" rtlCol="0">
            <a:spAutoFit/>
          </a:bodyPr>
          <a:lstStyle/>
          <a:p>
            <a:r>
              <a:rPr lang="en-US" sz="2800" b="1" u="sng" dirty="0" smtClean="0"/>
              <a:t>In math</a:t>
            </a:r>
            <a:r>
              <a:rPr lang="en-US" sz="2800" dirty="0" smtClean="0"/>
              <a:t>:</a:t>
            </a:r>
          </a:p>
          <a:p>
            <a:endParaRPr lang="en-US" sz="2800" dirty="0" smtClean="0"/>
          </a:p>
          <a:p>
            <a:r>
              <a:rPr lang="en-US" sz="2800" b="1" u="sng" dirty="0" smtClean="0"/>
              <a:t>In words</a:t>
            </a:r>
            <a:r>
              <a:rPr lang="en-US" sz="2800" dirty="0" smtClean="0"/>
              <a:t>:</a:t>
            </a:r>
          </a:p>
          <a:p>
            <a:r>
              <a:rPr lang="en-US" sz="2800" dirty="0" smtClean="0"/>
              <a:t>The position and momentum of a particle</a:t>
            </a:r>
          </a:p>
          <a:p>
            <a:r>
              <a:rPr lang="en-US" sz="2800" dirty="0" smtClean="0"/>
              <a:t>cannot </a:t>
            </a:r>
            <a:r>
              <a:rPr lang="en-US" sz="2800" b="1" u="sng" dirty="0" smtClean="0"/>
              <a:t>both</a:t>
            </a:r>
            <a:r>
              <a:rPr lang="en-US" sz="2800" dirty="0" smtClean="0"/>
              <a:t> be determined with complete precision.  The more precisely one is determined, the less precisely the other is determined.</a:t>
            </a:r>
          </a:p>
          <a:p>
            <a:endParaRPr lang="en-US" sz="2800" dirty="0" smtClean="0"/>
          </a:p>
          <a:p>
            <a:r>
              <a:rPr lang="en-US" sz="2800" dirty="0" smtClean="0"/>
              <a:t>What do	 (uncertainty in position) and</a:t>
            </a:r>
          </a:p>
          <a:p>
            <a:r>
              <a:rPr lang="en-US" sz="2800" dirty="0" smtClean="0"/>
              <a:t>	(uncertainty in momentum) mean?</a:t>
            </a:r>
          </a:p>
        </p:txBody>
      </p:sp>
      <p:graphicFrame>
        <p:nvGraphicFramePr>
          <p:cNvPr id="5" name="Object 4"/>
          <p:cNvGraphicFramePr>
            <a:graphicFrameLocks noChangeAspect="1"/>
          </p:cNvGraphicFramePr>
          <p:nvPr/>
        </p:nvGraphicFramePr>
        <p:xfrm>
          <a:off x="2362200" y="1147763"/>
          <a:ext cx="1782763" cy="985837"/>
        </p:xfrm>
        <a:graphic>
          <a:graphicData uri="http://schemas.openxmlformats.org/presentationml/2006/ole">
            <p:oleObj spid="_x0000_s83970" name="Equation" r:id="rId3" imgW="711000" imgH="393480" progId="Equation.DSMT4">
              <p:embed/>
            </p:oleObj>
          </a:graphicData>
        </a:graphic>
      </p:graphicFrame>
      <p:graphicFrame>
        <p:nvGraphicFramePr>
          <p:cNvPr id="6" name="Object 5"/>
          <p:cNvGraphicFramePr>
            <a:graphicFrameLocks noChangeAspect="1"/>
          </p:cNvGraphicFramePr>
          <p:nvPr/>
        </p:nvGraphicFramePr>
        <p:xfrm>
          <a:off x="2362200" y="4821237"/>
          <a:ext cx="530225" cy="436563"/>
        </p:xfrm>
        <a:graphic>
          <a:graphicData uri="http://schemas.openxmlformats.org/presentationml/2006/ole">
            <p:oleObj spid="_x0000_s83971" name="Equation" r:id="rId4" imgW="215640" imgH="177480" progId="Equation.DSMT4">
              <p:embed/>
            </p:oleObj>
          </a:graphicData>
        </a:graphic>
      </p:graphicFrame>
      <p:graphicFrame>
        <p:nvGraphicFramePr>
          <p:cNvPr id="7" name="Object 6"/>
          <p:cNvGraphicFramePr>
            <a:graphicFrameLocks noChangeAspect="1"/>
          </p:cNvGraphicFramePr>
          <p:nvPr/>
        </p:nvGraphicFramePr>
        <p:xfrm>
          <a:off x="1371600" y="5199063"/>
          <a:ext cx="547688" cy="515937"/>
        </p:xfrm>
        <a:graphic>
          <a:graphicData uri="http://schemas.openxmlformats.org/presentationml/2006/ole">
            <p:oleObj spid="_x0000_s83972" name="Equation" r:id="rId5" imgW="215640" imgH="203040" progId="Equation.DSMT4">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 name="Text Box 59"/>
          <p:cNvSpPr txBox="1">
            <a:spLocks noChangeArrowheads="1"/>
          </p:cNvSpPr>
          <p:nvPr/>
        </p:nvSpPr>
        <p:spPr bwMode="auto">
          <a:xfrm>
            <a:off x="103188" y="0"/>
            <a:ext cx="7740650" cy="457200"/>
          </a:xfrm>
          <a:prstGeom prst="rect">
            <a:avLst/>
          </a:prstGeom>
          <a:noFill/>
          <a:ln w="9525">
            <a:noFill/>
            <a:miter lim="800000"/>
            <a:headEnd/>
            <a:tailEnd/>
          </a:ln>
          <a:effectLst/>
        </p:spPr>
        <p:txBody>
          <a:bodyPr wrap="none">
            <a:spAutoFit/>
          </a:bodyPr>
          <a:lstStyle/>
          <a:p>
            <a:r>
              <a:rPr lang="en-US" sz="2400" dirty="0"/>
              <a:t>An electron is described by the following wave function: </a:t>
            </a:r>
          </a:p>
        </p:txBody>
      </p:sp>
      <p:grpSp>
        <p:nvGrpSpPr>
          <p:cNvPr id="2" name="Group 71"/>
          <p:cNvGrpSpPr/>
          <p:nvPr/>
        </p:nvGrpSpPr>
        <p:grpSpPr>
          <a:xfrm>
            <a:off x="304800" y="457200"/>
            <a:ext cx="8556625" cy="2971800"/>
            <a:chOff x="304800" y="457200"/>
            <a:chExt cx="8556625" cy="2971800"/>
          </a:xfrm>
        </p:grpSpPr>
        <p:grpSp>
          <p:nvGrpSpPr>
            <p:cNvPr id="5" name="Group 66"/>
            <p:cNvGrpSpPr/>
            <p:nvPr/>
          </p:nvGrpSpPr>
          <p:grpSpPr>
            <a:xfrm>
              <a:off x="304800" y="457200"/>
              <a:ext cx="8556625" cy="2971800"/>
              <a:chOff x="304800" y="457200"/>
              <a:chExt cx="8556625" cy="2971800"/>
            </a:xfrm>
          </p:grpSpPr>
          <p:grpSp>
            <p:nvGrpSpPr>
              <p:cNvPr id="6" name="Group 64"/>
              <p:cNvGrpSpPr/>
              <p:nvPr/>
            </p:nvGrpSpPr>
            <p:grpSpPr>
              <a:xfrm>
                <a:off x="304800" y="457200"/>
                <a:ext cx="8556625" cy="2971800"/>
                <a:chOff x="304800" y="457200"/>
                <a:chExt cx="8556625" cy="2971800"/>
              </a:xfrm>
            </p:grpSpPr>
            <p:grpSp>
              <p:nvGrpSpPr>
                <p:cNvPr id="7" name="Group 60"/>
                <p:cNvGrpSpPr/>
                <p:nvPr/>
              </p:nvGrpSpPr>
              <p:grpSpPr>
                <a:xfrm>
                  <a:off x="304800" y="457200"/>
                  <a:ext cx="8556625" cy="2971800"/>
                  <a:chOff x="304800" y="457200"/>
                  <a:chExt cx="8556625" cy="2971800"/>
                </a:xfrm>
              </p:grpSpPr>
              <p:grpSp>
                <p:nvGrpSpPr>
                  <p:cNvPr id="8" name="Group 58"/>
                  <p:cNvGrpSpPr/>
                  <p:nvPr/>
                </p:nvGrpSpPr>
                <p:grpSpPr>
                  <a:xfrm>
                    <a:off x="304800" y="457200"/>
                    <a:ext cx="8556625" cy="2971800"/>
                    <a:chOff x="304800" y="457200"/>
                    <a:chExt cx="8556625" cy="2971800"/>
                  </a:xfrm>
                </p:grpSpPr>
                <p:grpSp>
                  <p:nvGrpSpPr>
                    <p:cNvPr id="9" name="Group 47"/>
                    <p:cNvGrpSpPr/>
                    <p:nvPr/>
                  </p:nvGrpSpPr>
                  <p:grpSpPr>
                    <a:xfrm>
                      <a:off x="304800" y="457200"/>
                      <a:ext cx="8556625" cy="2971800"/>
                      <a:chOff x="304800" y="457200"/>
                      <a:chExt cx="8556625" cy="2971800"/>
                    </a:xfrm>
                  </p:grpSpPr>
                  <p:grpSp>
                    <p:nvGrpSpPr>
                      <p:cNvPr id="10" name="Group 41"/>
                      <p:cNvGrpSpPr/>
                      <p:nvPr/>
                    </p:nvGrpSpPr>
                    <p:grpSpPr>
                      <a:xfrm>
                        <a:off x="304800" y="457200"/>
                        <a:ext cx="8556625" cy="2971800"/>
                        <a:chOff x="304800" y="381000"/>
                        <a:chExt cx="8556625" cy="2971800"/>
                      </a:xfrm>
                    </p:grpSpPr>
                    <p:grpSp>
                      <p:nvGrpSpPr>
                        <p:cNvPr id="11" name="Group 36"/>
                        <p:cNvGrpSpPr/>
                        <p:nvPr/>
                      </p:nvGrpSpPr>
                      <p:grpSpPr>
                        <a:xfrm>
                          <a:off x="304800" y="425450"/>
                          <a:ext cx="5213350" cy="2927350"/>
                          <a:chOff x="304800" y="425450"/>
                          <a:chExt cx="5213350" cy="2927350"/>
                        </a:xfrm>
                      </p:grpSpPr>
                      <p:grpSp>
                        <p:nvGrpSpPr>
                          <p:cNvPr id="19" name="Group 34"/>
                          <p:cNvGrpSpPr/>
                          <p:nvPr/>
                        </p:nvGrpSpPr>
                        <p:grpSpPr>
                          <a:xfrm>
                            <a:off x="304800" y="793750"/>
                            <a:ext cx="5213350" cy="2559050"/>
                            <a:chOff x="304800" y="793750"/>
                            <a:chExt cx="5213350" cy="2559050"/>
                          </a:xfrm>
                        </p:grpSpPr>
                        <p:grpSp>
                          <p:nvGrpSpPr>
                            <p:cNvPr id="21" name="Group 29"/>
                            <p:cNvGrpSpPr/>
                            <p:nvPr/>
                          </p:nvGrpSpPr>
                          <p:grpSpPr>
                            <a:xfrm>
                              <a:off x="1119188" y="793750"/>
                              <a:ext cx="4398962" cy="2559050"/>
                              <a:chOff x="1119188" y="828675"/>
                              <a:chExt cx="4398962" cy="2559050"/>
                            </a:xfrm>
                          </p:grpSpPr>
                          <p:grpSp>
                            <p:nvGrpSpPr>
                              <p:cNvPr id="22" name="Group 1"/>
                              <p:cNvGrpSpPr/>
                              <p:nvPr/>
                            </p:nvGrpSpPr>
                            <p:grpSpPr>
                              <a:xfrm>
                                <a:off x="1119188" y="828675"/>
                                <a:ext cx="4398962" cy="2559050"/>
                                <a:chOff x="1119188" y="828675"/>
                                <a:chExt cx="4398962" cy="2559050"/>
                              </a:xfrm>
                            </p:grpSpPr>
                            <p:sp>
                              <p:nvSpPr>
                                <p:cNvPr id="3" name="Line 2"/>
                                <p:cNvSpPr>
                                  <a:spLocks noChangeShapeType="1"/>
                                </p:cNvSpPr>
                                <p:nvPr/>
                              </p:nvSpPr>
                              <p:spPr bwMode="auto">
                                <a:xfrm>
                                  <a:off x="2884488" y="828675"/>
                                  <a:ext cx="0" cy="2559050"/>
                                </a:xfrm>
                                <a:prstGeom prst="line">
                                  <a:avLst/>
                                </a:prstGeom>
                                <a:noFill/>
                                <a:ln w="0">
                                  <a:solidFill>
                                    <a:srgbClr val="000000"/>
                                  </a:solidFill>
                                  <a:round/>
                                  <a:headEnd/>
                                  <a:tailEnd/>
                                </a:ln>
                              </p:spPr>
                              <p:txBody>
                                <a:bodyPr/>
                                <a:lstStyle/>
                                <a:p>
                                  <a:endParaRPr lang="en-US"/>
                                </a:p>
                              </p:txBody>
                            </p:sp>
                            <p:sp>
                              <p:nvSpPr>
                                <p:cNvPr id="4" name="Line 10"/>
                                <p:cNvSpPr>
                                  <a:spLocks noChangeShapeType="1"/>
                                </p:cNvSpPr>
                                <p:nvPr/>
                              </p:nvSpPr>
                              <p:spPr bwMode="auto">
                                <a:xfrm>
                                  <a:off x="1157288" y="2111375"/>
                                  <a:ext cx="3448050" cy="1588"/>
                                </a:xfrm>
                                <a:prstGeom prst="line">
                                  <a:avLst/>
                                </a:prstGeom>
                                <a:noFill/>
                                <a:ln w="0">
                                  <a:solidFill>
                                    <a:srgbClr val="000000"/>
                                  </a:solidFill>
                                  <a:round/>
                                  <a:headEnd/>
                                  <a:tailEnd/>
                                </a:ln>
                              </p:spPr>
                              <p:txBody>
                                <a:bodyPr/>
                                <a:lstStyle/>
                                <a:p>
                                  <a:endParaRPr lang="en-US"/>
                                </a:p>
                              </p:txBody>
                            </p:sp>
                            <p:sp>
                              <p:nvSpPr>
                                <p:cNvPr id="13" name="Rectangle 42"/>
                                <p:cNvSpPr>
                                  <a:spLocks noChangeArrowheads="1"/>
                                </p:cNvSpPr>
                                <p:nvPr/>
                              </p:nvSpPr>
                              <p:spPr bwMode="auto">
                                <a:xfrm>
                                  <a:off x="4005263" y="2201863"/>
                                  <a:ext cx="155575" cy="334962"/>
                                </a:xfrm>
                                <a:prstGeom prst="rect">
                                  <a:avLst/>
                                </a:prstGeom>
                                <a:noFill/>
                                <a:ln w="9525">
                                  <a:noFill/>
                                  <a:miter lim="800000"/>
                                  <a:headEnd/>
                                  <a:tailEnd/>
                                </a:ln>
                              </p:spPr>
                              <p:txBody>
                                <a:bodyPr wrap="none" lIns="0" tIns="0" rIns="0" bIns="0">
                                  <a:spAutoFit/>
                                </a:bodyPr>
                                <a:lstStyle/>
                                <a:p>
                                  <a:r>
                                    <a:rPr lang="en-US" sz="2200">
                                      <a:solidFill>
                                        <a:srgbClr val="000000"/>
                                      </a:solidFill>
                                    </a:rPr>
                                    <a:t>L</a:t>
                                  </a:r>
                                  <a:endParaRPr lang="en-US" sz="2400"/>
                                </a:p>
                              </p:txBody>
                            </p:sp>
                            <p:sp>
                              <p:nvSpPr>
                                <p:cNvPr id="14" name="Line 43"/>
                                <p:cNvSpPr>
                                  <a:spLocks noChangeShapeType="1"/>
                                </p:cNvSpPr>
                                <p:nvPr/>
                              </p:nvSpPr>
                              <p:spPr bwMode="auto">
                                <a:xfrm>
                                  <a:off x="1731963" y="2108200"/>
                                  <a:ext cx="0" cy="844550"/>
                                </a:xfrm>
                                <a:prstGeom prst="line">
                                  <a:avLst/>
                                </a:prstGeom>
                                <a:noFill/>
                                <a:ln w="28575">
                                  <a:solidFill>
                                    <a:srgbClr val="FF5050"/>
                                  </a:solidFill>
                                  <a:round/>
                                  <a:headEnd/>
                                  <a:tailEnd/>
                                </a:ln>
                                <a:effectLst/>
                              </p:spPr>
                              <p:txBody>
                                <a:bodyPr/>
                                <a:lstStyle/>
                                <a:p>
                                  <a:endParaRPr lang="en-US"/>
                                </a:p>
                              </p:txBody>
                            </p:sp>
                            <p:sp>
                              <p:nvSpPr>
                                <p:cNvPr id="15" name="Line 45"/>
                                <p:cNvSpPr>
                                  <a:spLocks noChangeShapeType="1"/>
                                </p:cNvSpPr>
                                <p:nvPr/>
                              </p:nvSpPr>
                              <p:spPr bwMode="auto">
                                <a:xfrm flipH="1">
                                  <a:off x="4033838" y="2108200"/>
                                  <a:ext cx="1452562" cy="0"/>
                                </a:xfrm>
                                <a:prstGeom prst="line">
                                  <a:avLst/>
                                </a:prstGeom>
                                <a:noFill/>
                                <a:ln w="28575">
                                  <a:solidFill>
                                    <a:srgbClr val="FF5050"/>
                                  </a:solidFill>
                                  <a:round/>
                                  <a:headEnd/>
                                  <a:tailEnd/>
                                </a:ln>
                                <a:effectLst/>
                              </p:spPr>
                              <p:txBody>
                                <a:bodyPr/>
                                <a:lstStyle/>
                                <a:p>
                                  <a:endParaRPr lang="en-US"/>
                                </a:p>
                              </p:txBody>
                            </p:sp>
                            <p:sp>
                              <p:nvSpPr>
                                <p:cNvPr id="16" name="Line 46"/>
                                <p:cNvSpPr>
                                  <a:spLocks noChangeShapeType="1"/>
                                </p:cNvSpPr>
                                <p:nvPr/>
                              </p:nvSpPr>
                              <p:spPr bwMode="auto">
                                <a:xfrm>
                                  <a:off x="4037013" y="1265238"/>
                                  <a:ext cx="0" cy="842962"/>
                                </a:xfrm>
                                <a:prstGeom prst="line">
                                  <a:avLst/>
                                </a:prstGeom>
                                <a:noFill/>
                                <a:ln w="28575">
                                  <a:solidFill>
                                    <a:srgbClr val="FF5050"/>
                                  </a:solidFill>
                                  <a:round/>
                                  <a:headEnd/>
                                  <a:tailEnd/>
                                </a:ln>
                                <a:effectLst/>
                              </p:spPr>
                              <p:txBody>
                                <a:bodyPr/>
                                <a:lstStyle/>
                                <a:p>
                                  <a:endParaRPr lang="en-US"/>
                                </a:p>
                              </p:txBody>
                            </p:sp>
                            <p:sp>
                              <p:nvSpPr>
                                <p:cNvPr id="17" name="Text Box 48"/>
                                <p:cNvSpPr txBox="1">
                                  <a:spLocks noChangeArrowheads="1"/>
                                </p:cNvSpPr>
                                <p:nvPr/>
                              </p:nvSpPr>
                              <p:spPr bwMode="auto">
                                <a:xfrm>
                                  <a:off x="1627188" y="1524000"/>
                                  <a:ext cx="354012" cy="457200"/>
                                </a:xfrm>
                                <a:prstGeom prst="rect">
                                  <a:avLst/>
                                </a:prstGeom>
                                <a:noFill/>
                                <a:ln w="9525">
                                  <a:noFill/>
                                  <a:miter lim="800000"/>
                                  <a:headEnd/>
                                  <a:tailEnd/>
                                </a:ln>
                                <a:effectLst/>
                              </p:spPr>
                              <p:txBody>
                                <a:bodyPr wrap="none">
                                  <a:spAutoFit/>
                                </a:bodyPr>
                                <a:lstStyle/>
                                <a:p>
                                  <a:r>
                                    <a:rPr lang="en-US" sz="2400" i="1"/>
                                    <a:t>a</a:t>
                                  </a:r>
                                </a:p>
                              </p:txBody>
                            </p:sp>
                            <p:sp>
                              <p:nvSpPr>
                                <p:cNvPr id="18" name="Text Box 49"/>
                                <p:cNvSpPr txBox="1">
                                  <a:spLocks noChangeArrowheads="1"/>
                                </p:cNvSpPr>
                                <p:nvPr/>
                              </p:nvSpPr>
                              <p:spPr bwMode="auto">
                                <a:xfrm>
                                  <a:off x="2141538" y="1524000"/>
                                  <a:ext cx="354012" cy="457200"/>
                                </a:xfrm>
                                <a:prstGeom prst="rect">
                                  <a:avLst/>
                                </a:prstGeom>
                                <a:noFill/>
                                <a:ln w="9525">
                                  <a:noFill/>
                                  <a:miter lim="800000"/>
                                  <a:headEnd/>
                                  <a:tailEnd/>
                                </a:ln>
                                <a:effectLst/>
                              </p:spPr>
                              <p:txBody>
                                <a:bodyPr wrap="none">
                                  <a:spAutoFit/>
                                </a:bodyPr>
                                <a:lstStyle/>
                                <a:p>
                                  <a:r>
                                    <a:rPr lang="en-US" sz="2400" i="1"/>
                                    <a:t>b</a:t>
                                  </a:r>
                                </a:p>
                              </p:txBody>
                            </p:sp>
                            <p:sp>
                              <p:nvSpPr>
                                <p:cNvPr id="20" name="Rectangle 52"/>
                                <p:cNvSpPr>
                                  <a:spLocks noChangeArrowheads="1"/>
                                </p:cNvSpPr>
                                <p:nvPr/>
                              </p:nvSpPr>
                              <p:spPr bwMode="auto">
                                <a:xfrm>
                                  <a:off x="2266950" y="1905000"/>
                                  <a:ext cx="76200" cy="381000"/>
                                </a:xfrm>
                                <a:prstGeom prst="rect">
                                  <a:avLst/>
                                </a:prstGeom>
                                <a:solidFill>
                                  <a:schemeClr val="accent1">
                                    <a:alpha val="44000"/>
                                  </a:schemeClr>
                                </a:solidFill>
                                <a:ln w="9525">
                                  <a:solidFill>
                                    <a:schemeClr val="tx1"/>
                                  </a:solidFill>
                                  <a:miter lim="800000"/>
                                  <a:headEnd/>
                                  <a:tailEnd/>
                                </a:ln>
                                <a:effectLst/>
                              </p:spPr>
                              <p:txBody>
                                <a:bodyPr wrap="none" anchor="ctr"/>
                                <a:lstStyle/>
                                <a:p>
                                  <a:endParaRPr lang="en-US"/>
                                </a:p>
                              </p:txBody>
                            </p:sp>
                            <p:sp>
                              <p:nvSpPr>
                                <p:cNvPr id="23" name="Text Box 58"/>
                                <p:cNvSpPr txBox="1">
                                  <a:spLocks noChangeArrowheads="1"/>
                                </p:cNvSpPr>
                                <p:nvPr/>
                              </p:nvSpPr>
                              <p:spPr bwMode="auto">
                                <a:xfrm>
                                  <a:off x="1119188" y="1736725"/>
                                  <a:ext cx="506412" cy="457200"/>
                                </a:xfrm>
                                <a:prstGeom prst="rect">
                                  <a:avLst/>
                                </a:prstGeom>
                                <a:noFill/>
                                <a:ln w="9525">
                                  <a:noFill/>
                                  <a:miter lim="800000"/>
                                  <a:headEnd/>
                                  <a:tailEnd/>
                                </a:ln>
                                <a:effectLst/>
                              </p:spPr>
                              <p:txBody>
                                <a:bodyPr wrap="none">
                                  <a:spAutoFit/>
                                </a:bodyPr>
                                <a:lstStyle/>
                                <a:p>
                                  <a:r>
                                    <a:rPr lang="en-US" sz="2400"/>
                                    <a:t>dx</a:t>
                                  </a:r>
                                </a:p>
                              </p:txBody>
                            </p:sp>
                            <p:sp>
                              <p:nvSpPr>
                                <p:cNvPr id="24" name="Rectangle 61"/>
                                <p:cNvSpPr>
                                  <a:spLocks noChangeArrowheads="1"/>
                                </p:cNvSpPr>
                                <p:nvPr/>
                              </p:nvSpPr>
                              <p:spPr bwMode="auto">
                                <a:xfrm>
                                  <a:off x="5181600" y="1981200"/>
                                  <a:ext cx="336550" cy="457200"/>
                                </a:xfrm>
                                <a:prstGeom prst="rect">
                                  <a:avLst/>
                                </a:prstGeom>
                                <a:noFill/>
                                <a:ln w="9525">
                                  <a:noFill/>
                                  <a:miter lim="800000"/>
                                  <a:headEnd/>
                                  <a:tailEnd/>
                                </a:ln>
                                <a:effectLst/>
                              </p:spPr>
                              <p:txBody>
                                <a:bodyPr wrap="none">
                                  <a:spAutoFit/>
                                </a:bodyPr>
                                <a:lstStyle/>
                                <a:p>
                                  <a:r>
                                    <a:rPr lang="en-US" sz="2400"/>
                                    <a:t>x</a:t>
                                  </a:r>
                                </a:p>
                              </p:txBody>
                            </p:sp>
                          </p:grpSp>
                          <p:cxnSp>
                            <p:nvCxnSpPr>
                              <p:cNvPr id="26" name="Straight Connector 25"/>
                              <p:cNvCxnSpPr>
                                <a:stCxn id="14" idx="1"/>
                                <a:endCxn id="16" idx="0"/>
                              </p:cNvCxnSpPr>
                              <p:nvPr/>
                            </p:nvCxnSpPr>
                            <p:spPr>
                              <a:xfrm rot="5400000" flipH="1" flipV="1">
                                <a:off x="2040732" y="956469"/>
                                <a:ext cx="1687512" cy="230505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51"/>
                              <p:cNvSpPr>
                                <a:spLocks noChangeArrowheads="1"/>
                              </p:cNvSpPr>
                              <p:nvPr/>
                            </p:nvSpPr>
                            <p:spPr bwMode="auto">
                              <a:xfrm>
                                <a:off x="1752600" y="1905000"/>
                                <a:ext cx="76200" cy="381000"/>
                              </a:xfrm>
                              <a:prstGeom prst="rect">
                                <a:avLst/>
                              </a:prstGeom>
                              <a:solidFill>
                                <a:schemeClr val="accent1">
                                  <a:alpha val="44000"/>
                                </a:schemeClr>
                              </a:solidFill>
                              <a:ln w="9525">
                                <a:solidFill>
                                  <a:schemeClr val="tx1"/>
                                </a:solidFill>
                                <a:miter lim="800000"/>
                                <a:headEnd/>
                                <a:tailEnd/>
                              </a:ln>
                              <a:effectLst/>
                            </p:spPr>
                            <p:txBody>
                              <a:bodyPr wrap="none" anchor="ctr"/>
                              <a:lstStyle/>
                              <a:p>
                                <a:endParaRPr lang="en-US"/>
                              </a:p>
                            </p:txBody>
                          </p:sp>
                          <p:sp>
                            <p:nvSpPr>
                              <p:cNvPr id="28" name="Line 56"/>
                              <p:cNvSpPr>
                                <a:spLocks noChangeShapeType="1"/>
                              </p:cNvSpPr>
                              <p:nvPr/>
                            </p:nvSpPr>
                            <p:spPr bwMode="auto">
                              <a:xfrm>
                                <a:off x="1524000" y="1981200"/>
                                <a:ext cx="228600" cy="0"/>
                              </a:xfrm>
                              <a:prstGeom prst="line">
                                <a:avLst/>
                              </a:prstGeom>
                              <a:noFill/>
                              <a:ln w="9525">
                                <a:solidFill>
                                  <a:schemeClr val="tx1"/>
                                </a:solidFill>
                                <a:round/>
                                <a:headEnd/>
                                <a:tailEnd type="triangle" w="med" len="med"/>
                              </a:ln>
                              <a:effectLst/>
                            </p:spPr>
                            <p:txBody>
                              <a:bodyPr/>
                              <a:lstStyle/>
                              <a:p>
                                <a:endParaRPr lang="en-US"/>
                              </a:p>
                            </p:txBody>
                          </p:sp>
                          <p:sp>
                            <p:nvSpPr>
                              <p:cNvPr id="29" name="Line 57"/>
                              <p:cNvSpPr>
                                <a:spLocks noChangeShapeType="1"/>
                              </p:cNvSpPr>
                              <p:nvPr/>
                            </p:nvSpPr>
                            <p:spPr bwMode="auto">
                              <a:xfrm flipH="1">
                                <a:off x="1828800" y="1981200"/>
                                <a:ext cx="228600" cy="0"/>
                              </a:xfrm>
                              <a:prstGeom prst="line">
                                <a:avLst/>
                              </a:prstGeom>
                              <a:noFill/>
                              <a:ln w="9525">
                                <a:solidFill>
                                  <a:schemeClr val="tx1"/>
                                </a:solidFill>
                                <a:round/>
                                <a:headEnd/>
                                <a:tailEnd type="triangle" w="med" len="med"/>
                              </a:ln>
                              <a:effectLst/>
                            </p:spPr>
                            <p:txBody>
                              <a:bodyPr/>
                              <a:lstStyle/>
                              <a:p>
                                <a:endParaRPr lang="en-US"/>
                              </a:p>
                            </p:txBody>
                          </p:sp>
                        </p:grpSp>
                        <p:sp>
                          <p:nvSpPr>
                            <p:cNvPr id="34" name="Line 45"/>
                            <p:cNvSpPr>
                              <a:spLocks noChangeShapeType="1"/>
                            </p:cNvSpPr>
                            <p:nvPr/>
                          </p:nvSpPr>
                          <p:spPr bwMode="auto">
                            <a:xfrm flipH="1">
                              <a:off x="304800" y="2057400"/>
                              <a:ext cx="1452562" cy="0"/>
                            </a:xfrm>
                            <a:prstGeom prst="line">
                              <a:avLst/>
                            </a:prstGeom>
                            <a:noFill/>
                            <a:ln w="28575">
                              <a:solidFill>
                                <a:srgbClr val="FF5050"/>
                              </a:solidFill>
                              <a:round/>
                              <a:headEnd/>
                              <a:tailEnd/>
                            </a:ln>
                            <a:effectLst/>
                          </p:spPr>
                          <p:txBody>
                            <a:bodyPr/>
                            <a:lstStyle/>
                            <a:p>
                              <a:endParaRPr lang="en-US"/>
                            </a:p>
                          </p:txBody>
                        </p:sp>
                      </p:grpSp>
                    </p:grpSp>
                  </p:grpSp>
                  <p:sp>
                    <p:nvSpPr>
                      <p:cNvPr id="37" name="Line 44"/>
                      <p:cNvSpPr>
                        <a:spLocks noChangeShapeType="1"/>
                      </p:cNvSpPr>
                      <p:nvPr/>
                    </p:nvSpPr>
                    <p:spPr bwMode="auto">
                      <a:xfrm flipH="1">
                        <a:off x="304800" y="2108200"/>
                        <a:ext cx="1452563" cy="0"/>
                      </a:xfrm>
                      <a:prstGeom prst="line">
                        <a:avLst/>
                      </a:prstGeom>
                      <a:noFill/>
                      <a:ln w="28575">
                        <a:solidFill>
                          <a:srgbClr val="0066CC"/>
                        </a:solidFill>
                        <a:round/>
                        <a:headEnd/>
                        <a:tailEnd/>
                      </a:ln>
                      <a:effectLst/>
                    </p:spPr>
                    <p:txBody>
                      <a:bodyPr/>
                      <a:lstStyle/>
                      <a:p>
                        <a:endParaRPr lang="en-US"/>
                      </a:p>
                    </p:txBody>
                  </p:sp>
                  <p:sp>
                    <p:nvSpPr>
                      <p:cNvPr id="39" name="Freeform 103"/>
                      <p:cNvSpPr>
                        <a:spLocks/>
                      </p:cNvSpPr>
                      <p:nvPr/>
                    </p:nvSpPr>
                    <p:spPr bwMode="auto">
                      <a:xfrm>
                        <a:off x="1706563" y="889000"/>
                        <a:ext cx="123488" cy="241603"/>
                      </a:xfrm>
                      <a:custGeom>
                        <a:avLst/>
                        <a:gdLst/>
                        <a:ahLst/>
                        <a:cxnLst>
                          <a:cxn ang="0">
                            <a:pos x="0" y="0"/>
                          </a:cxn>
                          <a:cxn ang="0">
                            <a:pos x="60" y="84"/>
                          </a:cxn>
                          <a:cxn ang="0">
                            <a:pos x="120" y="162"/>
                          </a:cxn>
                        </a:cxnLst>
                        <a:rect l="0" t="0" r="r" b="b"/>
                        <a:pathLst>
                          <a:path w="120" h="162">
                            <a:moveTo>
                              <a:pt x="0" y="0"/>
                            </a:moveTo>
                            <a:lnTo>
                              <a:pt x="60" y="84"/>
                            </a:lnTo>
                            <a:lnTo>
                              <a:pt x="120" y="162"/>
                            </a:lnTo>
                          </a:path>
                        </a:pathLst>
                      </a:custGeom>
                      <a:noFill/>
                      <a:ln w="28575">
                        <a:solidFill>
                          <a:srgbClr val="0066CC"/>
                        </a:solidFill>
                        <a:prstDash val="solid"/>
                        <a:round/>
                        <a:headEnd/>
                        <a:tailEnd/>
                      </a:ln>
                    </p:spPr>
                    <p:txBody>
                      <a:bodyPr/>
                      <a:lstStyle/>
                      <a:p>
                        <a:endParaRPr lang="en-US"/>
                      </a:p>
                    </p:txBody>
                  </p:sp>
                  <p:sp>
                    <p:nvSpPr>
                      <p:cNvPr id="42" name="Freeform 104"/>
                      <p:cNvSpPr>
                        <a:spLocks/>
                      </p:cNvSpPr>
                      <p:nvPr/>
                    </p:nvSpPr>
                    <p:spPr bwMode="auto">
                      <a:xfrm>
                        <a:off x="1825301" y="1121655"/>
                        <a:ext cx="115572" cy="208047"/>
                      </a:xfrm>
                      <a:custGeom>
                        <a:avLst/>
                        <a:gdLst/>
                        <a:ahLst/>
                        <a:cxnLst>
                          <a:cxn ang="0">
                            <a:pos x="0" y="0"/>
                          </a:cxn>
                          <a:cxn ang="0">
                            <a:pos x="54" y="72"/>
                          </a:cxn>
                          <a:cxn ang="0">
                            <a:pos x="114" y="138"/>
                          </a:cxn>
                        </a:cxnLst>
                        <a:rect l="0" t="0" r="r" b="b"/>
                        <a:pathLst>
                          <a:path w="114" h="138">
                            <a:moveTo>
                              <a:pt x="0" y="0"/>
                            </a:moveTo>
                            <a:lnTo>
                              <a:pt x="54" y="72"/>
                            </a:lnTo>
                            <a:lnTo>
                              <a:pt x="114" y="138"/>
                            </a:lnTo>
                          </a:path>
                        </a:pathLst>
                      </a:custGeom>
                      <a:noFill/>
                      <a:ln w="28575">
                        <a:solidFill>
                          <a:srgbClr val="0066CC"/>
                        </a:solidFill>
                        <a:prstDash val="solid"/>
                        <a:round/>
                        <a:headEnd/>
                        <a:tailEnd/>
                      </a:ln>
                    </p:spPr>
                    <p:txBody>
                      <a:bodyPr/>
                      <a:lstStyle/>
                      <a:p>
                        <a:endParaRPr lang="en-US"/>
                      </a:p>
                    </p:txBody>
                  </p:sp>
                  <p:sp>
                    <p:nvSpPr>
                      <p:cNvPr id="43" name="Line 105"/>
                      <p:cNvSpPr>
                        <a:spLocks noChangeShapeType="1"/>
                      </p:cNvSpPr>
                      <p:nvPr/>
                    </p:nvSpPr>
                    <p:spPr bwMode="auto">
                      <a:xfrm>
                        <a:off x="1936123" y="1322990"/>
                        <a:ext cx="123488" cy="185676"/>
                      </a:xfrm>
                      <a:prstGeom prst="line">
                        <a:avLst/>
                      </a:prstGeom>
                      <a:noFill/>
                      <a:ln w="28575">
                        <a:solidFill>
                          <a:srgbClr val="0066CC"/>
                        </a:solidFill>
                        <a:round/>
                        <a:headEnd/>
                        <a:tailEnd/>
                      </a:ln>
                    </p:spPr>
                    <p:txBody>
                      <a:bodyPr/>
                      <a:lstStyle/>
                      <a:p>
                        <a:endParaRPr lang="en-US"/>
                      </a:p>
                    </p:txBody>
                  </p:sp>
                  <p:sp>
                    <p:nvSpPr>
                      <p:cNvPr id="44" name="Freeform 106"/>
                      <p:cNvSpPr>
                        <a:spLocks/>
                      </p:cNvSpPr>
                      <p:nvPr/>
                    </p:nvSpPr>
                    <p:spPr bwMode="auto">
                      <a:xfrm>
                        <a:off x="2054861" y="1501956"/>
                        <a:ext cx="121904" cy="170017"/>
                      </a:xfrm>
                      <a:custGeom>
                        <a:avLst/>
                        <a:gdLst/>
                        <a:ahLst/>
                        <a:cxnLst>
                          <a:cxn ang="0">
                            <a:pos x="0" y="0"/>
                          </a:cxn>
                          <a:cxn ang="0">
                            <a:pos x="60" y="60"/>
                          </a:cxn>
                          <a:cxn ang="0">
                            <a:pos x="120" y="114"/>
                          </a:cxn>
                        </a:cxnLst>
                        <a:rect l="0" t="0" r="r" b="b"/>
                        <a:pathLst>
                          <a:path w="120" h="114">
                            <a:moveTo>
                              <a:pt x="0" y="0"/>
                            </a:moveTo>
                            <a:lnTo>
                              <a:pt x="60" y="60"/>
                            </a:lnTo>
                            <a:lnTo>
                              <a:pt x="120" y="114"/>
                            </a:lnTo>
                          </a:path>
                        </a:pathLst>
                      </a:custGeom>
                      <a:noFill/>
                      <a:ln w="28575">
                        <a:solidFill>
                          <a:srgbClr val="0066CC"/>
                        </a:solidFill>
                        <a:prstDash val="solid"/>
                        <a:round/>
                        <a:headEnd/>
                        <a:tailEnd/>
                      </a:ln>
                    </p:spPr>
                    <p:txBody>
                      <a:bodyPr/>
                      <a:lstStyle/>
                      <a:p>
                        <a:endParaRPr lang="en-US"/>
                      </a:p>
                    </p:txBody>
                  </p:sp>
                  <p:sp>
                    <p:nvSpPr>
                      <p:cNvPr id="45" name="Freeform 107"/>
                      <p:cNvSpPr>
                        <a:spLocks/>
                      </p:cNvSpPr>
                      <p:nvPr/>
                    </p:nvSpPr>
                    <p:spPr bwMode="auto">
                      <a:xfrm>
                        <a:off x="2176766" y="1671972"/>
                        <a:ext cx="112405" cy="129750"/>
                      </a:xfrm>
                      <a:custGeom>
                        <a:avLst/>
                        <a:gdLst/>
                        <a:ahLst/>
                        <a:cxnLst>
                          <a:cxn ang="0">
                            <a:pos x="0" y="0"/>
                          </a:cxn>
                          <a:cxn ang="0">
                            <a:pos x="54" y="48"/>
                          </a:cxn>
                          <a:cxn ang="0">
                            <a:pos x="114" y="90"/>
                          </a:cxn>
                        </a:cxnLst>
                        <a:rect l="0" t="0" r="r" b="b"/>
                        <a:pathLst>
                          <a:path w="114" h="90">
                            <a:moveTo>
                              <a:pt x="0" y="0"/>
                            </a:moveTo>
                            <a:lnTo>
                              <a:pt x="54" y="48"/>
                            </a:lnTo>
                            <a:lnTo>
                              <a:pt x="114" y="90"/>
                            </a:lnTo>
                          </a:path>
                        </a:pathLst>
                      </a:custGeom>
                      <a:noFill/>
                      <a:ln w="28575">
                        <a:solidFill>
                          <a:srgbClr val="0066CC"/>
                        </a:solidFill>
                        <a:prstDash val="solid"/>
                        <a:round/>
                        <a:headEnd/>
                        <a:tailEnd/>
                      </a:ln>
                    </p:spPr>
                    <p:txBody>
                      <a:bodyPr/>
                      <a:lstStyle/>
                      <a:p>
                        <a:endParaRPr lang="en-US"/>
                      </a:p>
                    </p:txBody>
                  </p:sp>
                  <p:sp>
                    <p:nvSpPr>
                      <p:cNvPr id="46" name="Line 120"/>
                      <p:cNvSpPr>
                        <a:spLocks noChangeShapeType="1"/>
                      </p:cNvSpPr>
                      <p:nvPr/>
                    </p:nvSpPr>
                    <p:spPr bwMode="auto">
                      <a:xfrm>
                        <a:off x="1731894" y="918082"/>
                        <a:ext cx="0" cy="1187881"/>
                      </a:xfrm>
                      <a:prstGeom prst="line">
                        <a:avLst/>
                      </a:prstGeom>
                      <a:noFill/>
                      <a:ln w="28575">
                        <a:solidFill>
                          <a:srgbClr val="0066CC"/>
                        </a:solidFill>
                        <a:round/>
                        <a:headEnd/>
                        <a:tailEnd/>
                      </a:ln>
                      <a:effectLst/>
                    </p:spPr>
                    <p:txBody>
                      <a:bodyPr/>
                      <a:lstStyle/>
                      <a:p>
                        <a:endParaRPr lang="en-US"/>
                      </a:p>
                    </p:txBody>
                  </p:sp>
                </p:grpSp>
                <p:sp>
                  <p:nvSpPr>
                    <p:cNvPr id="49" name="Line 45"/>
                    <p:cNvSpPr>
                      <a:spLocks noChangeShapeType="1"/>
                    </p:cNvSpPr>
                    <p:nvPr/>
                  </p:nvSpPr>
                  <p:spPr bwMode="auto">
                    <a:xfrm flipH="1">
                      <a:off x="4033838" y="2108200"/>
                      <a:ext cx="1452563" cy="0"/>
                    </a:xfrm>
                    <a:prstGeom prst="line">
                      <a:avLst/>
                    </a:prstGeom>
                    <a:noFill/>
                    <a:ln w="28575">
                      <a:solidFill>
                        <a:srgbClr val="0066CC"/>
                      </a:solidFill>
                      <a:round/>
                      <a:headEnd/>
                      <a:tailEnd/>
                    </a:ln>
                    <a:effectLst/>
                  </p:spPr>
                  <p:txBody>
                    <a:bodyPr/>
                    <a:lstStyle/>
                    <a:p>
                      <a:endParaRPr lang="en-US"/>
                    </a:p>
                  </p:txBody>
                </p:sp>
                <p:sp>
                  <p:nvSpPr>
                    <p:cNvPr id="50" name="Line 101"/>
                    <p:cNvSpPr>
                      <a:spLocks noChangeShapeType="1"/>
                    </p:cNvSpPr>
                    <p:nvPr/>
                  </p:nvSpPr>
                  <p:spPr bwMode="auto">
                    <a:xfrm>
                      <a:off x="4030663" y="920319"/>
                      <a:ext cx="0" cy="1187881"/>
                    </a:xfrm>
                    <a:prstGeom prst="line">
                      <a:avLst/>
                    </a:prstGeom>
                    <a:noFill/>
                    <a:ln w="28575">
                      <a:solidFill>
                        <a:srgbClr val="0066CC"/>
                      </a:solidFill>
                      <a:round/>
                      <a:headEnd/>
                      <a:tailEnd/>
                    </a:ln>
                    <a:effectLst/>
                  </p:spPr>
                  <p:txBody>
                    <a:bodyPr/>
                    <a:lstStyle/>
                    <a:p>
                      <a:endParaRPr lang="en-US"/>
                    </a:p>
                  </p:txBody>
                </p:sp>
                <p:sp>
                  <p:nvSpPr>
                    <p:cNvPr id="51" name="Freeform 109"/>
                    <p:cNvSpPr>
                      <a:spLocks/>
                    </p:cNvSpPr>
                    <p:nvPr/>
                  </p:nvSpPr>
                  <p:spPr bwMode="auto">
                    <a:xfrm>
                      <a:off x="2406326" y="1913575"/>
                      <a:ext cx="117155" cy="78297"/>
                    </a:xfrm>
                    <a:custGeom>
                      <a:avLst/>
                      <a:gdLst/>
                      <a:ahLst/>
                      <a:cxnLst>
                        <a:cxn ang="0">
                          <a:pos x="0" y="0"/>
                        </a:cxn>
                        <a:cxn ang="0">
                          <a:pos x="60" y="30"/>
                        </a:cxn>
                        <a:cxn ang="0">
                          <a:pos x="120" y="54"/>
                        </a:cxn>
                      </a:cxnLst>
                      <a:rect l="0" t="0" r="r" b="b"/>
                      <a:pathLst>
                        <a:path w="120" h="54">
                          <a:moveTo>
                            <a:pt x="0" y="0"/>
                          </a:moveTo>
                          <a:lnTo>
                            <a:pt x="60" y="30"/>
                          </a:lnTo>
                          <a:lnTo>
                            <a:pt x="120" y="54"/>
                          </a:lnTo>
                        </a:path>
                      </a:pathLst>
                    </a:custGeom>
                    <a:noFill/>
                    <a:ln w="28575">
                      <a:solidFill>
                        <a:srgbClr val="0066CC"/>
                      </a:solidFill>
                      <a:prstDash val="solid"/>
                      <a:round/>
                      <a:headEnd/>
                      <a:tailEnd/>
                    </a:ln>
                  </p:spPr>
                  <p:txBody>
                    <a:bodyPr/>
                    <a:lstStyle/>
                    <a:p>
                      <a:endParaRPr lang="en-US"/>
                    </a:p>
                  </p:txBody>
                </p:sp>
                <p:sp>
                  <p:nvSpPr>
                    <p:cNvPr id="52" name="Freeform 111"/>
                    <p:cNvSpPr>
                      <a:spLocks/>
                    </p:cNvSpPr>
                    <p:nvPr/>
                  </p:nvSpPr>
                  <p:spPr bwMode="auto">
                    <a:xfrm>
                      <a:off x="2982602" y="2052273"/>
                      <a:ext cx="118738" cy="42504"/>
                    </a:xfrm>
                    <a:custGeom>
                      <a:avLst/>
                      <a:gdLst/>
                      <a:ahLst/>
                      <a:cxnLst>
                        <a:cxn ang="0">
                          <a:pos x="0" y="30"/>
                        </a:cxn>
                        <a:cxn ang="0">
                          <a:pos x="60" y="18"/>
                        </a:cxn>
                        <a:cxn ang="0">
                          <a:pos x="120" y="0"/>
                        </a:cxn>
                      </a:cxnLst>
                      <a:rect l="0" t="0" r="r" b="b"/>
                      <a:pathLst>
                        <a:path w="120" h="30">
                          <a:moveTo>
                            <a:pt x="0" y="30"/>
                          </a:moveTo>
                          <a:lnTo>
                            <a:pt x="60" y="18"/>
                          </a:lnTo>
                          <a:lnTo>
                            <a:pt x="120" y="0"/>
                          </a:lnTo>
                        </a:path>
                      </a:pathLst>
                    </a:custGeom>
                    <a:noFill/>
                    <a:ln w="28575">
                      <a:solidFill>
                        <a:srgbClr val="0066CC"/>
                      </a:solidFill>
                      <a:prstDash val="solid"/>
                      <a:round/>
                      <a:headEnd/>
                      <a:tailEnd/>
                    </a:ln>
                  </p:spPr>
                  <p:txBody>
                    <a:bodyPr/>
                    <a:lstStyle/>
                    <a:p>
                      <a:endParaRPr lang="en-US"/>
                    </a:p>
                  </p:txBody>
                </p:sp>
                <p:sp>
                  <p:nvSpPr>
                    <p:cNvPr id="53" name="Freeform 113"/>
                    <p:cNvSpPr>
                      <a:spLocks/>
                    </p:cNvSpPr>
                    <p:nvPr/>
                  </p:nvSpPr>
                  <p:spPr bwMode="auto">
                    <a:xfrm>
                      <a:off x="3212162" y="1913575"/>
                      <a:ext cx="117155" cy="78297"/>
                    </a:xfrm>
                    <a:custGeom>
                      <a:avLst/>
                      <a:gdLst/>
                      <a:ahLst/>
                      <a:cxnLst>
                        <a:cxn ang="0">
                          <a:pos x="0" y="54"/>
                        </a:cxn>
                        <a:cxn ang="0">
                          <a:pos x="60" y="30"/>
                        </a:cxn>
                        <a:cxn ang="0">
                          <a:pos x="120" y="0"/>
                        </a:cxn>
                      </a:cxnLst>
                      <a:rect l="0" t="0" r="r" b="b"/>
                      <a:pathLst>
                        <a:path w="120" h="54">
                          <a:moveTo>
                            <a:pt x="0" y="54"/>
                          </a:moveTo>
                          <a:lnTo>
                            <a:pt x="60" y="30"/>
                          </a:lnTo>
                          <a:lnTo>
                            <a:pt x="120" y="0"/>
                          </a:lnTo>
                        </a:path>
                      </a:pathLst>
                    </a:custGeom>
                    <a:noFill/>
                    <a:ln w="28575">
                      <a:solidFill>
                        <a:srgbClr val="0066CC"/>
                      </a:solidFill>
                      <a:prstDash val="solid"/>
                      <a:round/>
                      <a:headEnd/>
                      <a:tailEnd/>
                    </a:ln>
                  </p:spPr>
                  <p:txBody>
                    <a:bodyPr/>
                    <a:lstStyle/>
                    <a:p>
                      <a:endParaRPr lang="en-US"/>
                    </a:p>
                  </p:txBody>
                </p:sp>
                <p:sp>
                  <p:nvSpPr>
                    <p:cNvPr id="54" name="Freeform 115"/>
                    <p:cNvSpPr>
                      <a:spLocks/>
                    </p:cNvSpPr>
                    <p:nvPr/>
                  </p:nvSpPr>
                  <p:spPr bwMode="auto">
                    <a:xfrm>
                      <a:off x="3448055" y="1671972"/>
                      <a:ext cx="110822" cy="129750"/>
                    </a:xfrm>
                    <a:custGeom>
                      <a:avLst/>
                      <a:gdLst/>
                      <a:ahLst/>
                      <a:cxnLst>
                        <a:cxn ang="0">
                          <a:pos x="0" y="90"/>
                        </a:cxn>
                        <a:cxn ang="0">
                          <a:pos x="54" y="48"/>
                        </a:cxn>
                        <a:cxn ang="0">
                          <a:pos x="114" y="0"/>
                        </a:cxn>
                      </a:cxnLst>
                      <a:rect l="0" t="0" r="r" b="b"/>
                      <a:pathLst>
                        <a:path w="114" h="90">
                          <a:moveTo>
                            <a:pt x="0" y="90"/>
                          </a:moveTo>
                          <a:lnTo>
                            <a:pt x="54" y="48"/>
                          </a:lnTo>
                          <a:lnTo>
                            <a:pt x="114" y="0"/>
                          </a:lnTo>
                        </a:path>
                      </a:pathLst>
                    </a:custGeom>
                    <a:noFill/>
                    <a:ln w="28575">
                      <a:solidFill>
                        <a:srgbClr val="0066CC"/>
                      </a:solidFill>
                      <a:prstDash val="solid"/>
                      <a:round/>
                      <a:headEnd/>
                      <a:tailEnd/>
                    </a:ln>
                  </p:spPr>
                  <p:txBody>
                    <a:bodyPr/>
                    <a:lstStyle/>
                    <a:p>
                      <a:endParaRPr lang="en-US"/>
                    </a:p>
                  </p:txBody>
                </p:sp>
                <p:sp>
                  <p:nvSpPr>
                    <p:cNvPr id="55" name="Line 117"/>
                    <p:cNvSpPr>
                      <a:spLocks noChangeShapeType="1"/>
                    </p:cNvSpPr>
                    <p:nvPr/>
                  </p:nvSpPr>
                  <p:spPr bwMode="auto">
                    <a:xfrm flipV="1">
                      <a:off x="3677615" y="1329702"/>
                      <a:ext cx="117155" cy="178965"/>
                    </a:xfrm>
                    <a:prstGeom prst="line">
                      <a:avLst/>
                    </a:prstGeom>
                    <a:noFill/>
                    <a:ln w="28575">
                      <a:solidFill>
                        <a:srgbClr val="0066CC"/>
                      </a:solidFill>
                      <a:round/>
                      <a:headEnd/>
                      <a:tailEnd/>
                    </a:ln>
                  </p:spPr>
                  <p:txBody>
                    <a:bodyPr/>
                    <a:lstStyle/>
                    <a:p>
                      <a:endParaRPr lang="en-US"/>
                    </a:p>
                  </p:txBody>
                </p:sp>
                <p:sp>
                  <p:nvSpPr>
                    <p:cNvPr id="56" name="Freeform 118"/>
                    <p:cNvSpPr>
                      <a:spLocks/>
                    </p:cNvSpPr>
                    <p:nvPr/>
                  </p:nvSpPr>
                  <p:spPr bwMode="auto">
                    <a:xfrm>
                      <a:off x="3790020" y="1121655"/>
                      <a:ext cx="117155" cy="208047"/>
                    </a:xfrm>
                    <a:custGeom>
                      <a:avLst/>
                      <a:gdLst/>
                      <a:ahLst/>
                      <a:cxnLst>
                        <a:cxn ang="0">
                          <a:pos x="0" y="138"/>
                        </a:cxn>
                        <a:cxn ang="0">
                          <a:pos x="54" y="72"/>
                        </a:cxn>
                        <a:cxn ang="0">
                          <a:pos x="114" y="0"/>
                        </a:cxn>
                      </a:cxnLst>
                      <a:rect l="0" t="0" r="r" b="b"/>
                      <a:pathLst>
                        <a:path w="114" h="138">
                          <a:moveTo>
                            <a:pt x="0" y="138"/>
                          </a:moveTo>
                          <a:lnTo>
                            <a:pt x="54" y="72"/>
                          </a:lnTo>
                          <a:lnTo>
                            <a:pt x="114" y="0"/>
                          </a:lnTo>
                        </a:path>
                      </a:pathLst>
                    </a:custGeom>
                    <a:noFill/>
                    <a:ln w="28575">
                      <a:solidFill>
                        <a:srgbClr val="0066CC"/>
                      </a:solidFill>
                      <a:prstDash val="solid"/>
                      <a:round/>
                      <a:headEnd/>
                      <a:tailEnd/>
                    </a:ln>
                  </p:spPr>
                  <p:txBody>
                    <a:bodyPr/>
                    <a:lstStyle/>
                    <a:p>
                      <a:endParaRPr lang="en-US"/>
                    </a:p>
                  </p:txBody>
                </p:sp>
                <p:sp>
                  <p:nvSpPr>
                    <p:cNvPr id="57" name="Freeform 119"/>
                    <p:cNvSpPr>
                      <a:spLocks/>
                    </p:cNvSpPr>
                    <p:nvPr/>
                  </p:nvSpPr>
                  <p:spPr bwMode="auto">
                    <a:xfrm>
                      <a:off x="3907175" y="897948"/>
                      <a:ext cx="117155" cy="232655"/>
                    </a:xfrm>
                    <a:custGeom>
                      <a:avLst/>
                      <a:gdLst/>
                      <a:ahLst/>
                      <a:cxnLst>
                        <a:cxn ang="0">
                          <a:pos x="0" y="162"/>
                        </a:cxn>
                        <a:cxn ang="0">
                          <a:pos x="60" y="84"/>
                        </a:cxn>
                        <a:cxn ang="0">
                          <a:pos x="120" y="0"/>
                        </a:cxn>
                      </a:cxnLst>
                      <a:rect l="0" t="0" r="r" b="b"/>
                      <a:pathLst>
                        <a:path w="120" h="162">
                          <a:moveTo>
                            <a:pt x="0" y="162"/>
                          </a:moveTo>
                          <a:lnTo>
                            <a:pt x="60" y="84"/>
                          </a:lnTo>
                          <a:lnTo>
                            <a:pt x="120" y="0"/>
                          </a:lnTo>
                        </a:path>
                      </a:pathLst>
                    </a:custGeom>
                    <a:noFill/>
                    <a:ln w="28575">
                      <a:solidFill>
                        <a:srgbClr val="0066CC"/>
                      </a:solidFill>
                      <a:prstDash val="solid"/>
                      <a:round/>
                      <a:headEnd/>
                      <a:tailEnd/>
                    </a:ln>
                  </p:spPr>
                  <p:txBody>
                    <a:bodyPr/>
                    <a:lstStyle/>
                    <a:p>
                      <a:endParaRPr lang="en-US"/>
                    </a:p>
                  </p:txBody>
                </p:sp>
                <p:sp>
                  <p:nvSpPr>
                    <p:cNvPr id="58" name="Freeform 96"/>
                    <p:cNvSpPr>
                      <a:spLocks/>
                    </p:cNvSpPr>
                    <p:nvPr/>
                  </p:nvSpPr>
                  <p:spPr bwMode="auto">
                    <a:xfrm>
                      <a:off x="2590800" y="2024063"/>
                      <a:ext cx="165100" cy="74613"/>
                    </a:xfrm>
                    <a:custGeom>
                      <a:avLst/>
                      <a:gdLst/>
                      <a:ahLst/>
                      <a:cxnLst>
                        <a:cxn ang="0">
                          <a:pos x="0" y="0"/>
                        </a:cxn>
                        <a:cxn ang="0">
                          <a:pos x="60" y="18"/>
                        </a:cxn>
                        <a:cxn ang="0">
                          <a:pos x="120" y="30"/>
                        </a:cxn>
                      </a:cxnLst>
                      <a:rect l="0" t="0" r="r" b="b"/>
                      <a:pathLst>
                        <a:path w="120" h="30">
                          <a:moveTo>
                            <a:pt x="0" y="0"/>
                          </a:moveTo>
                          <a:lnTo>
                            <a:pt x="60" y="18"/>
                          </a:lnTo>
                          <a:lnTo>
                            <a:pt x="120" y="30"/>
                          </a:lnTo>
                        </a:path>
                      </a:pathLst>
                    </a:custGeom>
                    <a:noFill/>
                    <a:ln w="28575">
                      <a:solidFill>
                        <a:srgbClr val="0066CC"/>
                      </a:solidFill>
                      <a:prstDash val="solid"/>
                      <a:round/>
                      <a:headEnd/>
                      <a:tailEnd/>
                    </a:ln>
                  </p:spPr>
                  <p:txBody>
                    <a:bodyPr/>
                    <a:lstStyle/>
                    <a:p>
                      <a:endParaRPr lang="en-US"/>
                    </a:p>
                  </p:txBody>
                </p:sp>
              </p:grpSp>
              <p:sp>
                <p:nvSpPr>
                  <p:cNvPr id="60" name="Freeform 116"/>
                  <p:cNvSpPr>
                    <a:spLocks/>
                  </p:cNvSpPr>
                  <p:nvPr/>
                </p:nvSpPr>
                <p:spPr bwMode="auto">
                  <a:xfrm>
                    <a:off x="3558877" y="1508667"/>
                    <a:ext cx="118738" cy="163306"/>
                  </a:xfrm>
                  <a:custGeom>
                    <a:avLst/>
                    <a:gdLst/>
                    <a:ahLst/>
                    <a:cxnLst>
                      <a:cxn ang="0">
                        <a:pos x="0" y="114"/>
                      </a:cxn>
                      <a:cxn ang="0">
                        <a:pos x="60" y="60"/>
                      </a:cxn>
                      <a:cxn ang="0">
                        <a:pos x="120" y="0"/>
                      </a:cxn>
                    </a:cxnLst>
                    <a:rect l="0" t="0" r="r" b="b"/>
                    <a:pathLst>
                      <a:path w="120" h="114">
                        <a:moveTo>
                          <a:pt x="0" y="114"/>
                        </a:moveTo>
                        <a:lnTo>
                          <a:pt x="60" y="60"/>
                        </a:lnTo>
                        <a:lnTo>
                          <a:pt x="120" y="0"/>
                        </a:lnTo>
                      </a:path>
                    </a:pathLst>
                  </a:custGeom>
                  <a:noFill/>
                  <a:ln w="28575">
                    <a:solidFill>
                      <a:srgbClr val="0066CC"/>
                    </a:solidFill>
                    <a:prstDash val="solid"/>
                    <a:round/>
                    <a:headEnd/>
                    <a:tailEnd/>
                  </a:ln>
                </p:spPr>
                <p:txBody>
                  <a:bodyPr/>
                  <a:lstStyle/>
                  <a:p>
                    <a:endParaRPr lang="en-US"/>
                  </a:p>
                </p:txBody>
              </p:sp>
            </p:grpSp>
            <p:sp>
              <p:nvSpPr>
                <p:cNvPr id="62" name="Line 112"/>
                <p:cNvSpPr>
                  <a:spLocks noChangeShapeType="1"/>
                </p:cNvSpPr>
                <p:nvPr/>
              </p:nvSpPr>
              <p:spPr bwMode="auto">
                <a:xfrm flipV="1">
                  <a:off x="3101340" y="1991873"/>
                  <a:ext cx="110822" cy="60401"/>
                </a:xfrm>
                <a:prstGeom prst="line">
                  <a:avLst/>
                </a:prstGeom>
                <a:noFill/>
                <a:ln w="28575">
                  <a:solidFill>
                    <a:srgbClr val="0066CC"/>
                  </a:solidFill>
                  <a:round/>
                  <a:headEnd/>
                  <a:tailEnd/>
                </a:ln>
              </p:spPr>
              <p:txBody>
                <a:bodyPr/>
                <a:lstStyle/>
                <a:p>
                  <a:endParaRPr lang="en-US"/>
                </a:p>
              </p:txBody>
            </p:sp>
            <p:sp>
              <p:nvSpPr>
                <p:cNvPr id="63" name="Freeform 113"/>
                <p:cNvSpPr>
                  <a:spLocks/>
                </p:cNvSpPr>
                <p:nvPr/>
              </p:nvSpPr>
              <p:spPr bwMode="auto">
                <a:xfrm>
                  <a:off x="3212162" y="1913575"/>
                  <a:ext cx="117155" cy="78297"/>
                </a:xfrm>
                <a:custGeom>
                  <a:avLst/>
                  <a:gdLst/>
                  <a:ahLst/>
                  <a:cxnLst>
                    <a:cxn ang="0">
                      <a:pos x="0" y="54"/>
                    </a:cxn>
                    <a:cxn ang="0">
                      <a:pos x="60" y="30"/>
                    </a:cxn>
                    <a:cxn ang="0">
                      <a:pos x="120" y="0"/>
                    </a:cxn>
                  </a:cxnLst>
                  <a:rect l="0" t="0" r="r" b="b"/>
                  <a:pathLst>
                    <a:path w="120" h="54">
                      <a:moveTo>
                        <a:pt x="0" y="54"/>
                      </a:moveTo>
                      <a:lnTo>
                        <a:pt x="60" y="30"/>
                      </a:lnTo>
                      <a:lnTo>
                        <a:pt x="120" y="0"/>
                      </a:lnTo>
                    </a:path>
                  </a:pathLst>
                </a:custGeom>
                <a:noFill/>
                <a:ln w="28575">
                  <a:solidFill>
                    <a:srgbClr val="0066CC"/>
                  </a:solidFill>
                  <a:prstDash val="solid"/>
                  <a:round/>
                  <a:headEnd/>
                  <a:tailEnd/>
                </a:ln>
              </p:spPr>
              <p:txBody>
                <a:bodyPr/>
                <a:lstStyle/>
                <a:p>
                  <a:endParaRPr lang="en-US"/>
                </a:p>
              </p:txBody>
            </p:sp>
            <p:sp>
              <p:nvSpPr>
                <p:cNvPr id="64" name="Freeform 114"/>
                <p:cNvSpPr>
                  <a:spLocks/>
                </p:cNvSpPr>
                <p:nvPr/>
              </p:nvSpPr>
              <p:spPr bwMode="auto">
                <a:xfrm>
                  <a:off x="3329317" y="1801722"/>
                  <a:ext cx="118738" cy="111853"/>
                </a:xfrm>
                <a:custGeom>
                  <a:avLst/>
                  <a:gdLst/>
                  <a:ahLst/>
                  <a:cxnLst>
                    <a:cxn ang="0">
                      <a:pos x="0" y="78"/>
                    </a:cxn>
                    <a:cxn ang="0">
                      <a:pos x="60" y="42"/>
                    </a:cxn>
                    <a:cxn ang="0">
                      <a:pos x="120" y="0"/>
                    </a:cxn>
                  </a:cxnLst>
                  <a:rect l="0" t="0" r="r" b="b"/>
                  <a:pathLst>
                    <a:path w="120" h="78">
                      <a:moveTo>
                        <a:pt x="0" y="78"/>
                      </a:moveTo>
                      <a:lnTo>
                        <a:pt x="60" y="42"/>
                      </a:lnTo>
                      <a:lnTo>
                        <a:pt x="120" y="0"/>
                      </a:lnTo>
                    </a:path>
                  </a:pathLst>
                </a:custGeom>
                <a:noFill/>
                <a:ln w="28575">
                  <a:solidFill>
                    <a:srgbClr val="0066CC"/>
                  </a:solidFill>
                  <a:prstDash val="solid"/>
                  <a:round/>
                  <a:headEnd/>
                  <a:tailEnd/>
                </a:ln>
              </p:spPr>
              <p:txBody>
                <a:bodyPr/>
                <a:lstStyle/>
                <a:p>
                  <a:endParaRPr lang="en-US"/>
                </a:p>
              </p:txBody>
            </p:sp>
          </p:grpSp>
          <p:sp>
            <p:nvSpPr>
              <p:cNvPr id="66" name="Freeform 97"/>
              <p:cNvSpPr>
                <a:spLocks/>
              </p:cNvSpPr>
              <p:nvPr/>
            </p:nvSpPr>
            <p:spPr bwMode="auto">
              <a:xfrm>
                <a:off x="2755900" y="2098675"/>
                <a:ext cx="119063" cy="6350"/>
              </a:xfrm>
              <a:custGeom>
                <a:avLst/>
                <a:gdLst/>
                <a:ahLst/>
                <a:cxnLst>
                  <a:cxn ang="0">
                    <a:pos x="0" y="0"/>
                  </a:cxn>
                  <a:cxn ang="0">
                    <a:pos x="60" y="6"/>
                  </a:cxn>
                  <a:cxn ang="0">
                    <a:pos x="120" y="6"/>
                  </a:cxn>
                </a:cxnLst>
                <a:rect l="0" t="0" r="r" b="b"/>
                <a:pathLst>
                  <a:path w="120" h="6">
                    <a:moveTo>
                      <a:pt x="0" y="0"/>
                    </a:moveTo>
                    <a:lnTo>
                      <a:pt x="60" y="6"/>
                    </a:lnTo>
                    <a:lnTo>
                      <a:pt x="120" y="6"/>
                    </a:lnTo>
                  </a:path>
                </a:pathLst>
              </a:custGeom>
              <a:noFill/>
              <a:ln w="28575">
                <a:solidFill>
                  <a:srgbClr val="0066CC"/>
                </a:solidFill>
                <a:prstDash val="solid"/>
                <a:round/>
                <a:headEnd/>
                <a:tailEnd/>
              </a:ln>
            </p:spPr>
            <p:txBody>
              <a:bodyPr/>
              <a:lstStyle/>
              <a:p>
                <a:endParaRPr lang="en-US"/>
              </a:p>
            </p:txBody>
          </p:sp>
        </p:grpSp>
        <p:sp>
          <p:nvSpPr>
            <p:cNvPr id="70" name="Freeform 109"/>
            <p:cNvSpPr>
              <a:spLocks/>
            </p:cNvSpPr>
            <p:nvPr/>
          </p:nvSpPr>
          <p:spPr bwMode="auto">
            <a:xfrm>
              <a:off x="2406326" y="1913575"/>
              <a:ext cx="117155" cy="78297"/>
            </a:xfrm>
            <a:custGeom>
              <a:avLst/>
              <a:gdLst/>
              <a:ahLst/>
              <a:cxnLst>
                <a:cxn ang="0">
                  <a:pos x="0" y="0"/>
                </a:cxn>
                <a:cxn ang="0">
                  <a:pos x="60" y="30"/>
                </a:cxn>
                <a:cxn ang="0">
                  <a:pos x="120" y="54"/>
                </a:cxn>
              </a:cxnLst>
              <a:rect l="0" t="0" r="r" b="b"/>
              <a:pathLst>
                <a:path w="120" h="54">
                  <a:moveTo>
                    <a:pt x="0" y="0"/>
                  </a:moveTo>
                  <a:lnTo>
                    <a:pt x="60" y="30"/>
                  </a:lnTo>
                  <a:lnTo>
                    <a:pt x="120" y="54"/>
                  </a:lnTo>
                </a:path>
              </a:pathLst>
            </a:custGeom>
            <a:noFill/>
            <a:ln w="28575">
              <a:solidFill>
                <a:srgbClr val="0066CC"/>
              </a:solidFill>
              <a:prstDash val="solid"/>
              <a:round/>
              <a:headEnd/>
              <a:tailEnd/>
            </a:ln>
          </p:spPr>
          <p:txBody>
            <a:bodyPr/>
            <a:lstStyle/>
            <a:p>
              <a:endParaRPr lang="en-US"/>
            </a:p>
          </p:txBody>
        </p:sp>
        <p:sp>
          <p:nvSpPr>
            <p:cNvPr id="71" name="Line 110"/>
            <p:cNvSpPr>
              <a:spLocks noChangeShapeType="1"/>
            </p:cNvSpPr>
            <p:nvPr/>
          </p:nvSpPr>
          <p:spPr bwMode="auto">
            <a:xfrm>
              <a:off x="2523481" y="1991873"/>
              <a:ext cx="112405" cy="60401"/>
            </a:xfrm>
            <a:prstGeom prst="line">
              <a:avLst/>
            </a:prstGeom>
            <a:noFill/>
            <a:ln w="28575">
              <a:solidFill>
                <a:srgbClr val="0066CC"/>
              </a:solidFill>
              <a:round/>
              <a:headEnd/>
              <a:tailEnd/>
            </a:ln>
          </p:spPr>
          <p:txBody>
            <a:bodyPr/>
            <a:lstStyle/>
            <a:p>
              <a:endParaRPr lang="en-US"/>
            </a:p>
          </p:txBody>
        </p:sp>
      </p:grpSp>
      <p:cxnSp>
        <p:nvCxnSpPr>
          <p:cNvPr id="77" name="Straight Arrow Connector 76"/>
          <p:cNvCxnSpPr/>
          <p:nvPr/>
        </p:nvCxnSpPr>
        <p:spPr>
          <a:xfrm>
            <a:off x="1219200" y="838200"/>
            <a:ext cx="4572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3315" name="Object 3"/>
          <p:cNvPicPr>
            <a:picLocks noChangeAspect="1" noChangeArrowheads="1"/>
          </p:cNvPicPr>
          <p:nvPr/>
        </p:nvPicPr>
        <p:blipFill>
          <a:blip r:embed="rId3" cstate="print"/>
          <a:srcRect/>
          <a:stretch>
            <a:fillRect/>
          </a:stretch>
        </p:blipFill>
        <p:spPr bwMode="auto">
          <a:xfrm>
            <a:off x="4419600" y="457200"/>
            <a:ext cx="4441825" cy="612775"/>
          </a:xfrm>
          <a:prstGeom prst="rect">
            <a:avLst/>
          </a:prstGeom>
          <a:noFill/>
        </p:spPr>
      </p:pic>
      <p:pic>
        <p:nvPicPr>
          <p:cNvPr id="13316" name="Object 4"/>
          <p:cNvPicPr>
            <a:picLocks noChangeAspect="1" noChangeArrowheads="1"/>
          </p:cNvPicPr>
          <p:nvPr/>
        </p:nvPicPr>
        <p:blipFill>
          <a:blip r:embed="rId4" cstate="print"/>
          <a:srcRect/>
          <a:stretch>
            <a:fillRect/>
          </a:stretch>
        </p:blipFill>
        <p:spPr bwMode="auto">
          <a:xfrm>
            <a:off x="5105400" y="1143000"/>
            <a:ext cx="1782763" cy="357188"/>
          </a:xfrm>
          <a:prstGeom prst="rect">
            <a:avLst/>
          </a:prstGeom>
          <a:noFill/>
        </p:spPr>
      </p:pic>
      <p:pic>
        <p:nvPicPr>
          <p:cNvPr id="13314" name="Object 2"/>
          <p:cNvPicPr>
            <a:picLocks noChangeAspect="1" noChangeArrowheads="1"/>
          </p:cNvPicPr>
          <p:nvPr/>
        </p:nvPicPr>
        <p:blipFill>
          <a:blip r:embed="rId5" cstate="print"/>
          <a:srcRect/>
          <a:stretch>
            <a:fillRect/>
          </a:stretch>
        </p:blipFill>
        <p:spPr bwMode="auto">
          <a:xfrm>
            <a:off x="2590800" y="501650"/>
            <a:ext cx="722313" cy="412750"/>
          </a:xfrm>
          <a:prstGeom prst="rect">
            <a:avLst/>
          </a:prstGeom>
          <a:noFill/>
        </p:spPr>
      </p:pic>
      <p:sp>
        <p:nvSpPr>
          <p:cNvPr id="67" name="Text Box 60"/>
          <p:cNvSpPr txBox="1">
            <a:spLocks noChangeArrowheads="1"/>
          </p:cNvSpPr>
          <p:nvPr/>
        </p:nvSpPr>
        <p:spPr bwMode="auto">
          <a:xfrm>
            <a:off x="1371600" y="3494544"/>
            <a:ext cx="6781800" cy="2677656"/>
          </a:xfrm>
          <a:prstGeom prst="rect">
            <a:avLst/>
          </a:prstGeom>
          <a:noFill/>
          <a:ln w="9525">
            <a:noFill/>
            <a:miter lim="800000"/>
            <a:headEnd/>
            <a:tailEnd/>
          </a:ln>
          <a:effectLst/>
        </p:spPr>
        <p:txBody>
          <a:bodyPr>
            <a:spAutoFit/>
          </a:bodyPr>
          <a:lstStyle/>
          <a:p>
            <a:r>
              <a:rPr lang="en-US" sz="2400" dirty="0"/>
              <a:t>How do the probabilities of finding the electron near (within </a:t>
            </a:r>
            <a:r>
              <a:rPr lang="en-US" sz="2400" dirty="0" err="1"/>
              <a:t>dx</a:t>
            </a:r>
            <a:r>
              <a:rPr lang="en-US" sz="2400" dirty="0"/>
              <a:t>) of </a:t>
            </a:r>
            <a:r>
              <a:rPr lang="en-US" sz="2400" i="1" dirty="0" err="1"/>
              <a:t>a,b,c</a:t>
            </a:r>
            <a:r>
              <a:rPr lang="en-US" sz="2400" i="1" dirty="0"/>
              <a:t>,</a:t>
            </a:r>
            <a:r>
              <a:rPr lang="en-US" sz="2400" dirty="0"/>
              <a:t> and </a:t>
            </a:r>
            <a:r>
              <a:rPr lang="en-US" sz="2400" i="1" dirty="0"/>
              <a:t>d</a:t>
            </a:r>
            <a:r>
              <a:rPr lang="en-US" sz="2400" dirty="0"/>
              <a:t> </a:t>
            </a:r>
            <a:r>
              <a:rPr lang="en-US" sz="2400" dirty="0" smtClean="0"/>
              <a:t>compare? </a:t>
            </a:r>
            <a:endParaRPr lang="en-US" sz="2400" dirty="0"/>
          </a:p>
          <a:p>
            <a:endParaRPr lang="en-US" sz="2400" dirty="0" smtClean="0"/>
          </a:p>
          <a:p>
            <a:pPr marL="457200" indent="-457200">
              <a:buAutoNum type="alphaUcParenR"/>
            </a:pPr>
            <a:r>
              <a:rPr lang="en-US" sz="2400" dirty="0" smtClean="0"/>
              <a:t>d &gt; c &gt; b &gt; a</a:t>
            </a:r>
          </a:p>
          <a:p>
            <a:pPr marL="457200" indent="-457200">
              <a:buAutoNum type="alphaUcParenR"/>
            </a:pPr>
            <a:r>
              <a:rPr lang="en-US" sz="2400" i="1" dirty="0" smtClean="0"/>
              <a:t>a = b = c = d</a:t>
            </a:r>
          </a:p>
          <a:p>
            <a:pPr marL="457200" indent="-457200">
              <a:buAutoNum type="alphaUcParenR"/>
            </a:pPr>
            <a:r>
              <a:rPr lang="en-US" sz="2400" i="1" dirty="0" smtClean="0"/>
              <a:t>d &gt; b &gt; a &gt; c</a:t>
            </a:r>
          </a:p>
          <a:p>
            <a:pPr marL="457200" indent="-457200">
              <a:buAutoNum type="alphaUcParenR"/>
            </a:pPr>
            <a:r>
              <a:rPr lang="en-US" sz="2400" i="1" dirty="0" smtClean="0"/>
              <a:t>a &gt; d &gt; b &gt; c</a:t>
            </a:r>
          </a:p>
        </p:txBody>
      </p:sp>
      <p:sp>
        <p:nvSpPr>
          <p:cNvPr id="69" name="Text Box 50"/>
          <p:cNvSpPr txBox="1">
            <a:spLocks noChangeArrowheads="1"/>
          </p:cNvSpPr>
          <p:nvPr/>
        </p:nvSpPr>
        <p:spPr bwMode="auto">
          <a:xfrm>
            <a:off x="2690813" y="1536700"/>
            <a:ext cx="336550" cy="457200"/>
          </a:xfrm>
          <a:prstGeom prst="rect">
            <a:avLst/>
          </a:prstGeom>
          <a:noFill/>
          <a:ln w="9525">
            <a:noFill/>
            <a:miter lim="800000"/>
            <a:headEnd/>
            <a:tailEnd/>
          </a:ln>
          <a:effectLst/>
        </p:spPr>
        <p:txBody>
          <a:bodyPr wrap="none">
            <a:spAutoFit/>
          </a:bodyPr>
          <a:lstStyle/>
          <a:p>
            <a:r>
              <a:rPr lang="en-US" sz="2400" i="1"/>
              <a:t>c</a:t>
            </a:r>
          </a:p>
        </p:txBody>
      </p:sp>
      <p:sp>
        <p:nvSpPr>
          <p:cNvPr id="72" name="Rectangle 53"/>
          <p:cNvSpPr>
            <a:spLocks noChangeArrowheads="1"/>
          </p:cNvSpPr>
          <p:nvPr/>
        </p:nvSpPr>
        <p:spPr bwMode="auto">
          <a:xfrm>
            <a:off x="2843213" y="1914525"/>
            <a:ext cx="74612" cy="412750"/>
          </a:xfrm>
          <a:prstGeom prst="rect">
            <a:avLst/>
          </a:prstGeom>
          <a:solidFill>
            <a:schemeClr val="accent1">
              <a:alpha val="44000"/>
            </a:schemeClr>
          </a:solidFill>
          <a:ln w="9525">
            <a:solidFill>
              <a:schemeClr val="tx1"/>
            </a:solidFill>
            <a:miter lim="800000"/>
            <a:headEnd/>
            <a:tailEnd/>
          </a:ln>
          <a:effectLst/>
        </p:spPr>
        <p:txBody>
          <a:bodyPr wrap="none" anchor="ctr"/>
          <a:lstStyle/>
          <a:p>
            <a:endParaRPr lang="en-US"/>
          </a:p>
        </p:txBody>
      </p:sp>
      <p:sp>
        <p:nvSpPr>
          <p:cNvPr id="73" name="Text Box 54"/>
          <p:cNvSpPr txBox="1">
            <a:spLocks noChangeArrowheads="1"/>
          </p:cNvSpPr>
          <p:nvPr/>
        </p:nvSpPr>
        <p:spPr bwMode="auto">
          <a:xfrm>
            <a:off x="3473450" y="1568450"/>
            <a:ext cx="354013" cy="457200"/>
          </a:xfrm>
          <a:prstGeom prst="rect">
            <a:avLst/>
          </a:prstGeom>
          <a:noFill/>
          <a:ln w="9525">
            <a:noFill/>
            <a:miter lim="800000"/>
            <a:headEnd/>
            <a:tailEnd/>
          </a:ln>
          <a:effectLst/>
        </p:spPr>
        <p:txBody>
          <a:bodyPr wrap="none">
            <a:spAutoFit/>
          </a:bodyPr>
          <a:lstStyle/>
          <a:p>
            <a:r>
              <a:rPr lang="en-US" sz="2400" i="1"/>
              <a:t>d</a:t>
            </a:r>
          </a:p>
        </p:txBody>
      </p:sp>
      <p:cxnSp>
        <p:nvCxnSpPr>
          <p:cNvPr id="74" name="Straight Connector 73"/>
          <p:cNvCxnSpPr/>
          <p:nvPr/>
        </p:nvCxnSpPr>
        <p:spPr>
          <a:xfrm rot="5400000" flipH="1" flipV="1">
            <a:off x="2040732" y="997744"/>
            <a:ext cx="1687512" cy="230505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Rectangle 55"/>
          <p:cNvSpPr>
            <a:spLocks noChangeArrowheads="1"/>
          </p:cNvSpPr>
          <p:nvPr/>
        </p:nvSpPr>
        <p:spPr bwMode="auto">
          <a:xfrm>
            <a:off x="3625850" y="1905000"/>
            <a:ext cx="74613" cy="415925"/>
          </a:xfrm>
          <a:prstGeom prst="rect">
            <a:avLst/>
          </a:prstGeom>
          <a:solidFill>
            <a:schemeClr val="accent1">
              <a:alpha val="44000"/>
            </a:schemeClr>
          </a:solidFill>
          <a:ln w="9525">
            <a:solidFill>
              <a:schemeClr val="tx1"/>
            </a:solidFill>
            <a:miter lim="800000"/>
            <a:headEnd/>
            <a:tailEnd/>
          </a:ln>
          <a:effectLst/>
        </p:spPr>
        <p:txBody>
          <a:bodyPr wrap="none" anchor="ctr"/>
          <a:lstStyle/>
          <a:p>
            <a:endParaRPr lang="en-US"/>
          </a:p>
        </p:txBody>
      </p:sp>
      <p:sp>
        <p:nvSpPr>
          <p:cNvPr id="76" name="Rectangle 75"/>
          <p:cNvSpPr/>
          <p:nvPr/>
        </p:nvSpPr>
        <p:spPr>
          <a:xfrm>
            <a:off x="1371600" y="5715000"/>
            <a:ext cx="21336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8" name="Object 77"/>
          <p:cNvGraphicFramePr>
            <a:graphicFrameLocks noChangeAspect="1"/>
          </p:cNvGraphicFramePr>
          <p:nvPr/>
        </p:nvGraphicFramePr>
        <p:xfrm>
          <a:off x="3683000" y="1905000"/>
          <a:ext cx="914400" cy="198438"/>
        </p:xfrm>
        <a:graphic>
          <a:graphicData uri="http://schemas.openxmlformats.org/presentationml/2006/ole">
            <p:oleObj spid="_x0000_s178178" name="Equation" r:id="rId6" imgW="914400" imgH="198720" progId="Equation.DSMT4">
              <p:embed/>
            </p:oleObj>
          </a:graphicData>
        </a:graphic>
      </p:graphicFrame>
      <p:graphicFrame>
        <p:nvGraphicFramePr>
          <p:cNvPr id="79" name="Object 78"/>
          <p:cNvGraphicFramePr>
            <a:graphicFrameLocks noChangeAspect="1"/>
          </p:cNvGraphicFramePr>
          <p:nvPr/>
        </p:nvGraphicFramePr>
        <p:xfrm>
          <a:off x="3683000" y="1905000"/>
          <a:ext cx="914400" cy="198438"/>
        </p:xfrm>
        <a:graphic>
          <a:graphicData uri="http://schemas.openxmlformats.org/presentationml/2006/ole">
            <p:oleObj spid="_x0000_s178179" name="Equation" r:id="rId7" imgW="914400" imgH="198720" progId="Equation.DSMT4">
              <p:embed/>
            </p:oleObj>
          </a:graphicData>
        </a:graphic>
      </p:graphicFrame>
      <p:graphicFrame>
        <p:nvGraphicFramePr>
          <p:cNvPr id="81" name="Object 80"/>
          <p:cNvGraphicFramePr>
            <a:graphicFrameLocks noChangeAspect="1"/>
          </p:cNvGraphicFramePr>
          <p:nvPr/>
        </p:nvGraphicFramePr>
        <p:xfrm>
          <a:off x="457200" y="609600"/>
          <a:ext cx="666750" cy="409575"/>
        </p:xfrm>
        <a:graphic>
          <a:graphicData uri="http://schemas.openxmlformats.org/presentationml/2006/ole">
            <p:oleObj spid="_x0000_s178180" name="Equation" r:id="rId8" imgW="330120" imgH="203040" progId="Equation.DSMT4">
              <p:embed/>
            </p:oleObj>
          </a:graphicData>
        </a:graphic>
      </p:graphicFrame>
      <p:graphicFrame>
        <p:nvGraphicFramePr>
          <p:cNvPr id="82" name="Object 81"/>
          <p:cNvGraphicFramePr>
            <a:graphicFrameLocks noChangeAspect="1"/>
          </p:cNvGraphicFramePr>
          <p:nvPr/>
        </p:nvGraphicFramePr>
        <p:xfrm>
          <a:off x="5803900" y="1828800"/>
          <a:ext cx="2806700" cy="841375"/>
        </p:xfrm>
        <a:graphic>
          <a:graphicData uri="http://schemas.openxmlformats.org/presentationml/2006/ole">
            <p:oleObj spid="_x0000_s178181" name="Equation" r:id="rId9" imgW="1396800" imgH="419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Plane Waves vs. Wave Packets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3" name="Group 2"/>
          <p:cNvGrpSpPr/>
          <p:nvPr/>
        </p:nvGrpSpPr>
        <p:grpSpPr>
          <a:xfrm>
            <a:off x="152399" y="1843088"/>
            <a:ext cx="8839201" cy="568325"/>
            <a:chOff x="0" y="1843088"/>
            <a:chExt cx="9320213" cy="568325"/>
          </a:xfrm>
        </p:grpSpPr>
        <p:sp>
          <p:nvSpPr>
            <p:cNvPr id="4" name="Freeform 4"/>
            <p:cNvSpPr>
              <a:spLocks/>
            </p:cNvSpPr>
            <p:nvPr/>
          </p:nvSpPr>
          <p:spPr bwMode="auto">
            <a:xfrm>
              <a:off x="0" y="1857375"/>
              <a:ext cx="2055813"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5" name="Freeform 5"/>
            <p:cNvSpPr>
              <a:spLocks/>
            </p:cNvSpPr>
            <p:nvPr/>
          </p:nvSpPr>
          <p:spPr bwMode="auto">
            <a:xfrm>
              <a:off x="1820863" y="1865313"/>
              <a:ext cx="2055812"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6" name="Freeform 6"/>
            <p:cNvSpPr>
              <a:spLocks/>
            </p:cNvSpPr>
            <p:nvPr/>
          </p:nvSpPr>
          <p:spPr bwMode="auto">
            <a:xfrm>
              <a:off x="3630613" y="1857375"/>
              <a:ext cx="2055812"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7" name="Freeform 7"/>
            <p:cNvSpPr>
              <a:spLocks/>
            </p:cNvSpPr>
            <p:nvPr/>
          </p:nvSpPr>
          <p:spPr bwMode="auto">
            <a:xfrm>
              <a:off x="5443538" y="1843088"/>
              <a:ext cx="2055812"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8" name="Freeform 8"/>
            <p:cNvSpPr>
              <a:spLocks/>
            </p:cNvSpPr>
            <p:nvPr/>
          </p:nvSpPr>
          <p:spPr bwMode="auto">
            <a:xfrm>
              <a:off x="7264400" y="1851025"/>
              <a:ext cx="2055813"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grpSp>
      <p:graphicFrame>
        <p:nvGraphicFramePr>
          <p:cNvPr id="9" name="Object 8"/>
          <p:cNvGraphicFramePr>
            <a:graphicFrameLocks noChangeAspect="1"/>
          </p:cNvGraphicFramePr>
          <p:nvPr/>
        </p:nvGraphicFramePr>
        <p:xfrm>
          <a:off x="2362200" y="1143000"/>
          <a:ext cx="4259263" cy="693737"/>
        </p:xfrm>
        <a:graphic>
          <a:graphicData uri="http://schemas.openxmlformats.org/presentationml/2006/ole">
            <p:oleObj spid="_x0000_s179202" name="Equation" r:id="rId3" imgW="1714320" imgH="279360" progId="Equation.DSMT4">
              <p:embed/>
            </p:oleObj>
          </a:graphicData>
        </a:graphic>
      </p:graphicFrame>
      <p:pic>
        <p:nvPicPr>
          <p:cNvPr id="10" name="Picture 9"/>
          <p:cNvPicPr>
            <a:picLocks noChangeAspect="1" noChangeArrowheads="1"/>
          </p:cNvPicPr>
          <p:nvPr/>
        </p:nvPicPr>
        <p:blipFill>
          <a:blip r:embed="rId4" cstate="print"/>
          <a:srcRect/>
          <a:stretch>
            <a:fillRect/>
          </a:stretch>
        </p:blipFill>
        <p:spPr bwMode="auto">
          <a:xfrm>
            <a:off x="0" y="3429000"/>
            <a:ext cx="9144000" cy="1000125"/>
          </a:xfrm>
          <a:prstGeom prst="rect">
            <a:avLst/>
          </a:prstGeom>
          <a:noFill/>
        </p:spPr>
      </p:pic>
      <p:graphicFrame>
        <p:nvGraphicFramePr>
          <p:cNvPr id="11" name="Object 10"/>
          <p:cNvGraphicFramePr>
            <a:graphicFrameLocks noChangeAspect="1"/>
          </p:cNvGraphicFramePr>
          <p:nvPr/>
        </p:nvGraphicFramePr>
        <p:xfrm>
          <a:off x="2057400" y="2667000"/>
          <a:ext cx="5127625" cy="885825"/>
        </p:xfrm>
        <a:graphic>
          <a:graphicData uri="http://schemas.openxmlformats.org/presentationml/2006/ole">
            <p:oleObj spid="_x0000_s179203" name="Equation" r:id="rId5" imgW="2057400" imgH="355320" progId="Equation.DSMT4">
              <p:embed/>
            </p:oleObj>
          </a:graphicData>
        </a:graphic>
      </p:graphicFrame>
      <p:sp>
        <p:nvSpPr>
          <p:cNvPr id="14" name="TextBox 13"/>
          <p:cNvSpPr txBox="1"/>
          <p:nvPr/>
        </p:nvSpPr>
        <p:spPr>
          <a:xfrm>
            <a:off x="0" y="4343400"/>
            <a:ext cx="9144000" cy="3262432"/>
          </a:xfrm>
          <a:prstGeom prst="rect">
            <a:avLst/>
          </a:prstGeom>
          <a:noFill/>
        </p:spPr>
        <p:txBody>
          <a:bodyPr wrap="square" rtlCol="0">
            <a:spAutoFit/>
          </a:bodyPr>
          <a:lstStyle/>
          <a:p>
            <a:r>
              <a:rPr lang="en-US" sz="2400" dirty="0" smtClean="0"/>
              <a:t>For which type of wave are the position (x) and momentum (p) most 	well-defined?</a:t>
            </a:r>
          </a:p>
          <a:p>
            <a:pPr marL="457200" indent="-457200">
              <a:buAutoNum type="alphaUcParenR"/>
            </a:pPr>
            <a:r>
              <a:rPr lang="en-US" sz="2200" dirty="0" smtClean="0"/>
              <a:t>x most well-defined for plane wave, p most well-defined for wave packet.</a:t>
            </a:r>
          </a:p>
          <a:p>
            <a:pPr marL="457200" indent="-457200">
              <a:buAutoNum type="alphaUcParenR"/>
            </a:pPr>
            <a:r>
              <a:rPr lang="en-US" sz="2200" dirty="0" smtClean="0"/>
              <a:t>p most well-defined for plane wave, x most well-defined for wave packet.</a:t>
            </a:r>
          </a:p>
          <a:p>
            <a:pPr marL="457200" indent="-457200">
              <a:buAutoNum type="alphaUcParenR"/>
            </a:pPr>
            <a:r>
              <a:rPr lang="en-US" sz="2200" dirty="0" smtClean="0"/>
              <a:t>p most well-defined for plane wave, x equally well-defined for both.</a:t>
            </a:r>
          </a:p>
          <a:p>
            <a:pPr marL="457200" indent="-457200">
              <a:buAutoNum type="alphaUcParenR"/>
            </a:pPr>
            <a:r>
              <a:rPr lang="en-US" sz="2200" dirty="0" smtClean="0"/>
              <a:t>x most well-defined for wave packet, p equally well-defined for both.</a:t>
            </a:r>
          </a:p>
          <a:p>
            <a:pPr marL="457200" indent="-457200">
              <a:buAutoNum type="alphaUcParenR"/>
            </a:pPr>
            <a:r>
              <a:rPr lang="en-US" sz="2200" dirty="0" smtClean="0"/>
              <a:t>p and x are equally well-defined for both.</a:t>
            </a:r>
          </a:p>
          <a:p>
            <a:endParaRPr lang="en-US" sz="2400" dirty="0" smtClean="0"/>
          </a:p>
          <a:p>
            <a:endParaRPr lang="en-US" sz="2400" dirty="0"/>
          </a:p>
        </p:txBody>
      </p:sp>
      <p:sp>
        <p:nvSpPr>
          <p:cNvPr id="13" name="Rectangle 12"/>
          <p:cNvSpPr/>
          <p:nvPr/>
        </p:nvSpPr>
        <p:spPr>
          <a:xfrm>
            <a:off x="0" y="5410200"/>
            <a:ext cx="89916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457200" y="3962400"/>
            <a:ext cx="8458200" cy="2000548"/>
          </a:xfrm>
          <a:prstGeom prst="rect">
            <a:avLst/>
          </a:prstGeom>
          <a:noFill/>
        </p:spPr>
        <p:txBody>
          <a:bodyPr wrap="square" rtlCol="0">
            <a:spAutoFit/>
          </a:bodyPr>
          <a:lstStyle/>
          <a:p>
            <a:pPr algn="just">
              <a:buFont typeface="Arial" pitchFamily="34" charset="0"/>
              <a:buChar char="•"/>
            </a:pPr>
            <a:r>
              <a:rPr lang="en-US" sz="2400" dirty="0" smtClean="0"/>
              <a:t> Photons are scattered by localized  particles.</a:t>
            </a:r>
          </a:p>
          <a:p>
            <a:pPr algn="just"/>
            <a:endParaRPr lang="en-US" sz="2400" dirty="0" smtClean="0"/>
          </a:p>
          <a:p>
            <a:pPr algn="l">
              <a:buFont typeface="Arial" pitchFamily="34" charset="0"/>
              <a:buChar char="•"/>
            </a:pPr>
            <a:r>
              <a:rPr lang="en-US" sz="2400" dirty="0" smtClean="0"/>
              <a:t> Due to the lens’ resolving power: </a:t>
            </a:r>
          </a:p>
          <a:p>
            <a:pPr algn="l"/>
            <a:endParaRPr lang="en-US" sz="2800" dirty="0" smtClean="0"/>
          </a:p>
          <a:p>
            <a:pPr algn="l">
              <a:buFont typeface="Arial" pitchFamily="34" charset="0"/>
              <a:buChar char="•"/>
            </a:pPr>
            <a:r>
              <a:rPr lang="en-US" sz="2400" dirty="0" smtClean="0"/>
              <a:t> Due to the size of the lens:</a:t>
            </a:r>
          </a:p>
        </p:txBody>
      </p:sp>
      <p:pic>
        <p:nvPicPr>
          <p:cNvPr id="2" name="Picture 1" descr="C:\Users\Zombie\Desktop\UP01.jpg"/>
          <p:cNvPicPr>
            <a:picLocks noChangeAspect="1"/>
          </p:cNvPicPr>
          <p:nvPr/>
        </p:nvPicPr>
        <p:blipFill>
          <a:blip r:embed="rId3" cstate="print"/>
          <a:srcRect/>
          <a:stretch>
            <a:fillRect/>
          </a:stretch>
        </p:blipFill>
        <p:spPr bwMode="auto">
          <a:xfrm>
            <a:off x="1676400" y="762000"/>
            <a:ext cx="6035040" cy="3257550"/>
          </a:xfrm>
          <a:prstGeom prst="rect">
            <a:avLst/>
          </a:prstGeom>
          <a:noFill/>
          <a:ln w="9525">
            <a:noFill/>
            <a:miter lim="800000"/>
            <a:headEnd/>
            <a:tailEnd/>
          </a:ln>
        </p:spPr>
      </p:pic>
      <p:sp>
        <p:nvSpPr>
          <p:cNvPr id="3" name="TextBox 2"/>
          <p:cNvSpPr txBox="1"/>
          <p:nvPr/>
        </p:nvSpPr>
        <p:spPr>
          <a:xfrm>
            <a:off x="2483739" y="228600"/>
            <a:ext cx="4221861" cy="646331"/>
          </a:xfrm>
          <a:prstGeom prst="rect">
            <a:avLst/>
          </a:prstGeom>
          <a:noFill/>
        </p:spPr>
        <p:txBody>
          <a:bodyPr wrap="none" rtlCol="0">
            <a:spAutoFit/>
          </a:bodyPr>
          <a:lstStyle/>
          <a:p>
            <a:r>
              <a:rPr lang="en-US" sz="3600" b="1" u="sng" dirty="0" smtClean="0"/>
              <a:t>Uncertainty Principle</a:t>
            </a:r>
            <a:endParaRPr lang="en-US" sz="3600" b="1" u="sng" dirty="0"/>
          </a:p>
        </p:txBody>
      </p:sp>
      <p:graphicFrame>
        <p:nvGraphicFramePr>
          <p:cNvPr id="23554" name="Object 2"/>
          <p:cNvGraphicFramePr>
            <a:graphicFrameLocks noChangeAspect="1"/>
          </p:cNvGraphicFramePr>
          <p:nvPr/>
        </p:nvGraphicFramePr>
        <p:xfrm>
          <a:off x="7007225" y="4876800"/>
          <a:ext cx="1941513" cy="985838"/>
        </p:xfrm>
        <a:graphic>
          <a:graphicData uri="http://schemas.openxmlformats.org/presentationml/2006/ole">
            <p:oleObj spid="_x0000_s84994" name="Equation" r:id="rId4" imgW="774360" imgH="393480" progId="Equation.DSMT4">
              <p:embed/>
            </p:oleObj>
          </a:graphicData>
        </a:graphic>
      </p:graphicFrame>
      <p:graphicFrame>
        <p:nvGraphicFramePr>
          <p:cNvPr id="6" name="Object 5"/>
          <p:cNvGraphicFramePr>
            <a:graphicFrameLocks noChangeAspect="1"/>
          </p:cNvGraphicFramePr>
          <p:nvPr/>
        </p:nvGraphicFramePr>
        <p:xfrm>
          <a:off x="4876800" y="4551362"/>
          <a:ext cx="960438" cy="782638"/>
        </p:xfrm>
        <a:graphic>
          <a:graphicData uri="http://schemas.openxmlformats.org/presentationml/2006/ole">
            <p:oleObj spid="_x0000_s84995" name="Equation" r:id="rId5" imgW="482400" imgH="393480" progId="Equation.DSMT4">
              <p:embed/>
            </p:oleObj>
          </a:graphicData>
        </a:graphic>
      </p:graphicFrame>
      <p:graphicFrame>
        <p:nvGraphicFramePr>
          <p:cNvPr id="7" name="Object 6"/>
          <p:cNvGraphicFramePr>
            <a:graphicFrameLocks noChangeAspect="1"/>
          </p:cNvGraphicFramePr>
          <p:nvPr/>
        </p:nvGraphicFramePr>
        <p:xfrm>
          <a:off x="4114800" y="5313362"/>
          <a:ext cx="2047875" cy="858838"/>
        </p:xfrm>
        <a:graphic>
          <a:graphicData uri="http://schemas.openxmlformats.org/presentationml/2006/ole">
            <p:oleObj spid="_x0000_s84996" name="Equation" r:id="rId6" imgW="1028520" imgH="431640" progId="Equation.DSMT4">
              <p:embed/>
            </p:oleObj>
          </a:graphicData>
        </a:graphic>
      </p:graphicFrame>
      <p:sp>
        <p:nvSpPr>
          <p:cNvPr id="9" name="TextBox 8"/>
          <p:cNvSpPr txBox="1"/>
          <p:nvPr/>
        </p:nvSpPr>
        <p:spPr>
          <a:xfrm>
            <a:off x="0" y="1371600"/>
            <a:ext cx="2066528" cy="830997"/>
          </a:xfrm>
          <a:prstGeom prst="rect">
            <a:avLst/>
          </a:prstGeom>
          <a:noFill/>
        </p:spPr>
        <p:txBody>
          <a:bodyPr wrap="none" rtlCol="0">
            <a:spAutoFit/>
          </a:bodyPr>
          <a:lstStyle/>
          <a:p>
            <a:r>
              <a:rPr lang="en-US" sz="2400" b="1" i="1" dirty="0" smtClean="0"/>
              <a:t>A </a:t>
            </a:r>
            <a:r>
              <a:rPr lang="en-US" sz="2400" b="1" i="1" u="sng" dirty="0" smtClean="0"/>
              <a:t>Realist</a:t>
            </a:r>
          </a:p>
          <a:p>
            <a:r>
              <a:rPr lang="en-US" sz="2400" b="1" i="1" dirty="0" smtClean="0"/>
              <a:t>Interpretation:</a:t>
            </a:r>
            <a:endParaRPr lang="en-US" sz="2400" b="1" i="1" dirty="0"/>
          </a:p>
        </p:txBody>
      </p:sp>
      <p:graphicFrame>
        <p:nvGraphicFramePr>
          <p:cNvPr id="10" name="Object 9"/>
          <p:cNvGraphicFramePr>
            <a:graphicFrameLocks noChangeAspect="1"/>
          </p:cNvGraphicFramePr>
          <p:nvPr/>
        </p:nvGraphicFramePr>
        <p:xfrm>
          <a:off x="6477000" y="5181600"/>
          <a:ext cx="484188" cy="387350"/>
        </p:xfrm>
        <a:graphic>
          <a:graphicData uri="http://schemas.openxmlformats.org/presentationml/2006/ole">
            <p:oleObj spid="_x0000_s84997" name="Equation" r:id="rId7" imgW="190440" imgH="15228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1694</TotalTime>
  <Words>6032</Words>
  <Application>Microsoft Macintosh PowerPoint</Application>
  <PresentationFormat>On-screen Show (4:3)</PresentationFormat>
  <Paragraphs>964</Paragraphs>
  <Slides>81</Slides>
  <Notes>33</Notes>
  <HiddenSlides>0</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81</vt:i4>
      </vt:variant>
    </vt:vector>
  </HeadingPairs>
  <TitlesOfParts>
    <vt:vector size="85" baseType="lpstr">
      <vt:lpstr>Office Theme</vt:lpstr>
      <vt:lpstr>Equation</vt:lpstr>
      <vt:lpstr>Packager Shell Object</vt:lpstr>
      <vt:lpstr>MathType 6.0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PE summary:</vt:lpstr>
      <vt:lpstr>Summary PE effect:</vt:lpstr>
      <vt:lpstr>Slide 15</vt:lpstr>
      <vt:lpstr>individual atoms vs. atoms bound in solids </vt:lpstr>
      <vt:lpstr>Slide 17</vt:lpstr>
      <vt:lpstr>Slide 18</vt:lpstr>
      <vt:lpstr>Slide 19</vt:lpstr>
      <vt:lpstr>E=hc/λ…</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Which of the following principles of classical physics is violated in the Bohr model?</vt:lpstr>
      <vt:lpstr>deBroglie Waves</vt:lpstr>
      <vt:lpstr>deBroglie Waves</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Zombie</dc:creator>
  <cp:lastModifiedBy>Zombie</cp:lastModifiedBy>
  <cp:revision>98</cp:revision>
  <dcterms:created xsi:type="dcterms:W3CDTF">2011-03-29T12:53:05Z</dcterms:created>
  <dcterms:modified xsi:type="dcterms:W3CDTF">2011-03-29T17:57:27Z</dcterms:modified>
</cp:coreProperties>
</file>